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6"/>
  </p:notesMasterIdLst>
  <p:sldIdLst>
    <p:sldId id="256" r:id="rId2"/>
    <p:sldId id="32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7" r:id="rId19"/>
    <p:sldId id="276" r:id="rId20"/>
    <p:sldId id="278" r:id="rId21"/>
    <p:sldId id="279" r:id="rId22"/>
    <p:sldId id="280" r:id="rId23"/>
    <p:sldId id="281" r:id="rId24"/>
    <p:sldId id="272" r:id="rId25"/>
    <p:sldId id="275" r:id="rId26"/>
    <p:sldId id="282" r:id="rId27"/>
    <p:sldId id="283" r:id="rId28"/>
    <p:sldId id="284" r:id="rId29"/>
    <p:sldId id="285" r:id="rId30"/>
    <p:sldId id="286" r:id="rId31"/>
    <p:sldId id="274" r:id="rId32"/>
    <p:sldId id="273" r:id="rId33"/>
    <p:sldId id="288" r:id="rId34"/>
    <p:sldId id="291" r:id="rId35"/>
    <p:sldId id="287" r:id="rId36"/>
    <p:sldId id="290" r:id="rId37"/>
    <p:sldId id="289" r:id="rId38"/>
    <p:sldId id="295" r:id="rId39"/>
    <p:sldId id="293" r:id="rId40"/>
    <p:sldId id="292" r:id="rId41"/>
    <p:sldId id="296" r:id="rId42"/>
    <p:sldId id="297" r:id="rId43"/>
    <p:sldId id="298" r:id="rId44"/>
    <p:sldId id="299" r:id="rId45"/>
    <p:sldId id="300" r:id="rId46"/>
    <p:sldId id="301" r:id="rId47"/>
    <p:sldId id="302" r:id="rId48"/>
    <p:sldId id="303" r:id="rId49"/>
    <p:sldId id="307" r:id="rId50"/>
    <p:sldId id="308" r:id="rId51"/>
    <p:sldId id="304" r:id="rId52"/>
    <p:sldId id="305" r:id="rId53"/>
    <p:sldId id="309" r:id="rId54"/>
    <p:sldId id="310" r:id="rId55"/>
    <p:sldId id="306" r:id="rId56"/>
    <p:sldId id="311" r:id="rId57"/>
    <p:sldId id="312" r:id="rId58"/>
    <p:sldId id="313" r:id="rId59"/>
    <p:sldId id="316" r:id="rId60"/>
    <p:sldId id="319" r:id="rId61"/>
    <p:sldId id="320" r:id="rId62"/>
    <p:sldId id="317" r:id="rId63"/>
    <p:sldId id="321" r:id="rId64"/>
    <p:sldId id="318" r:id="rId6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8AF8CA91-29C4-4B00-8373-2E6DA66A40D0}" type="datetimeFigureOut">
              <a:rPr lang="fr-FR" smtClean="0"/>
              <a:t>07/10/2013</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D29A2A57-B54C-4572-A0C7-57EC925B84D3}" type="slidenum">
              <a:rPr lang="fr-FR" smtClean="0"/>
              <a:t>‹N°›</a:t>
            </a:fld>
            <a:endParaRPr lang="fr-FR"/>
          </a:p>
        </p:txBody>
      </p:sp>
    </p:spTree>
    <p:extLst>
      <p:ext uri="{BB962C8B-B14F-4D97-AF65-F5344CB8AC3E}">
        <p14:creationId xmlns:p14="http://schemas.microsoft.com/office/powerpoint/2010/main" val="3503239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F94150C0-E87C-4E43-ACFF-2A6AB342F55C}" type="datetime1">
              <a:rPr lang="fr-FR" smtClean="0"/>
              <a:t>07/10/2013</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8DB51136-D3C6-40CA-8B08-CAC8ADCCCF19}"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4EA127-D1B4-419B-AE82-CB06BB5BE95D}"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5EBAC0B-A0F0-4CF0-B9AF-12AE8950F16F}"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42766A1A-0AC0-4D23-9F2E-953E07E0242F}"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3917C27C-80D9-4799-B36C-72F408259E46}" type="datetime1">
              <a:rPr lang="fr-FR" smtClean="0"/>
              <a:t>07/10/2013</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8DB51136-D3C6-40CA-8B08-CAC8ADCCCF19}"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6473A3D-FD82-4070-997E-4C95D96C4D75}"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030B4EA5-9572-4BA8-8EAD-0D5A88FA2783}" type="datetime1">
              <a:rPr lang="fr-FR" smtClean="0"/>
              <a:t>07/10/2013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B51136-D3C6-40CA-8B08-CAC8ADCCCF19}"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96D61DCA-2ADB-44D4-B64D-B6B16BA6F384}"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546C481-2E43-451C-B290-D3C06BF777F5}"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F27BB99E-7704-4B10-BAC1-D74AF776AD2B}"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342CEDDD-F42E-4123-B354-0E596EA4DC19}"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1F388A8-9DF3-487E-9D1F-7153E12BAEB1}" type="datetime1">
              <a:rPr lang="fr-FR" smtClean="0"/>
              <a:t>07/10/2013</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DB51136-D3C6-40CA-8B08-CAC8ADCCCF19}"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hyperlink" Target="mailto:Nettour_Abderah@hotmail.com" TargetMode="External"/></Relationships>
</file>

<file path=ppt/slides/_rels/slide10.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audio" Target="../media/audio13.wav"/><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audio" Target="../media/audio14.wav"/><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audio" Target="../media/audio15.wav"/><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audio" Target="../media/audio16.wav"/><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audio" Target="../media/audio17.wav"/><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audio" Target="../media/audio18.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audio" Target="../media/audio18.wav"/><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audio" Target="../media/audio14.wav"/><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audio" Target="../media/audio17.wav"/><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audio" Target="../media/audio13.wav"/><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audio" Target="../media/audio18.wav"/><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audio" Target="../media/audio19.wav"/><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audio" Target="../media/audio13.wav"/><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audio" Target="../media/audio19.wav"/><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audio" Target="../media/audio13.wav"/><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65548" name="Rectangle 12"/>
          <p:cNvSpPr>
            <a:spLocks noChangeArrowheads="1"/>
          </p:cNvSpPr>
          <p:nvPr/>
        </p:nvSpPr>
        <p:spPr bwMode="auto">
          <a:xfrm rot="10800000" flipV="1">
            <a:off x="928662" y="3241086"/>
            <a:ext cx="35719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0771564442</a:t>
            </a:r>
            <a:r>
              <a:rPr kumimoji="0" lang="fr-F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0661374868</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Tresorerie_communale_skikda@hotmail.com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Tél:038 76 34 45</a:t>
            </a:r>
            <a:r>
              <a:rPr kumimoji="0" lang="fr-FR" b="0" i="0"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r-FR"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Fax: 038 76 35 24</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 name="Groupe 7"/>
          <p:cNvGrpSpPr/>
          <p:nvPr/>
        </p:nvGrpSpPr>
        <p:grpSpPr>
          <a:xfrm>
            <a:off x="5143504" y="1928802"/>
            <a:ext cx="2928958" cy="3071834"/>
            <a:chOff x="3857620" y="1857364"/>
            <a:chExt cx="2928958" cy="3071834"/>
          </a:xfrm>
          <a:effectLst>
            <a:glow rad="139700">
              <a:schemeClr val="accent3">
                <a:lumMod val="50000"/>
                <a:alpha val="40000"/>
              </a:schemeClr>
            </a:glow>
          </a:effectLst>
          <a:scene3d>
            <a:camera prst="perspectiveFront" fov="5100000">
              <a:rot lat="0" lon="2100000" rev="0"/>
            </a:camera>
            <a:lightRig rig="flood" dir="t">
              <a:rot lat="0" lon="0" rev="13800000"/>
            </a:lightRig>
          </a:scene3d>
        </p:grpSpPr>
        <p:pic>
          <p:nvPicPr>
            <p:cNvPr id="65546" name="Picture 10" descr="portr chikh 2.png"/>
            <p:cNvPicPr>
              <a:picLocks noChangeAspect="1" noChangeArrowheads="1"/>
            </p:cNvPicPr>
            <p:nvPr/>
          </p:nvPicPr>
          <p:blipFill>
            <a:blip r:embed="rId3"/>
            <a:srcRect/>
            <a:stretch>
              <a:fillRect/>
            </a:stretch>
          </p:blipFill>
          <p:spPr bwMode="auto">
            <a:xfrm>
              <a:off x="4286248" y="2285992"/>
              <a:ext cx="2076450"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p:spPr>
        </p:pic>
        <p:sp useBgFill="1">
          <p:nvSpPr>
            <p:cNvPr id="7" name="Cadre 6"/>
            <p:cNvSpPr/>
            <p:nvPr/>
          </p:nvSpPr>
          <p:spPr>
            <a:xfrm>
              <a:off x="3857620" y="1857364"/>
              <a:ext cx="2928958" cy="3071834"/>
            </a:xfrm>
            <a:prstGeom prst="frame">
              <a:avLst/>
            </a:prstGeom>
            <a:ln>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
        <p:nvSpPr>
          <p:cNvPr id="10" name="Cadre 9"/>
          <p:cNvSpPr/>
          <p:nvPr/>
        </p:nvSpPr>
        <p:spPr>
          <a:xfrm>
            <a:off x="500034" y="2071678"/>
            <a:ext cx="4429156" cy="2714644"/>
          </a:xfrm>
          <a:prstGeom prst="frame">
            <a:avLst>
              <a:gd name="adj1" fmla="val 125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glow rad="101600">
              <a:schemeClr val="accent3">
                <a:lumMod val="50000"/>
                <a:alpha val="6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Rectangle 11"/>
          <p:cNvSpPr/>
          <p:nvPr/>
        </p:nvSpPr>
        <p:spPr>
          <a:xfrm>
            <a:off x="928662" y="2714620"/>
            <a:ext cx="3634585" cy="400110"/>
          </a:xfrm>
          <a:prstGeom prst="rect">
            <a:avLst/>
          </a:prstGeom>
          <a:noFill/>
        </p:spPr>
        <p:txBody>
          <a:bodyPr wrap="none" lIns="91440" tIns="45720" rIns="91440" bIns="45720">
            <a:spAutoFit/>
          </a:bodyPr>
          <a:lstStyle/>
          <a:p>
            <a:pPr algn="ctr"/>
            <a:r>
              <a:rPr kumimoji="0" lang="fr-FR" sz="2000" b="1" i="0" u="none" strike="noStrike" cap="none" spc="0" normalizeH="0" baseline="0" dirty="0" err="1" smtClean="0">
                <a:ln w="24500" cmpd="dbl">
                  <a:solidFill>
                    <a:schemeClr val="accent6">
                      <a:lumMod val="50000"/>
                    </a:schemeClr>
                  </a:solidFill>
                  <a:prstDash val="solid"/>
                  <a:miter lim="800000"/>
                </a:ln>
                <a:latin typeface="Calibri" pitchFamily="34" charset="0"/>
                <a:ea typeface="Times New Roman" pitchFamily="18" charset="0"/>
                <a:cs typeface="Arial" pitchFamily="34" charset="0"/>
                <a:hlinkClick r:id="rId4"/>
              </a:rPr>
              <a:t>Nettour_Abderah</a:t>
            </a:r>
            <a:r>
              <a:rPr kumimoji="0" lang="en-US" sz="2000" b="1" i="0" u="none" strike="noStrike" cap="none" spc="0" normalizeH="0" baseline="0" dirty="0" smtClean="0">
                <a:ln w="24500" cmpd="dbl">
                  <a:solidFill>
                    <a:schemeClr val="accent6">
                      <a:lumMod val="50000"/>
                    </a:schemeClr>
                  </a:solidFill>
                  <a:prstDash val="solid"/>
                  <a:miter lim="800000"/>
                </a:ln>
                <a:latin typeface="Calibri" pitchFamily="34" charset="0"/>
                <a:ea typeface="Times New Roman" pitchFamily="18" charset="0"/>
                <a:cs typeface="Arial" pitchFamily="34" charset="0"/>
                <a:hlinkClick r:id="rId4"/>
              </a:rPr>
              <a:t>@</a:t>
            </a:r>
            <a:r>
              <a:rPr kumimoji="0" lang="en-US" sz="2000" b="1" i="0" u="none" strike="noStrike" cap="none" spc="0" normalizeH="0" baseline="0" dirty="0" err="1" smtClean="0">
                <a:ln w="24500" cmpd="dbl">
                  <a:solidFill>
                    <a:schemeClr val="accent6">
                      <a:lumMod val="50000"/>
                    </a:schemeClr>
                  </a:solidFill>
                  <a:prstDash val="solid"/>
                  <a:miter lim="800000"/>
                </a:ln>
                <a:latin typeface="Calibri" pitchFamily="34" charset="0"/>
                <a:ea typeface="Times New Roman" pitchFamily="18" charset="0"/>
                <a:cs typeface="Arial" pitchFamily="34" charset="0"/>
                <a:hlinkClick r:id="rId4"/>
              </a:rPr>
              <a:t>hotmail.com</a:t>
            </a:r>
            <a:endParaRPr lang="fr-FR" sz="2000" b="1" cap="none" spc="0" dirty="0">
              <a:ln w="24500" cmpd="dbl">
                <a:solidFill>
                  <a:schemeClr val="accent6">
                    <a:lumMod val="50000"/>
                  </a:schemeClr>
                </a:solidFill>
                <a:prstDash val="solid"/>
                <a:miter lim="800000"/>
              </a:ln>
            </a:endParaRPr>
          </a:p>
        </p:txBody>
      </p:sp>
      <p:sp>
        <p:nvSpPr>
          <p:cNvPr id="2" name="Espace réservé de la date 1"/>
          <p:cNvSpPr>
            <a:spLocks noGrp="1"/>
          </p:cNvSpPr>
          <p:nvPr>
            <p:ph type="dt" sz="half" idx="10"/>
          </p:nvPr>
        </p:nvSpPr>
        <p:spPr/>
        <p:txBody>
          <a:bodyPr/>
          <a:lstStyle/>
          <a:p>
            <a:fld id="{65ECA34B-5D88-4AB8-A825-E1E59EC45312}"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1</a:t>
            </a:fld>
            <a:endParaRPr lang="fr-FR"/>
          </a:p>
        </p:txBody>
      </p:sp>
    </p:spTree>
  </p:cSld>
  <p:clrMapOvr>
    <a:masterClrMapping/>
  </p:clrMapOvr>
  <p:transition>
    <p:dissolve/>
    <p:sndAc>
      <p:stSnd>
        <p:snd r:embed="rId2" name="breez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357158" y="1428736"/>
            <a:ext cx="8286808" cy="4000528"/>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الباب </a:t>
            </a:r>
            <a:r>
              <a:rPr lang="ar-SA" sz="3600" b="1" i="1" u="sng" dirty="0" smtClean="0">
                <a:solidFill>
                  <a:schemeClr val="accent6">
                    <a:lumMod val="50000"/>
                  </a:schemeClr>
                </a:solidFill>
              </a:rPr>
              <a:t>الخامس</a:t>
            </a:r>
            <a:r>
              <a:rPr lang="ar-DZ" sz="3600" b="1" i="1" u="sng" dirty="0" smtClean="0">
                <a:solidFill>
                  <a:schemeClr val="accent6">
                    <a:lumMod val="50000"/>
                  </a:schemeClr>
                </a:solidFill>
              </a:rPr>
              <a:t>:</a:t>
            </a:r>
          </a:p>
          <a:p>
            <a:pPr algn="just" rtl="1"/>
            <a:r>
              <a:rPr lang="ar-SA" sz="2800" b="1" i="1" dirty="0" smtClean="0">
                <a:solidFill>
                  <a:schemeClr val="tx1"/>
                </a:solidFill>
              </a:rPr>
              <a:t>رقــابــة الــــصـفــــقــات:</a:t>
            </a:r>
            <a:r>
              <a:rPr lang="ar-SA" sz="2800" i="1" dirty="0" smtClean="0">
                <a:solidFill>
                  <a:schemeClr val="tx1"/>
                </a:solidFill>
              </a:rPr>
              <a:t> </a:t>
            </a:r>
            <a:r>
              <a:rPr lang="ar-SA" sz="2800" i="1" dirty="0">
                <a:solidFill>
                  <a:schemeClr val="tx1"/>
                </a:solidFill>
              </a:rPr>
              <a:t>من 116 إلى 172	</a:t>
            </a:r>
            <a:endParaRPr lang="ar-DZ" sz="2800" i="1" dirty="0" smtClean="0">
              <a:solidFill>
                <a:schemeClr val="tx1"/>
              </a:solidFill>
            </a:endParaRPr>
          </a:p>
          <a:p>
            <a:pPr algn="just" rtl="1"/>
            <a:endParaRPr lang="fr-FR" sz="28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القـسـم </a:t>
            </a:r>
            <a:r>
              <a:rPr lang="ar-SA" sz="2400" dirty="0" smtClean="0">
                <a:solidFill>
                  <a:schemeClr val="tx1"/>
                </a:solidFill>
              </a:rPr>
              <a:t>الـتمهـيـدي: </a:t>
            </a:r>
            <a:r>
              <a:rPr lang="ar-SA" sz="2400" dirty="0">
                <a:solidFill>
                  <a:schemeClr val="tx1"/>
                </a:solidFill>
              </a:rPr>
              <a:t>أحــكــام عــامــة</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القــسـ</a:t>
            </a:r>
            <a:r>
              <a:rPr lang="ar-DZ" sz="2400" dirty="0" smtClean="0">
                <a:solidFill>
                  <a:schemeClr val="tx1"/>
                </a:solidFill>
              </a:rPr>
              <a:t>ـ</a:t>
            </a:r>
            <a:r>
              <a:rPr lang="ar-SA" sz="2400" dirty="0" smtClean="0">
                <a:solidFill>
                  <a:schemeClr val="tx1"/>
                </a:solidFill>
              </a:rPr>
              <a:t>ـ</a:t>
            </a:r>
            <a:r>
              <a:rPr lang="ar-DZ" sz="2400" dirty="0" smtClean="0">
                <a:solidFill>
                  <a:schemeClr val="tx1"/>
                </a:solidFill>
              </a:rPr>
              <a:t>ـ</a:t>
            </a:r>
            <a:r>
              <a:rPr lang="ar-SA" sz="2400" dirty="0" err="1" smtClean="0">
                <a:solidFill>
                  <a:schemeClr val="tx1"/>
                </a:solidFill>
              </a:rPr>
              <a:t>ـم</a:t>
            </a:r>
            <a:r>
              <a:rPr lang="ar-SA" sz="2400" dirty="0" smtClean="0">
                <a:solidFill>
                  <a:schemeClr val="tx1"/>
                </a:solidFill>
              </a:rPr>
              <a:t> </a:t>
            </a:r>
            <a:r>
              <a:rPr lang="ar-SA" sz="2400" dirty="0" err="1" smtClean="0">
                <a:solidFill>
                  <a:schemeClr val="tx1"/>
                </a:solidFill>
              </a:rPr>
              <a:t>الأ</a:t>
            </a:r>
            <a:r>
              <a:rPr lang="ar-DZ" sz="2400" dirty="0" smtClean="0">
                <a:solidFill>
                  <a:schemeClr val="tx1"/>
                </a:solidFill>
              </a:rPr>
              <a:t> </a:t>
            </a:r>
            <a:r>
              <a:rPr lang="ar-SA" sz="2400" dirty="0" smtClean="0">
                <a:solidFill>
                  <a:schemeClr val="tx1"/>
                </a:solidFill>
              </a:rPr>
              <a:t>و</a:t>
            </a:r>
            <a:r>
              <a:rPr lang="ar-DZ" sz="2400" dirty="0" smtClean="0">
                <a:solidFill>
                  <a:schemeClr val="tx1"/>
                </a:solidFill>
              </a:rPr>
              <a:t> </a:t>
            </a:r>
            <a:r>
              <a:rPr lang="ar-SA" sz="2400" dirty="0" smtClean="0">
                <a:solidFill>
                  <a:schemeClr val="tx1"/>
                </a:solidFill>
              </a:rPr>
              <a:t>ل: </a:t>
            </a:r>
            <a:r>
              <a:rPr lang="ar-SA" sz="2400" dirty="0">
                <a:solidFill>
                  <a:schemeClr val="tx1"/>
                </a:solidFill>
              </a:rPr>
              <a:t>مخـتــلف أنــواع الـرقــابــة </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القــســ</a:t>
            </a:r>
            <a:r>
              <a:rPr lang="ar-DZ" sz="2400" dirty="0" smtClean="0">
                <a:solidFill>
                  <a:schemeClr val="tx1"/>
                </a:solidFill>
              </a:rPr>
              <a:t>ــ</a:t>
            </a:r>
            <a:r>
              <a:rPr lang="ar-SA" sz="2400" dirty="0" err="1" smtClean="0">
                <a:solidFill>
                  <a:schemeClr val="tx1"/>
                </a:solidFill>
              </a:rPr>
              <a:t>ـم</a:t>
            </a:r>
            <a:r>
              <a:rPr lang="ar-SA" sz="2400" dirty="0" smtClean="0">
                <a:solidFill>
                  <a:schemeClr val="tx1"/>
                </a:solidFill>
              </a:rPr>
              <a:t> </a:t>
            </a:r>
            <a:r>
              <a:rPr lang="ar-SA" sz="2400" dirty="0" err="1" smtClean="0">
                <a:solidFill>
                  <a:schemeClr val="tx1"/>
                </a:solidFill>
              </a:rPr>
              <a:t>الثـان</a:t>
            </a:r>
            <a:r>
              <a:rPr lang="ar-DZ" sz="2400" dirty="0" smtClean="0">
                <a:solidFill>
                  <a:schemeClr val="tx1"/>
                </a:solidFill>
              </a:rPr>
              <a:t>ـ</a:t>
            </a:r>
            <a:r>
              <a:rPr lang="ar-SA" sz="2400" dirty="0" smtClean="0">
                <a:solidFill>
                  <a:schemeClr val="tx1"/>
                </a:solidFill>
              </a:rPr>
              <a:t>ي: </a:t>
            </a:r>
            <a:r>
              <a:rPr lang="ar-SA" sz="2400" dirty="0">
                <a:solidFill>
                  <a:schemeClr val="tx1"/>
                </a:solidFill>
              </a:rPr>
              <a:t>هــيــئــات الرقــابــة</a:t>
            </a:r>
            <a:endParaRPr lang="fr-FR" sz="2400" dirty="0">
              <a:solidFill>
                <a:schemeClr val="tx1"/>
              </a:solidFill>
            </a:endParaRPr>
          </a:p>
          <a:p>
            <a:pPr algn="just" rtl="1"/>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3E029625-4DE3-4435-87B1-E4CD3A333D77}"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10</a:t>
            </a:fld>
            <a:endParaRPr lang="fr-FR"/>
          </a:p>
        </p:txBody>
      </p:sp>
    </p:spTree>
  </p:cSld>
  <p:clrMapOvr>
    <a:masterClrMapping/>
  </p:clrMapOvr>
  <p:transition>
    <p:pull dir="ld"/>
    <p:sndAc>
      <p:stSnd>
        <p:snd r:embed="rId2"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bwMode="grayWhite">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285752" y="1428736"/>
            <a:ext cx="8572528" cy="4000528"/>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الــبــاب </a:t>
            </a:r>
            <a:r>
              <a:rPr lang="ar-SA" sz="3600" b="1" i="1" u="sng" dirty="0" smtClean="0">
                <a:solidFill>
                  <a:schemeClr val="accent6">
                    <a:lumMod val="50000"/>
                  </a:schemeClr>
                </a:solidFill>
              </a:rPr>
              <a:t>السـادس:</a:t>
            </a:r>
            <a:endParaRPr lang="ar-DZ" sz="3600" b="1" i="1" u="sng" dirty="0" smtClean="0">
              <a:solidFill>
                <a:schemeClr val="accent6">
                  <a:lumMod val="50000"/>
                </a:schemeClr>
              </a:solidFill>
            </a:endParaRPr>
          </a:p>
          <a:p>
            <a:pPr algn="just" rtl="1"/>
            <a:r>
              <a:rPr lang="ar-SA" sz="2800" b="1" i="1" dirty="0" smtClean="0">
                <a:solidFill>
                  <a:schemeClr val="tx1"/>
                </a:solidFill>
              </a:rPr>
              <a:t>الاتصال وتـبادل المعـلومـات بالطـريقة الالكتـرونـية</a:t>
            </a:r>
            <a:r>
              <a:rPr lang="ar-SA" sz="2800" b="1" i="1" dirty="0">
                <a:solidFill>
                  <a:schemeClr val="tx1"/>
                </a:solidFill>
              </a:rPr>
              <a:t>:</a:t>
            </a:r>
            <a:r>
              <a:rPr lang="ar-SA" sz="2800" i="1" dirty="0">
                <a:solidFill>
                  <a:schemeClr val="tx1"/>
                </a:solidFill>
              </a:rPr>
              <a:t> المادة 174 </a:t>
            </a:r>
            <a:r>
              <a:rPr lang="ar-SA" sz="2800" i="1" dirty="0" err="1">
                <a:solidFill>
                  <a:schemeClr val="tx1"/>
                </a:solidFill>
              </a:rPr>
              <a:t>و</a:t>
            </a:r>
            <a:r>
              <a:rPr lang="ar-SA" sz="2800" b="1" i="1" dirty="0">
                <a:solidFill>
                  <a:schemeClr val="tx1"/>
                </a:solidFill>
              </a:rPr>
              <a:t> </a:t>
            </a:r>
            <a:r>
              <a:rPr lang="ar-SA" sz="2800" i="1" dirty="0" smtClean="0">
                <a:solidFill>
                  <a:schemeClr val="tx1"/>
                </a:solidFill>
              </a:rPr>
              <a:t>175</a:t>
            </a:r>
            <a:endParaRPr lang="ar-DZ" sz="2800" i="1" dirty="0" smtClean="0">
              <a:solidFill>
                <a:schemeClr val="tx1"/>
              </a:solidFill>
            </a:endParaRPr>
          </a:p>
          <a:p>
            <a:pPr algn="just" rtl="1"/>
            <a:endParaRPr lang="fr-FR" sz="28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smtClean="0">
                <a:solidFill>
                  <a:schemeClr val="tx1"/>
                </a:solidFill>
              </a:rPr>
              <a:t>الأول: </a:t>
            </a:r>
            <a:r>
              <a:rPr lang="ar-SA" sz="2400" dirty="0">
                <a:solidFill>
                  <a:schemeClr val="tx1"/>
                </a:solidFill>
              </a:rPr>
              <a:t>الاتـصال بالطـريـقـة الإلكـتـرونـيـة </a:t>
            </a:r>
            <a:endParaRPr lang="fr-FR" sz="2400" dirty="0">
              <a:solidFill>
                <a:schemeClr val="tx1"/>
              </a:solidFill>
            </a:endParaRPr>
          </a:p>
          <a:p>
            <a:pPr algn="just" rtl="1">
              <a:buClr>
                <a:schemeClr val="accent6">
                  <a:lumMod val="50000"/>
                </a:schemeClr>
              </a:buClr>
              <a:buFont typeface="Courier New" pitchFamily="49" charset="0"/>
              <a:buChar char="o"/>
            </a:pPr>
            <a:r>
              <a:rPr lang="ar-SA" sz="2400" dirty="0">
                <a:solidFill>
                  <a:schemeClr val="tx1"/>
                </a:solidFill>
              </a:rPr>
              <a:t>القســم </a:t>
            </a:r>
            <a:r>
              <a:rPr lang="ar-SA" sz="2400" dirty="0" smtClean="0">
                <a:solidFill>
                  <a:schemeClr val="tx1"/>
                </a:solidFill>
              </a:rPr>
              <a:t>الثاني:</a:t>
            </a:r>
            <a:r>
              <a:rPr lang="ar-DZ" sz="2400" dirty="0" smtClean="0">
                <a:solidFill>
                  <a:schemeClr val="tx1"/>
                </a:solidFill>
              </a:rPr>
              <a:t>  </a:t>
            </a:r>
            <a:r>
              <a:rPr lang="ar-SA" sz="2400" dirty="0" smtClean="0">
                <a:solidFill>
                  <a:schemeClr val="tx1"/>
                </a:solidFill>
              </a:rPr>
              <a:t>تبادل المعلومات </a:t>
            </a:r>
            <a:r>
              <a:rPr lang="ar-SA" sz="2400" dirty="0">
                <a:solidFill>
                  <a:schemeClr val="tx1"/>
                </a:solidFill>
              </a:rPr>
              <a:t>بالطـريـقـة </a:t>
            </a:r>
            <a:r>
              <a:rPr lang="ar-SA" sz="2400" dirty="0" smtClean="0">
                <a:solidFill>
                  <a:schemeClr val="tx1"/>
                </a:solidFill>
              </a:rPr>
              <a:t>الإلكترونيـة</a:t>
            </a:r>
            <a:endParaRPr lang="fr-FR" sz="2400" dirty="0">
              <a:solidFill>
                <a:schemeClr val="tx1"/>
              </a:solidFill>
            </a:endParaRPr>
          </a:p>
        </p:txBody>
      </p:sp>
      <p:sp>
        <p:nvSpPr>
          <p:cNvPr id="2" name="Espace réservé de la date 1"/>
          <p:cNvSpPr>
            <a:spLocks noGrp="1"/>
          </p:cNvSpPr>
          <p:nvPr>
            <p:ph type="dt" sz="half" idx="10"/>
          </p:nvPr>
        </p:nvSpPr>
        <p:spPr/>
        <p:txBody>
          <a:bodyPr/>
          <a:lstStyle/>
          <a:p>
            <a:fld id="{16BA7358-AAFE-4BCE-A77E-913E94557DD9}" type="datetime1">
              <a:rPr lang="fr-FR" smtClean="0"/>
              <a:t>07/10/2013</a:t>
            </a:fld>
            <a:endParaRPr lang="fr-FR" dirty="0"/>
          </a:p>
        </p:txBody>
      </p:sp>
      <p:sp>
        <p:nvSpPr>
          <p:cNvPr id="3" name="Espace réservé du pied de page 2"/>
          <p:cNvSpPr>
            <a:spLocks noGrp="1"/>
          </p:cNvSpPr>
          <p:nvPr>
            <p:ph type="ftr" sz="quarter" idx="11"/>
          </p:nvPr>
        </p:nvSpPr>
        <p:spPr/>
        <p:txBody>
          <a:bodyPr/>
          <a:lstStyle/>
          <a:p>
            <a:r>
              <a:rPr lang="fr-FR" dirty="0" smtClean="0"/>
              <a:t>LAISSOUF Samir</a:t>
            </a:r>
            <a:endParaRPr lang="fr-FR" dirty="0"/>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11</a:t>
            </a:fld>
            <a:endParaRPr lang="fr-FR"/>
          </a:p>
        </p:txBody>
      </p:sp>
    </p:spTree>
  </p:cSld>
  <p:clrMapOvr>
    <a:masterClrMapping/>
  </p:clrMapOvr>
  <p:transition>
    <p:pull dir="lu"/>
    <p:sndAc>
      <p:stSnd>
        <p:snd r:embed="rId2" name="wind.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285720" y="1428736"/>
            <a:ext cx="8643966" cy="4000528"/>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الباب السابع</a:t>
            </a:r>
            <a:r>
              <a:rPr lang="ar-SA" sz="3600" b="1" i="1" u="sng" dirty="0" smtClean="0">
                <a:solidFill>
                  <a:schemeClr val="accent6">
                    <a:lumMod val="50000"/>
                  </a:schemeClr>
                </a:solidFill>
              </a:rPr>
              <a:t>:</a:t>
            </a:r>
            <a:endParaRPr lang="ar-DZ" sz="3600" b="1" i="1" u="sng" dirty="0" smtClean="0">
              <a:solidFill>
                <a:schemeClr val="accent6">
                  <a:lumMod val="50000"/>
                </a:schemeClr>
              </a:solidFill>
            </a:endParaRPr>
          </a:p>
          <a:p>
            <a:pPr algn="just" rtl="1"/>
            <a:r>
              <a:rPr lang="ar-SA" sz="2800" b="1" i="1" dirty="0" smtClean="0"/>
              <a:t> </a:t>
            </a:r>
            <a:r>
              <a:rPr lang="ar-SA" sz="2800" b="1" i="1" dirty="0" smtClean="0">
                <a:solidFill>
                  <a:schemeClr val="tx1"/>
                </a:solidFill>
              </a:rPr>
              <a:t>المرصد </a:t>
            </a:r>
            <a:r>
              <a:rPr lang="ar-SA" sz="2800" b="1" i="1" dirty="0" err="1">
                <a:solidFill>
                  <a:schemeClr val="tx1"/>
                </a:solidFill>
              </a:rPr>
              <a:t>و</a:t>
            </a:r>
            <a:r>
              <a:rPr lang="ar-SA" sz="2800" b="1" i="1" dirty="0">
                <a:solidFill>
                  <a:schemeClr val="tx1"/>
                </a:solidFill>
              </a:rPr>
              <a:t> </a:t>
            </a:r>
            <a:r>
              <a:rPr lang="ar-SA" sz="2800" b="1" i="1" dirty="0" smtClean="0">
                <a:solidFill>
                  <a:schemeClr val="tx1"/>
                </a:solidFill>
              </a:rPr>
              <a:t>الإحصاء </a:t>
            </a:r>
            <a:r>
              <a:rPr lang="ar-SA" sz="2800" b="1" i="1" dirty="0" err="1" smtClean="0">
                <a:solidFill>
                  <a:schemeClr val="tx1"/>
                </a:solidFill>
              </a:rPr>
              <a:t>الاق</a:t>
            </a:r>
            <a:r>
              <a:rPr lang="ar-DZ" sz="2800" b="1" i="1" dirty="0" smtClean="0">
                <a:solidFill>
                  <a:schemeClr val="tx1"/>
                </a:solidFill>
              </a:rPr>
              <a:t>ـ</a:t>
            </a:r>
            <a:r>
              <a:rPr lang="ar-SA" sz="2800" b="1" i="1" dirty="0" smtClean="0">
                <a:solidFill>
                  <a:schemeClr val="tx1"/>
                </a:solidFill>
              </a:rPr>
              <a:t>ت</a:t>
            </a:r>
            <a:r>
              <a:rPr lang="ar-DZ" sz="2800" b="1" i="1" dirty="0" smtClean="0">
                <a:solidFill>
                  <a:schemeClr val="tx1"/>
                </a:solidFill>
              </a:rPr>
              <a:t>ـ</a:t>
            </a:r>
            <a:r>
              <a:rPr lang="ar-SA" sz="2800" b="1" i="1" dirty="0" smtClean="0">
                <a:solidFill>
                  <a:schemeClr val="tx1"/>
                </a:solidFill>
              </a:rPr>
              <a:t>ص</a:t>
            </a:r>
            <a:r>
              <a:rPr lang="ar-DZ" sz="2800" b="1" i="1" dirty="0" smtClean="0">
                <a:solidFill>
                  <a:schemeClr val="tx1"/>
                </a:solidFill>
              </a:rPr>
              <a:t>ـ</a:t>
            </a:r>
            <a:r>
              <a:rPr lang="ar-SA" sz="2800" b="1" i="1" dirty="0" err="1" smtClean="0">
                <a:solidFill>
                  <a:schemeClr val="tx1"/>
                </a:solidFill>
              </a:rPr>
              <a:t>ادي</a:t>
            </a:r>
            <a:r>
              <a:rPr lang="ar-SA" sz="2800" b="1" i="1" dirty="0" smtClean="0">
                <a:solidFill>
                  <a:schemeClr val="tx1"/>
                </a:solidFill>
              </a:rPr>
              <a:t> ل</a:t>
            </a:r>
            <a:r>
              <a:rPr lang="ar-DZ" sz="2800" b="1" i="1" dirty="0" smtClean="0">
                <a:solidFill>
                  <a:schemeClr val="tx1"/>
                </a:solidFill>
              </a:rPr>
              <a:t>ـ</a:t>
            </a:r>
            <a:r>
              <a:rPr lang="ar-SA" sz="2800" b="1" i="1" dirty="0" smtClean="0">
                <a:solidFill>
                  <a:schemeClr val="tx1"/>
                </a:solidFill>
              </a:rPr>
              <a:t>لط</a:t>
            </a:r>
            <a:r>
              <a:rPr lang="ar-DZ" sz="2800" b="1" i="1" dirty="0" smtClean="0">
                <a:solidFill>
                  <a:schemeClr val="tx1"/>
                </a:solidFill>
              </a:rPr>
              <a:t>ل</a:t>
            </a:r>
            <a:r>
              <a:rPr lang="ar-SA" sz="2800" b="1" i="1" dirty="0" err="1" smtClean="0">
                <a:solidFill>
                  <a:schemeClr val="tx1"/>
                </a:solidFill>
              </a:rPr>
              <a:t>ـب</a:t>
            </a:r>
            <a:r>
              <a:rPr lang="ar-SA" sz="2800" b="1" i="1" dirty="0" smtClean="0">
                <a:solidFill>
                  <a:schemeClr val="tx1"/>
                </a:solidFill>
              </a:rPr>
              <a:t> العـمومي: </a:t>
            </a:r>
            <a:r>
              <a:rPr lang="ar-SA" sz="2800" dirty="0">
                <a:solidFill>
                  <a:schemeClr val="tx1"/>
                </a:solidFill>
              </a:rPr>
              <a:t>المادة 175 </a:t>
            </a:r>
            <a:r>
              <a:rPr lang="ar-SA" sz="2800" dirty="0" err="1">
                <a:solidFill>
                  <a:schemeClr val="tx1"/>
                </a:solidFill>
              </a:rPr>
              <a:t>و</a:t>
            </a:r>
            <a:r>
              <a:rPr lang="ar-SA" sz="2800" dirty="0">
                <a:solidFill>
                  <a:schemeClr val="tx1"/>
                </a:solidFill>
              </a:rPr>
              <a:t> 176</a:t>
            </a:r>
            <a:r>
              <a:rPr lang="ar-SA" sz="2800" b="1" i="1" dirty="0">
                <a:solidFill>
                  <a:schemeClr val="tx1"/>
                </a:solidFill>
              </a:rPr>
              <a:t> </a:t>
            </a:r>
            <a:endParaRPr lang="ar-DZ" sz="2800" b="1" i="1" dirty="0" smtClean="0">
              <a:solidFill>
                <a:schemeClr val="tx1"/>
              </a:solidFill>
            </a:endParaRPr>
          </a:p>
          <a:p>
            <a:pPr algn="just" rtl="1"/>
            <a:endParaRPr lang="fr-FR" sz="2800" dirty="0">
              <a:solidFill>
                <a:schemeClr val="tx1"/>
              </a:solidFill>
            </a:endParaRPr>
          </a:p>
          <a:p>
            <a:pPr lvl="0" algn="just" rtl="1"/>
            <a:r>
              <a:rPr lang="ar-SA" sz="2400" dirty="0">
                <a:solidFill>
                  <a:schemeClr val="tx1"/>
                </a:solidFill>
              </a:rPr>
              <a:t>القســم </a:t>
            </a:r>
            <a:r>
              <a:rPr lang="ar-SA" sz="2400" dirty="0" smtClean="0">
                <a:solidFill>
                  <a:schemeClr val="tx1"/>
                </a:solidFill>
              </a:rPr>
              <a:t>الأول: </a:t>
            </a:r>
            <a:r>
              <a:rPr lang="ar-SA" sz="2400" dirty="0">
                <a:solidFill>
                  <a:schemeClr val="tx1"/>
                </a:solidFill>
              </a:rPr>
              <a:t>المـرصـد الاقـتـصـادي لـلـطـلب العـمـومي </a:t>
            </a:r>
            <a:endParaRPr lang="fr-FR" sz="2400" dirty="0">
              <a:solidFill>
                <a:schemeClr val="tx1"/>
              </a:solidFill>
            </a:endParaRPr>
          </a:p>
          <a:p>
            <a:pPr lvl="0" algn="just" rtl="1"/>
            <a:r>
              <a:rPr lang="ar-SA" sz="2400" dirty="0">
                <a:solidFill>
                  <a:schemeClr val="tx1"/>
                </a:solidFill>
              </a:rPr>
              <a:t>القســم </a:t>
            </a:r>
            <a:r>
              <a:rPr lang="ar-SA" sz="2400" dirty="0" smtClean="0">
                <a:solidFill>
                  <a:schemeClr val="tx1"/>
                </a:solidFill>
              </a:rPr>
              <a:t>الثاني: </a:t>
            </a:r>
            <a:r>
              <a:rPr lang="ar-SA" sz="2400" dirty="0">
                <a:solidFill>
                  <a:schemeClr val="tx1"/>
                </a:solidFill>
              </a:rPr>
              <a:t>الإحـصـاء الاقـتـصادي للـطـلـب العـمـومي </a:t>
            </a:r>
            <a:endParaRPr lang="fr-FR" sz="2400" dirty="0">
              <a:solidFill>
                <a:schemeClr val="tx1"/>
              </a:solidFill>
            </a:endParaRPr>
          </a:p>
          <a:p>
            <a:pPr algn="just" rtl="1"/>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4D8DA6E1-AC9C-43C0-9BBE-F4723A0B9C91}"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12</a:t>
            </a:fld>
            <a:endParaRPr lang="fr-FR"/>
          </a:p>
        </p:txBody>
      </p:sp>
    </p:spTree>
  </p:cSld>
  <p:clrMapOvr>
    <a:masterClrMapping/>
  </p:clrMapOvr>
  <p:transition>
    <p:pull dir="rd"/>
    <p:sndAc>
      <p:stSnd>
        <p:snd r:embed="rId2" name="wind.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357158" y="1428736"/>
            <a:ext cx="8286808" cy="4000528"/>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البــاب </a:t>
            </a:r>
            <a:r>
              <a:rPr lang="ar-SA" sz="3600" b="1" i="1" u="sng" dirty="0" smtClean="0">
                <a:solidFill>
                  <a:schemeClr val="accent6">
                    <a:lumMod val="50000"/>
                  </a:schemeClr>
                </a:solidFill>
              </a:rPr>
              <a:t>الثامـــن:</a:t>
            </a:r>
            <a:endParaRPr lang="ar-DZ" sz="3600" b="1" i="1" u="sng" dirty="0" smtClean="0">
              <a:solidFill>
                <a:schemeClr val="accent6">
                  <a:lumMod val="50000"/>
                </a:schemeClr>
              </a:solidFill>
            </a:endParaRPr>
          </a:p>
          <a:p>
            <a:pPr algn="just" rtl="1"/>
            <a:r>
              <a:rPr lang="ar-DZ" sz="2800" b="1" i="1" dirty="0" smtClean="0">
                <a:solidFill>
                  <a:schemeClr val="accent6">
                    <a:lumMod val="50000"/>
                  </a:schemeClr>
                </a:solidFill>
              </a:rPr>
              <a:t> </a:t>
            </a:r>
            <a:r>
              <a:rPr lang="ar-SA" sz="2800" b="1" i="1" dirty="0" err="1" smtClean="0">
                <a:solidFill>
                  <a:schemeClr val="tx1"/>
                </a:solidFill>
              </a:rPr>
              <a:t>أح</a:t>
            </a:r>
            <a:r>
              <a:rPr lang="ar-DZ" sz="2800" b="1" i="1" dirty="0" smtClean="0">
                <a:solidFill>
                  <a:schemeClr val="tx1"/>
                </a:solidFill>
              </a:rPr>
              <a:t>ـ</a:t>
            </a:r>
            <a:r>
              <a:rPr lang="ar-SA" sz="2800" b="1" i="1" dirty="0" err="1" smtClean="0">
                <a:solidFill>
                  <a:schemeClr val="tx1"/>
                </a:solidFill>
              </a:rPr>
              <a:t>ـك</a:t>
            </a:r>
            <a:r>
              <a:rPr lang="ar-DZ" sz="2800" b="1" i="1" dirty="0" smtClean="0">
                <a:solidFill>
                  <a:schemeClr val="tx1"/>
                </a:solidFill>
              </a:rPr>
              <a:t>ـ</a:t>
            </a:r>
            <a:r>
              <a:rPr lang="ar-SA" sz="2800" b="1" i="1" dirty="0" err="1" smtClean="0">
                <a:solidFill>
                  <a:schemeClr val="tx1"/>
                </a:solidFill>
              </a:rPr>
              <a:t>ــام</a:t>
            </a:r>
            <a:r>
              <a:rPr lang="ar-SA" sz="2800" b="1" i="1" dirty="0" smtClean="0">
                <a:solidFill>
                  <a:schemeClr val="tx1"/>
                </a:solidFill>
              </a:rPr>
              <a:t> </a:t>
            </a:r>
            <a:r>
              <a:rPr lang="ar-SA" sz="2800" b="1" i="1" dirty="0" err="1" smtClean="0">
                <a:solidFill>
                  <a:schemeClr val="tx1"/>
                </a:solidFill>
              </a:rPr>
              <a:t>مــخــت</a:t>
            </a:r>
            <a:r>
              <a:rPr lang="ar-DZ" sz="2800" b="1" i="1" dirty="0" smtClean="0">
                <a:solidFill>
                  <a:schemeClr val="tx1"/>
                </a:solidFill>
              </a:rPr>
              <a:t>ـ</a:t>
            </a:r>
            <a:r>
              <a:rPr lang="ar-SA" sz="2800" b="1" i="1" dirty="0" smtClean="0">
                <a:solidFill>
                  <a:schemeClr val="tx1"/>
                </a:solidFill>
              </a:rPr>
              <a:t>ــلــف</a:t>
            </a:r>
            <a:r>
              <a:rPr lang="ar-DZ" sz="2800" b="1" i="1" dirty="0" smtClean="0">
                <a:solidFill>
                  <a:schemeClr val="tx1"/>
                </a:solidFill>
              </a:rPr>
              <a:t>ــ</a:t>
            </a:r>
            <a:r>
              <a:rPr lang="ar-SA" sz="2800" b="1" i="1" dirty="0" err="1" smtClean="0">
                <a:solidFill>
                  <a:schemeClr val="tx1"/>
                </a:solidFill>
              </a:rPr>
              <a:t>ــة</a:t>
            </a:r>
            <a:r>
              <a:rPr lang="ar-SA" sz="2800" b="1" i="1" dirty="0" smtClean="0">
                <a:solidFill>
                  <a:schemeClr val="tx1"/>
                </a:solidFill>
              </a:rPr>
              <a:t> </a:t>
            </a:r>
            <a:r>
              <a:rPr lang="ar-SA" sz="2800" b="1" i="1" dirty="0">
                <a:solidFill>
                  <a:schemeClr val="tx1"/>
                </a:solidFill>
              </a:rPr>
              <a:t>و </a:t>
            </a:r>
            <a:r>
              <a:rPr lang="ar-SA" sz="2800" b="1" i="1" dirty="0" err="1" smtClean="0">
                <a:solidFill>
                  <a:schemeClr val="tx1"/>
                </a:solidFill>
              </a:rPr>
              <a:t>ان</a:t>
            </a:r>
            <a:r>
              <a:rPr lang="ar-DZ" sz="2800" b="1" i="1" dirty="0" smtClean="0">
                <a:solidFill>
                  <a:schemeClr val="tx1"/>
                </a:solidFill>
              </a:rPr>
              <a:t>ـ</a:t>
            </a:r>
            <a:r>
              <a:rPr lang="ar-SA" sz="2800" b="1" i="1" dirty="0" err="1" smtClean="0">
                <a:solidFill>
                  <a:schemeClr val="tx1"/>
                </a:solidFill>
              </a:rPr>
              <a:t>ــت</a:t>
            </a:r>
            <a:r>
              <a:rPr lang="ar-DZ" sz="2800" b="1" i="1" dirty="0" smtClean="0">
                <a:solidFill>
                  <a:schemeClr val="tx1"/>
                </a:solidFill>
              </a:rPr>
              <a:t>ـ</a:t>
            </a:r>
            <a:r>
              <a:rPr lang="ar-SA" sz="2800" b="1" i="1" dirty="0" smtClean="0">
                <a:solidFill>
                  <a:schemeClr val="tx1"/>
                </a:solidFill>
              </a:rPr>
              <a:t>ــق</a:t>
            </a:r>
            <a:r>
              <a:rPr lang="ar-DZ" sz="2800" b="1" i="1" dirty="0" smtClean="0">
                <a:solidFill>
                  <a:schemeClr val="tx1"/>
                </a:solidFill>
              </a:rPr>
              <a:t>ـ</a:t>
            </a:r>
            <a:r>
              <a:rPr lang="ar-SA" sz="2800" b="1" i="1" dirty="0" err="1" smtClean="0">
                <a:solidFill>
                  <a:schemeClr val="tx1"/>
                </a:solidFill>
              </a:rPr>
              <a:t>ــال</a:t>
            </a:r>
            <a:r>
              <a:rPr lang="ar-DZ" sz="2800" b="1" i="1" dirty="0" smtClean="0">
                <a:solidFill>
                  <a:schemeClr val="tx1"/>
                </a:solidFill>
              </a:rPr>
              <a:t>ـ</a:t>
            </a:r>
            <a:r>
              <a:rPr lang="ar-SA" sz="2800" b="1" i="1" dirty="0" err="1" smtClean="0">
                <a:solidFill>
                  <a:schemeClr val="tx1"/>
                </a:solidFill>
              </a:rPr>
              <a:t>ــي</a:t>
            </a:r>
            <a:r>
              <a:rPr lang="ar-DZ" sz="2800" b="1" i="1" dirty="0" smtClean="0">
                <a:solidFill>
                  <a:schemeClr val="tx1"/>
                </a:solidFill>
              </a:rPr>
              <a:t>ــ</a:t>
            </a:r>
            <a:r>
              <a:rPr lang="ar-SA" sz="2800" b="1" i="1" dirty="0" err="1" smtClean="0">
                <a:solidFill>
                  <a:schemeClr val="tx1"/>
                </a:solidFill>
              </a:rPr>
              <a:t>ــة</a:t>
            </a:r>
            <a:r>
              <a:rPr lang="ar-SA" sz="2800" b="1" i="1" dirty="0" smtClean="0">
                <a:solidFill>
                  <a:schemeClr val="tx1"/>
                </a:solidFill>
              </a:rPr>
              <a:t>:</a:t>
            </a:r>
            <a:r>
              <a:rPr lang="ar-DZ" sz="2800" b="1" i="1" dirty="0" smtClean="0">
                <a:solidFill>
                  <a:schemeClr val="tx1"/>
                </a:solidFill>
              </a:rPr>
              <a:t> </a:t>
            </a:r>
            <a:r>
              <a:rPr lang="ar-SA" sz="2800" i="1" dirty="0" smtClean="0">
                <a:solidFill>
                  <a:schemeClr val="tx1"/>
                </a:solidFill>
              </a:rPr>
              <a:t>مـن </a:t>
            </a:r>
            <a:r>
              <a:rPr lang="ar-SA" sz="2800" i="1" dirty="0">
                <a:solidFill>
                  <a:schemeClr val="tx1"/>
                </a:solidFill>
              </a:rPr>
              <a:t>الـمادة 177 إلى المادة 181</a:t>
            </a:r>
            <a:endParaRPr lang="fr-FR" sz="2800" dirty="0">
              <a:solidFill>
                <a:schemeClr val="tx1"/>
              </a:solidFill>
            </a:endParaRPr>
          </a:p>
          <a:p>
            <a:pPr algn="just" rtl="1"/>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54EB6957-04A6-4A80-91CD-B4B47068750F}"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13</a:t>
            </a:fld>
            <a:endParaRPr lang="fr-FR"/>
          </a:p>
        </p:txBody>
      </p:sp>
    </p:spTree>
  </p:cSld>
  <p:clrMapOvr>
    <a:masterClrMapping/>
  </p:clrMapOvr>
  <p:transition>
    <p:push dir="d"/>
    <p:sndAc>
      <p:stSnd>
        <p:snd r:embed="rId2" name="wind.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285720" y="571480"/>
            <a:ext cx="8429684" cy="2000264"/>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b="1" dirty="0" smtClean="0">
                <a:solidFill>
                  <a:schemeClr val="tx1"/>
                </a:solidFill>
              </a:rPr>
              <a:t>عـ</a:t>
            </a:r>
            <a:r>
              <a:rPr lang="ar-DZ" b="1" dirty="0" smtClean="0">
                <a:solidFill>
                  <a:schemeClr val="tx1"/>
                </a:solidFill>
              </a:rPr>
              <a:t>ـ</a:t>
            </a:r>
            <a:r>
              <a:rPr lang="ar-SA" b="1" dirty="0" smtClean="0">
                <a:solidFill>
                  <a:schemeClr val="tx1"/>
                </a:solidFill>
              </a:rPr>
              <a:t>قــد </a:t>
            </a:r>
            <a:r>
              <a:rPr lang="ar-SA" b="1" dirty="0" err="1" smtClean="0">
                <a:solidFill>
                  <a:schemeClr val="tx1"/>
                </a:solidFill>
              </a:rPr>
              <a:t>م</a:t>
            </a:r>
            <a:r>
              <a:rPr lang="ar-DZ" b="1" dirty="0" smtClean="0">
                <a:solidFill>
                  <a:schemeClr val="tx1"/>
                </a:solidFill>
              </a:rPr>
              <a:t>ـ</a:t>
            </a:r>
            <a:r>
              <a:rPr lang="ar-SA" b="1" dirty="0" err="1" smtClean="0">
                <a:solidFill>
                  <a:schemeClr val="tx1"/>
                </a:solidFill>
              </a:rPr>
              <a:t>كـتــوب</a:t>
            </a:r>
            <a:r>
              <a:rPr lang="ar-SA" b="1" dirty="0" smtClean="0">
                <a:solidFill>
                  <a:schemeClr val="tx1"/>
                </a:solidFill>
              </a:rPr>
              <a:t> </a:t>
            </a:r>
            <a:r>
              <a:rPr lang="ar-SA" b="1" dirty="0">
                <a:solidFill>
                  <a:schemeClr val="tx1"/>
                </a:solidFill>
              </a:rPr>
              <a:t>يـخــضــع لــنــفـس أحــكـام الــعــقـــود فـي مــفـهــوم الـتــشــريــع تــبــرم </a:t>
            </a:r>
            <a:r>
              <a:rPr lang="ar-SA" b="1" dirty="0" smtClean="0">
                <a:solidFill>
                  <a:schemeClr val="tx1"/>
                </a:solidFill>
              </a:rPr>
              <a:t>قـص</a:t>
            </a:r>
            <a:r>
              <a:rPr lang="ar-DZ" b="1" dirty="0" smtClean="0">
                <a:solidFill>
                  <a:schemeClr val="tx1"/>
                </a:solidFill>
              </a:rPr>
              <a:t>ـ</a:t>
            </a:r>
            <a:r>
              <a:rPr lang="ar-SA" b="1" dirty="0" err="1" smtClean="0">
                <a:solidFill>
                  <a:schemeClr val="tx1"/>
                </a:solidFill>
              </a:rPr>
              <a:t>ـد</a:t>
            </a:r>
            <a:r>
              <a:rPr lang="ar-SA" b="1" dirty="0">
                <a:solidFill>
                  <a:schemeClr val="tx1"/>
                </a:solidFill>
              </a:rPr>
              <a:t>: </a:t>
            </a:r>
            <a:r>
              <a:rPr lang="ar-SA" b="1" dirty="0" err="1">
                <a:solidFill>
                  <a:schemeClr val="tx1"/>
                </a:solidFill>
              </a:rPr>
              <a:t>ـ</a:t>
            </a:r>
            <a:r>
              <a:rPr lang="ar-SA" b="1" dirty="0">
                <a:solidFill>
                  <a:schemeClr val="tx1"/>
                </a:solidFill>
              </a:rPr>
              <a:t> انـجـاز أشغــال </a:t>
            </a:r>
            <a:r>
              <a:rPr lang="ar-SA" b="1" dirty="0" err="1">
                <a:solidFill>
                  <a:schemeClr val="tx1"/>
                </a:solidFill>
              </a:rPr>
              <a:t>ـ</a:t>
            </a:r>
            <a:r>
              <a:rPr lang="ar-SA" b="1" dirty="0">
                <a:solidFill>
                  <a:schemeClr val="tx1"/>
                </a:solidFill>
              </a:rPr>
              <a:t> اقـتـنـاء لـوازم </a:t>
            </a:r>
            <a:r>
              <a:rPr lang="ar-SA" b="1" dirty="0" err="1">
                <a:solidFill>
                  <a:schemeClr val="tx1"/>
                </a:solidFill>
              </a:rPr>
              <a:t>ـ</a:t>
            </a:r>
            <a:r>
              <a:rPr lang="ar-SA" b="1" dirty="0">
                <a:solidFill>
                  <a:schemeClr val="tx1"/>
                </a:solidFill>
              </a:rPr>
              <a:t> انجـاز دراسات </a:t>
            </a:r>
            <a:r>
              <a:rPr lang="ar-SA" b="1" dirty="0" err="1">
                <a:solidFill>
                  <a:schemeClr val="tx1"/>
                </a:solidFill>
              </a:rPr>
              <a:t>ـ</a:t>
            </a:r>
            <a:r>
              <a:rPr lang="ar-SA" b="1" dirty="0">
                <a:solidFill>
                  <a:schemeClr val="tx1"/>
                </a:solidFill>
              </a:rPr>
              <a:t> تقـديــم خــدمات ، وفــق شــروط مــسـبــقــة تــضـعــها الــمــصــلــحــة الــمــتـعــــاقــدة يــلــتــزم </a:t>
            </a:r>
            <a:r>
              <a:rPr lang="ar-SA" b="1" dirty="0" err="1">
                <a:solidFill>
                  <a:schemeClr val="tx1"/>
                </a:solidFill>
              </a:rPr>
              <a:t>بــهــا</a:t>
            </a:r>
            <a:r>
              <a:rPr lang="ar-SA" b="1" dirty="0">
                <a:solidFill>
                  <a:schemeClr val="tx1"/>
                </a:solidFill>
              </a:rPr>
              <a:t> الــطــرف </a:t>
            </a:r>
            <a:r>
              <a:rPr lang="ar-SA" b="1" dirty="0" smtClean="0">
                <a:solidFill>
                  <a:schemeClr val="tx1"/>
                </a:solidFill>
              </a:rPr>
              <a:t>الـمـتـعــاقــد</a:t>
            </a:r>
            <a:r>
              <a:rPr lang="ar-DZ" b="1" dirty="0" smtClean="0">
                <a:solidFill>
                  <a:schemeClr val="tx1"/>
                </a:solidFill>
              </a:rPr>
              <a:t>.</a:t>
            </a:r>
          </a:p>
          <a:p>
            <a:pPr algn="just" rtl="1"/>
            <a:endParaRPr lang="fr-FR" sz="700" b="1" dirty="0">
              <a:solidFill>
                <a:schemeClr val="tx1"/>
              </a:solidFill>
            </a:endParaRPr>
          </a:p>
          <a:p>
            <a:pPr algn="just" rtl="1"/>
            <a:r>
              <a:rPr lang="ar-DZ" b="1" dirty="0">
                <a:solidFill>
                  <a:schemeClr val="tx1"/>
                </a:solidFill>
              </a:rPr>
              <a:t>ويــخـتـلـف عــقــد الــصــفــقـة أو الاتـفــاقــيـــة عــن الـعــقــد الـخــاص مــن حيــث </a:t>
            </a:r>
            <a:r>
              <a:rPr lang="ar-DZ" b="1" dirty="0" smtClean="0">
                <a:solidFill>
                  <a:schemeClr val="tx1"/>
                </a:solidFill>
              </a:rPr>
              <a:t>الـشــروط. </a:t>
            </a:r>
            <a:endParaRPr lang="fr-FR" b="1" dirty="0">
              <a:solidFill>
                <a:schemeClr val="tx1"/>
              </a:solidFill>
            </a:endParaRPr>
          </a:p>
          <a:p>
            <a:pPr algn="just" rtl="1"/>
            <a:endParaRPr lang="ar-DZ" sz="700" b="1" dirty="0" smtClean="0">
              <a:solidFill>
                <a:schemeClr val="tx1"/>
              </a:solidFill>
            </a:endParaRPr>
          </a:p>
          <a:p>
            <a:pPr algn="just" rtl="1"/>
            <a:r>
              <a:rPr lang="ar-DZ" b="1" dirty="0" smtClean="0">
                <a:solidFill>
                  <a:schemeClr val="tx1"/>
                </a:solidFill>
              </a:rPr>
              <a:t>فـالـعــقــد </a:t>
            </a:r>
            <a:r>
              <a:rPr lang="ar-DZ" b="1" dirty="0">
                <a:solidFill>
                  <a:schemeClr val="tx1"/>
                </a:solidFill>
              </a:rPr>
              <a:t>الخــاص مــثــلـمـا تـبـيــنـه الـمـراجــع القانـونــيـة يـتـضـمـن عـنـاصـر تخـتـلف عـن عـقــد الـصـفــقــة الذي يتـضــمـن أحــكــام تـعـاقـديــة </a:t>
            </a:r>
            <a:r>
              <a:rPr lang="ar-DZ" b="1" dirty="0" err="1">
                <a:solidFill>
                  <a:schemeClr val="tx1"/>
                </a:solidFill>
              </a:rPr>
              <a:t>و</a:t>
            </a:r>
            <a:r>
              <a:rPr lang="ar-DZ" b="1" dirty="0">
                <a:solidFill>
                  <a:schemeClr val="tx1"/>
                </a:solidFill>
              </a:rPr>
              <a:t> يـتــضـح ذلــك مــن خـلال الجــدول المـبـيـن أدنــاه: </a:t>
            </a:r>
            <a:endParaRPr lang="fr-FR" b="1" dirty="0">
              <a:solidFill>
                <a:schemeClr val="tx1"/>
              </a:solidFill>
            </a:endParaRPr>
          </a:p>
        </p:txBody>
      </p:sp>
      <p:sp>
        <p:nvSpPr>
          <p:cNvPr id="8" name="Rectangle 7"/>
          <p:cNvSpPr/>
          <p:nvPr/>
        </p:nvSpPr>
        <p:spPr>
          <a:xfrm>
            <a:off x="410308" y="71414"/>
            <a:ext cx="8358246"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400" b="1" u="sng" dirty="0"/>
              <a:t>الـــــصـــــفـ</a:t>
            </a:r>
            <a:r>
              <a:rPr lang="ar-DZ" sz="2400" b="1" u="sng" dirty="0"/>
              <a:t>ــــــ</a:t>
            </a:r>
            <a:r>
              <a:rPr lang="ar-SA" sz="2400" b="1" u="sng" dirty="0" err="1"/>
              <a:t>ـقــــــــــة</a:t>
            </a:r>
            <a:endParaRPr lang="fr-FR" sz="2400" dirty="0"/>
          </a:p>
        </p:txBody>
      </p:sp>
      <p:sp>
        <p:nvSpPr>
          <p:cNvPr id="16" name="Rectangle à coins arrondis 15"/>
          <p:cNvSpPr/>
          <p:nvPr/>
        </p:nvSpPr>
        <p:spPr>
          <a:xfrm>
            <a:off x="357158" y="2786058"/>
            <a:ext cx="4071966" cy="2857520"/>
          </a:xfrm>
          <a:prstGeom prst="roundRect">
            <a:avLst>
              <a:gd name="adj" fmla="val 1548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b="100000"/>
            </a:path>
            <a:tileRect t="-100000" r="-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b="1" i="1" u="sng" dirty="0">
                <a:solidFill>
                  <a:schemeClr val="tx1"/>
                </a:solidFill>
              </a:rPr>
              <a:t>الـــصــفــقــة ( الـعـقــد</a:t>
            </a:r>
            <a:r>
              <a:rPr lang="ar-DZ" b="1" i="1" u="sng" dirty="0" smtClean="0">
                <a:solidFill>
                  <a:schemeClr val="tx1"/>
                </a:solidFill>
              </a:rPr>
              <a:t>)</a:t>
            </a:r>
          </a:p>
          <a:p>
            <a:pPr algn="just" rtl="1"/>
            <a:r>
              <a:rPr lang="ar-DZ" b="1" i="1" u="sng" dirty="0">
                <a:solidFill>
                  <a:schemeClr val="tx1"/>
                </a:solidFill>
              </a:rPr>
              <a:t>الإدارة تحـدد القواعد </a:t>
            </a:r>
            <a:r>
              <a:rPr lang="ar-DZ" b="1" i="1" u="sng" dirty="0" smtClean="0">
                <a:solidFill>
                  <a:schemeClr val="tx1"/>
                </a:solidFill>
              </a:rPr>
              <a:t>التعـاقدية</a:t>
            </a:r>
          </a:p>
          <a:p>
            <a:pPr algn="just" rtl="1">
              <a:buFont typeface="Wingdings" pitchFamily="2" charset="2"/>
              <a:buChar char="ü"/>
            </a:pPr>
            <a:r>
              <a:rPr lang="ar-DZ" dirty="0" smtClean="0">
                <a:solidFill>
                  <a:schemeClr val="tx1"/>
                </a:solidFill>
              </a:rPr>
              <a:t>المتعاقد </a:t>
            </a:r>
            <a:r>
              <a:rPr lang="ar-DZ" dirty="0">
                <a:solidFill>
                  <a:schemeClr val="tx1"/>
                </a:solidFill>
              </a:rPr>
              <a:t>لا يملي أي </a:t>
            </a:r>
            <a:r>
              <a:rPr lang="ar-DZ" dirty="0" smtClean="0">
                <a:solidFill>
                  <a:schemeClr val="tx1"/>
                </a:solidFill>
              </a:rPr>
              <a:t>شــرط.</a:t>
            </a:r>
          </a:p>
          <a:p>
            <a:pPr algn="just" rtl="1">
              <a:buFont typeface="Wingdings" pitchFamily="2" charset="2"/>
              <a:buChar char="ü"/>
            </a:pPr>
            <a:r>
              <a:rPr lang="ar-SA" dirty="0" smtClean="0">
                <a:solidFill>
                  <a:schemeClr val="tx1"/>
                </a:solidFill>
              </a:rPr>
              <a:t>لـه </a:t>
            </a:r>
            <a:r>
              <a:rPr lang="ar-SA" dirty="0">
                <a:solidFill>
                  <a:schemeClr val="tx1"/>
                </a:solidFill>
              </a:rPr>
              <a:t>حـريـة تـحـديد الأسعار لا </a:t>
            </a:r>
            <a:r>
              <a:rPr lang="ar-SA" dirty="0" smtClean="0">
                <a:solidFill>
                  <a:schemeClr val="tx1"/>
                </a:solidFill>
              </a:rPr>
              <a:t>غير</a:t>
            </a:r>
            <a:r>
              <a:rPr lang="ar-DZ" dirty="0" smtClean="0">
                <a:solidFill>
                  <a:schemeClr val="tx1"/>
                </a:solidFill>
              </a:rPr>
              <a:t>.</a:t>
            </a:r>
          </a:p>
          <a:p>
            <a:pPr algn="just" rtl="1">
              <a:buFont typeface="Wingdings" pitchFamily="2" charset="2"/>
              <a:buChar char="ü"/>
            </a:pPr>
            <a:r>
              <a:rPr lang="ar-SA" dirty="0" smtClean="0">
                <a:solidFill>
                  <a:schemeClr val="tx1"/>
                </a:solidFill>
              </a:rPr>
              <a:t>وجـوب </a:t>
            </a:r>
            <a:r>
              <a:rPr lang="ar-SA" dirty="0">
                <a:solidFill>
                  <a:schemeClr val="tx1"/>
                </a:solidFill>
              </a:rPr>
              <a:t>توفـر عـنصـر </a:t>
            </a:r>
            <a:r>
              <a:rPr lang="ar-SA" dirty="0" smtClean="0">
                <a:solidFill>
                  <a:schemeClr val="tx1"/>
                </a:solidFill>
              </a:rPr>
              <a:t>المنافـسـة</a:t>
            </a:r>
            <a:r>
              <a:rPr lang="ar-DZ" dirty="0" smtClean="0">
                <a:solidFill>
                  <a:schemeClr val="tx1"/>
                </a:solidFill>
              </a:rPr>
              <a:t>.</a:t>
            </a:r>
          </a:p>
          <a:p>
            <a:pPr algn="just" rtl="1">
              <a:buFont typeface="Wingdings" pitchFamily="2" charset="2"/>
              <a:buChar char="ü"/>
            </a:pPr>
            <a:r>
              <a:rPr lang="ar-SA" dirty="0" smtClean="0">
                <a:solidFill>
                  <a:schemeClr val="tx1"/>
                </a:solidFill>
              </a:rPr>
              <a:t>الهدف </a:t>
            </a:r>
            <a:r>
              <a:rPr lang="ar-SA" dirty="0">
                <a:solidFill>
                  <a:schemeClr val="tx1"/>
                </a:solidFill>
              </a:rPr>
              <a:t>ترشيد اسـتعـمال المال </a:t>
            </a:r>
            <a:r>
              <a:rPr lang="ar-SA" dirty="0" smtClean="0">
                <a:solidFill>
                  <a:schemeClr val="tx1"/>
                </a:solidFill>
              </a:rPr>
              <a:t>العام</a:t>
            </a:r>
            <a:r>
              <a:rPr lang="ar-DZ" dirty="0" smtClean="0">
                <a:solidFill>
                  <a:schemeClr val="tx1"/>
                </a:solidFill>
              </a:rPr>
              <a:t>.</a:t>
            </a:r>
          </a:p>
          <a:p>
            <a:pPr algn="just" rtl="1">
              <a:buFont typeface="Wingdings" pitchFamily="2" charset="2"/>
              <a:buChar char="ü"/>
            </a:pPr>
            <a:r>
              <a:rPr lang="ar-SA" dirty="0" smtClean="0">
                <a:solidFill>
                  <a:schemeClr val="tx1"/>
                </a:solidFill>
              </a:rPr>
              <a:t>الإدارة </a:t>
            </a:r>
            <a:r>
              <a:rPr lang="ar-SA" dirty="0">
                <a:solidFill>
                  <a:schemeClr val="tx1"/>
                </a:solidFill>
              </a:rPr>
              <a:t>تـمـثـل </a:t>
            </a:r>
            <a:r>
              <a:rPr lang="ar-SA" dirty="0" smtClean="0">
                <a:solidFill>
                  <a:schemeClr val="tx1"/>
                </a:solidFill>
              </a:rPr>
              <a:t>مــجـمــوعــــة</a:t>
            </a:r>
            <a:r>
              <a:rPr lang="ar-DZ" dirty="0" smtClean="0">
                <a:solidFill>
                  <a:schemeClr val="tx1"/>
                </a:solidFill>
              </a:rPr>
              <a:t>.</a:t>
            </a:r>
          </a:p>
          <a:p>
            <a:pPr algn="just" rtl="1">
              <a:buFont typeface="Wingdings" pitchFamily="2" charset="2"/>
              <a:buChar char="ü"/>
            </a:pPr>
            <a:r>
              <a:rPr lang="ar-DZ" dirty="0" smtClean="0">
                <a:solidFill>
                  <a:schemeClr val="tx1"/>
                </a:solidFill>
              </a:rPr>
              <a:t>ا</a:t>
            </a:r>
            <a:r>
              <a:rPr lang="ar-SA" dirty="0" smtClean="0">
                <a:solidFill>
                  <a:schemeClr val="tx1"/>
                </a:solidFill>
              </a:rPr>
              <a:t>لعـقوبة </a:t>
            </a:r>
            <a:r>
              <a:rPr lang="ar-SA" dirty="0">
                <a:solidFill>
                  <a:schemeClr val="tx1"/>
                </a:solidFill>
              </a:rPr>
              <a:t>تـصدر دون إخطار </a:t>
            </a:r>
            <a:r>
              <a:rPr lang="ar-SA" dirty="0" smtClean="0">
                <a:solidFill>
                  <a:schemeClr val="tx1"/>
                </a:solidFill>
              </a:rPr>
              <a:t>مسبق </a:t>
            </a:r>
            <a:r>
              <a:rPr lang="ar-SA" dirty="0">
                <a:solidFill>
                  <a:schemeClr val="tx1"/>
                </a:solidFill>
              </a:rPr>
              <a:t>كونـه شـرط قـبـل </a:t>
            </a:r>
            <a:r>
              <a:rPr lang="ar-SA" dirty="0" err="1">
                <a:solidFill>
                  <a:schemeClr val="tx1"/>
                </a:solidFill>
              </a:rPr>
              <a:t>بـه</a:t>
            </a:r>
            <a:r>
              <a:rPr lang="ar-SA" dirty="0">
                <a:solidFill>
                  <a:schemeClr val="tx1"/>
                </a:solidFill>
              </a:rPr>
              <a:t> </a:t>
            </a:r>
            <a:r>
              <a:rPr lang="ar-SA" dirty="0" smtClean="0">
                <a:solidFill>
                  <a:schemeClr val="tx1"/>
                </a:solidFill>
              </a:rPr>
              <a:t>المتعامــل</a:t>
            </a:r>
            <a:r>
              <a:rPr lang="ar-DZ" dirty="0" smtClean="0">
                <a:solidFill>
                  <a:schemeClr val="tx1"/>
                </a:solidFill>
              </a:rPr>
              <a:t>.</a:t>
            </a:r>
            <a:endParaRPr lang="fr-FR" dirty="0">
              <a:solidFill>
                <a:schemeClr val="tx1"/>
              </a:solidFill>
            </a:endParaRPr>
          </a:p>
        </p:txBody>
      </p:sp>
      <p:sp>
        <p:nvSpPr>
          <p:cNvPr id="17" name="Rectangle à coins arrondis 16"/>
          <p:cNvSpPr/>
          <p:nvPr/>
        </p:nvSpPr>
        <p:spPr>
          <a:xfrm>
            <a:off x="4643438" y="2786058"/>
            <a:ext cx="4000528" cy="2857520"/>
          </a:xfrm>
          <a:prstGeom prst="roundRect">
            <a:avLst>
              <a:gd name="adj" fmla="val 14292"/>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b="1" i="1" u="sng" dirty="0">
                <a:solidFill>
                  <a:schemeClr val="tx1"/>
                </a:solidFill>
              </a:rPr>
              <a:t>عـــــــقــــــد </a:t>
            </a:r>
            <a:r>
              <a:rPr lang="ar-DZ" b="1" i="1" u="sng" dirty="0" smtClean="0">
                <a:solidFill>
                  <a:schemeClr val="tx1"/>
                </a:solidFill>
              </a:rPr>
              <a:t>خـــــواص</a:t>
            </a:r>
          </a:p>
          <a:p>
            <a:pPr algn="just" rtl="1"/>
            <a:r>
              <a:rPr lang="ar-DZ" b="1" i="1" u="sng" dirty="0">
                <a:solidFill>
                  <a:schemeClr val="tx1"/>
                </a:solidFill>
              </a:rPr>
              <a:t>مــنـاقـشـة </a:t>
            </a:r>
            <a:r>
              <a:rPr lang="ar-DZ" b="1" i="1" u="sng" dirty="0" smtClean="0">
                <a:solidFill>
                  <a:schemeClr val="tx1"/>
                </a:solidFill>
              </a:rPr>
              <a:t>الـشــروط</a:t>
            </a:r>
          </a:p>
          <a:p>
            <a:pPr algn="just" rtl="1">
              <a:buFont typeface="Wingdings" pitchFamily="2" charset="2"/>
              <a:buChar char="ü"/>
            </a:pPr>
            <a:r>
              <a:rPr lang="ar-DZ" dirty="0" smtClean="0">
                <a:solidFill>
                  <a:schemeClr val="tx1"/>
                </a:solidFill>
              </a:rPr>
              <a:t>كـل </a:t>
            </a:r>
            <a:r>
              <a:rPr lang="ar-DZ" dirty="0">
                <a:solidFill>
                  <a:schemeClr val="tx1"/>
                </a:solidFill>
              </a:rPr>
              <a:t>طرف يـملي شروطـه </a:t>
            </a:r>
            <a:r>
              <a:rPr lang="ar-DZ" dirty="0" smtClean="0">
                <a:solidFill>
                  <a:schemeClr val="tx1"/>
                </a:solidFill>
              </a:rPr>
              <a:t>بحرية.</a:t>
            </a:r>
          </a:p>
          <a:p>
            <a:pPr algn="just" rtl="1">
              <a:buFont typeface="Wingdings" pitchFamily="2" charset="2"/>
              <a:buChar char="ü"/>
            </a:pPr>
            <a:r>
              <a:rPr lang="ar-SA" dirty="0" smtClean="0">
                <a:solidFill>
                  <a:schemeClr val="tx1"/>
                </a:solidFill>
              </a:rPr>
              <a:t>تـرك </a:t>
            </a:r>
            <a:r>
              <a:rPr lang="ar-SA" dirty="0">
                <a:solidFill>
                  <a:schemeClr val="tx1"/>
                </a:solidFill>
              </a:rPr>
              <a:t>المـدة التعـاقـديـة </a:t>
            </a:r>
            <a:r>
              <a:rPr lang="ar-SA" dirty="0" smtClean="0">
                <a:solidFill>
                  <a:schemeClr val="tx1"/>
                </a:solidFill>
              </a:rPr>
              <a:t>مـفـتـوحـة</a:t>
            </a:r>
            <a:r>
              <a:rPr lang="ar-DZ" dirty="0" smtClean="0">
                <a:solidFill>
                  <a:schemeClr val="tx1"/>
                </a:solidFill>
              </a:rPr>
              <a:t>.</a:t>
            </a:r>
          </a:p>
          <a:p>
            <a:pPr algn="just" rtl="1">
              <a:buFont typeface="Wingdings" pitchFamily="2" charset="2"/>
              <a:buChar char="ü"/>
            </a:pPr>
            <a:r>
              <a:rPr lang="ar-SA" dirty="0" smtClean="0">
                <a:solidFill>
                  <a:schemeClr val="tx1"/>
                </a:solidFill>
              </a:rPr>
              <a:t>لا </a:t>
            </a:r>
            <a:r>
              <a:rPr lang="ar-SA" dirty="0">
                <a:solidFill>
                  <a:schemeClr val="tx1"/>
                </a:solidFill>
              </a:rPr>
              <a:t>تـوجـد حـريـة في تحـديـد </a:t>
            </a:r>
            <a:r>
              <a:rPr lang="ar-SA" dirty="0" smtClean="0">
                <a:solidFill>
                  <a:schemeClr val="tx1"/>
                </a:solidFill>
              </a:rPr>
              <a:t>الأسعار</a:t>
            </a:r>
            <a:r>
              <a:rPr lang="ar-DZ" dirty="0" smtClean="0">
                <a:solidFill>
                  <a:schemeClr val="tx1"/>
                </a:solidFill>
              </a:rPr>
              <a:t>.</a:t>
            </a:r>
          </a:p>
          <a:p>
            <a:pPr algn="just" rtl="1">
              <a:buFont typeface="Wingdings" pitchFamily="2" charset="2"/>
              <a:buChar char="ü"/>
            </a:pPr>
            <a:r>
              <a:rPr lang="ar-SA" dirty="0" smtClean="0">
                <a:solidFill>
                  <a:schemeClr val="tx1"/>
                </a:solidFill>
              </a:rPr>
              <a:t>كل </a:t>
            </a:r>
            <a:r>
              <a:rPr lang="ar-SA" dirty="0">
                <a:solidFill>
                  <a:schemeClr val="tx1"/>
                </a:solidFill>
              </a:rPr>
              <a:t>طرف يعمل لمصلحة خاصة وتمثيل </a:t>
            </a:r>
            <a:r>
              <a:rPr lang="ar-SA" dirty="0" smtClean="0">
                <a:solidFill>
                  <a:schemeClr val="tx1"/>
                </a:solidFill>
              </a:rPr>
              <a:t>خاص</a:t>
            </a:r>
            <a:r>
              <a:rPr lang="ar-DZ" dirty="0" smtClean="0">
                <a:solidFill>
                  <a:schemeClr val="tx1"/>
                </a:solidFill>
              </a:rPr>
              <a:t>.</a:t>
            </a:r>
            <a:endParaRPr lang="fr-FR" dirty="0">
              <a:solidFill>
                <a:schemeClr val="tx1"/>
              </a:solidFill>
            </a:endParaRPr>
          </a:p>
        </p:txBody>
      </p:sp>
      <p:sp>
        <p:nvSpPr>
          <p:cNvPr id="18" name="Rectangle à coins arrondis 17"/>
          <p:cNvSpPr/>
          <p:nvPr/>
        </p:nvSpPr>
        <p:spPr>
          <a:xfrm>
            <a:off x="500034" y="5786454"/>
            <a:ext cx="8001056" cy="928694"/>
          </a:xfrm>
          <a:prstGeom prst="roundRect">
            <a:avLst>
              <a:gd name="adj" fmla="val 4932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400" dirty="0">
                <a:solidFill>
                  <a:schemeClr val="tx1"/>
                </a:solidFill>
              </a:rPr>
              <a:t> </a:t>
            </a:r>
            <a:r>
              <a:rPr lang="ar-SA" sz="1400" b="1" dirty="0">
                <a:solidFill>
                  <a:schemeClr val="tx1"/>
                </a:solidFill>
              </a:rPr>
              <a:t>أمــا الأحـكـام الـتعــاقــديــة الإجـبــاريــة فــهـي الــمــنـصـوص عــلــيــهـا فــي الـمـادة 62 مــن تــنـظــيـم الـصـفـقــات الــعــمــومــيـة ( ونــنــصـح فــي هــدا الشــأن لــتــســهــيــل عـمــلــيــة الـمـراقــبــة تــرتــيـب الــبـيــانــات فــي الــصـفــقـــة مثــلــمــا جــاءت فــي الأمــر الــرئــاســي</a:t>
            </a:r>
            <a:r>
              <a:rPr lang="ar-SA" sz="1400" dirty="0">
                <a:solidFill>
                  <a:schemeClr val="tx1"/>
                </a:solidFill>
              </a:rPr>
              <a:t>) </a:t>
            </a:r>
            <a:r>
              <a:rPr lang="fr-FR" sz="1400" dirty="0">
                <a:solidFill>
                  <a:schemeClr val="tx1"/>
                </a:solidFill>
              </a:rPr>
              <a:t>    </a:t>
            </a:r>
          </a:p>
        </p:txBody>
      </p:sp>
      <p:sp>
        <p:nvSpPr>
          <p:cNvPr id="2" name="Espace réservé de la date 1"/>
          <p:cNvSpPr>
            <a:spLocks noGrp="1"/>
          </p:cNvSpPr>
          <p:nvPr>
            <p:ph type="dt" sz="half" idx="10"/>
          </p:nvPr>
        </p:nvSpPr>
        <p:spPr/>
        <p:txBody>
          <a:bodyPr/>
          <a:lstStyle/>
          <a:p>
            <a:fld id="{13E64243-759C-41A9-9285-E3427A4B971C}"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14</a:t>
            </a:fld>
            <a:endParaRPr lang="fr-FR"/>
          </a:p>
        </p:txBody>
      </p:sp>
    </p:spTree>
  </p:cSld>
  <p:clrMapOvr>
    <a:masterClrMapping/>
  </p:clrMapOvr>
  <p:transition>
    <p:circle/>
    <p:sndAc>
      <p:stSnd>
        <p:snd r:embed="rId2"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useBgFill="1">
        <p:nvSpPr>
          <p:cNvPr id="4" name="Ellipse 3"/>
          <p:cNvSpPr/>
          <p:nvPr/>
        </p:nvSpPr>
        <p:spPr>
          <a:xfrm>
            <a:off x="142844" y="285728"/>
            <a:ext cx="8786874" cy="6286544"/>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i="1" u="sng" dirty="0">
                <a:solidFill>
                  <a:schemeClr val="accent6">
                    <a:lumMod val="50000"/>
                  </a:schemeClr>
                </a:solidFill>
              </a:rPr>
              <a:t>الـمــراجــع الـقـاعــديــة للصـفــقــات </a:t>
            </a:r>
            <a:r>
              <a:rPr lang="ar-SA" sz="2800" b="1" i="1" u="sng" dirty="0" smtClean="0">
                <a:solidFill>
                  <a:schemeClr val="accent6">
                    <a:lumMod val="50000"/>
                  </a:schemeClr>
                </a:solidFill>
              </a:rPr>
              <a:t>العــمــومــية</a:t>
            </a:r>
            <a:endParaRPr lang="ar-DZ" sz="2800" b="1" i="1" u="sng" dirty="0" smtClean="0">
              <a:solidFill>
                <a:schemeClr val="accent6">
                  <a:lumMod val="50000"/>
                </a:schemeClr>
              </a:solidFill>
            </a:endParaRPr>
          </a:p>
          <a:p>
            <a:pPr algn="ctr" rtl="1"/>
            <a:endParaRPr lang="fr-FR" sz="2800" dirty="0">
              <a:solidFill>
                <a:schemeClr val="accent6">
                  <a:lumMod val="50000"/>
                </a:schemeClr>
              </a:solidFill>
            </a:endParaRPr>
          </a:p>
          <a:p>
            <a:pPr lvl="0" algn="just" rtl="1"/>
            <a:r>
              <a:rPr lang="ar-SA" sz="3200" dirty="0">
                <a:solidFill>
                  <a:schemeClr val="tx1"/>
                </a:solidFill>
              </a:rPr>
              <a:t>الـقـــرار الـمـؤرخ فـــي 21-11-1964 المـتـضــمــن الـتـصــديـــق علـى دفـتـر الـبـنـــود الإداريـــة الـعـــامــــة </a:t>
            </a:r>
            <a:r>
              <a:rPr lang="fr-FR" sz="3200" dirty="0">
                <a:solidFill>
                  <a:schemeClr val="tx1"/>
                </a:solidFill>
              </a:rPr>
              <a:t>CCAG </a:t>
            </a:r>
          </a:p>
          <a:p>
            <a:pPr lvl="0" algn="just" rtl="1"/>
            <a:r>
              <a:rPr lang="ar-SA" sz="3200" dirty="0">
                <a:solidFill>
                  <a:schemeClr val="tx1"/>
                </a:solidFill>
              </a:rPr>
              <a:t>الـمـرســـوم الـرئـاســي 10-236 الـمـؤرخ فـــي 07-10-2010 المـتـضـمـن تـنـظـيــــم الـصفـقـات الـعـمـوميـة </a:t>
            </a:r>
            <a:r>
              <a:rPr lang="ar-DZ" sz="3200" dirty="0">
                <a:solidFill>
                  <a:schemeClr val="tx1"/>
                </a:solidFill>
              </a:rPr>
              <a:t>الـمـعـدل </a:t>
            </a:r>
            <a:r>
              <a:rPr lang="ar-DZ" sz="3200" dirty="0" err="1">
                <a:solidFill>
                  <a:schemeClr val="tx1"/>
                </a:solidFill>
              </a:rPr>
              <a:t>و</a:t>
            </a:r>
            <a:r>
              <a:rPr lang="ar-DZ" sz="3200" dirty="0">
                <a:solidFill>
                  <a:schemeClr val="tx1"/>
                </a:solidFill>
              </a:rPr>
              <a:t> </a:t>
            </a:r>
            <a:r>
              <a:rPr lang="ar-DZ" sz="3200" dirty="0" smtClean="0">
                <a:solidFill>
                  <a:schemeClr val="tx1"/>
                </a:solidFill>
              </a:rPr>
              <a:t>الـمـتـــمــم </a:t>
            </a:r>
            <a:r>
              <a:rPr lang="ar-SA" sz="3200" dirty="0">
                <a:solidFill>
                  <a:schemeClr val="tx1"/>
                </a:solidFill>
              </a:rPr>
              <a:t>( ألغـى كـــل النـصــوص الـسـابـقـــة )</a:t>
            </a:r>
            <a:endParaRPr lang="fr-FR" sz="3200" dirty="0">
              <a:solidFill>
                <a:schemeClr val="tx1"/>
              </a:solidFill>
            </a:endParaRPr>
          </a:p>
          <a:p>
            <a:pPr algn="just" rtl="1"/>
            <a:endParaRPr lang="fr-FR" dirty="0">
              <a:solidFill>
                <a:schemeClr val="tx1"/>
              </a:solidFill>
            </a:endParaRPr>
          </a:p>
        </p:txBody>
      </p:sp>
      <p:sp>
        <p:nvSpPr>
          <p:cNvPr id="2" name="Espace réservé de la date 1"/>
          <p:cNvSpPr>
            <a:spLocks noGrp="1"/>
          </p:cNvSpPr>
          <p:nvPr>
            <p:ph type="dt" sz="half" idx="10"/>
          </p:nvPr>
        </p:nvSpPr>
        <p:spPr/>
        <p:txBody>
          <a:bodyPr/>
          <a:lstStyle/>
          <a:p>
            <a:fld id="{4F9DAD1C-7DDF-49BD-908A-65FB212EC846}"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15</a:t>
            </a:fld>
            <a:endParaRPr lang="fr-FR"/>
          </a:p>
        </p:txBody>
      </p:sp>
    </p:spTree>
  </p:cSld>
  <p:clrMapOvr>
    <a:masterClrMapping/>
  </p:clrMapOvr>
  <p:transition>
    <p:strips dir="ru"/>
    <p:sndAc>
      <p:stSnd>
        <p:snd r:embed="rId2" name="breez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28596" y="214290"/>
            <a:ext cx="8286808" cy="457203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800" b="1" i="1" u="sng" dirty="0">
                <a:solidFill>
                  <a:schemeClr val="accent6">
                    <a:lumMod val="50000"/>
                  </a:schemeClr>
                </a:solidFill>
              </a:rPr>
              <a:t>مــــجــــــــال الـتــطـــبـــيـــــق</a:t>
            </a:r>
            <a:endParaRPr lang="fr-FR" sz="2800" dirty="0">
              <a:solidFill>
                <a:schemeClr val="accent6">
                  <a:lumMod val="50000"/>
                </a:schemeClr>
              </a:solidFill>
            </a:endParaRPr>
          </a:p>
          <a:p>
            <a:pPr algn="just" rtl="1"/>
            <a:r>
              <a:rPr lang="ar-SA" sz="2000" b="1" i="1" dirty="0">
                <a:solidFill>
                  <a:schemeClr val="tx1"/>
                </a:solidFill>
              </a:rPr>
              <a:t> </a:t>
            </a:r>
            <a:endParaRPr lang="fr-FR" sz="2000" dirty="0">
              <a:solidFill>
                <a:schemeClr val="tx1"/>
              </a:solidFill>
            </a:endParaRPr>
          </a:p>
          <a:p>
            <a:pPr algn="just" rtl="1"/>
            <a:r>
              <a:rPr lang="ar-SA" sz="2000" b="1" u="sng" dirty="0" smtClean="0">
                <a:solidFill>
                  <a:schemeClr val="accent6">
                    <a:lumMod val="50000"/>
                  </a:schemeClr>
                </a:solidFill>
              </a:rPr>
              <a:t>الـمـــادة</a:t>
            </a:r>
            <a:r>
              <a:rPr lang="ar-DZ" sz="2000" b="1" u="sng" dirty="0" smtClean="0">
                <a:solidFill>
                  <a:schemeClr val="accent6">
                    <a:lumMod val="50000"/>
                  </a:schemeClr>
                </a:solidFill>
              </a:rPr>
              <a:t> </a:t>
            </a:r>
            <a:r>
              <a:rPr lang="ar-SA" sz="2000" b="1" u="sng" dirty="0" smtClean="0">
                <a:solidFill>
                  <a:schemeClr val="accent6">
                    <a:lumMod val="50000"/>
                  </a:schemeClr>
                </a:solidFill>
              </a:rPr>
              <a:t>2</a:t>
            </a:r>
            <a:r>
              <a:rPr lang="ar-DZ" sz="2000" b="1" dirty="0" smtClean="0">
                <a:solidFill>
                  <a:schemeClr val="tx1"/>
                </a:solidFill>
              </a:rPr>
              <a:t> </a:t>
            </a:r>
            <a:r>
              <a:rPr lang="ar-SA" sz="2000" b="1" u="sng" dirty="0" smtClean="0">
                <a:solidFill>
                  <a:schemeClr val="tx1"/>
                </a:solidFill>
              </a:rPr>
              <a:t>(تـســمـــى </a:t>
            </a:r>
            <a:r>
              <a:rPr lang="ar-SA" sz="2000" b="1" u="sng" dirty="0">
                <a:solidFill>
                  <a:schemeClr val="tx1"/>
                </a:solidFill>
              </a:rPr>
              <a:t>الـمـصـلـحة </a:t>
            </a:r>
            <a:r>
              <a:rPr lang="ar-SA" sz="2000" b="1" u="sng" dirty="0" smtClean="0">
                <a:solidFill>
                  <a:schemeClr val="tx1"/>
                </a:solidFill>
              </a:rPr>
              <a:t>الـمـتـعـاقـــدة)</a:t>
            </a:r>
            <a:r>
              <a:rPr lang="ar-SA" sz="2000" b="1" dirty="0" smtClean="0">
                <a:solidFill>
                  <a:schemeClr val="tx1"/>
                </a:solidFill>
              </a:rPr>
              <a:t> </a:t>
            </a:r>
            <a:r>
              <a:rPr lang="ar-SA" sz="2000" b="1" dirty="0">
                <a:solidFill>
                  <a:schemeClr val="tx1"/>
                </a:solidFill>
              </a:rPr>
              <a:t>يــطــبــق تـنـظــيــم الــصــفـــقـــات الـعــمـــومـيــة عـلــى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الإدارات العـمــومـيـــة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الهـيـئـــات الـوطنـيـــة المـسـتـقـــلـــة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الــــولايــــات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الـبــلـــديـــات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الـمــؤسـسـات الـعـمـومـيـــة ذات الـطـــابـــع الإداري </a:t>
            </a:r>
            <a:endParaRPr lang="fr-FR" sz="2000" dirty="0">
              <a:solidFill>
                <a:schemeClr val="tx1"/>
              </a:solidFill>
            </a:endParaRPr>
          </a:p>
          <a:p>
            <a:pPr lvl="0" algn="just" rtl="1">
              <a:buClr>
                <a:schemeClr val="accent6">
                  <a:lumMod val="50000"/>
                </a:schemeClr>
              </a:buClr>
              <a:buFont typeface="Courier New" pitchFamily="49" charset="0"/>
              <a:buChar char="o"/>
            </a:pPr>
            <a:r>
              <a:rPr lang="ar-DZ" sz="2000" dirty="0">
                <a:solidFill>
                  <a:schemeClr val="tx1"/>
                </a:solidFill>
              </a:rPr>
              <a:t>مــراكـز الـبـحـث </a:t>
            </a:r>
            <a:r>
              <a:rPr lang="ar-DZ" sz="2000" dirty="0" err="1">
                <a:solidFill>
                  <a:schemeClr val="tx1"/>
                </a:solidFill>
              </a:rPr>
              <a:t>و</a:t>
            </a:r>
            <a:r>
              <a:rPr lang="ar-DZ" sz="2000" dirty="0">
                <a:solidFill>
                  <a:schemeClr val="tx1"/>
                </a:solidFill>
              </a:rPr>
              <a:t> التـنـمـيــة </a:t>
            </a:r>
            <a:r>
              <a:rPr lang="ar-DZ" sz="2000" dirty="0" err="1">
                <a:solidFill>
                  <a:schemeClr val="tx1"/>
                </a:solidFill>
              </a:rPr>
              <a:t>و</a:t>
            </a:r>
            <a:r>
              <a:rPr lang="ar-DZ" sz="2000" dirty="0">
                <a:solidFill>
                  <a:schemeClr val="tx1"/>
                </a:solidFill>
              </a:rPr>
              <a:t> المـؤسسـات الـعـمـومـيـــة الـخـصـوصـيـة ذات الـطـابـــع الـعـلـمـي </a:t>
            </a:r>
            <a:r>
              <a:rPr lang="ar-DZ" sz="2000" dirty="0" err="1">
                <a:solidFill>
                  <a:schemeClr val="tx1"/>
                </a:solidFill>
              </a:rPr>
              <a:t>و</a:t>
            </a:r>
            <a:r>
              <a:rPr lang="ar-DZ" sz="2000" dirty="0">
                <a:solidFill>
                  <a:schemeClr val="tx1"/>
                </a:solidFill>
              </a:rPr>
              <a:t> الـتـكـنـولـــوجي </a:t>
            </a:r>
            <a:r>
              <a:rPr lang="ar-DZ" sz="2000" dirty="0" err="1">
                <a:solidFill>
                  <a:schemeClr val="tx1"/>
                </a:solidFill>
              </a:rPr>
              <a:t>و</a:t>
            </a:r>
            <a:r>
              <a:rPr lang="ar-DZ" sz="2000" dirty="0">
                <a:solidFill>
                  <a:schemeClr val="tx1"/>
                </a:solidFill>
              </a:rPr>
              <a:t> المـهـنـي </a:t>
            </a:r>
            <a:r>
              <a:rPr lang="ar-DZ" sz="2000" dirty="0" err="1">
                <a:solidFill>
                  <a:schemeClr val="tx1"/>
                </a:solidFill>
              </a:rPr>
              <a:t>و</a:t>
            </a:r>
            <a:r>
              <a:rPr lang="ar-DZ" sz="2000" dirty="0">
                <a:solidFill>
                  <a:schemeClr val="tx1"/>
                </a:solidFill>
              </a:rPr>
              <a:t> الـمـؤسـسـات الـعـمـومــيـة الاقـتـصـاديــة عنـدمـــا تـكـلـف بـــإنـجـــاز عـمـلـيـــة مـمـــولـة كـلـيـا أو جــزئـيـا بـمـسـاهـمــة مـــؤقـتـــة أو نـهـائـيـــة مـــن الـدولــــة</a:t>
            </a:r>
            <a:r>
              <a:rPr lang="ar-DZ" dirty="0" smtClean="0">
                <a:solidFill>
                  <a:schemeClr val="tx1"/>
                </a:solidFill>
              </a:rPr>
              <a:t>.</a:t>
            </a:r>
            <a:endParaRPr lang="fr-FR" dirty="0">
              <a:solidFill>
                <a:schemeClr val="tx1"/>
              </a:solidFill>
            </a:endParaRPr>
          </a:p>
        </p:txBody>
      </p:sp>
      <p:sp>
        <p:nvSpPr>
          <p:cNvPr id="5" name="Rectangle à coins arrondis 4"/>
          <p:cNvSpPr/>
          <p:nvPr/>
        </p:nvSpPr>
        <p:spPr>
          <a:xfrm>
            <a:off x="357158" y="5000636"/>
            <a:ext cx="8286808" cy="1357322"/>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b="1" i="1" dirty="0">
                <a:solidFill>
                  <a:schemeClr val="tx1"/>
                </a:solidFill>
              </a:rPr>
              <a:t> لا تخـضـع </a:t>
            </a:r>
            <a:r>
              <a:rPr lang="ar-DZ" b="1" i="1" u="sng" dirty="0">
                <a:solidFill>
                  <a:schemeClr val="tx1"/>
                </a:solidFill>
              </a:rPr>
              <a:t>العــقــود</a:t>
            </a:r>
            <a:r>
              <a:rPr lang="ar-DZ" b="1" i="1" dirty="0">
                <a:solidFill>
                  <a:schemeClr val="tx1"/>
                </a:solidFill>
              </a:rPr>
              <a:t> الـمـبـرمـة بـيـن إدارتــيـن عـمــومـيـتـيـن لأحـكـام هــذا المـرســوم (أي يـبــرم</a:t>
            </a:r>
            <a:r>
              <a:rPr lang="ar-DZ" b="1" i="1" u="sng" dirty="0">
                <a:solidFill>
                  <a:schemeClr val="tx1"/>
                </a:solidFill>
              </a:rPr>
              <a:t> العــقــد</a:t>
            </a:r>
            <a:r>
              <a:rPr lang="ar-DZ" b="1" i="1" dirty="0">
                <a:solidFill>
                  <a:schemeClr val="tx1"/>
                </a:solidFill>
              </a:rPr>
              <a:t> لـكــن الإجــراءات  كإعـلان الــمــنـاقــصــة أو الاســتـشـارة </a:t>
            </a:r>
            <a:r>
              <a:rPr lang="ar-DZ" b="1" i="1" dirty="0" err="1">
                <a:solidFill>
                  <a:schemeClr val="tx1"/>
                </a:solidFill>
              </a:rPr>
              <a:t>و</a:t>
            </a:r>
            <a:r>
              <a:rPr lang="ar-DZ" b="1" i="1" dirty="0">
                <a:solidFill>
                  <a:schemeClr val="tx1"/>
                </a:solidFill>
              </a:rPr>
              <a:t> تــأشـــيــرة لـجــنـة الـصـفــقــات وغــيــرهــا غــيـر </a:t>
            </a:r>
            <a:r>
              <a:rPr lang="ar-DZ" b="1" i="1" dirty="0" smtClean="0">
                <a:solidFill>
                  <a:schemeClr val="tx1"/>
                </a:solidFill>
              </a:rPr>
              <a:t>مـطــلــوبــة)</a:t>
            </a:r>
            <a:endParaRPr lang="fr-FR" dirty="0">
              <a:solidFill>
                <a:schemeClr val="tx1"/>
              </a:solidFill>
            </a:endParaRPr>
          </a:p>
        </p:txBody>
      </p:sp>
      <p:sp>
        <p:nvSpPr>
          <p:cNvPr id="2" name="Espace réservé de la date 1"/>
          <p:cNvSpPr>
            <a:spLocks noGrp="1"/>
          </p:cNvSpPr>
          <p:nvPr>
            <p:ph type="dt" sz="half" idx="10"/>
          </p:nvPr>
        </p:nvSpPr>
        <p:spPr/>
        <p:txBody>
          <a:bodyPr/>
          <a:lstStyle/>
          <a:p>
            <a:fld id="{E4AB2CC1-2AB7-4E6F-9DD6-64C4C5AB8D49}"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16</a:t>
            </a:fld>
            <a:endParaRPr lang="fr-FR"/>
          </a:p>
        </p:txBody>
      </p:sp>
    </p:spTree>
  </p:cSld>
  <p:clrMapOvr>
    <a:masterClrMapping/>
  </p:clrMapOvr>
  <p:transition>
    <p:diamond/>
    <p:sndAc>
      <p:stSnd>
        <p:snd r:embed="rId2" name="coin.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928670"/>
            <a:ext cx="8643998" cy="571504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buClr>
                <a:schemeClr val="accent6">
                  <a:lumMod val="50000"/>
                </a:schemeClr>
              </a:buClr>
            </a:pPr>
            <a:r>
              <a:rPr lang="ar-DZ" sz="2000" b="1" i="1" dirty="0" smtClean="0">
                <a:solidFill>
                  <a:schemeClr val="tx1"/>
                </a:solidFill>
              </a:rPr>
              <a:t>دفـتـــر الـشـروط </a:t>
            </a:r>
            <a:r>
              <a:rPr lang="ar-DZ" sz="2000" b="1" i="1" dirty="0" err="1" smtClean="0">
                <a:solidFill>
                  <a:schemeClr val="tx1"/>
                </a:solidFill>
              </a:rPr>
              <a:t>و</a:t>
            </a:r>
            <a:r>
              <a:rPr lang="ar-DZ" sz="2000" b="1" i="1" dirty="0" smtClean="0">
                <a:solidFill>
                  <a:schemeClr val="tx1"/>
                </a:solidFill>
              </a:rPr>
              <a:t> يـتـضـمـــن</a:t>
            </a:r>
            <a:r>
              <a:rPr lang="ar-DZ" sz="2000" dirty="0" smtClean="0">
                <a:solidFill>
                  <a:schemeClr val="tx1"/>
                </a:solidFill>
              </a:rPr>
              <a:t>: ( المــادة 10)</a:t>
            </a:r>
            <a:endParaRPr lang="fr-FR" sz="4400" dirty="0" smtClean="0">
              <a:ln>
                <a:solidFill>
                  <a:schemeClr val="accent6">
                    <a:lumMod val="50000"/>
                  </a:schemeClr>
                </a:solidFill>
              </a:ln>
              <a:solidFill>
                <a:schemeClr val="tx1"/>
              </a:solidFill>
            </a:endParaRPr>
          </a:p>
          <a:p>
            <a:pPr lvl="0" algn="just" rtl="1">
              <a:buClr>
                <a:schemeClr val="accent6">
                  <a:lumMod val="50000"/>
                </a:schemeClr>
              </a:buClr>
            </a:pPr>
            <a:endParaRPr lang="ar-DZ" sz="700" i="1" u="sng" dirty="0" smtClean="0">
              <a:solidFill>
                <a:schemeClr val="tx1"/>
              </a:solidFill>
            </a:endParaRPr>
          </a:p>
          <a:p>
            <a:pPr lvl="0" algn="just" rtl="1">
              <a:buClr>
                <a:schemeClr val="accent6">
                  <a:lumMod val="50000"/>
                </a:schemeClr>
              </a:buClr>
              <a:buFont typeface="Wingdings" pitchFamily="2" charset="2"/>
              <a:buChar char="q"/>
            </a:pPr>
            <a:r>
              <a:rPr lang="ar-DZ" sz="2000" i="1" u="sng" dirty="0" smtClean="0">
                <a:solidFill>
                  <a:schemeClr val="tx1"/>
                </a:solidFill>
              </a:rPr>
              <a:t>دفـــاتـــر </a:t>
            </a:r>
            <a:r>
              <a:rPr lang="ar-DZ" sz="2000" i="1" u="sng" dirty="0">
                <a:solidFill>
                  <a:schemeClr val="tx1"/>
                </a:solidFill>
              </a:rPr>
              <a:t>الـبـنـــود الإداريـة </a:t>
            </a:r>
            <a:r>
              <a:rPr lang="ar-DZ" sz="2000" i="1" u="sng" dirty="0" smtClean="0">
                <a:solidFill>
                  <a:schemeClr val="tx1"/>
                </a:solidFill>
              </a:rPr>
              <a:t>العـامــــة</a:t>
            </a:r>
            <a:r>
              <a:rPr lang="fr-FR" sz="2000" i="1" u="sng" dirty="0" smtClean="0">
                <a:solidFill>
                  <a:schemeClr val="tx1"/>
                </a:solidFill>
              </a:rPr>
              <a:t>CCAG</a:t>
            </a:r>
            <a:r>
              <a:rPr lang="fr-FR" sz="2000" i="1" dirty="0" smtClean="0">
                <a:solidFill>
                  <a:schemeClr val="tx1"/>
                </a:solidFill>
              </a:rPr>
              <a:t> </a:t>
            </a:r>
            <a:r>
              <a:rPr lang="fr-FR" sz="2000" dirty="0" smtClean="0">
                <a:solidFill>
                  <a:schemeClr val="tx1"/>
                </a:solidFill>
              </a:rPr>
              <a:t> </a:t>
            </a:r>
            <a:r>
              <a:rPr lang="ar-DZ" sz="2000" dirty="0" smtClean="0">
                <a:solidFill>
                  <a:schemeClr val="tx1"/>
                </a:solidFill>
              </a:rPr>
              <a:t> و </a:t>
            </a:r>
            <a:r>
              <a:rPr lang="ar-DZ" sz="2000" dirty="0">
                <a:solidFill>
                  <a:schemeClr val="tx1"/>
                </a:solidFill>
              </a:rPr>
              <a:t>هــو الـدفــتـر الـمـطـبـق عـلـى جـمـيـع الصـفـقـات ، </a:t>
            </a:r>
            <a:r>
              <a:rPr lang="ar-DZ" sz="2000" dirty="0" err="1">
                <a:solidFill>
                  <a:schemeClr val="tx1"/>
                </a:solidFill>
              </a:rPr>
              <a:t>و</a:t>
            </a:r>
            <a:r>
              <a:rPr lang="ar-DZ" sz="2000" dirty="0">
                <a:solidFill>
                  <a:schemeClr val="tx1"/>
                </a:solidFill>
              </a:rPr>
              <a:t> هـو وثــيـقــة دائــمــة مـصـادق عـلـيـهـا بقــرار وزاري مــشـتـــرك وهــو أيــضا وثـيـقـة تهـم رجــال القـانـون لأنــه يـضــع القـواعد القـانـونـيـة العـامة لكل  الصفـقات لأي إدارة التي على أسـاسـهـا تحـدد العـلاقـات بيـن المـصلحـة المتـعاقـدة </a:t>
            </a:r>
            <a:r>
              <a:rPr lang="ar-DZ" sz="2000" dirty="0" err="1">
                <a:solidFill>
                  <a:schemeClr val="tx1"/>
                </a:solidFill>
              </a:rPr>
              <a:t>و</a:t>
            </a:r>
            <a:r>
              <a:rPr lang="ar-DZ" sz="2000" dirty="0">
                <a:solidFill>
                  <a:schemeClr val="tx1"/>
                </a:solidFill>
              </a:rPr>
              <a:t> المتـعامـلـيـن</a:t>
            </a:r>
            <a:endParaRPr lang="fr-FR" sz="2000" dirty="0">
              <a:solidFill>
                <a:schemeClr val="tx1"/>
              </a:solidFill>
            </a:endParaRPr>
          </a:p>
          <a:p>
            <a:pPr lvl="0" algn="just" rtl="1">
              <a:buClr>
                <a:schemeClr val="accent6">
                  <a:lumMod val="50000"/>
                </a:schemeClr>
              </a:buClr>
              <a:buFont typeface="Wingdings" pitchFamily="2" charset="2"/>
              <a:buChar char="q"/>
            </a:pPr>
            <a:r>
              <a:rPr lang="ar-SA" sz="2000" i="1" u="sng" dirty="0">
                <a:solidFill>
                  <a:schemeClr val="tx1"/>
                </a:solidFill>
              </a:rPr>
              <a:t>دفـــاتــر الـتـعـلـيــمــات </a:t>
            </a:r>
            <a:r>
              <a:rPr lang="ar-SA" sz="2000" i="1" u="sng" dirty="0" smtClean="0">
                <a:solidFill>
                  <a:schemeClr val="tx1"/>
                </a:solidFill>
              </a:rPr>
              <a:t>المـشـتـركــة</a:t>
            </a:r>
            <a:r>
              <a:rPr lang="ar-DZ" sz="2000" i="1" dirty="0" smtClean="0">
                <a:solidFill>
                  <a:schemeClr val="tx1"/>
                </a:solidFill>
              </a:rPr>
              <a:t> </a:t>
            </a:r>
            <a:r>
              <a:rPr lang="fr-FR" sz="2000" i="1" u="sng" dirty="0" smtClean="0">
                <a:solidFill>
                  <a:schemeClr val="tx1"/>
                </a:solidFill>
              </a:rPr>
              <a:t>CPC</a:t>
            </a:r>
            <a:r>
              <a:rPr lang="ar-SA" sz="2000" dirty="0" smtClean="0">
                <a:solidFill>
                  <a:schemeClr val="tx1"/>
                </a:solidFill>
              </a:rPr>
              <a:t>: </a:t>
            </a:r>
            <a:r>
              <a:rPr lang="ar-SA" sz="2000" dirty="0" err="1">
                <a:solidFill>
                  <a:schemeClr val="tx1"/>
                </a:solidFill>
              </a:rPr>
              <a:t>و</a:t>
            </a:r>
            <a:r>
              <a:rPr lang="ar-SA" sz="2000" dirty="0">
                <a:solidFill>
                  <a:schemeClr val="tx1"/>
                </a:solidFill>
              </a:rPr>
              <a:t> هـي التي تحـدد الإجراءات التـقـنـيـة المطـبـقـة على كل الصفـقـات المتـضـمـنـة أشغال خـدمات </a:t>
            </a:r>
            <a:r>
              <a:rPr lang="ar-SA" sz="2000" dirty="0" err="1">
                <a:solidFill>
                  <a:schemeClr val="tx1"/>
                </a:solidFill>
              </a:rPr>
              <a:t>او</a:t>
            </a:r>
            <a:r>
              <a:rPr lang="ar-SA" sz="2000" dirty="0">
                <a:solidFill>
                  <a:schemeClr val="tx1"/>
                </a:solidFill>
              </a:rPr>
              <a:t> </a:t>
            </a:r>
            <a:r>
              <a:rPr lang="ar-SA" sz="2000" dirty="0" err="1">
                <a:solidFill>
                  <a:schemeClr val="tx1"/>
                </a:solidFill>
              </a:rPr>
              <a:t>تـوريـدات</a:t>
            </a:r>
            <a:r>
              <a:rPr lang="ar-SA" sz="2000" dirty="0">
                <a:solidFill>
                  <a:schemeClr val="tx1"/>
                </a:solidFill>
              </a:rPr>
              <a:t> وهـي وثـيـقـة دائـمــة مـمـاثـلـة يصادق عـلـيـها الـوزيـر المعـنـي وهي أيـضا وثـيـقـة تتـضمـن وجــوبــا جمـيـع البـنـود </a:t>
            </a:r>
            <a:r>
              <a:rPr lang="ar-SA" sz="2000" dirty="0" smtClean="0">
                <a:solidFill>
                  <a:schemeClr val="tx1"/>
                </a:solidFill>
              </a:rPr>
              <a:t>والشـروط </a:t>
            </a:r>
            <a:r>
              <a:rPr lang="ar-SA" sz="2000" dirty="0">
                <a:solidFill>
                  <a:schemeClr val="tx1"/>
                </a:solidFill>
              </a:rPr>
              <a:t>المـرتبـطة بنـوع </a:t>
            </a:r>
            <a:r>
              <a:rPr lang="ar-SA" sz="2000" dirty="0" err="1">
                <a:solidFill>
                  <a:schemeClr val="tx1"/>
                </a:solidFill>
              </a:rPr>
              <a:t>و</a:t>
            </a:r>
            <a:r>
              <a:rPr lang="ar-SA" sz="2000" dirty="0">
                <a:solidFill>
                  <a:schemeClr val="tx1"/>
                </a:solidFill>
              </a:rPr>
              <a:t> تحـضيـر المــواد </a:t>
            </a:r>
            <a:r>
              <a:rPr lang="ar-SA" sz="2000" dirty="0" err="1">
                <a:solidFill>
                  <a:schemeClr val="tx1"/>
                </a:solidFill>
              </a:rPr>
              <a:t>و</a:t>
            </a:r>
            <a:r>
              <a:rPr lang="ar-SA" sz="2000" dirty="0">
                <a:solidFill>
                  <a:schemeClr val="tx1"/>
                </a:solidFill>
              </a:rPr>
              <a:t> العــتاد </a:t>
            </a:r>
            <a:r>
              <a:rPr lang="ar-SA" sz="2000" dirty="0" err="1">
                <a:solidFill>
                  <a:schemeClr val="tx1"/>
                </a:solidFill>
              </a:rPr>
              <a:t>و</a:t>
            </a:r>
            <a:r>
              <a:rPr lang="ar-SA" sz="2000" dirty="0">
                <a:solidFill>
                  <a:schemeClr val="tx1"/>
                </a:solidFill>
              </a:rPr>
              <a:t> طـرق تـنـفـيـذ الأشـغـال وطبـيـعـة تقـيـيـم المنـشآت  وهي وثـيـقـة لا تهـم كـثـيـرا رجال الـقانـون بقـدر مـا تهـم التـقـنــيـيـن . </a:t>
            </a:r>
            <a:endParaRPr lang="fr-FR" sz="2000" dirty="0">
              <a:solidFill>
                <a:schemeClr val="tx1"/>
              </a:solidFill>
            </a:endParaRPr>
          </a:p>
          <a:p>
            <a:pPr algn="just" rtl="1">
              <a:buClr>
                <a:schemeClr val="accent6">
                  <a:lumMod val="50000"/>
                </a:schemeClr>
              </a:buClr>
              <a:buFont typeface="Wingdings" pitchFamily="2" charset="2"/>
              <a:buChar char="q"/>
            </a:pPr>
            <a:r>
              <a:rPr lang="ar-DZ" sz="2000" i="1" u="sng" dirty="0">
                <a:solidFill>
                  <a:schemeClr val="tx1"/>
                </a:solidFill>
              </a:rPr>
              <a:t>دفــــاتــــر التـعـلـيـمــــات الـخـاصــــة </a:t>
            </a:r>
            <a:r>
              <a:rPr lang="fr-FR" sz="2000" i="1" u="sng" dirty="0">
                <a:solidFill>
                  <a:schemeClr val="tx1"/>
                </a:solidFill>
              </a:rPr>
              <a:t>CPS</a:t>
            </a:r>
            <a:r>
              <a:rPr lang="fr-FR" sz="2000" dirty="0">
                <a:solidFill>
                  <a:schemeClr val="tx1"/>
                </a:solidFill>
              </a:rPr>
              <a:t> </a:t>
            </a:r>
            <a:r>
              <a:rPr lang="ar-DZ" sz="2000" dirty="0">
                <a:solidFill>
                  <a:schemeClr val="tx1"/>
                </a:solidFill>
              </a:rPr>
              <a:t>: </a:t>
            </a:r>
            <a:r>
              <a:rPr lang="ar-SA" sz="2000" dirty="0">
                <a:solidFill>
                  <a:schemeClr val="tx1"/>
                </a:solidFill>
              </a:rPr>
              <a:t>و هي التي تحـدد الأحكـام </a:t>
            </a:r>
            <a:r>
              <a:rPr lang="ar-SA" sz="2000" dirty="0" err="1">
                <a:solidFill>
                  <a:schemeClr val="tx1"/>
                </a:solidFill>
              </a:rPr>
              <a:t>و</a:t>
            </a:r>
            <a:r>
              <a:rPr lang="ar-SA" sz="2000" dirty="0">
                <a:solidFill>
                  <a:schemeClr val="tx1"/>
                </a:solidFill>
              </a:rPr>
              <a:t> الشـروط الخاصة بكل صفـقـة </a:t>
            </a:r>
            <a:r>
              <a:rPr lang="ar-SA" sz="2000" dirty="0" err="1">
                <a:solidFill>
                  <a:schemeClr val="tx1"/>
                </a:solidFill>
              </a:rPr>
              <a:t>و</a:t>
            </a:r>
            <a:r>
              <a:rPr lang="ar-SA" sz="2000" dirty="0">
                <a:solidFill>
                  <a:schemeClr val="tx1"/>
                </a:solidFill>
              </a:rPr>
              <a:t> خـلافا لدفـتــر البـنـود العامــة  ودفـتـر الـتعلـيـمات المـشـتـركـة فأن دفـتـر التعـليـمات الخاصة ليـس وثـيـقـة دائـمـة  لأنــه يتــم إعــدادهــا حسـب كـل عـقـد </a:t>
            </a:r>
            <a:r>
              <a:rPr lang="ar-SA" sz="2000" dirty="0" err="1">
                <a:solidFill>
                  <a:schemeClr val="tx1"/>
                </a:solidFill>
              </a:rPr>
              <a:t>و</a:t>
            </a:r>
            <a:r>
              <a:rPr lang="ar-SA" sz="2000" dirty="0">
                <a:solidFill>
                  <a:schemeClr val="tx1"/>
                </a:solidFill>
              </a:rPr>
              <a:t> هـي تحـدد الأحـكـام </a:t>
            </a:r>
            <a:r>
              <a:rPr lang="ar-SA" sz="2000" dirty="0" smtClean="0">
                <a:solidFill>
                  <a:schemeClr val="tx1"/>
                </a:solidFill>
              </a:rPr>
              <a:t>والشـروط </a:t>
            </a:r>
            <a:r>
              <a:rPr lang="ar-SA" sz="2000" dirty="0">
                <a:solidFill>
                  <a:schemeClr val="tx1"/>
                </a:solidFill>
              </a:rPr>
              <a:t>الخاصة بكل صفـقـة ( المـدة التـعـاقـديـة ، الطـرق التـقـنـية لانجـاز المـشـاريـع ، نــوع الســلـع والـمـواد الأولـيــة المسـتعـمـلـة ، كما يمكـن أن يتـضمـن ترخـيـصات دفـتـر البـنـود العـامة حيـث يسـتـوجـب في هـذه الحالــة ضـبـط قـائـمـة الـتـرخـيـصات.</a:t>
            </a:r>
            <a:endParaRPr lang="fr-FR" sz="2000"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DZ" sz="3600" b="1" i="1" u="sng" dirty="0">
                <a:ln>
                  <a:solidFill>
                    <a:schemeClr val="accent6">
                      <a:lumMod val="50000"/>
                    </a:schemeClr>
                  </a:solidFill>
                </a:ln>
                <a:solidFill>
                  <a:schemeClr val="bg2">
                    <a:lumMod val="10000"/>
                  </a:schemeClr>
                </a:solidFill>
              </a:rPr>
              <a:t>الـــوثـــائــــق الأســاســيـة </a:t>
            </a:r>
            <a:r>
              <a:rPr lang="ar-DZ" sz="3600" b="1" i="1" u="sng" dirty="0" smtClean="0">
                <a:ln>
                  <a:solidFill>
                    <a:schemeClr val="accent6">
                      <a:lumMod val="50000"/>
                    </a:schemeClr>
                  </a:solidFill>
                </a:ln>
                <a:solidFill>
                  <a:schemeClr val="bg2">
                    <a:lumMod val="10000"/>
                  </a:schemeClr>
                </a:solidFill>
              </a:rPr>
              <a:t>للـصـفـقــــة</a:t>
            </a:r>
          </a:p>
        </p:txBody>
      </p:sp>
      <p:sp>
        <p:nvSpPr>
          <p:cNvPr id="2" name="Espace réservé de la date 1"/>
          <p:cNvSpPr>
            <a:spLocks noGrp="1"/>
          </p:cNvSpPr>
          <p:nvPr>
            <p:ph type="dt" sz="half" idx="10"/>
          </p:nvPr>
        </p:nvSpPr>
        <p:spPr/>
        <p:txBody>
          <a:bodyPr/>
          <a:lstStyle/>
          <a:p>
            <a:fld id="{FA5BF534-50CB-4E3D-A71A-BEF4AA78C073}"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17</a:t>
            </a:fld>
            <a:endParaRPr lang="fr-FR"/>
          </a:p>
        </p:txBody>
      </p:sp>
    </p:spTree>
  </p:cSld>
  <p:clrMapOvr>
    <a:masterClrMapping/>
  </p:clrMapOvr>
  <p:transition>
    <p:wheel/>
    <p:sndAc>
      <p:stSnd>
        <p:snd r:embed="rId2" name="suction.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928670"/>
            <a:ext cx="8643998" cy="571504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300" b="1" u="sng" dirty="0">
                <a:solidFill>
                  <a:schemeClr val="tx1"/>
                </a:solidFill>
              </a:rPr>
              <a:t>دفــتـــر الـشــــروط</a:t>
            </a:r>
            <a:r>
              <a:rPr lang="ar-SA" sz="2300" dirty="0">
                <a:solidFill>
                  <a:schemeClr val="tx1"/>
                </a:solidFill>
              </a:rPr>
              <a:t> </a:t>
            </a:r>
            <a:r>
              <a:rPr lang="ar-DZ" sz="2300" dirty="0">
                <a:solidFill>
                  <a:schemeClr val="tx1"/>
                </a:solidFill>
              </a:rPr>
              <a:t>:</a:t>
            </a:r>
            <a:r>
              <a:rPr lang="ar-SA" sz="2300" dirty="0">
                <a:solidFill>
                  <a:schemeClr val="tx1"/>
                </a:solidFill>
              </a:rPr>
              <a:t>هــــو الـــوثـيـقـــة الـرئيــسـيــة ذو أهـمـيـــة خـــاصـة، تــعــده الـمـصـلـــحـــة المـتـعـاقــدة تـحــدد فـيــه بـصــورة دقـيـقــة </a:t>
            </a:r>
            <a:r>
              <a:rPr lang="ar-SA" sz="2300" dirty="0" err="1">
                <a:solidFill>
                  <a:schemeClr val="tx1"/>
                </a:solidFill>
              </a:rPr>
              <a:t>و</a:t>
            </a:r>
            <a:r>
              <a:rPr lang="ar-SA" sz="2300" dirty="0">
                <a:solidFill>
                  <a:schemeClr val="tx1"/>
                </a:solidFill>
              </a:rPr>
              <a:t> مـفـصـلـــة حـاجــاتــهــا وجـمـيـــع الـشـروط  </a:t>
            </a:r>
            <a:r>
              <a:rPr lang="ar-SA" sz="2300" dirty="0" err="1">
                <a:solidFill>
                  <a:schemeClr val="tx1"/>
                </a:solidFill>
              </a:rPr>
              <a:t>و</a:t>
            </a:r>
            <a:r>
              <a:rPr lang="ar-SA" sz="2300" dirty="0">
                <a:solidFill>
                  <a:schemeClr val="tx1"/>
                </a:solidFill>
              </a:rPr>
              <a:t> الإجـــراءات حــصــة وحــيــدة أو حــصــص </a:t>
            </a:r>
            <a:r>
              <a:rPr lang="ar-SA" sz="2300" dirty="0" smtClean="0">
                <a:solidFill>
                  <a:schemeClr val="tx1"/>
                </a:solidFill>
              </a:rPr>
              <a:t>مـنـفـصلـة</a:t>
            </a:r>
            <a:r>
              <a:rPr lang="ar-SA" sz="2300" dirty="0">
                <a:solidFill>
                  <a:schemeClr val="tx1"/>
                </a:solidFill>
              </a:rPr>
              <a:t>، </a:t>
            </a:r>
            <a:r>
              <a:rPr lang="ar-SA" sz="2300" dirty="0" smtClean="0">
                <a:solidFill>
                  <a:schemeClr val="tx1"/>
                </a:solidFill>
              </a:rPr>
              <a:t>ويـرفـق بـالمـبـلـغ الإجمالي للاحـتـيـاجات</a:t>
            </a:r>
            <a:r>
              <a:rPr lang="ar-DZ" sz="2300" dirty="0" smtClean="0">
                <a:solidFill>
                  <a:schemeClr val="tx1"/>
                </a:solidFill>
              </a:rPr>
              <a:t> </a:t>
            </a:r>
            <a:r>
              <a:rPr lang="ar-SA" sz="2300" dirty="0" smtClean="0">
                <a:solidFill>
                  <a:schemeClr val="tx1"/>
                </a:solidFill>
              </a:rPr>
              <a:t>(تـقـديـر</a:t>
            </a:r>
            <a:r>
              <a:rPr lang="ar-DZ" sz="2300" dirty="0" smtClean="0">
                <a:solidFill>
                  <a:schemeClr val="tx1"/>
                </a:solidFill>
              </a:rPr>
              <a:t> </a:t>
            </a:r>
            <a:r>
              <a:rPr lang="ar-SA" sz="2300" dirty="0" smtClean="0">
                <a:solidFill>
                  <a:schemeClr val="tx1"/>
                </a:solidFill>
              </a:rPr>
              <a:t>إداري)</a:t>
            </a:r>
            <a:r>
              <a:rPr lang="ar-DZ" sz="2300" dirty="0" smtClean="0">
                <a:solidFill>
                  <a:schemeClr val="tx1"/>
                </a:solidFill>
              </a:rPr>
              <a:t>، </a:t>
            </a:r>
            <a:r>
              <a:rPr lang="ar-SA" sz="2300" dirty="0" smtClean="0">
                <a:solidFill>
                  <a:schemeClr val="tx1"/>
                </a:solidFill>
              </a:rPr>
              <a:t>ويـعــرض </a:t>
            </a:r>
            <a:r>
              <a:rPr lang="ar-SA" sz="2300" dirty="0">
                <a:solidFill>
                  <a:schemeClr val="tx1"/>
                </a:solidFill>
              </a:rPr>
              <a:t>علـى لـجـنـة الـصـفـقـات الــمــخـتـصــة للـتـأشـيــرة ( يـحــدد اخـتـصاص الـلجـنــة مـن خـلال الـتـقــديـر الإداري</a:t>
            </a:r>
            <a:r>
              <a:rPr lang="ar-SA" sz="2300" dirty="0" smtClean="0">
                <a:solidFill>
                  <a:schemeClr val="tx1"/>
                </a:solidFill>
              </a:rPr>
              <a:t>)</a:t>
            </a:r>
            <a:r>
              <a:rPr lang="ar-DZ" sz="2300" dirty="0" smtClean="0">
                <a:solidFill>
                  <a:schemeClr val="tx1"/>
                </a:solidFill>
              </a:rPr>
              <a:t>.</a:t>
            </a:r>
            <a:endParaRPr lang="fr-FR" sz="2300" dirty="0">
              <a:solidFill>
                <a:schemeClr val="tx1"/>
              </a:solidFill>
            </a:endParaRPr>
          </a:p>
          <a:p>
            <a:pPr algn="just" rtl="1"/>
            <a:r>
              <a:rPr lang="ar-DZ" sz="2300" dirty="0" smtClean="0">
                <a:solidFill>
                  <a:schemeClr val="tx1"/>
                </a:solidFill>
              </a:rPr>
              <a:t>	</a:t>
            </a:r>
            <a:r>
              <a:rPr lang="ar-SA" sz="2300" dirty="0" smtClean="0">
                <a:solidFill>
                  <a:schemeClr val="tx1"/>
                </a:solidFill>
              </a:rPr>
              <a:t>يـتــم </a:t>
            </a:r>
            <a:r>
              <a:rPr lang="ar-SA" sz="2300" dirty="0">
                <a:solidFill>
                  <a:schemeClr val="tx1"/>
                </a:solidFill>
              </a:rPr>
              <a:t>مـنـــح التـأشــيـــرة خـــلال 45 يـــومـا مــن عـــرض دفـتــر الـشـروط عـلـى لـجـنـة الصفـقــات المـخـتـصـة تـكـــون صـالحـة لـمـدة ثـلاثـــة أشــهـــر ابـتـدءا مـــن تـــاريــــخ تـــوقـيـعـهـا </a:t>
            </a:r>
            <a:r>
              <a:rPr lang="ar-SA" sz="2300" dirty="0" err="1">
                <a:solidFill>
                  <a:schemeClr val="tx1"/>
                </a:solidFill>
              </a:rPr>
              <a:t>و</a:t>
            </a:r>
            <a:r>
              <a:rPr lang="ar-SA" sz="2300" dirty="0">
                <a:solidFill>
                  <a:schemeClr val="tx1"/>
                </a:solidFill>
              </a:rPr>
              <a:t> إذا انـقـضـي هـــذا الأجـــل تـعــرض دراســـة دفــتـــر الشــروط مـــن جـــديـــد عـلـى لـجـنــة الصـفـقـات </a:t>
            </a:r>
            <a:r>
              <a:rPr lang="ar-SA" sz="2300" dirty="0" smtClean="0">
                <a:solidFill>
                  <a:schemeClr val="tx1"/>
                </a:solidFill>
              </a:rPr>
              <a:t>المـخـتـصـة</a:t>
            </a:r>
            <a:r>
              <a:rPr lang="ar-DZ" sz="2300" dirty="0" smtClean="0">
                <a:solidFill>
                  <a:schemeClr val="tx1"/>
                </a:solidFill>
              </a:rPr>
              <a:t>.</a:t>
            </a:r>
            <a:r>
              <a:rPr lang="ar-SA" sz="2300" dirty="0" smtClean="0">
                <a:solidFill>
                  <a:schemeClr val="tx1"/>
                </a:solidFill>
              </a:rPr>
              <a:t> </a:t>
            </a:r>
            <a:endParaRPr lang="fr-FR" sz="2300" dirty="0">
              <a:solidFill>
                <a:schemeClr val="tx1"/>
              </a:solidFill>
            </a:endParaRPr>
          </a:p>
          <a:p>
            <a:pPr algn="just" rtl="1"/>
            <a:r>
              <a:rPr lang="ar-DZ" sz="2300" dirty="0" smtClean="0">
                <a:solidFill>
                  <a:schemeClr val="tx1"/>
                </a:solidFill>
              </a:rPr>
              <a:t>	</a:t>
            </a:r>
            <a:r>
              <a:rPr lang="ar-SA" sz="2300" dirty="0" smtClean="0">
                <a:solidFill>
                  <a:schemeClr val="tx1"/>
                </a:solidFill>
              </a:rPr>
              <a:t>(</a:t>
            </a:r>
            <a:r>
              <a:rPr lang="ar-SA" sz="2300" i="1" u="sng" dirty="0">
                <a:solidFill>
                  <a:schemeClr val="tx1"/>
                </a:solidFill>
              </a:rPr>
              <a:t>الـمـــادة 132</a:t>
            </a:r>
            <a:r>
              <a:rPr lang="ar-SA" sz="2300" dirty="0">
                <a:solidFill>
                  <a:schemeClr val="tx1"/>
                </a:solidFill>
              </a:rPr>
              <a:t> ): تـخـضـع مـشـاريـع دفـاتر الشـروط لدراســة لـجـان الـصـفـقـات الـمـخـتـصـة قـبـل الـشـروع فـي إجراء الـمـنـاقـصـة أو عـنـد الاقـتـضاء، الـتـراضـي بـعـد الاسـتـشـارة، حـسـب تـقـديـر إداري لـلـمـشـروع، ضـمـن الـشـروط الـمـحـددة فـي الـمـادة 11.</a:t>
            </a:r>
            <a:endParaRPr lang="fr-FR" sz="2300" dirty="0">
              <a:solidFill>
                <a:schemeClr val="tx1"/>
              </a:solidFill>
            </a:endParaRPr>
          </a:p>
          <a:p>
            <a:pPr algn="just" rtl="1">
              <a:buClr>
                <a:schemeClr val="accent6">
                  <a:lumMod val="50000"/>
                </a:schemeClr>
              </a:buClr>
            </a:pPr>
            <a:endParaRPr lang="fr-FR" sz="2000"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DZ" sz="3600" b="1" i="1" u="sng" dirty="0">
                <a:ln>
                  <a:solidFill>
                    <a:schemeClr val="accent6">
                      <a:lumMod val="50000"/>
                    </a:schemeClr>
                  </a:solidFill>
                </a:ln>
                <a:solidFill>
                  <a:schemeClr val="bg2">
                    <a:lumMod val="10000"/>
                  </a:schemeClr>
                </a:solidFill>
              </a:rPr>
              <a:t>الـــوثـــائــــق الأســاســيـة </a:t>
            </a:r>
            <a:r>
              <a:rPr lang="ar-DZ" sz="3600" b="1" i="1" u="sng" dirty="0" smtClean="0">
                <a:ln>
                  <a:solidFill>
                    <a:schemeClr val="accent6">
                      <a:lumMod val="50000"/>
                    </a:schemeClr>
                  </a:solidFill>
                </a:ln>
                <a:solidFill>
                  <a:schemeClr val="bg2">
                    <a:lumMod val="10000"/>
                  </a:schemeClr>
                </a:solidFill>
              </a:rPr>
              <a:t>للـصـفـقــــة</a:t>
            </a:r>
          </a:p>
        </p:txBody>
      </p:sp>
      <p:sp>
        <p:nvSpPr>
          <p:cNvPr id="2" name="Espace réservé de la date 1"/>
          <p:cNvSpPr>
            <a:spLocks noGrp="1"/>
          </p:cNvSpPr>
          <p:nvPr>
            <p:ph type="dt" sz="half" idx="10"/>
          </p:nvPr>
        </p:nvSpPr>
        <p:spPr/>
        <p:txBody>
          <a:bodyPr/>
          <a:lstStyle/>
          <a:p>
            <a:fld id="{57E83AEE-3E8D-4CAF-9A00-1A6324ABE7F9}"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18</a:t>
            </a:fld>
            <a:endParaRPr lang="fr-FR"/>
          </a:p>
        </p:txBody>
      </p:sp>
    </p:spTree>
  </p:cSld>
  <p:clrMapOvr>
    <a:masterClrMapping/>
  </p:clrMapOvr>
  <p:transition>
    <p:wheel spokes="8"/>
    <p:sndAc>
      <p:stSnd>
        <p:snd r:embed="rId2" name="bomb.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785794"/>
            <a:ext cx="8643998" cy="4000528"/>
          </a:xfrm>
          <a:prstGeom prst="roundRect">
            <a:avLst>
              <a:gd name="adj" fmla="val 1232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400" b="1" u="sng" dirty="0">
                <a:solidFill>
                  <a:schemeClr val="accent6">
                    <a:lumMod val="50000"/>
                  </a:schemeClr>
                </a:solidFill>
              </a:rPr>
              <a:t>الـمــــادة  6</a:t>
            </a:r>
            <a:r>
              <a:rPr lang="ar-SA" sz="2400" dirty="0">
                <a:solidFill>
                  <a:schemeClr val="accent6">
                    <a:lumMod val="50000"/>
                  </a:schemeClr>
                </a:solidFill>
              </a:rPr>
              <a:t> </a:t>
            </a:r>
            <a:endParaRPr lang="ar-DZ" sz="2400" dirty="0" smtClean="0">
              <a:solidFill>
                <a:schemeClr val="accent6">
                  <a:lumMod val="50000"/>
                </a:schemeClr>
              </a:solidFill>
            </a:endParaRPr>
          </a:p>
          <a:p>
            <a:pPr algn="just" rtl="1"/>
            <a:endParaRPr lang="fr-FR" sz="1400" dirty="0">
              <a:solidFill>
                <a:schemeClr val="tx1"/>
              </a:solidFill>
            </a:endParaRPr>
          </a:p>
          <a:p>
            <a:pPr algn="just" rtl="1"/>
            <a:r>
              <a:rPr lang="ar-DZ" sz="2400" dirty="0" smtClean="0">
                <a:solidFill>
                  <a:schemeClr val="tx1"/>
                </a:solidFill>
              </a:rPr>
              <a:t>	</a:t>
            </a:r>
            <a:r>
              <a:rPr lang="ar-SA" sz="2400" dirty="0" smtClean="0">
                <a:solidFill>
                  <a:schemeClr val="tx1"/>
                </a:solidFill>
              </a:rPr>
              <a:t>إذا</a:t>
            </a:r>
            <a:r>
              <a:rPr lang="ar-DZ" sz="2400" dirty="0" smtClean="0">
                <a:solidFill>
                  <a:schemeClr val="tx1"/>
                </a:solidFill>
              </a:rPr>
              <a:t> </a:t>
            </a:r>
            <a:r>
              <a:rPr lang="ar-DZ" sz="2400" dirty="0">
                <a:solidFill>
                  <a:schemeClr val="tx1"/>
                </a:solidFill>
              </a:rPr>
              <a:t>تـجـاوز</a:t>
            </a:r>
            <a:r>
              <a:rPr lang="ar-SA" sz="2400" dirty="0">
                <a:solidFill>
                  <a:schemeClr val="tx1"/>
                </a:solidFill>
              </a:rPr>
              <a:t> مــبــلـــغ الـعـقـــد أو الطـلـب الـسـقـف الـمـحـدد قـــانــونـــا تـبــرم صـفـقـة إجــباريا (يـمـكـن </a:t>
            </a:r>
            <a:r>
              <a:rPr lang="ar-SA" sz="2400" dirty="0" err="1" smtClean="0">
                <a:solidFill>
                  <a:schemeClr val="tx1"/>
                </a:solidFill>
              </a:rPr>
              <a:t>تـحـيـيـن</a:t>
            </a:r>
            <a:r>
              <a:rPr lang="ar-SA" sz="2400" dirty="0" smtClean="0">
                <a:solidFill>
                  <a:schemeClr val="tx1"/>
                </a:solidFill>
              </a:rPr>
              <a:t> </a:t>
            </a:r>
            <a:r>
              <a:rPr lang="ar-SA" sz="2400" dirty="0">
                <a:solidFill>
                  <a:schemeClr val="tx1"/>
                </a:solidFill>
              </a:rPr>
              <a:t>الســقــف بـمـوجـب قـــرار مـــن الـــوزيـــر المـكـلـف </a:t>
            </a:r>
            <a:r>
              <a:rPr lang="ar-SA" sz="2400" dirty="0" smtClean="0">
                <a:solidFill>
                  <a:schemeClr val="tx1"/>
                </a:solidFill>
              </a:rPr>
              <a:t>بـالـمـالــيــة) </a:t>
            </a:r>
            <a:endParaRPr lang="fr-FR" sz="2400" dirty="0">
              <a:solidFill>
                <a:schemeClr val="tx1"/>
              </a:solidFill>
            </a:endParaRPr>
          </a:p>
          <a:p>
            <a:pPr algn="just" rtl="1"/>
            <a:r>
              <a:rPr lang="ar-DZ" sz="2400" dirty="0" smtClean="0">
                <a:solidFill>
                  <a:schemeClr val="tx1"/>
                </a:solidFill>
              </a:rPr>
              <a:t>	</a:t>
            </a:r>
            <a:r>
              <a:rPr lang="ar-SA" sz="2400" dirty="0" smtClean="0">
                <a:solidFill>
                  <a:schemeClr val="tx1"/>
                </a:solidFill>
              </a:rPr>
              <a:t>أمـــا </a:t>
            </a:r>
            <a:r>
              <a:rPr lang="ar-SA" sz="2400" dirty="0">
                <a:solidFill>
                  <a:schemeClr val="tx1"/>
                </a:solidFill>
              </a:rPr>
              <a:t>المـبـالـــغ الـتـي تــســاوي أو أقـــل مـــن سـقـف الصـفـقــة، </a:t>
            </a:r>
            <a:r>
              <a:rPr lang="ar-SA" sz="2400" b="1" dirty="0">
                <a:solidFill>
                  <a:schemeClr val="tx1"/>
                </a:solidFill>
              </a:rPr>
              <a:t>يـجـب أن تـكـون مـحـل</a:t>
            </a:r>
            <a:r>
              <a:rPr lang="ar-SA" sz="2400" dirty="0">
                <a:solidFill>
                  <a:schemeClr val="tx1"/>
                </a:solidFill>
              </a:rPr>
              <a:t> </a:t>
            </a:r>
            <a:r>
              <a:rPr lang="ar-SA" sz="2400" b="1" dirty="0">
                <a:solidFill>
                  <a:schemeClr val="tx1"/>
                </a:solidFill>
              </a:rPr>
              <a:t>اسـتـشـــارة</a:t>
            </a:r>
            <a:r>
              <a:rPr lang="ar-SA" sz="2400" dirty="0">
                <a:solidFill>
                  <a:schemeClr val="tx1"/>
                </a:solidFill>
              </a:rPr>
              <a:t> كمـا يـجــب أن تــكـــون مـوضـوع</a:t>
            </a:r>
            <a:r>
              <a:rPr lang="ar-SA" sz="2400" b="1" dirty="0">
                <a:solidFill>
                  <a:schemeClr val="tx1"/>
                </a:solidFill>
              </a:rPr>
              <a:t> سـنـد طــلــب أو عـقــد</a:t>
            </a:r>
            <a:r>
              <a:rPr lang="ar-SA" sz="2400" dirty="0">
                <a:solidFill>
                  <a:schemeClr val="tx1"/>
                </a:solidFill>
              </a:rPr>
              <a:t> تحــدد فــيــه حـقـــوق الأطـراف وواجـبـــاتـــهـــم. و بالنـسـبـة للـدراسـات يـبـرم الـعـقـد مـهـمـا كـان الـمـبــلــغ. و يجـب إرفاق الــتـزام الـنفـقـة </a:t>
            </a:r>
            <a:r>
              <a:rPr lang="ar-SA" sz="2400" b="1" dirty="0">
                <a:solidFill>
                  <a:schemeClr val="tx1"/>
                </a:solidFill>
              </a:rPr>
              <a:t>بـتقـريـر تـقـديـمـي </a:t>
            </a:r>
            <a:r>
              <a:rPr lang="ar-SA" sz="2400" dirty="0">
                <a:solidFill>
                  <a:schemeClr val="tx1"/>
                </a:solidFill>
              </a:rPr>
              <a:t>يبـرر فـيـه الاستشارة وكيـفـيـة اخـتـيـار المتـعـهـد الـذي رسـت عـلـيـه الاستشارة.</a:t>
            </a:r>
            <a:endParaRPr lang="fr-FR" sz="2400"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3600" b="1" i="1" u="sng" dirty="0">
                <a:ln>
                  <a:solidFill>
                    <a:schemeClr val="accent6">
                      <a:lumMod val="50000"/>
                    </a:schemeClr>
                  </a:solidFill>
                </a:ln>
                <a:solidFill>
                  <a:schemeClr val="bg2">
                    <a:lumMod val="10000"/>
                  </a:schemeClr>
                </a:solidFill>
              </a:rPr>
              <a:t>ســقــف إبـــــرام الـصــفـــقــــــة</a:t>
            </a:r>
            <a:endParaRPr lang="fr-FR" sz="3600" dirty="0">
              <a:ln>
                <a:solidFill>
                  <a:schemeClr val="accent6">
                    <a:lumMod val="50000"/>
                  </a:schemeClr>
                </a:solidFill>
              </a:ln>
              <a:solidFill>
                <a:schemeClr val="bg2">
                  <a:lumMod val="10000"/>
                </a:schemeClr>
              </a:solidFill>
            </a:endParaRPr>
          </a:p>
        </p:txBody>
      </p:sp>
      <p:sp>
        <p:nvSpPr>
          <p:cNvPr id="5" name="Rectangle à coins arrondis 4"/>
          <p:cNvSpPr/>
          <p:nvPr/>
        </p:nvSpPr>
        <p:spPr>
          <a:xfrm>
            <a:off x="214282" y="5000636"/>
            <a:ext cx="8643998" cy="1643074"/>
          </a:xfrm>
          <a:prstGeom prst="roundRect">
            <a:avLst>
              <a:gd name="adj" fmla="val 43271"/>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b="1" dirty="0">
                <a:solidFill>
                  <a:schemeClr val="tx1"/>
                </a:solidFill>
              </a:rPr>
              <a:t> </a:t>
            </a:r>
            <a:r>
              <a:rPr lang="ar-SA" b="1" dirty="0" err="1" smtClean="0">
                <a:solidFill>
                  <a:schemeClr val="tx1"/>
                </a:solidFill>
              </a:rPr>
              <a:t>تـ</a:t>
            </a:r>
            <a:r>
              <a:rPr lang="ar-DZ" b="1" dirty="0" smtClean="0">
                <a:solidFill>
                  <a:schemeClr val="tx1"/>
                </a:solidFill>
              </a:rPr>
              <a:t>ـ</a:t>
            </a:r>
            <a:r>
              <a:rPr lang="ar-SA" b="1" dirty="0" smtClean="0">
                <a:solidFill>
                  <a:schemeClr val="tx1"/>
                </a:solidFill>
              </a:rPr>
              <a:t>س</a:t>
            </a:r>
            <a:r>
              <a:rPr lang="ar-DZ" b="1" dirty="0" smtClean="0">
                <a:solidFill>
                  <a:schemeClr val="tx1"/>
                </a:solidFill>
              </a:rPr>
              <a:t>ـ</a:t>
            </a:r>
            <a:r>
              <a:rPr lang="ar-SA" b="1" dirty="0" err="1" smtClean="0">
                <a:solidFill>
                  <a:schemeClr val="tx1"/>
                </a:solidFill>
              </a:rPr>
              <a:t>ـت</a:t>
            </a:r>
            <a:r>
              <a:rPr lang="ar-DZ" b="1" dirty="0" smtClean="0">
                <a:solidFill>
                  <a:schemeClr val="tx1"/>
                </a:solidFill>
              </a:rPr>
              <a:t>ـ</a:t>
            </a:r>
            <a:r>
              <a:rPr lang="ar-SA" b="1" dirty="0" smtClean="0">
                <a:solidFill>
                  <a:schemeClr val="tx1"/>
                </a:solidFill>
              </a:rPr>
              <a:t>ـف</a:t>
            </a:r>
            <a:r>
              <a:rPr lang="ar-DZ" b="1" dirty="0" smtClean="0">
                <a:solidFill>
                  <a:schemeClr val="tx1"/>
                </a:solidFill>
              </a:rPr>
              <a:t>ــ</a:t>
            </a:r>
            <a:r>
              <a:rPr lang="ar-SA" b="1" dirty="0" smtClean="0">
                <a:solidFill>
                  <a:schemeClr val="tx1"/>
                </a:solidFill>
              </a:rPr>
              <a:t>ـيـــد </a:t>
            </a:r>
            <a:r>
              <a:rPr lang="ar-SA" b="1" dirty="0" err="1" smtClean="0">
                <a:solidFill>
                  <a:schemeClr val="tx1"/>
                </a:solidFill>
              </a:rPr>
              <a:t>الـ</a:t>
            </a:r>
            <a:r>
              <a:rPr lang="ar-DZ" b="1" dirty="0" smtClean="0">
                <a:solidFill>
                  <a:schemeClr val="tx1"/>
                </a:solidFill>
              </a:rPr>
              <a:t>ـ</a:t>
            </a:r>
            <a:r>
              <a:rPr lang="ar-SA" b="1" dirty="0" smtClean="0">
                <a:solidFill>
                  <a:schemeClr val="tx1"/>
                </a:solidFill>
              </a:rPr>
              <a:t>م</a:t>
            </a:r>
            <a:r>
              <a:rPr lang="ar-DZ" b="1" dirty="0" smtClean="0">
                <a:solidFill>
                  <a:schemeClr val="tx1"/>
                </a:solidFill>
              </a:rPr>
              <a:t>ـ</a:t>
            </a:r>
            <a:r>
              <a:rPr lang="ar-SA" b="1" dirty="0" smtClean="0">
                <a:solidFill>
                  <a:schemeClr val="tx1"/>
                </a:solidFill>
              </a:rPr>
              <a:t>ص</a:t>
            </a:r>
            <a:r>
              <a:rPr lang="ar-DZ" b="1" dirty="0" smtClean="0">
                <a:solidFill>
                  <a:schemeClr val="tx1"/>
                </a:solidFill>
              </a:rPr>
              <a:t>ـ</a:t>
            </a:r>
            <a:r>
              <a:rPr lang="ar-SA" b="1" dirty="0" smtClean="0">
                <a:solidFill>
                  <a:schemeClr val="tx1"/>
                </a:solidFill>
              </a:rPr>
              <a:t>ل</a:t>
            </a:r>
            <a:r>
              <a:rPr lang="ar-DZ" b="1" dirty="0" smtClean="0">
                <a:solidFill>
                  <a:schemeClr val="tx1"/>
                </a:solidFill>
              </a:rPr>
              <a:t>ـ</a:t>
            </a:r>
            <a:r>
              <a:rPr lang="ar-SA" b="1" dirty="0" smtClean="0">
                <a:solidFill>
                  <a:schemeClr val="tx1"/>
                </a:solidFill>
              </a:rPr>
              <a:t>ح</a:t>
            </a:r>
            <a:r>
              <a:rPr lang="ar-DZ" b="1" dirty="0" smtClean="0">
                <a:solidFill>
                  <a:schemeClr val="tx1"/>
                </a:solidFill>
              </a:rPr>
              <a:t>ـــ</a:t>
            </a:r>
            <a:r>
              <a:rPr lang="ar-SA" b="1" dirty="0" smtClean="0">
                <a:solidFill>
                  <a:schemeClr val="tx1"/>
                </a:solidFill>
              </a:rPr>
              <a:t>ة </a:t>
            </a:r>
            <a:r>
              <a:rPr lang="ar-SA" b="1" dirty="0" err="1" smtClean="0">
                <a:solidFill>
                  <a:schemeClr val="tx1"/>
                </a:solidFill>
              </a:rPr>
              <a:t>الـمـت</a:t>
            </a:r>
            <a:r>
              <a:rPr lang="ar-DZ" b="1" dirty="0" smtClean="0">
                <a:solidFill>
                  <a:schemeClr val="tx1"/>
                </a:solidFill>
              </a:rPr>
              <a:t>ـ</a:t>
            </a:r>
            <a:r>
              <a:rPr lang="ar-SA" b="1" dirty="0" smtClean="0">
                <a:solidFill>
                  <a:schemeClr val="tx1"/>
                </a:solidFill>
              </a:rPr>
              <a:t>عـاقــدة </a:t>
            </a:r>
            <a:r>
              <a:rPr lang="ar-SA" b="1" dirty="0">
                <a:solidFill>
                  <a:schemeClr val="tx1"/>
                </a:solidFill>
              </a:rPr>
              <a:t>مـــن </a:t>
            </a:r>
            <a:r>
              <a:rPr lang="ar-SA" b="1" dirty="0" err="1" smtClean="0">
                <a:solidFill>
                  <a:schemeClr val="tx1"/>
                </a:solidFill>
              </a:rPr>
              <a:t>إعـ</a:t>
            </a:r>
            <a:r>
              <a:rPr lang="ar-DZ" b="1" dirty="0" smtClean="0">
                <a:solidFill>
                  <a:schemeClr val="tx1"/>
                </a:solidFill>
              </a:rPr>
              <a:t>ـ</a:t>
            </a:r>
            <a:r>
              <a:rPr lang="ar-SA" b="1" dirty="0" smtClean="0">
                <a:solidFill>
                  <a:schemeClr val="tx1"/>
                </a:solidFill>
              </a:rPr>
              <a:t>فـــاء </a:t>
            </a:r>
            <a:r>
              <a:rPr lang="ar-SA" b="1" dirty="0">
                <a:solidFill>
                  <a:schemeClr val="tx1"/>
                </a:solidFill>
              </a:rPr>
              <a:t>إجــراء الاسـتـشـارة فــي حــــدود (رصـيــد ) </a:t>
            </a:r>
            <a:r>
              <a:rPr lang="ar-SA" b="1" dirty="0" smtClean="0">
                <a:solidFill>
                  <a:schemeClr val="tx1"/>
                </a:solidFill>
              </a:rPr>
              <a:t>سـن</a:t>
            </a:r>
            <a:r>
              <a:rPr lang="ar-DZ" b="1" dirty="0" smtClean="0">
                <a:solidFill>
                  <a:schemeClr val="tx1"/>
                </a:solidFill>
              </a:rPr>
              <a:t>ـ</a:t>
            </a:r>
            <a:r>
              <a:rPr lang="ar-SA" b="1" dirty="0" err="1" smtClean="0">
                <a:solidFill>
                  <a:schemeClr val="tx1"/>
                </a:solidFill>
              </a:rPr>
              <a:t>ـوي</a:t>
            </a:r>
            <a:r>
              <a:rPr lang="ar-SA" b="1" dirty="0" smtClean="0">
                <a:solidFill>
                  <a:schemeClr val="tx1"/>
                </a:solidFill>
              </a:rPr>
              <a:t>    </a:t>
            </a:r>
            <a:r>
              <a:rPr lang="ar-SA" b="1" dirty="0">
                <a:solidFill>
                  <a:schemeClr val="tx1"/>
                </a:solidFill>
              </a:rPr>
              <a:t>ـ حــالـيــا </a:t>
            </a:r>
            <a:r>
              <a:rPr lang="ar-SA" b="1" dirty="0" err="1">
                <a:solidFill>
                  <a:schemeClr val="tx1"/>
                </a:solidFill>
              </a:rPr>
              <a:t>ـ</a:t>
            </a:r>
            <a:r>
              <a:rPr lang="ar-SA" b="1" dirty="0">
                <a:solidFill>
                  <a:schemeClr val="tx1"/>
                </a:solidFill>
              </a:rPr>
              <a:t> 500 ألـــف ديـنـــار جـــزائـــري للـطـلـبــات </a:t>
            </a:r>
            <a:r>
              <a:rPr lang="ar-SA" b="1" dirty="0" err="1">
                <a:solidFill>
                  <a:schemeClr val="tx1"/>
                </a:solidFill>
              </a:rPr>
              <a:t>و</a:t>
            </a:r>
            <a:r>
              <a:rPr lang="ar-SA" b="1" dirty="0">
                <a:solidFill>
                  <a:schemeClr val="tx1"/>
                </a:solidFill>
              </a:rPr>
              <a:t> لا يشــتـرط  إبــرام عــقـد ، و20</a:t>
            </a:r>
            <a:r>
              <a:rPr lang="ar-DZ" b="1" dirty="0">
                <a:solidFill>
                  <a:schemeClr val="tx1"/>
                </a:solidFill>
              </a:rPr>
              <a:t>0 </a:t>
            </a:r>
            <a:r>
              <a:rPr lang="ar-SA" b="1" dirty="0">
                <a:solidFill>
                  <a:schemeClr val="tx1"/>
                </a:solidFill>
              </a:rPr>
              <a:t>ألـــف </a:t>
            </a:r>
            <a:r>
              <a:rPr lang="ar-SA" b="1" dirty="0" err="1">
                <a:solidFill>
                  <a:schemeClr val="tx1"/>
                </a:solidFill>
              </a:rPr>
              <a:t>دج</a:t>
            </a:r>
            <a:r>
              <a:rPr lang="ar-SA" b="1" dirty="0">
                <a:solidFill>
                  <a:schemeClr val="tx1"/>
                </a:solidFill>
              </a:rPr>
              <a:t> لـلـدراسـات لكــن لا بـد من عـقـد أي مـجـمـوع مـبـالغ الـطـلبات خلال الـسـنة الـمـالـية </a:t>
            </a:r>
            <a:r>
              <a:rPr lang="ar-SA" b="1" dirty="0" err="1">
                <a:solidFill>
                  <a:schemeClr val="tx1"/>
                </a:solidFill>
              </a:rPr>
              <a:t>و</a:t>
            </a:r>
            <a:r>
              <a:rPr lang="ar-SA" b="1" dirty="0">
                <a:solidFill>
                  <a:schemeClr val="tx1"/>
                </a:solidFill>
              </a:rPr>
              <a:t> جـاء رد قـسـم الصـفـقــات الـعـمـومـيــة بـوزارة المـالـيـة أنــه لا يـمـكــن للـمـصـلـحـة المـتعـاقـدة إبــرام طـلـبــات أخــرى دون إجــراء اسـتـشـارة بـعـد تـجــاوز مـبـلـغ 500.000 </a:t>
            </a:r>
            <a:r>
              <a:rPr lang="ar-SA" b="1" dirty="0" err="1">
                <a:solidFill>
                  <a:schemeClr val="tx1"/>
                </a:solidFill>
              </a:rPr>
              <a:t>دج</a:t>
            </a:r>
            <a:r>
              <a:rPr lang="ar-SA" b="1" dirty="0">
                <a:solidFill>
                  <a:schemeClr val="tx1"/>
                </a:solidFill>
              </a:rPr>
              <a:t> (</a:t>
            </a:r>
            <a:r>
              <a:rPr lang="ar-SA" dirty="0">
                <a:solidFill>
                  <a:schemeClr val="tx1"/>
                </a:solidFill>
              </a:rPr>
              <a:t> المادة 06  الفـقرة 7 </a:t>
            </a:r>
            <a:r>
              <a:rPr lang="ar-SA" b="1" dirty="0">
                <a:solidFill>
                  <a:schemeClr val="tx1"/>
                </a:solidFill>
              </a:rPr>
              <a:t>)</a:t>
            </a:r>
            <a:endParaRPr lang="fr-FR" dirty="0">
              <a:solidFill>
                <a:schemeClr val="tx1"/>
              </a:solidFill>
            </a:endParaRPr>
          </a:p>
        </p:txBody>
      </p:sp>
      <p:sp>
        <p:nvSpPr>
          <p:cNvPr id="2" name="Espace réservé de la date 1"/>
          <p:cNvSpPr>
            <a:spLocks noGrp="1"/>
          </p:cNvSpPr>
          <p:nvPr>
            <p:ph type="dt" sz="half" idx="10"/>
          </p:nvPr>
        </p:nvSpPr>
        <p:spPr/>
        <p:txBody>
          <a:bodyPr/>
          <a:lstStyle/>
          <a:p>
            <a:fld id="{E27D3A93-9B78-441D-95A3-76996D69C0D7}"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19</a:t>
            </a:fld>
            <a:endParaRPr lang="fr-FR"/>
          </a:p>
        </p:txBody>
      </p:sp>
    </p:spTree>
  </p:cSld>
  <p:clrMapOvr>
    <a:masterClrMapping/>
  </p:clrMapOvr>
  <p:transition>
    <p:split dir="in"/>
    <p:sndAc>
      <p:stSnd>
        <p:snd r:embed="rId2" name="breez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1" name="Étoile à 7 branches 10"/>
          <p:cNvSpPr/>
          <p:nvPr/>
        </p:nvSpPr>
        <p:spPr>
          <a:xfrm>
            <a:off x="24751" y="285728"/>
            <a:ext cx="9072626" cy="6286544"/>
          </a:xfrm>
          <a:prstGeom prst="star7">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t="100000" r="100000"/>
            </a:path>
            <a:tileRect l="-100000" b="-100000"/>
          </a:gra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rPr>
              <a:t>أسـرع الـخـطـوات</a:t>
            </a:r>
            <a:endParaRPr lang="ar-DZ"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endParaRPr>
          </a:p>
          <a:p>
            <a:pPr algn="ctr" rtl="1"/>
            <a:r>
              <a:rPr lang="ar-SA"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rPr>
              <a:t> </a:t>
            </a:r>
            <a:r>
              <a:rPr lang="ar-DZ"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rPr>
              <a:t>إلى </a:t>
            </a:r>
            <a:r>
              <a:rPr lang="ar-SA"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rPr>
              <a:t>تـنـظـيـم</a:t>
            </a:r>
            <a:endParaRPr lang="ar-DZ"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endParaRPr>
          </a:p>
          <a:p>
            <a:pPr algn="ctr" rtl="1"/>
            <a:r>
              <a:rPr lang="ar-SA" sz="6600" b="1" u="sng" cap="none" spc="0" dirty="0" smtClean="0">
                <a:ln w="10541" cmpd="sng">
                  <a:solidFill>
                    <a:schemeClr val="bg2">
                      <a:lumMod val="10000"/>
                    </a:schemeClr>
                  </a:solidFill>
                  <a:prstDash val="solid"/>
                </a:ln>
                <a:blipFill>
                  <a:blip r:embed="rId3"/>
                  <a:tile tx="0" ty="0" sx="100000" sy="100000" flip="none" algn="tl"/>
                </a:blipFill>
                <a:effectLst>
                  <a:outerShdw blurRad="50800" dist="38100" dir="16200000" rotWithShape="0">
                    <a:prstClr val="black">
                      <a:alpha val="40000"/>
                    </a:prstClr>
                  </a:outerShdw>
                </a:effectLst>
              </a:rPr>
              <a:t>الـصـفـقـات</a:t>
            </a:r>
            <a:endParaRPr lang="fr-FR" sz="6600" dirty="0"/>
          </a:p>
        </p:txBody>
      </p:sp>
      <p:sp>
        <p:nvSpPr>
          <p:cNvPr id="2" name="Espace réservé de la date 1"/>
          <p:cNvSpPr>
            <a:spLocks noGrp="1"/>
          </p:cNvSpPr>
          <p:nvPr>
            <p:ph type="dt" sz="half" idx="10"/>
          </p:nvPr>
        </p:nvSpPr>
        <p:spPr/>
        <p:txBody>
          <a:bodyPr/>
          <a:lstStyle/>
          <a:p>
            <a:fld id="{BB2BF52A-B0B9-4674-AEA1-15A94D3173A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2</a:t>
            </a:fld>
            <a:endParaRPr lang="fr-FR"/>
          </a:p>
        </p:txBody>
      </p:sp>
    </p:spTree>
  </p:cSld>
  <p:clrMapOvr>
    <a:masterClrMapping/>
  </p:clrMapOvr>
  <p:transition>
    <p:dissolve/>
    <p:sndAc>
      <p:stSnd>
        <p:snd r:embed="rId2" name="applause.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785794"/>
            <a:ext cx="8643998" cy="3929090"/>
          </a:xfrm>
          <a:prstGeom prst="roundRect">
            <a:avLst>
              <a:gd name="adj" fmla="val 1232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b="1" dirty="0">
                <a:solidFill>
                  <a:schemeClr val="tx1"/>
                </a:solidFill>
              </a:rPr>
              <a:t>عـنـد بـلـوغ مـجـمـوع الـطـلـبـات </a:t>
            </a:r>
            <a:r>
              <a:rPr lang="ar-DZ" dirty="0">
                <a:solidFill>
                  <a:schemeClr val="tx1"/>
                </a:solidFill>
              </a:rPr>
              <a:t>(آخـر وصـل طلـب ) </a:t>
            </a:r>
            <a:r>
              <a:rPr lang="ar-DZ" b="1" dirty="0">
                <a:solidFill>
                  <a:schemeClr val="tx1"/>
                </a:solidFill>
              </a:rPr>
              <a:t>لـخـدمــات ممـاثـلــة </a:t>
            </a:r>
            <a:r>
              <a:rPr lang="ar-DZ" dirty="0">
                <a:solidFill>
                  <a:schemeClr val="tx1"/>
                </a:solidFill>
              </a:rPr>
              <a:t>، لـدى </a:t>
            </a:r>
            <a:r>
              <a:rPr lang="ar-DZ" b="1" dirty="0">
                <a:solidFill>
                  <a:schemeClr val="tx1"/>
                </a:solidFill>
              </a:rPr>
              <a:t>نـفــس الـمتعـامــل سـقـف الصفـقـة </a:t>
            </a:r>
            <a:r>
              <a:rPr lang="ar-DZ" dirty="0">
                <a:solidFill>
                  <a:schemeClr val="tx1"/>
                </a:solidFill>
              </a:rPr>
              <a:t>، يـسـتـوجــب </a:t>
            </a:r>
            <a:r>
              <a:rPr lang="ar-DZ" b="1" dirty="0">
                <a:solidFill>
                  <a:schemeClr val="tx1"/>
                </a:solidFill>
              </a:rPr>
              <a:t>إعــداد صـفـقـة </a:t>
            </a:r>
            <a:r>
              <a:rPr lang="ar-DZ" dirty="0">
                <a:solidFill>
                  <a:schemeClr val="tx1"/>
                </a:solidFill>
              </a:rPr>
              <a:t>(دون انتـظار مرحـلـة الـدفــع لأن الأمـــر يتـعـلـق بمـجـمــوع الطـلـبــات </a:t>
            </a:r>
            <a:r>
              <a:rPr lang="ar-DZ" dirty="0" err="1">
                <a:solidFill>
                  <a:schemeClr val="tx1"/>
                </a:solidFill>
              </a:rPr>
              <a:t>و</a:t>
            </a:r>
            <a:r>
              <a:rPr lang="ar-DZ" dirty="0">
                <a:solidFill>
                  <a:schemeClr val="tx1"/>
                </a:solidFill>
              </a:rPr>
              <a:t> لـيــس مجـمــوع الـمـدفـــوعـــات (الـتـسـديـــدات)، كـمــا تـخـضــع مــؤسـسـة </a:t>
            </a:r>
            <a:r>
              <a:rPr lang="ar-DZ" dirty="0" err="1">
                <a:solidFill>
                  <a:schemeClr val="tx1"/>
                </a:solidFill>
              </a:rPr>
              <a:t>ســـونـلـغــاز</a:t>
            </a:r>
            <a:r>
              <a:rPr lang="ar-DZ" dirty="0">
                <a:solidFill>
                  <a:schemeClr val="tx1"/>
                </a:solidFill>
              </a:rPr>
              <a:t>، </a:t>
            </a:r>
            <a:r>
              <a:rPr lang="ar-DZ" dirty="0" err="1">
                <a:solidFill>
                  <a:schemeClr val="tx1"/>
                </a:solidFill>
              </a:rPr>
              <a:t>و</a:t>
            </a:r>
            <a:r>
              <a:rPr lang="ar-DZ" dirty="0">
                <a:solidFill>
                  <a:schemeClr val="tx1"/>
                </a:solidFill>
              </a:rPr>
              <a:t> الـشـركـــات الأخـــرى لـنـفـس الإجـــراء مـــع مـــراعــاة أحـكــام الـقـــرار الـــوزاري الـمــؤرخ فــي 11-07-2005 </a:t>
            </a:r>
            <a:r>
              <a:rPr lang="ar-DZ" dirty="0" err="1">
                <a:solidFill>
                  <a:schemeClr val="tx1"/>
                </a:solidFill>
              </a:rPr>
              <a:t>ج</a:t>
            </a:r>
            <a:r>
              <a:rPr lang="ar-DZ" dirty="0">
                <a:solidFill>
                  <a:schemeClr val="tx1"/>
                </a:solidFill>
              </a:rPr>
              <a:t> ر 65 الــمــخــفـف لـبـعـــض الإجـــراءات لصـالـــح مــؤسـســة </a:t>
            </a:r>
            <a:r>
              <a:rPr lang="ar-DZ" dirty="0" err="1">
                <a:solidFill>
                  <a:schemeClr val="tx1"/>
                </a:solidFill>
              </a:rPr>
              <a:t>ســونـلـغـــاز</a:t>
            </a:r>
            <a:r>
              <a:rPr lang="ar-DZ" dirty="0">
                <a:solidFill>
                  <a:schemeClr val="tx1"/>
                </a:solidFill>
              </a:rPr>
              <a:t>. ولا يـعـنـي ذلـك التـوقـف عــن الـتــعــامــل حـتى عـرض الصـفـقـة بـل تـواصل الـمــصـلــحــة تعـامــلاتـهــا بـصــفــة عــاديــة </a:t>
            </a:r>
            <a:r>
              <a:rPr lang="ar-DZ" dirty="0" err="1">
                <a:solidFill>
                  <a:schemeClr val="tx1"/>
                </a:solidFill>
              </a:rPr>
              <a:t>و</a:t>
            </a:r>
            <a:r>
              <a:rPr lang="ar-DZ" dirty="0">
                <a:solidFill>
                  <a:schemeClr val="tx1"/>
                </a:solidFill>
              </a:rPr>
              <a:t> </a:t>
            </a:r>
            <a:r>
              <a:rPr lang="ar-DZ" b="1" dirty="0">
                <a:solidFill>
                  <a:schemeClr val="tx1"/>
                </a:solidFill>
              </a:rPr>
              <a:t>يـجــب تـفـادي اللـجــوء إلى تـجـزئــة الطـلـبـات بالـتــحــايــل قـصـد الـتـهـرب مــن الإجـراءات الـعــاديـــة للـصــفــقــة</a:t>
            </a:r>
            <a:r>
              <a:rPr lang="ar-DZ" dirty="0">
                <a:solidFill>
                  <a:schemeClr val="tx1"/>
                </a:solidFill>
              </a:rPr>
              <a:t>.</a:t>
            </a:r>
            <a:r>
              <a:rPr lang="ar-DZ" b="1" dirty="0">
                <a:solidFill>
                  <a:schemeClr val="tx1"/>
                </a:solidFill>
              </a:rPr>
              <a:t> </a:t>
            </a:r>
            <a:r>
              <a:rPr lang="ar-DZ" dirty="0">
                <a:solidFill>
                  <a:schemeClr val="tx1"/>
                </a:solidFill>
              </a:rPr>
              <a:t>(المــادة 06 الفـقـرة 4</a:t>
            </a:r>
            <a:r>
              <a:rPr lang="ar-DZ" dirty="0" smtClean="0">
                <a:solidFill>
                  <a:schemeClr val="tx1"/>
                </a:solidFill>
              </a:rPr>
              <a:t>).</a:t>
            </a:r>
            <a:endParaRPr lang="fr-FR" dirty="0">
              <a:solidFill>
                <a:schemeClr val="tx1"/>
              </a:solidFill>
            </a:endParaRPr>
          </a:p>
          <a:p>
            <a:pPr algn="just" rtl="1"/>
            <a:r>
              <a:rPr lang="ar-DZ" dirty="0">
                <a:solidFill>
                  <a:schemeClr val="tx1"/>
                </a:solidFill>
              </a:rPr>
              <a:t>     ولأنــه لا يـمـكــن إصــدار </a:t>
            </a:r>
            <a:r>
              <a:rPr lang="ar-DZ" b="1" dirty="0">
                <a:solidFill>
                  <a:schemeClr val="tx1"/>
                </a:solidFill>
              </a:rPr>
              <a:t>أمــر بـدايـة الأشـغــال إلا بـعـد إبــرام الـصـفـقـة </a:t>
            </a:r>
            <a:r>
              <a:rPr lang="ar-DZ" dirty="0">
                <a:solidFill>
                  <a:schemeClr val="tx1"/>
                </a:solidFill>
              </a:rPr>
              <a:t>فـقـد تـكـون </a:t>
            </a:r>
            <a:r>
              <a:rPr lang="ar-DZ" b="1" dirty="0">
                <a:solidFill>
                  <a:schemeClr val="tx1"/>
                </a:solidFill>
              </a:rPr>
              <a:t>هــنـاك حـالات استثـنـائـيـة </a:t>
            </a:r>
            <a:r>
              <a:rPr lang="ar-DZ" dirty="0">
                <a:solidFill>
                  <a:schemeClr val="tx1"/>
                </a:solidFill>
              </a:rPr>
              <a:t>بـيـنـتـهـا أحكـام الـمادة 07 كـوجـود اسـتـثـمـار تـجـسـد مـيدانــيا أي سـجـل نـسـبـة انجــاز واضـحـة أو </a:t>
            </a:r>
            <a:r>
              <a:rPr lang="ar-DZ" b="1" dirty="0">
                <a:solidFill>
                  <a:schemeClr val="tx1"/>
                </a:solidFill>
              </a:rPr>
              <a:t>مـلـك عـمـومـي مهـدد بـخـطـر كالانهـيار أو الانجـراف </a:t>
            </a:r>
            <a:r>
              <a:rPr lang="ar-DZ" dirty="0">
                <a:solidFill>
                  <a:schemeClr val="tx1"/>
                </a:solidFill>
              </a:rPr>
              <a:t>يـمـكـن أن يـشـرع فـــي تـنـفـيــذ الأشــغـــال بمــوجــب مـقــرر تــرخــيــص مـعـلـل صـــادر عـــن الــوالـــي (مـحـلـيــا) أو الـوزيـر، </a:t>
            </a:r>
            <a:r>
              <a:rPr lang="ar-DZ" dirty="0" err="1">
                <a:solidFill>
                  <a:schemeClr val="tx1"/>
                </a:solidFill>
              </a:rPr>
              <a:t>وتـتـرســل</a:t>
            </a:r>
            <a:r>
              <a:rPr lang="ar-DZ" dirty="0">
                <a:solidFill>
                  <a:schemeClr val="tx1"/>
                </a:solidFill>
              </a:rPr>
              <a:t> نـسـخـة مــن المـقـرر إلى وزيـر الماليــة </a:t>
            </a:r>
            <a:r>
              <a:rPr lang="ar-DZ" dirty="0" err="1">
                <a:solidFill>
                  <a:schemeClr val="tx1"/>
                </a:solidFill>
              </a:rPr>
              <a:t>و</a:t>
            </a:r>
            <a:r>
              <a:rPr lang="ar-DZ" dirty="0">
                <a:solidFill>
                  <a:schemeClr val="tx1"/>
                </a:solidFill>
              </a:rPr>
              <a:t> مـجـلـس الـمـحاسـبــة (تـعـديـل الـمـادة  7</a:t>
            </a:r>
            <a:r>
              <a:rPr lang="ar-DZ" dirty="0" smtClean="0">
                <a:solidFill>
                  <a:schemeClr val="tx1"/>
                </a:solidFill>
              </a:rPr>
              <a:t>). </a:t>
            </a:r>
            <a:endParaRPr lang="fr-FR"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3600" b="1" i="1" u="sng" dirty="0">
                <a:ln>
                  <a:solidFill>
                    <a:schemeClr val="accent6">
                      <a:lumMod val="50000"/>
                    </a:schemeClr>
                  </a:solidFill>
                </a:ln>
                <a:solidFill>
                  <a:schemeClr val="bg2">
                    <a:lumMod val="10000"/>
                  </a:schemeClr>
                </a:solidFill>
              </a:rPr>
              <a:t>ســقــف إبـــــرام الـصــفـــقــــــة</a:t>
            </a:r>
            <a:endParaRPr lang="fr-FR" sz="3600" dirty="0">
              <a:ln>
                <a:solidFill>
                  <a:schemeClr val="accent6">
                    <a:lumMod val="50000"/>
                  </a:schemeClr>
                </a:solidFill>
              </a:ln>
              <a:solidFill>
                <a:schemeClr val="bg2">
                  <a:lumMod val="10000"/>
                </a:schemeClr>
              </a:solidFill>
            </a:endParaRPr>
          </a:p>
        </p:txBody>
      </p:sp>
      <p:sp>
        <p:nvSpPr>
          <p:cNvPr id="5" name="Rectangle à coins arrondis 4"/>
          <p:cNvSpPr/>
          <p:nvPr/>
        </p:nvSpPr>
        <p:spPr>
          <a:xfrm>
            <a:off x="214282" y="4857760"/>
            <a:ext cx="8643998" cy="1714512"/>
          </a:xfrm>
          <a:prstGeom prst="roundRect">
            <a:avLst>
              <a:gd name="adj" fmla="val 26631"/>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1500" b="1" dirty="0">
                <a:solidFill>
                  <a:schemeClr val="tx1"/>
                </a:solidFill>
              </a:rPr>
              <a:t>و فـي كـلـتــا الحـالـتـيـــن لا يـمـكــن تـجـــاوز مـــدة (06) ستــة أشــهـر مــن صـــدور آخـــر وصـــل طــلــب أو الـتــرخــيـص لـعـــرض صـفـقـــة التـسـويـــة أمـــام لجــنــة الصفـقـــات المـخـتـصـــة.    </a:t>
            </a:r>
            <a:endParaRPr lang="fr-FR" sz="1500" dirty="0">
              <a:solidFill>
                <a:schemeClr val="tx1"/>
              </a:solidFill>
            </a:endParaRPr>
          </a:p>
          <a:p>
            <a:pPr algn="just" rtl="1"/>
            <a:r>
              <a:rPr lang="ar-DZ" sz="1500" dirty="0">
                <a:solidFill>
                  <a:schemeClr val="tx1"/>
                </a:solidFill>
              </a:rPr>
              <a:t>        و قــد لا تـسـمـح حـالات الاسـتـعـجـال الـمــلــح بــأعــداد الـصـفــقــة، يــمـكـن تـعــويــض ذلــك بــمـراســلات الــطــرفــيــن حــول الــعــمــلــيـة. </a:t>
            </a:r>
            <a:endParaRPr lang="fr-FR" sz="1500" dirty="0">
              <a:solidFill>
                <a:schemeClr val="tx1"/>
              </a:solidFill>
            </a:endParaRPr>
          </a:p>
          <a:p>
            <a:pPr algn="just" rtl="1"/>
            <a:r>
              <a:rPr lang="ar-DZ" sz="1500" b="1" dirty="0">
                <a:solidFill>
                  <a:schemeClr val="tx1"/>
                </a:solidFill>
              </a:rPr>
              <a:t>(</a:t>
            </a:r>
            <a:r>
              <a:rPr lang="ar-DZ" sz="1500" i="1" dirty="0">
                <a:solidFill>
                  <a:schemeClr val="tx1"/>
                </a:solidFill>
              </a:rPr>
              <a:t> </a:t>
            </a:r>
            <a:r>
              <a:rPr lang="ar-DZ" sz="1500" b="1" i="1" dirty="0">
                <a:solidFill>
                  <a:schemeClr val="tx1"/>
                </a:solidFill>
              </a:rPr>
              <a:t>يجـب عـلى المـصلـحـة المـتعــاقـــدة</a:t>
            </a:r>
            <a:r>
              <a:rPr lang="ar-DZ" sz="1500" b="1" dirty="0">
                <a:solidFill>
                  <a:schemeClr val="tx1"/>
                </a:solidFill>
              </a:rPr>
              <a:t> </a:t>
            </a:r>
            <a:r>
              <a:rPr lang="ar-DZ" sz="1500" b="1" i="1" dirty="0">
                <a:solidFill>
                  <a:schemeClr val="tx1"/>
                </a:solidFill>
              </a:rPr>
              <a:t>الالـتــزام</a:t>
            </a:r>
            <a:r>
              <a:rPr lang="ar-DZ" sz="1500" b="1" dirty="0">
                <a:solidFill>
                  <a:schemeClr val="tx1"/>
                </a:solidFill>
              </a:rPr>
              <a:t> </a:t>
            </a:r>
            <a:r>
              <a:rPr lang="ar-DZ" sz="1500" b="1" i="1" dirty="0">
                <a:solidFill>
                  <a:schemeClr val="tx1"/>
                </a:solidFill>
              </a:rPr>
              <a:t>بالحـالات المـبـيـــنـة في تـنـظــيـم الصــفـقــات لا غـيـر وتـفـادي الاجـتـهــادات في الحـالات </a:t>
            </a:r>
            <a:r>
              <a:rPr lang="ar-DZ" sz="1500" b="1" i="1" dirty="0" err="1">
                <a:solidFill>
                  <a:schemeClr val="tx1"/>
                </a:solidFill>
              </a:rPr>
              <a:t>الأسـتعـجـالــيــة</a:t>
            </a:r>
            <a:r>
              <a:rPr lang="ar-DZ" sz="1500" b="1" i="1" dirty="0">
                <a:solidFill>
                  <a:schemeClr val="tx1"/>
                </a:solidFill>
              </a:rPr>
              <a:t> </a:t>
            </a:r>
            <a:r>
              <a:rPr lang="ar-DZ" sz="1500" b="1" i="1" dirty="0" smtClean="0">
                <a:solidFill>
                  <a:schemeClr val="tx1"/>
                </a:solidFill>
              </a:rPr>
              <a:t>)</a:t>
            </a:r>
            <a:endParaRPr lang="fr-FR" sz="1500" dirty="0">
              <a:solidFill>
                <a:schemeClr val="tx1"/>
              </a:solidFill>
            </a:endParaRPr>
          </a:p>
        </p:txBody>
      </p:sp>
      <p:sp>
        <p:nvSpPr>
          <p:cNvPr id="2" name="Espace réservé de la date 1"/>
          <p:cNvSpPr>
            <a:spLocks noGrp="1"/>
          </p:cNvSpPr>
          <p:nvPr>
            <p:ph type="dt" sz="half" idx="10"/>
          </p:nvPr>
        </p:nvSpPr>
        <p:spPr/>
        <p:txBody>
          <a:bodyPr/>
          <a:lstStyle/>
          <a:p>
            <a:fld id="{199D8D92-016B-4C03-89AC-B599929009CA}"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20</a:t>
            </a:fld>
            <a:endParaRPr lang="fr-FR"/>
          </a:p>
        </p:txBody>
      </p:sp>
    </p:spTree>
  </p:cSld>
  <p:clrMapOvr>
    <a:masterClrMapping/>
  </p:clrMapOvr>
  <p:transition>
    <p:split/>
    <p:sndAc>
      <p:stSnd>
        <p:snd r:embed="rId2" name="cashreg.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785794"/>
            <a:ext cx="8643998" cy="5715040"/>
          </a:xfrm>
          <a:prstGeom prst="roundRect">
            <a:avLst>
              <a:gd name="adj" fmla="val 1232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i="1" u="sng" dirty="0">
                <a:solidFill>
                  <a:schemeClr val="tx1"/>
                </a:solidFill>
              </a:rPr>
              <a:t>تـــحـــــديــــد الـحــــاجـــــــات</a:t>
            </a:r>
            <a:r>
              <a:rPr lang="ar-DZ" sz="2000" i="1" dirty="0">
                <a:solidFill>
                  <a:schemeClr val="tx1"/>
                </a:solidFill>
              </a:rPr>
              <a:t> ( الـمـادة 11 </a:t>
            </a:r>
            <a:r>
              <a:rPr lang="ar-DZ" sz="2000" i="1" dirty="0" smtClean="0">
                <a:solidFill>
                  <a:schemeClr val="tx1"/>
                </a:solidFill>
              </a:rPr>
              <a:t>)</a:t>
            </a:r>
          </a:p>
          <a:p>
            <a:pPr algn="just" rtl="1"/>
            <a:endParaRPr lang="fr-FR" sz="1400" dirty="0">
              <a:solidFill>
                <a:schemeClr val="tx1"/>
              </a:solidFill>
            </a:endParaRPr>
          </a:p>
          <a:p>
            <a:pPr algn="just" rtl="1"/>
            <a:r>
              <a:rPr lang="ar-DZ" sz="2000" i="1" dirty="0">
                <a:solidFill>
                  <a:schemeClr val="tx1"/>
                </a:solidFill>
              </a:rPr>
              <a:t>     قــبـل الـقــيــام بــأي إجــراء مـرتـبــط بالــصـفــقــة </a:t>
            </a:r>
            <a:r>
              <a:rPr lang="ar-DZ" sz="2000" b="1" i="1" dirty="0">
                <a:solidFill>
                  <a:schemeClr val="tx1"/>
                </a:solidFill>
              </a:rPr>
              <a:t>يـتـعـيـن علـى الـمـصـلـحـة تــحـديـد حــاجـاتـهـا </a:t>
            </a:r>
            <a:r>
              <a:rPr lang="ar-DZ" sz="2000" b="1" i="1" u="sng" dirty="0">
                <a:solidFill>
                  <a:schemeClr val="tx1"/>
                </a:solidFill>
              </a:rPr>
              <a:t>في دفـتـر شــروط </a:t>
            </a:r>
            <a:r>
              <a:rPr lang="ar-DZ" sz="2000" i="1" dirty="0">
                <a:solidFill>
                  <a:schemeClr val="tx1"/>
                </a:solidFill>
              </a:rPr>
              <a:t>،هـذه الحـاجـات قـد تـكـون في شـكـل حـصـة واحــدة أو حــصـص مـنـفـصـلـة (مـنـصـوص عـلـيـهـا إجـبـاريـا فـي دفــتـر الشــروط). بحـيـث يـتــم تــحــديــد ذلــك وفـقـا لـطبـيـعـتـهـا  </a:t>
            </a:r>
            <a:r>
              <a:rPr lang="ar-DZ" sz="2000" i="1" dirty="0" err="1">
                <a:solidFill>
                  <a:schemeClr val="tx1"/>
                </a:solidFill>
              </a:rPr>
              <a:t>و</a:t>
            </a:r>
            <a:r>
              <a:rPr lang="ar-DZ" sz="2000" i="1" dirty="0">
                <a:solidFill>
                  <a:schemeClr val="tx1"/>
                </a:solidFill>
              </a:rPr>
              <a:t> كـمـيـتـهـا وكـذا مــبالـغــهـا الإجـمـالـيـة (</a:t>
            </a:r>
            <a:r>
              <a:rPr lang="ar-DZ" sz="2000" b="1" i="1" dirty="0">
                <a:solidFill>
                  <a:schemeClr val="tx1"/>
                </a:solidFill>
              </a:rPr>
              <a:t>يـمــنـع تـقـســيـم الـمـشـروع وتـحـديــد بـعـض الحــصـص يـكـون مـبـلـغهـا أقــل مـن الـسـقــف المـحـدد بــهــدف تـفـادي الإجـــراءات الـقانـونـيـة لإبـرام الـصـفـقــة</a:t>
            </a:r>
            <a:r>
              <a:rPr lang="ar-DZ" sz="2000" i="1" dirty="0">
                <a:solidFill>
                  <a:schemeClr val="tx1"/>
                </a:solidFill>
              </a:rPr>
              <a:t>)</a:t>
            </a:r>
            <a:endParaRPr lang="fr-FR" sz="2000" dirty="0">
              <a:solidFill>
                <a:schemeClr val="tx1"/>
              </a:solidFill>
            </a:endParaRPr>
          </a:p>
          <a:p>
            <a:pPr algn="just" rtl="1"/>
            <a:r>
              <a:rPr lang="ar-DZ" sz="2000" i="1" dirty="0">
                <a:solidFill>
                  <a:schemeClr val="tx1"/>
                </a:solidFill>
              </a:rPr>
              <a:t>    يــمــكــن إدراج أسـعـار اخــتــيــاريــة فــي دفــتــر الــشــروط لـكــن لابــد مــن تـقــيـيـمـهـا قـبـل مـنـح الـصــفــقــة.</a:t>
            </a:r>
            <a:endParaRPr lang="fr-FR" sz="2000" dirty="0">
              <a:solidFill>
                <a:schemeClr val="tx1"/>
              </a:solidFill>
            </a:endParaRPr>
          </a:p>
          <a:p>
            <a:pPr algn="just" rtl="1"/>
            <a:r>
              <a:rPr lang="ar-DZ" sz="2000" i="1" dirty="0">
                <a:solidFill>
                  <a:schemeClr val="tx1"/>
                </a:solidFill>
              </a:rPr>
              <a:t>    عــنـدمــا تــكـون الـحـاجــات في حـصـة واحـدة، تـمـنـح لـمـتـعـامـل واحــد </a:t>
            </a:r>
            <a:r>
              <a:rPr lang="ar-DZ" sz="2000" i="1" dirty="0" err="1">
                <a:solidFill>
                  <a:schemeClr val="tx1"/>
                </a:solidFill>
              </a:rPr>
              <a:t>و</a:t>
            </a:r>
            <a:r>
              <a:rPr lang="ar-DZ" sz="2000" i="1" dirty="0">
                <a:solidFill>
                  <a:schemeClr val="tx1"/>
                </a:solidFill>
              </a:rPr>
              <a:t> إذا كـانـت في شـكـل حـصـص تــمـنــح لـواحــد أو لــعــدد مــن الـمتـعـامـلــيـن- يـتـم التـقـيـيــم حـسـب كـل </a:t>
            </a:r>
            <a:r>
              <a:rPr lang="ar-DZ" sz="2000" i="1" dirty="0" smtClean="0">
                <a:solidFill>
                  <a:schemeClr val="tx1"/>
                </a:solidFill>
              </a:rPr>
              <a:t>حـصــة- </a:t>
            </a:r>
            <a:r>
              <a:rPr lang="ar-DZ" sz="2000" i="1" dirty="0">
                <a:solidFill>
                  <a:schemeClr val="tx1"/>
                </a:solidFill>
              </a:rPr>
              <a:t>لــكــن يــمـكـن للــمـصـلــحــة الــمـتــعـاقــدة أن تـحـدد عــدد الحـصـص التي تـمـنـح لـمـتـعـهـد واحــد أي حتى ولــو رسـت عـلـيـه لـكـل الـحـصـص.</a:t>
            </a:r>
            <a:endParaRPr lang="fr-FR" sz="2000" dirty="0">
              <a:solidFill>
                <a:schemeClr val="tx1"/>
              </a:solidFill>
            </a:endParaRPr>
          </a:p>
          <a:p>
            <a:pPr algn="just" rtl="1"/>
            <a:r>
              <a:rPr lang="ar-DZ" sz="2000" i="1" dirty="0">
                <a:solidFill>
                  <a:schemeClr val="tx1"/>
                </a:solidFill>
              </a:rPr>
              <a:t>    وفــضــلا عــن وجــوب الـنــص فـي دفــتـر الشــروط عــن </a:t>
            </a:r>
            <a:r>
              <a:rPr lang="ar-DZ" sz="2000" i="1" dirty="0" err="1">
                <a:solidFill>
                  <a:schemeClr val="tx1"/>
                </a:solidFill>
              </a:rPr>
              <a:t>الـتـحـصـيـص</a:t>
            </a:r>
            <a:r>
              <a:rPr lang="ar-DZ" sz="2000" i="1" dirty="0">
                <a:solidFill>
                  <a:schemeClr val="tx1"/>
                </a:solidFill>
              </a:rPr>
              <a:t> يـجــب أن يـبـيـن ذلــك في مـيـزانـيـة الـتـجـهـيـز ويــهـيــكــل الـبـرنــامــج  أو مـقــرر الـتــســجـيــل حـســب الـحــصــص    </a:t>
            </a:r>
            <a:endParaRPr lang="fr-FR" sz="2000" dirty="0">
              <a:solidFill>
                <a:schemeClr val="tx1"/>
              </a:solidFill>
            </a:endParaRPr>
          </a:p>
          <a:p>
            <a:pPr algn="just" rtl="1"/>
            <a:endParaRPr lang="fr-FR" sz="2000"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3600" b="1" i="1" u="sng" dirty="0">
                <a:ln>
                  <a:solidFill>
                    <a:schemeClr val="accent6">
                      <a:lumMod val="50000"/>
                    </a:schemeClr>
                  </a:solidFill>
                </a:ln>
                <a:solidFill>
                  <a:schemeClr val="bg2">
                    <a:lumMod val="10000"/>
                  </a:schemeClr>
                </a:solidFill>
              </a:rPr>
              <a:t>ســقــف إبـــــرام الـصــفـــقــــــة</a:t>
            </a:r>
            <a:endParaRPr lang="fr-FR" sz="3600" dirty="0">
              <a:ln>
                <a:solidFill>
                  <a:schemeClr val="accent6">
                    <a:lumMod val="50000"/>
                  </a:schemeClr>
                </a:solidFill>
              </a:ln>
              <a:solidFill>
                <a:schemeClr val="bg2">
                  <a:lumMod val="10000"/>
                </a:schemeClr>
              </a:solidFill>
            </a:endParaRPr>
          </a:p>
        </p:txBody>
      </p:sp>
      <p:sp>
        <p:nvSpPr>
          <p:cNvPr id="2" name="Espace réservé de la date 1"/>
          <p:cNvSpPr>
            <a:spLocks noGrp="1"/>
          </p:cNvSpPr>
          <p:nvPr>
            <p:ph type="dt" sz="half" idx="10"/>
          </p:nvPr>
        </p:nvSpPr>
        <p:spPr/>
        <p:txBody>
          <a:bodyPr/>
          <a:lstStyle/>
          <a:p>
            <a:fld id="{46E097F6-8234-418C-88E3-FF1A1507248A}"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21</a:t>
            </a:fld>
            <a:endParaRPr lang="fr-FR"/>
          </a:p>
        </p:txBody>
      </p:sp>
    </p:spTree>
  </p:cSld>
  <p:clrMapOvr>
    <a:masterClrMapping/>
  </p:clrMapOvr>
  <p:transition>
    <p:split orient="vert" dir="in"/>
    <p:sndAc>
      <p:stSnd>
        <p:snd r:embed="rId2" name="click.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785794"/>
            <a:ext cx="8643998" cy="5929354"/>
          </a:xfrm>
          <a:prstGeom prst="roundRect">
            <a:avLst>
              <a:gd name="adj" fmla="val 1232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buClr>
                <a:schemeClr val="accent6">
                  <a:lumMod val="50000"/>
                </a:schemeClr>
              </a:buClr>
              <a:buFont typeface="Wingdings" pitchFamily="2" charset="2"/>
              <a:buChar char="§"/>
            </a:pPr>
            <a:r>
              <a:rPr lang="ar-DZ" b="1" i="1" dirty="0">
                <a:solidFill>
                  <a:schemeClr val="tx1"/>
                </a:solidFill>
              </a:rPr>
              <a:t>يـمـكـن للـمـصـلـحـة المـتـعـاقـدة إبــرام عــقــد بــرنــامــج لا تـتـجـاوز مـدتـه 5 سـنـوات يـنــفـد بمـوجـب صـفـقـات تطـبـيـقـيـة سـنـويــة وفــقـا لـسـنـويـة الـمـيزانـيــة ، وتـحـدد اتــفـاقـيـة البرنـامـج أهـمـيـتـه ومـوقـع تـنـفـيــذه ومـبلـغــه </a:t>
            </a:r>
            <a:r>
              <a:rPr lang="ar-DZ" b="1" i="1" dirty="0" err="1">
                <a:solidFill>
                  <a:schemeClr val="tx1"/>
                </a:solidFill>
              </a:rPr>
              <a:t>و</a:t>
            </a:r>
            <a:r>
              <a:rPr lang="ar-DZ" b="1" i="1" dirty="0">
                <a:solidFill>
                  <a:schemeClr val="tx1"/>
                </a:solidFill>
              </a:rPr>
              <a:t> </a:t>
            </a:r>
            <a:r>
              <a:rPr lang="ar-DZ" b="1" i="1" dirty="0" err="1">
                <a:solidFill>
                  <a:schemeClr val="tx1"/>
                </a:solidFill>
              </a:rPr>
              <a:t>رزنــامــة</a:t>
            </a:r>
            <a:r>
              <a:rPr lang="ar-DZ" b="1" i="1" dirty="0">
                <a:solidFill>
                  <a:schemeClr val="tx1"/>
                </a:solidFill>
              </a:rPr>
              <a:t> انــجــازه .</a:t>
            </a:r>
            <a:endParaRPr lang="fr-FR" b="1" dirty="0">
              <a:solidFill>
                <a:schemeClr val="tx1"/>
              </a:solidFill>
            </a:endParaRPr>
          </a:p>
          <a:p>
            <a:pPr lvl="0" algn="just" rtl="1">
              <a:buClr>
                <a:schemeClr val="accent6">
                  <a:lumMod val="50000"/>
                </a:schemeClr>
              </a:buClr>
              <a:buFont typeface="Wingdings" pitchFamily="2" charset="2"/>
              <a:buChar char="§"/>
            </a:pPr>
            <a:r>
              <a:rPr lang="ar-DZ" b="1" i="1" dirty="0">
                <a:solidFill>
                  <a:schemeClr val="tx1"/>
                </a:solidFill>
              </a:rPr>
              <a:t>يــمــكــن للـمـصـلـحـة الـمـتـعــاقــدة إبــرام صــفـقـات طـلـبــات عـلى أنـجـاز أشـغــال أو اقـتـنـاء اللوازم </a:t>
            </a:r>
            <a:r>
              <a:rPr lang="ar-DZ" b="1" i="1" dirty="0" err="1" smtClean="0">
                <a:solidFill>
                  <a:schemeClr val="tx1"/>
                </a:solidFill>
              </a:rPr>
              <a:t>أوتـقــديــم</a:t>
            </a:r>
            <a:r>
              <a:rPr lang="ar-DZ" b="1" i="1" dirty="0" smtClean="0">
                <a:solidFill>
                  <a:schemeClr val="tx1"/>
                </a:solidFill>
              </a:rPr>
              <a:t> </a:t>
            </a:r>
            <a:r>
              <a:rPr lang="ar-DZ" b="1" i="1" dirty="0">
                <a:solidFill>
                  <a:schemeClr val="tx1"/>
                </a:solidFill>
              </a:rPr>
              <a:t>خـدمــات ذات الـنـمـط الـعـادي </a:t>
            </a:r>
            <a:r>
              <a:rPr lang="ar-DZ" b="1" i="1" dirty="0" err="1">
                <a:solidFill>
                  <a:schemeClr val="tx1"/>
                </a:solidFill>
              </a:rPr>
              <a:t>و</a:t>
            </a:r>
            <a:r>
              <a:rPr lang="ar-DZ" b="1" i="1" dirty="0">
                <a:solidFill>
                  <a:schemeClr val="tx1"/>
                </a:solidFill>
              </a:rPr>
              <a:t> الـطـابـع الـمـتـكـرر المـحـددة بـموجب قـرار وزاري. مــدة الـصـفـقـة سـنـة واحـدة قـد لا تتـطـابـق مـع الـسنـة الـمـالـيـة لـكنـهـا لا تـتـجاوز 5 سنوات تـجــدد سـنـويــا </a:t>
            </a:r>
            <a:r>
              <a:rPr lang="ar-DZ" b="1" i="1" dirty="0" err="1">
                <a:solidFill>
                  <a:schemeClr val="tx1"/>
                </a:solidFill>
              </a:rPr>
              <a:t>و</a:t>
            </a:r>
            <a:r>
              <a:rPr lang="ar-DZ" b="1" i="1" dirty="0">
                <a:solidFill>
                  <a:schemeClr val="tx1"/>
                </a:solidFill>
              </a:rPr>
              <a:t> لا تـنـفـد إلا بــعـد الالـتـزام الـمـحــاسـبي </a:t>
            </a:r>
            <a:r>
              <a:rPr lang="ar-DZ" b="1" i="1" dirty="0" err="1">
                <a:solidFill>
                  <a:schemeClr val="tx1"/>
                </a:solidFill>
              </a:rPr>
              <a:t>بــهــا</a:t>
            </a:r>
            <a:r>
              <a:rPr lang="ar-DZ" b="1" i="1" dirty="0">
                <a:solidFill>
                  <a:schemeClr val="tx1"/>
                </a:solidFill>
              </a:rPr>
              <a:t> مـن </a:t>
            </a:r>
            <a:r>
              <a:rPr lang="ar-DZ" b="1" i="1" dirty="0" err="1">
                <a:solidFill>
                  <a:schemeClr val="tx1"/>
                </a:solidFill>
              </a:rPr>
              <a:t>اعــتمـادات</a:t>
            </a:r>
            <a:r>
              <a:rPr lang="ar-DZ" b="1" i="1" dirty="0">
                <a:solidFill>
                  <a:schemeClr val="tx1"/>
                </a:solidFill>
              </a:rPr>
              <a:t> ميـزانيـة الـسـنــة وتـسلـيــم سـنـدات الـطـلــبــات</a:t>
            </a:r>
            <a:r>
              <a:rPr lang="ar-DZ" b="1" i="1" dirty="0" smtClean="0">
                <a:solidFill>
                  <a:schemeClr val="tx1"/>
                </a:solidFill>
              </a:rPr>
              <a:t>.</a:t>
            </a:r>
          </a:p>
          <a:p>
            <a:pPr lvl="0" algn="just" rtl="1">
              <a:buClr>
                <a:schemeClr val="accent6">
                  <a:lumMod val="50000"/>
                </a:schemeClr>
              </a:buClr>
              <a:buFont typeface="Wingdings" pitchFamily="2" charset="2"/>
              <a:buChar char="§"/>
            </a:pPr>
            <a:r>
              <a:rPr lang="ar-DZ" b="1" i="1" dirty="0" smtClean="0">
                <a:solidFill>
                  <a:schemeClr val="tx1"/>
                </a:solidFill>
              </a:rPr>
              <a:t> </a:t>
            </a:r>
            <a:r>
              <a:rPr lang="ar-DZ" b="1" i="1" dirty="0">
                <a:solidFill>
                  <a:schemeClr val="tx1"/>
                </a:solidFill>
              </a:rPr>
              <a:t>تـحـدد صفـقــة الطـلـبــات كـمـيــة </a:t>
            </a:r>
            <a:r>
              <a:rPr lang="ar-DZ" b="1" i="1" dirty="0" err="1">
                <a:solidFill>
                  <a:schemeClr val="tx1"/>
                </a:solidFill>
              </a:rPr>
              <a:t>و</a:t>
            </a:r>
            <a:r>
              <a:rPr lang="ar-DZ" b="1" i="1" dirty="0">
                <a:solidFill>
                  <a:schemeClr val="tx1"/>
                </a:solidFill>
              </a:rPr>
              <a:t>/أو قـيـمـة الـحـدود الدنـيـا </a:t>
            </a:r>
            <a:r>
              <a:rPr lang="ar-DZ" b="1" i="1" dirty="0" err="1">
                <a:solidFill>
                  <a:schemeClr val="tx1"/>
                </a:solidFill>
              </a:rPr>
              <a:t>و</a:t>
            </a:r>
            <a:r>
              <a:rPr lang="ar-DZ" b="1" i="1" dirty="0">
                <a:solidFill>
                  <a:schemeClr val="tx1"/>
                </a:solidFill>
              </a:rPr>
              <a:t> القـصوى للأشـغــال،الـلـوازم </a:t>
            </a:r>
            <a:r>
              <a:rPr lang="ar-DZ" b="1" i="1" dirty="0" err="1">
                <a:solidFill>
                  <a:schemeClr val="tx1"/>
                </a:solidFill>
              </a:rPr>
              <a:t>و</a:t>
            </a:r>
            <a:r>
              <a:rPr lang="ar-DZ" b="1" i="1" dirty="0">
                <a:solidFill>
                  <a:schemeClr val="tx1"/>
                </a:solidFill>
              </a:rPr>
              <a:t>/أو الخـدمات التي هـي مـوضـوع الـصـفـقـة ، الـسـعــر </a:t>
            </a:r>
            <a:r>
              <a:rPr lang="ar-DZ" b="1" i="1" dirty="0" err="1">
                <a:solidFill>
                  <a:schemeClr val="tx1"/>
                </a:solidFill>
              </a:rPr>
              <a:t>و</a:t>
            </a:r>
            <a:r>
              <a:rPr lang="ar-DZ" b="1" i="1" dirty="0">
                <a:solidFill>
                  <a:schemeClr val="tx1"/>
                </a:solidFill>
              </a:rPr>
              <a:t> آليـاتـه </a:t>
            </a:r>
            <a:r>
              <a:rPr lang="ar-DZ" b="1" i="1" dirty="0" err="1">
                <a:solidFill>
                  <a:schemeClr val="tx1"/>
                </a:solidFill>
              </a:rPr>
              <a:t>و</a:t>
            </a:r>
            <a:r>
              <a:rPr lang="ar-DZ" b="1" i="1" dirty="0">
                <a:solidFill>
                  <a:schemeClr val="tx1"/>
                </a:solidFill>
              </a:rPr>
              <a:t> </a:t>
            </a:r>
            <a:r>
              <a:rPr lang="ar-DZ" b="1" i="1" dirty="0" err="1">
                <a:solidFill>
                  <a:schemeClr val="tx1"/>
                </a:solidFill>
              </a:rPr>
              <a:t>كـيـفــيـات</a:t>
            </a:r>
            <a:r>
              <a:rPr lang="ar-DZ" b="1" i="1" dirty="0">
                <a:solidFill>
                  <a:schemeClr val="tx1"/>
                </a:solidFill>
              </a:rPr>
              <a:t> التـسـلــيــم .</a:t>
            </a:r>
            <a:endParaRPr lang="fr-FR" b="1" dirty="0">
              <a:solidFill>
                <a:schemeClr val="tx1"/>
              </a:solidFill>
            </a:endParaRPr>
          </a:p>
          <a:p>
            <a:pPr algn="just" rtl="1">
              <a:buClr>
                <a:schemeClr val="accent6">
                  <a:lumMod val="50000"/>
                </a:schemeClr>
              </a:buClr>
              <a:buFont typeface="Wingdings" pitchFamily="2" charset="2"/>
              <a:buChar char="§"/>
            </a:pPr>
            <a:r>
              <a:rPr lang="ar-DZ" b="1" i="1" dirty="0" smtClean="0">
                <a:solidFill>
                  <a:schemeClr val="tx1"/>
                </a:solidFill>
              </a:rPr>
              <a:t>يـحــدد </a:t>
            </a:r>
            <a:r>
              <a:rPr lang="ar-DZ" b="1" i="1" dirty="0">
                <a:solidFill>
                  <a:schemeClr val="tx1"/>
                </a:solidFill>
              </a:rPr>
              <a:t>اخــتـصاص لجـنـة الـصـفـقـات التي تـمـنـح الـتأشــيـرة  اسـتــنــادا لـلـحـدود القــصــوى</a:t>
            </a:r>
            <a:endParaRPr lang="fr-FR" b="1" dirty="0">
              <a:solidFill>
                <a:schemeClr val="tx1"/>
              </a:solidFill>
            </a:endParaRPr>
          </a:p>
          <a:p>
            <a:pPr algn="just" rtl="1">
              <a:buClr>
                <a:schemeClr val="accent6">
                  <a:lumMod val="50000"/>
                </a:schemeClr>
              </a:buClr>
              <a:buFont typeface="Wingdings" pitchFamily="2" charset="2"/>
              <a:buChar char="§"/>
            </a:pPr>
            <a:r>
              <a:rPr lang="ar-DZ" b="1" i="1" dirty="0" smtClean="0">
                <a:solidFill>
                  <a:schemeClr val="tx1"/>
                </a:solidFill>
              </a:rPr>
              <a:t>الــحـــدود </a:t>
            </a:r>
            <a:r>
              <a:rPr lang="ar-DZ" b="1" i="1" dirty="0">
                <a:solidFill>
                  <a:schemeClr val="tx1"/>
                </a:solidFill>
              </a:rPr>
              <a:t>الــدنــيــا ملــزمــة للمـصــلحــة الـمتـعــاقــدة- لا تـخـفـضـهـا - </a:t>
            </a:r>
            <a:r>
              <a:rPr lang="ar-DZ" b="1" i="1" dirty="0" err="1">
                <a:solidFill>
                  <a:schemeClr val="tx1"/>
                </a:solidFill>
              </a:rPr>
              <a:t>و</a:t>
            </a:r>
            <a:r>
              <a:rPr lang="ar-DZ" b="1" i="1" dirty="0">
                <a:solidFill>
                  <a:schemeClr val="tx1"/>
                </a:solidFill>
              </a:rPr>
              <a:t> الحـدود الـقـصـوى مـلـزمـة للمتعـاقــد- عـلـيـه تـوفـيـرهـا –</a:t>
            </a:r>
            <a:endParaRPr lang="fr-FR" b="1" dirty="0">
              <a:solidFill>
                <a:schemeClr val="tx1"/>
              </a:solidFill>
            </a:endParaRPr>
          </a:p>
          <a:p>
            <a:pPr lvl="0" algn="just" rtl="1">
              <a:buClr>
                <a:schemeClr val="accent6">
                  <a:lumMod val="50000"/>
                </a:schemeClr>
              </a:buClr>
              <a:buFont typeface="Wingdings" pitchFamily="2" charset="2"/>
              <a:buChar char="§"/>
            </a:pPr>
            <a:r>
              <a:rPr lang="ar-DZ" b="1" i="1" dirty="0">
                <a:solidFill>
                  <a:schemeClr val="tx1"/>
                </a:solidFill>
              </a:rPr>
              <a:t>يـمـكـن إجـراء اسـتــشــارة انــتــقائـيــة عـنـدمـا تـكــون الـعـمـلـيــات مـعـقـدة أو ذات أهـمـيـة خـاصـة مـحــددة بـمـوجـب قـرار وزاري مـشـتـرك بيـن الـوزيــر الـمـعـني </a:t>
            </a:r>
            <a:r>
              <a:rPr lang="ar-DZ" b="1" i="1" dirty="0" err="1">
                <a:solidFill>
                  <a:schemeClr val="tx1"/>
                </a:solidFill>
              </a:rPr>
              <a:t>و</a:t>
            </a:r>
            <a:r>
              <a:rPr lang="ar-DZ" b="1" i="1" dirty="0">
                <a:solidFill>
                  <a:schemeClr val="tx1"/>
                </a:solidFill>
              </a:rPr>
              <a:t> الوزيـر المـكـلـف بالمــاليــة </a:t>
            </a:r>
            <a:endParaRPr lang="fr-FR" b="1" dirty="0">
              <a:solidFill>
                <a:schemeClr val="tx1"/>
              </a:solidFill>
            </a:endParaRPr>
          </a:p>
          <a:p>
            <a:pPr algn="just" rtl="1">
              <a:buClr>
                <a:schemeClr val="accent6">
                  <a:lumMod val="50000"/>
                </a:schemeClr>
              </a:buClr>
              <a:buFont typeface="Wingdings" pitchFamily="2" charset="2"/>
              <a:buChar char="§"/>
            </a:pPr>
            <a:r>
              <a:rPr lang="ar-DZ" b="1" i="1" dirty="0" smtClean="0">
                <a:solidFill>
                  <a:schemeClr val="tx1"/>
                </a:solidFill>
              </a:rPr>
              <a:t>يـمــكــن </a:t>
            </a:r>
            <a:r>
              <a:rPr lang="ar-DZ" b="1" i="1" dirty="0">
                <a:solidFill>
                  <a:schemeClr val="tx1"/>
                </a:solidFill>
              </a:rPr>
              <a:t>إجــراء اســتـشــارة مــبـاشــرة للمـتعـامـلــيـن الاقــتصاديـيـن الـمـؤهـلـيـن الـمـسجـلـيـن فـي قـائـمـة مـفـتـوحـة تـعـدهـا الـمـصـلـحـة الـمـتـعـاقـدة عـلـى أســاس انــتـقـاء أولــي وتـخـص هـذه الاستـشـارة عـمـلـيـات هـنــدسـة مـركبـة أو ذات أهـميــة خــاصــة </a:t>
            </a:r>
            <a:r>
              <a:rPr lang="ar-DZ" b="1" i="1" dirty="0" err="1">
                <a:solidFill>
                  <a:schemeClr val="tx1"/>
                </a:solidFill>
              </a:rPr>
              <a:t>و</a:t>
            </a:r>
            <a:r>
              <a:rPr lang="ar-DZ" b="1" i="1" dirty="0">
                <a:solidFill>
                  <a:schemeClr val="tx1"/>
                </a:solidFill>
              </a:rPr>
              <a:t>/أو اقــتـنـاء لـوازم خـاصـة ذات طــابــع تــكـراري، يـجـدد الانـتـقـاء كـل 3 </a:t>
            </a:r>
            <a:r>
              <a:rPr lang="ar-DZ" b="1" i="1" dirty="0" smtClean="0">
                <a:solidFill>
                  <a:schemeClr val="tx1"/>
                </a:solidFill>
              </a:rPr>
              <a:t>سـنـوات، </a:t>
            </a:r>
            <a:r>
              <a:rPr lang="ar-DZ" b="1" i="1" dirty="0">
                <a:solidFill>
                  <a:schemeClr val="tx1"/>
                </a:solidFill>
              </a:rPr>
              <a:t>ويـجـب الـنـص عـلـى الاسـتـشـارة أو الانـتـقـاء الأولـي فـي دفــتـر </a:t>
            </a:r>
            <a:r>
              <a:rPr lang="ar-DZ" b="1" i="1" dirty="0" smtClean="0">
                <a:solidFill>
                  <a:schemeClr val="tx1"/>
                </a:solidFill>
              </a:rPr>
              <a:t>الــشــروط، </a:t>
            </a:r>
            <a:r>
              <a:rPr lang="ar-DZ" b="1" i="1" dirty="0">
                <a:solidFill>
                  <a:schemeClr val="tx1"/>
                </a:solidFill>
              </a:rPr>
              <a:t>يـسـتـدعـى الـذيــن شـمـلـهـم الانـتـقـاء الأولـي برسـائـل اسـتـشـارة إلى تـقـديــم عـرض تـقـنـي دون عـرض مـالــي .و بـعـد قـبـول الـعـروض ورفــض غـير الـمـطـابـقـة لـدفـتـر الشـروط يـدعـى المـقـبـلـون </a:t>
            </a:r>
            <a:r>
              <a:rPr lang="ar-DZ" b="1" i="1" dirty="0" err="1">
                <a:solidFill>
                  <a:schemeClr val="tx1"/>
                </a:solidFill>
              </a:rPr>
              <a:t>الى</a:t>
            </a:r>
            <a:r>
              <a:rPr lang="ar-DZ" b="1" i="1" dirty="0">
                <a:solidFill>
                  <a:schemeClr val="tx1"/>
                </a:solidFill>
              </a:rPr>
              <a:t> تـقـديــم العـروض التـقـنـيـة الـنـهائـيـة </a:t>
            </a:r>
            <a:r>
              <a:rPr lang="ar-DZ" b="1" i="1" dirty="0" err="1">
                <a:solidFill>
                  <a:schemeClr val="tx1"/>
                </a:solidFill>
              </a:rPr>
              <a:t>و</a:t>
            </a:r>
            <a:r>
              <a:rPr lang="ar-DZ" b="1" i="1" dirty="0">
                <a:solidFill>
                  <a:schemeClr val="tx1"/>
                </a:solidFill>
              </a:rPr>
              <a:t> الـعـروض الـمـالـيــة </a:t>
            </a:r>
            <a:endParaRPr lang="fr-FR" b="1" dirty="0">
              <a:solidFill>
                <a:schemeClr val="tx1"/>
              </a:solidFill>
            </a:endParaRPr>
          </a:p>
        </p:txBody>
      </p:sp>
      <p:sp>
        <p:nvSpPr>
          <p:cNvPr id="4" name="Rectangle 3"/>
          <p:cNvSpPr/>
          <p:nvPr/>
        </p:nvSpPr>
        <p:spPr>
          <a:xfrm>
            <a:off x="1214414" y="139463"/>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3600" b="1" i="1" u="sng" dirty="0">
                <a:ln>
                  <a:solidFill>
                    <a:schemeClr val="accent6">
                      <a:lumMod val="50000"/>
                    </a:schemeClr>
                  </a:solidFill>
                </a:ln>
                <a:solidFill>
                  <a:schemeClr val="bg2">
                    <a:lumMod val="10000"/>
                  </a:schemeClr>
                </a:solidFill>
              </a:rPr>
              <a:t>ســقــف إبـــــرام الـصــفـــقــــــة</a:t>
            </a:r>
            <a:endParaRPr lang="fr-FR" sz="3600" dirty="0">
              <a:ln>
                <a:solidFill>
                  <a:schemeClr val="accent6">
                    <a:lumMod val="50000"/>
                  </a:schemeClr>
                </a:solidFill>
              </a:ln>
              <a:solidFill>
                <a:schemeClr val="bg2">
                  <a:lumMod val="10000"/>
                </a:schemeClr>
              </a:solidFill>
            </a:endParaRPr>
          </a:p>
        </p:txBody>
      </p:sp>
      <p:sp>
        <p:nvSpPr>
          <p:cNvPr id="2" name="Espace réservé de la date 1"/>
          <p:cNvSpPr>
            <a:spLocks noGrp="1"/>
          </p:cNvSpPr>
          <p:nvPr>
            <p:ph type="dt" sz="half" idx="10"/>
          </p:nvPr>
        </p:nvSpPr>
        <p:spPr/>
        <p:txBody>
          <a:bodyPr/>
          <a:lstStyle/>
          <a:p>
            <a:fld id="{F96C84D7-FFEC-450D-B1E0-EC7C4B858A51}"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22</a:t>
            </a:fld>
            <a:endParaRPr lang="fr-FR"/>
          </a:p>
        </p:txBody>
      </p:sp>
    </p:spTree>
  </p:cSld>
  <p:clrMapOvr>
    <a:masterClrMapping/>
  </p:clrMapOvr>
  <p:transition>
    <p:split orient="vert"/>
    <p:sndAc>
      <p:stSnd>
        <p:snd r:embed="rId2" name="arrow.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14282" y="785794"/>
            <a:ext cx="8643998" cy="5643602"/>
          </a:xfrm>
          <a:prstGeom prst="roundRect">
            <a:avLst>
              <a:gd name="adj" fmla="val 1232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200" b="1" i="1" u="sng" dirty="0" smtClean="0">
                <a:solidFill>
                  <a:schemeClr val="tx1"/>
                </a:solidFill>
              </a:rPr>
              <a:t>الــمـســابــقــة</a:t>
            </a:r>
            <a:r>
              <a:rPr lang="ar-DZ" sz="2200" i="1" dirty="0" smtClean="0">
                <a:solidFill>
                  <a:schemeClr val="tx1"/>
                </a:solidFill>
              </a:rPr>
              <a:t>:</a:t>
            </a:r>
          </a:p>
          <a:p>
            <a:pPr algn="just" rtl="1"/>
            <a:endParaRPr lang="ar-DZ" sz="1050" i="1" dirty="0" smtClean="0">
              <a:solidFill>
                <a:schemeClr val="tx1"/>
              </a:solidFill>
            </a:endParaRPr>
          </a:p>
          <a:p>
            <a:pPr algn="just" rtl="1">
              <a:buClr>
                <a:schemeClr val="accent6">
                  <a:lumMod val="50000"/>
                </a:schemeClr>
              </a:buClr>
              <a:buFont typeface="Arial" pitchFamily="34" charset="0"/>
              <a:buChar char="•"/>
            </a:pPr>
            <a:r>
              <a:rPr lang="ar-DZ" sz="2200" i="1" dirty="0" smtClean="0">
                <a:solidFill>
                  <a:schemeClr val="tx1"/>
                </a:solidFill>
              </a:rPr>
              <a:t>يــتـنـافـس </a:t>
            </a:r>
            <a:r>
              <a:rPr lang="ar-DZ" sz="2200" i="1" dirty="0">
                <a:solidFill>
                  <a:schemeClr val="tx1"/>
                </a:solidFill>
              </a:rPr>
              <a:t>فــيــهـا رجــال الــفــن ، يـحــدد دفــتـر الشـروط بـرنـامـج الـمـشـروع ونـظـام الـمـسـابـقـة ومـحـتـوى </a:t>
            </a:r>
            <a:r>
              <a:rPr lang="ar-DZ" sz="2200" i="1" dirty="0" err="1">
                <a:solidFill>
                  <a:schemeClr val="tx1"/>
                </a:solidFill>
              </a:rPr>
              <a:t>أظــرفـة</a:t>
            </a:r>
            <a:r>
              <a:rPr lang="ar-DZ" sz="2200" i="1" dirty="0">
                <a:solidFill>
                  <a:schemeClr val="tx1"/>
                </a:solidFill>
              </a:rPr>
              <a:t> الـخـدمـات، </a:t>
            </a:r>
            <a:r>
              <a:rPr lang="ar-DZ" sz="2200" i="1" dirty="0" err="1">
                <a:solidFill>
                  <a:schemeClr val="tx1"/>
                </a:solidFill>
              </a:rPr>
              <a:t>و</a:t>
            </a:r>
            <a:r>
              <a:rPr lang="ar-DZ" sz="2200" i="1" dirty="0">
                <a:solidFill>
                  <a:schemeClr val="tx1"/>
                </a:solidFill>
              </a:rPr>
              <a:t> </a:t>
            </a:r>
            <a:r>
              <a:rPr lang="ar-DZ" sz="2200" i="1" dirty="0" err="1">
                <a:solidFill>
                  <a:schemeClr val="tx1"/>
                </a:solidFill>
              </a:rPr>
              <a:t>الأظـرفـة</a:t>
            </a:r>
            <a:r>
              <a:rPr lang="ar-DZ" sz="2200" i="1" dirty="0">
                <a:solidFill>
                  <a:schemeClr val="tx1"/>
                </a:solidFill>
              </a:rPr>
              <a:t> التـقـنـيـة </a:t>
            </a:r>
            <a:r>
              <a:rPr lang="ar-DZ" sz="2200" i="1" dirty="0" err="1">
                <a:solidFill>
                  <a:schemeClr val="tx1"/>
                </a:solidFill>
              </a:rPr>
              <a:t>و</a:t>
            </a:r>
            <a:r>
              <a:rPr lang="ar-DZ" sz="2200" i="1" dirty="0">
                <a:solidFill>
                  <a:schemeClr val="tx1"/>
                </a:solidFill>
              </a:rPr>
              <a:t> </a:t>
            </a:r>
            <a:r>
              <a:rPr lang="ar-DZ" sz="2200" i="1" dirty="0" smtClean="0">
                <a:solidFill>
                  <a:schemeClr val="tx1"/>
                </a:solidFill>
              </a:rPr>
              <a:t>الـمـالـيـة، </a:t>
            </a:r>
            <a:r>
              <a:rPr lang="ar-DZ" sz="2200" dirty="0" smtClean="0">
                <a:solidFill>
                  <a:schemeClr val="tx1"/>
                </a:solidFill>
              </a:rPr>
              <a:t>يـدعـى </a:t>
            </a:r>
            <a:r>
              <a:rPr lang="ar-DZ" sz="2200" dirty="0">
                <a:solidFill>
                  <a:schemeClr val="tx1"/>
                </a:solidFill>
              </a:rPr>
              <a:t>الـمرشـحـون في مـرحـلـة أولـى إلى تـقـديـم عـرض تـقـنـي </a:t>
            </a:r>
            <a:r>
              <a:rPr lang="ar-DZ" sz="2200" dirty="0" smtClean="0">
                <a:solidFill>
                  <a:schemeClr val="tx1"/>
                </a:solidFill>
              </a:rPr>
              <a:t>فـقـط، بـعـد </a:t>
            </a:r>
            <a:r>
              <a:rPr lang="ar-DZ" sz="2200" dirty="0">
                <a:solidFill>
                  <a:schemeClr val="tx1"/>
                </a:solidFill>
              </a:rPr>
              <a:t>فـتـح الـعـروض الـتـقـنـيـة وتـقـييـمـهـا يـدعـى إلى تـقـديــم </a:t>
            </a:r>
            <a:r>
              <a:rPr lang="ar-DZ" sz="2200" dirty="0" err="1" smtClean="0">
                <a:solidFill>
                  <a:schemeClr val="tx1"/>
                </a:solidFill>
              </a:rPr>
              <a:t>أظــرفــة</a:t>
            </a:r>
            <a:r>
              <a:rPr lang="ar-DZ" sz="2200" dirty="0" smtClean="0">
                <a:solidFill>
                  <a:schemeClr val="tx1"/>
                </a:solidFill>
              </a:rPr>
              <a:t> </a:t>
            </a:r>
            <a:r>
              <a:rPr lang="ar-DZ" sz="2200" dirty="0">
                <a:solidFill>
                  <a:schemeClr val="tx1"/>
                </a:solidFill>
              </a:rPr>
              <a:t>الخـدمــات والـعـروض الـمـاليــة </a:t>
            </a:r>
            <a:r>
              <a:rPr lang="ar-DZ" sz="2200" dirty="0" err="1">
                <a:solidFill>
                  <a:schemeClr val="tx1"/>
                </a:solidFill>
              </a:rPr>
              <a:t>الا</a:t>
            </a:r>
            <a:r>
              <a:rPr lang="ar-DZ" sz="2200" dirty="0">
                <a:solidFill>
                  <a:schemeClr val="tx1"/>
                </a:solidFill>
              </a:rPr>
              <a:t> الديــن جـرى  انـتـقاءهــم الأولــي عـلى أن لا يـقـل عـددهــم عـن </a:t>
            </a:r>
            <a:r>
              <a:rPr lang="ar-DZ" sz="2200" dirty="0" smtClean="0">
                <a:solidFill>
                  <a:schemeClr val="tx1"/>
                </a:solidFill>
              </a:rPr>
              <a:t>ثـلاثـة، </a:t>
            </a:r>
            <a:r>
              <a:rPr lang="ar-DZ" sz="2200" dirty="0">
                <a:solidFill>
                  <a:schemeClr val="tx1"/>
                </a:solidFill>
              </a:rPr>
              <a:t>و إذا أعـيـد الأجــراء بـسـبب العـدد </a:t>
            </a:r>
            <a:r>
              <a:rPr lang="ar-DZ" sz="2200" dirty="0" err="1">
                <a:solidFill>
                  <a:schemeClr val="tx1"/>
                </a:solidFill>
              </a:rPr>
              <a:t>و</a:t>
            </a:r>
            <a:r>
              <a:rPr lang="ar-DZ" sz="2200" dirty="0">
                <a:solidFill>
                  <a:schemeClr val="tx1"/>
                </a:solidFill>
              </a:rPr>
              <a:t> لــم يشــارك سـوى عـرض واحــد تـواصـل الـمصلحة المتـعـاقــدة الأجـراء إذا تـوفـرت فـيـه شـروط الانـتـقـاء.</a:t>
            </a:r>
            <a:endParaRPr lang="fr-FR" sz="2200" dirty="0">
              <a:solidFill>
                <a:schemeClr val="tx1"/>
              </a:solidFill>
            </a:endParaRPr>
          </a:p>
          <a:p>
            <a:pPr algn="just" rtl="1">
              <a:buClr>
                <a:schemeClr val="accent6">
                  <a:lumMod val="50000"/>
                </a:schemeClr>
              </a:buClr>
              <a:buFont typeface="Arial" pitchFamily="34" charset="0"/>
              <a:buChar char="•"/>
            </a:pPr>
            <a:r>
              <a:rPr lang="ar-DZ" sz="2200" dirty="0">
                <a:solidFill>
                  <a:schemeClr val="tx1"/>
                </a:solidFill>
              </a:rPr>
              <a:t> يـتـم تــقــيـيـم الـمسابـقـة مـن طـرف لـجـنـة تـحـكـيــم تــتـكـون مـن أعـضــاء مـؤهـلـيــن يـعـيـنـهـم الــوالـي ، يسـتـفـيـدون مـن تـعـويـضـات يـحـددهـا مـرسـوم </a:t>
            </a:r>
            <a:r>
              <a:rPr lang="ar-DZ" sz="2200" dirty="0" smtClean="0">
                <a:solidFill>
                  <a:schemeClr val="tx1"/>
                </a:solidFill>
              </a:rPr>
              <a:t>تنـفـيـذي.</a:t>
            </a:r>
            <a:endParaRPr lang="fr-FR" sz="2200" dirty="0">
              <a:solidFill>
                <a:schemeClr val="tx1"/>
              </a:solidFill>
            </a:endParaRPr>
          </a:p>
          <a:p>
            <a:pPr algn="just" rtl="1">
              <a:buClr>
                <a:schemeClr val="accent6">
                  <a:lumMod val="50000"/>
                </a:schemeClr>
              </a:buClr>
              <a:buFont typeface="Arial" pitchFamily="34" charset="0"/>
              <a:buChar char="•"/>
            </a:pPr>
            <a:r>
              <a:rPr lang="ar-DZ" sz="2200" dirty="0" smtClean="0">
                <a:solidFill>
                  <a:schemeClr val="tx1"/>
                </a:solidFill>
              </a:rPr>
              <a:t>قـبـل </a:t>
            </a:r>
            <a:r>
              <a:rPr lang="ar-DZ" sz="2200" dirty="0">
                <a:solidFill>
                  <a:schemeClr val="tx1"/>
                </a:solidFill>
              </a:rPr>
              <a:t>أن تـرسـل الـمـصـلحـة الـمـعـاقـدة </a:t>
            </a:r>
            <a:r>
              <a:rPr lang="ar-DZ" sz="2200" dirty="0" err="1">
                <a:solidFill>
                  <a:schemeClr val="tx1"/>
                </a:solidFill>
              </a:rPr>
              <a:t>الأظـرفـة</a:t>
            </a:r>
            <a:r>
              <a:rPr lang="ar-DZ" sz="2200" dirty="0">
                <a:solidFill>
                  <a:schemeClr val="tx1"/>
                </a:solidFill>
              </a:rPr>
              <a:t> إلى رئيـس اللـجـنـة تـقــوم بإغـفـالهـا إلى غــايـة التـوقـيــع عـلى مـحـضـر لـجـنـة </a:t>
            </a:r>
            <a:r>
              <a:rPr lang="ar-DZ" sz="2200" dirty="0" smtClean="0">
                <a:solidFill>
                  <a:schemeClr val="tx1"/>
                </a:solidFill>
              </a:rPr>
              <a:t>الـتـحـكـيـم.</a:t>
            </a:r>
            <a:endParaRPr lang="fr-FR" sz="2200" dirty="0">
              <a:solidFill>
                <a:schemeClr val="tx1"/>
              </a:solidFill>
            </a:endParaRPr>
          </a:p>
          <a:p>
            <a:pPr algn="just" rtl="1">
              <a:buClr>
                <a:schemeClr val="accent6">
                  <a:lumMod val="50000"/>
                </a:schemeClr>
              </a:buClr>
              <a:buFont typeface="Arial" pitchFamily="34" charset="0"/>
              <a:buChar char="•"/>
            </a:pPr>
            <a:r>
              <a:rPr lang="ar-DZ" sz="2200" dirty="0">
                <a:solidFill>
                  <a:schemeClr val="tx1"/>
                </a:solidFill>
              </a:rPr>
              <a:t> تـحــدد قـائــمــة الـمشـاريـع التي تـكـون مـوضـوع مـسابـقـة وجـوبـا بـمـوجـب مـقـرر مــن </a:t>
            </a:r>
            <a:r>
              <a:rPr lang="ar-DZ" sz="2200" dirty="0" smtClean="0">
                <a:solidFill>
                  <a:schemeClr val="tx1"/>
                </a:solidFill>
              </a:rPr>
              <a:t>الــوالــي.</a:t>
            </a:r>
            <a:endParaRPr lang="fr-FR" dirty="0">
              <a:solidFill>
                <a:schemeClr val="tx1"/>
              </a:solidFill>
            </a:endParaRPr>
          </a:p>
        </p:txBody>
      </p:sp>
      <p:sp>
        <p:nvSpPr>
          <p:cNvPr id="4" name="Rectangle 3"/>
          <p:cNvSpPr/>
          <p:nvPr/>
        </p:nvSpPr>
        <p:spPr>
          <a:xfrm>
            <a:off x="1214414" y="142852"/>
            <a:ext cx="6643734"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3600" b="1" i="1" u="sng" dirty="0">
                <a:ln>
                  <a:solidFill>
                    <a:schemeClr val="accent6">
                      <a:lumMod val="50000"/>
                    </a:schemeClr>
                  </a:solidFill>
                </a:ln>
                <a:solidFill>
                  <a:schemeClr val="bg2">
                    <a:lumMod val="10000"/>
                  </a:schemeClr>
                </a:solidFill>
              </a:rPr>
              <a:t>ســقــف إبـــــرام الـصــفـــقــــــة</a:t>
            </a:r>
            <a:endParaRPr lang="fr-FR" sz="3600" dirty="0">
              <a:ln>
                <a:solidFill>
                  <a:schemeClr val="accent6">
                    <a:lumMod val="50000"/>
                  </a:schemeClr>
                </a:solidFill>
              </a:ln>
              <a:solidFill>
                <a:schemeClr val="bg2">
                  <a:lumMod val="10000"/>
                </a:schemeClr>
              </a:solidFill>
            </a:endParaRPr>
          </a:p>
        </p:txBody>
      </p:sp>
      <p:sp>
        <p:nvSpPr>
          <p:cNvPr id="2" name="Espace réservé de la date 1"/>
          <p:cNvSpPr>
            <a:spLocks noGrp="1"/>
          </p:cNvSpPr>
          <p:nvPr>
            <p:ph type="dt" sz="half" idx="10"/>
          </p:nvPr>
        </p:nvSpPr>
        <p:spPr/>
        <p:txBody>
          <a:bodyPr/>
          <a:lstStyle/>
          <a:p>
            <a:fld id="{C3C68D8C-6A26-43A2-A48C-20D8EB69176F}"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23</a:t>
            </a:fld>
            <a:endParaRPr lang="fr-FR"/>
          </a:p>
        </p:txBody>
      </p:sp>
    </p:spTree>
  </p:cSld>
  <p:clrMapOvr>
    <a:masterClrMapping/>
  </p:clrMapOvr>
  <p:transition>
    <p:strips dir="ld"/>
    <p:sndAc>
      <p:stSnd>
        <p:snd r:embed="rId2" name="laser.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85720" y="1142984"/>
            <a:ext cx="8429684" cy="535785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400" i="1" dirty="0" smtClean="0">
                <a:solidFill>
                  <a:schemeClr val="tx1"/>
                </a:solidFill>
              </a:rPr>
              <a:t>تـبــــرم الـصـفــقـات وفـقــا لأشـكـال تـتـماشى وحـجــم </a:t>
            </a:r>
            <a:r>
              <a:rPr lang="ar-SA" sz="2400" i="1" dirty="0" err="1" smtClean="0">
                <a:solidFill>
                  <a:schemeClr val="tx1"/>
                </a:solidFill>
              </a:rPr>
              <a:t>و</a:t>
            </a:r>
            <a:r>
              <a:rPr lang="ar-SA" sz="2400" i="1" dirty="0" smtClean="0">
                <a:solidFill>
                  <a:schemeClr val="tx1"/>
                </a:solidFill>
              </a:rPr>
              <a:t> أهـمـيـة كل عــمـلـيـة تـحـددهـا الـدراسـة</a:t>
            </a:r>
            <a:endParaRPr lang="ar-DZ" sz="2400" i="1" dirty="0" smtClean="0">
              <a:solidFill>
                <a:schemeClr val="tx1"/>
              </a:solidFill>
            </a:endParaRPr>
          </a:p>
          <a:p>
            <a:pPr algn="just" rtl="1"/>
            <a:endParaRPr lang="fr-FR" sz="1200" dirty="0" smtClean="0">
              <a:solidFill>
                <a:schemeClr val="tx1"/>
              </a:solidFill>
            </a:endParaRPr>
          </a:p>
          <a:p>
            <a:pPr algn="just" rtl="1"/>
            <a:r>
              <a:rPr lang="ar-SA" sz="2400" b="1" u="sng" dirty="0" err="1" smtClean="0">
                <a:solidFill>
                  <a:schemeClr val="accent6">
                    <a:lumMod val="50000"/>
                  </a:schemeClr>
                </a:solidFill>
              </a:rPr>
              <a:t>ال</a:t>
            </a:r>
            <a:r>
              <a:rPr lang="ar-DZ" sz="2400" b="1" u="sng" dirty="0" smtClean="0">
                <a:solidFill>
                  <a:schemeClr val="accent6">
                    <a:lumMod val="50000"/>
                  </a:schemeClr>
                </a:solidFill>
              </a:rPr>
              <a:t>ــ</a:t>
            </a:r>
            <a:r>
              <a:rPr lang="ar-SA" sz="2400" b="1" u="sng" dirty="0" smtClean="0">
                <a:solidFill>
                  <a:schemeClr val="accent6">
                    <a:lumMod val="50000"/>
                  </a:schemeClr>
                </a:solidFill>
              </a:rPr>
              <a:t>مـنـاقـصـة المـفـتـوح</a:t>
            </a:r>
            <a:r>
              <a:rPr lang="ar-DZ" sz="2400" b="1" u="sng" dirty="0" smtClean="0">
                <a:solidFill>
                  <a:schemeClr val="accent6">
                    <a:lumMod val="50000"/>
                  </a:schemeClr>
                </a:solidFill>
              </a:rPr>
              <a:t>ـ</a:t>
            </a:r>
            <a:r>
              <a:rPr lang="ar-SA" sz="2400" b="1" u="sng" dirty="0" smtClean="0">
                <a:solidFill>
                  <a:schemeClr val="accent6">
                    <a:lumMod val="50000"/>
                  </a:schemeClr>
                </a:solidFill>
              </a:rPr>
              <a:t>ة</a:t>
            </a:r>
            <a:r>
              <a:rPr lang="ar-SA" sz="2400" b="1" dirty="0" smtClean="0">
                <a:solidFill>
                  <a:schemeClr val="accent6">
                    <a:lumMod val="50000"/>
                  </a:schemeClr>
                </a:solidFill>
              </a:rPr>
              <a:t>:</a:t>
            </a:r>
            <a:r>
              <a:rPr lang="ar-SA" sz="2400" dirty="0" smtClean="0">
                <a:solidFill>
                  <a:schemeClr val="accent6">
                    <a:lumMod val="50000"/>
                  </a:schemeClr>
                </a:solidFill>
              </a:rPr>
              <a:t> </a:t>
            </a:r>
            <a:r>
              <a:rPr lang="ar-SA" sz="2400" dirty="0" smtClean="0">
                <a:solidFill>
                  <a:schemeClr val="tx1"/>
                </a:solidFill>
              </a:rPr>
              <a:t>يـمـكـن لأي  </a:t>
            </a:r>
            <a:r>
              <a:rPr lang="ar-SA" sz="2400" dirty="0" err="1" smtClean="0">
                <a:solidFill>
                  <a:schemeClr val="tx1"/>
                </a:solidFill>
              </a:rPr>
              <a:t>مـتـرشــح</a:t>
            </a:r>
            <a:r>
              <a:rPr lang="ar-SA" sz="2400" dirty="0" smtClean="0">
                <a:solidFill>
                  <a:schemeClr val="tx1"/>
                </a:solidFill>
              </a:rPr>
              <a:t> أن يـتـقـدم بـتـعـهـــد </a:t>
            </a:r>
            <a:endParaRPr lang="fr-FR" sz="2400" dirty="0" smtClean="0">
              <a:solidFill>
                <a:schemeClr val="tx1"/>
              </a:solidFill>
            </a:endParaRPr>
          </a:p>
          <a:p>
            <a:pPr algn="just" rtl="1"/>
            <a:r>
              <a:rPr lang="ar-SA" sz="2400" b="1" u="sng" dirty="0" err="1" smtClean="0">
                <a:solidFill>
                  <a:schemeClr val="accent6">
                    <a:lumMod val="50000"/>
                  </a:schemeClr>
                </a:solidFill>
              </a:rPr>
              <a:t>ال</a:t>
            </a:r>
            <a:r>
              <a:rPr lang="ar-DZ" sz="2400" b="1" u="sng" dirty="0" smtClean="0">
                <a:solidFill>
                  <a:schemeClr val="accent6">
                    <a:lumMod val="50000"/>
                  </a:schemeClr>
                </a:solidFill>
              </a:rPr>
              <a:t>ــ</a:t>
            </a:r>
            <a:r>
              <a:rPr lang="ar-SA" sz="2400" b="1" u="sng" dirty="0" smtClean="0">
                <a:solidFill>
                  <a:schemeClr val="accent6">
                    <a:lumMod val="50000"/>
                  </a:schemeClr>
                </a:solidFill>
              </a:rPr>
              <a:t>مـنـاقــصـة </a:t>
            </a:r>
            <a:r>
              <a:rPr lang="ar-SA" sz="2400" b="1" u="sng" dirty="0" err="1" smtClean="0">
                <a:solidFill>
                  <a:schemeClr val="accent6">
                    <a:lumMod val="50000"/>
                  </a:schemeClr>
                </a:solidFill>
              </a:rPr>
              <a:t>ال</a:t>
            </a:r>
            <a:r>
              <a:rPr lang="ar-DZ" sz="2400" b="1" u="sng" dirty="0" smtClean="0">
                <a:solidFill>
                  <a:schemeClr val="accent6">
                    <a:lumMod val="50000"/>
                  </a:schemeClr>
                </a:solidFill>
              </a:rPr>
              <a:t>ـ</a:t>
            </a:r>
            <a:r>
              <a:rPr lang="ar-SA" sz="2400" b="1" u="sng" dirty="0" smtClean="0">
                <a:solidFill>
                  <a:schemeClr val="accent6">
                    <a:lumMod val="50000"/>
                  </a:schemeClr>
                </a:solidFill>
              </a:rPr>
              <a:t>محــدودة:</a:t>
            </a:r>
            <a:r>
              <a:rPr lang="ar-SA" sz="2400" dirty="0" smtClean="0">
                <a:solidFill>
                  <a:schemeClr val="accent6">
                    <a:lumMod val="50000"/>
                  </a:schemeClr>
                </a:solidFill>
              </a:rPr>
              <a:t> </a:t>
            </a:r>
            <a:r>
              <a:rPr lang="ar-SA" sz="2400" dirty="0" smtClean="0">
                <a:solidFill>
                  <a:schemeClr val="tx1"/>
                </a:solidFill>
              </a:rPr>
              <a:t>لا يـقـبــل إلا مـــن تــوفــرت فـيـه الـشـروط المحـددة مــن طـرف   الـمـصـلـحـة المـتـعـاقــدة ، كـدرجــة الـتـأهـيـل أو الاخـتـصاص وغـيـرهـا </a:t>
            </a:r>
            <a:endParaRPr lang="fr-FR" sz="2400" dirty="0" smtClean="0">
              <a:solidFill>
                <a:schemeClr val="tx1"/>
              </a:solidFill>
            </a:endParaRPr>
          </a:p>
          <a:p>
            <a:pPr algn="just" rtl="1"/>
            <a:r>
              <a:rPr lang="ar-SA" sz="2400" b="1" u="sng" dirty="0" smtClean="0">
                <a:solidFill>
                  <a:schemeClr val="accent6">
                    <a:lumMod val="50000"/>
                  </a:schemeClr>
                </a:solidFill>
              </a:rPr>
              <a:t>الاسـتـشـارة الانـتـقـائـيـة</a:t>
            </a:r>
            <a:r>
              <a:rPr lang="ar-SA" sz="2400" b="1" dirty="0" smtClean="0">
                <a:solidFill>
                  <a:schemeClr val="accent6">
                    <a:lumMod val="50000"/>
                  </a:schemeClr>
                </a:solidFill>
              </a:rPr>
              <a:t>: </a:t>
            </a:r>
            <a:r>
              <a:rPr lang="ar-SA" sz="2400" dirty="0" smtClean="0">
                <a:solidFill>
                  <a:schemeClr val="tx1"/>
                </a:solidFill>
              </a:rPr>
              <a:t>لا يـشـارك إلا الـديـــن تـــم اسـتـدعـاءهــم لـتـنـفـيــــذ أشـ</a:t>
            </a:r>
            <a:r>
              <a:rPr lang="ar-DZ" sz="2400" dirty="0" smtClean="0">
                <a:solidFill>
                  <a:schemeClr val="tx1"/>
                </a:solidFill>
              </a:rPr>
              <a:t>ـ</a:t>
            </a:r>
            <a:r>
              <a:rPr lang="ar-SA" sz="2400" dirty="0" err="1" smtClean="0">
                <a:solidFill>
                  <a:schemeClr val="tx1"/>
                </a:solidFill>
              </a:rPr>
              <a:t>غــ</a:t>
            </a:r>
            <a:r>
              <a:rPr lang="ar-DZ" sz="2400" dirty="0" smtClean="0">
                <a:solidFill>
                  <a:schemeClr val="tx1"/>
                </a:solidFill>
              </a:rPr>
              <a:t>ـ</a:t>
            </a:r>
            <a:r>
              <a:rPr lang="ar-SA" sz="2400" dirty="0" err="1" smtClean="0">
                <a:solidFill>
                  <a:schemeClr val="tx1"/>
                </a:solidFill>
              </a:rPr>
              <a:t>ال</a:t>
            </a:r>
            <a:r>
              <a:rPr lang="ar-SA" sz="2400" dirty="0" smtClean="0">
                <a:solidFill>
                  <a:schemeClr val="tx1"/>
                </a:solidFill>
              </a:rPr>
              <a:t> أو </a:t>
            </a:r>
            <a:r>
              <a:rPr lang="ar-SA" sz="2400" dirty="0" err="1" smtClean="0">
                <a:solidFill>
                  <a:schemeClr val="tx1"/>
                </a:solidFill>
              </a:rPr>
              <a:t>خـ</a:t>
            </a:r>
            <a:r>
              <a:rPr lang="ar-DZ" sz="2400" dirty="0" smtClean="0">
                <a:solidFill>
                  <a:schemeClr val="tx1"/>
                </a:solidFill>
              </a:rPr>
              <a:t>ـ</a:t>
            </a:r>
            <a:r>
              <a:rPr lang="ar-SA" sz="2400" dirty="0" err="1" smtClean="0">
                <a:solidFill>
                  <a:schemeClr val="tx1"/>
                </a:solidFill>
              </a:rPr>
              <a:t>ـدمـــات</a:t>
            </a:r>
            <a:r>
              <a:rPr lang="ar-SA" sz="2400" dirty="0" smtClean="0">
                <a:solidFill>
                  <a:schemeClr val="tx1"/>
                </a:solidFill>
              </a:rPr>
              <a:t> م</a:t>
            </a:r>
            <a:r>
              <a:rPr lang="ar-DZ" sz="2400" dirty="0" smtClean="0">
                <a:solidFill>
                  <a:schemeClr val="tx1"/>
                </a:solidFill>
              </a:rPr>
              <a:t>ـ</a:t>
            </a:r>
            <a:r>
              <a:rPr lang="ar-SA" sz="2400" dirty="0" smtClean="0">
                <a:solidFill>
                  <a:schemeClr val="tx1"/>
                </a:solidFill>
              </a:rPr>
              <a:t>ع</a:t>
            </a:r>
            <a:r>
              <a:rPr lang="ar-DZ" sz="2400" dirty="0" smtClean="0">
                <a:solidFill>
                  <a:schemeClr val="tx1"/>
                </a:solidFill>
              </a:rPr>
              <a:t>ــ</a:t>
            </a:r>
            <a:r>
              <a:rPr lang="ar-SA" sz="2400" dirty="0" err="1" smtClean="0">
                <a:solidFill>
                  <a:schemeClr val="tx1"/>
                </a:solidFill>
              </a:rPr>
              <a:t>ـقـــدة</a:t>
            </a:r>
            <a:r>
              <a:rPr lang="ar-SA" sz="2400" dirty="0" smtClean="0">
                <a:solidFill>
                  <a:schemeClr val="tx1"/>
                </a:solidFill>
              </a:rPr>
              <a:t> </a:t>
            </a:r>
            <a:r>
              <a:rPr lang="ar-SA" sz="2400" dirty="0" err="1" smtClean="0">
                <a:solidFill>
                  <a:schemeClr val="tx1"/>
                </a:solidFill>
              </a:rPr>
              <a:t>تـ</a:t>
            </a:r>
            <a:r>
              <a:rPr lang="ar-DZ" sz="2400" dirty="0" smtClean="0">
                <a:solidFill>
                  <a:schemeClr val="tx1"/>
                </a:solidFill>
              </a:rPr>
              <a:t>ـ</a:t>
            </a:r>
            <a:r>
              <a:rPr lang="ar-SA" sz="2400" dirty="0" smtClean="0">
                <a:solidFill>
                  <a:schemeClr val="tx1"/>
                </a:solidFill>
              </a:rPr>
              <a:t>ت</a:t>
            </a:r>
            <a:r>
              <a:rPr lang="ar-DZ" sz="2400" dirty="0" smtClean="0">
                <a:solidFill>
                  <a:schemeClr val="tx1"/>
                </a:solidFill>
              </a:rPr>
              <a:t>ـ</a:t>
            </a:r>
            <a:r>
              <a:rPr lang="ar-SA" sz="2400" dirty="0" smtClean="0">
                <a:solidFill>
                  <a:schemeClr val="tx1"/>
                </a:solidFill>
              </a:rPr>
              <a:t>ـطـلـــب تـك</a:t>
            </a:r>
            <a:r>
              <a:rPr lang="ar-DZ" sz="2400" dirty="0" smtClean="0">
                <a:solidFill>
                  <a:schemeClr val="tx1"/>
                </a:solidFill>
              </a:rPr>
              <a:t>ــ</a:t>
            </a:r>
            <a:r>
              <a:rPr lang="ar-SA" sz="2400" dirty="0" err="1" smtClean="0">
                <a:solidFill>
                  <a:schemeClr val="tx1"/>
                </a:solidFill>
              </a:rPr>
              <a:t>ـنـــولــوجــيـــا</a:t>
            </a:r>
            <a:r>
              <a:rPr lang="ar-SA" sz="2400" dirty="0" smtClean="0">
                <a:solidFill>
                  <a:schemeClr val="tx1"/>
                </a:solidFill>
              </a:rPr>
              <a:t> عـــالـــيـــة ( يتم فـتـح الأظـرف التـقـنـيـة النهائـيـة </a:t>
            </a:r>
            <a:r>
              <a:rPr lang="ar-SA" sz="2400" dirty="0" err="1" smtClean="0">
                <a:solidFill>
                  <a:schemeClr val="tx1"/>
                </a:solidFill>
              </a:rPr>
              <a:t>و</a:t>
            </a:r>
            <a:r>
              <a:rPr lang="ar-SA" sz="2400" dirty="0" smtClean="0">
                <a:solidFill>
                  <a:schemeClr val="tx1"/>
                </a:solidFill>
              </a:rPr>
              <a:t> المـالـيــة على مـرحلـتـيـن المادة 123)</a:t>
            </a:r>
            <a:endParaRPr lang="fr-FR" sz="2400" dirty="0" smtClean="0">
              <a:solidFill>
                <a:schemeClr val="tx1"/>
              </a:solidFill>
            </a:endParaRPr>
          </a:p>
          <a:p>
            <a:pPr algn="just" rtl="1"/>
            <a:r>
              <a:rPr lang="ar-SA" sz="2400" b="1" u="sng" dirty="0" smtClean="0">
                <a:solidFill>
                  <a:schemeClr val="accent6">
                    <a:lumMod val="50000"/>
                  </a:schemeClr>
                </a:solidFill>
              </a:rPr>
              <a:t>الـمـــــزايــــــدة:</a:t>
            </a:r>
            <a:r>
              <a:rPr lang="ar-SA" sz="2400" dirty="0" smtClean="0">
                <a:solidFill>
                  <a:schemeClr val="accent6">
                    <a:lumMod val="50000"/>
                  </a:schemeClr>
                </a:solidFill>
              </a:rPr>
              <a:t> </a:t>
            </a:r>
            <a:r>
              <a:rPr lang="ar-SA" sz="2400" dirty="0" smtClean="0">
                <a:solidFill>
                  <a:schemeClr val="tx1"/>
                </a:solidFill>
              </a:rPr>
              <a:t>أحـسـن عـــرض لعـمـلـيـات عـــاديـــة يـضـبـطـهـا دفـتــر الـشـروط </a:t>
            </a:r>
            <a:endParaRPr lang="fr-FR" sz="2400" dirty="0" smtClean="0">
              <a:solidFill>
                <a:schemeClr val="tx1"/>
              </a:solidFill>
            </a:endParaRPr>
          </a:p>
          <a:p>
            <a:pPr algn="just" rtl="1"/>
            <a:r>
              <a:rPr lang="ar-SA" sz="2400" b="1" u="sng" dirty="0" smtClean="0">
                <a:solidFill>
                  <a:schemeClr val="accent6">
                    <a:lumMod val="50000"/>
                  </a:schemeClr>
                </a:solidFill>
              </a:rPr>
              <a:t>الـمـســـابـــقـــة:</a:t>
            </a:r>
            <a:r>
              <a:rPr lang="ar-SA" sz="2400" dirty="0" smtClean="0">
                <a:solidFill>
                  <a:schemeClr val="tx1"/>
                </a:solidFill>
              </a:rPr>
              <a:t> يـتـنـافـــس مـــن خــلالـهـا رجــال الـفــن بـخصـوص عـمـلـيـات تـتـطـلـب عـنـاصــر تـقـنـيـة </a:t>
            </a:r>
            <a:r>
              <a:rPr lang="ar-SA" sz="2400" dirty="0" err="1" smtClean="0">
                <a:solidFill>
                  <a:schemeClr val="tx1"/>
                </a:solidFill>
              </a:rPr>
              <a:t>و</a:t>
            </a:r>
            <a:r>
              <a:rPr lang="ar-SA" sz="2400" dirty="0" smtClean="0">
                <a:solidFill>
                  <a:schemeClr val="tx1"/>
                </a:solidFill>
              </a:rPr>
              <a:t> جـمـاليـة </a:t>
            </a:r>
            <a:r>
              <a:rPr lang="ar-SA" sz="2400" dirty="0" err="1" smtClean="0">
                <a:solidFill>
                  <a:schemeClr val="tx1"/>
                </a:solidFill>
              </a:rPr>
              <a:t>و</a:t>
            </a:r>
            <a:r>
              <a:rPr lang="ar-SA" sz="2400" dirty="0" smtClean="0">
                <a:solidFill>
                  <a:schemeClr val="tx1"/>
                </a:solidFill>
              </a:rPr>
              <a:t> فـنـيـة مـتـمـيـــزة. </a:t>
            </a:r>
            <a:endParaRPr lang="fr-FR" dirty="0">
              <a:solidFill>
                <a:schemeClr val="tx1"/>
              </a:solidFill>
            </a:endParaRPr>
          </a:p>
        </p:txBody>
      </p:sp>
      <p:sp>
        <p:nvSpPr>
          <p:cNvPr id="4" name="Rectangle 3"/>
          <p:cNvSpPr/>
          <p:nvPr/>
        </p:nvSpPr>
        <p:spPr>
          <a:xfrm>
            <a:off x="714348" y="285728"/>
            <a:ext cx="7784015" cy="646331"/>
          </a:xfrm>
          <a:prstGeom prst="rect">
            <a:avLst/>
          </a:prstGeom>
          <a:noFill/>
        </p:spPr>
        <p:txBody>
          <a:bodyPr wrap="square" lIns="91440" tIns="45720" rIns="91440" bIns="45720">
            <a:spAutoFit/>
          </a:bodyPr>
          <a:lstStyle/>
          <a:p>
            <a:pPr rtl="1"/>
            <a:r>
              <a:rPr lang="ar-SA" sz="3600" b="1" i="1" u="sng" dirty="0" smtClean="0">
                <a:ln>
                  <a:solidFill>
                    <a:srgbClr val="FF0000"/>
                  </a:solidFill>
                </a:ln>
                <a:solidFill>
                  <a:schemeClr val="bg2">
                    <a:lumMod val="10000"/>
                  </a:schemeClr>
                </a:solidFill>
              </a:rPr>
              <a:t>كــيـــفـــيـــة إبــــرام الـصـفــقـــــات (الـمـادة 28 )</a:t>
            </a:r>
            <a:endParaRPr lang="fr-FR" sz="3600" dirty="0">
              <a:ln>
                <a:solidFill>
                  <a:srgbClr val="FF0000"/>
                </a:solidFill>
              </a:ln>
              <a:solidFill>
                <a:schemeClr val="bg2">
                  <a:lumMod val="10000"/>
                </a:schemeClr>
              </a:solidFill>
            </a:endParaRPr>
          </a:p>
        </p:txBody>
      </p:sp>
      <p:sp>
        <p:nvSpPr>
          <p:cNvPr id="2" name="Espace réservé de la date 1"/>
          <p:cNvSpPr>
            <a:spLocks noGrp="1"/>
          </p:cNvSpPr>
          <p:nvPr>
            <p:ph type="dt" sz="half" idx="10"/>
          </p:nvPr>
        </p:nvSpPr>
        <p:spPr/>
        <p:txBody>
          <a:bodyPr/>
          <a:lstStyle/>
          <a:p>
            <a:fld id="{A7771C03-A8D7-4321-A782-61308E059CC8}"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24</a:t>
            </a:fld>
            <a:endParaRPr lang="fr-FR"/>
          </a:p>
        </p:txBody>
      </p:sp>
    </p:spTree>
  </p:cSld>
  <p:clrMapOvr>
    <a:masterClrMapping/>
  </p:clrMapOvr>
  <p:transition>
    <p:strips/>
    <p:sndAc>
      <p:stSnd>
        <p:snd r:embed="rId2" name="type.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39454" y="1142984"/>
            <a:ext cx="8286808" cy="421484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r" rtl="1">
              <a:buClr>
                <a:schemeClr val="accent6">
                  <a:lumMod val="50000"/>
                </a:schemeClr>
              </a:buClr>
              <a:buFont typeface="+mj-lt"/>
              <a:buAutoNum type="arabicParenR"/>
            </a:pPr>
            <a:r>
              <a:rPr lang="ar-SA" sz="2400" b="1" u="sng" dirty="0" smtClean="0">
                <a:solidFill>
                  <a:schemeClr val="tx1"/>
                </a:solidFill>
              </a:rPr>
              <a:t>الـتــراضــي البـــســـيـــط</a:t>
            </a:r>
            <a:endParaRPr lang="fr-FR" sz="2400" dirty="0" smtClean="0">
              <a:solidFill>
                <a:schemeClr val="tx1"/>
              </a:solidFill>
            </a:endParaRPr>
          </a:p>
          <a:p>
            <a:pPr algn="r" rtl="1"/>
            <a:endParaRPr lang="ar-DZ" sz="1100" b="1" dirty="0" smtClean="0">
              <a:solidFill>
                <a:schemeClr val="tx1"/>
              </a:solidFill>
            </a:endParaRPr>
          </a:p>
          <a:p>
            <a:pPr algn="just" rtl="1"/>
            <a:r>
              <a:rPr lang="ar-SA" sz="2100" dirty="0" smtClean="0">
                <a:solidFill>
                  <a:schemeClr val="tx1"/>
                </a:solidFill>
              </a:rPr>
              <a:t>يـتـم اللـجـوء إلــى هــذا الـنـوع مــن الـتـعـاقــد ا</a:t>
            </a:r>
            <a:r>
              <a:rPr lang="ar-SA" sz="2100" dirty="0" smtClean="0">
                <a:solidFill>
                  <a:srgbClr val="FF0000"/>
                </a:solidFill>
              </a:rPr>
              <a:t>لاسـتـثـنائي</a:t>
            </a:r>
            <a:r>
              <a:rPr lang="ar-SA" sz="2100" dirty="0" smtClean="0">
                <a:solidFill>
                  <a:schemeClr val="tx1"/>
                </a:solidFill>
              </a:rPr>
              <a:t>:</a:t>
            </a:r>
            <a:endParaRPr lang="fr-FR" sz="2100" dirty="0" smtClean="0">
              <a:solidFill>
                <a:schemeClr val="tx1"/>
              </a:solidFill>
            </a:endParaRPr>
          </a:p>
          <a:p>
            <a:pPr lvl="0" algn="just" rtl="1"/>
            <a:r>
              <a:rPr lang="ar-DZ" sz="2100" dirty="0" smtClean="0">
                <a:solidFill>
                  <a:schemeClr val="tx1"/>
                </a:solidFill>
              </a:rPr>
              <a:t>-</a:t>
            </a:r>
            <a:r>
              <a:rPr lang="ar-SA" sz="2100" dirty="0" smtClean="0">
                <a:solidFill>
                  <a:schemeClr val="tx1"/>
                </a:solidFill>
              </a:rPr>
              <a:t>عـنـدمـا تـنـفـد الخـدمــات فـي إطار أحـكـام المـادة 07 </a:t>
            </a:r>
            <a:endParaRPr lang="fr-FR" sz="2100" dirty="0" smtClean="0">
              <a:solidFill>
                <a:schemeClr val="tx1"/>
              </a:solidFill>
            </a:endParaRPr>
          </a:p>
          <a:p>
            <a:pPr lvl="0" algn="just" rtl="1"/>
            <a:r>
              <a:rPr lang="ar-DZ" sz="2100" dirty="0" smtClean="0">
                <a:solidFill>
                  <a:schemeClr val="tx1"/>
                </a:solidFill>
              </a:rPr>
              <a:t>-</a:t>
            </a:r>
            <a:r>
              <a:rPr lang="ar-SA" sz="2100" dirty="0" smtClean="0">
                <a:solidFill>
                  <a:schemeClr val="tx1"/>
                </a:solidFill>
              </a:rPr>
              <a:t>عـنـدمـا يـكـون للـمـتعـامـل وضـعـيـة احـتـكـاريــة أو يـنـفـرد بـتـكـنـولــوجـيـا تـحـددهـا الـمـصـلحـة المـتـعـاقــــدة (لابـد أن تـعـتـمـد عــلــى هـيـئـات مـخـتـصــة وتبـرر ذلـــك)</a:t>
            </a:r>
            <a:endParaRPr lang="fr-FR" sz="2100" dirty="0" smtClean="0">
              <a:solidFill>
                <a:schemeClr val="tx1"/>
              </a:solidFill>
            </a:endParaRPr>
          </a:p>
          <a:p>
            <a:pPr lvl="0" algn="just" rtl="1"/>
            <a:r>
              <a:rPr lang="ar-DZ" sz="2100" dirty="0" smtClean="0">
                <a:solidFill>
                  <a:schemeClr val="tx1"/>
                </a:solidFill>
              </a:rPr>
              <a:t>- في حـالـة الاسـتـعـجـال الـمـعـلـل الـمـرتـبـط بـخـطـر يـهـدد اسـتـثـمـار أو مـلـك عمـومـي </a:t>
            </a:r>
            <a:endParaRPr lang="fr-FR" sz="2100" dirty="0" smtClean="0">
              <a:solidFill>
                <a:schemeClr val="tx1"/>
              </a:solidFill>
            </a:endParaRPr>
          </a:p>
          <a:p>
            <a:pPr lvl="0" algn="just" rtl="1"/>
            <a:r>
              <a:rPr lang="ar-DZ" sz="2100" dirty="0" smtClean="0">
                <a:solidFill>
                  <a:schemeClr val="tx1"/>
                </a:solidFill>
              </a:rPr>
              <a:t>- فـي حـالة تـمـويـن مسـتعـجـل لـتـوفـيـر حاجات الـسـكان، بـسـبـب ظــروف غـيـر عـاديـة </a:t>
            </a:r>
            <a:endParaRPr lang="fr-FR" sz="2100" dirty="0" smtClean="0">
              <a:solidFill>
                <a:schemeClr val="tx1"/>
              </a:solidFill>
            </a:endParaRPr>
          </a:p>
          <a:p>
            <a:pPr lvl="0" algn="just" rtl="1"/>
            <a:r>
              <a:rPr lang="ar-DZ" sz="2100" dirty="0" smtClean="0">
                <a:solidFill>
                  <a:schemeClr val="tx1"/>
                </a:solidFill>
              </a:rPr>
              <a:t>- فـــي حـالـــة مـشـروع دو أهـمـيـة وطنـيـة (مـــوافـقـة مـسـبـقـة لـمـجـلـس الـــوزراء) </a:t>
            </a:r>
            <a:r>
              <a:rPr lang="ar-DZ" sz="2100" dirty="0" err="1" smtClean="0">
                <a:solidFill>
                  <a:schemeClr val="tx1"/>
                </a:solidFill>
              </a:rPr>
              <a:t>أواجتــماع</a:t>
            </a:r>
            <a:r>
              <a:rPr lang="ar-DZ" sz="2100" dirty="0" smtClean="0">
                <a:solidFill>
                  <a:schemeClr val="tx1"/>
                </a:solidFill>
              </a:rPr>
              <a:t> الحـكــومــة </a:t>
            </a:r>
            <a:r>
              <a:rPr lang="ar-DZ" sz="2100" dirty="0" err="1" smtClean="0">
                <a:solidFill>
                  <a:schemeClr val="tx1"/>
                </a:solidFill>
              </a:rPr>
              <a:t>اذا</a:t>
            </a:r>
            <a:r>
              <a:rPr lang="ar-DZ" sz="2100" dirty="0" smtClean="0">
                <a:solidFill>
                  <a:schemeClr val="tx1"/>
                </a:solidFill>
              </a:rPr>
              <a:t> كــان مـبــلـغــة أقــل مــن عـشـرة </a:t>
            </a:r>
            <a:r>
              <a:rPr lang="ar-DZ" sz="2100" dirty="0" err="1" smtClean="0">
                <a:solidFill>
                  <a:schemeClr val="tx1"/>
                </a:solidFill>
              </a:rPr>
              <a:t>مـلايـيـر</a:t>
            </a:r>
            <a:r>
              <a:rPr lang="ar-DZ" sz="2100" dirty="0" smtClean="0">
                <a:solidFill>
                  <a:schemeClr val="tx1"/>
                </a:solidFill>
              </a:rPr>
              <a:t> </a:t>
            </a:r>
            <a:r>
              <a:rPr lang="ar-DZ" sz="2100" dirty="0" err="1" smtClean="0">
                <a:solidFill>
                  <a:schemeClr val="tx1"/>
                </a:solidFill>
              </a:rPr>
              <a:t>دج</a:t>
            </a:r>
            <a:endParaRPr lang="fr-FR" sz="2100" dirty="0" smtClean="0">
              <a:solidFill>
                <a:schemeClr val="tx1"/>
              </a:solidFill>
            </a:endParaRPr>
          </a:p>
          <a:p>
            <a:pPr lvl="0" algn="just" rtl="1"/>
            <a:r>
              <a:rPr lang="ar-DZ" sz="2100" dirty="0" smtClean="0">
                <a:solidFill>
                  <a:schemeClr val="tx1"/>
                </a:solidFill>
              </a:rPr>
              <a:t>- وجــــود نـــص تشــريــعــي يـسـمـح بـــذلـــك </a:t>
            </a:r>
            <a:endParaRPr lang="fr-FR" sz="2100" dirty="0" smtClean="0">
              <a:solidFill>
                <a:schemeClr val="tx1"/>
              </a:solidFill>
            </a:endParaRPr>
          </a:p>
          <a:p>
            <a:pPr lvl="0" algn="just" rtl="1"/>
            <a:r>
              <a:rPr lang="ar-DZ" sz="2100" dirty="0" smtClean="0">
                <a:solidFill>
                  <a:schemeClr val="tx1"/>
                </a:solidFill>
              </a:rPr>
              <a:t>- عـنـدما يـتـعـلـق الأمـر بـتـرقـيـة الأداة الـوطـنـيـة الـعـمــومـيـة لـلإنـتــاج </a:t>
            </a:r>
            <a:endParaRPr lang="fr-FR" sz="2100" dirty="0" smtClean="0">
              <a:solidFill>
                <a:schemeClr val="tx1"/>
              </a:solidFill>
            </a:endParaRPr>
          </a:p>
          <a:p>
            <a:pPr algn="r" rtl="1"/>
            <a:endParaRPr lang="fr-FR" sz="2000" dirty="0">
              <a:solidFill>
                <a:schemeClr val="tx1"/>
              </a:solidFill>
            </a:endParaRPr>
          </a:p>
        </p:txBody>
      </p:sp>
      <p:sp>
        <p:nvSpPr>
          <p:cNvPr id="5" name="Rectangle à coins arrondis 4"/>
          <p:cNvSpPr/>
          <p:nvPr/>
        </p:nvSpPr>
        <p:spPr>
          <a:xfrm>
            <a:off x="626336" y="5572140"/>
            <a:ext cx="7929618" cy="928694"/>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b="1" dirty="0" smtClean="0">
                <a:solidFill>
                  <a:schemeClr val="tx1"/>
                </a:solidFill>
              </a:rPr>
              <a:t> يـجـب الـتـقــيــد بالــحــالات الـمـبـيـنـة أعــلاه لا غـيـر خـاصـة حالـة الاسـتـعـجـال ، فـقـط الـتـي تـم ذكــرهـا بـصـريـح الـعــبــارة .</a:t>
            </a:r>
            <a:endParaRPr lang="fr-FR" dirty="0">
              <a:solidFill>
                <a:schemeClr val="tx1"/>
              </a:solidFill>
            </a:endParaRPr>
          </a:p>
        </p:txBody>
      </p:sp>
      <p:sp>
        <p:nvSpPr>
          <p:cNvPr id="4" name="Rectangle 3"/>
          <p:cNvSpPr/>
          <p:nvPr/>
        </p:nvSpPr>
        <p:spPr>
          <a:xfrm>
            <a:off x="428596" y="214290"/>
            <a:ext cx="8366393" cy="707886"/>
          </a:xfrm>
          <a:prstGeom prst="rect">
            <a:avLst/>
          </a:prstGeom>
          <a:noFill/>
        </p:spPr>
        <p:txBody>
          <a:bodyPr wrap="none" lIns="91440" tIns="45720" rIns="91440" bIns="45720">
            <a:spAutoFit/>
          </a:bodyPr>
          <a:lstStyle/>
          <a:p>
            <a:pPr rtl="1"/>
            <a:r>
              <a:rPr lang="ar-SA" sz="4000" b="1" i="1" u="sng" dirty="0" smtClean="0">
                <a:ln>
                  <a:solidFill>
                    <a:srgbClr val="FF0000"/>
                  </a:solidFill>
                </a:ln>
                <a:solidFill>
                  <a:schemeClr val="bg2">
                    <a:lumMod val="25000"/>
                  </a:schemeClr>
                </a:solidFill>
              </a:rPr>
              <a:t>اسـتـثـنـاءات إبـرام الصـفــقـات (المـادة 43 و44)</a:t>
            </a:r>
            <a:endParaRPr lang="fr-FR" sz="4000" dirty="0">
              <a:ln>
                <a:solidFill>
                  <a:srgbClr val="FF0000"/>
                </a:solidFill>
              </a:ln>
              <a:solidFill>
                <a:schemeClr val="bg2">
                  <a:lumMod val="25000"/>
                </a:schemeClr>
              </a:solidFill>
            </a:endParaRPr>
          </a:p>
        </p:txBody>
      </p:sp>
      <p:sp>
        <p:nvSpPr>
          <p:cNvPr id="2" name="Espace réservé de la date 1"/>
          <p:cNvSpPr>
            <a:spLocks noGrp="1"/>
          </p:cNvSpPr>
          <p:nvPr>
            <p:ph type="dt" sz="half" idx="10"/>
          </p:nvPr>
        </p:nvSpPr>
        <p:spPr/>
        <p:txBody>
          <a:bodyPr/>
          <a:lstStyle/>
          <a:p>
            <a:fld id="{3EC3620B-835D-4530-AB93-7D9317389B96}"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25</a:t>
            </a:fld>
            <a:endParaRPr lang="fr-FR"/>
          </a:p>
        </p:txBody>
      </p:sp>
    </p:spTree>
  </p:cSld>
  <p:clrMapOvr>
    <a:masterClrMapping/>
  </p:clrMapOvr>
  <p:transition>
    <p:strips dir="rd"/>
    <p:sndAc>
      <p:stSnd>
        <p:snd r:embed="rId2" name="hammer.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39454" y="1571612"/>
            <a:ext cx="8286808" cy="4357718"/>
          </a:xfrm>
          <a:prstGeom prst="roundRect">
            <a:avLst>
              <a:gd name="adj" fmla="val 42036"/>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rtl="1">
              <a:buClr>
                <a:schemeClr val="accent6">
                  <a:lumMod val="50000"/>
                </a:schemeClr>
              </a:buClr>
              <a:buFont typeface="+mj-lt"/>
              <a:buAutoNum type="arabicParenR" startAt="2"/>
            </a:pPr>
            <a:r>
              <a:rPr lang="ar-DZ" sz="2800" b="1" u="sng" dirty="0" smtClean="0">
                <a:solidFill>
                  <a:schemeClr val="tx1"/>
                </a:solidFill>
              </a:rPr>
              <a:t>الــتــراضـي بـعـد الاسـتـشــارة</a:t>
            </a:r>
          </a:p>
          <a:p>
            <a:pPr marL="457200" indent="-457200" algn="just" rtl="1">
              <a:buClr>
                <a:schemeClr val="accent6">
                  <a:lumMod val="50000"/>
                </a:schemeClr>
              </a:buClr>
            </a:pPr>
            <a:endParaRPr lang="fr-FR" sz="1400" dirty="0" smtClean="0">
              <a:solidFill>
                <a:schemeClr val="tx1"/>
              </a:solidFill>
            </a:endParaRPr>
          </a:p>
          <a:p>
            <a:pPr algn="just" rtl="1"/>
            <a:r>
              <a:rPr lang="ar-DZ" sz="2400" dirty="0" smtClean="0">
                <a:solidFill>
                  <a:schemeClr val="tx1"/>
                </a:solidFill>
              </a:rPr>
              <a:t>تـتـــم بـــواسـطــة كــل الـوســائل </a:t>
            </a:r>
            <a:r>
              <a:rPr lang="ar-DZ" sz="2400" dirty="0" err="1" smtClean="0">
                <a:solidFill>
                  <a:schemeClr val="tx1"/>
                </a:solidFill>
              </a:rPr>
              <a:t>و</a:t>
            </a:r>
            <a:r>
              <a:rPr lang="ar-DZ" sz="2400" dirty="0" smtClean="0">
                <a:solidFill>
                  <a:schemeClr val="tx1"/>
                </a:solidFill>
              </a:rPr>
              <a:t> بـدون شــروط شـكـلـيـة في الحالات:</a:t>
            </a:r>
            <a:endParaRPr lang="fr-FR" sz="2400" dirty="0" smtClean="0">
              <a:solidFill>
                <a:schemeClr val="tx1"/>
              </a:solidFill>
            </a:endParaRPr>
          </a:p>
          <a:p>
            <a:pPr lvl="0" algn="just" rtl="1"/>
            <a:r>
              <a:rPr lang="ar-DZ" sz="2400" dirty="0" smtClean="0">
                <a:solidFill>
                  <a:schemeClr val="tx1"/>
                </a:solidFill>
              </a:rPr>
              <a:t>   - عــنـدمـا يـتـضـح عـدم جــدوى الـدعــوة إلى الـمـنـافـســة </a:t>
            </a:r>
            <a:endParaRPr lang="fr-FR" sz="2400" dirty="0" smtClean="0">
              <a:solidFill>
                <a:schemeClr val="tx1"/>
              </a:solidFill>
            </a:endParaRPr>
          </a:p>
          <a:p>
            <a:pPr lvl="0" algn="just" rtl="1"/>
            <a:r>
              <a:rPr lang="ar-DZ" sz="2400" dirty="0" smtClean="0">
                <a:solidFill>
                  <a:schemeClr val="tx1"/>
                </a:solidFill>
              </a:rPr>
              <a:t>    - عند اسـتـلام عـرض واحـد فـقـط </a:t>
            </a:r>
            <a:r>
              <a:rPr lang="ar-SA" sz="2400" dirty="0" smtClean="0">
                <a:solidFill>
                  <a:schemeClr val="tx1"/>
                </a:solidFill>
              </a:rPr>
              <a:t>أو عـدم اسـتـلام أي عـرض أو تـم الـتـأهـيـل الأولـي الـتـقـني لـعـرض واحـد أو لـم يـتـم تأهـيل أي عـرض بـعـد تـقـيـيـم الـعـروض المـسـتـلـمـة فـي هـذه الحالـة يـمـكـن </a:t>
            </a:r>
            <a:r>
              <a:rPr lang="ar-SA" sz="2400" dirty="0" err="1" smtClean="0">
                <a:solidFill>
                  <a:schemeClr val="tx1"/>
                </a:solidFill>
              </a:rPr>
              <a:t>إع</a:t>
            </a:r>
            <a:r>
              <a:rPr lang="ar-DZ" sz="2400" dirty="0" smtClean="0">
                <a:solidFill>
                  <a:schemeClr val="tx1"/>
                </a:solidFill>
              </a:rPr>
              <a:t>ـ</a:t>
            </a:r>
            <a:r>
              <a:rPr lang="ar-SA" sz="2400" dirty="0" err="1" smtClean="0">
                <a:solidFill>
                  <a:schemeClr val="tx1"/>
                </a:solidFill>
              </a:rPr>
              <a:t>ـادة</a:t>
            </a:r>
            <a:r>
              <a:rPr lang="ar-SA" sz="2400" dirty="0" smtClean="0">
                <a:solidFill>
                  <a:schemeClr val="tx1"/>
                </a:solidFill>
              </a:rPr>
              <a:t> الأجـراء أو </a:t>
            </a:r>
            <a:r>
              <a:rPr lang="ar-DZ" sz="2400" dirty="0" smtClean="0">
                <a:solidFill>
                  <a:schemeClr val="tx1"/>
                </a:solidFill>
              </a:rPr>
              <a:t>القيـام باســتـشــارة قبل </a:t>
            </a:r>
            <a:r>
              <a:rPr lang="ar-SA" sz="2400" dirty="0" smtClean="0">
                <a:solidFill>
                  <a:schemeClr val="tx1"/>
                </a:solidFill>
              </a:rPr>
              <a:t>اللجـوء إلى إجـراء التراضي بـعـد </a:t>
            </a:r>
            <a:r>
              <a:rPr lang="ar-SA" sz="2400" dirty="0" err="1" smtClean="0">
                <a:solidFill>
                  <a:schemeClr val="tx1"/>
                </a:solidFill>
              </a:rPr>
              <a:t>الاست</a:t>
            </a:r>
            <a:r>
              <a:rPr lang="ar-DZ" sz="2400" dirty="0" smtClean="0">
                <a:solidFill>
                  <a:schemeClr val="tx1"/>
                </a:solidFill>
              </a:rPr>
              <a:t>ـ</a:t>
            </a:r>
            <a:r>
              <a:rPr lang="ar-SA" sz="2400" dirty="0" smtClean="0">
                <a:solidFill>
                  <a:schemeClr val="tx1"/>
                </a:solidFill>
              </a:rPr>
              <a:t>ش</a:t>
            </a:r>
            <a:r>
              <a:rPr lang="ar-DZ" sz="2400" dirty="0" smtClean="0">
                <a:solidFill>
                  <a:schemeClr val="tx1"/>
                </a:solidFill>
              </a:rPr>
              <a:t>ـ</a:t>
            </a:r>
            <a:r>
              <a:rPr lang="ar-SA" sz="2400" dirty="0" err="1" smtClean="0">
                <a:solidFill>
                  <a:schemeClr val="tx1"/>
                </a:solidFill>
              </a:rPr>
              <a:t>ارة</a:t>
            </a:r>
            <a:r>
              <a:rPr lang="ar-SA" sz="2400" dirty="0" smtClean="0">
                <a:solidFill>
                  <a:schemeClr val="tx1"/>
                </a:solidFill>
              </a:rPr>
              <a:t>. </a:t>
            </a:r>
            <a:endParaRPr lang="fr-FR" sz="2400" dirty="0" smtClean="0">
              <a:solidFill>
                <a:schemeClr val="tx1"/>
              </a:solidFill>
            </a:endParaRPr>
          </a:p>
          <a:p>
            <a:pPr algn="just" rtl="1"/>
            <a:r>
              <a:rPr lang="ar-SA" sz="2400" dirty="0" smtClean="0">
                <a:solidFill>
                  <a:schemeClr val="tx1"/>
                </a:solidFill>
              </a:rPr>
              <a:t>    ـ  الـدراســات </a:t>
            </a:r>
            <a:r>
              <a:rPr lang="ar-SA" sz="2400" dirty="0" err="1" smtClean="0">
                <a:solidFill>
                  <a:schemeClr val="tx1"/>
                </a:solidFill>
              </a:rPr>
              <a:t>و</a:t>
            </a:r>
            <a:r>
              <a:rPr lang="ar-SA" sz="2400" dirty="0" smtClean="0">
                <a:solidFill>
                  <a:schemeClr val="tx1"/>
                </a:solidFill>
              </a:rPr>
              <a:t> الـلــوازم </a:t>
            </a:r>
            <a:r>
              <a:rPr lang="ar-SA" sz="2400" dirty="0" err="1" smtClean="0">
                <a:solidFill>
                  <a:schemeClr val="tx1"/>
                </a:solidFill>
              </a:rPr>
              <a:t>و</a:t>
            </a:r>
            <a:r>
              <a:rPr lang="ar-SA" sz="2400" dirty="0" smtClean="0">
                <a:solidFill>
                  <a:schemeClr val="tx1"/>
                </a:solidFill>
              </a:rPr>
              <a:t> الـخـــدمــات الـمـحـددة بـمـوجـب قــرار</a:t>
            </a:r>
            <a:r>
              <a:rPr lang="ar-DZ" sz="2400" dirty="0" smtClean="0">
                <a:solidFill>
                  <a:schemeClr val="tx1"/>
                </a:solidFill>
              </a:rPr>
              <a:t>وزاري مشترك.</a:t>
            </a:r>
            <a:endParaRPr lang="fr-FR" sz="2000" dirty="0">
              <a:solidFill>
                <a:schemeClr val="tx1"/>
              </a:solidFill>
            </a:endParaRPr>
          </a:p>
        </p:txBody>
      </p:sp>
      <p:sp>
        <p:nvSpPr>
          <p:cNvPr id="4" name="Rectangle 3"/>
          <p:cNvSpPr/>
          <p:nvPr/>
        </p:nvSpPr>
        <p:spPr>
          <a:xfrm>
            <a:off x="428596" y="214290"/>
            <a:ext cx="8366393" cy="707886"/>
          </a:xfrm>
          <a:prstGeom prst="rect">
            <a:avLst/>
          </a:prstGeom>
          <a:noFill/>
        </p:spPr>
        <p:txBody>
          <a:bodyPr wrap="none" lIns="91440" tIns="45720" rIns="91440" bIns="45720">
            <a:spAutoFit/>
          </a:bodyPr>
          <a:lstStyle/>
          <a:p>
            <a:pPr rtl="1"/>
            <a:r>
              <a:rPr lang="ar-SA" sz="4000" b="1" i="1" u="sng" dirty="0" smtClean="0">
                <a:ln>
                  <a:solidFill>
                    <a:srgbClr val="FF0000"/>
                  </a:solidFill>
                </a:ln>
                <a:solidFill>
                  <a:schemeClr val="bg2">
                    <a:lumMod val="25000"/>
                  </a:schemeClr>
                </a:solidFill>
              </a:rPr>
              <a:t>اسـتـثـنـاءات إبـرام الصـفــقـات (المـادة 43 و44)</a:t>
            </a:r>
            <a:endParaRPr lang="fr-FR" sz="4000" dirty="0">
              <a:ln>
                <a:solidFill>
                  <a:srgbClr val="FF0000"/>
                </a:solidFill>
              </a:ln>
              <a:solidFill>
                <a:schemeClr val="bg2">
                  <a:lumMod val="25000"/>
                </a:schemeClr>
              </a:solidFill>
            </a:endParaRPr>
          </a:p>
        </p:txBody>
      </p:sp>
      <p:sp>
        <p:nvSpPr>
          <p:cNvPr id="2" name="Espace réservé de la date 1"/>
          <p:cNvSpPr>
            <a:spLocks noGrp="1"/>
          </p:cNvSpPr>
          <p:nvPr>
            <p:ph type="dt" sz="half" idx="10"/>
          </p:nvPr>
        </p:nvSpPr>
        <p:spPr/>
        <p:txBody>
          <a:bodyPr/>
          <a:lstStyle/>
          <a:p>
            <a:fld id="{76F6EC05-DF19-47D3-93C2-2D33EB180302}"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26</a:t>
            </a:fld>
            <a:endParaRPr lang="fr-FR"/>
          </a:p>
        </p:txBody>
      </p:sp>
    </p:spTree>
  </p:cSld>
  <p:clrMapOvr>
    <a:masterClrMapping/>
  </p:clrMapOvr>
  <p:transition>
    <p:circle/>
    <p:sndAc>
      <p:stSnd>
        <p:snd r:embed="rId2" name="drumroll.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39454" y="1142984"/>
            <a:ext cx="8286808" cy="528641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400" b="1" i="1" u="sng" dirty="0" smtClean="0">
                <a:solidFill>
                  <a:schemeClr val="tx1"/>
                </a:solidFill>
              </a:rPr>
              <a:t>أمــا بـالـنــســبــة</a:t>
            </a:r>
            <a:r>
              <a:rPr lang="ar-SA" sz="2400" dirty="0" smtClean="0">
                <a:solidFill>
                  <a:schemeClr val="tx1"/>
                </a:solidFill>
              </a:rPr>
              <a:t>:</a:t>
            </a:r>
            <a:endParaRPr lang="ar-DZ" sz="2400" dirty="0" smtClean="0">
              <a:solidFill>
                <a:schemeClr val="tx1"/>
              </a:solidFill>
            </a:endParaRPr>
          </a:p>
          <a:p>
            <a:pPr algn="just" rtl="1"/>
            <a:endParaRPr lang="fr-FR" sz="1400" dirty="0" smtClean="0">
              <a:solidFill>
                <a:schemeClr val="tx1"/>
              </a:solidFill>
            </a:endParaRPr>
          </a:p>
          <a:p>
            <a:pPr lvl="0" algn="just" rtl="1">
              <a:buClr>
                <a:schemeClr val="accent6">
                  <a:lumMod val="50000"/>
                </a:schemeClr>
              </a:buClr>
              <a:buFont typeface="Wingdings" pitchFamily="2" charset="2"/>
              <a:buChar char="ü"/>
            </a:pPr>
            <a:r>
              <a:rPr lang="ar-SA" sz="2000" dirty="0" smtClean="0">
                <a:solidFill>
                  <a:schemeClr val="tx1"/>
                </a:solidFill>
              </a:rPr>
              <a:t>لــصــفــقـات الــدراســات </a:t>
            </a:r>
            <a:r>
              <a:rPr lang="ar-SA" sz="2000" dirty="0" err="1" smtClean="0">
                <a:solidFill>
                  <a:schemeClr val="tx1"/>
                </a:solidFill>
              </a:rPr>
              <a:t>و</a:t>
            </a:r>
            <a:r>
              <a:rPr lang="ar-SA" sz="2000" dirty="0" smtClean="0">
                <a:solidFill>
                  <a:schemeClr val="tx1"/>
                </a:solidFill>
              </a:rPr>
              <a:t> اللـــوازم </a:t>
            </a:r>
            <a:r>
              <a:rPr lang="ar-SA" sz="2000" dirty="0" err="1" smtClean="0">
                <a:solidFill>
                  <a:schemeClr val="tx1"/>
                </a:solidFill>
              </a:rPr>
              <a:t>و</a:t>
            </a:r>
            <a:r>
              <a:rPr lang="ar-SA" sz="2000" dirty="0" smtClean="0">
                <a:solidFill>
                  <a:schemeClr val="tx1"/>
                </a:solidFill>
              </a:rPr>
              <a:t> الـخـدمـــات الـخـــاصــة الـتـي لا تـسـتـلـزم </a:t>
            </a:r>
            <a:r>
              <a:rPr lang="ar-DZ" sz="2000" dirty="0" smtClean="0">
                <a:solidFill>
                  <a:schemeClr val="tx1"/>
                </a:solidFill>
              </a:rPr>
              <a:t>طبـيـعــتـها اللـجـوء إلـى مـنـاقـصـة </a:t>
            </a:r>
            <a:r>
              <a:rPr lang="ar-DZ" sz="2000" dirty="0" err="1" smtClean="0">
                <a:solidFill>
                  <a:schemeClr val="tx1"/>
                </a:solidFill>
              </a:rPr>
              <a:t>و</a:t>
            </a:r>
            <a:r>
              <a:rPr lang="ar-DZ" sz="2000" dirty="0" smtClean="0">
                <a:solidFill>
                  <a:schemeClr val="tx1"/>
                </a:solidFill>
              </a:rPr>
              <a:t> المـحـــددة بـمـوجــب قـــرار صــادر عـــن وزيـــر الـمـالـيــة والــوزيــر الـمـعـنــي.</a:t>
            </a:r>
          </a:p>
          <a:p>
            <a:pPr lvl="0" algn="just" rtl="1">
              <a:buClr>
                <a:schemeClr val="accent6">
                  <a:lumMod val="50000"/>
                </a:schemeClr>
              </a:buClr>
              <a:buFont typeface="Wingdings" pitchFamily="2" charset="2"/>
              <a:buChar char="ü"/>
            </a:pPr>
            <a:r>
              <a:rPr lang="ar-DZ" sz="2000" dirty="0" smtClean="0">
                <a:solidFill>
                  <a:schemeClr val="tx1"/>
                </a:solidFill>
              </a:rPr>
              <a:t>صـفـقات الأشـغـال الـتـابـعــة مــبـاشـرة للـمـؤســسات الوطـنـيـة السـيـاديـة</a:t>
            </a:r>
          </a:p>
          <a:p>
            <a:pPr lvl="0" algn="just" rtl="1">
              <a:buClr>
                <a:schemeClr val="accent6">
                  <a:lumMod val="50000"/>
                </a:schemeClr>
              </a:buClr>
            </a:pPr>
            <a:endParaRPr lang="fr-FR" sz="1200" dirty="0" smtClean="0">
              <a:solidFill>
                <a:schemeClr val="tx1"/>
              </a:solidFill>
            </a:endParaRPr>
          </a:p>
          <a:p>
            <a:pPr lvl="0" algn="just" rtl="1">
              <a:buClr>
                <a:schemeClr val="accent6">
                  <a:lumMod val="50000"/>
                </a:schemeClr>
              </a:buClr>
            </a:pPr>
            <a:r>
              <a:rPr lang="ar-DZ" sz="2000" b="1" i="1" dirty="0" smtClean="0">
                <a:solidFill>
                  <a:schemeClr val="tx1"/>
                </a:solidFill>
              </a:rPr>
              <a:t>فــتـكـون مـوضـوع دفــتـر شـروط مـصـادق عـلـيـه مـن طـرف لـجـنـة الـصـفـقات المخـتصـة</a:t>
            </a:r>
          </a:p>
          <a:p>
            <a:pPr lvl="0" algn="just" rtl="1">
              <a:buClr>
                <a:schemeClr val="accent6">
                  <a:lumMod val="50000"/>
                </a:schemeClr>
              </a:buClr>
            </a:pPr>
            <a:endParaRPr lang="fr-FR" sz="2000" dirty="0" smtClean="0">
              <a:solidFill>
                <a:schemeClr val="tx1"/>
              </a:solidFill>
            </a:endParaRPr>
          </a:p>
          <a:p>
            <a:pPr algn="just" rtl="1">
              <a:buClr>
                <a:schemeClr val="accent6">
                  <a:lumMod val="50000"/>
                </a:schemeClr>
              </a:buClr>
              <a:buFont typeface="Wingdings" pitchFamily="2" charset="2"/>
              <a:buChar char="v"/>
            </a:pPr>
            <a:r>
              <a:rPr lang="ar-DZ" sz="2000" dirty="0" smtClean="0">
                <a:solidFill>
                  <a:schemeClr val="tx1"/>
                </a:solidFill>
              </a:rPr>
              <a:t>إذا تـم إعادة الأجـراء بـســبب عـدد المـشـاركيــن </a:t>
            </a:r>
            <a:r>
              <a:rPr lang="ar-DZ" sz="2000" dirty="0" err="1" smtClean="0">
                <a:solidFill>
                  <a:schemeClr val="tx1"/>
                </a:solidFill>
              </a:rPr>
              <a:t>و</a:t>
            </a:r>
            <a:r>
              <a:rPr lang="ar-DZ" sz="2000" dirty="0" smtClean="0">
                <a:solidFill>
                  <a:schemeClr val="tx1"/>
                </a:solidFill>
              </a:rPr>
              <a:t> تـلقـت </a:t>
            </a:r>
            <a:r>
              <a:rPr lang="ar-DZ" sz="2000" dirty="0" err="1" smtClean="0">
                <a:solidFill>
                  <a:schemeClr val="tx1"/>
                </a:solidFill>
              </a:rPr>
              <a:t>و</a:t>
            </a:r>
            <a:r>
              <a:rPr lang="ar-DZ" sz="2000" dirty="0" smtClean="0">
                <a:solidFill>
                  <a:schemeClr val="tx1"/>
                </a:solidFill>
              </a:rPr>
              <a:t> لــو عـرض واحـد مـؤهـل يـمـكـن للـمـصـلـحـة المـتـعـاقـدة مـواصـلـة الأجــراء.</a:t>
            </a:r>
            <a:endParaRPr lang="fr-FR" sz="2000" dirty="0" smtClean="0">
              <a:solidFill>
                <a:schemeClr val="tx1"/>
              </a:solidFill>
            </a:endParaRPr>
          </a:p>
          <a:p>
            <a:pPr algn="just" rtl="1">
              <a:buClr>
                <a:schemeClr val="accent6">
                  <a:lumMod val="50000"/>
                </a:schemeClr>
              </a:buClr>
              <a:buFont typeface="Wingdings" pitchFamily="2" charset="2"/>
              <a:buChar char="v"/>
            </a:pPr>
            <a:r>
              <a:rPr lang="ar-DZ" sz="2000" dirty="0" smtClean="0">
                <a:solidFill>
                  <a:schemeClr val="tx1"/>
                </a:solidFill>
              </a:rPr>
              <a:t>مـا يـمـكـن للـجـنـة تـقـيـيـم الـعـروض أن تـطـلـب كـتـابـيـا عـن طـريـق الـمـصلحـة الـمـتـعـاقـدة مـن المـتـعـامـلـيــن الديـن تـتـطـابـق عـروضـهــم مـع دفـتـر الـشـروط توضـيحـات بـشـأن عـروضـهـم أو اسـتـكـمـالـهـا.</a:t>
            </a:r>
            <a:endParaRPr lang="fr-FR" sz="2000" dirty="0" smtClean="0">
              <a:solidFill>
                <a:schemeClr val="tx1"/>
              </a:solidFill>
            </a:endParaRPr>
          </a:p>
          <a:p>
            <a:pPr algn="just" rtl="1">
              <a:buClr>
                <a:schemeClr val="accent6">
                  <a:lumMod val="50000"/>
                </a:schemeClr>
              </a:buClr>
              <a:buFont typeface="Wingdings" pitchFamily="2" charset="2"/>
              <a:buChar char="v"/>
            </a:pPr>
            <a:r>
              <a:rPr lang="ar-DZ" sz="2000" dirty="0" smtClean="0">
                <a:solidFill>
                  <a:schemeClr val="tx1"/>
                </a:solidFill>
              </a:rPr>
              <a:t> يـجـب أن يـكـون العـرض التـقـنـي في ظـرف يـتـضـمـن عـبـارة "تـقـنـي" </a:t>
            </a:r>
            <a:r>
              <a:rPr lang="ar-DZ" sz="2000" dirty="0" err="1" smtClean="0">
                <a:solidFill>
                  <a:schemeClr val="tx1"/>
                </a:solidFill>
              </a:rPr>
              <a:t>و</a:t>
            </a:r>
            <a:r>
              <a:rPr lang="ar-DZ" sz="2000" dirty="0" smtClean="0">
                <a:solidFill>
                  <a:schemeClr val="tx1"/>
                </a:solidFill>
              </a:rPr>
              <a:t> العـرض الـمـالـي فـي ظـرف "مـالـي" يـوضـعـان فـي ظـرف واحـد مـغـفـل يـحـمـل عـبـارة "لا يـفـتـح" مـنـاقـصـة رقــم ..........مـوضـوع المـنـاقـصـة“</a:t>
            </a:r>
            <a:endParaRPr lang="fr-FR" sz="2000" dirty="0">
              <a:solidFill>
                <a:schemeClr val="tx1"/>
              </a:solidFill>
            </a:endParaRPr>
          </a:p>
        </p:txBody>
      </p:sp>
      <p:sp>
        <p:nvSpPr>
          <p:cNvPr id="4" name="Rectangle 3"/>
          <p:cNvSpPr/>
          <p:nvPr/>
        </p:nvSpPr>
        <p:spPr>
          <a:xfrm>
            <a:off x="428596" y="214290"/>
            <a:ext cx="8366393" cy="707886"/>
          </a:xfrm>
          <a:prstGeom prst="rect">
            <a:avLst/>
          </a:prstGeom>
          <a:noFill/>
        </p:spPr>
        <p:txBody>
          <a:bodyPr wrap="none" lIns="91440" tIns="45720" rIns="91440" bIns="45720">
            <a:spAutoFit/>
          </a:bodyPr>
          <a:lstStyle/>
          <a:p>
            <a:pPr rtl="1"/>
            <a:r>
              <a:rPr lang="ar-SA" sz="4000" b="1" i="1" u="sng" dirty="0" smtClean="0">
                <a:ln>
                  <a:solidFill>
                    <a:srgbClr val="FF0000"/>
                  </a:solidFill>
                </a:ln>
                <a:solidFill>
                  <a:schemeClr val="bg2">
                    <a:lumMod val="25000"/>
                  </a:schemeClr>
                </a:solidFill>
              </a:rPr>
              <a:t>اسـتـثـنـاءات إبـرام الصـفــقـات (المـادة 43 و44)</a:t>
            </a:r>
            <a:endParaRPr lang="fr-FR" sz="4000" dirty="0">
              <a:ln>
                <a:solidFill>
                  <a:srgbClr val="FF0000"/>
                </a:solidFill>
              </a:ln>
              <a:solidFill>
                <a:schemeClr val="bg2">
                  <a:lumMod val="25000"/>
                </a:schemeClr>
              </a:solidFill>
            </a:endParaRPr>
          </a:p>
        </p:txBody>
      </p:sp>
      <p:sp>
        <p:nvSpPr>
          <p:cNvPr id="2" name="Espace réservé de la date 1"/>
          <p:cNvSpPr>
            <a:spLocks noGrp="1"/>
          </p:cNvSpPr>
          <p:nvPr>
            <p:ph type="dt" sz="half" idx="10"/>
          </p:nvPr>
        </p:nvSpPr>
        <p:spPr/>
        <p:txBody>
          <a:bodyPr/>
          <a:lstStyle/>
          <a:p>
            <a:fld id="{329F0339-CC4E-4A50-92FB-3611FD7A9A82}"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27</a:t>
            </a:fld>
            <a:endParaRPr lang="fr-FR"/>
          </a:p>
        </p:txBody>
      </p:sp>
    </p:spTree>
  </p:cSld>
  <p:clrMapOvr>
    <a:masterClrMapping/>
  </p:clrMapOvr>
  <p:transition>
    <p:diamond/>
    <p:sndAc>
      <p:stSnd>
        <p:snd r:embed="rId2" name="voltage.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285720" y="1000108"/>
            <a:ext cx="8572560" cy="5572164"/>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1900" dirty="0" smtClean="0">
                <a:solidFill>
                  <a:schemeClr val="tx1"/>
                </a:solidFill>
              </a:rPr>
              <a:t>يـجـب عـلـى المـصـلـحـة الـمـتـعـاقـدة أن تـخـصـص نـسـبـة مـن الـخـدمـات </a:t>
            </a:r>
            <a:r>
              <a:rPr lang="ar-DZ" sz="1900" dirty="0" err="1" smtClean="0">
                <a:solidFill>
                  <a:schemeClr val="tx1"/>
                </a:solidFill>
              </a:rPr>
              <a:t>حـصـريـا</a:t>
            </a:r>
            <a:r>
              <a:rPr lang="ar-DZ" sz="1900" dirty="0" smtClean="0">
                <a:solidFill>
                  <a:schemeClr val="tx1"/>
                </a:solidFill>
              </a:rPr>
              <a:t> للمـؤسـسـات الـمـصـغـرة فـي 20 بالمـائـة عـلـى الأكـثـر مـن الـطـلـب الـعـام </a:t>
            </a:r>
            <a:r>
              <a:rPr lang="ar-DZ" sz="1900" dirty="0" err="1" smtClean="0">
                <a:solidFill>
                  <a:schemeClr val="tx1"/>
                </a:solidFill>
              </a:rPr>
              <a:t>و</a:t>
            </a:r>
            <a:r>
              <a:rPr lang="ar-DZ" sz="1900" dirty="0" smtClean="0">
                <a:solidFill>
                  <a:schemeClr val="tx1"/>
                </a:solidFill>
              </a:rPr>
              <a:t> لا يـمـكـن أن تـتـجـاوز الـمـبـالـغ السـنـويـة الـقـصـوى مـع احـتسـاب كل الرسـوم المـمـنـوحـة لـكـل مـؤسـسـة مـصـغـرة الـمـبالـغ التالـيـة:</a:t>
            </a:r>
            <a:endParaRPr lang="fr-FR" sz="1900" dirty="0" smtClean="0">
              <a:solidFill>
                <a:schemeClr val="tx1"/>
              </a:solidFill>
            </a:endParaRPr>
          </a:p>
          <a:p>
            <a:pPr lvl="0" algn="just" rtl="1">
              <a:buClr>
                <a:schemeClr val="accent6">
                  <a:lumMod val="50000"/>
                </a:schemeClr>
              </a:buClr>
              <a:buFont typeface="Wingdings" pitchFamily="2" charset="2"/>
              <a:buChar char="§"/>
            </a:pPr>
            <a:r>
              <a:rPr lang="ar-DZ" sz="1900" dirty="0" smtClean="0">
                <a:solidFill>
                  <a:schemeClr val="tx1"/>
                </a:solidFill>
              </a:rPr>
              <a:t>12.000.000 </a:t>
            </a:r>
            <a:r>
              <a:rPr lang="ar-DZ" sz="1900" dirty="0" err="1" smtClean="0">
                <a:solidFill>
                  <a:schemeClr val="tx1"/>
                </a:solidFill>
              </a:rPr>
              <a:t>دج</a:t>
            </a:r>
            <a:r>
              <a:rPr lang="ar-DZ" sz="1900" dirty="0" smtClean="0">
                <a:solidFill>
                  <a:schemeClr val="tx1"/>
                </a:solidFill>
              </a:rPr>
              <a:t> لخـدمـات الأشـغـال ( هـنـدسـة مـدنـيـة </a:t>
            </a:r>
            <a:r>
              <a:rPr lang="ar-DZ" sz="1900" dirty="0" err="1" smtClean="0">
                <a:solidFill>
                  <a:schemeClr val="tx1"/>
                </a:solidFill>
              </a:rPr>
              <a:t>و</a:t>
            </a:r>
            <a:r>
              <a:rPr lang="ar-DZ" sz="1900" dirty="0" smtClean="0">
                <a:solidFill>
                  <a:schemeClr val="tx1"/>
                </a:solidFill>
              </a:rPr>
              <a:t> طـرقــات)</a:t>
            </a:r>
            <a:endParaRPr lang="fr-FR" sz="1900" dirty="0" smtClean="0">
              <a:solidFill>
                <a:schemeClr val="tx1"/>
              </a:solidFill>
            </a:endParaRPr>
          </a:p>
          <a:p>
            <a:pPr lvl="0" algn="just" rtl="1">
              <a:buClr>
                <a:schemeClr val="accent6">
                  <a:lumMod val="50000"/>
                </a:schemeClr>
              </a:buClr>
              <a:buFont typeface="Wingdings" pitchFamily="2" charset="2"/>
              <a:buChar char="§"/>
            </a:pPr>
            <a:r>
              <a:rPr lang="ar-DZ" sz="1900" dirty="0" smtClean="0">
                <a:solidFill>
                  <a:schemeClr val="tx1"/>
                </a:solidFill>
              </a:rPr>
              <a:t>7000.000   </a:t>
            </a:r>
            <a:r>
              <a:rPr lang="ar-DZ" sz="1900" dirty="0" err="1" smtClean="0">
                <a:solidFill>
                  <a:schemeClr val="tx1"/>
                </a:solidFill>
              </a:rPr>
              <a:t>دج</a:t>
            </a:r>
            <a:r>
              <a:rPr lang="ar-DZ" sz="1900" dirty="0" smtClean="0">
                <a:solidFill>
                  <a:schemeClr val="tx1"/>
                </a:solidFill>
              </a:rPr>
              <a:t> لـخـدمـات الأشـغـال ( أشـغـال البنـاءات التقنية وأشـغال البناء الثانوية)</a:t>
            </a:r>
            <a:endParaRPr lang="fr-FR" sz="1900" dirty="0" smtClean="0">
              <a:solidFill>
                <a:schemeClr val="tx1"/>
              </a:solidFill>
            </a:endParaRPr>
          </a:p>
          <a:p>
            <a:pPr lvl="0" algn="just" rtl="1">
              <a:buClr>
                <a:schemeClr val="accent6">
                  <a:lumMod val="50000"/>
                </a:schemeClr>
              </a:buClr>
              <a:buFont typeface="Wingdings" pitchFamily="2" charset="2"/>
              <a:buChar char="§"/>
            </a:pPr>
            <a:r>
              <a:rPr lang="ar-DZ" sz="1900" dirty="0" smtClean="0">
                <a:solidFill>
                  <a:schemeClr val="tx1"/>
                </a:solidFill>
              </a:rPr>
              <a:t>2000.000  </a:t>
            </a:r>
            <a:r>
              <a:rPr lang="ar-DZ" sz="1900" dirty="0" err="1" smtClean="0">
                <a:solidFill>
                  <a:schemeClr val="tx1"/>
                </a:solidFill>
              </a:rPr>
              <a:t>دج</a:t>
            </a:r>
            <a:r>
              <a:rPr lang="ar-DZ" sz="1900" dirty="0" smtClean="0">
                <a:solidFill>
                  <a:schemeClr val="tx1"/>
                </a:solidFill>
              </a:rPr>
              <a:t> لـخـدمــات الـدراســات</a:t>
            </a:r>
            <a:endParaRPr lang="fr-FR" sz="1900" dirty="0" smtClean="0">
              <a:solidFill>
                <a:schemeClr val="tx1"/>
              </a:solidFill>
            </a:endParaRPr>
          </a:p>
          <a:p>
            <a:pPr lvl="0" algn="just" rtl="1">
              <a:buClr>
                <a:schemeClr val="accent6">
                  <a:lumMod val="50000"/>
                </a:schemeClr>
              </a:buClr>
              <a:buFont typeface="Wingdings" pitchFamily="2" charset="2"/>
              <a:buChar char="§"/>
            </a:pPr>
            <a:r>
              <a:rPr lang="ar-DZ" sz="1900" dirty="0" smtClean="0">
                <a:solidFill>
                  <a:schemeClr val="tx1"/>
                </a:solidFill>
              </a:rPr>
              <a:t>4000.000  </a:t>
            </a:r>
            <a:r>
              <a:rPr lang="ar-DZ" sz="1900" dirty="0" err="1" smtClean="0">
                <a:solidFill>
                  <a:schemeClr val="tx1"/>
                </a:solidFill>
              </a:rPr>
              <a:t>دج</a:t>
            </a:r>
            <a:r>
              <a:rPr lang="ar-DZ" sz="1900" dirty="0" smtClean="0">
                <a:solidFill>
                  <a:schemeClr val="tx1"/>
                </a:solidFill>
              </a:rPr>
              <a:t> لـلـخـدمــات</a:t>
            </a:r>
            <a:endParaRPr lang="fr-FR" sz="1900" dirty="0" smtClean="0">
              <a:solidFill>
                <a:schemeClr val="tx1"/>
              </a:solidFill>
            </a:endParaRPr>
          </a:p>
          <a:p>
            <a:pPr lvl="0" algn="just" rtl="1">
              <a:buClr>
                <a:schemeClr val="accent6">
                  <a:lumMod val="50000"/>
                </a:schemeClr>
              </a:buClr>
              <a:buFont typeface="Wingdings" pitchFamily="2" charset="2"/>
              <a:buChar char="§"/>
            </a:pPr>
            <a:r>
              <a:rPr lang="ar-DZ" sz="1900" dirty="0" smtClean="0">
                <a:solidFill>
                  <a:schemeClr val="tx1"/>
                </a:solidFill>
              </a:rPr>
              <a:t>7000.000 </a:t>
            </a:r>
            <a:r>
              <a:rPr lang="ar-DZ" sz="1900" dirty="0" err="1" smtClean="0">
                <a:solidFill>
                  <a:schemeClr val="tx1"/>
                </a:solidFill>
              </a:rPr>
              <a:t>دج</a:t>
            </a:r>
            <a:r>
              <a:rPr lang="ar-DZ" sz="1900" dirty="0" smtClean="0">
                <a:solidFill>
                  <a:schemeClr val="tx1"/>
                </a:solidFill>
              </a:rPr>
              <a:t> لــخـدمــات الـلـوازم</a:t>
            </a:r>
          </a:p>
          <a:p>
            <a:pPr lvl="0" algn="just" rtl="1">
              <a:buClr>
                <a:schemeClr val="accent6">
                  <a:lumMod val="50000"/>
                </a:schemeClr>
              </a:buClr>
              <a:buFont typeface="Wingdings" pitchFamily="2" charset="2"/>
              <a:buChar char="ü"/>
            </a:pPr>
            <a:r>
              <a:rPr lang="ar-DZ" sz="1900" dirty="0" smtClean="0">
                <a:solidFill>
                  <a:schemeClr val="tx1"/>
                </a:solidFill>
              </a:rPr>
              <a:t>يــمــكــن </a:t>
            </a:r>
            <a:r>
              <a:rPr lang="ar-DZ" sz="1900" dirty="0" err="1" smtClean="0">
                <a:solidFill>
                  <a:schemeClr val="tx1"/>
                </a:solidFill>
              </a:rPr>
              <a:t>تـحـييـن</a:t>
            </a:r>
            <a:r>
              <a:rPr lang="ar-DZ" sz="1900" dirty="0" smtClean="0">
                <a:solidFill>
                  <a:schemeClr val="tx1"/>
                </a:solidFill>
              </a:rPr>
              <a:t> هــذه الـمـبـالـغ بـصـفـة دوريـة بـموجب قـرار وزاري مـشـتـرك</a:t>
            </a:r>
            <a:endParaRPr lang="fr-FR" sz="1900" dirty="0" smtClean="0">
              <a:solidFill>
                <a:schemeClr val="tx1"/>
              </a:solidFill>
            </a:endParaRPr>
          </a:p>
          <a:p>
            <a:pPr algn="just" rtl="1">
              <a:buClr>
                <a:schemeClr val="accent6">
                  <a:lumMod val="50000"/>
                </a:schemeClr>
              </a:buClr>
              <a:buFont typeface="Wingdings" pitchFamily="2" charset="2"/>
              <a:buChar char="ü"/>
            </a:pPr>
            <a:r>
              <a:rPr lang="ar-DZ" sz="1900" dirty="0" smtClean="0">
                <a:solidFill>
                  <a:schemeClr val="tx1"/>
                </a:solidFill>
              </a:rPr>
              <a:t>يـتـعـيـن عـلـى الـمصـالح المـتـعاقـدة </a:t>
            </a:r>
            <a:r>
              <a:rPr lang="ar-DZ" sz="1900" dirty="0" err="1" smtClean="0">
                <a:solidFill>
                  <a:schemeClr val="tx1"/>
                </a:solidFill>
              </a:rPr>
              <a:t>ابـلاغ</a:t>
            </a:r>
            <a:r>
              <a:rPr lang="ar-DZ" sz="1900" dirty="0" smtClean="0">
                <a:solidFill>
                  <a:schemeClr val="tx1"/>
                </a:solidFill>
              </a:rPr>
              <a:t> الوكالـة الوطنية لدعم وتشغـيل الشباب </a:t>
            </a:r>
            <a:r>
              <a:rPr lang="ar-DZ" sz="1900" dirty="0" err="1" smtClean="0">
                <a:solidFill>
                  <a:schemeClr val="tx1"/>
                </a:solidFill>
              </a:rPr>
              <a:t>و</a:t>
            </a:r>
            <a:r>
              <a:rPr lang="ar-DZ" sz="1900" dirty="0" smtClean="0">
                <a:solidFill>
                  <a:schemeClr val="tx1"/>
                </a:solidFill>
              </a:rPr>
              <a:t> الصندوق الوطني للتأمـيـن على البطـالـة أو الوكالة الوطنية لتطوير </a:t>
            </a:r>
            <a:r>
              <a:rPr lang="ar-DZ" sz="1900" dirty="0" err="1" smtClean="0">
                <a:solidFill>
                  <a:schemeClr val="tx1"/>
                </a:solidFill>
              </a:rPr>
              <a:t>الأستـثمار</a:t>
            </a:r>
            <a:r>
              <a:rPr lang="ar-DZ" sz="1900" dirty="0" smtClean="0">
                <a:solidFill>
                  <a:schemeClr val="tx1"/>
                </a:solidFill>
              </a:rPr>
              <a:t> بكل المعلومات التي تخص منح الخدمات وعلى هذه الأخيرة </a:t>
            </a:r>
            <a:r>
              <a:rPr lang="ar-DZ" sz="1900" dirty="0" err="1" smtClean="0">
                <a:solidFill>
                  <a:schemeClr val="tx1"/>
                </a:solidFill>
              </a:rPr>
              <a:t>ابـلاع</a:t>
            </a:r>
            <a:r>
              <a:rPr lang="ar-DZ" sz="1900" dirty="0" smtClean="0">
                <a:solidFill>
                  <a:schemeClr val="tx1"/>
                </a:solidFill>
              </a:rPr>
              <a:t> المصالح المتعاقدة بكل المعلومات لتـمكينـها </a:t>
            </a:r>
            <a:r>
              <a:rPr lang="ar-DZ" sz="1900" dirty="0" err="1" smtClean="0">
                <a:solidFill>
                  <a:schemeClr val="tx1"/>
                </a:solidFill>
              </a:rPr>
              <a:t>تنفيد</a:t>
            </a:r>
            <a:r>
              <a:rPr lang="ar-DZ" sz="1900" dirty="0" smtClean="0">
                <a:solidFill>
                  <a:schemeClr val="tx1"/>
                </a:solidFill>
              </a:rPr>
              <a:t> أحـكام الصفقات ويـكـون ذلـك بـوصـل اسـتـلام.</a:t>
            </a:r>
            <a:endParaRPr lang="fr-FR" sz="1900" dirty="0" smtClean="0">
              <a:solidFill>
                <a:schemeClr val="tx1"/>
              </a:solidFill>
            </a:endParaRPr>
          </a:p>
          <a:p>
            <a:pPr algn="just" rtl="1">
              <a:buClr>
                <a:schemeClr val="accent6">
                  <a:lumMod val="50000"/>
                </a:schemeClr>
              </a:buClr>
              <a:buFont typeface="Wingdings" pitchFamily="2" charset="2"/>
              <a:buChar char="ü"/>
            </a:pPr>
            <a:r>
              <a:rPr lang="ar-DZ" sz="1900" dirty="0" smtClean="0">
                <a:solidFill>
                  <a:schemeClr val="tx1"/>
                </a:solidFill>
              </a:rPr>
              <a:t>لا تـشتـرط المصـلحـة المــتعاقــدة الحصيلة الماليـة عـلى الـمؤسسات حديثة المنشأ بل تكتفي بشـهادة مـن البنـك حول الوضعية المالية، ولا الـمـؤهـلات الـمهنيــة للخـبـرة </a:t>
            </a:r>
            <a:r>
              <a:rPr lang="ar-DZ" sz="1900" dirty="0" err="1" smtClean="0">
                <a:solidFill>
                  <a:schemeClr val="tx1"/>
                </a:solidFill>
              </a:rPr>
              <a:t>و</a:t>
            </a:r>
            <a:r>
              <a:rPr lang="ar-DZ" sz="1900" dirty="0" smtClean="0">
                <a:solidFill>
                  <a:schemeClr val="tx1"/>
                </a:solidFill>
              </a:rPr>
              <a:t> تعـويض ذلـك بالشـهـادات الـتأهـيليـة.</a:t>
            </a:r>
            <a:endParaRPr lang="fr-FR" sz="1900" dirty="0" smtClean="0">
              <a:solidFill>
                <a:schemeClr val="tx1"/>
              </a:solidFill>
            </a:endParaRPr>
          </a:p>
          <a:p>
            <a:pPr algn="just" rtl="1">
              <a:buClr>
                <a:schemeClr val="accent6">
                  <a:lumMod val="50000"/>
                </a:schemeClr>
              </a:buClr>
              <a:buFont typeface="Wingdings" pitchFamily="2" charset="2"/>
              <a:buChar char="ü"/>
            </a:pPr>
            <a:r>
              <a:rPr lang="ar-DZ" sz="1900" dirty="0" smtClean="0">
                <a:solidFill>
                  <a:schemeClr val="tx1"/>
                </a:solidFill>
              </a:rPr>
              <a:t>وتـعـفـى هـذه الـمـؤسـسـات عـلـى غـرار الـحـرفـيين مـن كـفـالـة حـسـن </a:t>
            </a:r>
            <a:r>
              <a:rPr lang="ar-DZ" sz="1900" dirty="0" err="1" smtClean="0">
                <a:solidFill>
                  <a:schemeClr val="tx1"/>
                </a:solidFill>
              </a:rPr>
              <a:t>التنـفـيـد</a:t>
            </a:r>
            <a:r>
              <a:rPr lang="ar-DZ" sz="1900" dirty="0" smtClean="0">
                <a:solidFill>
                  <a:schemeClr val="tx1"/>
                </a:solidFill>
              </a:rPr>
              <a:t> عـنـدمـا يـتـدخـلـون فـي عـملـيـات عـمـومـيـة لتـرمـيــم مـمـتلـكــات ثـقـافــيــة.</a:t>
            </a:r>
            <a:endParaRPr lang="fr-FR" sz="1900" dirty="0">
              <a:solidFill>
                <a:schemeClr val="tx1"/>
              </a:solidFill>
            </a:endParaRPr>
          </a:p>
        </p:txBody>
      </p:sp>
      <p:sp>
        <p:nvSpPr>
          <p:cNvPr id="4" name="Rectangle 3"/>
          <p:cNvSpPr/>
          <p:nvPr/>
        </p:nvSpPr>
        <p:spPr>
          <a:xfrm>
            <a:off x="428596" y="214290"/>
            <a:ext cx="8366393" cy="707886"/>
          </a:xfrm>
          <a:prstGeom prst="rect">
            <a:avLst/>
          </a:prstGeom>
          <a:noFill/>
        </p:spPr>
        <p:txBody>
          <a:bodyPr wrap="none" lIns="91440" tIns="45720" rIns="91440" bIns="45720">
            <a:spAutoFit/>
          </a:bodyPr>
          <a:lstStyle/>
          <a:p>
            <a:pPr rtl="1"/>
            <a:r>
              <a:rPr lang="ar-SA" sz="4000" b="1" i="1" u="sng" dirty="0" smtClean="0">
                <a:ln>
                  <a:solidFill>
                    <a:srgbClr val="FF0000"/>
                  </a:solidFill>
                </a:ln>
                <a:solidFill>
                  <a:schemeClr val="bg2">
                    <a:lumMod val="25000"/>
                  </a:schemeClr>
                </a:solidFill>
              </a:rPr>
              <a:t>اسـتـثـنـاءات إبـرام الصـفــقـات (المـادة 43 و44)</a:t>
            </a:r>
            <a:endParaRPr lang="fr-FR" sz="4000" dirty="0">
              <a:ln>
                <a:solidFill>
                  <a:srgbClr val="FF0000"/>
                </a:solidFill>
              </a:ln>
              <a:solidFill>
                <a:schemeClr val="bg2">
                  <a:lumMod val="25000"/>
                </a:schemeClr>
              </a:solidFill>
            </a:endParaRPr>
          </a:p>
        </p:txBody>
      </p:sp>
      <p:sp>
        <p:nvSpPr>
          <p:cNvPr id="2" name="Espace réservé de la date 1"/>
          <p:cNvSpPr>
            <a:spLocks noGrp="1"/>
          </p:cNvSpPr>
          <p:nvPr>
            <p:ph type="dt" sz="half" idx="10"/>
          </p:nvPr>
        </p:nvSpPr>
        <p:spPr/>
        <p:txBody>
          <a:bodyPr/>
          <a:lstStyle/>
          <a:p>
            <a:fld id="{01EE56F1-6237-402A-9F8C-AC83037925F7}"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28</a:t>
            </a:fld>
            <a:endParaRPr lang="fr-FR"/>
          </a:p>
        </p:txBody>
      </p:sp>
    </p:spTree>
  </p:cSld>
  <p:clrMapOvr>
    <a:masterClrMapping/>
  </p:clrMapOvr>
  <p:transition>
    <p:plus/>
    <p:sndAc>
      <p:stSnd>
        <p:snd r:embed="rId2" name="arrow.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500034" y="1000108"/>
            <a:ext cx="8286808" cy="535785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dirty="0" smtClean="0">
                <a:solidFill>
                  <a:schemeClr val="tx1"/>
                </a:solidFill>
              </a:rPr>
              <a:t>	مـن الــمـادة 116 مــع مـراعــاة أحـكـام الــمـواد ابــتـداء مــــن 51 </a:t>
            </a:r>
            <a:endParaRPr lang="fr-FR" dirty="0" smtClean="0">
              <a:solidFill>
                <a:schemeClr val="tx1"/>
              </a:solidFill>
            </a:endParaRPr>
          </a:p>
          <a:p>
            <a:pPr lvl="0" algn="just" rtl="1"/>
            <a:endParaRPr lang="ar-DZ" sz="2400" dirty="0" smtClean="0">
              <a:solidFill>
                <a:schemeClr val="tx1"/>
              </a:solidFill>
            </a:endParaRPr>
          </a:p>
          <a:p>
            <a:pPr lvl="0" algn="just" rtl="1"/>
            <a:endParaRPr lang="ar-DZ" dirty="0" smtClean="0">
              <a:solidFill>
                <a:schemeClr val="tx1"/>
              </a:solidFill>
            </a:endParaRPr>
          </a:p>
          <a:p>
            <a:pPr lvl="0" algn="just" rtl="1"/>
            <a:r>
              <a:rPr lang="ar-DZ" dirty="0" smtClean="0">
                <a:solidFill>
                  <a:schemeClr val="tx1"/>
                </a:solidFill>
              </a:rPr>
              <a:t>  لـجـــنـــة تـقـيـيـــم الـعــــروض      </a:t>
            </a:r>
            <a:endParaRPr lang="fr-FR" dirty="0" smtClean="0">
              <a:solidFill>
                <a:schemeClr val="tx1"/>
              </a:solidFill>
            </a:endParaRPr>
          </a:p>
          <a:p>
            <a:pPr algn="just" rtl="1"/>
            <a:endParaRPr lang="ar-DZ" b="1" u="sng" dirty="0" smtClean="0">
              <a:solidFill>
                <a:schemeClr val="tx1"/>
              </a:solidFill>
            </a:endParaRPr>
          </a:p>
          <a:p>
            <a:pPr algn="just" rtl="1"/>
            <a:endParaRPr lang="ar-DZ" b="1" u="sng" dirty="0" smtClean="0">
              <a:solidFill>
                <a:schemeClr val="tx1"/>
              </a:solidFill>
            </a:endParaRPr>
          </a:p>
        </p:txBody>
      </p:sp>
      <p:sp>
        <p:nvSpPr>
          <p:cNvPr id="4" name="Rectangle 3"/>
          <p:cNvSpPr/>
          <p:nvPr/>
        </p:nvSpPr>
        <p:spPr>
          <a:xfrm>
            <a:off x="2643174" y="214290"/>
            <a:ext cx="3932487" cy="646331"/>
          </a:xfrm>
          <a:prstGeom prst="rect">
            <a:avLst/>
          </a:prstGeom>
          <a:noFill/>
        </p:spPr>
        <p:txBody>
          <a:bodyPr wrap="none" lIns="91440" tIns="45720" rIns="91440" bIns="45720">
            <a:spAutoFit/>
          </a:bodyPr>
          <a:lstStyle/>
          <a:p>
            <a:pPr rtl="1"/>
            <a:r>
              <a:rPr lang="ar-DZ" sz="3600" b="1" i="1" u="sng" dirty="0" smtClean="0">
                <a:ln>
                  <a:solidFill>
                    <a:srgbClr val="FF0000"/>
                  </a:solidFill>
                </a:ln>
                <a:solidFill>
                  <a:schemeClr val="bg2">
                    <a:lumMod val="25000"/>
                  </a:schemeClr>
                </a:solidFill>
              </a:rPr>
              <a:t>أنــــــواع </a:t>
            </a:r>
            <a:r>
              <a:rPr lang="ar-DZ" sz="3600" b="1" i="1" u="sng" dirty="0" err="1" smtClean="0">
                <a:ln>
                  <a:solidFill>
                    <a:srgbClr val="FF0000"/>
                  </a:solidFill>
                </a:ln>
                <a:solidFill>
                  <a:schemeClr val="bg2">
                    <a:lumMod val="25000"/>
                  </a:schemeClr>
                </a:solidFill>
              </a:rPr>
              <a:t>الـــرقـــابــــــات</a:t>
            </a:r>
            <a:endParaRPr lang="fr-FR" sz="3600" dirty="0">
              <a:ln>
                <a:solidFill>
                  <a:srgbClr val="FF0000"/>
                </a:solidFill>
              </a:ln>
              <a:solidFill>
                <a:schemeClr val="bg2">
                  <a:lumMod val="25000"/>
                </a:schemeClr>
              </a:solidFill>
            </a:endParaRPr>
          </a:p>
        </p:txBody>
      </p:sp>
      <p:sp useBgFill="1">
        <p:nvSpPr>
          <p:cNvPr id="6" name="Rectangle 5"/>
          <p:cNvSpPr/>
          <p:nvPr/>
        </p:nvSpPr>
        <p:spPr>
          <a:xfrm>
            <a:off x="1571604" y="1928802"/>
            <a:ext cx="2500330" cy="357190"/>
          </a:xfrm>
          <a:prstGeom prst="rect">
            <a:avLst/>
          </a:prstGeom>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chemeClr val="tx1"/>
                </a:solidFill>
              </a:rPr>
              <a:t>لـجـنـــة فـتـح </a:t>
            </a:r>
            <a:r>
              <a:rPr lang="ar-DZ" dirty="0" err="1" smtClean="0">
                <a:solidFill>
                  <a:schemeClr val="tx1"/>
                </a:solidFill>
              </a:rPr>
              <a:t>الأظــــرفــة</a:t>
            </a:r>
            <a:endParaRPr lang="fr-FR" dirty="0">
              <a:solidFill>
                <a:schemeClr val="tx1"/>
              </a:solidFill>
            </a:endParaRPr>
          </a:p>
        </p:txBody>
      </p:sp>
      <p:sp useBgFill="1">
        <p:nvSpPr>
          <p:cNvPr id="7" name="Rectangle 6"/>
          <p:cNvSpPr/>
          <p:nvPr/>
        </p:nvSpPr>
        <p:spPr>
          <a:xfrm>
            <a:off x="1571604" y="2428868"/>
            <a:ext cx="2500330" cy="357190"/>
          </a:xfrm>
          <a:prstGeom prst="rect">
            <a:avLst/>
          </a:prstGeom>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dirty="0" smtClean="0">
                <a:solidFill>
                  <a:schemeClr val="tx1"/>
                </a:solidFill>
              </a:rPr>
              <a:t>لـجـــنـــة تـقـيـيـــم الـعــــروض </a:t>
            </a:r>
            <a:endParaRPr lang="fr-FR" dirty="0">
              <a:solidFill>
                <a:schemeClr val="tx1"/>
              </a:solidFill>
            </a:endParaRPr>
          </a:p>
        </p:txBody>
      </p:sp>
      <p:cxnSp>
        <p:nvCxnSpPr>
          <p:cNvPr id="9" name="Connecteur droit avec flèche 8"/>
          <p:cNvCxnSpPr/>
          <p:nvPr/>
        </p:nvCxnSpPr>
        <p:spPr>
          <a:xfrm rot="10800000">
            <a:off x="4286248" y="2143116"/>
            <a:ext cx="1714512" cy="214314"/>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cxnSp>
        <p:nvCxnSpPr>
          <p:cNvPr id="10" name="Connecteur droit avec flèche 9"/>
          <p:cNvCxnSpPr/>
          <p:nvPr/>
        </p:nvCxnSpPr>
        <p:spPr>
          <a:xfrm rot="10800000" flipV="1">
            <a:off x="4286248" y="2428868"/>
            <a:ext cx="1714512" cy="161164"/>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sp>
        <p:nvSpPr>
          <p:cNvPr id="12" name="Rectangle à coins arrondis 11"/>
          <p:cNvSpPr/>
          <p:nvPr/>
        </p:nvSpPr>
        <p:spPr>
          <a:xfrm>
            <a:off x="4714876" y="3000372"/>
            <a:ext cx="3500462" cy="2571768"/>
          </a:xfrm>
          <a:prstGeom prst="roundRect">
            <a:avLst>
              <a:gd name="adj" fmla="val 28442"/>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t="100000" r="100000"/>
            </a:path>
            <a:tileRect l="-100000" b="-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sz="1600" b="1" u="sng" dirty="0" smtClean="0">
                <a:solidFill>
                  <a:schemeClr val="tx1"/>
                </a:solidFill>
              </a:rPr>
              <a:t>لـجــنــة الــفــتــح</a:t>
            </a:r>
            <a:endParaRPr lang="fr-FR" sz="1600" dirty="0" smtClean="0">
              <a:solidFill>
                <a:schemeClr val="tx1"/>
              </a:solidFill>
            </a:endParaRPr>
          </a:p>
          <a:p>
            <a:pPr lvl="0" rtl="1"/>
            <a:endParaRPr lang="fr-FR" sz="1600" dirty="0" smtClean="0">
              <a:solidFill>
                <a:schemeClr val="tx1"/>
              </a:solidFill>
            </a:endParaRPr>
          </a:p>
          <a:p>
            <a:pPr algn="r" rtl="1">
              <a:buClr>
                <a:schemeClr val="accent6">
                  <a:lumMod val="50000"/>
                </a:schemeClr>
              </a:buClr>
              <a:buFont typeface="Wingdings" pitchFamily="2" charset="2"/>
              <a:buChar char="ü"/>
            </a:pPr>
            <a:r>
              <a:rPr lang="ar-DZ" sz="1600" dirty="0" smtClean="0">
                <a:solidFill>
                  <a:schemeClr val="tx1"/>
                </a:solidFill>
              </a:rPr>
              <a:t>تجتمع دون حضور المتعهدين </a:t>
            </a:r>
            <a:endParaRPr lang="fr-FR" sz="1600" dirty="0" smtClean="0">
              <a:solidFill>
                <a:schemeClr val="tx1"/>
              </a:solidFill>
            </a:endParaRPr>
          </a:p>
          <a:p>
            <a:pPr algn="r" rtl="1">
              <a:buClr>
                <a:schemeClr val="accent6">
                  <a:lumMod val="50000"/>
                </a:schemeClr>
              </a:buClr>
              <a:buFont typeface="Wingdings" pitchFamily="2" charset="2"/>
              <a:buChar char="ü"/>
            </a:pPr>
            <a:r>
              <a:rPr lang="ar-DZ" sz="1600" dirty="0" smtClean="0">
                <a:solidFill>
                  <a:schemeClr val="tx1"/>
                </a:solidFill>
              </a:rPr>
              <a:t>أعـــوان إداريـون </a:t>
            </a:r>
            <a:r>
              <a:rPr lang="ar-SA" sz="1600" dirty="0" smtClean="0">
                <a:solidFill>
                  <a:schemeClr val="tx1"/>
                </a:solidFill>
              </a:rPr>
              <a:t>عـاديـون</a:t>
            </a:r>
            <a:r>
              <a:rPr lang="fr-FR" sz="1600" dirty="0" smtClean="0">
                <a:solidFill>
                  <a:schemeClr val="tx1"/>
                </a:solidFill>
              </a:rPr>
              <a:t> </a:t>
            </a:r>
            <a:endParaRPr lang="ar-DZ" sz="1600" dirty="0" smtClean="0">
              <a:solidFill>
                <a:schemeClr val="tx1"/>
              </a:solidFill>
            </a:endParaRPr>
          </a:p>
          <a:p>
            <a:pPr algn="r" rtl="1">
              <a:buClr>
                <a:schemeClr val="accent6">
                  <a:lumMod val="50000"/>
                </a:schemeClr>
              </a:buClr>
              <a:buFont typeface="Wingdings" pitchFamily="2" charset="2"/>
              <a:buChar char="ü"/>
            </a:pPr>
            <a:r>
              <a:rPr lang="ar-DZ" sz="1600" dirty="0" smtClean="0">
                <a:solidFill>
                  <a:schemeClr val="tx1"/>
                </a:solidFill>
              </a:rPr>
              <a:t>تعـارض العـضـويـة مع لجنة التقـيـيم </a:t>
            </a:r>
            <a:endParaRPr lang="fr-FR" sz="1600" dirty="0" smtClean="0">
              <a:solidFill>
                <a:schemeClr val="tx1"/>
              </a:solidFill>
            </a:endParaRPr>
          </a:p>
          <a:p>
            <a:pPr algn="just" rtl="1">
              <a:buClr>
                <a:schemeClr val="accent6">
                  <a:lumMod val="50000"/>
                </a:schemeClr>
              </a:buClr>
              <a:buFont typeface="Wingdings" pitchFamily="2" charset="2"/>
              <a:buChar char="ü"/>
            </a:pPr>
            <a:r>
              <a:rPr lang="ar-DZ" sz="1600" dirty="0" smtClean="0">
                <a:solidFill>
                  <a:schemeClr val="tx1"/>
                </a:solidFill>
              </a:rPr>
              <a:t>تجتـمع مهـما كان عدد الحاضـرين وبحضـور المتعهـدين </a:t>
            </a:r>
            <a:endParaRPr lang="fr-FR" sz="1600" dirty="0">
              <a:solidFill>
                <a:schemeClr val="tx1"/>
              </a:solidFill>
            </a:endParaRPr>
          </a:p>
        </p:txBody>
      </p:sp>
      <p:sp>
        <p:nvSpPr>
          <p:cNvPr id="13" name="Rectangle à coins arrondis 12"/>
          <p:cNvSpPr/>
          <p:nvPr/>
        </p:nvSpPr>
        <p:spPr>
          <a:xfrm>
            <a:off x="1142976" y="3000372"/>
            <a:ext cx="3143272" cy="2571768"/>
          </a:xfrm>
          <a:prstGeom prst="roundRect">
            <a:avLst>
              <a:gd name="adj" fmla="val 28442"/>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sz="1600" b="1" u="sng" dirty="0" smtClean="0">
                <a:solidFill>
                  <a:schemeClr val="tx1"/>
                </a:solidFill>
              </a:rPr>
              <a:t>تــشكـيلة لجــنة الـتقــيـــيم</a:t>
            </a:r>
            <a:endParaRPr lang="fr-FR" sz="1600" dirty="0" smtClean="0">
              <a:solidFill>
                <a:schemeClr val="tx1"/>
              </a:solidFill>
            </a:endParaRPr>
          </a:p>
          <a:p>
            <a:pPr lvl="0" algn="just" rtl="1"/>
            <a:endParaRPr lang="ar-DZ" sz="1600" dirty="0" smtClean="0">
              <a:solidFill>
                <a:schemeClr val="tx1"/>
              </a:solidFill>
            </a:endParaRPr>
          </a:p>
          <a:p>
            <a:pPr lvl="0" algn="just" rtl="1">
              <a:buClr>
                <a:schemeClr val="accent6">
                  <a:lumMod val="50000"/>
                </a:schemeClr>
              </a:buClr>
              <a:buFont typeface="Wingdings" pitchFamily="2" charset="2"/>
              <a:buChar char="ü"/>
            </a:pPr>
            <a:r>
              <a:rPr lang="ar-DZ" sz="1600" dirty="0" smtClean="0">
                <a:solidFill>
                  <a:schemeClr val="tx1"/>
                </a:solidFill>
              </a:rPr>
              <a:t>إداريـــون مــؤهـلــــون</a:t>
            </a:r>
          </a:p>
          <a:p>
            <a:pPr lvl="0" algn="just" rtl="1">
              <a:buClr>
                <a:schemeClr val="accent6">
                  <a:lumMod val="50000"/>
                </a:schemeClr>
              </a:buClr>
              <a:buFont typeface="Wingdings" pitchFamily="2" charset="2"/>
              <a:buChar char="ü"/>
            </a:pPr>
            <a:r>
              <a:rPr lang="ar-DZ" sz="1600" dirty="0" smtClean="0">
                <a:solidFill>
                  <a:schemeClr val="tx1"/>
                </a:solidFill>
              </a:rPr>
              <a:t>تجتمع دون حضور المتعهدين </a:t>
            </a:r>
            <a:endParaRPr lang="fr-FR" sz="1600" dirty="0" smtClean="0">
              <a:solidFill>
                <a:schemeClr val="tx1"/>
              </a:solidFill>
            </a:endParaRPr>
          </a:p>
          <a:p>
            <a:pPr lvl="0" algn="just" rtl="1"/>
            <a:endParaRPr lang="fr-FR" sz="1600" dirty="0" smtClean="0">
              <a:solidFill>
                <a:schemeClr val="tx1"/>
              </a:solidFill>
            </a:endParaRPr>
          </a:p>
        </p:txBody>
      </p:sp>
      <p:sp>
        <p:nvSpPr>
          <p:cNvPr id="2" name="Espace réservé de la date 1"/>
          <p:cNvSpPr>
            <a:spLocks noGrp="1"/>
          </p:cNvSpPr>
          <p:nvPr>
            <p:ph type="dt" sz="half" idx="10"/>
          </p:nvPr>
        </p:nvSpPr>
        <p:spPr/>
        <p:txBody>
          <a:bodyPr/>
          <a:lstStyle/>
          <a:p>
            <a:fld id="{6A1689F2-47B5-4DC6-80F8-7DC0BCFD026E}"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8" name="Espace réservé du numéro de diapositive 7"/>
          <p:cNvSpPr>
            <a:spLocks noGrp="1"/>
          </p:cNvSpPr>
          <p:nvPr>
            <p:ph type="sldNum" sz="quarter" idx="12"/>
          </p:nvPr>
        </p:nvSpPr>
        <p:spPr/>
        <p:txBody>
          <a:bodyPr/>
          <a:lstStyle/>
          <a:p>
            <a:fld id="{8DB51136-D3C6-40CA-8B08-CAC8ADCCCF19}" type="slidenum">
              <a:rPr lang="fr-FR" smtClean="0"/>
              <a:pPr/>
              <a:t>29</a:t>
            </a:fld>
            <a:endParaRPr lang="fr-FR"/>
          </a:p>
        </p:txBody>
      </p:sp>
    </p:spTree>
  </p:cSld>
  <p:clrMapOvr>
    <a:masterClrMapping/>
  </p:clrMapOvr>
  <p:transition>
    <p:plus/>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useBgFill="1">
        <p:nvSpPr>
          <p:cNvPr id="7" name="Rectangle à coins arrondis 6"/>
          <p:cNvSpPr/>
          <p:nvPr/>
        </p:nvSpPr>
        <p:spPr>
          <a:xfrm>
            <a:off x="214282" y="142852"/>
            <a:ext cx="8786874" cy="6572296"/>
          </a:xfrm>
          <a:prstGeom prst="roundRect">
            <a:avLst/>
          </a:prstGeom>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endParaRPr lang="ar-DZ" b="1" i="1" dirty="0" smtClean="0">
              <a:solidFill>
                <a:schemeClr val="tx1"/>
              </a:solidFill>
              <a:cs typeface="+mj-cs"/>
            </a:endParaRPr>
          </a:p>
          <a:p>
            <a:pPr algn="just" rtl="1">
              <a:lnSpc>
                <a:spcPct val="150000"/>
              </a:lnSpc>
            </a:pPr>
            <a:r>
              <a:rPr lang="ar-SA" b="1" i="1" dirty="0" smtClean="0">
                <a:solidFill>
                  <a:schemeClr val="tx1"/>
                </a:solidFill>
                <a:cs typeface="+mj-cs"/>
              </a:rPr>
              <a:t> </a:t>
            </a:r>
            <a:r>
              <a:rPr lang="ar-SA" b="1" i="1" dirty="0">
                <a:solidFill>
                  <a:schemeClr val="tx1"/>
                </a:solidFill>
                <a:cs typeface="+mj-cs"/>
              </a:rPr>
              <a:t>لـمــا وضــعــنا بيـن أيـدي الآمـرين بالصـرف </a:t>
            </a:r>
            <a:r>
              <a:rPr lang="ar-SA" b="1" i="1" dirty="0" err="1">
                <a:solidFill>
                  <a:schemeClr val="tx1"/>
                </a:solidFill>
                <a:cs typeface="+mj-cs"/>
              </a:rPr>
              <a:t>و</a:t>
            </a:r>
            <a:r>
              <a:rPr lang="ar-SA" b="1" i="1" dirty="0">
                <a:solidFill>
                  <a:schemeClr val="tx1"/>
                </a:solidFill>
                <a:cs typeface="+mj-cs"/>
              </a:rPr>
              <a:t> المــحاسـبـين العـمـوميــين دلـيـل مراقـبة النفــقات العـمـــومـيـة أشــرنا إلى وجــوب مــواكــبة التغـيـرات من خـلال النـص القـانـوني </a:t>
            </a:r>
            <a:r>
              <a:rPr lang="ar-SA" b="1" i="1" dirty="0" err="1">
                <a:solidFill>
                  <a:schemeClr val="tx1"/>
                </a:solidFill>
                <a:cs typeface="+mj-cs"/>
              </a:rPr>
              <a:t>و</a:t>
            </a:r>
            <a:r>
              <a:rPr lang="ar-SA" b="1" i="1" dirty="0">
                <a:solidFill>
                  <a:schemeClr val="tx1"/>
                </a:solidFill>
                <a:cs typeface="+mj-cs"/>
              </a:rPr>
              <a:t> التكـيـف مع هــذه التغـيـرات، </a:t>
            </a:r>
            <a:r>
              <a:rPr lang="ar-SA" b="1" i="1" dirty="0" err="1">
                <a:solidFill>
                  <a:schemeClr val="tx1"/>
                </a:solidFill>
                <a:cs typeface="+mj-cs"/>
              </a:rPr>
              <a:t>و</a:t>
            </a:r>
            <a:r>
              <a:rPr lang="ar-SA" b="1" i="1" dirty="0">
                <a:solidFill>
                  <a:schemeClr val="tx1"/>
                </a:solidFill>
                <a:cs typeface="+mj-cs"/>
              </a:rPr>
              <a:t> المـحـاسـب العـمـومي مـطالب أكـثـر كـونــه المـوظـف المخـتص  لأنـه كما وضـحـنا في الكـثـيـر من المـرات لـيس بالضـرورة أن يكـون الآمـر بالصـرف مخـتصـا في مــيـدان الـمـحــاسـبـة العـمــومـيــة ، </a:t>
            </a:r>
            <a:r>
              <a:rPr lang="ar-SA" b="1" i="1" dirty="0" smtClean="0">
                <a:solidFill>
                  <a:schemeClr val="tx1"/>
                </a:solidFill>
                <a:cs typeface="+mj-cs"/>
              </a:rPr>
              <a:t>وهــده </a:t>
            </a:r>
            <a:r>
              <a:rPr lang="ar-SA" b="1" i="1" dirty="0">
                <a:solidFill>
                  <a:schemeClr val="tx1"/>
                </a:solidFill>
                <a:cs typeface="+mj-cs"/>
              </a:rPr>
              <a:t>الوثـيــقـة التي نــزود بها الآمـرين بالصــرف بالـدرجـة الأولى لأنــهــم يمــثـلـون المصـلـحة المـتـعـاقـدة هي مـســلك قـصــيـر إلى تنظــيــم (قــانون) الصـفــقـات العـمـومـية ، تمـكـنهـم من الوصـول إلى المــعـلـومـة بأسـرع وقـت عــن طـريــق قـراءة صـحـيـحـة من خـلال التـوضـيـحـات التي رفـعـنا </a:t>
            </a:r>
            <a:r>
              <a:rPr lang="ar-SA" b="1" i="1" dirty="0" err="1">
                <a:solidFill>
                  <a:schemeClr val="tx1"/>
                </a:solidFill>
                <a:cs typeface="+mj-cs"/>
              </a:rPr>
              <a:t>بـهـا</a:t>
            </a:r>
            <a:r>
              <a:rPr lang="ar-SA" b="1" i="1" dirty="0">
                <a:solidFill>
                  <a:schemeClr val="tx1"/>
                </a:solidFill>
                <a:cs typeface="+mj-cs"/>
              </a:rPr>
              <a:t> الغـمـوض عــن الــكـثــير مــن النـقــاط ، </a:t>
            </a:r>
            <a:r>
              <a:rPr lang="ar-SA" b="1" i="1" dirty="0" err="1">
                <a:solidFill>
                  <a:schemeClr val="tx1"/>
                </a:solidFill>
                <a:cs typeface="+mj-cs"/>
              </a:rPr>
              <a:t>و</a:t>
            </a:r>
            <a:r>
              <a:rPr lang="ar-SA" b="1" i="1" dirty="0">
                <a:solidFill>
                  <a:schemeClr val="tx1"/>
                </a:solidFill>
                <a:cs typeface="+mj-cs"/>
              </a:rPr>
              <a:t> هي أيضـا وثـيــقـة أسـاسـية لأعـضـاء  لجـان الصـفــقـات العـمـومـيـة ولمخـتلـف المصالح التي تـتعـامـل في هـدا المـيـدان ، ونــنـبه إلى وجـوب احــتـرام  النـص القانـوني وتـفـادي التـأويـلات </a:t>
            </a:r>
            <a:r>
              <a:rPr lang="ar-SA" b="1" i="1" dirty="0" smtClean="0">
                <a:solidFill>
                  <a:schemeClr val="tx1"/>
                </a:solidFill>
                <a:cs typeface="+mj-cs"/>
              </a:rPr>
              <a:t>أو</a:t>
            </a:r>
            <a:r>
              <a:rPr lang="ar-DZ" b="1" i="1" dirty="0" smtClean="0">
                <a:solidFill>
                  <a:schemeClr val="tx1"/>
                </a:solidFill>
                <a:cs typeface="+mj-cs"/>
              </a:rPr>
              <a:t> </a:t>
            </a:r>
            <a:r>
              <a:rPr lang="ar-SA" b="1" i="1" dirty="0" smtClean="0">
                <a:solidFill>
                  <a:schemeClr val="tx1"/>
                </a:solidFill>
                <a:cs typeface="+mj-cs"/>
              </a:rPr>
              <a:t>التظاهـر </a:t>
            </a:r>
            <a:r>
              <a:rPr lang="ar-SA" b="1" i="1" dirty="0">
                <a:solidFill>
                  <a:schemeClr val="tx1"/>
                </a:solidFill>
                <a:cs typeface="+mj-cs"/>
              </a:rPr>
              <a:t>بالتحـكـم ، بل التـفـوق في تسـيـير الصـفـقـات يكون بــطــلــب التـوضـيحـات لدى المـخـتصـيـن عن طـريـق الـتـواصل  خــاصـة الالكتروني  والأس</a:t>
            </a:r>
            <a:r>
              <a:rPr lang="ar-DZ" b="1" i="1" dirty="0">
                <a:solidFill>
                  <a:schemeClr val="tx1"/>
                </a:solidFill>
                <a:cs typeface="+mj-cs"/>
              </a:rPr>
              <a:t>ــ</a:t>
            </a:r>
            <a:r>
              <a:rPr lang="ar-SA" b="1" i="1" dirty="0" err="1">
                <a:solidFill>
                  <a:schemeClr val="tx1"/>
                </a:solidFill>
                <a:cs typeface="+mj-cs"/>
              </a:rPr>
              <a:t>تفـســار</a:t>
            </a:r>
            <a:r>
              <a:rPr lang="ar-SA" b="1" i="1" dirty="0">
                <a:solidFill>
                  <a:schemeClr val="tx1"/>
                </a:solidFill>
                <a:cs typeface="+mj-cs"/>
              </a:rPr>
              <a:t> لدى الجـهـات </a:t>
            </a:r>
            <a:r>
              <a:rPr lang="ar-SA" b="1" i="1" dirty="0" err="1">
                <a:solidFill>
                  <a:schemeClr val="tx1"/>
                </a:solidFill>
                <a:cs typeface="+mj-cs"/>
              </a:rPr>
              <a:t>المـسـؤولـة</a:t>
            </a:r>
            <a:r>
              <a:rPr lang="ar-SA" b="1" i="1" dirty="0">
                <a:solidFill>
                  <a:schemeClr val="tx1"/>
                </a:solidFill>
                <a:cs typeface="+mj-cs"/>
              </a:rPr>
              <a:t>. فالـمـســؤولـيـة في مـيـدان الصـفــقــات الـعــمــومــيــة جــد هــامــة لأن الأمـر يـتـعـلـق بتسـيـيـر أكـبـر كـثـلـة مـن المـال العـام  في مـيـزانـيـة الـدولــة أو الجــمـاعــات المـحـلـيـة أو المـؤسـسات العـمـومــيـة فــهــي محـفـوفــة بالـمـخـاطــر بمـخــتــلف أشـكالـهــا.</a:t>
            </a:r>
            <a:endParaRPr lang="fr-FR" b="1" dirty="0">
              <a:solidFill>
                <a:schemeClr val="tx1"/>
              </a:solidFill>
              <a:cs typeface="+mj-cs"/>
            </a:endParaRPr>
          </a:p>
        </p:txBody>
      </p:sp>
      <p:sp>
        <p:nvSpPr>
          <p:cNvPr id="8" name="Rectangle 7"/>
          <p:cNvSpPr/>
          <p:nvPr/>
        </p:nvSpPr>
        <p:spPr>
          <a:xfrm>
            <a:off x="2143108" y="71414"/>
            <a:ext cx="4714908"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تـ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ـنـ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ـبـ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ــيـــ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a:t>
            </a:r>
            <a:r>
              <a:rPr lang="ar-SA"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ــه</a:t>
            </a:r>
            <a:endParaRPr lang="fr-F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Espace réservé de la date 1"/>
          <p:cNvSpPr>
            <a:spLocks noGrp="1"/>
          </p:cNvSpPr>
          <p:nvPr>
            <p:ph type="dt" sz="half" idx="10"/>
          </p:nvPr>
        </p:nvSpPr>
        <p:spPr/>
        <p:txBody>
          <a:bodyPr/>
          <a:lstStyle/>
          <a:p>
            <a:fld id="{BC5AC50F-9530-4500-9B81-15900FC37BF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3</a:t>
            </a:fld>
            <a:endParaRPr lang="fr-FR"/>
          </a:p>
        </p:txBody>
      </p:sp>
    </p:spTree>
  </p:cSld>
  <p:clrMapOvr>
    <a:masterClrMapping/>
  </p:clrMapOvr>
  <p:transition>
    <p:wedge/>
    <p:sndAc>
      <p:stSnd>
        <p:snd r:embed="rId2" name="explode.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500034" y="4214818"/>
            <a:ext cx="8286808" cy="242889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buClr>
                <a:schemeClr val="accent6">
                  <a:lumMod val="50000"/>
                </a:schemeClr>
              </a:buClr>
              <a:buFont typeface="Wingdings" pitchFamily="2" charset="2"/>
              <a:buChar char="ü"/>
            </a:pPr>
            <a:r>
              <a:rPr lang="ar-DZ" dirty="0" smtClean="0">
                <a:solidFill>
                  <a:schemeClr val="tx1"/>
                </a:solidFill>
              </a:rPr>
              <a:t>يـمـنـع الـتـفـــاوض مـع المتـعـهـديــن بـعــد فـتــح الأظــرف وأثـنـاء تـقـيـيــم الـعـــروض. </a:t>
            </a:r>
            <a:endParaRPr lang="fr-FR" dirty="0" smtClean="0">
              <a:solidFill>
                <a:schemeClr val="tx1"/>
              </a:solidFill>
            </a:endParaRPr>
          </a:p>
          <a:p>
            <a:pPr lvl="0" algn="just" rtl="1">
              <a:buClr>
                <a:schemeClr val="accent6">
                  <a:lumMod val="50000"/>
                </a:schemeClr>
              </a:buClr>
              <a:buFont typeface="Wingdings" pitchFamily="2" charset="2"/>
              <a:buChar char="ü"/>
            </a:pPr>
            <a:r>
              <a:rPr lang="ar-DZ" dirty="0" smtClean="0">
                <a:solidFill>
                  <a:schemeClr val="tx1"/>
                </a:solidFill>
              </a:rPr>
              <a:t>يـسـتـفــيـــد الإنـتـــاج المـحـلــي مـــن هــامـــش أفـضـلـيــة (حــالــيــا 25% يـبــــرر ذلـــك بشـهـــادة تــسـجــيـــل لــدى غــرفــة الصناعــة التـقـلـيـديـة).</a:t>
            </a:r>
            <a:endParaRPr lang="fr-FR" dirty="0" smtClean="0">
              <a:solidFill>
                <a:schemeClr val="tx1"/>
              </a:solidFill>
            </a:endParaRPr>
          </a:p>
          <a:p>
            <a:pPr algn="just" rtl="1">
              <a:buClr>
                <a:schemeClr val="accent6">
                  <a:lumMod val="50000"/>
                </a:schemeClr>
              </a:buClr>
              <a:buFont typeface="Wingdings" pitchFamily="2" charset="2"/>
              <a:buChar char="§"/>
            </a:pPr>
            <a:r>
              <a:rPr lang="ar-DZ" dirty="0" smtClean="0">
                <a:solidFill>
                  <a:schemeClr val="tx1"/>
                </a:solidFill>
              </a:rPr>
              <a:t>تـتـنـافـى العـضـويــة أو صـفـة مـقـرر فـي لـجـنـة الـصـفـقـات العـمـومـيـة مـع العـضـويـة فـي لـجـنـة فـتـح </a:t>
            </a:r>
            <a:r>
              <a:rPr lang="ar-DZ" dirty="0" err="1" smtClean="0">
                <a:solidFill>
                  <a:schemeClr val="tx1"/>
                </a:solidFill>
              </a:rPr>
              <a:t>الأظـرفــة</a:t>
            </a:r>
            <a:r>
              <a:rPr lang="ar-DZ" dirty="0" smtClean="0">
                <a:solidFill>
                  <a:schemeClr val="tx1"/>
                </a:solidFill>
              </a:rPr>
              <a:t> أو فـي لـجـنـة تـقــيـيـم الـعـروض عـنـدمـا يـتـعـلـق الأمـر بـنـفـس الـمـلــف. (المــادة 61 مكـررـ تـعـديـل-)</a:t>
            </a:r>
            <a:endParaRPr lang="fr-FR" dirty="0" smtClean="0">
              <a:solidFill>
                <a:schemeClr val="tx1"/>
              </a:solidFill>
            </a:endParaRPr>
          </a:p>
          <a:p>
            <a:pPr algn="just" rtl="1">
              <a:buClr>
                <a:schemeClr val="accent6">
                  <a:lumMod val="50000"/>
                </a:schemeClr>
              </a:buClr>
              <a:buFont typeface="Wingdings" pitchFamily="2" charset="2"/>
              <a:buChar char="§"/>
            </a:pPr>
            <a:r>
              <a:rPr lang="ar-DZ" dirty="0" smtClean="0">
                <a:solidFill>
                  <a:schemeClr val="tx1"/>
                </a:solidFill>
              </a:rPr>
              <a:t>لا يـمـكـن للـمـصـلـحـة المـتـعـاقـدة أن تـمـنـح إلى غـايـة سـنـة 2017 عـقـدا بـأي شـكـل مـن الأشـكــال لـمـوظـفـيـن سابـقـيـن لـديــهـا تـوقـفـوا عـن أداء مـهـامـهـم.</a:t>
            </a:r>
            <a:endParaRPr lang="ar-DZ" sz="1400" b="1" u="sng" dirty="0" smtClean="0">
              <a:solidFill>
                <a:schemeClr val="tx1"/>
              </a:solidFill>
            </a:endParaRPr>
          </a:p>
        </p:txBody>
      </p:sp>
      <p:sp>
        <p:nvSpPr>
          <p:cNvPr id="4" name="Rectangle 3"/>
          <p:cNvSpPr/>
          <p:nvPr/>
        </p:nvSpPr>
        <p:spPr>
          <a:xfrm>
            <a:off x="2643174" y="214290"/>
            <a:ext cx="3932487" cy="646331"/>
          </a:xfrm>
          <a:prstGeom prst="rect">
            <a:avLst/>
          </a:prstGeom>
          <a:noFill/>
        </p:spPr>
        <p:txBody>
          <a:bodyPr wrap="none" lIns="91440" tIns="45720" rIns="91440" bIns="45720">
            <a:spAutoFit/>
          </a:bodyPr>
          <a:lstStyle/>
          <a:p>
            <a:pPr algn="ctr" rtl="1"/>
            <a:r>
              <a:rPr lang="ar-DZ" sz="3600" b="1" i="1" u="sng" dirty="0" smtClean="0">
                <a:ln>
                  <a:solidFill>
                    <a:srgbClr val="FF0000"/>
                  </a:solidFill>
                </a:ln>
                <a:solidFill>
                  <a:schemeClr val="bg2">
                    <a:lumMod val="25000"/>
                  </a:schemeClr>
                </a:solidFill>
              </a:rPr>
              <a:t>أنــــــواع </a:t>
            </a:r>
            <a:r>
              <a:rPr lang="ar-DZ" sz="3600" b="1" i="1" u="sng" dirty="0" err="1" smtClean="0">
                <a:ln>
                  <a:solidFill>
                    <a:srgbClr val="FF0000"/>
                  </a:solidFill>
                </a:ln>
                <a:solidFill>
                  <a:schemeClr val="bg2">
                    <a:lumMod val="25000"/>
                  </a:schemeClr>
                </a:solidFill>
              </a:rPr>
              <a:t>الـــرقـــابــــــات</a:t>
            </a:r>
            <a:endParaRPr lang="fr-FR" sz="3600" dirty="0">
              <a:ln>
                <a:solidFill>
                  <a:srgbClr val="FF0000"/>
                </a:solidFill>
              </a:ln>
              <a:solidFill>
                <a:schemeClr val="bg2">
                  <a:lumMod val="25000"/>
                </a:schemeClr>
              </a:solidFill>
            </a:endParaRPr>
          </a:p>
        </p:txBody>
      </p:sp>
      <p:sp>
        <p:nvSpPr>
          <p:cNvPr id="12" name="Rectangle à coins arrondis 11"/>
          <p:cNvSpPr/>
          <p:nvPr/>
        </p:nvSpPr>
        <p:spPr>
          <a:xfrm>
            <a:off x="4929190" y="1000108"/>
            <a:ext cx="3143272" cy="3071834"/>
          </a:xfrm>
          <a:prstGeom prst="roundRect">
            <a:avLst>
              <a:gd name="adj" fmla="val 16353"/>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t="100000" r="100000"/>
            </a:path>
            <a:tileRect l="-100000" b="-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u="sng" dirty="0" smtClean="0">
                <a:solidFill>
                  <a:schemeClr val="tx1"/>
                </a:solidFill>
              </a:rPr>
              <a:t>الــعـــروض الـتـقـنـيـــة</a:t>
            </a:r>
            <a:r>
              <a:rPr lang="fr-FR" sz="2000" dirty="0" smtClean="0">
                <a:solidFill>
                  <a:schemeClr val="tx1"/>
                </a:solidFill>
              </a:rPr>
              <a:t> </a:t>
            </a:r>
            <a:endParaRPr lang="ar-DZ" sz="2000" dirty="0" smtClean="0">
              <a:solidFill>
                <a:schemeClr val="tx1"/>
              </a:solidFill>
            </a:endParaRPr>
          </a:p>
          <a:p>
            <a:pPr algn="just" rtl="1"/>
            <a:endParaRPr lang="fr-FR" sz="1200" dirty="0" smtClean="0">
              <a:solidFill>
                <a:schemeClr val="tx1"/>
              </a:solidFill>
            </a:endParaRPr>
          </a:p>
          <a:p>
            <a:pPr algn="just" rtl="1"/>
            <a:r>
              <a:rPr lang="ar-DZ" sz="2000" b="1" u="sng" dirty="0" smtClean="0">
                <a:solidFill>
                  <a:schemeClr val="tx1"/>
                </a:solidFill>
              </a:rPr>
              <a:t>الـتـنـقــيـــط</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الــتــأهــيـــل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الــقـــدرة الـمــالــيـــة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الــوســائــل البــشريــة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الــوســائــل الــمــاديــة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أجـــل الـتـنــفــيــذ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تـحــديــد نـقـطــة القــبـــول </a:t>
            </a:r>
            <a:endParaRPr lang="fr-FR" sz="2000" dirty="0" smtClean="0">
              <a:solidFill>
                <a:schemeClr val="tx1"/>
              </a:solidFill>
            </a:endParaRPr>
          </a:p>
          <a:p>
            <a:pPr algn="just" rtl="1">
              <a:buClr>
                <a:schemeClr val="accent6">
                  <a:lumMod val="50000"/>
                </a:schemeClr>
              </a:buClr>
              <a:buFont typeface="Wingdings" pitchFamily="2" charset="2"/>
              <a:buChar char="ü"/>
            </a:pPr>
            <a:r>
              <a:rPr lang="ar-DZ" sz="2000" dirty="0" smtClean="0">
                <a:solidFill>
                  <a:schemeClr val="tx1"/>
                </a:solidFill>
              </a:rPr>
              <a:t>امـتـيـــازات أخــــرى</a:t>
            </a:r>
            <a:endParaRPr lang="fr-FR" sz="2000" dirty="0">
              <a:solidFill>
                <a:schemeClr val="tx1"/>
              </a:solidFill>
            </a:endParaRPr>
          </a:p>
        </p:txBody>
      </p:sp>
      <p:sp>
        <p:nvSpPr>
          <p:cNvPr id="13" name="Rectangle à coins arrondis 12"/>
          <p:cNvSpPr/>
          <p:nvPr/>
        </p:nvSpPr>
        <p:spPr>
          <a:xfrm>
            <a:off x="1071538" y="1000108"/>
            <a:ext cx="3143272" cy="3071834"/>
          </a:xfrm>
          <a:prstGeom prst="roundRect">
            <a:avLst>
              <a:gd name="adj" fmla="val 21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sz="2000" b="1" u="sng" dirty="0" smtClean="0">
                <a:solidFill>
                  <a:schemeClr val="tx1"/>
                </a:solidFill>
              </a:rPr>
              <a:t>الــعـــروض الـمــالـيـــة</a:t>
            </a:r>
          </a:p>
          <a:p>
            <a:pPr algn="just" rtl="1"/>
            <a:endParaRPr lang="fr-FR" sz="1600" dirty="0" smtClean="0">
              <a:solidFill>
                <a:schemeClr val="tx1"/>
              </a:solidFill>
            </a:endParaRPr>
          </a:p>
          <a:p>
            <a:pPr algn="just" rtl="1"/>
            <a:r>
              <a:rPr lang="ar-DZ" sz="2000" b="1" u="sng" dirty="0" smtClean="0">
                <a:solidFill>
                  <a:schemeClr val="tx1"/>
                </a:solidFill>
              </a:rPr>
              <a:t>الـتـقـيـيـم</a:t>
            </a:r>
            <a:endParaRPr lang="fr-FR" sz="2000" dirty="0" smtClean="0">
              <a:solidFill>
                <a:schemeClr val="tx1"/>
              </a:solidFill>
            </a:endParaRPr>
          </a:p>
          <a:p>
            <a:pPr algn="just" rtl="1">
              <a:buClr>
                <a:schemeClr val="accent6">
                  <a:lumMod val="50000"/>
                </a:schemeClr>
              </a:buClr>
              <a:buFont typeface="Wingdings" pitchFamily="2" charset="2"/>
              <a:buChar char="ü"/>
            </a:pPr>
            <a:r>
              <a:rPr lang="ar-SA" sz="2000" dirty="0" smtClean="0">
                <a:solidFill>
                  <a:schemeClr val="tx1"/>
                </a:solidFill>
              </a:rPr>
              <a:t>العـرض المالي المقـتــرح   </a:t>
            </a:r>
            <a:endParaRPr lang="fr-FR" sz="2000" dirty="0" smtClean="0">
              <a:solidFill>
                <a:schemeClr val="tx1"/>
              </a:solidFill>
            </a:endParaRPr>
          </a:p>
        </p:txBody>
      </p:sp>
      <p:sp>
        <p:nvSpPr>
          <p:cNvPr id="2" name="Espace réservé de la date 1"/>
          <p:cNvSpPr>
            <a:spLocks noGrp="1"/>
          </p:cNvSpPr>
          <p:nvPr>
            <p:ph type="dt" sz="half" idx="10"/>
          </p:nvPr>
        </p:nvSpPr>
        <p:spPr/>
        <p:txBody>
          <a:bodyPr/>
          <a:lstStyle/>
          <a:p>
            <a:fld id="{6168BF34-8A6C-45CE-B797-5549C658B237}"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30</a:t>
            </a:fld>
            <a:endParaRPr lang="fr-FR"/>
          </a:p>
        </p:txBody>
      </p:sp>
    </p:spTree>
  </p:cSld>
  <p:clrMapOvr>
    <a:masterClrMapping/>
  </p:clrMapOvr>
  <p:transition>
    <p:newsflash/>
    <p:sndAc>
      <p:stSnd>
        <p:snd r:embed="rId2" name="chimes.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500034" y="642918"/>
            <a:ext cx="8286808" cy="1214446"/>
          </a:xfrm>
          <a:prstGeom prst="roundRect">
            <a:avLst>
              <a:gd name="adj" fmla="val 44827"/>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r-FR" sz="2000" b="1" i="1" dirty="0" smtClean="0">
                <a:solidFill>
                  <a:schemeClr val="accent6">
                    <a:lumMod val="50000"/>
                  </a:schemeClr>
                </a:solidFill>
              </a:rPr>
              <a:t>	</a:t>
            </a:r>
            <a:r>
              <a:rPr lang="ar-DZ" sz="2000" b="1" i="1" u="sng" dirty="0" smtClean="0">
                <a:solidFill>
                  <a:schemeClr val="accent6">
                    <a:lumMod val="50000"/>
                  </a:schemeClr>
                </a:solidFill>
              </a:rPr>
              <a:t>إعـــلان المـنـــح الـمــؤقــــت</a:t>
            </a:r>
            <a:endParaRPr lang="fr-FR" sz="2000" b="1" i="1" u="sng" dirty="0" smtClean="0">
              <a:solidFill>
                <a:schemeClr val="accent6">
                  <a:lumMod val="50000"/>
                </a:schemeClr>
              </a:solidFill>
            </a:endParaRPr>
          </a:p>
          <a:p>
            <a:pPr algn="just" rtl="1"/>
            <a:endParaRPr lang="fr-FR" sz="1050" dirty="0" smtClean="0">
              <a:solidFill>
                <a:schemeClr val="tx1"/>
              </a:solidFill>
            </a:endParaRPr>
          </a:p>
          <a:p>
            <a:pPr algn="just" rtl="1"/>
            <a:r>
              <a:rPr lang="ar-DZ" dirty="0" smtClean="0">
                <a:solidFill>
                  <a:schemeClr val="tx1"/>
                </a:solidFill>
              </a:rPr>
              <a:t> يـتـــم الإعـــلان عـــن المـنــح الـمــؤقــت للصـفــقـــة بـعــد اخـتـيـــار المـتـعـامـــل المـتـعــاقــــد عـــن طــريـــق نـشـــر الإعــــلان فـــي نـفـــس الـيــومــيـــات إن أمـــكــــن.</a:t>
            </a:r>
            <a:endParaRPr lang="fr-FR" dirty="0">
              <a:solidFill>
                <a:schemeClr val="tx1"/>
              </a:solidFill>
            </a:endParaRPr>
          </a:p>
        </p:txBody>
      </p:sp>
      <p:sp>
        <p:nvSpPr>
          <p:cNvPr id="5" name="Rectangle à coins arrondis 4"/>
          <p:cNvSpPr/>
          <p:nvPr/>
        </p:nvSpPr>
        <p:spPr>
          <a:xfrm>
            <a:off x="428596" y="2071678"/>
            <a:ext cx="8286808" cy="4214842"/>
          </a:xfrm>
          <a:prstGeom prst="roundRect">
            <a:avLst>
              <a:gd name="adj" fmla="val 2289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r-FR" b="1" i="1" dirty="0" smtClean="0">
                <a:solidFill>
                  <a:schemeClr val="accent6">
                    <a:lumMod val="50000"/>
                  </a:schemeClr>
                </a:solidFill>
              </a:rPr>
              <a:t>	</a:t>
            </a:r>
            <a:r>
              <a:rPr lang="ar-DZ" sz="2000" b="1" i="1" u="sng" dirty="0" smtClean="0">
                <a:solidFill>
                  <a:schemeClr val="accent6">
                    <a:lumMod val="50000"/>
                  </a:schemeClr>
                </a:solidFill>
              </a:rPr>
              <a:t>الـــطــــعــــــــون</a:t>
            </a:r>
            <a:endParaRPr lang="fr-FR" b="1" i="1" u="sng" dirty="0" smtClean="0">
              <a:solidFill>
                <a:schemeClr val="accent6">
                  <a:lumMod val="50000"/>
                </a:schemeClr>
              </a:solidFill>
            </a:endParaRPr>
          </a:p>
          <a:p>
            <a:pPr algn="just" rtl="1"/>
            <a:endParaRPr lang="fr-FR" sz="1200" dirty="0" smtClean="0">
              <a:solidFill>
                <a:schemeClr val="accent6">
                  <a:lumMod val="50000"/>
                </a:schemeClr>
              </a:solidFill>
            </a:endParaRPr>
          </a:p>
          <a:p>
            <a:pPr algn="just" rtl="1"/>
            <a:r>
              <a:rPr lang="ar-DZ" b="1" u="sng" dirty="0" smtClean="0">
                <a:solidFill>
                  <a:schemeClr val="tx1"/>
                </a:solidFill>
              </a:rPr>
              <a:t>المــــــادة</a:t>
            </a:r>
            <a:r>
              <a:rPr lang="fr-FR" b="1" u="sng" dirty="0" smtClean="0">
                <a:solidFill>
                  <a:schemeClr val="tx1"/>
                </a:solidFill>
              </a:rPr>
              <a:t> </a:t>
            </a:r>
            <a:r>
              <a:rPr lang="ar-DZ" b="1" u="sng" dirty="0" smtClean="0">
                <a:solidFill>
                  <a:schemeClr val="tx1"/>
                </a:solidFill>
              </a:rPr>
              <a:t>114:</a:t>
            </a:r>
            <a:r>
              <a:rPr lang="ar-DZ" dirty="0" smtClean="0">
                <a:solidFill>
                  <a:schemeClr val="tx1"/>
                </a:solidFill>
              </a:rPr>
              <a:t> تـخـتـص كــل لـجـنــة مـثـلـمــا هـــي مـشـكـلــة بـمــوجــب الـنــص الـقــانــونــي المتـضـمن تـنـظـيــم الصـفـقــات الــعــمــومـيـــة فــي دراســة الــطــعــون المــعـروضــة عــلــيــها </a:t>
            </a:r>
            <a:r>
              <a:rPr lang="ar-DZ" dirty="0" err="1" smtClean="0">
                <a:solidFill>
                  <a:schemeClr val="tx1"/>
                </a:solidFill>
              </a:rPr>
              <a:t>و</a:t>
            </a:r>
            <a:r>
              <a:rPr lang="ar-DZ" dirty="0" smtClean="0">
                <a:solidFill>
                  <a:schemeClr val="tx1"/>
                </a:solidFill>
              </a:rPr>
              <a:t> الـمـسـتـوفــاة الـشــروط الــقانــونــيــة.( الاحـتجـاج عــلى الاخـتـيار في أجـل 10 أيــام من تاريـخ نشـر إعـلان المـنـح المـؤقـت) يجـب أن يـشـيـر إعـلان المـنـح المـؤقـت للصفـقـة إلى لجـنـة الصفـقـات المخـتـصة بـدراسـة الطعــن.</a:t>
            </a:r>
            <a:endParaRPr lang="fr-FR" dirty="0" smtClean="0">
              <a:solidFill>
                <a:schemeClr val="tx1"/>
              </a:solidFill>
            </a:endParaRPr>
          </a:p>
          <a:p>
            <a:pPr lvl="0" algn="just" rtl="1"/>
            <a:r>
              <a:rPr lang="ar-DZ" dirty="0" smtClean="0">
                <a:solidFill>
                  <a:schemeClr val="tx1"/>
                </a:solidFill>
              </a:rPr>
              <a:t>تــصـدر الـلـجــنــة رأيــا فـي أجـل خـمـسـة عــشــرة ( 15 ) يـــوم ابتــداء مـن تـاريـخ انـقــضــاء الـعــشـرة 10 أيـام. ويـبـلغ هـذا الرأي إلى الـمـصـلـحة الـمـتـعـاقـدة </a:t>
            </a:r>
            <a:r>
              <a:rPr lang="ar-DZ" dirty="0" err="1" smtClean="0">
                <a:solidFill>
                  <a:schemeClr val="tx1"/>
                </a:solidFill>
              </a:rPr>
              <a:t>و</a:t>
            </a:r>
            <a:r>
              <a:rPr lang="ar-DZ" dirty="0" smtClean="0">
                <a:solidFill>
                  <a:schemeClr val="tx1"/>
                </a:solidFill>
              </a:rPr>
              <a:t> لصاحـب الطـعــن</a:t>
            </a:r>
            <a:r>
              <a:rPr lang="fr-FR" dirty="0" smtClean="0">
                <a:solidFill>
                  <a:schemeClr val="tx1"/>
                </a:solidFill>
              </a:rPr>
              <a:t>.</a:t>
            </a:r>
          </a:p>
          <a:p>
            <a:pPr lvl="0" algn="just" rtl="1"/>
            <a:endParaRPr lang="fr-FR" sz="1200" dirty="0" smtClean="0">
              <a:solidFill>
                <a:schemeClr val="tx1"/>
              </a:solidFill>
            </a:endParaRPr>
          </a:p>
          <a:p>
            <a:pPr algn="just" rtl="1"/>
            <a:r>
              <a:rPr lang="ar-DZ" b="1" u="sng" dirty="0" smtClean="0">
                <a:solidFill>
                  <a:schemeClr val="tx1"/>
                </a:solidFill>
              </a:rPr>
              <a:t>الـمـادة</a:t>
            </a:r>
            <a:r>
              <a:rPr lang="fr-FR" b="1" u="sng" dirty="0" smtClean="0">
                <a:solidFill>
                  <a:schemeClr val="tx1"/>
                </a:solidFill>
              </a:rPr>
              <a:t> </a:t>
            </a:r>
            <a:r>
              <a:rPr lang="ar-DZ" b="1" u="sng" dirty="0" smtClean="0">
                <a:solidFill>
                  <a:schemeClr val="tx1"/>
                </a:solidFill>
              </a:rPr>
              <a:t>115</a:t>
            </a:r>
            <a:r>
              <a:rPr lang="fr-FR" b="1" u="sng" dirty="0" smtClean="0">
                <a:solidFill>
                  <a:schemeClr val="tx1"/>
                </a:solidFill>
              </a:rPr>
              <a:t> </a:t>
            </a:r>
            <a:r>
              <a:rPr lang="ar-DZ" b="1" u="sng" dirty="0" smtClean="0">
                <a:solidFill>
                  <a:schemeClr val="tx1"/>
                </a:solidFill>
              </a:rPr>
              <a:t>الفقرة 5:</a:t>
            </a:r>
            <a:r>
              <a:rPr lang="fr-FR" b="1" dirty="0" smtClean="0">
                <a:solidFill>
                  <a:schemeClr val="tx1"/>
                </a:solidFill>
              </a:rPr>
              <a:t> </a:t>
            </a:r>
            <a:r>
              <a:rPr lang="ar-DZ" dirty="0" smtClean="0">
                <a:solidFill>
                  <a:schemeClr val="tx1"/>
                </a:solidFill>
              </a:rPr>
              <a:t>يـمـكـن للـمـتـعـامـل الـمـتعـاقـد أن يـرفـع طـعـنـا قـبـل الـمقـاضـاة أمـام الـعـدالـة ، أمـام الـلـجـنـة الـوطـنـيـة أو اللـجـنــة الــقطـاعـيـة لـلصـفـقـات الـمخـتـصـة  الـتي تـصـدر مـقـررا فـي هـذا الـشـأن خـلال 30 يـومــا مـن تـاريـخ إيـــداع الــطــعــن</a:t>
            </a:r>
            <a:endParaRPr lang="fr-FR" dirty="0" smtClean="0">
              <a:solidFill>
                <a:schemeClr val="tx1"/>
              </a:solidFill>
            </a:endParaRPr>
          </a:p>
          <a:p>
            <a:pPr algn="just" rtl="1"/>
            <a:endParaRPr lang="fr-FR" dirty="0">
              <a:solidFill>
                <a:schemeClr val="tx1"/>
              </a:solidFill>
            </a:endParaRPr>
          </a:p>
        </p:txBody>
      </p:sp>
      <p:sp>
        <p:nvSpPr>
          <p:cNvPr id="2" name="Espace réservé de la date 1"/>
          <p:cNvSpPr>
            <a:spLocks noGrp="1"/>
          </p:cNvSpPr>
          <p:nvPr>
            <p:ph type="dt" sz="half" idx="10"/>
          </p:nvPr>
        </p:nvSpPr>
        <p:spPr/>
        <p:txBody>
          <a:bodyPr/>
          <a:lstStyle/>
          <a:p>
            <a:fld id="{1899BBDC-A915-4022-8EB2-8F742E93B5B6}"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31</a:t>
            </a:fld>
            <a:endParaRPr lang="fr-FR"/>
          </a:p>
        </p:txBody>
      </p:sp>
    </p:spTree>
  </p:cSld>
  <p:clrMapOvr>
    <a:masterClrMapping/>
  </p:clrMapOvr>
  <p:transition>
    <p:push dir="d"/>
    <p:sndAc>
      <p:stSnd>
        <p:snd r:embed="rId2" name="wind.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28596" y="142852"/>
            <a:ext cx="8286808" cy="500066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chemeClr val="tx1"/>
                </a:solidFill>
              </a:rPr>
              <a:t> </a:t>
            </a:r>
            <a:r>
              <a:rPr lang="ar-DZ" b="1" i="1" u="sng" dirty="0" smtClean="0">
                <a:solidFill>
                  <a:schemeClr val="accent6">
                    <a:lumMod val="50000"/>
                  </a:schemeClr>
                </a:solidFill>
              </a:rPr>
              <a:t>هـــيـــــئــــات الـــرقـــــابــــــة</a:t>
            </a:r>
            <a:endParaRPr lang="fr-FR" b="1" i="1" u="sng" dirty="0" smtClean="0">
              <a:solidFill>
                <a:schemeClr val="accent6">
                  <a:lumMod val="50000"/>
                </a:schemeClr>
              </a:solidFill>
            </a:endParaRPr>
          </a:p>
          <a:p>
            <a:pPr algn="just" rtl="1"/>
            <a:endParaRPr lang="fr-FR" sz="1200" dirty="0" smtClean="0">
              <a:solidFill>
                <a:schemeClr val="accent6">
                  <a:lumMod val="50000"/>
                </a:schemeClr>
              </a:solidFill>
            </a:endParaRPr>
          </a:p>
          <a:p>
            <a:pPr algn="just" rtl="1"/>
            <a:r>
              <a:rPr lang="ar-DZ" dirty="0" smtClean="0">
                <a:solidFill>
                  <a:schemeClr val="tx1"/>
                </a:solidFill>
              </a:rPr>
              <a:t>وهــي لـجـان الصفـقات العـمـومـيـة بـمـخـتـلـف مـسـتـوياتـهـا وهي أيـضا هـيـئـات الرقابـة الخارجــيـة تـتـمتـع بـسـلـطـة واسـعـة ( </a:t>
            </a:r>
            <a:r>
              <a:rPr lang="ar-DZ" b="1" i="1" dirty="0" smtClean="0">
                <a:solidFill>
                  <a:schemeClr val="tx1"/>
                </a:solidFill>
              </a:rPr>
              <a:t>تـفــرض</a:t>
            </a:r>
            <a:r>
              <a:rPr lang="ar-DZ" dirty="0" smtClean="0">
                <a:solidFill>
                  <a:schemeClr val="tx1"/>
                </a:solidFill>
              </a:rPr>
              <a:t> </a:t>
            </a:r>
            <a:r>
              <a:rPr lang="ar-DZ" b="1" i="1" dirty="0" smtClean="0">
                <a:solidFill>
                  <a:schemeClr val="tx1"/>
                </a:solidFill>
              </a:rPr>
              <a:t>الـتأشــيـرة الشــامـلـة الـتـي تسـلـمـهـا اللـجــان عـلى الـمـصـلـحـة المـتـعـاقــدة </a:t>
            </a:r>
            <a:r>
              <a:rPr lang="ar-DZ" b="1" i="1" dirty="0" err="1" smtClean="0">
                <a:solidFill>
                  <a:schemeClr val="tx1"/>
                </a:solidFill>
              </a:rPr>
              <a:t>و</a:t>
            </a:r>
            <a:r>
              <a:rPr lang="ar-DZ" b="1" i="1" dirty="0" smtClean="0">
                <a:solidFill>
                  <a:schemeClr val="tx1"/>
                </a:solidFill>
              </a:rPr>
              <a:t> الـمــراقـب الـمـالـي </a:t>
            </a:r>
            <a:r>
              <a:rPr lang="ar-DZ" b="1" i="1" dirty="0" err="1" smtClean="0">
                <a:solidFill>
                  <a:schemeClr val="tx1"/>
                </a:solidFill>
              </a:rPr>
              <a:t>و</a:t>
            </a:r>
            <a:r>
              <a:rPr lang="ar-DZ" b="1" i="1" dirty="0" smtClean="0">
                <a:solidFill>
                  <a:schemeClr val="tx1"/>
                </a:solidFill>
              </a:rPr>
              <a:t> المـحـاســب المــكـلــف </a:t>
            </a:r>
            <a:r>
              <a:rPr lang="ar-DZ" b="1" i="1" dirty="0" smtClean="0">
                <a:solidFill>
                  <a:srgbClr val="FF0000"/>
                </a:solidFill>
              </a:rPr>
              <a:t>إلا فـي حــالــة مـعـايـنــة عـدم مـطـابـقـة ذلـك لأحـكــام تـشـريـعـيــة</a:t>
            </a:r>
            <a:r>
              <a:rPr lang="ar-DZ" b="1" i="1" dirty="0" smtClean="0">
                <a:solidFill>
                  <a:schemeClr val="tx1"/>
                </a:solidFill>
              </a:rPr>
              <a:t>)</a:t>
            </a:r>
            <a:r>
              <a:rPr lang="fr-FR" b="1" i="1" dirty="0" smtClean="0">
                <a:solidFill>
                  <a:schemeClr val="tx1"/>
                </a:solidFill>
              </a:rPr>
              <a:t>.</a:t>
            </a:r>
          </a:p>
          <a:p>
            <a:pPr algn="just" rtl="1"/>
            <a:endParaRPr lang="fr-FR" sz="1200" dirty="0" smtClean="0">
              <a:solidFill>
                <a:schemeClr val="tx1"/>
              </a:solidFill>
            </a:endParaRPr>
          </a:p>
          <a:p>
            <a:pPr algn="just" rtl="1"/>
            <a:r>
              <a:rPr lang="ar-DZ" dirty="0" smtClean="0">
                <a:solidFill>
                  <a:schemeClr val="tx1"/>
                </a:solidFill>
              </a:rPr>
              <a:t>   </a:t>
            </a:r>
            <a:r>
              <a:rPr lang="ar-DZ" b="1" u="sng" dirty="0" smtClean="0">
                <a:solidFill>
                  <a:schemeClr val="tx1"/>
                </a:solidFill>
              </a:rPr>
              <a:t>الــمـادة 165:</a:t>
            </a:r>
            <a:r>
              <a:rPr lang="ar-DZ" dirty="0" smtClean="0">
                <a:solidFill>
                  <a:schemeClr val="tx1"/>
                </a:solidFill>
              </a:rPr>
              <a:t> بعــد فـحـــص الـمـلــف يـمــكـــن</a:t>
            </a:r>
            <a:r>
              <a:rPr lang="fr-FR" dirty="0" smtClean="0">
                <a:solidFill>
                  <a:schemeClr val="tx1"/>
                </a:solidFill>
              </a:rPr>
              <a:t> .</a:t>
            </a:r>
          </a:p>
          <a:p>
            <a:pPr algn="just" rtl="1">
              <a:buClr>
                <a:schemeClr val="accent6">
                  <a:lumMod val="50000"/>
                </a:schemeClr>
              </a:buClr>
              <a:buFont typeface="Wingdings" pitchFamily="2" charset="2"/>
              <a:buChar char="ü"/>
            </a:pPr>
            <a:r>
              <a:rPr lang="ar-DZ" dirty="0" smtClean="0">
                <a:solidFill>
                  <a:schemeClr val="tx1"/>
                </a:solidFill>
              </a:rPr>
              <a:t>الـتـــأجــيـــل مـــن أجـــل إتـــمـــام  مــعــلــومـــات</a:t>
            </a:r>
            <a:r>
              <a:rPr lang="fr-FR" dirty="0" smtClean="0">
                <a:solidFill>
                  <a:schemeClr val="tx1"/>
                </a:solidFill>
              </a:rPr>
              <a:t>.</a:t>
            </a:r>
            <a:r>
              <a:rPr lang="ar-DZ" dirty="0" smtClean="0">
                <a:solidFill>
                  <a:schemeClr val="tx1"/>
                </a:solidFill>
              </a:rPr>
              <a:t> </a:t>
            </a:r>
            <a:endParaRPr lang="fr-FR" dirty="0" smtClean="0">
              <a:solidFill>
                <a:schemeClr val="tx1"/>
              </a:solidFill>
            </a:endParaRPr>
          </a:p>
          <a:p>
            <a:pPr lvl="0" algn="just" rtl="1">
              <a:buClr>
                <a:schemeClr val="accent6">
                  <a:lumMod val="50000"/>
                </a:schemeClr>
              </a:buClr>
              <a:buFont typeface="Wingdings" pitchFamily="2" charset="2"/>
              <a:buChar char="ü"/>
            </a:pPr>
            <a:r>
              <a:rPr lang="ar-DZ" dirty="0" smtClean="0">
                <a:solidFill>
                  <a:schemeClr val="tx1"/>
                </a:solidFill>
              </a:rPr>
              <a:t>الــتــأشـيــرة بــــدون  تــحــفـــظ</a:t>
            </a:r>
            <a:r>
              <a:rPr lang="fr-FR" dirty="0" smtClean="0">
                <a:solidFill>
                  <a:schemeClr val="tx1"/>
                </a:solidFill>
              </a:rPr>
              <a:t>.</a:t>
            </a:r>
          </a:p>
          <a:p>
            <a:pPr lvl="0" algn="just" rtl="1">
              <a:buClr>
                <a:schemeClr val="accent6">
                  <a:lumMod val="50000"/>
                </a:schemeClr>
              </a:buClr>
              <a:buFont typeface="Wingdings" pitchFamily="2" charset="2"/>
              <a:buChar char="ü"/>
            </a:pPr>
            <a:r>
              <a:rPr lang="ar-DZ" dirty="0" smtClean="0">
                <a:solidFill>
                  <a:schemeClr val="tx1"/>
                </a:solidFill>
              </a:rPr>
              <a:t>الـتــأشـيــرة مـــع تحــفـظــات غــيــر مــوقـفــة</a:t>
            </a:r>
            <a:r>
              <a:rPr lang="fr-FR" dirty="0" smtClean="0">
                <a:solidFill>
                  <a:schemeClr val="tx1"/>
                </a:solidFill>
              </a:rPr>
              <a:t>.</a:t>
            </a:r>
          </a:p>
          <a:p>
            <a:pPr lvl="0" algn="just" rtl="1">
              <a:buClr>
                <a:schemeClr val="accent6">
                  <a:lumMod val="50000"/>
                </a:schemeClr>
              </a:buClr>
              <a:buFont typeface="Wingdings" pitchFamily="2" charset="2"/>
              <a:buChar char="ü"/>
            </a:pPr>
            <a:r>
              <a:rPr lang="ar-DZ" dirty="0" smtClean="0">
                <a:solidFill>
                  <a:schemeClr val="tx1"/>
                </a:solidFill>
              </a:rPr>
              <a:t>رفــــض الــتــأشـــيـــرة</a:t>
            </a:r>
            <a:r>
              <a:rPr lang="fr-FR" dirty="0" smtClean="0">
                <a:solidFill>
                  <a:schemeClr val="tx1"/>
                </a:solidFill>
              </a:rPr>
              <a:t>.</a:t>
            </a:r>
            <a:r>
              <a:rPr lang="ar-DZ" dirty="0" smtClean="0">
                <a:solidFill>
                  <a:schemeClr val="tx1"/>
                </a:solidFill>
              </a:rPr>
              <a:t> </a:t>
            </a:r>
            <a:endParaRPr lang="fr-FR" dirty="0" smtClean="0">
              <a:solidFill>
                <a:schemeClr val="tx1"/>
              </a:solidFill>
            </a:endParaRPr>
          </a:p>
          <a:p>
            <a:pPr lvl="0" algn="just" rtl="1">
              <a:buClr>
                <a:schemeClr val="accent6">
                  <a:lumMod val="50000"/>
                </a:schemeClr>
              </a:buClr>
            </a:pPr>
            <a:endParaRPr lang="fr-FR" sz="1200" dirty="0" smtClean="0">
              <a:solidFill>
                <a:schemeClr val="tx1"/>
              </a:solidFill>
            </a:endParaRPr>
          </a:p>
          <a:p>
            <a:pPr lvl="0" algn="just" rtl="1">
              <a:buClr>
                <a:schemeClr val="accent6">
                  <a:lumMod val="50000"/>
                </a:schemeClr>
              </a:buClr>
              <a:buFont typeface="Wingdings" pitchFamily="2" charset="2"/>
              <a:buChar char="q"/>
            </a:pPr>
            <a:r>
              <a:rPr lang="ar-DZ" dirty="0" smtClean="0">
                <a:solidFill>
                  <a:schemeClr val="tx1"/>
                </a:solidFill>
              </a:rPr>
              <a:t>و فـــي حـــالـــة الــتــأجـيـــل تــوقـــف الآجـــال ولا تــعـــود للـســريـــان إلا ابـتــداء مـــن يـــوم تــقــديـــم المـعــلــومــات المـطـلـــوبــــة </a:t>
            </a:r>
            <a:endParaRPr lang="fr-FR" dirty="0" smtClean="0">
              <a:solidFill>
                <a:schemeClr val="tx1"/>
              </a:solidFill>
            </a:endParaRPr>
          </a:p>
          <a:p>
            <a:pPr lvl="0" algn="just" rtl="1">
              <a:buClr>
                <a:schemeClr val="accent6">
                  <a:lumMod val="50000"/>
                </a:schemeClr>
              </a:buClr>
              <a:buFont typeface="Wingdings" pitchFamily="2" charset="2"/>
              <a:buChar char="q"/>
            </a:pPr>
            <a:r>
              <a:rPr lang="ar-DZ" dirty="0" smtClean="0">
                <a:solidFill>
                  <a:schemeClr val="tx1"/>
                </a:solidFill>
              </a:rPr>
              <a:t>تـنـفــــذ الصـفـقــة بـعــد الـتــأشـيــرة خــلال مـــدة يـحـددهــا التـنـظـيــم (حـالـيــا </a:t>
            </a:r>
            <a:r>
              <a:rPr lang="ar-DZ" dirty="0" err="1" smtClean="0">
                <a:solidFill>
                  <a:schemeClr val="tx1"/>
                </a:solidFill>
              </a:rPr>
              <a:t>تلاثـة</a:t>
            </a:r>
            <a:r>
              <a:rPr lang="ar-DZ" dirty="0" smtClean="0">
                <a:solidFill>
                  <a:schemeClr val="tx1"/>
                </a:solidFill>
              </a:rPr>
              <a:t> أشـهــر ) </a:t>
            </a:r>
            <a:r>
              <a:rPr lang="ar-DZ" dirty="0" err="1" smtClean="0">
                <a:solidFill>
                  <a:schemeClr val="tx1"/>
                </a:solidFill>
              </a:rPr>
              <a:t>و</a:t>
            </a:r>
            <a:r>
              <a:rPr lang="fr-FR" dirty="0" smtClean="0">
                <a:solidFill>
                  <a:schemeClr val="tx1"/>
                </a:solidFill>
              </a:rPr>
              <a:t> </a:t>
            </a:r>
            <a:r>
              <a:rPr lang="ar-DZ" dirty="0" smtClean="0">
                <a:solidFill>
                  <a:schemeClr val="tx1"/>
                </a:solidFill>
              </a:rPr>
              <a:t>إلا يـتــم عــرضـهـا مـــن جــديـــد عــلى اللـجـنـــة المخـتـصـــة. تـحــدد الـمــدة مــن تـاريــخ الـتأشــيــرة إلى </a:t>
            </a:r>
            <a:r>
              <a:rPr lang="fr-FR" dirty="0" smtClean="0">
                <a:solidFill>
                  <a:schemeClr val="tx1"/>
                </a:solidFill>
              </a:rPr>
              <a:t> </a:t>
            </a:r>
            <a:r>
              <a:rPr lang="ar-DZ" dirty="0" smtClean="0">
                <a:solidFill>
                  <a:schemeClr val="tx1"/>
                </a:solidFill>
              </a:rPr>
              <a:t>تاريــخ أمــر بــدايــة الأشــغــال أو تـاريـخ رفـع التحـفـظـات</a:t>
            </a:r>
            <a:endParaRPr lang="fr-FR" dirty="0">
              <a:solidFill>
                <a:schemeClr val="tx1"/>
              </a:solidFill>
            </a:endParaRPr>
          </a:p>
        </p:txBody>
      </p:sp>
      <p:sp>
        <p:nvSpPr>
          <p:cNvPr id="4" name="Rectangle à coins arrondis 3"/>
          <p:cNvSpPr/>
          <p:nvPr/>
        </p:nvSpPr>
        <p:spPr>
          <a:xfrm>
            <a:off x="428596" y="5286388"/>
            <a:ext cx="8286808" cy="1366846"/>
          </a:xfrm>
          <a:prstGeom prst="roundRect">
            <a:avLst>
              <a:gd name="adj" fmla="val 38627"/>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chemeClr val="tx1"/>
                </a:solidFill>
              </a:rPr>
              <a:t>تـودع الـمـصـلـحـة المـتـعـاقـدة وجـوبـا نـسـخـة مـن مـقـرر الـتأشـيـرة مـقـابـل وصـل اسـتـلام في غـضـون 15 يـوم الـمـوالـيـة لإصـدارها لـدى مـصالح </a:t>
            </a:r>
            <a:r>
              <a:rPr lang="ar-DZ" dirty="0" err="1" smtClean="0">
                <a:solidFill>
                  <a:schemeClr val="tx1"/>
                </a:solidFill>
              </a:rPr>
              <a:t>ادارة</a:t>
            </a:r>
            <a:r>
              <a:rPr lang="ar-DZ" dirty="0" smtClean="0">
                <a:solidFill>
                  <a:schemeClr val="tx1"/>
                </a:solidFill>
              </a:rPr>
              <a:t> الجـبـاية ومـصـالـح الضـمـان الاجـتـمـاعـي. لـتـرسـلـهـا كـل مـن هـذه الـمـصـالـح فـي غـضـون ثـلاثـة أشـهـر إلى الـمـديـريـة الـعـامـة للـضـرائـب </a:t>
            </a:r>
            <a:r>
              <a:rPr lang="ar-DZ" dirty="0" err="1" smtClean="0">
                <a:solidFill>
                  <a:schemeClr val="tx1"/>
                </a:solidFill>
              </a:rPr>
              <a:t>و</a:t>
            </a:r>
            <a:r>
              <a:rPr lang="ar-DZ" dirty="0" smtClean="0">
                <a:solidFill>
                  <a:schemeClr val="tx1"/>
                </a:solidFill>
              </a:rPr>
              <a:t> الـمـديـريـة الـعـامـة للـضـمـان الاجـتـمـاعـي </a:t>
            </a:r>
            <a:endParaRPr lang="fr-FR" dirty="0">
              <a:solidFill>
                <a:schemeClr val="tx1"/>
              </a:solidFill>
            </a:endParaRPr>
          </a:p>
        </p:txBody>
      </p:sp>
      <p:sp>
        <p:nvSpPr>
          <p:cNvPr id="5" name="Rectangle 4"/>
          <p:cNvSpPr/>
          <p:nvPr/>
        </p:nvSpPr>
        <p:spPr>
          <a:xfrm>
            <a:off x="896997" y="-308491"/>
            <a:ext cx="939681" cy="369332"/>
          </a:xfrm>
          <a:prstGeom prst="rect">
            <a:avLst/>
          </a:prstGeom>
        </p:spPr>
        <p:txBody>
          <a:bodyPr wrap="none">
            <a:spAutoFit/>
          </a:bodyPr>
          <a:lstStyle/>
          <a:p>
            <a:r>
              <a:rPr lang="ar-DZ" b="1" i="1" dirty="0" smtClean="0">
                <a:solidFill>
                  <a:prstClr val="black"/>
                </a:solidFill>
              </a:rPr>
              <a:t>مـطـابـقـة </a:t>
            </a:r>
            <a:endParaRPr lang="fr-FR" dirty="0"/>
          </a:p>
        </p:txBody>
      </p:sp>
      <p:sp>
        <p:nvSpPr>
          <p:cNvPr id="2" name="Espace réservé de la date 1"/>
          <p:cNvSpPr>
            <a:spLocks noGrp="1"/>
          </p:cNvSpPr>
          <p:nvPr>
            <p:ph type="dt" sz="half" idx="10"/>
          </p:nvPr>
        </p:nvSpPr>
        <p:spPr/>
        <p:txBody>
          <a:bodyPr/>
          <a:lstStyle/>
          <a:p>
            <a:fld id="{DF6C6B12-06F1-4141-A3E9-0B8C4575DB02}"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32</a:t>
            </a:fld>
            <a:endParaRPr lang="fr-FR"/>
          </a:p>
        </p:txBody>
      </p:sp>
    </p:spTree>
  </p:cSld>
  <p:clrMapOvr>
    <a:masterClrMapping/>
  </p:clrMapOvr>
  <p:transition>
    <p:cover dir="lu"/>
    <p:sndAc>
      <p:stSnd>
        <p:snd r:embed="rId2" name="suction.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28596" y="214290"/>
            <a:ext cx="8286808" cy="3643338"/>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i="1" u="sng" dirty="0" smtClean="0">
                <a:solidFill>
                  <a:schemeClr val="accent6">
                    <a:lumMod val="50000"/>
                  </a:schemeClr>
                </a:solidFill>
              </a:rPr>
              <a:t>الــضـــــمــانـــــات</a:t>
            </a:r>
            <a:endParaRPr lang="fr-FR" sz="2000" b="1" i="1" u="sng" dirty="0" smtClean="0">
              <a:solidFill>
                <a:schemeClr val="accent6">
                  <a:lumMod val="50000"/>
                </a:schemeClr>
              </a:solidFill>
            </a:endParaRPr>
          </a:p>
          <a:p>
            <a:pPr algn="just" rtl="1"/>
            <a:endParaRPr lang="fr-FR" sz="1600" dirty="0" smtClean="0">
              <a:solidFill>
                <a:schemeClr val="tx1"/>
              </a:solidFill>
            </a:endParaRPr>
          </a:p>
          <a:p>
            <a:pPr algn="just" rtl="1"/>
            <a:r>
              <a:rPr lang="ar-DZ" sz="2000" b="1" u="sng" dirty="0" smtClean="0">
                <a:solidFill>
                  <a:schemeClr val="tx1"/>
                </a:solidFill>
              </a:rPr>
              <a:t>الــمـــادة 92:</a:t>
            </a:r>
            <a:r>
              <a:rPr lang="ar-DZ" sz="2000" dirty="0" smtClean="0">
                <a:solidFill>
                  <a:schemeClr val="tx1"/>
                </a:solidFill>
              </a:rPr>
              <a:t>  كـفــالـــة حـســن الـتـنـفـيــذ</a:t>
            </a:r>
            <a:r>
              <a:rPr lang="fr-FR" sz="2000" dirty="0" smtClean="0">
                <a:solidFill>
                  <a:schemeClr val="tx1"/>
                </a:solidFill>
              </a:rPr>
              <a:t> </a:t>
            </a:r>
            <a:r>
              <a:rPr lang="ar-DZ" sz="2000" dirty="0" smtClean="0">
                <a:solidFill>
                  <a:schemeClr val="tx1"/>
                </a:solidFill>
              </a:rPr>
              <a:t>نــسـبــة مـحـــددة فــي تنـظـيــم الصـفـقـــات العــمــومــيــة والمعـمـــول </a:t>
            </a:r>
            <a:r>
              <a:rPr lang="ar-DZ" sz="2000" dirty="0" err="1" smtClean="0">
                <a:solidFill>
                  <a:schemeClr val="tx1"/>
                </a:solidFill>
              </a:rPr>
              <a:t>بــه</a:t>
            </a:r>
            <a:r>
              <a:rPr lang="ar-DZ" sz="2000" dirty="0" smtClean="0">
                <a:solidFill>
                  <a:schemeClr val="tx1"/>
                </a:solidFill>
              </a:rPr>
              <a:t> هـــو 5% تـــؤســـس فـــي أجـــل لا يـتـجــاوز تــاريـــخ تـقــديـــم أول طـلـــب دفـــع عـلــى الحــساب</a:t>
            </a:r>
            <a:r>
              <a:rPr lang="fr-FR" sz="2000" dirty="0" smtClean="0">
                <a:solidFill>
                  <a:schemeClr val="tx1"/>
                </a:solidFill>
              </a:rPr>
              <a:t>.</a:t>
            </a:r>
          </a:p>
          <a:p>
            <a:pPr algn="just" rtl="1"/>
            <a:endParaRPr lang="fr-FR" sz="1400" dirty="0" smtClean="0">
              <a:solidFill>
                <a:schemeClr val="tx1"/>
              </a:solidFill>
            </a:endParaRPr>
          </a:p>
          <a:p>
            <a:pPr algn="just" rtl="1"/>
            <a:r>
              <a:rPr lang="ar-DZ" sz="2000" dirty="0" smtClean="0">
                <a:solidFill>
                  <a:schemeClr val="tx1"/>
                </a:solidFill>
              </a:rPr>
              <a:t> </a:t>
            </a:r>
            <a:r>
              <a:rPr lang="ar-DZ" sz="2000" b="1" u="sng" dirty="0" smtClean="0">
                <a:solidFill>
                  <a:schemeClr val="accent6">
                    <a:lumMod val="50000"/>
                  </a:schemeClr>
                </a:solidFill>
              </a:rPr>
              <a:t>الـهــــدف مـــنهـــا :</a:t>
            </a:r>
            <a:r>
              <a:rPr lang="ar-DZ" sz="2000" dirty="0" smtClean="0">
                <a:solidFill>
                  <a:schemeClr val="accent6">
                    <a:lumMod val="50000"/>
                  </a:schemeClr>
                </a:solidFill>
              </a:rPr>
              <a:t> </a:t>
            </a:r>
            <a:endParaRPr lang="fr-FR" sz="2000" dirty="0" smtClean="0">
              <a:solidFill>
                <a:schemeClr val="accent6">
                  <a:lumMod val="50000"/>
                </a:schemeClr>
              </a:solidFill>
            </a:endParaRPr>
          </a:p>
          <a:p>
            <a:pPr lvl="0" algn="just" rtl="1"/>
            <a:r>
              <a:rPr lang="ar-DZ" sz="2000" dirty="0" smtClean="0">
                <a:solidFill>
                  <a:schemeClr val="tx1"/>
                </a:solidFill>
              </a:rPr>
              <a:t>ضـمــان عــدم الــتخـــلـي عـن الــتـنـفــيــذ أو عـدم إتـمــامــه </a:t>
            </a:r>
            <a:endParaRPr lang="fr-FR" sz="2000" dirty="0" smtClean="0">
              <a:solidFill>
                <a:schemeClr val="tx1"/>
              </a:solidFill>
            </a:endParaRPr>
          </a:p>
          <a:p>
            <a:pPr lvl="0" algn="just" rtl="1"/>
            <a:r>
              <a:rPr lang="ar-DZ" sz="2000" dirty="0" smtClean="0">
                <a:solidFill>
                  <a:schemeClr val="tx1"/>
                </a:solidFill>
              </a:rPr>
              <a:t>ظــهـــور عــيــوب أو تــدهــور على الـمـشــروع</a:t>
            </a:r>
            <a:endParaRPr lang="fr-FR" sz="2000" dirty="0" smtClean="0">
              <a:solidFill>
                <a:schemeClr val="tx1"/>
              </a:solidFill>
            </a:endParaRPr>
          </a:p>
          <a:p>
            <a:pPr algn="just" rtl="1"/>
            <a:r>
              <a:rPr lang="ar-DZ" sz="2000" dirty="0" smtClean="0">
                <a:solidFill>
                  <a:schemeClr val="tx1"/>
                </a:solidFill>
              </a:rPr>
              <a:t>* تـتـحـول كـفـالـة حســن التنـفـيـذ إلى كـفـالة ضـمان (غالبا ما تكون محددة في دفـتـر الشروط )</a:t>
            </a:r>
            <a:endParaRPr lang="fr-FR" sz="2000" dirty="0" smtClean="0">
              <a:solidFill>
                <a:schemeClr val="tx1"/>
              </a:solidFill>
            </a:endParaRPr>
          </a:p>
          <a:p>
            <a:pPr algn="just" rtl="1"/>
            <a:r>
              <a:rPr lang="ar-DZ" sz="2000" dirty="0" smtClean="0">
                <a:solidFill>
                  <a:schemeClr val="tx1"/>
                </a:solidFill>
              </a:rPr>
              <a:t>* يمكن إعـفـاء المتعـامل من كفالـة حسـن التنفـيذ إذا كانت المـدة التعاقـدية لا تتجاوز ثلاثـة أشهر</a:t>
            </a:r>
            <a:endParaRPr lang="fr-FR" sz="2000" dirty="0">
              <a:solidFill>
                <a:schemeClr val="tx1"/>
              </a:solidFill>
            </a:endParaRPr>
          </a:p>
        </p:txBody>
      </p:sp>
      <p:sp useBgFill="1">
        <p:nvSpPr>
          <p:cNvPr id="5" name="Rectangle à coins arrondis 4"/>
          <p:cNvSpPr/>
          <p:nvPr/>
        </p:nvSpPr>
        <p:spPr>
          <a:xfrm>
            <a:off x="357158" y="4286256"/>
            <a:ext cx="8286808" cy="2071702"/>
          </a:xfrm>
          <a:prstGeom prst="roundRect">
            <a:avLst>
              <a:gd name="adj" fmla="val 26960"/>
            </a:avLst>
          </a:prstGeom>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i="1" dirty="0" smtClean="0">
                <a:solidFill>
                  <a:schemeClr val="accent6">
                    <a:lumMod val="50000"/>
                  </a:schemeClr>
                </a:solidFill>
              </a:rPr>
              <a:t>ا</a:t>
            </a:r>
            <a:r>
              <a:rPr lang="ar-DZ" sz="2000" b="1" i="1" u="sng" dirty="0" smtClean="0">
                <a:solidFill>
                  <a:schemeClr val="accent6">
                    <a:lumMod val="50000"/>
                  </a:schemeClr>
                </a:solidFill>
              </a:rPr>
              <a:t>لــتــأمــيــن عـلــى المـســؤولـيـــة المـدنـيـــة </a:t>
            </a:r>
            <a:r>
              <a:rPr lang="ar-DZ" sz="2000" b="1" i="1" u="sng" dirty="0" err="1" smtClean="0">
                <a:solidFill>
                  <a:schemeClr val="accent6">
                    <a:lumMod val="50000"/>
                  </a:schemeClr>
                </a:solidFill>
              </a:rPr>
              <a:t>و</a:t>
            </a:r>
            <a:r>
              <a:rPr lang="ar-DZ" sz="2000" b="1" i="1" u="sng" dirty="0" smtClean="0">
                <a:solidFill>
                  <a:schemeClr val="accent6">
                    <a:lumMod val="50000"/>
                  </a:schemeClr>
                </a:solidFill>
              </a:rPr>
              <a:t> الـمـهـنـيــة</a:t>
            </a:r>
            <a:endParaRPr lang="fr-FR" sz="2000" dirty="0" smtClean="0">
              <a:solidFill>
                <a:schemeClr val="accent6">
                  <a:lumMod val="50000"/>
                </a:schemeClr>
              </a:solidFill>
            </a:endParaRPr>
          </a:p>
          <a:p>
            <a:pPr algn="just" rtl="1"/>
            <a:r>
              <a:rPr lang="ar-DZ" sz="2000" dirty="0" smtClean="0">
                <a:solidFill>
                  <a:schemeClr val="tx1"/>
                </a:solidFill>
              </a:rPr>
              <a:t>المـادة 2 من المـرسـوم التـنفـيـذي 95-414 المــؤرخ في 09-12-1995 </a:t>
            </a:r>
            <a:endParaRPr lang="fr-FR" sz="2000" dirty="0" smtClean="0">
              <a:solidFill>
                <a:schemeClr val="tx1"/>
              </a:solidFill>
            </a:endParaRPr>
          </a:p>
          <a:p>
            <a:pPr algn="just" rtl="1">
              <a:buClr>
                <a:schemeClr val="accent6">
                  <a:lumMod val="50000"/>
                </a:schemeClr>
              </a:buClr>
            </a:pPr>
            <a:endParaRPr lang="fr-FR" sz="1600" dirty="0" smtClean="0">
              <a:solidFill>
                <a:schemeClr val="tx1"/>
              </a:solidFill>
            </a:endParaRPr>
          </a:p>
          <a:p>
            <a:pPr algn="just" rtl="1"/>
            <a:r>
              <a:rPr lang="ar-DZ" sz="2000" b="1" i="1" u="sng" dirty="0" smtClean="0">
                <a:solidFill>
                  <a:schemeClr val="accent6">
                    <a:lumMod val="50000"/>
                  </a:schemeClr>
                </a:solidFill>
              </a:rPr>
              <a:t>الـتــأمــيـــــن الـعــشـــري</a:t>
            </a:r>
            <a:endParaRPr lang="fr-FR" sz="2000" dirty="0" smtClean="0">
              <a:solidFill>
                <a:schemeClr val="accent6">
                  <a:lumMod val="50000"/>
                </a:schemeClr>
              </a:solidFill>
            </a:endParaRPr>
          </a:p>
          <a:p>
            <a:pPr lvl="0" algn="just" rtl="1">
              <a:buClr>
                <a:schemeClr val="accent6">
                  <a:lumMod val="50000"/>
                </a:schemeClr>
              </a:buClr>
              <a:buFont typeface="Wingdings" pitchFamily="2" charset="2"/>
              <a:buChar char="ü"/>
            </a:pPr>
            <a:r>
              <a:rPr lang="ar-DZ" sz="2000" dirty="0" smtClean="0">
                <a:solidFill>
                  <a:schemeClr val="tx1"/>
                </a:solidFill>
              </a:rPr>
              <a:t>المــادة 554 من القانــون المــدني </a:t>
            </a:r>
            <a:endParaRPr lang="fr-FR" sz="2000" dirty="0" smtClean="0">
              <a:solidFill>
                <a:schemeClr val="tx1"/>
              </a:solidFill>
            </a:endParaRPr>
          </a:p>
          <a:p>
            <a:pPr lvl="0" algn="just" rtl="1">
              <a:buClr>
                <a:schemeClr val="accent6">
                  <a:lumMod val="50000"/>
                </a:schemeClr>
              </a:buClr>
              <a:buFont typeface="Wingdings" pitchFamily="2" charset="2"/>
              <a:buChar char="ü"/>
            </a:pPr>
            <a:r>
              <a:rPr lang="ar-DZ" sz="2000" dirty="0" smtClean="0">
                <a:solidFill>
                  <a:schemeClr val="tx1"/>
                </a:solidFill>
              </a:rPr>
              <a:t>المـرســوم الـتـنـفــيــدى </a:t>
            </a:r>
            <a:r>
              <a:rPr lang="ar-DZ" sz="2000" b="1" dirty="0" smtClean="0">
                <a:solidFill>
                  <a:schemeClr val="tx1"/>
                </a:solidFill>
              </a:rPr>
              <a:t>49.96 </a:t>
            </a:r>
            <a:r>
              <a:rPr lang="ar-DZ" sz="2000" dirty="0" smtClean="0">
                <a:solidFill>
                  <a:schemeClr val="tx1"/>
                </a:solidFill>
              </a:rPr>
              <a:t>المــؤرخ  في 17/01/1996</a:t>
            </a:r>
            <a:endParaRPr lang="fr-FR" sz="2000" dirty="0">
              <a:solidFill>
                <a:schemeClr val="tx1"/>
              </a:solidFill>
            </a:endParaRPr>
          </a:p>
        </p:txBody>
      </p:sp>
      <p:sp>
        <p:nvSpPr>
          <p:cNvPr id="2" name="Espace réservé de la date 1"/>
          <p:cNvSpPr>
            <a:spLocks noGrp="1"/>
          </p:cNvSpPr>
          <p:nvPr>
            <p:ph type="dt" sz="half" idx="10"/>
          </p:nvPr>
        </p:nvSpPr>
        <p:spPr/>
        <p:txBody>
          <a:bodyPr/>
          <a:lstStyle/>
          <a:p>
            <a:fld id="{83D60A64-4D58-48F1-8E29-3D575720FA14}"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33</a:t>
            </a:fld>
            <a:endParaRPr lang="fr-FR"/>
          </a:p>
        </p:txBody>
      </p:sp>
    </p:spTree>
  </p:cSld>
  <p:clrMapOvr>
    <a:masterClrMapping/>
  </p:clrMapOvr>
  <p:transition>
    <p:push/>
    <p:sndAc>
      <p:stSnd>
        <p:snd r:embed="rId2" name="push.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28596" y="428604"/>
            <a:ext cx="8286808" cy="564360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i="1" u="sng" dirty="0" smtClean="0">
                <a:solidFill>
                  <a:schemeClr val="accent6">
                    <a:lumMod val="50000"/>
                  </a:schemeClr>
                </a:solidFill>
              </a:rPr>
              <a:t>الــمــــلـــحــــــــــــق</a:t>
            </a:r>
          </a:p>
          <a:p>
            <a:pPr algn="just" rtl="1"/>
            <a:endParaRPr lang="fr-FR" sz="1400" dirty="0" smtClean="0">
              <a:solidFill>
                <a:schemeClr val="accent6">
                  <a:lumMod val="50000"/>
                </a:schemeClr>
              </a:solidFill>
            </a:endParaRPr>
          </a:p>
          <a:p>
            <a:pPr algn="just" rtl="1"/>
            <a:r>
              <a:rPr lang="ar-DZ" sz="2000" b="1" u="sng" dirty="0" smtClean="0">
                <a:solidFill>
                  <a:schemeClr val="tx1"/>
                </a:solidFill>
              </a:rPr>
              <a:t>المـــادة 102</a:t>
            </a:r>
            <a:r>
              <a:rPr lang="ar-DZ" sz="2000" dirty="0" smtClean="0">
                <a:solidFill>
                  <a:schemeClr val="tx1"/>
                </a:solidFill>
              </a:rPr>
              <a:t> : وثـيـقـة تعــاقـــديــة مـرتـبـطــة بمــوضــوع الصـفــقـة </a:t>
            </a:r>
            <a:endParaRPr lang="fr-FR" sz="2000" dirty="0" smtClean="0">
              <a:solidFill>
                <a:schemeClr val="tx1"/>
              </a:solidFill>
            </a:endParaRPr>
          </a:p>
          <a:p>
            <a:pPr lvl="0" algn="just" rtl="1"/>
            <a:r>
              <a:rPr lang="ar-DZ" sz="2000" dirty="0" smtClean="0">
                <a:solidFill>
                  <a:schemeClr val="tx1"/>
                </a:solidFill>
              </a:rPr>
              <a:t>يـمـكـن أن يـكـون مـلحــق بالــزيـادة أو الـنـقـصان يجـب أن يبـرم في الآجال التعـاقــديـة </a:t>
            </a:r>
            <a:endParaRPr lang="fr-FR" sz="2000" dirty="0" smtClean="0">
              <a:solidFill>
                <a:schemeClr val="tx1"/>
              </a:solidFill>
            </a:endParaRPr>
          </a:p>
          <a:p>
            <a:pPr lvl="0" algn="just" rtl="1"/>
            <a:r>
              <a:rPr lang="ar-DZ" sz="2000" dirty="0" smtClean="0">
                <a:solidFill>
                  <a:schemeClr val="tx1"/>
                </a:solidFill>
              </a:rPr>
              <a:t>يمـكـن إبـرام ملحـق غـلــق الصفـقـة بـعــد تـاريخ الآجـال التعـاقـديــة </a:t>
            </a:r>
            <a:r>
              <a:rPr lang="ar-DZ" sz="2000" dirty="0" err="1" smtClean="0">
                <a:solidFill>
                  <a:schemeClr val="tx1"/>
                </a:solidFill>
              </a:rPr>
              <a:t>و</a:t>
            </a:r>
            <a:r>
              <a:rPr lang="ar-DZ" sz="2000" dirty="0" smtClean="0">
                <a:solidFill>
                  <a:schemeClr val="tx1"/>
                </a:solidFill>
              </a:rPr>
              <a:t> بعد الاسـتلام المـؤقـت لكـن الأشـغـال تــكــون أنــجــزت خـلال الآجــال ، تـعــرض مـلاحــق الصـفــقـات على اللجــنـة المـخـتـصة ماعــدا :</a:t>
            </a:r>
            <a:endParaRPr lang="fr-FR" sz="2000" dirty="0" smtClean="0">
              <a:solidFill>
                <a:schemeClr val="tx1"/>
              </a:solidFill>
            </a:endParaRPr>
          </a:p>
          <a:p>
            <a:pPr lvl="0" algn="just" rtl="1"/>
            <a:r>
              <a:rPr lang="ar-DZ" sz="2000" dirty="0" smtClean="0">
                <a:solidFill>
                  <a:schemeClr val="tx1"/>
                </a:solidFill>
              </a:rPr>
              <a:t>مـلحــق دون الأثـر المـالي، </a:t>
            </a:r>
            <a:r>
              <a:rPr lang="ar-DZ" sz="2000" dirty="0" err="1" smtClean="0">
                <a:solidFill>
                  <a:schemeClr val="tx1"/>
                </a:solidFill>
              </a:rPr>
              <a:t>و</a:t>
            </a:r>
            <a:r>
              <a:rPr lang="ar-DZ" sz="2000" dirty="0" smtClean="0">
                <a:solidFill>
                  <a:schemeClr val="tx1"/>
                </a:solidFill>
              </a:rPr>
              <a:t> يـتعـلـق بإدخـال أو تعـديـل بـنـود تعـاقـديـة غـيـر الـبـنـود المـتعـلـقـة بآجــال الـتـنـفـيــذ </a:t>
            </a:r>
            <a:endParaRPr lang="fr-FR" sz="2000" dirty="0" smtClean="0">
              <a:solidFill>
                <a:schemeClr val="tx1"/>
              </a:solidFill>
            </a:endParaRPr>
          </a:p>
          <a:p>
            <a:pPr lvl="0" algn="just" rtl="1"/>
            <a:r>
              <a:rPr lang="ar-DZ" sz="2000" dirty="0" smtClean="0">
                <a:solidFill>
                  <a:schemeClr val="tx1"/>
                </a:solidFill>
              </a:rPr>
              <a:t>إذا تـرتــب عـلى أسـبـاب استـثـنـائـيـة </a:t>
            </a:r>
            <a:r>
              <a:rPr lang="ar-DZ" sz="2000" dirty="0" err="1" smtClean="0">
                <a:solidFill>
                  <a:schemeClr val="tx1"/>
                </a:solidFill>
              </a:rPr>
              <a:t>و</a:t>
            </a:r>
            <a:r>
              <a:rPr lang="ar-DZ" sz="2000" dirty="0" smtClean="0">
                <a:solidFill>
                  <a:schemeClr val="tx1"/>
                </a:solidFill>
              </a:rPr>
              <a:t> غـيـر مـتـوقـعــة </a:t>
            </a:r>
            <a:r>
              <a:rPr lang="ar-DZ" sz="2000" dirty="0" err="1" smtClean="0">
                <a:solidFill>
                  <a:schemeClr val="tx1"/>
                </a:solidFill>
              </a:rPr>
              <a:t>و</a:t>
            </a:r>
            <a:r>
              <a:rPr lang="ar-DZ" sz="2000" dirty="0" smtClean="0">
                <a:solidFill>
                  <a:schemeClr val="tx1"/>
                </a:solidFill>
              </a:rPr>
              <a:t> خـارجــة عن إرادة الطـرفـيـن، اخـتـلال التــوازن الاقــتصادي للعـقــد اخــتلالا معــتبـرا </a:t>
            </a:r>
            <a:r>
              <a:rPr lang="ar-DZ" sz="2000" dirty="0" err="1" smtClean="0">
                <a:solidFill>
                  <a:schemeClr val="tx1"/>
                </a:solidFill>
              </a:rPr>
              <a:t>و</a:t>
            </a:r>
            <a:r>
              <a:rPr lang="ar-DZ" sz="2000" dirty="0" smtClean="0">
                <a:solidFill>
                  <a:schemeClr val="tx1"/>
                </a:solidFill>
              </a:rPr>
              <a:t> أدى إلي تأخـيـر الآجــال التعـاقــديـة الأصــلي </a:t>
            </a:r>
            <a:endParaRPr lang="fr-FR" sz="2000" dirty="0" smtClean="0">
              <a:solidFill>
                <a:schemeClr val="tx1"/>
              </a:solidFill>
            </a:endParaRPr>
          </a:p>
          <a:p>
            <a:pPr lvl="0" algn="just" rtl="1"/>
            <a:r>
              <a:rPr lang="ar-DZ" sz="2000" dirty="0" smtClean="0">
                <a:solidFill>
                  <a:schemeClr val="tx1"/>
                </a:solidFill>
              </a:rPr>
              <a:t>إذا كـان الغــرض مـن المـلحــق بـصـفـة استـثـنـائـيــة إقـفـال الصـفــقـة نهـائــيا </a:t>
            </a:r>
            <a:endParaRPr lang="fr-FR" sz="2000" dirty="0" smtClean="0">
              <a:solidFill>
                <a:schemeClr val="tx1"/>
              </a:solidFill>
            </a:endParaRPr>
          </a:p>
          <a:p>
            <a:pPr lvl="0" algn="just" rtl="1"/>
            <a:r>
              <a:rPr lang="ar-DZ" sz="2000" dirty="0" smtClean="0">
                <a:solidFill>
                  <a:schemeClr val="tx1"/>
                </a:solidFill>
              </a:rPr>
              <a:t>عـندما لا يـتجاوز مـبلغـه </a:t>
            </a:r>
            <a:r>
              <a:rPr lang="ar-DZ" sz="2000" dirty="0" err="1" smtClean="0">
                <a:solidFill>
                  <a:schemeClr val="tx1"/>
                </a:solidFill>
              </a:rPr>
              <a:t>أومـجـمـوع</a:t>
            </a:r>
            <a:r>
              <a:rPr lang="ar-DZ" sz="2000" dirty="0" smtClean="0">
                <a:solidFill>
                  <a:schemeClr val="tx1"/>
                </a:solidFill>
              </a:rPr>
              <a:t> الـمـلاحـق 20%من الـمـبـلغ الأصـلي للـصفـقـة </a:t>
            </a:r>
            <a:endParaRPr lang="fr-FR" sz="2000" dirty="0" smtClean="0">
              <a:solidFill>
                <a:schemeClr val="tx1"/>
              </a:solidFill>
            </a:endParaRPr>
          </a:p>
          <a:p>
            <a:pPr algn="just" rtl="1"/>
            <a:r>
              <a:rPr lang="ar-DZ" sz="2000" dirty="0" smtClean="0">
                <a:solidFill>
                  <a:schemeClr val="tx1"/>
                </a:solidFill>
              </a:rPr>
              <a:t>تعــرض الملاحــق المعـنـيــة بالفـقـرتـيـن 2 </a:t>
            </a:r>
            <a:r>
              <a:rPr lang="ar-DZ" sz="2000" dirty="0" err="1" smtClean="0">
                <a:solidFill>
                  <a:schemeClr val="tx1"/>
                </a:solidFill>
              </a:rPr>
              <a:t>و</a:t>
            </a:r>
            <a:r>
              <a:rPr lang="ar-DZ" sz="2000" dirty="0" smtClean="0">
                <a:solidFill>
                  <a:schemeClr val="tx1"/>
                </a:solidFill>
              </a:rPr>
              <a:t> 3 وجـوبا على هــيـئة الرقـابـة الخارجـيـة القـبلـيـة للجـنـة الصفـقــات المخــتــصــة . </a:t>
            </a:r>
            <a:endParaRPr lang="fr-FR" sz="2000" dirty="0">
              <a:solidFill>
                <a:schemeClr val="tx1"/>
              </a:solidFill>
            </a:endParaRPr>
          </a:p>
        </p:txBody>
      </p:sp>
      <p:sp>
        <p:nvSpPr>
          <p:cNvPr id="2" name="Espace réservé de la date 1"/>
          <p:cNvSpPr>
            <a:spLocks noGrp="1"/>
          </p:cNvSpPr>
          <p:nvPr>
            <p:ph type="dt" sz="half" idx="10"/>
          </p:nvPr>
        </p:nvSpPr>
        <p:spPr/>
        <p:txBody>
          <a:bodyPr/>
          <a:lstStyle/>
          <a:p>
            <a:fld id="{3AAABC26-1541-4298-BD1D-64809867EBA4}"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34</a:t>
            </a:fld>
            <a:endParaRPr lang="fr-FR"/>
          </a:p>
        </p:txBody>
      </p:sp>
    </p:spTree>
  </p:cSld>
  <p:clrMapOvr>
    <a:masterClrMapping/>
  </p:clrMapOvr>
  <p:transition>
    <p:push dir="r"/>
    <p:sndAc>
      <p:stSnd>
        <p:snd r:embed="rId2" name="suction.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23" name="Groupe 22"/>
          <p:cNvGrpSpPr/>
          <p:nvPr/>
        </p:nvGrpSpPr>
        <p:grpSpPr>
          <a:xfrm>
            <a:off x="357158" y="214290"/>
            <a:ext cx="8358246" cy="6143668"/>
            <a:chOff x="357158" y="214290"/>
            <a:chExt cx="8358246" cy="6143668"/>
          </a:xfrm>
        </p:grpSpPr>
        <p:sp>
          <p:nvSpPr>
            <p:cNvPr id="3" name="Rectangle à coins arrondis 2"/>
            <p:cNvSpPr/>
            <p:nvPr/>
          </p:nvSpPr>
          <p:spPr>
            <a:xfrm>
              <a:off x="428596" y="214290"/>
              <a:ext cx="8286808" cy="2500330"/>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1" u="sng" dirty="0" smtClean="0">
                  <a:solidFill>
                    <a:schemeClr val="accent6">
                      <a:lumMod val="50000"/>
                    </a:schemeClr>
                  </a:solidFill>
                </a:rPr>
                <a:t>الاســـتـــلام الـمـــؤقـــــت</a:t>
              </a:r>
            </a:p>
            <a:p>
              <a:pPr algn="ctr" rtl="1"/>
              <a:endParaRPr lang="fr-FR" sz="1200" dirty="0" smtClean="0">
                <a:solidFill>
                  <a:schemeClr val="accent6">
                    <a:lumMod val="50000"/>
                  </a:schemeClr>
                </a:solidFill>
              </a:endParaRPr>
            </a:p>
            <a:p>
              <a:pPr lvl="0" algn="just" rtl="1"/>
              <a:r>
                <a:rPr lang="ar-DZ" dirty="0" smtClean="0">
                  <a:solidFill>
                    <a:schemeClr val="tx1"/>
                  </a:solidFill>
                </a:rPr>
                <a:t>إعـــداد محـضـر مــع أو بـدون تحـفـظات </a:t>
              </a:r>
              <a:endParaRPr lang="fr-FR" dirty="0" smtClean="0">
                <a:solidFill>
                  <a:schemeClr val="tx1"/>
                </a:solidFill>
              </a:endParaRPr>
            </a:p>
            <a:p>
              <a:pPr lvl="0" algn="just" rtl="1"/>
              <a:r>
                <a:rPr lang="ar-DZ" dirty="0" smtClean="0">
                  <a:solidFill>
                    <a:schemeClr val="tx1"/>
                  </a:solidFill>
                </a:rPr>
                <a:t>مـلحـــق الغـلــق (في حالـة وجــوده)</a:t>
              </a:r>
            </a:p>
            <a:p>
              <a:pPr lvl="0" algn="just" rtl="1"/>
              <a:endParaRPr lang="fr-FR" sz="1400" dirty="0" smtClean="0">
                <a:solidFill>
                  <a:schemeClr val="tx1"/>
                </a:solidFill>
              </a:endParaRPr>
            </a:p>
            <a:p>
              <a:pPr algn="ctr" rtl="1"/>
              <a:r>
                <a:rPr lang="ar-DZ" b="1" i="1" u="sng" dirty="0" smtClean="0">
                  <a:solidFill>
                    <a:schemeClr val="accent6">
                      <a:lumMod val="50000"/>
                    </a:schemeClr>
                  </a:solidFill>
                </a:rPr>
                <a:t>الاسـتــــلام الـنــهـــائــــي</a:t>
              </a:r>
            </a:p>
            <a:p>
              <a:pPr algn="ctr" rtl="1"/>
              <a:endParaRPr lang="fr-FR" sz="1200" dirty="0" smtClean="0">
                <a:solidFill>
                  <a:schemeClr val="accent6">
                    <a:lumMod val="50000"/>
                  </a:schemeClr>
                </a:solidFill>
              </a:endParaRPr>
            </a:p>
            <a:p>
              <a:pPr lvl="0" algn="just" rtl="1"/>
              <a:r>
                <a:rPr lang="ar-DZ" dirty="0" smtClean="0">
                  <a:solidFill>
                    <a:schemeClr val="tx1"/>
                  </a:solidFill>
                </a:rPr>
                <a:t>الحـسـاب الـتـفــصيـلي العــام </a:t>
              </a:r>
              <a:r>
                <a:rPr lang="ar-DZ" dirty="0" err="1" smtClean="0">
                  <a:solidFill>
                    <a:schemeClr val="tx1"/>
                  </a:solidFill>
                </a:rPr>
                <a:t>و</a:t>
              </a:r>
              <a:r>
                <a:rPr lang="ar-DZ" dirty="0" smtClean="0">
                  <a:solidFill>
                    <a:schemeClr val="tx1"/>
                  </a:solidFill>
                </a:rPr>
                <a:t> النهــائي : يحـرر بعـد ثـلاثــة أشـهــر من الاسـتـلام المــؤقــت </a:t>
              </a:r>
              <a:r>
                <a:rPr lang="ar-DZ" dirty="0" err="1" smtClean="0">
                  <a:solidFill>
                    <a:schemeClr val="tx1"/>
                  </a:solidFill>
                </a:rPr>
                <a:t>و</a:t>
              </a:r>
              <a:r>
                <a:rPr lang="ar-DZ" dirty="0" smtClean="0">
                  <a:solidFill>
                    <a:schemeClr val="tx1"/>
                  </a:solidFill>
                </a:rPr>
                <a:t> يــكــون ســابــقــا لــمــلــحــق الــغــلــق.</a:t>
              </a:r>
              <a:endParaRPr lang="fr-FR" dirty="0">
                <a:solidFill>
                  <a:schemeClr val="tx1"/>
                </a:solidFill>
              </a:endParaRPr>
            </a:p>
          </p:txBody>
        </p:sp>
        <p:sp>
          <p:nvSpPr>
            <p:cNvPr id="5" name="Rectangle à coins arrondis 4"/>
            <p:cNvSpPr/>
            <p:nvPr/>
          </p:nvSpPr>
          <p:spPr>
            <a:xfrm>
              <a:off x="357158" y="2928934"/>
              <a:ext cx="8286808" cy="3429024"/>
            </a:xfrm>
            <a:prstGeom prst="roundRect">
              <a:avLst>
                <a:gd name="adj" fmla="val 21939"/>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DZ" b="1" i="1" u="sng" dirty="0" smtClean="0">
                  <a:solidFill>
                    <a:schemeClr val="accent6">
                      <a:lumMod val="50000"/>
                    </a:schemeClr>
                  </a:solidFill>
                </a:rPr>
                <a:t>تـســـويــــة الـنـــزاعـــــات</a:t>
              </a:r>
              <a:endParaRPr lang="fr-FR" dirty="0" smtClean="0">
                <a:solidFill>
                  <a:schemeClr val="accent6">
                    <a:lumMod val="50000"/>
                  </a:schemeClr>
                </a:solidFill>
              </a:endParaRPr>
            </a:p>
            <a:p>
              <a:pPr algn="just" rtl="1"/>
              <a:r>
                <a:rPr lang="ar-DZ" dirty="0" smtClean="0">
                  <a:solidFill>
                    <a:schemeClr val="tx1"/>
                  </a:solidFill>
                </a:rPr>
                <a:t>إذا نـشــأ نــزاع يـمــكــن حـلــه وديـــا أو الـطـعــن أمــام الجــهــات الـمـخـتــصــة</a:t>
              </a:r>
              <a:endParaRPr lang="fr-FR" dirty="0" smtClean="0">
                <a:solidFill>
                  <a:schemeClr val="tx1"/>
                </a:solidFill>
              </a:endParaRPr>
            </a:p>
            <a:p>
              <a:pPr algn="ctr" rtl="1"/>
              <a:endParaRPr lang="ar-DZ" sz="500" b="1" i="1" u="sng" dirty="0" smtClean="0">
                <a:solidFill>
                  <a:schemeClr val="accent6">
                    <a:lumMod val="50000"/>
                  </a:schemeClr>
                </a:solidFill>
              </a:endParaRPr>
            </a:p>
            <a:p>
              <a:pPr algn="ctr" rtl="1"/>
              <a:r>
                <a:rPr lang="ar-DZ" b="1" i="1" u="sng" dirty="0" smtClean="0">
                  <a:solidFill>
                    <a:schemeClr val="accent6">
                      <a:lumMod val="50000"/>
                    </a:schemeClr>
                  </a:solidFill>
                </a:rPr>
                <a:t>الحــــــــــل الـــودي </a:t>
              </a:r>
              <a:endParaRPr lang="fr-FR" dirty="0" smtClean="0">
                <a:solidFill>
                  <a:schemeClr val="accent6">
                    <a:lumMod val="50000"/>
                  </a:schemeClr>
                </a:solidFill>
              </a:endParaRPr>
            </a:p>
            <a:p>
              <a:pPr algn="just" rtl="1"/>
              <a:endParaRPr lang="fr-FR" dirty="0">
                <a:solidFill>
                  <a:schemeClr val="tx1"/>
                </a:solidFill>
              </a:endParaRPr>
            </a:p>
          </p:txBody>
        </p:sp>
        <p:sp>
          <p:nvSpPr>
            <p:cNvPr id="7" name="Rectangle 6"/>
            <p:cNvSpPr/>
            <p:nvPr/>
          </p:nvSpPr>
          <p:spPr>
            <a:xfrm>
              <a:off x="1142976" y="4286256"/>
              <a:ext cx="3214710" cy="1857388"/>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b="100000"/>
              </a:path>
              <a:tileRect t="-100000" r="-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DZ" sz="1400" b="1" u="sng" dirty="0" smtClean="0">
                  <a:solidFill>
                    <a:schemeClr val="tx1"/>
                  </a:solidFill>
                </a:rPr>
                <a:t>عــدم </a:t>
              </a:r>
              <a:r>
                <a:rPr lang="ar-DZ" sz="1400" b="1" u="sng" dirty="0" err="1" smtClean="0">
                  <a:solidFill>
                    <a:schemeClr val="tx1"/>
                  </a:solidFill>
                </a:rPr>
                <a:t>و</a:t>
              </a:r>
              <a:r>
                <a:rPr lang="ar-DZ" sz="1400" b="1" u="sng" dirty="0" smtClean="0">
                  <a:solidFill>
                    <a:schemeClr val="tx1"/>
                  </a:solidFill>
                </a:rPr>
                <a:t> جـــود تـــوافـــق</a:t>
              </a:r>
            </a:p>
            <a:p>
              <a:pPr algn="ctr" rtl="1"/>
              <a:endParaRPr lang="ar-DZ" sz="800" u="sng" dirty="0" smtClean="0">
                <a:solidFill>
                  <a:schemeClr val="tx1"/>
                </a:solidFill>
              </a:endParaRPr>
            </a:p>
            <a:p>
              <a:pPr algn="ctr" rtl="1"/>
              <a:r>
                <a:rPr lang="ar-DZ" sz="1400" u="sng" dirty="0" smtClean="0">
                  <a:solidFill>
                    <a:schemeClr val="tx1"/>
                  </a:solidFill>
                </a:rPr>
                <a:t>يقـدم طعـن للجـنة الوطنيـة أو القطاعية للصفـقات</a:t>
              </a:r>
            </a:p>
            <a:p>
              <a:pPr algn="ctr" rtl="1"/>
              <a:endParaRPr lang="ar-DZ" sz="800" dirty="0" smtClean="0">
                <a:solidFill>
                  <a:schemeClr val="tx1"/>
                </a:solidFill>
              </a:endParaRPr>
            </a:p>
            <a:p>
              <a:pPr algn="ctr" rtl="1"/>
              <a:r>
                <a:rPr lang="ar-DZ" sz="1400" u="sng" dirty="0" err="1" smtClean="0">
                  <a:solidFill>
                    <a:schemeClr val="tx1"/>
                  </a:solidFill>
                </a:rPr>
                <a:t>اصـدار</a:t>
              </a:r>
              <a:r>
                <a:rPr lang="ar-DZ" sz="1400" u="sng" dirty="0" smtClean="0">
                  <a:solidFill>
                    <a:schemeClr val="tx1"/>
                  </a:solidFill>
                </a:rPr>
                <a:t> مـقـرر خلال 30 يوما من </a:t>
              </a:r>
              <a:r>
                <a:rPr lang="ar-DZ" sz="1400" u="sng" dirty="0" err="1" smtClean="0">
                  <a:solidFill>
                    <a:schemeClr val="tx1"/>
                  </a:solidFill>
                </a:rPr>
                <a:t>ايداع</a:t>
              </a:r>
              <a:r>
                <a:rPr lang="ar-DZ" sz="1400" u="sng" dirty="0" smtClean="0">
                  <a:solidFill>
                    <a:schemeClr val="tx1"/>
                  </a:solidFill>
                </a:rPr>
                <a:t> الطعـن</a:t>
              </a:r>
              <a:endParaRPr lang="fr-FR" sz="1400" u="sng" dirty="0" smtClean="0">
                <a:solidFill>
                  <a:schemeClr val="tx1"/>
                </a:solidFill>
              </a:endParaRPr>
            </a:p>
            <a:p>
              <a:pPr algn="ctr"/>
              <a:r>
                <a:rPr lang="ar-DZ" sz="1400" dirty="0" smtClean="0">
                  <a:solidFill>
                    <a:schemeClr val="tx1"/>
                  </a:solidFill>
                </a:rPr>
                <a:t>  </a:t>
              </a:r>
              <a:endParaRPr lang="fr-FR" sz="1400" dirty="0" smtClean="0">
                <a:solidFill>
                  <a:schemeClr val="tx1"/>
                </a:solidFill>
              </a:endParaRPr>
            </a:p>
            <a:p>
              <a:pPr algn="ctr"/>
              <a:endParaRPr lang="fr-FR" sz="1400" dirty="0">
                <a:solidFill>
                  <a:schemeClr val="tx1"/>
                </a:solidFill>
              </a:endParaRPr>
            </a:p>
          </p:txBody>
        </p:sp>
        <p:sp>
          <p:nvSpPr>
            <p:cNvPr id="8" name="Rectangle 7"/>
            <p:cNvSpPr/>
            <p:nvPr/>
          </p:nvSpPr>
          <p:spPr>
            <a:xfrm>
              <a:off x="5000628" y="4286256"/>
              <a:ext cx="2928958" cy="1857388"/>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DZ" sz="1400" b="1" u="sng" dirty="0" smtClean="0">
                  <a:solidFill>
                    <a:schemeClr val="tx1"/>
                  </a:solidFill>
                </a:rPr>
                <a:t>يـــؤدي إلي توافــق</a:t>
              </a:r>
              <a:r>
                <a:rPr lang="ar-DZ" sz="1400" b="1" dirty="0" smtClean="0">
                  <a:solidFill>
                    <a:schemeClr val="tx1"/>
                  </a:solidFill>
                </a:rPr>
                <a:t> </a:t>
              </a:r>
            </a:p>
            <a:p>
              <a:pPr algn="just" rtl="1"/>
              <a:endParaRPr lang="ar-DZ" sz="800" b="1" u="sng" dirty="0" smtClean="0">
                <a:solidFill>
                  <a:schemeClr val="tx1"/>
                </a:solidFill>
              </a:endParaRPr>
            </a:p>
            <a:p>
              <a:pPr algn="just" rtl="1"/>
              <a:r>
                <a:rPr lang="ar-DZ" sz="1400" u="sng" dirty="0" smtClean="0">
                  <a:solidFill>
                    <a:schemeClr val="tx1"/>
                  </a:solidFill>
                </a:rPr>
                <a:t>يصـدر قــرار عـن: </a:t>
              </a:r>
            </a:p>
            <a:p>
              <a:pPr algn="just" rtl="1"/>
              <a:endParaRPr lang="fr-FR" sz="1400" dirty="0" smtClean="0">
                <a:solidFill>
                  <a:schemeClr val="tx1"/>
                </a:solidFill>
              </a:endParaRPr>
            </a:p>
            <a:p>
              <a:pPr lvl="0" algn="just" rtl="1">
                <a:buClr>
                  <a:schemeClr val="accent6">
                    <a:lumMod val="50000"/>
                  </a:schemeClr>
                </a:buClr>
                <a:buFont typeface="Wingdings" pitchFamily="2" charset="2"/>
                <a:buChar char="ü"/>
              </a:pPr>
              <a:r>
                <a:rPr lang="ar-DZ" sz="1400" dirty="0" smtClean="0">
                  <a:solidFill>
                    <a:schemeClr val="tx1"/>
                  </a:solidFill>
                </a:rPr>
                <a:t>الــوزيـــر</a:t>
              </a:r>
            </a:p>
            <a:p>
              <a:pPr lvl="0" algn="just" rtl="1">
                <a:buClr>
                  <a:schemeClr val="accent6">
                    <a:lumMod val="50000"/>
                  </a:schemeClr>
                </a:buClr>
                <a:buFont typeface="Wingdings" pitchFamily="2" charset="2"/>
                <a:buChar char="ü"/>
              </a:pPr>
              <a:r>
                <a:rPr lang="ar-DZ" sz="1400" dirty="0" smtClean="0">
                  <a:solidFill>
                    <a:schemeClr val="tx1"/>
                  </a:solidFill>
                </a:rPr>
                <a:t> الــوالــــي </a:t>
              </a:r>
              <a:endParaRPr lang="fr-FR" sz="1400" dirty="0" smtClean="0">
                <a:solidFill>
                  <a:schemeClr val="tx1"/>
                </a:solidFill>
              </a:endParaRPr>
            </a:p>
            <a:p>
              <a:pPr lvl="0" algn="just" rtl="1">
                <a:buClr>
                  <a:schemeClr val="accent6">
                    <a:lumMod val="50000"/>
                  </a:schemeClr>
                </a:buClr>
                <a:buFont typeface="Wingdings" pitchFamily="2" charset="2"/>
                <a:buChar char="ü"/>
              </a:pPr>
              <a:r>
                <a:rPr lang="ar-DZ" sz="1400" dirty="0" smtClean="0">
                  <a:solidFill>
                    <a:schemeClr val="tx1"/>
                  </a:solidFill>
                </a:rPr>
                <a:t>رئيس المجلس الشعبي البلـدي..</a:t>
              </a:r>
              <a:r>
                <a:rPr lang="ar-DZ" sz="1400" dirty="0" err="1" smtClean="0">
                  <a:solidFill>
                    <a:schemeClr val="tx1"/>
                  </a:solidFill>
                </a:rPr>
                <a:t>إلخ</a:t>
              </a:r>
              <a:endParaRPr lang="fr-FR" sz="1400" dirty="0" smtClean="0">
                <a:solidFill>
                  <a:schemeClr val="tx1"/>
                </a:solidFill>
              </a:endParaRPr>
            </a:p>
            <a:p>
              <a:pPr algn="just"/>
              <a:endParaRPr lang="fr-FR" sz="1400" dirty="0">
                <a:solidFill>
                  <a:schemeClr val="tx1"/>
                </a:solidFill>
              </a:endParaRPr>
            </a:p>
          </p:txBody>
        </p:sp>
        <p:sp useBgFill="1">
          <p:nvSpPr>
            <p:cNvPr id="9" name="Rectangle 8"/>
            <p:cNvSpPr/>
            <p:nvPr/>
          </p:nvSpPr>
          <p:spPr>
            <a:xfrm>
              <a:off x="3000364" y="5429264"/>
              <a:ext cx="1143008" cy="571504"/>
            </a:xfrm>
            <a:prstGeom prst="rect">
              <a:avLst/>
            </a:prstGeom>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مـلـزم للمصلحة المتعـاقـدة</a:t>
              </a:r>
              <a:endParaRPr lang="fr-FR" sz="1400" dirty="0">
                <a:solidFill>
                  <a:schemeClr val="tx1"/>
                </a:solidFill>
              </a:endParaRPr>
            </a:p>
          </p:txBody>
        </p:sp>
        <p:sp useBgFill="1">
          <p:nvSpPr>
            <p:cNvPr id="10" name="Rectangle 9"/>
            <p:cNvSpPr/>
            <p:nvPr/>
          </p:nvSpPr>
          <p:spPr>
            <a:xfrm>
              <a:off x="1285852" y="5429264"/>
              <a:ext cx="1214446" cy="571504"/>
            </a:xfrm>
            <a:prstGeom prst="rect">
              <a:avLst/>
            </a:prstGeom>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الطعــن لـدى المحكـــمة الإدارية</a:t>
              </a:r>
              <a:endParaRPr lang="fr-FR" sz="1400" dirty="0">
                <a:solidFill>
                  <a:schemeClr val="tx1"/>
                </a:solidFill>
              </a:endParaRPr>
            </a:p>
          </p:txBody>
        </p:sp>
        <p:cxnSp>
          <p:nvCxnSpPr>
            <p:cNvPr id="12" name="Connecteur droit avec flèche 11"/>
            <p:cNvCxnSpPr/>
            <p:nvPr/>
          </p:nvCxnSpPr>
          <p:spPr>
            <a:xfrm rot="5400000">
              <a:off x="2679687" y="4607727"/>
              <a:ext cx="213520" cy="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Connecteur droit avec flèche 13"/>
            <p:cNvCxnSpPr/>
            <p:nvPr/>
          </p:nvCxnSpPr>
          <p:spPr>
            <a:xfrm rot="5400000">
              <a:off x="2714215" y="4947089"/>
              <a:ext cx="142876" cy="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Connecteur droit avec flèche 18"/>
            <p:cNvCxnSpPr/>
            <p:nvPr/>
          </p:nvCxnSpPr>
          <p:spPr>
            <a:xfrm rot="10800000" flipV="1">
              <a:off x="1857356" y="5214950"/>
              <a:ext cx="928694" cy="2143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a:off x="2786050" y="5214950"/>
              <a:ext cx="785818" cy="2143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 name="Espace réservé de la date 1"/>
          <p:cNvSpPr>
            <a:spLocks noGrp="1"/>
          </p:cNvSpPr>
          <p:nvPr>
            <p:ph type="dt" sz="half" idx="10"/>
          </p:nvPr>
        </p:nvSpPr>
        <p:spPr/>
        <p:txBody>
          <a:bodyPr/>
          <a:lstStyle/>
          <a:p>
            <a:fld id="{4AD6DEFA-526A-4D37-8F05-F6FA2E12ED24}"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35</a:t>
            </a:fld>
            <a:endParaRPr lang="fr-FR"/>
          </a:p>
        </p:txBody>
      </p:sp>
    </p:spTree>
  </p:cSld>
  <p:clrMapOvr>
    <a:masterClrMapping/>
  </p:clrMapOvr>
  <p:transition>
    <p:cover dir="d"/>
    <p:sndAc>
      <p:stSnd>
        <p:snd r:embed="rId2" name="bomb.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428596" y="428604"/>
            <a:ext cx="8286808" cy="5643602"/>
          </a:xfrm>
          <a:prstGeom prst="roundRect">
            <a:avLst>
              <a:gd name="adj" fmla="val 23539"/>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400" b="1" i="1" u="sng" dirty="0" smtClean="0">
                <a:solidFill>
                  <a:schemeClr val="accent6">
                    <a:lumMod val="50000"/>
                  </a:schemeClr>
                </a:solidFill>
              </a:rPr>
              <a:t>تـســـويــــة الـنـــزاعـــــات</a:t>
            </a:r>
          </a:p>
          <a:p>
            <a:pPr algn="just" rtl="1"/>
            <a:endParaRPr lang="fr-FR" sz="2400" dirty="0" smtClean="0">
              <a:solidFill>
                <a:schemeClr val="tx1"/>
              </a:solidFill>
            </a:endParaRPr>
          </a:p>
          <a:p>
            <a:pPr algn="just" rtl="1"/>
            <a:r>
              <a:rPr lang="ar-DZ" sz="2400" b="1" i="1" u="sng" dirty="0" smtClean="0">
                <a:solidFill>
                  <a:schemeClr val="tx1"/>
                </a:solidFill>
              </a:rPr>
              <a:t>الــمـــادة 19</a:t>
            </a:r>
            <a:r>
              <a:rPr lang="ar-DZ" sz="2400" dirty="0" smtClean="0">
                <a:solidFill>
                  <a:schemeClr val="tx1"/>
                </a:solidFill>
              </a:rPr>
              <a:t>: </a:t>
            </a:r>
            <a:r>
              <a:rPr lang="ar-DZ" sz="2400" b="1" i="1" dirty="0" smtClean="0">
                <a:solidFill>
                  <a:schemeClr val="tx1"/>
                </a:solidFill>
              </a:rPr>
              <a:t>يــجــــب </a:t>
            </a:r>
            <a:r>
              <a:rPr lang="ar-DZ" sz="2400" dirty="0" smtClean="0">
                <a:solidFill>
                  <a:schemeClr val="tx1"/>
                </a:solidFill>
              </a:rPr>
              <a:t>على الـمـصلـحـة الـمـتعـاقـدة أن تـعـد فـي بـدايـة كـل سـنـة مـالـيـة</a:t>
            </a:r>
          </a:p>
          <a:p>
            <a:pPr algn="just" rtl="1">
              <a:buClr>
                <a:schemeClr val="accent6">
                  <a:lumMod val="50000"/>
                </a:schemeClr>
              </a:buClr>
              <a:buFont typeface="Wingdings" pitchFamily="2" charset="2"/>
              <a:buChar char="ü"/>
            </a:pPr>
            <a:r>
              <a:rPr lang="ar-DZ" sz="2400" dirty="0" smtClean="0">
                <a:solidFill>
                  <a:schemeClr val="tx1"/>
                </a:solidFill>
              </a:rPr>
              <a:t>قـائـمـة بكل الصـفــقات الـمـبــرمـة خـلال الـسـنـة المـالــيـة الـسـابـقــة وكــذا أسـمـاء المــؤسسات أو تـجــمعــات المــؤسـسات الـمـسـتـفـيــدة مـنهـا.</a:t>
            </a:r>
            <a:endParaRPr lang="fr-FR" sz="1200" dirty="0" smtClean="0">
              <a:solidFill>
                <a:schemeClr val="tx1"/>
              </a:solidFill>
            </a:endParaRPr>
          </a:p>
          <a:p>
            <a:pPr algn="just" rtl="1">
              <a:buClr>
                <a:schemeClr val="accent6">
                  <a:lumMod val="50000"/>
                </a:schemeClr>
              </a:buClr>
              <a:buFont typeface="Wingdings" pitchFamily="2" charset="2"/>
              <a:buChar char="ü"/>
            </a:pPr>
            <a:r>
              <a:rPr lang="ar-DZ" sz="2400" dirty="0" smtClean="0">
                <a:solidFill>
                  <a:schemeClr val="tx1"/>
                </a:solidFill>
              </a:rPr>
              <a:t>البـرنامـج التـقــديـري للـمـشاريـع التي يـتعـيـن الانطـلاق فـيهـا خـلال السـنـة المالــية المعـنــية الذي يمـكــن أن يعــدل، إذا أقـتـضى الأمــر ذلـك، أثـنـاء نفـس الســنـة.</a:t>
            </a:r>
          </a:p>
          <a:p>
            <a:pPr algn="just" rtl="1"/>
            <a:endParaRPr lang="fr-FR" sz="1200" dirty="0" smtClean="0">
              <a:solidFill>
                <a:schemeClr val="tx1"/>
              </a:solidFill>
            </a:endParaRPr>
          </a:p>
          <a:p>
            <a:pPr algn="just" rtl="1"/>
            <a:r>
              <a:rPr lang="ar-DZ" sz="2400" dirty="0" smtClean="0">
                <a:solidFill>
                  <a:schemeClr val="tx1"/>
                </a:solidFill>
              </a:rPr>
              <a:t>و </a:t>
            </a:r>
            <a:r>
              <a:rPr lang="ar-DZ" sz="2400" b="1" i="1" dirty="0" smtClean="0">
                <a:solidFill>
                  <a:schemeClr val="tx1"/>
                </a:solidFill>
              </a:rPr>
              <a:t>يــــجــــب</a:t>
            </a:r>
            <a:r>
              <a:rPr lang="ar-DZ" sz="2400" dirty="0" smtClean="0">
                <a:solidFill>
                  <a:schemeClr val="tx1"/>
                </a:solidFill>
              </a:rPr>
              <a:t> أن تـنـشــر المعـلـومات السالـفـة الذكــر، </a:t>
            </a:r>
            <a:r>
              <a:rPr lang="ar-DZ" sz="2400" b="1" i="1" dirty="0" smtClean="0">
                <a:solidFill>
                  <a:schemeClr val="tx1"/>
                </a:solidFill>
              </a:rPr>
              <a:t>إجـــبـــاريـــا</a:t>
            </a:r>
            <a:r>
              <a:rPr lang="ar-DZ" sz="2400" dirty="0" smtClean="0">
                <a:solidFill>
                  <a:schemeClr val="tx1"/>
                </a:solidFill>
              </a:rPr>
              <a:t> في النـشـرة الرسـمـية لصفـقات المـتعـامـل العـمـومي </a:t>
            </a:r>
            <a:r>
              <a:rPr lang="ar-DZ" sz="2400" b="1" i="1" dirty="0" err="1" smtClean="0">
                <a:solidFill>
                  <a:schemeClr val="tx1"/>
                </a:solidFill>
              </a:rPr>
              <a:t>و</a:t>
            </a:r>
            <a:r>
              <a:rPr lang="ar-DZ" sz="2400" b="1" i="1" dirty="0" smtClean="0">
                <a:solidFill>
                  <a:schemeClr val="tx1"/>
                </a:solidFill>
              </a:rPr>
              <a:t>/أو في المـوقـع الالكـتـروني للمـصلحة المتـعـاقــدة.</a:t>
            </a:r>
            <a:endParaRPr lang="fr-FR" sz="2400" dirty="0">
              <a:solidFill>
                <a:schemeClr val="tx1"/>
              </a:solidFill>
            </a:endParaRPr>
          </a:p>
        </p:txBody>
      </p:sp>
      <p:sp>
        <p:nvSpPr>
          <p:cNvPr id="2" name="Espace réservé de la date 1"/>
          <p:cNvSpPr>
            <a:spLocks noGrp="1"/>
          </p:cNvSpPr>
          <p:nvPr>
            <p:ph type="dt" sz="half" idx="10"/>
          </p:nvPr>
        </p:nvSpPr>
        <p:spPr/>
        <p:txBody>
          <a:bodyPr/>
          <a:lstStyle/>
          <a:p>
            <a:fld id="{4E5311B8-AB6E-4D41-9C03-B2EA239EA135}"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36</a:t>
            </a:fld>
            <a:endParaRPr lang="fr-FR"/>
          </a:p>
        </p:txBody>
      </p:sp>
    </p:spTree>
  </p:cSld>
  <p:clrMapOvr>
    <a:masterClrMapping/>
  </p:clrMapOvr>
  <p:transition>
    <p:cover dir="r"/>
    <p:sndAc>
      <p:stSnd>
        <p:snd r:embed="rId2" name="arrow.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Rectangle à coins arrondis 2"/>
          <p:cNvSpPr/>
          <p:nvPr/>
        </p:nvSpPr>
        <p:spPr>
          <a:xfrm>
            <a:off x="331440" y="500042"/>
            <a:ext cx="8429684" cy="5857916"/>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100" b="1" i="1" u="sng" dirty="0" smtClean="0">
                <a:solidFill>
                  <a:schemeClr val="accent6">
                    <a:lumMod val="50000"/>
                  </a:schemeClr>
                </a:solidFill>
              </a:rPr>
              <a:t>خـــطــــوات </a:t>
            </a:r>
            <a:r>
              <a:rPr lang="ar-DZ" sz="2100" b="1" i="1" u="sng" dirty="0" err="1" smtClean="0">
                <a:solidFill>
                  <a:schemeClr val="accent6">
                    <a:lumMod val="50000"/>
                  </a:schemeClr>
                </a:solidFill>
              </a:rPr>
              <a:t>و</a:t>
            </a:r>
            <a:r>
              <a:rPr lang="ar-DZ" sz="2100" b="1" i="1" u="sng" dirty="0" smtClean="0">
                <a:solidFill>
                  <a:schemeClr val="accent6">
                    <a:lumMod val="50000"/>
                  </a:schemeClr>
                </a:solidFill>
              </a:rPr>
              <a:t> </a:t>
            </a:r>
            <a:r>
              <a:rPr lang="ar-DZ" sz="2100" b="1" i="1" u="sng" dirty="0" err="1" smtClean="0">
                <a:solidFill>
                  <a:schemeClr val="accent6">
                    <a:lumMod val="50000"/>
                  </a:schemeClr>
                </a:solidFill>
              </a:rPr>
              <a:t>اجــراءات</a:t>
            </a:r>
            <a:r>
              <a:rPr lang="ar-DZ" sz="2100" b="1" i="1" u="sng" dirty="0" smtClean="0">
                <a:solidFill>
                  <a:schemeClr val="accent6">
                    <a:lumMod val="50000"/>
                  </a:schemeClr>
                </a:solidFill>
              </a:rPr>
              <a:t> لا بــد مــنــهــا</a:t>
            </a:r>
          </a:p>
          <a:p>
            <a:pPr algn="just" rtl="1"/>
            <a:endParaRPr lang="fr-FR" sz="1200" dirty="0" smtClean="0">
              <a:solidFill>
                <a:schemeClr val="accent6">
                  <a:lumMod val="50000"/>
                </a:schemeClr>
              </a:solidFill>
            </a:endParaRPr>
          </a:p>
          <a:p>
            <a:pPr lvl="0" algn="just" rtl="1">
              <a:buClr>
                <a:schemeClr val="accent6">
                  <a:lumMod val="50000"/>
                </a:schemeClr>
              </a:buClr>
              <a:buFont typeface="Wingdings" pitchFamily="2" charset="2"/>
              <a:buChar char="q"/>
            </a:pPr>
            <a:r>
              <a:rPr lang="ar-DZ" sz="2100" dirty="0" smtClean="0">
                <a:solidFill>
                  <a:schemeClr val="tx1"/>
                </a:solidFill>
              </a:rPr>
              <a:t>وجــوب نضـج المـشـروع بـإعـطـاء الـوقــت الكـافـي للـدراســـة </a:t>
            </a:r>
            <a:r>
              <a:rPr lang="ar-DZ" sz="2100" dirty="0" err="1" smtClean="0">
                <a:solidFill>
                  <a:schemeClr val="tx1"/>
                </a:solidFill>
              </a:rPr>
              <a:t>و</a:t>
            </a:r>
            <a:r>
              <a:rPr lang="ar-DZ" sz="2100" dirty="0" smtClean="0">
                <a:solidFill>
                  <a:schemeClr val="tx1"/>
                </a:solidFill>
              </a:rPr>
              <a:t> الـمصـادقـة عـلـيـهـا.</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إعــداد دفـتـر الـشـروط يـشـمـل كــل الـتـفـاصـيـل </a:t>
            </a:r>
            <a:r>
              <a:rPr lang="ar-DZ" sz="2100" dirty="0" err="1" smtClean="0">
                <a:solidFill>
                  <a:schemeClr val="tx1"/>
                </a:solidFill>
              </a:rPr>
              <a:t>و</a:t>
            </a:r>
            <a:r>
              <a:rPr lang="ar-DZ" sz="2100" dirty="0" smtClean="0">
                <a:solidFill>
                  <a:schemeClr val="tx1"/>
                </a:solidFill>
              </a:rPr>
              <a:t> البنــود الـتعـاقــديـة.</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اخــتـيــار الطريــقــة الملائـمــة لإبــرام الصـفــقــة.</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احـتـرام مـبــدأ المنــافــسـة </a:t>
            </a:r>
            <a:r>
              <a:rPr lang="ar-DZ" sz="2100" dirty="0" err="1" smtClean="0">
                <a:solidFill>
                  <a:schemeClr val="tx1"/>
                </a:solidFill>
              </a:rPr>
              <a:t>و</a:t>
            </a:r>
            <a:r>
              <a:rPr lang="ar-DZ" sz="2100" dirty="0" smtClean="0">
                <a:solidFill>
                  <a:schemeClr val="tx1"/>
                </a:solidFill>
              </a:rPr>
              <a:t> المـشاركــة الـواسـعـة. </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مـراعـاة إعــداد الصفـقــة شـكـلا </a:t>
            </a:r>
            <a:r>
              <a:rPr lang="ar-DZ" sz="2100" dirty="0" err="1" smtClean="0">
                <a:solidFill>
                  <a:schemeClr val="tx1"/>
                </a:solidFill>
              </a:rPr>
              <a:t>و</a:t>
            </a:r>
            <a:r>
              <a:rPr lang="ar-DZ" sz="2100" dirty="0" smtClean="0">
                <a:solidFill>
                  <a:schemeClr val="tx1"/>
                </a:solidFill>
              </a:rPr>
              <a:t> مــضمــونــا.</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الحـرص على حصر الضمـانات التي تجعـل المتعامل المـتعاقـد يـلـتـزم بـبـنـود العـقــد.</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الاحـتــرام الصارم للأحـكام المـالـيـة (تحـديـد الأسعـار ، </a:t>
            </a:r>
            <a:r>
              <a:rPr lang="ar-DZ" sz="2100" dirty="0" err="1" smtClean="0">
                <a:solidFill>
                  <a:schemeClr val="tx1"/>
                </a:solidFill>
              </a:rPr>
              <a:t>كـيـفــيـات</a:t>
            </a:r>
            <a:r>
              <a:rPr lang="ar-DZ" sz="2100" dirty="0" smtClean="0">
                <a:solidFill>
                  <a:schemeClr val="tx1"/>
                </a:solidFill>
              </a:rPr>
              <a:t> الدفــع </a:t>
            </a:r>
            <a:r>
              <a:rPr lang="ar-DZ" sz="2100" dirty="0" err="1" smtClean="0">
                <a:solidFill>
                  <a:schemeClr val="tx1"/>
                </a:solidFill>
              </a:rPr>
              <a:t>و</a:t>
            </a:r>
            <a:r>
              <a:rPr lang="ar-DZ" sz="2100" dirty="0" smtClean="0">
                <a:solidFill>
                  <a:schemeClr val="tx1"/>
                </a:solidFill>
              </a:rPr>
              <a:t> غـيــرها).</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مــراعــاة احـتــرام إجـراءات عــمـل لجـنـتـي الفـتــح </a:t>
            </a:r>
            <a:r>
              <a:rPr lang="ar-DZ" sz="2100" dirty="0" err="1" smtClean="0">
                <a:solidFill>
                  <a:schemeClr val="tx1"/>
                </a:solidFill>
              </a:rPr>
              <a:t>و</a:t>
            </a:r>
            <a:r>
              <a:rPr lang="ar-DZ" sz="2100" dirty="0" smtClean="0">
                <a:solidFill>
                  <a:schemeClr val="tx1"/>
                </a:solidFill>
              </a:rPr>
              <a:t>  التـقـيــيـم.</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منــح التأشــيــرة في أقــرب الآجال.</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احـتــرام بـرنـامــج الإنجــاز.</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المـراقــبـة المـسـتـمــرة لتـنـفــيـذ الخـــدمـات.</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تطــبـيــق عـقــوبـة التـأخـيــر بكـل صــرامــة. </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منــاقــشــة الاعــتــراضات </a:t>
            </a:r>
            <a:r>
              <a:rPr lang="ar-DZ" sz="2100" dirty="0" err="1" smtClean="0">
                <a:solidFill>
                  <a:schemeClr val="tx1"/>
                </a:solidFill>
              </a:rPr>
              <a:t>و</a:t>
            </a:r>
            <a:r>
              <a:rPr lang="ar-DZ" sz="2100" dirty="0" smtClean="0">
                <a:solidFill>
                  <a:schemeClr val="tx1"/>
                </a:solidFill>
              </a:rPr>
              <a:t> الاحـتـجـاجات مع المـتـعامـل المـتعـاقــد.</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الــرد على الطـعــون في أقــرب الآجـال.</a:t>
            </a:r>
            <a:endParaRPr lang="fr-FR" sz="2100" dirty="0" smtClean="0">
              <a:solidFill>
                <a:schemeClr val="tx1"/>
              </a:solidFill>
            </a:endParaRPr>
          </a:p>
          <a:p>
            <a:pPr lvl="0" algn="just" rtl="1">
              <a:buClr>
                <a:schemeClr val="accent6">
                  <a:lumMod val="50000"/>
                </a:schemeClr>
              </a:buClr>
              <a:buFont typeface="Wingdings" pitchFamily="2" charset="2"/>
              <a:buChar char="q"/>
            </a:pPr>
            <a:r>
              <a:rPr lang="ar-DZ" sz="2100" dirty="0" smtClean="0">
                <a:solidFill>
                  <a:schemeClr val="tx1"/>
                </a:solidFill>
              </a:rPr>
              <a:t>تـســويــة وضعــيــات الأشـغـال </a:t>
            </a:r>
            <a:r>
              <a:rPr lang="ar-DZ" sz="2100" dirty="0" err="1" smtClean="0">
                <a:solidFill>
                  <a:schemeClr val="tx1"/>
                </a:solidFill>
              </a:rPr>
              <a:t>و</a:t>
            </a:r>
            <a:r>
              <a:rPr lang="ar-DZ" sz="2100" dirty="0" smtClean="0">
                <a:solidFill>
                  <a:schemeClr val="tx1"/>
                </a:solidFill>
              </a:rPr>
              <a:t> </a:t>
            </a:r>
            <a:r>
              <a:rPr lang="ar-DZ" sz="2100" dirty="0" err="1" smtClean="0">
                <a:solidFill>
                  <a:schemeClr val="tx1"/>
                </a:solidFill>
              </a:rPr>
              <a:t>الـتــوريــدات</a:t>
            </a:r>
            <a:r>
              <a:rPr lang="ar-DZ" sz="2100" dirty="0" smtClean="0">
                <a:solidFill>
                  <a:schemeClr val="tx1"/>
                </a:solidFill>
              </a:rPr>
              <a:t>  و غـيــرها  دون تأخـر.</a:t>
            </a:r>
            <a:endParaRPr lang="fr-FR" sz="2100" dirty="0">
              <a:solidFill>
                <a:schemeClr val="tx1"/>
              </a:solidFill>
            </a:endParaRPr>
          </a:p>
        </p:txBody>
      </p:sp>
      <p:sp>
        <p:nvSpPr>
          <p:cNvPr id="2" name="Espace réservé de la date 1"/>
          <p:cNvSpPr>
            <a:spLocks noGrp="1"/>
          </p:cNvSpPr>
          <p:nvPr>
            <p:ph type="dt" sz="half" idx="10"/>
          </p:nvPr>
        </p:nvSpPr>
        <p:spPr/>
        <p:txBody>
          <a:bodyPr/>
          <a:lstStyle/>
          <a:p>
            <a:fld id="{33D64DCB-58BB-407F-9E03-04F5EE62057D}"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37</a:t>
            </a:fld>
            <a:endParaRPr lang="fr-FR"/>
          </a:p>
        </p:txBody>
      </p:sp>
    </p:spTree>
  </p:cSld>
  <p:clrMapOvr>
    <a:masterClrMapping/>
  </p:clrMapOvr>
  <p:transition>
    <p:blinds/>
    <p:sndAc>
      <p:stSnd>
        <p:snd r:embed="rId2" name="whoosh.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useBgFill="1">
        <p:nvSpPr>
          <p:cNvPr id="4" name="Ellipse 3"/>
          <p:cNvSpPr/>
          <p:nvPr/>
        </p:nvSpPr>
        <p:spPr>
          <a:xfrm>
            <a:off x="500034" y="1071546"/>
            <a:ext cx="8286808" cy="4929222"/>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400" b="1" i="1" dirty="0" smtClean="0">
                <a:solidFill>
                  <a:schemeClr val="tx1"/>
                </a:solidFill>
              </a:rPr>
              <a:t>إن الـتـأويــلات والتـحـلـيـلات الشـخـصــيــة لأحــكــام الـصـفـقـات الـعـمـومـيــة جـعـل الـكـثـيــر يـقـعــون فـي مــتـــاعــــب مــخـالـــفـــة الــتـــشــريــع فــــلا حــــالات الاســـتــعــجــال </a:t>
            </a:r>
            <a:r>
              <a:rPr lang="ar-DZ" sz="2400" b="1" i="1" dirty="0" err="1" smtClean="0">
                <a:solidFill>
                  <a:schemeClr val="tx1"/>
                </a:solidFill>
              </a:rPr>
              <a:t>و</a:t>
            </a:r>
            <a:r>
              <a:rPr lang="ar-DZ" sz="2400" b="1" i="1" dirty="0" smtClean="0">
                <a:solidFill>
                  <a:schemeClr val="tx1"/>
                </a:solidFill>
              </a:rPr>
              <a:t> لا حـــســـن الـــنـــيــة الـــتـي  يـــتـــم الاســتــنــجــاد </a:t>
            </a:r>
            <a:r>
              <a:rPr lang="ar-DZ" sz="2400" b="1" i="1" dirty="0" err="1" smtClean="0">
                <a:solidFill>
                  <a:schemeClr val="tx1"/>
                </a:solidFill>
              </a:rPr>
              <a:t>بــهــا</a:t>
            </a:r>
            <a:r>
              <a:rPr lang="ar-DZ" sz="2400" b="1" i="1" dirty="0" smtClean="0">
                <a:solidFill>
                  <a:schemeClr val="tx1"/>
                </a:solidFill>
              </a:rPr>
              <a:t> مـبـررات مـقــبـولــة فــي كــل الــحــالات، وعـلـيـه لابــد مــن الاســتـفــسـار وطـلـب الـــتــوضــيــــحــات لــــدى الــجــهــات الــمـخـــتـــصـــة ومــواكــــبـــة الــتـــعــديــــلات الـــتـي تــطــــرأ عــــلــى الــنــصـوص الــقــانــونـيـة </a:t>
            </a:r>
            <a:r>
              <a:rPr lang="ar-DZ" sz="2400" b="1" i="1" dirty="0" err="1" smtClean="0">
                <a:solidFill>
                  <a:schemeClr val="tx1"/>
                </a:solidFill>
              </a:rPr>
              <a:t>و</a:t>
            </a:r>
            <a:r>
              <a:rPr lang="ar-DZ" sz="2400" b="1" i="1" dirty="0" smtClean="0">
                <a:solidFill>
                  <a:schemeClr val="tx1"/>
                </a:solidFill>
              </a:rPr>
              <a:t> إجــراءاتـهــا. </a:t>
            </a:r>
            <a:endParaRPr lang="fr-FR" sz="2400" dirty="0">
              <a:solidFill>
                <a:schemeClr val="tx1"/>
              </a:solidFill>
            </a:endParaRPr>
          </a:p>
        </p:txBody>
      </p:sp>
      <p:sp useBgFill="1">
        <p:nvSpPr>
          <p:cNvPr id="5" name="Ellipse 4"/>
          <p:cNvSpPr/>
          <p:nvPr/>
        </p:nvSpPr>
        <p:spPr>
          <a:xfrm>
            <a:off x="357158" y="5214950"/>
            <a:ext cx="3429024" cy="1143008"/>
          </a:xfrm>
          <a:prstGeom prst="ellipse">
            <a:avLst/>
          </a:prstGeom>
          <a:ln>
            <a:noFill/>
          </a:ln>
          <a:effectLst>
            <a:outerShdw blurRad="225425" dist="50800" dir="5220000" algn="ctr">
              <a:srgbClr val="000000">
                <a:alpha val="33000"/>
              </a:srgbClr>
            </a:outerShdw>
          </a:effectLst>
          <a:scene3d>
            <a:camera prst="perspectiveContrastingRightFacing"/>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i="1" dirty="0">
                <a:solidFill>
                  <a:schemeClr val="tx1"/>
                </a:solidFill>
              </a:rPr>
              <a:t>عـبد الرحمان </a:t>
            </a:r>
            <a:r>
              <a:rPr lang="ar-SA" sz="2400" b="1" i="1" dirty="0" smtClean="0">
                <a:solidFill>
                  <a:schemeClr val="tx1"/>
                </a:solidFill>
              </a:rPr>
              <a:t>نــطــور</a:t>
            </a:r>
            <a:endParaRPr lang="ar-DZ" sz="2400" b="1" i="1" dirty="0" smtClean="0">
              <a:solidFill>
                <a:schemeClr val="tx1"/>
              </a:solidFill>
            </a:endParaRPr>
          </a:p>
          <a:p>
            <a:pPr algn="ctr"/>
            <a:r>
              <a:rPr lang="fr-FR" sz="2400" b="1" i="1" dirty="0">
                <a:solidFill>
                  <a:schemeClr val="tx1"/>
                </a:solidFill>
              </a:rPr>
              <a:t>FORMATEUR</a:t>
            </a:r>
            <a:endParaRPr lang="fr-FR" sz="2400" dirty="0">
              <a:solidFill>
                <a:schemeClr val="tx1"/>
              </a:solidFill>
            </a:endParaRPr>
          </a:p>
        </p:txBody>
      </p:sp>
      <p:sp>
        <p:nvSpPr>
          <p:cNvPr id="6" name="Rectangle 5"/>
          <p:cNvSpPr/>
          <p:nvPr/>
        </p:nvSpPr>
        <p:spPr>
          <a:xfrm>
            <a:off x="2143108" y="214290"/>
            <a:ext cx="4643470" cy="584775"/>
          </a:xfrm>
          <a:prstGeom prst="rect">
            <a:avLst/>
          </a:prstGeom>
          <a:noFill/>
        </p:spPr>
        <p:txBody>
          <a:bodyPr wrap="square" lIns="91440" tIns="45720" rIns="91440" bIns="45720">
            <a:spAutoFit/>
          </a:bodyPr>
          <a:lstStyle/>
          <a:p>
            <a:pPr algn="ctr" rtl="1"/>
            <a:r>
              <a:rPr lang="ar-DZ" sz="3200" b="1" i="1" u="sng" dirty="0" smtClean="0">
                <a:ln>
                  <a:solidFill>
                    <a:srgbClr val="FF0000"/>
                  </a:solidFill>
                </a:ln>
                <a:solidFill>
                  <a:schemeClr val="bg2">
                    <a:lumMod val="10000"/>
                  </a:schemeClr>
                </a:solidFill>
              </a:rPr>
              <a:t>تــــذكــــــيــــر وتــنــــويـــه</a:t>
            </a:r>
            <a:endParaRPr lang="fr-FR" sz="3200" dirty="0">
              <a:ln>
                <a:solidFill>
                  <a:srgbClr val="FF0000"/>
                </a:solidFill>
              </a:ln>
              <a:solidFill>
                <a:schemeClr val="bg2">
                  <a:lumMod val="10000"/>
                </a:schemeClr>
              </a:solidFill>
            </a:endParaRPr>
          </a:p>
        </p:txBody>
      </p:sp>
      <p:sp>
        <p:nvSpPr>
          <p:cNvPr id="2" name="Espace réservé de la date 1"/>
          <p:cNvSpPr>
            <a:spLocks noGrp="1"/>
          </p:cNvSpPr>
          <p:nvPr>
            <p:ph type="dt" sz="half" idx="10"/>
          </p:nvPr>
        </p:nvSpPr>
        <p:spPr/>
        <p:txBody>
          <a:bodyPr/>
          <a:lstStyle/>
          <a:p>
            <a:fld id="{033DDC00-E2B3-4078-A335-218FD1F0CAD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38</a:t>
            </a:fld>
            <a:endParaRPr lang="fr-FR"/>
          </a:p>
        </p:txBody>
      </p:sp>
    </p:spTree>
  </p:cSld>
  <p:clrMapOvr>
    <a:overrideClrMapping bg1="lt1" tx1="dk1" bg2="lt2" tx2="dk2" accent1="accent1" accent2="accent2" accent3="accent3" accent4="accent4" accent5="accent5" accent6="accent6" hlink="hlink" folHlink="folHlink"/>
  </p:clrMapOvr>
  <p:transition>
    <p:dissolve/>
    <p:sndAc>
      <p:stSnd>
        <p:snd r:embed="rId2" name="explode.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useBgFill="1">
        <p:nvSpPr>
          <p:cNvPr id="6" name="Ellipse 5"/>
          <p:cNvSpPr/>
          <p:nvPr/>
        </p:nvSpPr>
        <p:spPr>
          <a:xfrm>
            <a:off x="142844" y="-357214"/>
            <a:ext cx="8786874" cy="6858000"/>
          </a:xfrm>
          <a:prstGeom prst="ellipse">
            <a:avLst/>
          </a:prstGeom>
          <a:ln>
            <a:noFill/>
          </a:ln>
          <a:scene3d>
            <a:camera prst="perspectiveRelaxedModerately"/>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buClr>
                <a:schemeClr val="accent6">
                  <a:lumMod val="50000"/>
                </a:schemeClr>
              </a:buClr>
              <a:buFont typeface="Courier New" pitchFamily="49" charset="0"/>
              <a:buChar char="o"/>
            </a:pPr>
            <a:r>
              <a:rPr lang="ar-SA" sz="2400" dirty="0" smtClean="0">
                <a:solidFill>
                  <a:schemeClr val="tx1"/>
                </a:solidFill>
              </a:rPr>
              <a:t>كيف </a:t>
            </a:r>
            <a:r>
              <a:rPr lang="ar-DZ" sz="2400" dirty="0" smtClean="0">
                <a:solidFill>
                  <a:schemeClr val="tx1"/>
                </a:solidFill>
              </a:rPr>
              <a:t>تـحـدد </a:t>
            </a:r>
            <a:r>
              <a:rPr lang="ar-SA" sz="2400" dirty="0" smtClean="0">
                <a:solidFill>
                  <a:schemeClr val="tx1"/>
                </a:solidFill>
              </a:rPr>
              <a:t>المصلحة المتعاقدة احتياجاتها؟.</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لماذا يتعين تشخيص الاحتياجات؟.</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من الضروري إجراء عملية تحديد </a:t>
            </a:r>
            <a:r>
              <a:rPr lang="ar-SA" sz="2400" dirty="0" err="1" smtClean="0">
                <a:solidFill>
                  <a:schemeClr val="tx1"/>
                </a:solidFill>
              </a:rPr>
              <a:t>م</a:t>
            </a:r>
            <a:r>
              <a:rPr lang="ar-DZ" sz="2400" dirty="0" smtClean="0">
                <a:solidFill>
                  <a:schemeClr val="tx1"/>
                </a:solidFill>
              </a:rPr>
              <a:t>طــابـقـ</a:t>
            </a:r>
            <a:r>
              <a:rPr lang="ar-SA" sz="2400" dirty="0" smtClean="0">
                <a:solidFill>
                  <a:schemeClr val="tx1"/>
                </a:solidFill>
              </a:rPr>
              <a:t>ة للاحتياجات، فهذه المرحلة الأولية ترتبط بطريقة الاختيار يهدف تحقيق </a:t>
            </a:r>
            <a:r>
              <a:rPr lang="ar-SA" sz="2400" dirty="0" err="1" smtClean="0">
                <a:solidFill>
                  <a:schemeClr val="tx1"/>
                </a:solidFill>
              </a:rPr>
              <a:t>النجاعة</a:t>
            </a:r>
            <a:r>
              <a:rPr lang="ar-SA" sz="2400" dirty="0" smtClean="0">
                <a:solidFill>
                  <a:schemeClr val="tx1"/>
                </a:solidFill>
              </a:rPr>
              <a:t>.</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يتم ضبط واختيار الطريقة وفق</a:t>
            </a:r>
            <a:r>
              <a:rPr lang="ar-DZ" sz="2400" dirty="0" smtClean="0">
                <a:solidFill>
                  <a:schemeClr val="tx1"/>
                </a:solidFill>
              </a:rPr>
              <a:t>ـ</a:t>
            </a:r>
            <a:r>
              <a:rPr lang="ar-SA" sz="2400" dirty="0" smtClean="0">
                <a:solidFill>
                  <a:schemeClr val="tx1"/>
                </a:solidFill>
              </a:rPr>
              <a:t>ا للمبلغ الإجمالي </a:t>
            </a:r>
            <a:r>
              <a:rPr lang="ar-SA" sz="2400" dirty="0" err="1" smtClean="0">
                <a:solidFill>
                  <a:schemeClr val="tx1"/>
                </a:solidFill>
              </a:rPr>
              <a:t>و</a:t>
            </a:r>
            <a:r>
              <a:rPr lang="ar-SA" sz="2400" dirty="0" smtClean="0">
                <a:solidFill>
                  <a:schemeClr val="tx1"/>
                </a:solidFill>
              </a:rPr>
              <a:t> كذا خصوصية المشروع.</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مواصفات المواد التي سيتم اقتناءها (تجهيزات مكتبية – أجهزة إعلام آلي.....</a:t>
            </a:r>
            <a:r>
              <a:rPr lang="ar-SA" sz="2400" dirty="0" err="1" smtClean="0">
                <a:solidFill>
                  <a:schemeClr val="tx1"/>
                </a:solidFill>
              </a:rPr>
              <a:t>إلخ</a:t>
            </a:r>
            <a:r>
              <a:rPr lang="ar-SA" sz="2400" dirty="0" smtClean="0">
                <a:solidFill>
                  <a:schemeClr val="tx1"/>
                </a:solidFill>
              </a:rPr>
              <a:t>).</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الشروط القانونية.</a:t>
            </a:r>
            <a:endParaRPr lang="fr-FR" sz="2400" dirty="0" smtClean="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الشروط الأساسية لإنجاز عملية الاقتناء في ظروف جيدة واقتصادية.</a:t>
            </a:r>
            <a:endParaRPr lang="fr-FR" sz="2400" dirty="0">
              <a:solidFill>
                <a:schemeClr val="tx1"/>
              </a:solidFill>
            </a:endParaRPr>
          </a:p>
        </p:txBody>
      </p:sp>
      <p:sp>
        <p:nvSpPr>
          <p:cNvPr id="2" name="Espace réservé de la date 1"/>
          <p:cNvSpPr>
            <a:spLocks noGrp="1"/>
          </p:cNvSpPr>
          <p:nvPr>
            <p:ph type="dt" sz="half" idx="10"/>
          </p:nvPr>
        </p:nvSpPr>
        <p:spPr/>
        <p:txBody>
          <a:bodyPr/>
          <a:lstStyle/>
          <a:p>
            <a:fld id="{81BDDB7A-1730-4BD7-8FB3-49A177CAD763}"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39</a:t>
            </a:fld>
            <a:endParaRPr lang="fr-FR"/>
          </a:p>
        </p:txBody>
      </p:sp>
    </p:spTree>
  </p:cSld>
  <p:clrMapOvr>
    <a:masterClrMapping/>
  </p:clrMapOvr>
  <p:transition>
    <p:blinds/>
    <p:sndAc>
      <p:stSnd>
        <p:snd r:embed="rId2"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2143108" y="-71462"/>
            <a:ext cx="4714908"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تـ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ـنـ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ـبـ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a:t>
            </a:r>
            <a:r>
              <a:rPr lang="ar-SA" sz="3200" b="1" u="sng"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ــيـــ</a:t>
            </a:r>
            <a:r>
              <a:rPr lang="ar-DZ"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a:t>
            </a:r>
            <a:r>
              <a:rPr lang="ar-SA"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j-cs"/>
              </a:rPr>
              <a:t>ــه</a:t>
            </a:r>
            <a:endParaRPr lang="fr-F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useBgFill="1">
        <p:nvSpPr>
          <p:cNvPr id="4" name="Ellipse 3"/>
          <p:cNvSpPr/>
          <p:nvPr/>
        </p:nvSpPr>
        <p:spPr>
          <a:xfrm>
            <a:off x="500034" y="642918"/>
            <a:ext cx="8286808" cy="5357850"/>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800" b="1" i="1" dirty="0">
                <a:solidFill>
                  <a:schemeClr val="tx1"/>
                </a:solidFill>
              </a:rPr>
              <a:t> فـهــده وثـيــقــة قــد يــراهــا الـبــعـض </a:t>
            </a:r>
            <a:r>
              <a:rPr lang="ar-SA" sz="2800" b="1" i="1" dirty="0" err="1">
                <a:solidFill>
                  <a:schemeClr val="tx1"/>
                </a:solidFill>
              </a:rPr>
              <a:t>و</a:t>
            </a:r>
            <a:r>
              <a:rPr lang="ar-SA" sz="2800" b="1" i="1" dirty="0">
                <a:solidFill>
                  <a:schemeClr val="tx1"/>
                </a:solidFill>
              </a:rPr>
              <a:t> يـقـول أنــها عــاديــة. ونــقــول قــد تــكــون عــاديــة مــن حـيـث الشــكــل لــكــن مــن حــيـث المــضــمــون </a:t>
            </a:r>
            <a:r>
              <a:rPr lang="ar-SA" sz="2800" b="1" i="1" dirty="0" err="1">
                <a:solidFill>
                  <a:schemeClr val="tx1"/>
                </a:solidFill>
              </a:rPr>
              <a:t>و</a:t>
            </a:r>
            <a:r>
              <a:rPr lang="ar-SA" sz="2800" b="1" i="1" dirty="0">
                <a:solidFill>
                  <a:schemeClr val="tx1"/>
                </a:solidFill>
              </a:rPr>
              <a:t> الجــهـــد الكــبــيـر الذي بــذل لـتلـخـيـص أكـثــر </a:t>
            </a:r>
            <a:r>
              <a:rPr lang="ar-SA" sz="2800" b="1" i="1" dirty="0" smtClean="0">
                <a:solidFill>
                  <a:schemeClr val="tx1"/>
                </a:solidFill>
              </a:rPr>
              <a:t>مــن</a:t>
            </a:r>
            <a:r>
              <a:rPr lang="fr-FR" sz="2800" b="1" i="1" dirty="0" smtClean="0">
                <a:solidFill>
                  <a:schemeClr val="tx1"/>
                </a:solidFill>
              </a:rPr>
              <a:t>181 </a:t>
            </a:r>
            <a:r>
              <a:rPr lang="ar-DZ" sz="2800" b="1" i="1" dirty="0" smtClean="0">
                <a:solidFill>
                  <a:schemeClr val="tx1"/>
                </a:solidFill>
              </a:rPr>
              <a:t> م</a:t>
            </a:r>
            <a:r>
              <a:rPr lang="ar-SA" sz="2800" b="1" i="1" dirty="0" err="1" smtClean="0">
                <a:solidFill>
                  <a:schemeClr val="tx1"/>
                </a:solidFill>
              </a:rPr>
              <a:t>ـادة</a:t>
            </a:r>
            <a:r>
              <a:rPr lang="ar-SA" sz="2800" b="1" i="1" dirty="0" smtClean="0">
                <a:solidFill>
                  <a:schemeClr val="tx1"/>
                </a:solidFill>
              </a:rPr>
              <a:t> </a:t>
            </a:r>
            <a:r>
              <a:rPr lang="ar-SA" sz="2800" b="1" i="1" dirty="0">
                <a:solidFill>
                  <a:schemeClr val="tx1"/>
                </a:solidFill>
              </a:rPr>
              <a:t>و انـــتــقــاء الـنـقــاط </a:t>
            </a:r>
            <a:r>
              <a:rPr lang="ar-SA" sz="2800" b="1" i="1" dirty="0" err="1">
                <a:solidFill>
                  <a:schemeClr val="tx1"/>
                </a:solidFill>
              </a:rPr>
              <a:t>و</a:t>
            </a:r>
            <a:r>
              <a:rPr lang="ar-SA" sz="2800" b="1" i="1" dirty="0">
                <a:solidFill>
                  <a:schemeClr val="tx1"/>
                </a:solidFill>
              </a:rPr>
              <a:t> الحــالات الـحــســاســة لتـكـون وثـــيـقـة أقــرب إلى العـمـلــيــة </a:t>
            </a:r>
            <a:r>
              <a:rPr lang="ar-SA" sz="2800" b="1" i="1" dirty="0" err="1">
                <a:solidFill>
                  <a:schemeClr val="tx1"/>
                </a:solidFill>
              </a:rPr>
              <a:t>و</a:t>
            </a:r>
            <a:r>
              <a:rPr lang="ar-SA" sz="2800" b="1" i="1" dirty="0">
                <a:solidFill>
                  <a:schemeClr val="tx1"/>
                </a:solidFill>
              </a:rPr>
              <a:t> التـطـبـيـقــيـة </a:t>
            </a:r>
            <a:r>
              <a:rPr lang="ar-SA" sz="2800" b="1" i="1" dirty="0" smtClean="0">
                <a:solidFill>
                  <a:schemeClr val="tx1"/>
                </a:solidFill>
              </a:rPr>
              <a:t>ولـيس </a:t>
            </a:r>
            <a:r>
              <a:rPr lang="ar-SA" sz="2800" b="1" i="1" dirty="0">
                <a:solidFill>
                  <a:schemeClr val="tx1"/>
                </a:solidFill>
              </a:rPr>
              <a:t>مــدخــلا إلى دراسـة أكـاديـمـيـة لـقـانـون الصـفــقـات الـعـمومــيــة.</a:t>
            </a:r>
            <a:endParaRPr lang="fr-FR" sz="2800" dirty="0">
              <a:solidFill>
                <a:schemeClr val="tx1"/>
              </a:solidFill>
            </a:endParaRPr>
          </a:p>
        </p:txBody>
      </p:sp>
      <p:sp useBgFill="1">
        <p:nvSpPr>
          <p:cNvPr id="5" name="Ellipse 4"/>
          <p:cNvSpPr/>
          <p:nvPr/>
        </p:nvSpPr>
        <p:spPr>
          <a:xfrm>
            <a:off x="357158" y="5143512"/>
            <a:ext cx="3429024" cy="1143008"/>
          </a:xfrm>
          <a:prstGeom prst="ellipse">
            <a:avLst/>
          </a:prstGeom>
          <a:ln>
            <a:noFill/>
          </a:ln>
          <a:effectLst>
            <a:outerShdw blurRad="225425" dist="50800" dir="5220000" algn="ctr">
              <a:srgbClr val="000000">
                <a:alpha val="33000"/>
              </a:srgbClr>
            </a:outerShdw>
          </a:effectLst>
          <a:scene3d>
            <a:camera prst="perspectiveContrastingRightFacing"/>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i="1" dirty="0">
                <a:solidFill>
                  <a:schemeClr val="tx1"/>
                </a:solidFill>
              </a:rPr>
              <a:t>عـبد الرحمان </a:t>
            </a:r>
            <a:r>
              <a:rPr lang="ar-SA" sz="2400" b="1" i="1" dirty="0" smtClean="0">
                <a:solidFill>
                  <a:schemeClr val="tx1"/>
                </a:solidFill>
              </a:rPr>
              <a:t>نــطــور</a:t>
            </a:r>
            <a:endParaRPr lang="ar-DZ" sz="2400" b="1" i="1" dirty="0" smtClean="0">
              <a:solidFill>
                <a:schemeClr val="tx1"/>
              </a:solidFill>
            </a:endParaRPr>
          </a:p>
          <a:p>
            <a:pPr algn="ctr"/>
            <a:r>
              <a:rPr lang="fr-FR" sz="2400" b="1" i="1" dirty="0">
                <a:solidFill>
                  <a:schemeClr val="tx1"/>
                </a:solidFill>
              </a:rPr>
              <a:t>FORMATEUR</a:t>
            </a:r>
            <a:endParaRPr lang="fr-FR" sz="2400" dirty="0">
              <a:solidFill>
                <a:schemeClr val="tx1"/>
              </a:solidFill>
            </a:endParaRPr>
          </a:p>
        </p:txBody>
      </p:sp>
      <p:sp>
        <p:nvSpPr>
          <p:cNvPr id="2" name="Espace réservé de la date 1"/>
          <p:cNvSpPr>
            <a:spLocks noGrp="1"/>
          </p:cNvSpPr>
          <p:nvPr>
            <p:ph type="dt" sz="half" idx="10"/>
          </p:nvPr>
        </p:nvSpPr>
        <p:spPr/>
        <p:txBody>
          <a:bodyPr/>
          <a:lstStyle/>
          <a:p>
            <a:fld id="{22DE72C7-C71A-43BA-A2EB-F3B946E375A9}"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a:t>
            </a:fld>
            <a:endParaRPr lang="fr-FR"/>
          </a:p>
        </p:txBody>
      </p:sp>
    </p:spTree>
  </p:cSld>
  <p:clrMapOvr>
    <a:masterClrMapping/>
  </p:clrMapOvr>
  <p:transition>
    <p:wipe/>
    <p:sndAc>
      <p:stSnd>
        <p:snd r:embed="rId2" name="explode.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à coins arrondis 3"/>
          <p:cNvSpPr/>
          <p:nvPr/>
        </p:nvSpPr>
        <p:spPr>
          <a:xfrm>
            <a:off x="357158" y="500042"/>
            <a:ext cx="8286808" cy="5572164"/>
          </a:xfrm>
          <a:prstGeom prst="roundRect">
            <a:avLst>
              <a:gd name="adj" fmla="val 42427"/>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lvl="0" algn="just" rtl="1">
              <a:buClr>
                <a:schemeClr val="accent6">
                  <a:lumMod val="50000"/>
                </a:schemeClr>
              </a:buClr>
              <a:buFont typeface="Wingdings" pitchFamily="2" charset="2"/>
              <a:buChar char="ü"/>
            </a:pPr>
            <a:r>
              <a:rPr lang="ar-SA" sz="2800" dirty="0" smtClean="0">
                <a:solidFill>
                  <a:schemeClr val="tx1"/>
                </a:solidFill>
              </a:rPr>
              <a:t>معالجة الاحتياجات الوظيفية.</a:t>
            </a:r>
            <a:endParaRPr lang="fr-FR" sz="2800" dirty="0" smtClean="0">
              <a:solidFill>
                <a:schemeClr val="tx1"/>
              </a:solidFill>
            </a:endParaRPr>
          </a:p>
          <a:p>
            <a:pPr lvl="0" algn="just" rtl="1">
              <a:buClr>
                <a:schemeClr val="accent6">
                  <a:lumMod val="50000"/>
                </a:schemeClr>
              </a:buClr>
              <a:buFont typeface="Wingdings" pitchFamily="2" charset="2"/>
              <a:buChar char="ü"/>
            </a:pPr>
            <a:r>
              <a:rPr lang="ar-SA" sz="2800" dirty="0" smtClean="0">
                <a:solidFill>
                  <a:schemeClr val="tx1"/>
                </a:solidFill>
              </a:rPr>
              <a:t>المعرفة المعمقة لأسواق التوريد،و المواصفات التقنية.</a:t>
            </a:r>
            <a:endParaRPr lang="fr-FR" sz="2800" dirty="0" smtClean="0">
              <a:solidFill>
                <a:schemeClr val="tx1"/>
              </a:solidFill>
            </a:endParaRPr>
          </a:p>
          <a:p>
            <a:pPr lvl="0" algn="just" rtl="1">
              <a:buClr>
                <a:schemeClr val="accent6">
                  <a:lumMod val="50000"/>
                </a:schemeClr>
              </a:buClr>
              <a:buFont typeface="Wingdings" pitchFamily="2" charset="2"/>
              <a:buChar char="ü"/>
            </a:pPr>
            <a:r>
              <a:rPr lang="ar-SA" sz="2800" dirty="0" smtClean="0">
                <a:solidFill>
                  <a:schemeClr val="tx1"/>
                </a:solidFill>
              </a:rPr>
              <a:t>التمييز بين نفس التجهيزات، فهناك تجهيزات عامة (أجهزة إعلام عامة) </a:t>
            </a:r>
            <a:r>
              <a:rPr lang="ar-SA" sz="2800" dirty="0" err="1" smtClean="0">
                <a:solidFill>
                  <a:schemeClr val="tx1"/>
                </a:solidFill>
              </a:rPr>
              <a:t>و</a:t>
            </a:r>
            <a:r>
              <a:rPr lang="ar-SA" sz="2800" dirty="0" smtClean="0">
                <a:solidFill>
                  <a:schemeClr val="tx1"/>
                </a:solidFill>
              </a:rPr>
              <a:t> تجهيزات ذات مواصفات (أجهزة إعلام </a:t>
            </a:r>
            <a:r>
              <a:rPr lang="ar-SA" sz="2800" dirty="0" err="1" smtClean="0">
                <a:solidFill>
                  <a:schemeClr val="tx1"/>
                </a:solidFill>
              </a:rPr>
              <a:t>الي</a:t>
            </a:r>
            <a:r>
              <a:rPr lang="ar-SA" sz="2800" dirty="0" smtClean="0">
                <a:solidFill>
                  <a:schemeClr val="tx1"/>
                </a:solidFill>
              </a:rPr>
              <a:t> لمحابر اللغات مثلا).</a:t>
            </a:r>
            <a:endParaRPr lang="fr-FR" sz="2800" dirty="0">
              <a:solidFill>
                <a:schemeClr val="tx1"/>
              </a:solidFill>
            </a:endParaRPr>
          </a:p>
        </p:txBody>
      </p:sp>
      <p:sp>
        <p:nvSpPr>
          <p:cNvPr id="6" name="AutoShape 3"/>
          <p:cNvSpPr>
            <a:spLocks noChangeArrowheads="1"/>
          </p:cNvSpPr>
          <p:nvPr/>
        </p:nvSpPr>
        <p:spPr bwMode="auto">
          <a:xfrm>
            <a:off x="2000232" y="1285860"/>
            <a:ext cx="5072098" cy="1285884"/>
          </a:xfrm>
          <a:prstGeom prst="roundRect">
            <a:avLst>
              <a:gd name="adj" fmla="val 16667"/>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رت</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ك</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ز </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ن</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ج</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اع</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ة </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الاح</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ي</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اج</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ات</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ل</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ى </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ث</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لاث</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ة </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اع</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ب</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ــ</a:t>
            </a:r>
            <a:r>
              <a:rPr kumimoji="0" lang="ar-SA"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ارات</a:t>
            </a:r>
            <a:r>
              <a:rPr kumimoji="0" lang="ar-SA"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أســاسـيــة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Espace réservé de la date 1"/>
          <p:cNvSpPr>
            <a:spLocks noGrp="1"/>
          </p:cNvSpPr>
          <p:nvPr>
            <p:ph type="dt" sz="half" idx="10"/>
          </p:nvPr>
        </p:nvSpPr>
        <p:spPr/>
        <p:txBody>
          <a:bodyPr/>
          <a:lstStyle/>
          <a:p>
            <a:fld id="{ADA883DD-22A0-4DE6-922B-1B81CD3AB493}"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40</a:t>
            </a:fld>
            <a:endParaRPr lang="fr-FR"/>
          </a:p>
        </p:txBody>
      </p:sp>
    </p:spTree>
  </p:cSld>
  <p:clrMapOvr>
    <a:masterClrMapping/>
  </p:clrMapOvr>
  <p:transition>
    <p:blinds dir="vert"/>
    <p:sndAc>
      <p:stSnd>
        <p:snd r:embed="rId2" name="type.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42852"/>
            <a:ext cx="8858312" cy="6500858"/>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lvl="0" algn="just" rtl="1"/>
            <a:r>
              <a:rPr lang="ar-DZ" sz="2000" dirty="0" smtClean="0">
                <a:solidFill>
                  <a:schemeClr val="tx1"/>
                </a:solidFill>
              </a:rPr>
              <a:t>       </a:t>
            </a:r>
            <a:r>
              <a:rPr lang="ar-SA" sz="2000" dirty="0" smtClean="0">
                <a:solidFill>
                  <a:schemeClr val="tx1"/>
                </a:solidFill>
              </a:rPr>
              <a:t>يجب على المصلحة المتعاقدة (المتعامل العمومي) أن يضبط حاجاته </a:t>
            </a:r>
            <a:r>
              <a:rPr lang="ar-SA" sz="2000" dirty="0" err="1" smtClean="0">
                <a:solidFill>
                  <a:schemeClr val="tx1"/>
                </a:solidFill>
              </a:rPr>
              <a:t>بالاع</a:t>
            </a:r>
            <a:r>
              <a:rPr lang="ar-DZ" sz="2000" dirty="0" smtClean="0">
                <a:solidFill>
                  <a:schemeClr val="tx1"/>
                </a:solidFill>
              </a:rPr>
              <a:t>ـ</a:t>
            </a:r>
            <a:r>
              <a:rPr lang="ar-SA" sz="2000" dirty="0" smtClean="0">
                <a:solidFill>
                  <a:schemeClr val="tx1"/>
                </a:solidFill>
              </a:rPr>
              <a:t>ت</a:t>
            </a:r>
            <a:r>
              <a:rPr lang="ar-DZ" sz="2000" dirty="0" smtClean="0">
                <a:solidFill>
                  <a:schemeClr val="tx1"/>
                </a:solidFill>
              </a:rPr>
              <a:t>ـ</a:t>
            </a:r>
            <a:r>
              <a:rPr lang="ar-SA" sz="2000" dirty="0" smtClean="0">
                <a:solidFill>
                  <a:schemeClr val="tx1"/>
                </a:solidFill>
              </a:rPr>
              <a:t>ماد على </a:t>
            </a:r>
            <a:r>
              <a:rPr lang="ar-DZ" sz="2000" dirty="0" smtClean="0">
                <a:solidFill>
                  <a:schemeClr val="tx1"/>
                </a:solidFill>
              </a:rPr>
              <a:t>    </a:t>
            </a:r>
            <a:r>
              <a:rPr lang="ar-SA" sz="2000" dirty="0" smtClean="0">
                <a:solidFill>
                  <a:schemeClr val="tx1"/>
                </a:solidFill>
              </a:rPr>
              <a:t>مواصفات تق</a:t>
            </a:r>
            <a:r>
              <a:rPr lang="ar-DZ" sz="2000" dirty="0" smtClean="0">
                <a:solidFill>
                  <a:schemeClr val="tx1"/>
                </a:solidFill>
              </a:rPr>
              <a:t>ـ</a:t>
            </a:r>
            <a:r>
              <a:rPr lang="ar-SA" sz="2000" dirty="0" smtClean="0">
                <a:solidFill>
                  <a:schemeClr val="tx1"/>
                </a:solidFill>
              </a:rPr>
              <a:t>ن</a:t>
            </a:r>
            <a:r>
              <a:rPr lang="ar-DZ" sz="2000" dirty="0" smtClean="0">
                <a:solidFill>
                  <a:schemeClr val="tx1"/>
                </a:solidFill>
              </a:rPr>
              <a:t>ـ</a:t>
            </a:r>
            <a:r>
              <a:rPr lang="ar-SA" sz="2000" dirty="0" err="1" smtClean="0">
                <a:solidFill>
                  <a:schemeClr val="tx1"/>
                </a:solidFill>
              </a:rPr>
              <a:t>ية</a:t>
            </a:r>
            <a:r>
              <a:rPr lang="ar-DZ" sz="2000" dirty="0" smtClean="0">
                <a:solidFill>
                  <a:schemeClr val="tx1"/>
                </a:solidFill>
              </a:rPr>
              <a:t>.</a:t>
            </a:r>
          </a:p>
          <a:p>
            <a:pPr lvl="0" algn="just" rtl="1">
              <a:buClr>
                <a:schemeClr val="accent6">
                  <a:lumMod val="50000"/>
                </a:schemeClr>
              </a:buClr>
              <a:buFont typeface="Wingdings" pitchFamily="2" charset="2"/>
              <a:buChar char="ü"/>
            </a:pPr>
            <a:r>
              <a:rPr lang="ar-SA" sz="2000" dirty="0" smtClean="0">
                <a:solidFill>
                  <a:schemeClr val="tx1"/>
                </a:solidFill>
              </a:rPr>
              <a:t>بيانات توضح الخصوصيات </a:t>
            </a:r>
            <a:r>
              <a:rPr lang="ar-SA" sz="2000" dirty="0" err="1" smtClean="0">
                <a:solidFill>
                  <a:schemeClr val="tx1"/>
                </a:solidFill>
              </a:rPr>
              <a:t>و</a:t>
            </a:r>
            <a:r>
              <a:rPr lang="ar-SA" sz="2000" dirty="0" smtClean="0">
                <a:solidFill>
                  <a:schemeClr val="tx1"/>
                </a:solidFill>
              </a:rPr>
              <a:t> المزايا التقنية.</a:t>
            </a:r>
            <a:endParaRPr lang="fr-FR" sz="2000" dirty="0" smtClean="0">
              <a:solidFill>
                <a:schemeClr val="tx1"/>
              </a:solidFill>
            </a:endParaRPr>
          </a:p>
          <a:p>
            <a:pPr lvl="0" algn="just" rtl="1">
              <a:buClr>
                <a:schemeClr val="accent6">
                  <a:lumMod val="50000"/>
                </a:schemeClr>
              </a:buClr>
              <a:buFont typeface="Wingdings" pitchFamily="2" charset="2"/>
              <a:buChar char="ü"/>
            </a:pPr>
            <a:r>
              <a:rPr lang="ar-SA" sz="2000" dirty="0" smtClean="0">
                <a:solidFill>
                  <a:schemeClr val="tx1"/>
                </a:solidFill>
              </a:rPr>
              <a:t>تـحــديــد الشروط و المتطلبات التي تراها ضرورية خاصة من حيث الجودة </a:t>
            </a:r>
            <a:r>
              <a:rPr lang="ar-SA" sz="2000" dirty="0" err="1" smtClean="0">
                <a:solidFill>
                  <a:schemeClr val="tx1"/>
                </a:solidFill>
              </a:rPr>
              <a:t>و</a:t>
            </a:r>
            <a:r>
              <a:rPr lang="ar-SA" sz="2000" dirty="0" smtClean="0">
                <a:solidFill>
                  <a:schemeClr val="tx1"/>
                </a:solidFill>
              </a:rPr>
              <a:t> الفعالية، وذلك عن طريق الاختيار بين:</a:t>
            </a:r>
            <a:endParaRPr lang="fr-FR" sz="2000" dirty="0" smtClean="0">
              <a:solidFill>
                <a:schemeClr val="tx1"/>
              </a:solidFill>
            </a:endParaRPr>
          </a:p>
          <a:p>
            <a:pPr algn="just" rtl="1"/>
            <a:r>
              <a:rPr lang="ar-SA" sz="2000" b="1" u="sng" dirty="0" smtClean="0">
                <a:solidFill>
                  <a:schemeClr val="accent6">
                    <a:lumMod val="50000"/>
                  </a:schemeClr>
                </a:solidFill>
              </a:rPr>
              <a:t>الصنف الأول:</a:t>
            </a:r>
            <a:r>
              <a:rPr lang="ar-SA" sz="2000" dirty="0" smtClean="0">
                <a:solidFill>
                  <a:schemeClr val="tx1"/>
                </a:solidFill>
              </a:rPr>
              <a:t> تعتمد المصلحة المتعاقدة على مواصفات ،ووثائق معدة مسبقا مصادق عليها من طرف هيئات مؤهلة </a:t>
            </a:r>
            <a:r>
              <a:rPr lang="ar-SA" sz="2000" dirty="0" err="1" smtClean="0">
                <a:solidFill>
                  <a:schemeClr val="tx1"/>
                </a:solidFill>
              </a:rPr>
              <a:t>و</a:t>
            </a:r>
            <a:r>
              <a:rPr lang="ar-SA" sz="2000" dirty="0" smtClean="0">
                <a:solidFill>
                  <a:schemeClr val="tx1"/>
                </a:solidFill>
              </a:rPr>
              <a:t> مختصة ، خاصة تلك التي لها مهنية ، بالتنسيق مع المصالح العمومية الوطنية أو الدولية المعتمدة تقنيا أو المعترف لها بالجودة.</a:t>
            </a:r>
            <a:r>
              <a:rPr lang="fr-FR" sz="2000" dirty="0" smtClean="0">
                <a:solidFill>
                  <a:schemeClr val="tx1"/>
                </a:solidFill>
              </a:rPr>
              <a:t>	</a:t>
            </a:r>
            <a:r>
              <a:rPr lang="ar-SA" sz="2000" dirty="0" smtClean="0">
                <a:solidFill>
                  <a:schemeClr val="tx1"/>
                </a:solidFill>
              </a:rPr>
              <a:t>      </a:t>
            </a:r>
            <a:endParaRPr lang="fr-FR" sz="2000" dirty="0" smtClean="0">
              <a:solidFill>
                <a:schemeClr val="tx1"/>
              </a:solidFill>
            </a:endParaRPr>
          </a:p>
          <a:p>
            <a:pPr algn="just" rtl="1"/>
            <a:r>
              <a:rPr lang="ar-SA" sz="2000" b="1" u="sng" dirty="0" smtClean="0">
                <a:solidFill>
                  <a:schemeClr val="accent6">
                    <a:lumMod val="50000"/>
                  </a:schemeClr>
                </a:solidFill>
              </a:rPr>
              <a:t>الصنف الثاني</a:t>
            </a:r>
            <a:r>
              <a:rPr lang="ar-SA" sz="2000" dirty="0" smtClean="0">
                <a:solidFill>
                  <a:schemeClr val="accent6">
                    <a:lumMod val="50000"/>
                  </a:schemeClr>
                </a:solidFill>
              </a:rPr>
              <a:t>: </a:t>
            </a:r>
            <a:r>
              <a:rPr lang="ar-SA" sz="2000" dirty="0" smtClean="0">
                <a:solidFill>
                  <a:schemeClr val="tx1"/>
                </a:solidFill>
              </a:rPr>
              <a:t>تعبر عن المواصفات التقنية من حيث </a:t>
            </a:r>
            <a:r>
              <a:rPr lang="ar-SA" sz="2000" dirty="0" err="1" smtClean="0">
                <a:solidFill>
                  <a:schemeClr val="tx1"/>
                </a:solidFill>
              </a:rPr>
              <a:t>النجاعة</a:t>
            </a:r>
            <a:r>
              <a:rPr lang="ar-SA" sz="2000" dirty="0" smtClean="0">
                <a:solidFill>
                  <a:schemeClr val="tx1"/>
                </a:solidFill>
              </a:rPr>
              <a:t> المراد تحقيقها (مثلا: صفقة ملابس الحماية المدنية يمكن </a:t>
            </a:r>
            <a:r>
              <a:rPr lang="ar-SA" sz="2000" dirty="0" err="1" smtClean="0">
                <a:solidFill>
                  <a:schemeClr val="tx1"/>
                </a:solidFill>
              </a:rPr>
              <a:t>إشتراط</a:t>
            </a:r>
            <a:r>
              <a:rPr lang="ar-SA" sz="2000" dirty="0" smtClean="0">
                <a:solidFill>
                  <a:schemeClr val="tx1"/>
                </a:solidFill>
              </a:rPr>
              <a:t> تقنية، كالقماش المقاوم للحرارة،أو ضغط الماء، لا يتغير وزنها بشكل سلبي...).</a:t>
            </a:r>
            <a:endParaRPr lang="ar-DZ" sz="2000" dirty="0" smtClean="0">
              <a:solidFill>
                <a:schemeClr val="tx1"/>
              </a:solidFill>
            </a:endParaRPr>
          </a:p>
          <a:p>
            <a:pPr algn="just" rtl="1"/>
            <a:endParaRPr lang="fr-FR" sz="1100" dirty="0" smtClean="0">
              <a:solidFill>
                <a:schemeClr val="tx1"/>
              </a:solidFill>
            </a:endParaRPr>
          </a:p>
          <a:p>
            <a:pPr algn="ctr" rtl="1"/>
            <a:r>
              <a:rPr lang="ar-SA" sz="2000" dirty="0" smtClean="0">
                <a:solidFill>
                  <a:schemeClr val="tx1"/>
                </a:solidFill>
                <a:effectLst>
                  <a:outerShdw blurRad="38100" dist="38100" dir="2700000" algn="tl">
                    <a:srgbClr val="000000">
                      <a:alpha val="43137"/>
                    </a:srgbClr>
                  </a:outerShdw>
                </a:effectLst>
              </a:rPr>
              <a:t>كما يمكن للمصلحة المتعاقدة (المتعامل العمومي) الجمع بين صنفي المواصفات التقنية فيمكن تحديد مواصفات </a:t>
            </a:r>
            <a:r>
              <a:rPr lang="ar-SA" sz="2000" dirty="0" err="1" smtClean="0">
                <a:solidFill>
                  <a:schemeClr val="tx1"/>
                </a:solidFill>
                <a:effectLst>
                  <a:outerShdw blurRad="38100" dist="38100" dir="2700000" algn="tl">
                    <a:srgbClr val="000000">
                      <a:alpha val="43137"/>
                    </a:srgbClr>
                  </a:outerShdw>
                </a:effectLst>
              </a:rPr>
              <a:t>النجاعة</a:t>
            </a:r>
            <a:r>
              <a:rPr lang="ar-SA" sz="2000" dirty="0" smtClean="0">
                <a:solidFill>
                  <a:schemeClr val="tx1"/>
                </a:solidFill>
                <a:effectLst>
                  <a:outerShdw blurRad="38100" dist="38100" dir="2700000" algn="tl">
                    <a:srgbClr val="000000">
                      <a:alpha val="43137"/>
                    </a:srgbClr>
                  </a:outerShdw>
                </a:effectLst>
              </a:rPr>
              <a:t> و متطلبات تقنية لنفس المادة، كما يمكن تحديد الخصائص التقنية، مع الأخذ بعين الاعتبار الخصائص </a:t>
            </a:r>
            <a:r>
              <a:rPr lang="ar-SA" sz="2000" dirty="0" err="1" smtClean="0">
                <a:solidFill>
                  <a:schemeClr val="tx1"/>
                </a:solidFill>
                <a:effectLst>
                  <a:outerShdw blurRad="38100" dist="38100" dir="2700000" algn="tl">
                    <a:srgbClr val="000000">
                      <a:alpha val="43137"/>
                    </a:srgbClr>
                  </a:outerShdw>
                </a:effectLst>
              </a:rPr>
              <a:t>البيئيه</a:t>
            </a:r>
            <a:r>
              <a:rPr lang="ar-SA" sz="2000" dirty="0" smtClean="0">
                <a:solidFill>
                  <a:schemeClr val="tx1"/>
                </a:solidFill>
                <a:effectLst>
                  <a:outerShdw blurRad="38100" dist="38100" dir="2700000" algn="tl">
                    <a:srgbClr val="000000">
                      <a:alpha val="43137"/>
                    </a:srgbClr>
                  </a:outerShdw>
                </a:effectLst>
              </a:rPr>
              <a:t>. </a:t>
            </a:r>
            <a:endParaRPr lang="fr-FR" sz="2000" dirty="0">
              <a:solidFill>
                <a:schemeClr val="tx1"/>
              </a:solidFill>
              <a:effectLst>
                <a:outerShdw blurRad="38100" dist="38100" dir="2700000" algn="tl">
                  <a:srgbClr val="000000">
                    <a:alpha val="43137"/>
                  </a:srgbClr>
                </a:outerShdw>
              </a:effectLst>
            </a:endParaRPr>
          </a:p>
        </p:txBody>
      </p:sp>
      <p:sp>
        <p:nvSpPr>
          <p:cNvPr id="2050" name="AutoShape 2"/>
          <p:cNvSpPr>
            <a:spLocks noChangeArrowheads="1"/>
          </p:cNvSpPr>
          <p:nvPr/>
        </p:nvSpPr>
        <p:spPr bwMode="auto">
          <a:xfrm>
            <a:off x="1785918" y="428604"/>
            <a:ext cx="5572164" cy="752475"/>
          </a:xfrm>
          <a:prstGeom prst="roundRect">
            <a:avLst>
              <a:gd name="adj" fmla="val 35418"/>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fontAlgn="base">
              <a:spcBef>
                <a:spcPct val="0"/>
              </a:spcBef>
              <a:spcAft>
                <a:spcPts val="1000"/>
              </a:spcAft>
            </a:pPr>
            <a:r>
              <a:rPr lang="ar-SA" b="1" dirty="0" smtClean="0">
                <a:latin typeface="Times New Roman" pitchFamily="18" charset="0"/>
                <a:ea typeface="Arial" pitchFamily="34" charset="0"/>
                <a:cs typeface="Times New Roman" pitchFamily="18" charset="0"/>
              </a:rPr>
              <a:t>وج</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وب</a:t>
            </a:r>
            <a:r>
              <a:rPr lang="ar-SA" b="1" dirty="0" smtClean="0">
                <a:latin typeface="Times New Roman" pitchFamily="18" charset="0"/>
                <a:ea typeface="Arial" pitchFamily="34" charset="0"/>
                <a:cs typeface="Times New Roman" pitchFamily="18" charset="0"/>
              </a:rPr>
              <a:t> ت</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ح</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دي</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د </a:t>
            </a:r>
            <a:r>
              <a:rPr lang="ar-SA" b="1" dirty="0" err="1" smtClean="0">
                <a:latin typeface="Times New Roman" pitchFamily="18" charset="0"/>
                <a:ea typeface="Arial" pitchFamily="34" charset="0"/>
                <a:cs typeface="Times New Roman" pitchFamily="18" charset="0"/>
              </a:rPr>
              <a:t>ال</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ح</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اج</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ات</a:t>
            </a:r>
            <a:r>
              <a:rPr lang="ar-SA" b="1" dirty="0" smtClean="0">
                <a:latin typeface="Times New Roman" pitchFamily="18" charset="0"/>
                <a:ea typeface="Arial" pitchFamily="34" charset="0"/>
                <a:cs typeface="Times New Roman" pitchFamily="18" charset="0"/>
              </a:rPr>
              <a:t> وف</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ق</a:t>
            </a:r>
            <a:r>
              <a:rPr lang="ar-DZ" b="1" dirty="0" smtClean="0">
                <a:latin typeface="Times New Roman" pitchFamily="18" charset="0"/>
                <a:ea typeface="Arial" pitchFamily="34" charset="0"/>
                <a:cs typeface="Times New Roman" pitchFamily="18" charset="0"/>
              </a:rPr>
              <a:t>ــ</a:t>
            </a:r>
            <a:r>
              <a:rPr lang="ar-SA" b="1" dirty="0" smtClean="0">
                <a:latin typeface="Times New Roman" pitchFamily="18" charset="0"/>
                <a:ea typeface="Arial" pitchFamily="34" charset="0"/>
                <a:cs typeface="Times New Roman" pitchFamily="18" charset="0"/>
              </a:rPr>
              <a:t>ا </a:t>
            </a:r>
            <a:r>
              <a:rPr lang="ar-SA" b="1" dirty="0" err="1" smtClean="0">
                <a:latin typeface="Times New Roman" pitchFamily="18" charset="0"/>
                <a:ea typeface="Arial" pitchFamily="34" charset="0"/>
                <a:cs typeface="Times New Roman" pitchFamily="18" charset="0"/>
              </a:rPr>
              <a:t>ل</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م</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راج</a:t>
            </a:r>
            <a:r>
              <a:rPr lang="ar-DZ" b="1" dirty="0" smtClean="0">
                <a:latin typeface="Times New Roman" pitchFamily="18" charset="0"/>
                <a:ea typeface="Arial" pitchFamily="34" charset="0"/>
                <a:cs typeface="Times New Roman" pitchFamily="18" charset="0"/>
              </a:rPr>
              <a:t>ــ</a:t>
            </a:r>
            <a:r>
              <a:rPr lang="ar-SA" b="1" dirty="0" smtClean="0">
                <a:latin typeface="Times New Roman" pitchFamily="18" charset="0"/>
                <a:ea typeface="Arial" pitchFamily="34" charset="0"/>
                <a:cs typeface="Times New Roman" pitchFamily="18" charset="0"/>
              </a:rPr>
              <a:t>ع </a:t>
            </a:r>
            <a:r>
              <a:rPr lang="ar-SA" b="1" dirty="0" err="1" smtClean="0">
                <a:latin typeface="Times New Roman" pitchFamily="18" charset="0"/>
                <a:ea typeface="Arial" pitchFamily="34" charset="0"/>
                <a:cs typeface="Times New Roman" pitchFamily="18" charset="0"/>
              </a:rPr>
              <a:t>و</a:t>
            </a:r>
            <a:r>
              <a:rPr lang="ar-SA" b="1" dirty="0" smtClean="0">
                <a:latin typeface="Times New Roman" pitchFamily="18" charset="0"/>
                <a:ea typeface="Arial" pitchFamily="34" charset="0"/>
                <a:cs typeface="Times New Roman" pitchFamily="18" charset="0"/>
              </a:rPr>
              <a:t> م</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واص</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ف</a:t>
            </a:r>
            <a:r>
              <a:rPr lang="ar-DZ" b="1" dirty="0" smtClean="0">
                <a:latin typeface="Times New Roman" pitchFamily="18" charset="0"/>
                <a:ea typeface="Arial" pitchFamily="34" charset="0"/>
                <a:cs typeface="Times New Roman" pitchFamily="18" charset="0"/>
              </a:rPr>
              <a:t>ــ</a:t>
            </a:r>
            <a:r>
              <a:rPr lang="ar-SA" b="1" dirty="0" err="1" smtClean="0">
                <a:latin typeface="Times New Roman" pitchFamily="18" charset="0"/>
                <a:ea typeface="Arial" pitchFamily="34" charset="0"/>
                <a:cs typeface="Times New Roman" pitchFamily="18" charset="0"/>
              </a:rPr>
              <a:t>ات</a:t>
            </a:r>
            <a:r>
              <a:rPr lang="ar-SA" b="1" dirty="0" smtClean="0">
                <a:latin typeface="Times New Roman" pitchFamily="18" charset="0"/>
                <a:ea typeface="Arial" pitchFamily="34" charset="0"/>
                <a:cs typeface="Times New Roman" pitchFamily="18" charset="0"/>
              </a:rPr>
              <a:t> ت</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ـق</a:t>
            </a:r>
            <a:r>
              <a:rPr lang="ar-DZ" b="1" dirty="0" smtClean="0">
                <a:latin typeface="Times New Roman" pitchFamily="18" charset="0"/>
                <a:ea typeface="Arial" pitchFamily="34" charset="0"/>
                <a:cs typeface="Times New Roman" pitchFamily="18" charset="0"/>
              </a:rPr>
              <a:t>ـ</a:t>
            </a:r>
            <a:r>
              <a:rPr lang="ar-SA" b="1" dirty="0" smtClean="0">
                <a:latin typeface="Times New Roman" pitchFamily="18" charset="0"/>
                <a:ea typeface="Arial" pitchFamily="34" charset="0"/>
                <a:cs typeface="Times New Roman" pitchFamily="18" charset="0"/>
              </a:rPr>
              <a:t>ـن</a:t>
            </a:r>
            <a:r>
              <a:rPr lang="ar-DZ" b="1" dirty="0" smtClean="0">
                <a:latin typeface="Times New Roman" pitchFamily="18" charset="0"/>
                <a:ea typeface="Arial" pitchFamily="34" charset="0"/>
                <a:cs typeface="Times New Roman" pitchFamily="18" charset="0"/>
              </a:rPr>
              <a:t>ـ</a:t>
            </a:r>
            <a:r>
              <a:rPr lang="ar-SA" b="1" dirty="0" err="1" smtClean="0">
                <a:latin typeface="Times New Roman" pitchFamily="18" charset="0"/>
                <a:ea typeface="Arial" pitchFamily="34" charset="0"/>
                <a:cs typeface="Times New Roman" pitchFamily="18" charset="0"/>
              </a:rPr>
              <a:t>ـي</a:t>
            </a:r>
            <a:r>
              <a:rPr lang="ar-DZ" b="1" dirty="0" smtClean="0">
                <a:latin typeface="Times New Roman" pitchFamily="18" charset="0"/>
                <a:ea typeface="Arial" pitchFamily="34" charset="0"/>
                <a:cs typeface="Times New Roman" pitchFamily="18" charset="0"/>
              </a:rPr>
              <a:t>ــ</a:t>
            </a:r>
            <a:r>
              <a:rPr lang="ar-SA" b="1" dirty="0" err="1" smtClean="0">
                <a:latin typeface="Times New Roman" pitchFamily="18" charset="0"/>
                <a:ea typeface="Arial" pitchFamily="34" charset="0"/>
                <a:cs typeface="Times New Roman" pitchFamily="18" charset="0"/>
              </a:rPr>
              <a:t>ــة</a:t>
            </a:r>
            <a:endParaRPr lang="fr-FR" b="1" dirty="0" smtClean="0">
              <a:latin typeface="Times New Roman" pitchFamily="18" charset="0"/>
              <a:ea typeface="Arial" pitchFamily="34" charset="0"/>
              <a:cs typeface="Times New Roman" pitchFamily="18" charset="0"/>
            </a:endParaRPr>
          </a:p>
        </p:txBody>
      </p:sp>
      <p:sp>
        <p:nvSpPr>
          <p:cNvPr id="2" name="Espace réservé de la date 1"/>
          <p:cNvSpPr>
            <a:spLocks noGrp="1"/>
          </p:cNvSpPr>
          <p:nvPr>
            <p:ph type="dt" sz="half" idx="10"/>
          </p:nvPr>
        </p:nvSpPr>
        <p:spPr/>
        <p:txBody>
          <a:bodyPr/>
          <a:lstStyle/>
          <a:p>
            <a:fld id="{2EE0135D-36C4-4E89-B3D5-F5F7E3235A2D}"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41</a:t>
            </a:fld>
            <a:endParaRPr lang="fr-FR"/>
          </a:p>
        </p:txBody>
      </p:sp>
    </p:spTree>
  </p:cSld>
  <p:clrMapOvr>
    <a:masterClrMapping/>
  </p:clrMapOvr>
  <p:transition>
    <p:checker/>
    <p:sndAc>
      <p:stSnd>
        <p:snd r:embed="rId2" name="push.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6" name="AutoShape 3"/>
          <p:cNvSpPr>
            <a:spLocks noChangeArrowheads="1"/>
          </p:cNvSpPr>
          <p:nvPr/>
        </p:nvSpPr>
        <p:spPr bwMode="auto">
          <a:xfrm>
            <a:off x="1009244" y="357166"/>
            <a:ext cx="6572296" cy="5286412"/>
          </a:xfrm>
          <a:prstGeom prst="roundRect">
            <a:avLst>
              <a:gd name="adj" fmla="val 16667"/>
            </a:avLst>
          </a:prstGeom>
          <a:gradFill flip="none" rotWithShape="1">
            <a:gsLst>
              <a:gs pos="5000">
                <a:schemeClr val="accent6">
                  <a:lumMod val="50000"/>
                </a:schemeClr>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vert="horz" wrap="square" lIns="91440" tIns="45720" rIns="91440" bIns="45720" numCol="1" anchor="ctr" anchorCtr="0" compatLnSpc="1">
            <a:prstTxWarp prst="textNoShape">
              <a:avLst/>
            </a:prstTxWarp>
          </a:bodyPr>
          <a:lstStyle/>
          <a:p>
            <a:pPr algn="just" rtl="1"/>
            <a:r>
              <a:rPr lang="ar-SA" sz="3600" dirty="0" smtClean="0"/>
              <a:t>لا يمكن بأي حال من الأحوال أن تكون الخصائص التقنية عاملا يمس بمبدأ المساواة بين </a:t>
            </a:r>
            <a:r>
              <a:rPr lang="ar-SA" sz="3600" dirty="0" err="1" smtClean="0"/>
              <a:t>المترشحين</a:t>
            </a:r>
            <a:r>
              <a:rPr lang="ar-SA" sz="3600" dirty="0" smtClean="0"/>
              <a:t> بهدف إبعاد بعض المواد أو </a:t>
            </a:r>
            <a:r>
              <a:rPr lang="ar-SA" sz="3600" dirty="0" err="1" smtClean="0"/>
              <a:t>المنتوجات</a:t>
            </a:r>
            <a:r>
              <a:rPr lang="ar-SA" sz="3600" dirty="0" smtClean="0"/>
              <a:t>، كما لا يمكن تحديد العلامة، أو النوع، </a:t>
            </a:r>
            <a:r>
              <a:rPr lang="ar-SA" sz="3600" dirty="0" err="1" smtClean="0"/>
              <a:t>أوالمصدر</a:t>
            </a:r>
            <a:r>
              <a:rPr lang="ar-SA" sz="3600" dirty="0" smtClean="0"/>
              <a:t>، أو </a:t>
            </a:r>
            <a:r>
              <a:rPr lang="ar-SA" sz="3600" dirty="0" err="1" smtClean="0"/>
              <a:t>منتوج</a:t>
            </a:r>
            <a:r>
              <a:rPr lang="ar-SA" sz="3600" dirty="0" smtClean="0"/>
              <a:t> محدد.</a:t>
            </a:r>
            <a:endParaRPr lang="fr-FR" sz="3600" dirty="0"/>
          </a:p>
        </p:txBody>
      </p:sp>
      <p:sp>
        <p:nvSpPr>
          <p:cNvPr id="2" name="Espace réservé de la date 1"/>
          <p:cNvSpPr>
            <a:spLocks noGrp="1"/>
          </p:cNvSpPr>
          <p:nvPr>
            <p:ph type="dt" sz="half" idx="10"/>
          </p:nvPr>
        </p:nvSpPr>
        <p:spPr/>
        <p:txBody>
          <a:bodyPr/>
          <a:lstStyle/>
          <a:p>
            <a:fld id="{AB2D4592-D979-45A6-ADD1-61F03FAAFD21}"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42</a:t>
            </a:fld>
            <a:endParaRPr lang="fr-FR"/>
          </a:p>
        </p:txBody>
      </p:sp>
    </p:spTree>
  </p:cSld>
  <p:clrMapOvr>
    <a:masterClrMapping/>
  </p:clrMapOvr>
  <p:transition>
    <p:checker dir="vert"/>
    <p:sndAc>
      <p:stSnd>
        <p:snd r:embed="rId2" name="voltage.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42852"/>
            <a:ext cx="8858312" cy="6572296"/>
          </a:xfrm>
          <a:prstGeom prst="roundRect">
            <a:avLst>
              <a:gd name="adj" fmla="val 13812"/>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lvl="0" algn="ctr" rtl="1"/>
            <a:endParaRPr lang="fr-FR" sz="1100" dirty="0" smtClean="0">
              <a:solidFill>
                <a:schemeClr val="accent6">
                  <a:lumMod val="50000"/>
                </a:schemeClr>
              </a:solidFill>
              <a:effectLst>
                <a:outerShdw blurRad="38100" dist="38100" dir="2700000" algn="tl">
                  <a:srgbClr val="000000">
                    <a:alpha val="43137"/>
                  </a:srgbClr>
                </a:outerShdw>
              </a:effectLst>
            </a:endParaRPr>
          </a:p>
          <a:p>
            <a:pPr algn="just" rtl="1"/>
            <a:r>
              <a:rPr lang="ar-SA" sz="2200" dirty="0" smtClean="0">
                <a:solidFill>
                  <a:schemeClr val="tx1"/>
                </a:solidFill>
              </a:rPr>
              <a:t>إن الإشهار قاعدة أساس</a:t>
            </a:r>
            <a:r>
              <a:rPr lang="ar-DZ" sz="2200" dirty="0" smtClean="0">
                <a:solidFill>
                  <a:schemeClr val="tx1"/>
                </a:solidFill>
              </a:rPr>
              <a:t>ـ</a:t>
            </a:r>
            <a:r>
              <a:rPr lang="ar-SA" sz="2200" dirty="0" err="1" smtClean="0">
                <a:solidFill>
                  <a:schemeClr val="tx1"/>
                </a:solidFill>
              </a:rPr>
              <a:t>ية</a:t>
            </a:r>
            <a:r>
              <a:rPr lang="ar-SA" sz="2200" dirty="0" smtClean="0">
                <a:solidFill>
                  <a:schemeClr val="tx1"/>
                </a:solidFill>
              </a:rPr>
              <a:t> للطل</a:t>
            </a:r>
            <a:r>
              <a:rPr lang="ar-DZ" sz="2200" dirty="0" smtClean="0">
                <a:solidFill>
                  <a:schemeClr val="tx1"/>
                </a:solidFill>
              </a:rPr>
              <a:t>ـ</a:t>
            </a:r>
            <a:r>
              <a:rPr lang="ar-SA" sz="2200" dirty="0" smtClean="0">
                <a:solidFill>
                  <a:schemeClr val="tx1"/>
                </a:solidFill>
              </a:rPr>
              <a:t>ب العمومي له ضرورة مزدوجة:</a:t>
            </a:r>
            <a:endParaRPr lang="fr-FR" sz="2200" dirty="0" smtClean="0">
              <a:solidFill>
                <a:schemeClr val="tx1"/>
              </a:solidFill>
            </a:endParaRPr>
          </a:p>
          <a:p>
            <a:pPr marL="457200" lvl="0" indent="-457200" algn="just" rtl="1">
              <a:buClr>
                <a:schemeClr val="accent6">
                  <a:lumMod val="50000"/>
                </a:schemeClr>
              </a:buClr>
              <a:buFont typeface="+mj-lt"/>
              <a:buAutoNum type="arabicParenR"/>
            </a:pPr>
            <a:r>
              <a:rPr lang="ar-SA" sz="2200" dirty="0" smtClean="0">
                <a:solidFill>
                  <a:schemeClr val="tx1"/>
                </a:solidFill>
              </a:rPr>
              <a:t>الضمان الحقيقي لفتح باب المنافسة .</a:t>
            </a:r>
            <a:endParaRPr lang="fr-FR" sz="2200" dirty="0" smtClean="0">
              <a:solidFill>
                <a:schemeClr val="tx1"/>
              </a:solidFill>
            </a:endParaRPr>
          </a:p>
          <a:p>
            <a:pPr marL="457200" lvl="0" indent="-457200" algn="just" rtl="1">
              <a:buClr>
                <a:schemeClr val="accent6">
                  <a:lumMod val="50000"/>
                </a:schemeClr>
              </a:buClr>
              <a:buFont typeface="+mj-lt"/>
              <a:buAutoNum type="arabicParenR"/>
            </a:pPr>
            <a:r>
              <a:rPr lang="ar-SA" sz="2200" dirty="0" smtClean="0">
                <a:solidFill>
                  <a:schemeClr val="tx1"/>
                </a:solidFill>
              </a:rPr>
              <a:t>أن يسمح بحرية الدخول إلى الطلب العمومي لمجموع المتعاملين.</a:t>
            </a:r>
            <a:endParaRPr lang="ar-DZ" sz="2200" dirty="0" smtClean="0">
              <a:solidFill>
                <a:schemeClr val="tx1"/>
              </a:solidFill>
            </a:endParaRPr>
          </a:p>
          <a:p>
            <a:pPr marL="457200" lvl="0" indent="-457200" algn="just" rtl="1">
              <a:buClr>
                <a:schemeClr val="accent6">
                  <a:lumMod val="50000"/>
                </a:schemeClr>
              </a:buClr>
            </a:pPr>
            <a:endParaRPr lang="fr-FR" sz="1100" dirty="0" smtClean="0">
              <a:solidFill>
                <a:schemeClr val="tx1"/>
              </a:solidFill>
            </a:endParaRPr>
          </a:p>
          <a:p>
            <a:pPr algn="just" rtl="1"/>
            <a:r>
              <a:rPr lang="ar-SA" sz="2200" dirty="0" smtClean="0">
                <a:solidFill>
                  <a:schemeClr val="tx1"/>
                </a:solidFill>
              </a:rPr>
              <a:t>فيمكن القول أن الصفقة أبرمت بكل شف</a:t>
            </a:r>
            <a:r>
              <a:rPr lang="ar-DZ" sz="2200" dirty="0" smtClean="0">
                <a:solidFill>
                  <a:schemeClr val="tx1"/>
                </a:solidFill>
              </a:rPr>
              <a:t>ـ</a:t>
            </a:r>
            <a:r>
              <a:rPr lang="ar-SA" sz="2200" dirty="0" err="1" smtClean="0">
                <a:solidFill>
                  <a:schemeClr val="tx1"/>
                </a:solidFill>
              </a:rPr>
              <a:t>اف</a:t>
            </a:r>
            <a:r>
              <a:rPr lang="ar-DZ" sz="2200" dirty="0" smtClean="0">
                <a:solidFill>
                  <a:schemeClr val="tx1"/>
                </a:solidFill>
              </a:rPr>
              <a:t>ـ</a:t>
            </a:r>
            <a:r>
              <a:rPr lang="ar-SA" sz="2200" dirty="0" smtClean="0">
                <a:solidFill>
                  <a:schemeClr val="tx1"/>
                </a:solidFill>
              </a:rPr>
              <a:t>ي</a:t>
            </a:r>
            <a:r>
              <a:rPr lang="ar-DZ" sz="2200" dirty="0" smtClean="0">
                <a:solidFill>
                  <a:schemeClr val="tx1"/>
                </a:solidFill>
              </a:rPr>
              <a:t>ـ</a:t>
            </a:r>
            <a:r>
              <a:rPr lang="ar-SA" sz="2200" dirty="0" smtClean="0">
                <a:solidFill>
                  <a:schemeClr val="tx1"/>
                </a:solidFill>
              </a:rPr>
              <a:t>ة </a:t>
            </a:r>
            <a:r>
              <a:rPr lang="ar-SA" sz="2200" dirty="0" err="1" smtClean="0">
                <a:solidFill>
                  <a:schemeClr val="tx1"/>
                </a:solidFill>
              </a:rPr>
              <a:t>بالنظ</a:t>
            </a:r>
            <a:r>
              <a:rPr lang="ar-DZ" sz="2200" dirty="0" smtClean="0">
                <a:solidFill>
                  <a:schemeClr val="tx1"/>
                </a:solidFill>
              </a:rPr>
              <a:t>ـ</a:t>
            </a:r>
            <a:r>
              <a:rPr lang="ar-SA" sz="2200" dirty="0" smtClean="0">
                <a:solidFill>
                  <a:schemeClr val="tx1"/>
                </a:solidFill>
              </a:rPr>
              <a:t>ر </a:t>
            </a:r>
            <a:r>
              <a:rPr lang="ar-DZ" sz="2200" dirty="0" err="1" smtClean="0">
                <a:solidFill>
                  <a:schemeClr val="tx1"/>
                </a:solidFill>
              </a:rPr>
              <a:t>الـ</a:t>
            </a:r>
            <a:r>
              <a:rPr lang="ar-SA" sz="2200" dirty="0" smtClean="0">
                <a:solidFill>
                  <a:schemeClr val="tx1"/>
                </a:solidFill>
              </a:rPr>
              <a:t>وسائل الإشهار </a:t>
            </a:r>
            <a:r>
              <a:rPr lang="ar-DZ" sz="2200" dirty="0" err="1" smtClean="0">
                <a:solidFill>
                  <a:schemeClr val="tx1"/>
                </a:solidFill>
              </a:rPr>
              <a:t>ان</a:t>
            </a:r>
            <a:r>
              <a:rPr lang="ar-DZ" sz="2200" dirty="0" smtClean="0">
                <a:solidFill>
                  <a:schemeClr val="tx1"/>
                </a:solidFill>
              </a:rPr>
              <a:t> كــانــت </a:t>
            </a:r>
          </a:p>
          <a:p>
            <a:pPr algn="just" rtl="1">
              <a:buClr>
                <a:schemeClr val="accent6">
                  <a:lumMod val="50000"/>
                </a:schemeClr>
              </a:buClr>
              <a:buFont typeface="Wingdings" pitchFamily="2" charset="2"/>
              <a:buChar char="ü"/>
            </a:pPr>
            <a:r>
              <a:rPr lang="ar-SA" sz="2200" dirty="0" smtClean="0">
                <a:solidFill>
                  <a:schemeClr val="tx1"/>
                </a:solidFill>
              </a:rPr>
              <a:t>قد سمحت بإعلام </a:t>
            </a:r>
            <a:r>
              <a:rPr lang="ar-DZ" sz="2200" dirty="0" smtClean="0">
                <a:solidFill>
                  <a:schemeClr val="tx1"/>
                </a:solidFill>
              </a:rPr>
              <a:t>أكــبــر</a:t>
            </a:r>
            <a:r>
              <a:rPr lang="ar-SA" sz="2200" dirty="0" smtClean="0">
                <a:solidFill>
                  <a:schemeClr val="tx1"/>
                </a:solidFill>
              </a:rPr>
              <a:t>ع</a:t>
            </a:r>
            <a:r>
              <a:rPr lang="ar-DZ" sz="2200" dirty="0" smtClean="0">
                <a:solidFill>
                  <a:schemeClr val="tx1"/>
                </a:solidFill>
              </a:rPr>
              <a:t>ــ</a:t>
            </a:r>
            <a:r>
              <a:rPr lang="ar-SA" sz="2200" dirty="0" err="1" smtClean="0">
                <a:solidFill>
                  <a:schemeClr val="tx1"/>
                </a:solidFill>
              </a:rPr>
              <a:t>دد</a:t>
            </a:r>
            <a:r>
              <a:rPr lang="ar-SA" sz="2200" dirty="0" smtClean="0">
                <a:solidFill>
                  <a:schemeClr val="tx1"/>
                </a:solidFill>
              </a:rPr>
              <a:t> من المتع</a:t>
            </a:r>
            <a:r>
              <a:rPr lang="ar-DZ" sz="2200" dirty="0" smtClean="0">
                <a:solidFill>
                  <a:schemeClr val="tx1"/>
                </a:solidFill>
              </a:rPr>
              <a:t>ـ</a:t>
            </a:r>
            <a:r>
              <a:rPr lang="ar-SA" sz="2200" dirty="0" err="1" smtClean="0">
                <a:solidFill>
                  <a:schemeClr val="tx1"/>
                </a:solidFill>
              </a:rPr>
              <a:t>ام</a:t>
            </a:r>
            <a:r>
              <a:rPr lang="ar-DZ" sz="2200" dirty="0" smtClean="0">
                <a:solidFill>
                  <a:schemeClr val="tx1"/>
                </a:solidFill>
              </a:rPr>
              <a:t>ـ</a:t>
            </a:r>
            <a:r>
              <a:rPr lang="ar-SA" sz="2200" dirty="0" smtClean="0">
                <a:solidFill>
                  <a:schemeClr val="tx1"/>
                </a:solidFill>
              </a:rPr>
              <a:t>لي</a:t>
            </a:r>
            <a:r>
              <a:rPr lang="ar-DZ" sz="2200" dirty="0" smtClean="0">
                <a:solidFill>
                  <a:schemeClr val="tx1"/>
                </a:solidFill>
              </a:rPr>
              <a:t>ــ</a:t>
            </a:r>
            <a:r>
              <a:rPr lang="ar-SA" sz="2200" dirty="0" smtClean="0">
                <a:solidFill>
                  <a:schemeClr val="tx1"/>
                </a:solidFill>
              </a:rPr>
              <a:t>ن</a:t>
            </a:r>
            <a:endParaRPr lang="ar-DZ" sz="2200" dirty="0" smtClean="0">
              <a:solidFill>
                <a:schemeClr val="tx1"/>
              </a:solidFill>
            </a:endParaRPr>
          </a:p>
          <a:p>
            <a:pPr algn="just" rtl="1">
              <a:buClr>
                <a:schemeClr val="accent6">
                  <a:lumMod val="50000"/>
                </a:schemeClr>
              </a:buClr>
              <a:buFont typeface="Wingdings" pitchFamily="2" charset="2"/>
              <a:buChar char="ü"/>
            </a:pPr>
            <a:r>
              <a:rPr lang="ar-SA" sz="2200" dirty="0" smtClean="0">
                <a:solidFill>
                  <a:schemeClr val="tx1"/>
                </a:solidFill>
              </a:rPr>
              <a:t>إلى </a:t>
            </a:r>
            <a:r>
              <a:rPr lang="ar-SA" sz="2200" dirty="0" err="1" smtClean="0">
                <a:solidFill>
                  <a:schemeClr val="tx1"/>
                </a:solidFill>
              </a:rPr>
              <a:t>تح</a:t>
            </a:r>
            <a:r>
              <a:rPr lang="ar-DZ" sz="2200" dirty="0" smtClean="0">
                <a:solidFill>
                  <a:schemeClr val="tx1"/>
                </a:solidFill>
              </a:rPr>
              <a:t>ـ</a:t>
            </a:r>
            <a:r>
              <a:rPr lang="ar-SA" sz="2200" dirty="0" smtClean="0">
                <a:solidFill>
                  <a:schemeClr val="tx1"/>
                </a:solidFill>
              </a:rPr>
              <a:t>ق</a:t>
            </a:r>
            <a:r>
              <a:rPr lang="ar-DZ" sz="2200" dirty="0" smtClean="0">
                <a:solidFill>
                  <a:schemeClr val="tx1"/>
                </a:solidFill>
              </a:rPr>
              <a:t>ـ</a:t>
            </a:r>
            <a:r>
              <a:rPr lang="ar-SA" sz="2200" dirty="0" smtClean="0">
                <a:solidFill>
                  <a:schemeClr val="tx1"/>
                </a:solidFill>
              </a:rPr>
              <a:t>ي</a:t>
            </a:r>
            <a:r>
              <a:rPr lang="ar-DZ" sz="2200" dirty="0" smtClean="0">
                <a:solidFill>
                  <a:schemeClr val="tx1"/>
                </a:solidFill>
              </a:rPr>
              <a:t>ـ</a:t>
            </a:r>
            <a:r>
              <a:rPr lang="ar-SA" sz="2200" dirty="0" smtClean="0">
                <a:solidFill>
                  <a:schemeClr val="tx1"/>
                </a:solidFill>
              </a:rPr>
              <a:t>ق تنوع كاف</a:t>
            </a:r>
            <a:r>
              <a:rPr lang="ar-DZ" sz="2200" dirty="0" smtClean="0">
                <a:solidFill>
                  <a:schemeClr val="tx1"/>
                </a:solidFill>
              </a:rPr>
              <a:t>ـ</a:t>
            </a:r>
            <a:r>
              <a:rPr lang="ar-SA" sz="2200" dirty="0" smtClean="0">
                <a:solidFill>
                  <a:schemeClr val="tx1"/>
                </a:solidFill>
              </a:rPr>
              <a:t>ي لضمان منافس</a:t>
            </a:r>
            <a:r>
              <a:rPr lang="ar-DZ" sz="2200" dirty="0" smtClean="0">
                <a:solidFill>
                  <a:schemeClr val="tx1"/>
                </a:solidFill>
              </a:rPr>
              <a:t>ـ</a:t>
            </a:r>
            <a:r>
              <a:rPr lang="ar-SA" sz="2200" dirty="0" smtClean="0">
                <a:solidFill>
                  <a:schemeClr val="tx1"/>
                </a:solidFill>
              </a:rPr>
              <a:t>ة حق</a:t>
            </a:r>
            <a:r>
              <a:rPr lang="ar-DZ" sz="2200" dirty="0" smtClean="0">
                <a:solidFill>
                  <a:schemeClr val="tx1"/>
                </a:solidFill>
              </a:rPr>
              <a:t>ـ</a:t>
            </a:r>
            <a:r>
              <a:rPr lang="ar-SA" sz="2200" dirty="0" smtClean="0">
                <a:solidFill>
                  <a:schemeClr val="tx1"/>
                </a:solidFill>
              </a:rPr>
              <a:t>ي</a:t>
            </a:r>
            <a:r>
              <a:rPr lang="ar-DZ" sz="2200" dirty="0" smtClean="0">
                <a:solidFill>
                  <a:schemeClr val="tx1"/>
                </a:solidFill>
              </a:rPr>
              <a:t>ـ</a:t>
            </a:r>
            <a:r>
              <a:rPr lang="ar-SA" sz="2200" dirty="0" smtClean="0">
                <a:solidFill>
                  <a:schemeClr val="tx1"/>
                </a:solidFill>
              </a:rPr>
              <a:t>ق</a:t>
            </a:r>
            <a:r>
              <a:rPr lang="ar-DZ" sz="2200" dirty="0" smtClean="0">
                <a:solidFill>
                  <a:schemeClr val="tx1"/>
                </a:solidFill>
              </a:rPr>
              <a:t>ـ</a:t>
            </a:r>
            <a:r>
              <a:rPr lang="ar-SA" sz="2200" dirty="0" err="1" smtClean="0">
                <a:solidFill>
                  <a:schemeClr val="tx1"/>
                </a:solidFill>
              </a:rPr>
              <a:t>ية</a:t>
            </a:r>
            <a:r>
              <a:rPr lang="ar-SA" sz="2200" dirty="0" smtClean="0">
                <a:solidFill>
                  <a:schemeClr val="tx1"/>
                </a:solidFill>
              </a:rPr>
              <a:t>.</a:t>
            </a:r>
            <a:endParaRPr lang="fr-FR" sz="2200" dirty="0" smtClean="0">
              <a:solidFill>
                <a:schemeClr val="tx1"/>
              </a:solidFill>
            </a:endParaRPr>
          </a:p>
          <a:p>
            <a:pPr algn="just" rtl="1"/>
            <a:r>
              <a:rPr lang="ar-DZ" sz="2200" dirty="0" smtClean="0">
                <a:solidFill>
                  <a:schemeClr val="tx1"/>
                </a:solidFill>
              </a:rPr>
              <a:t>	</a:t>
            </a:r>
            <a:r>
              <a:rPr lang="ar-SA" sz="2200" dirty="0" smtClean="0">
                <a:solidFill>
                  <a:schemeClr val="tx1"/>
                </a:solidFill>
              </a:rPr>
              <a:t>و علي</a:t>
            </a:r>
            <a:r>
              <a:rPr lang="ar-DZ" sz="2200" dirty="0" smtClean="0">
                <a:solidFill>
                  <a:schemeClr val="tx1"/>
                </a:solidFill>
              </a:rPr>
              <a:t>ـ</a:t>
            </a:r>
            <a:r>
              <a:rPr lang="ar-SA" sz="2200" dirty="0" smtClean="0">
                <a:solidFill>
                  <a:schemeClr val="tx1"/>
                </a:solidFill>
              </a:rPr>
              <a:t>ه يتعين على </a:t>
            </a:r>
            <a:r>
              <a:rPr lang="ar-SA" sz="2200" dirty="0" err="1" smtClean="0">
                <a:solidFill>
                  <a:schemeClr val="tx1"/>
                </a:solidFill>
              </a:rPr>
              <a:t>المشت</a:t>
            </a:r>
            <a:r>
              <a:rPr lang="ar-DZ" sz="2200" dirty="0" smtClean="0">
                <a:solidFill>
                  <a:schemeClr val="tx1"/>
                </a:solidFill>
              </a:rPr>
              <a:t>ـ</a:t>
            </a:r>
            <a:r>
              <a:rPr lang="ar-SA" sz="2200" dirty="0" smtClean="0">
                <a:solidFill>
                  <a:schemeClr val="tx1"/>
                </a:solidFill>
              </a:rPr>
              <a:t>ري </a:t>
            </a:r>
            <a:r>
              <a:rPr lang="ar-SA" sz="2200" dirty="0" err="1" smtClean="0">
                <a:solidFill>
                  <a:schemeClr val="tx1"/>
                </a:solidFill>
              </a:rPr>
              <a:t>تح</a:t>
            </a:r>
            <a:r>
              <a:rPr lang="ar-DZ" sz="2200" dirty="0" smtClean="0">
                <a:solidFill>
                  <a:schemeClr val="tx1"/>
                </a:solidFill>
              </a:rPr>
              <a:t>ـ</a:t>
            </a:r>
            <a:r>
              <a:rPr lang="ar-SA" sz="2200" dirty="0" err="1" smtClean="0">
                <a:solidFill>
                  <a:schemeClr val="tx1"/>
                </a:solidFill>
              </a:rPr>
              <a:t>ديد</a:t>
            </a:r>
            <a:r>
              <a:rPr lang="ar-SA" sz="2200" dirty="0" smtClean="0">
                <a:solidFill>
                  <a:schemeClr val="tx1"/>
                </a:solidFill>
              </a:rPr>
              <a:t> </a:t>
            </a:r>
            <a:r>
              <a:rPr lang="ar-SA" sz="2200" dirty="0" err="1" smtClean="0">
                <a:solidFill>
                  <a:schemeClr val="tx1"/>
                </a:solidFill>
              </a:rPr>
              <a:t>وسائ</a:t>
            </a:r>
            <a:r>
              <a:rPr lang="ar-DZ" sz="2200" dirty="0" smtClean="0">
                <a:solidFill>
                  <a:schemeClr val="tx1"/>
                </a:solidFill>
              </a:rPr>
              <a:t>ـ</a:t>
            </a:r>
            <a:r>
              <a:rPr lang="ar-SA" sz="2200" dirty="0" smtClean="0">
                <a:solidFill>
                  <a:schemeClr val="tx1"/>
                </a:solidFill>
              </a:rPr>
              <a:t>ل </a:t>
            </a:r>
            <a:r>
              <a:rPr lang="ar-SA" sz="2200" dirty="0" err="1" smtClean="0">
                <a:solidFill>
                  <a:schemeClr val="tx1"/>
                </a:solidFill>
              </a:rPr>
              <a:t>الإشه</a:t>
            </a:r>
            <a:r>
              <a:rPr lang="ar-DZ" sz="2200" dirty="0" smtClean="0">
                <a:solidFill>
                  <a:schemeClr val="tx1"/>
                </a:solidFill>
              </a:rPr>
              <a:t>ـ</a:t>
            </a:r>
            <a:r>
              <a:rPr lang="ar-SA" sz="2200" dirty="0" err="1" smtClean="0">
                <a:solidFill>
                  <a:schemeClr val="tx1"/>
                </a:solidFill>
              </a:rPr>
              <a:t>ار</a:t>
            </a:r>
            <a:r>
              <a:rPr lang="ar-SA" sz="2200" dirty="0" smtClean="0">
                <a:solidFill>
                  <a:schemeClr val="tx1"/>
                </a:solidFill>
              </a:rPr>
              <a:t> الملائمة </a:t>
            </a:r>
            <a:r>
              <a:rPr lang="ar-SA" sz="2200" dirty="0" err="1" smtClean="0">
                <a:solidFill>
                  <a:schemeClr val="tx1"/>
                </a:solidFill>
              </a:rPr>
              <a:t>م</a:t>
            </a:r>
            <a:r>
              <a:rPr lang="ar-DZ" sz="2200" dirty="0" smtClean="0">
                <a:solidFill>
                  <a:schemeClr val="tx1"/>
                </a:solidFill>
              </a:rPr>
              <a:t>ـ</a:t>
            </a:r>
            <a:r>
              <a:rPr lang="ar-SA" sz="2200" dirty="0" err="1" smtClean="0">
                <a:solidFill>
                  <a:schemeClr val="tx1"/>
                </a:solidFill>
              </a:rPr>
              <a:t>قارنة</a:t>
            </a:r>
            <a:r>
              <a:rPr lang="ar-SA" sz="2200" dirty="0" smtClean="0">
                <a:solidFill>
                  <a:schemeClr val="tx1"/>
                </a:solidFill>
              </a:rPr>
              <a:t> بموضوع ومبلغ الصف</a:t>
            </a:r>
            <a:r>
              <a:rPr lang="ar-DZ" sz="2200" dirty="0" smtClean="0">
                <a:solidFill>
                  <a:schemeClr val="tx1"/>
                </a:solidFill>
              </a:rPr>
              <a:t>ت</a:t>
            </a:r>
            <a:r>
              <a:rPr lang="ar-SA" sz="2200" dirty="0" smtClean="0">
                <a:solidFill>
                  <a:schemeClr val="tx1"/>
                </a:solidFill>
              </a:rPr>
              <a:t>ق</a:t>
            </a:r>
            <a:r>
              <a:rPr lang="ar-DZ" sz="2200" dirty="0" smtClean="0">
                <a:solidFill>
                  <a:schemeClr val="tx1"/>
                </a:solidFill>
              </a:rPr>
              <a:t>ـ</a:t>
            </a:r>
            <a:r>
              <a:rPr lang="ar-SA" sz="2200" dirty="0" smtClean="0">
                <a:solidFill>
                  <a:schemeClr val="tx1"/>
                </a:solidFill>
              </a:rPr>
              <a:t>ة المعني</a:t>
            </a:r>
            <a:r>
              <a:rPr lang="ar-DZ" sz="2200" dirty="0" smtClean="0">
                <a:solidFill>
                  <a:schemeClr val="tx1"/>
                </a:solidFill>
              </a:rPr>
              <a:t>ـ</a:t>
            </a:r>
            <a:r>
              <a:rPr lang="ar-SA" sz="2200" dirty="0" smtClean="0">
                <a:solidFill>
                  <a:schemeClr val="tx1"/>
                </a:solidFill>
              </a:rPr>
              <a:t>ة.</a:t>
            </a:r>
            <a:endParaRPr lang="fr-FR" sz="2200" dirty="0" smtClean="0">
              <a:solidFill>
                <a:schemeClr val="tx1"/>
              </a:solidFill>
            </a:endParaRPr>
          </a:p>
          <a:p>
            <a:pPr algn="just" rtl="1"/>
            <a:r>
              <a:rPr lang="ar-DZ" sz="2200" dirty="0" smtClean="0">
                <a:solidFill>
                  <a:schemeClr val="tx1"/>
                </a:solidFill>
              </a:rPr>
              <a:t>	</a:t>
            </a:r>
            <a:r>
              <a:rPr lang="ar-SA" sz="2200" dirty="0" smtClean="0">
                <a:solidFill>
                  <a:schemeClr val="tx1"/>
                </a:solidFill>
              </a:rPr>
              <a:t>و </a:t>
            </a:r>
            <a:r>
              <a:rPr lang="ar-SA" sz="2200" dirty="0" err="1" smtClean="0">
                <a:solidFill>
                  <a:schemeClr val="tx1"/>
                </a:solidFill>
              </a:rPr>
              <a:t>يجدر</a:t>
            </a:r>
            <a:r>
              <a:rPr lang="ar-SA" sz="2200" dirty="0" smtClean="0">
                <a:solidFill>
                  <a:schemeClr val="tx1"/>
                </a:solidFill>
              </a:rPr>
              <a:t> التوضيح أن الإشهار لا يعني تلقائيا النشر خاصة بالنسبة للمبالغ الضعيفة التي لا تبلغ السقف المحدد.</a:t>
            </a:r>
            <a:endParaRPr lang="fr-FR" sz="2200" dirty="0" smtClean="0">
              <a:solidFill>
                <a:schemeClr val="tx1"/>
              </a:solidFill>
            </a:endParaRPr>
          </a:p>
          <a:p>
            <a:pPr algn="just" rtl="1"/>
            <a:r>
              <a:rPr lang="ar-DZ" sz="2200" dirty="0" smtClean="0">
                <a:solidFill>
                  <a:schemeClr val="tx1"/>
                </a:solidFill>
              </a:rPr>
              <a:t>	</a:t>
            </a:r>
            <a:r>
              <a:rPr lang="ar-SA" sz="2200" dirty="0" smtClean="0">
                <a:solidFill>
                  <a:schemeClr val="tx1"/>
                </a:solidFill>
              </a:rPr>
              <a:t>وفي هذا السياق فإن تنظيم الصفقات ترك هام</a:t>
            </a:r>
            <a:r>
              <a:rPr lang="ar-DZ" sz="2200" dirty="0" smtClean="0">
                <a:solidFill>
                  <a:schemeClr val="tx1"/>
                </a:solidFill>
              </a:rPr>
              <a:t>ـ</a:t>
            </a:r>
            <a:r>
              <a:rPr lang="ar-SA" sz="2200" dirty="0" err="1" smtClean="0">
                <a:solidFill>
                  <a:schemeClr val="tx1"/>
                </a:solidFill>
              </a:rPr>
              <a:t>شا</a:t>
            </a:r>
            <a:r>
              <a:rPr lang="ar-SA" sz="2200" dirty="0" smtClean="0">
                <a:solidFill>
                  <a:schemeClr val="tx1"/>
                </a:solidFill>
              </a:rPr>
              <a:t> واسعا </a:t>
            </a:r>
            <a:r>
              <a:rPr lang="ar-SA" sz="2200" dirty="0" err="1" smtClean="0">
                <a:solidFill>
                  <a:schemeClr val="tx1"/>
                </a:solidFill>
              </a:rPr>
              <a:t>لتح</a:t>
            </a:r>
            <a:r>
              <a:rPr lang="ar-DZ" sz="2200" dirty="0" smtClean="0">
                <a:solidFill>
                  <a:schemeClr val="tx1"/>
                </a:solidFill>
              </a:rPr>
              <a:t>ـ</a:t>
            </a:r>
            <a:r>
              <a:rPr lang="ar-SA" sz="2200" dirty="0" err="1" smtClean="0">
                <a:solidFill>
                  <a:schemeClr val="tx1"/>
                </a:solidFill>
              </a:rPr>
              <a:t>رك</a:t>
            </a:r>
            <a:r>
              <a:rPr lang="ar-SA" sz="2200" dirty="0" smtClean="0">
                <a:solidFill>
                  <a:schemeClr val="tx1"/>
                </a:solidFill>
              </a:rPr>
              <a:t> المصلحة المتعاقدة، حيث تتحدد مدى مهنيتهم.</a:t>
            </a:r>
            <a:endParaRPr lang="ar-DZ" sz="2200" dirty="0" smtClean="0">
              <a:solidFill>
                <a:schemeClr val="tx1"/>
              </a:solidFill>
            </a:endParaRPr>
          </a:p>
          <a:p>
            <a:pPr algn="just" rtl="1"/>
            <a:endParaRPr lang="fr-FR" sz="1100" dirty="0" smtClean="0">
              <a:solidFill>
                <a:schemeClr val="tx1"/>
              </a:solidFill>
            </a:endParaRPr>
          </a:p>
          <a:p>
            <a:pPr algn="ctr" rtl="1"/>
            <a:r>
              <a:rPr lang="ar-SA" sz="2400" dirty="0" smtClean="0">
                <a:solidFill>
                  <a:schemeClr val="tx1"/>
                </a:solidFill>
                <a:effectLst>
                  <a:outerShdw blurRad="38100" dist="38100" dir="2700000" algn="tl">
                    <a:srgbClr val="000000">
                      <a:alpha val="43137"/>
                    </a:srgbClr>
                  </a:outerShdw>
                </a:effectLst>
              </a:rPr>
              <a:t>لا يمنع اللجوء إلى الإشهار عبر الصحافة ولو تعلق الأمر باتفاقية لم يتجاوز مبلغها سقف الـصـفـقـة.</a:t>
            </a:r>
            <a:endParaRPr lang="fr-FR" sz="2400" dirty="0">
              <a:solidFill>
                <a:schemeClr val="tx1"/>
              </a:solidFill>
              <a:effectLst>
                <a:outerShdw blurRad="38100" dist="38100" dir="2700000" algn="tl">
                  <a:srgbClr val="000000">
                    <a:alpha val="43137"/>
                  </a:srgbClr>
                </a:outerShdw>
              </a:effectLst>
            </a:endParaRPr>
          </a:p>
        </p:txBody>
      </p:sp>
      <p:sp>
        <p:nvSpPr>
          <p:cNvPr id="4" name="AutoShape 2"/>
          <p:cNvSpPr>
            <a:spLocks noChangeArrowheads="1"/>
          </p:cNvSpPr>
          <p:nvPr/>
        </p:nvSpPr>
        <p:spPr bwMode="auto">
          <a:xfrm>
            <a:off x="1205270" y="428604"/>
            <a:ext cx="6786610" cy="78581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lvl="0" algn="ctr" rtl="1"/>
            <a:r>
              <a:rPr lang="ar-SA" sz="2800" dirty="0" smtClean="0">
                <a:effectLst>
                  <a:outerShdw blurRad="38100" dist="38100" dir="2700000" algn="tl">
                    <a:srgbClr val="000000">
                      <a:alpha val="43137"/>
                    </a:srgbClr>
                  </a:outerShdw>
                </a:effectLst>
              </a:rPr>
              <a:t>كيف يتم التعريف بالحاجات، </a:t>
            </a:r>
            <a:r>
              <a:rPr lang="ar-SA" sz="2800" dirty="0" err="1" smtClean="0">
                <a:effectLst>
                  <a:outerShdw blurRad="38100" dist="38100" dir="2700000" algn="tl">
                    <a:srgbClr val="000000">
                      <a:alpha val="43137"/>
                    </a:srgbClr>
                  </a:outerShdw>
                </a:effectLst>
              </a:rPr>
              <a:t>و</a:t>
            </a:r>
            <a:r>
              <a:rPr lang="ar-SA" sz="2800" dirty="0" smtClean="0">
                <a:effectLst>
                  <a:outerShdw blurRad="38100" dist="38100" dir="2700000" algn="tl">
                    <a:srgbClr val="000000">
                      <a:alpha val="43137"/>
                    </a:srgbClr>
                  </a:outerShdw>
                </a:effectLst>
              </a:rPr>
              <a:t> لماذا يستوجب الإشهار؟</a:t>
            </a:r>
            <a:endParaRPr lang="ar-DZ" sz="2800" dirty="0" smtClean="0">
              <a:effectLst>
                <a:outerShdw blurRad="38100" dist="38100" dir="2700000" algn="tl">
                  <a:srgbClr val="000000">
                    <a:alpha val="43137"/>
                  </a:srgbClr>
                </a:outerShdw>
              </a:effectLst>
            </a:endParaRPr>
          </a:p>
        </p:txBody>
      </p:sp>
      <p:sp>
        <p:nvSpPr>
          <p:cNvPr id="2" name="Espace réservé de la date 1"/>
          <p:cNvSpPr>
            <a:spLocks noGrp="1"/>
          </p:cNvSpPr>
          <p:nvPr>
            <p:ph type="dt" sz="half" idx="10"/>
          </p:nvPr>
        </p:nvSpPr>
        <p:spPr/>
        <p:txBody>
          <a:bodyPr/>
          <a:lstStyle/>
          <a:p>
            <a:fld id="{54CBCC60-F124-44D0-8776-4123870561A6}"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43</a:t>
            </a:fld>
            <a:endParaRPr lang="fr-FR"/>
          </a:p>
        </p:txBody>
      </p:sp>
    </p:spTree>
  </p:cSld>
  <p:clrMapOvr>
    <a:masterClrMapping/>
  </p:clrMapOvr>
  <p:transition>
    <p:comb/>
    <p:sndAc>
      <p:stSnd>
        <p:snd r:embed="rId2" name="laser.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0" y="928670"/>
            <a:ext cx="8858312" cy="5715064"/>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SA" sz="2600" dirty="0" smtClean="0">
                <a:solidFill>
                  <a:schemeClr val="tx1"/>
                </a:solidFill>
              </a:rPr>
              <a:t>عند تجاوز السقف يتعين على المصلحة المتعاقدة أن تلجأ إضافة إلى قواعد الإشهار، لمبدأ </a:t>
            </a:r>
            <a:r>
              <a:rPr lang="ar-DZ" sz="2600" dirty="0" smtClean="0">
                <a:solidFill>
                  <a:schemeClr val="tx1"/>
                </a:solidFill>
              </a:rPr>
              <a:t>ضـمـان ظروف</a:t>
            </a:r>
            <a:r>
              <a:rPr lang="ar-SA" sz="2600" dirty="0" smtClean="0">
                <a:solidFill>
                  <a:schemeClr val="tx1"/>
                </a:solidFill>
              </a:rPr>
              <a:t> المنافسة المنصوص عليها </a:t>
            </a:r>
            <a:r>
              <a:rPr lang="ar-DZ" sz="2600" dirty="0" smtClean="0">
                <a:solidFill>
                  <a:schemeClr val="tx1"/>
                </a:solidFill>
              </a:rPr>
              <a:t>فــي </a:t>
            </a:r>
            <a:r>
              <a:rPr lang="ar-SA" sz="2600" dirty="0" smtClean="0">
                <a:solidFill>
                  <a:schemeClr val="tx1"/>
                </a:solidFill>
              </a:rPr>
              <a:t>التنظيم.</a:t>
            </a:r>
            <a:endParaRPr lang="ar-DZ" sz="2600" dirty="0" smtClean="0">
              <a:solidFill>
                <a:schemeClr val="tx1"/>
              </a:solidFill>
            </a:endParaRPr>
          </a:p>
          <a:p>
            <a:pPr algn="just" rtl="1"/>
            <a:endParaRPr lang="fr-FR" sz="1600" dirty="0" smtClean="0">
              <a:solidFill>
                <a:schemeClr val="tx1"/>
              </a:solidFill>
            </a:endParaRPr>
          </a:p>
          <a:p>
            <a:pPr algn="just" rtl="1"/>
            <a:r>
              <a:rPr lang="ar-DZ" sz="2600" dirty="0" smtClean="0">
                <a:solidFill>
                  <a:schemeClr val="tx1"/>
                </a:solidFill>
              </a:rPr>
              <a:t>	</a:t>
            </a:r>
            <a:r>
              <a:rPr lang="ar-SA" sz="2600" dirty="0" smtClean="0">
                <a:solidFill>
                  <a:schemeClr val="tx1"/>
                </a:solidFill>
              </a:rPr>
              <a:t>فتنظيم الصفقات يبين أن العقود التي يق</a:t>
            </a:r>
            <a:r>
              <a:rPr lang="ar-DZ" sz="2600" dirty="0" smtClean="0">
                <a:solidFill>
                  <a:schemeClr val="tx1"/>
                </a:solidFill>
              </a:rPr>
              <a:t>ـ</a:t>
            </a:r>
            <a:r>
              <a:rPr lang="ar-SA" sz="2600" dirty="0" smtClean="0">
                <a:solidFill>
                  <a:schemeClr val="tx1"/>
                </a:solidFill>
              </a:rPr>
              <a:t>ل مبلغها عن السقف القانوني هي اتفاقيات، لا تخضع وجوبا إلى عرضها على لجان الصفق</a:t>
            </a:r>
            <a:r>
              <a:rPr lang="ar-DZ" sz="2600" dirty="0" smtClean="0">
                <a:solidFill>
                  <a:schemeClr val="tx1"/>
                </a:solidFill>
              </a:rPr>
              <a:t>ـ</a:t>
            </a:r>
            <a:r>
              <a:rPr lang="ar-SA" sz="2600" dirty="0" err="1" smtClean="0">
                <a:solidFill>
                  <a:schemeClr val="tx1"/>
                </a:solidFill>
              </a:rPr>
              <a:t>ات</a:t>
            </a:r>
            <a:r>
              <a:rPr lang="ar-SA" sz="2600" dirty="0" smtClean="0">
                <a:solidFill>
                  <a:schemeClr val="tx1"/>
                </a:solidFill>
              </a:rPr>
              <a:t> العمومية.</a:t>
            </a:r>
            <a:r>
              <a:rPr lang="ar-DZ" sz="2600" dirty="0" smtClean="0">
                <a:solidFill>
                  <a:schemeClr val="tx1"/>
                </a:solidFill>
              </a:rPr>
              <a:t>بـمـعنى آخـر أن عرضها غـير إجبـاري وبالتالي فهـو اختياري</a:t>
            </a:r>
            <a:endParaRPr lang="fr-FR" sz="2600" dirty="0" smtClean="0">
              <a:solidFill>
                <a:schemeClr val="tx1"/>
              </a:solidFill>
            </a:endParaRPr>
          </a:p>
          <a:p>
            <a:pPr algn="just" rtl="1"/>
            <a:r>
              <a:rPr lang="ar-DZ" sz="2600" dirty="0" smtClean="0">
                <a:solidFill>
                  <a:schemeClr val="tx1"/>
                </a:solidFill>
              </a:rPr>
              <a:t>	</a:t>
            </a:r>
            <a:r>
              <a:rPr lang="ar-SA" sz="2600" dirty="0" smtClean="0">
                <a:solidFill>
                  <a:schemeClr val="tx1"/>
                </a:solidFill>
              </a:rPr>
              <a:t>وعليه فإنه </a:t>
            </a:r>
            <a:r>
              <a:rPr lang="ar-SA" sz="2600" dirty="0" err="1" smtClean="0">
                <a:solidFill>
                  <a:schemeClr val="tx1"/>
                </a:solidFill>
              </a:rPr>
              <a:t>ابتداءا</a:t>
            </a:r>
            <a:r>
              <a:rPr lang="ar-SA" sz="2600" dirty="0" smtClean="0">
                <a:solidFill>
                  <a:schemeClr val="tx1"/>
                </a:solidFill>
              </a:rPr>
              <a:t>  من السقف المحدد قانونا حسب طبيعة  الخدمة:</a:t>
            </a:r>
            <a:r>
              <a:rPr lang="ar-DZ" sz="2600" dirty="0" smtClean="0">
                <a:solidFill>
                  <a:schemeClr val="tx1"/>
                </a:solidFill>
              </a:rPr>
              <a:t>حاليــا</a:t>
            </a:r>
            <a:endParaRPr lang="fr-FR" sz="2600" dirty="0" smtClean="0">
              <a:solidFill>
                <a:schemeClr val="tx1"/>
              </a:solidFill>
            </a:endParaRPr>
          </a:p>
          <a:p>
            <a:pPr lvl="0" algn="just" rtl="1">
              <a:buClr>
                <a:schemeClr val="accent6">
                  <a:lumMod val="50000"/>
                </a:schemeClr>
              </a:buClr>
              <a:buFont typeface="Wingdings" pitchFamily="2" charset="2"/>
              <a:buChar char="ü"/>
            </a:pPr>
            <a:r>
              <a:rPr lang="ar-SA" sz="2600" dirty="0" smtClean="0">
                <a:solidFill>
                  <a:schemeClr val="tx1"/>
                </a:solidFill>
              </a:rPr>
              <a:t>أكثر من 8000.000.00 </a:t>
            </a:r>
            <a:r>
              <a:rPr lang="ar-SA" sz="2600" dirty="0" err="1" smtClean="0">
                <a:solidFill>
                  <a:schemeClr val="tx1"/>
                </a:solidFill>
              </a:rPr>
              <a:t>دج</a:t>
            </a:r>
            <a:r>
              <a:rPr lang="ar-SA" sz="2600" dirty="0" smtClean="0">
                <a:solidFill>
                  <a:schemeClr val="tx1"/>
                </a:solidFill>
              </a:rPr>
              <a:t> (أشغال </a:t>
            </a:r>
            <a:r>
              <a:rPr lang="ar-SA" sz="2600" dirty="0" err="1" smtClean="0">
                <a:solidFill>
                  <a:schemeClr val="tx1"/>
                </a:solidFill>
              </a:rPr>
              <a:t>و</a:t>
            </a:r>
            <a:r>
              <a:rPr lang="ar-SA" sz="2600" dirty="0" smtClean="0">
                <a:solidFill>
                  <a:schemeClr val="tx1"/>
                </a:solidFill>
              </a:rPr>
              <a:t> </a:t>
            </a:r>
            <a:r>
              <a:rPr lang="ar-SA" sz="2600" dirty="0" err="1" smtClean="0">
                <a:solidFill>
                  <a:schemeClr val="tx1"/>
                </a:solidFill>
              </a:rPr>
              <a:t>توريدات</a:t>
            </a:r>
            <a:r>
              <a:rPr lang="ar-SA" sz="2600" dirty="0" smtClean="0">
                <a:solidFill>
                  <a:schemeClr val="tx1"/>
                </a:solidFill>
              </a:rPr>
              <a:t>).</a:t>
            </a:r>
            <a:endParaRPr lang="fr-FR" sz="2600" dirty="0" smtClean="0">
              <a:solidFill>
                <a:schemeClr val="tx1"/>
              </a:solidFill>
            </a:endParaRPr>
          </a:p>
          <a:p>
            <a:pPr lvl="0" algn="just" rtl="1">
              <a:buClr>
                <a:schemeClr val="accent6">
                  <a:lumMod val="50000"/>
                </a:schemeClr>
              </a:buClr>
              <a:buFont typeface="Wingdings" pitchFamily="2" charset="2"/>
              <a:buChar char="ü"/>
            </a:pPr>
            <a:r>
              <a:rPr lang="ar-SA" sz="2600" dirty="0" smtClean="0">
                <a:solidFill>
                  <a:schemeClr val="tx1"/>
                </a:solidFill>
              </a:rPr>
              <a:t>أكثر من 4000.000.00 </a:t>
            </a:r>
            <a:r>
              <a:rPr lang="ar-SA" sz="2600" dirty="0" err="1" smtClean="0">
                <a:solidFill>
                  <a:schemeClr val="tx1"/>
                </a:solidFill>
              </a:rPr>
              <a:t>دج</a:t>
            </a:r>
            <a:r>
              <a:rPr lang="ar-SA" sz="2600" dirty="0" smtClean="0">
                <a:solidFill>
                  <a:schemeClr val="tx1"/>
                </a:solidFill>
              </a:rPr>
              <a:t> (دراسات </a:t>
            </a:r>
            <a:r>
              <a:rPr lang="ar-SA" sz="2600" dirty="0" err="1" smtClean="0">
                <a:solidFill>
                  <a:schemeClr val="tx1"/>
                </a:solidFill>
              </a:rPr>
              <a:t>و</a:t>
            </a:r>
            <a:r>
              <a:rPr lang="ar-SA" sz="2600" dirty="0" smtClean="0">
                <a:solidFill>
                  <a:schemeClr val="tx1"/>
                </a:solidFill>
              </a:rPr>
              <a:t> خدمات).</a:t>
            </a:r>
            <a:endParaRPr lang="ar-DZ" sz="2600" dirty="0" smtClean="0">
              <a:solidFill>
                <a:schemeClr val="tx1"/>
              </a:solidFill>
            </a:endParaRPr>
          </a:p>
          <a:p>
            <a:pPr lvl="0" algn="just" rtl="1">
              <a:buClr>
                <a:schemeClr val="accent6">
                  <a:lumMod val="50000"/>
                </a:schemeClr>
              </a:buClr>
            </a:pPr>
            <a:endParaRPr lang="fr-FR" sz="1600" dirty="0" smtClean="0">
              <a:solidFill>
                <a:schemeClr val="tx1"/>
              </a:solidFill>
            </a:endParaRPr>
          </a:p>
          <a:p>
            <a:pPr algn="ctr" rtl="1"/>
            <a:r>
              <a:rPr lang="ar-SA" sz="2600" dirty="0" smtClean="0">
                <a:solidFill>
                  <a:schemeClr val="tx1"/>
                </a:solidFill>
                <a:effectLst>
                  <a:outerShdw blurRad="38100" dist="38100" dir="2700000" algn="tl">
                    <a:srgbClr val="000000">
                      <a:alpha val="43137"/>
                    </a:srgbClr>
                  </a:outerShdw>
                </a:effectLst>
              </a:rPr>
              <a:t>فإن الإعلان عن المنافسة إجباري تحت طائلة الإلغاء</a:t>
            </a:r>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714480" y="785794"/>
            <a:ext cx="5572164" cy="78581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600" b="1" dirty="0" err="1" smtClean="0"/>
              <a:t>ال</a:t>
            </a:r>
            <a:r>
              <a:rPr lang="ar-DZ" sz="3600" b="1" dirty="0" smtClean="0"/>
              <a:t>ـ</a:t>
            </a:r>
            <a:r>
              <a:rPr lang="ar-SA" sz="3600" b="1" dirty="0" err="1" smtClean="0"/>
              <a:t>ـم</a:t>
            </a:r>
            <a:r>
              <a:rPr lang="ar-DZ" sz="3600" b="1" dirty="0" smtClean="0"/>
              <a:t>ـ</a:t>
            </a:r>
            <a:r>
              <a:rPr lang="ar-SA" sz="3600" b="1" dirty="0" err="1" smtClean="0"/>
              <a:t>ـب</a:t>
            </a:r>
            <a:r>
              <a:rPr lang="ar-DZ" sz="3600" b="1" dirty="0" smtClean="0"/>
              <a:t>ــ</a:t>
            </a:r>
            <a:r>
              <a:rPr lang="ar-SA" sz="3600" b="1" dirty="0" err="1" smtClean="0"/>
              <a:t>ــدأ</a:t>
            </a:r>
            <a:r>
              <a:rPr lang="ar-SA" sz="3600" b="1" dirty="0" smtClean="0"/>
              <a:t> </a:t>
            </a:r>
            <a:r>
              <a:rPr lang="ar-SA" sz="3600" b="1" dirty="0" err="1" smtClean="0"/>
              <a:t>ال</a:t>
            </a:r>
            <a:r>
              <a:rPr lang="ar-DZ" sz="3600" b="1" dirty="0" smtClean="0"/>
              <a:t>ـ</a:t>
            </a:r>
            <a:r>
              <a:rPr lang="ar-SA" sz="3600" b="1" dirty="0" err="1" smtClean="0"/>
              <a:t>ـرئ</a:t>
            </a:r>
            <a:r>
              <a:rPr lang="ar-DZ" sz="3600" b="1" dirty="0" smtClean="0"/>
              <a:t>ـ</a:t>
            </a:r>
            <a:r>
              <a:rPr lang="ar-SA" sz="3600" b="1" dirty="0" err="1" smtClean="0"/>
              <a:t>ـي</a:t>
            </a:r>
            <a:r>
              <a:rPr lang="ar-DZ" sz="3600" b="1" dirty="0" smtClean="0"/>
              <a:t>ـ</a:t>
            </a:r>
            <a:r>
              <a:rPr lang="ar-SA" sz="3600" b="1" dirty="0" err="1" smtClean="0"/>
              <a:t>ـسـ</a:t>
            </a:r>
            <a:r>
              <a:rPr lang="ar-DZ" sz="3600" b="1" dirty="0" smtClean="0"/>
              <a:t>ــ</a:t>
            </a:r>
            <a:r>
              <a:rPr lang="ar-SA" sz="3600" b="1" dirty="0" err="1" smtClean="0"/>
              <a:t>ـي</a:t>
            </a:r>
            <a:endParaRPr lang="fr-FR" sz="3600" dirty="0"/>
          </a:p>
        </p:txBody>
      </p:sp>
      <p:sp>
        <p:nvSpPr>
          <p:cNvPr id="2" name="Espace réservé de la date 1"/>
          <p:cNvSpPr>
            <a:spLocks noGrp="1"/>
          </p:cNvSpPr>
          <p:nvPr>
            <p:ph type="dt" sz="half" idx="10"/>
          </p:nvPr>
        </p:nvSpPr>
        <p:spPr/>
        <p:txBody>
          <a:bodyPr/>
          <a:lstStyle/>
          <a:p>
            <a:fld id="{3CDD7D68-A8C6-4C43-ADC9-1A657BB84DCD}"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44</a:t>
            </a:fld>
            <a:endParaRPr lang="fr-FR"/>
          </a:p>
        </p:txBody>
      </p:sp>
    </p:spTree>
  </p:cSld>
  <p:clrMapOvr>
    <a:masterClrMapping/>
  </p:clrMapOvr>
  <p:transition>
    <p:comb dir="vert"/>
    <p:sndAc>
      <p:stSnd>
        <p:snd r:embed="rId2" name="chimes.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0" y="214290"/>
            <a:ext cx="8929718" cy="664371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buClr>
                <a:schemeClr val="accent6">
                  <a:lumMod val="50000"/>
                </a:schemeClr>
              </a:buClr>
              <a:buFont typeface="Wingdings" pitchFamily="2" charset="2"/>
              <a:buChar char="q"/>
            </a:pPr>
            <a:r>
              <a:rPr lang="ar-SA" sz="2700" dirty="0" smtClean="0">
                <a:solidFill>
                  <a:schemeClr val="tx1"/>
                </a:solidFill>
              </a:rPr>
              <a:t>تبرز فعالية الإشهار كوسيلة أساسية لشرعية الصفقة </a:t>
            </a:r>
            <a:r>
              <a:rPr lang="ar-SA" sz="2700" dirty="0" err="1" smtClean="0">
                <a:solidFill>
                  <a:schemeClr val="tx1"/>
                </a:solidFill>
              </a:rPr>
              <a:t>و</a:t>
            </a:r>
            <a:r>
              <a:rPr lang="ar-SA" sz="2700" dirty="0" smtClean="0">
                <a:solidFill>
                  <a:schemeClr val="tx1"/>
                </a:solidFill>
              </a:rPr>
              <a:t> بالتالي يجب انتهاج أحسن الطرق مع إعطاء عناية كبيرة لاختيار أحسن الوسائل.</a:t>
            </a:r>
            <a:endParaRPr lang="fr-FR" sz="2700" dirty="0" smtClean="0">
              <a:solidFill>
                <a:schemeClr val="tx1"/>
              </a:solidFill>
            </a:endParaRPr>
          </a:p>
          <a:p>
            <a:pPr algn="just" rtl="1">
              <a:buClr>
                <a:schemeClr val="accent6">
                  <a:lumMod val="50000"/>
                </a:schemeClr>
              </a:buClr>
              <a:buFont typeface="Wingdings" pitchFamily="2" charset="2"/>
              <a:buChar char="q"/>
            </a:pPr>
            <a:r>
              <a:rPr lang="ar-SA" sz="2700" dirty="0" smtClean="0">
                <a:solidFill>
                  <a:schemeClr val="tx1"/>
                </a:solidFill>
              </a:rPr>
              <a:t>لا يمكن للإعلانات عن طريق الصحافة أن : - تحتوي على معلومات أكثر من التي أرسلت إلى النشرة الرسمية للمتعامل العمومي </a:t>
            </a:r>
            <a:r>
              <a:rPr lang="fr-FR" sz="2700" dirty="0" smtClean="0">
                <a:solidFill>
                  <a:schemeClr val="tx1"/>
                </a:solidFill>
              </a:rPr>
              <a:t>BOMOP</a:t>
            </a:r>
            <a:r>
              <a:rPr lang="ar-SA" sz="2700" dirty="0" smtClean="0">
                <a:solidFill>
                  <a:schemeClr val="tx1"/>
                </a:solidFill>
              </a:rPr>
              <a:t>.</a:t>
            </a:r>
            <a:endParaRPr lang="fr-FR" sz="2700" dirty="0" smtClean="0">
              <a:solidFill>
                <a:schemeClr val="tx1"/>
              </a:solidFill>
            </a:endParaRPr>
          </a:p>
          <a:p>
            <a:pPr lvl="0" algn="just" rtl="1"/>
            <a:r>
              <a:rPr lang="ar-DZ" sz="2700" dirty="0" smtClean="0">
                <a:solidFill>
                  <a:schemeClr val="tx1"/>
                </a:solidFill>
              </a:rPr>
              <a:t>   </a:t>
            </a:r>
            <a:r>
              <a:rPr lang="ar-SA" sz="2700" dirty="0" smtClean="0">
                <a:solidFill>
                  <a:schemeClr val="tx1"/>
                </a:solidFill>
              </a:rPr>
              <a:t>-</a:t>
            </a:r>
            <a:r>
              <a:rPr lang="ar-DZ" sz="2700" dirty="0" smtClean="0">
                <a:solidFill>
                  <a:schemeClr val="tx1"/>
                </a:solidFill>
              </a:rPr>
              <a:t> </a:t>
            </a:r>
            <a:r>
              <a:rPr lang="ar-SA" sz="2700" dirty="0" smtClean="0">
                <a:solidFill>
                  <a:schemeClr val="tx1"/>
                </a:solidFill>
              </a:rPr>
              <a:t>أن تنشر قبل إرسالها إلى </a:t>
            </a:r>
            <a:r>
              <a:rPr lang="fr-FR" sz="2700" dirty="0" smtClean="0">
                <a:solidFill>
                  <a:schemeClr val="tx1"/>
                </a:solidFill>
              </a:rPr>
              <a:t>BOMOP</a:t>
            </a:r>
            <a:r>
              <a:rPr lang="ar-SA" sz="2700" dirty="0" smtClean="0">
                <a:solidFill>
                  <a:schemeClr val="tx1"/>
                </a:solidFill>
              </a:rPr>
              <a:t>.</a:t>
            </a:r>
            <a:endParaRPr lang="fr-FR" sz="2700" dirty="0" smtClean="0">
              <a:solidFill>
                <a:schemeClr val="tx1"/>
              </a:solidFill>
            </a:endParaRPr>
          </a:p>
          <a:p>
            <a:pPr lvl="0" algn="just" rtl="1"/>
            <a:r>
              <a:rPr lang="ar-DZ" sz="2700" dirty="0" smtClean="0">
                <a:solidFill>
                  <a:schemeClr val="tx1"/>
                </a:solidFill>
              </a:rPr>
              <a:t>   </a:t>
            </a:r>
            <a:r>
              <a:rPr lang="ar-SA" sz="2700" dirty="0" smtClean="0">
                <a:solidFill>
                  <a:schemeClr val="tx1"/>
                </a:solidFill>
              </a:rPr>
              <a:t>- يجب</a:t>
            </a:r>
            <a:r>
              <a:rPr lang="ar-DZ" sz="2700" dirty="0" smtClean="0">
                <a:solidFill>
                  <a:schemeClr val="tx1"/>
                </a:solidFill>
              </a:rPr>
              <a:t> </a:t>
            </a:r>
            <a:r>
              <a:rPr lang="ar-SA" sz="2700" dirty="0" smtClean="0">
                <a:solidFill>
                  <a:schemeClr val="tx1"/>
                </a:solidFill>
              </a:rPr>
              <a:t>أن تكون المعلومات متطابقة في الجريدتين باللغة الوطنية والأجنبية.</a:t>
            </a:r>
            <a:endParaRPr lang="ar-DZ" sz="2700" dirty="0" smtClean="0">
              <a:solidFill>
                <a:schemeClr val="tx1"/>
              </a:solidFill>
            </a:endParaRPr>
          </a:p>
          <a:p>
            <a:pPr lvl="0" algn="just" rtl="1"/>
            <a:endParaRPr lang="fr-FR" sz="1600" dirty="0" smtClean="0">
              <a:solidFill>
                <a:schemeClr val="tx1"/>
              </a:solidFill>
            </a:endParaRPr>
          </a:p>
          <a:p>
            <a:pPr algn="just" rtl="1"/>
            <a:r>
              <a:rPr lang="ar-SA" sz="2700" dirty="0" smtClean="0">
                <a:solidFill>
                  <a:schemeClr val="tx1"/>
                </a:solidFill>
              </a:rPr>
              <a:t>و لا تنحصر طريقة الإشهار في مبلغ الصفقة، </a:t>
            </a:r>
            <a:r>
              <a:rPr lang="ar-SA" sz="2700" dirty="0" err="1" smtClean="0">
                <a:solidFill>
                  <a:schemeClr val="tx1"/>
                </a:solidFill>
              </a:rPr>
              <a:t>و</a:t>
            </a:r>
            <a:r>
              <a:rPr lang="ar-SA" sz="2700" dirty="0" smtClean="0">
                <a:solidFill>
                  <a:schemeClr val="tx1"/>
                </a:solidFill>
              </a:rPr>
              <a:t> لكن يجب مراعاة تماشيها  مع الموضوع </a:t>
            </a:r>
            <a:r>
              <a:rPr lang="ar-SA" sz="2700" dirty="0" err="1" smtClean="0">
                <a:solidFill>
                  <a:schemeClr val="tx1"/>
                </a:solidFill>
              </a:rPr>
              <a:t>و</a:t>
            </a:r>
            <a:r>
              <a:rPr lang="ar-SA" sz="2700" dirty="0" smtClean="0">
                <a:solidFill>
                  <a:schemeClr val="tx1"/>
                </a:solidFill>
              </a:rPr>
              <a:t> النوعية </a:t>
            </a:r>
            <a:r>
              <a:rPr lang="ar-SA" sz="2700" dirty="0" err="1" smtClean="0">
                <a:solidFill>
                  <a:schemeClr val="tx1"/>
                </a:solidFill>
              </a:rPr>
              <a:t>و</a:t>
            </a:r>
            <a:r>
              <a:rPr lang="ar-SA" sz="2700" dirty="0" smtClean="0">
                <a:solidFill>
                  <a:schemeClr val="tx1"/>
                </a:solidFill>
              </a:rPr>
              <a:t> تعقدها، ودرجة المنافسة بين المؤسسات المعنية، </a:t>
            </a:r>
            <a:r>
              <a:rPr lang="ar-SA" sz="2700" dirty="0" err="1" smtClean="0">
                <a:solidFill>
                  <a:schemeClr val="tx1"/>
                </a:solidFill>
              </a:rPr>
              <a:t>و</a:t>
            </a:r>
            <a:r>
              <a:rPr lang="ar-SA" sz="2700" dirty="0" smtClean="0">
                <a:solidFill>
                  <a:schemeClr val="tx1"/>
                </a:solidFill>
              </a:rPr>
              <a:t> استعجال الحاجات (في حالة إعلان عن مناقصة دولية فإن الإشهار باللغة الانجليزية إجباري)</a:t>
            </a:r>
            <a:endParaRPr lang="fr-FR" sz="27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785918" y="785794"/>
            <a:ext cx="5572164" cy="78581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600" b="1" dirty="0" smtClean="0"/>
              <a:t>كـيــف يـتــم الإشـهــار</a:t>
            </a:r>
            <a:r>
              <a:rPr lang="ar-DZ" sz="3600" b="1" dirty="0" smtClean="0"/>
              <a:t>؟</a:t>
            </a:r>
            <a:endParaRPr lang="fr-FR" sz="3600" dirty="0"/>
          </a:p>
        </p:txBody>
      </p:sp>
      <p:sp>
        <p:nvSpPr>
          <p:cNvPr id="2" name="Espace réservé de la date 1"/>
          <p:cNvSpPr>
            <a:spLocks noGrp="1"/>
          </p:cNvSpPr>
          <p:nvPr>
            <p:ph type="dt" sz="half" idx="10"/>
          </p:nvPr>
        </p:nvSpPr>
        <p:spPr/>
        <p:txBody>
          <a:bodyPr/>
          <a:lstStyle/>
          <a:p>
            <a:fld id="{0875AF67-B8D8-4848-B493-9F8FCB9C3B08}"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45</a:t>
            </a:fld>
            <a:endParaRPr lang="fr-FR"/>
          </a:p>
        </p:txBody>
      </p:sp>
    </p:spTree>
  </p:cSld>
  <p:clrMapOvr>
    <a:masterClrMapping/>
  </p:clrMapOvr>
  <p:transition>
    <p:wipe dir="d"/>
    <p:sndAc>
      <p:stSnd>
        <p:snd r:embed="rId2" name="arrow.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285728"/>
            <a:ext cx="8858312" cy="607223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SA" sz="3200" dirty="0" smtClean="0">
                <a:solidFill>
                  <a:schemeClr val="tx1"/>
                </a:solidFill>
              </a:rPr>
              <a:t>تهدف عملية توسيع المنافسة إلى احترام القواعد الأساسية:</a:t>
            </a:r>
            <a:endParaRPr lang="ar-DZ" sz="3200" dirty="0" smtClean="0">
              <a:solidFill>
                <a:schemeClr val="tx1"/>
              </a:solidFill>
            </a:endParaRPr>
          </a:p>
          <a:p>
            <a:pPr algn="just" rtl="1"/>
            <a:endParaRPr lang="fr-FR" sz="20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المساواة في معاملة </a:t>
            </a:r>
            <a:r>
              <a:rPr lang="ar-SA" sz="3200" dirty="0" err="1" smtClean="0">
                <a:solidFill>
                  <a:schemeClr val="tx1"/>
                </a:solidFill>
              </a:rPr>
              <a:t>المترشحين</a:t>
            </a:r>
            <a:r>
              <a:rPr lang="ar-SA" sz="3200" dirty="0" smtClean="0">
                <a:solidFill>
                  <a:schemeClr val="tx1"/>
                </a:solidFill>
              </a:rPr>
              <a:t>.</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حرية الوصول إلى الطلب العمومي.</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شفافية الإجراءات.</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الحصول على تنوع العروض.</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زيادة الفرص للحصول على عرض اقتصادي </a:t>
            </a:r>
            <a:r>
              <a:rPr lang="ar-SA" sz="3200" dirty="0" err="1" smtClean="0">
                <a:solidFill>
                  <a:schemeClr val="tx1"/>
                </a:solidFill>
              </a:rPr>
              <a:t>و</a:t>
            </a:r>
            <a:r>
              <a:rPr lang="ar-SA" sz="3200" dirty="0" smtClean="0">
                <a:solidFill>
                  <a:schemeClr val="tx1"/>
                </a:solidFill>
              </a:rPr>
              <a:t> ممتاز.</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ضمان الاستعمال الجيد للأموال العمومية.</a:t>
            </a:r>
            <a:endParaRPr lang="fr-FR" sz="28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643042" y="714356"/>
            <a:ext cx="5929354" cy="1143008"/>
          </a:xfrm>
          <a:prstGeom prst="roundRect">
            <a:avLst>
              <a:gd name="adj" fmla="val 46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200" b="1" dirty="0" smtClean="0"/>
              <a:t>كـيــف تتم عملية توسيع المنافسة؟</a:t>
            </a:r>
            <a:endParaRPr lang="fr-FR" sz="3200" dirty="0" smtClean="0"/>
          </a:p>
          <a:p>
            <a:pPr algn="ctr" rtl="1"/>
            <a:r>
              <a:rPr lang="ar-SA" sz="3200" b="1" dirty="0" smtClean="0"/>
              <a:t>ولماذا فتح المنافسة؟</a:t>
            </a:r>
            <a:endParaRPr lang="fr-FR" sz="3200" dirty="0"/>
          </a:p>
        </p:txBody>
      </p:sp>
      <p:sp>
        <p:nvSpPr>
          <p:cNvPr id="2" name="Espace réservé de la date 1"/>
          <p:cNvSpPr>
            <a:spLocks noGrp="1"/>
          </p:cNvSpPr>
          <p:nvPr>
            <p:ph type="dt" sz="half" idx="10"/>
          </p:nvPr>
        </p:nvSpPr>
        <p:spPr/>
        <p:txBody>
          <a:bodyPr/>
          <a:lstStyle/>
          <a:p>
            <a:fld id="{FC8FB861-42BE-4500-A19D-F7E9403B93C2}"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46</a:t>
            </a:fld>
            <a:endParaRPr lang="fr-FR"/>
          </a:p>
        </p:txBody>
      </p:sp>
    </p:spTree>
  </p:cSld>
  <p:clrMapOvr>
    <a:masterClrMapping/>
  </p:clrMapOvr>
  <p:transition>
    <p:randomBar/>
    <p:sndAc>
      <p:stSnd>
        <p:snd r:embed="rId2" name="suction.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714356"/>
            <a:ext cx="8858312" cy="535785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SA" sz="3200" b="1" u="sng" dirty="0" smtClean="0">
                <a:solidFill>
                  <a:schemeClr val="accent6">
                    <a:lumMod val="50000"/>
                  </a:schemeClr>
                </a:solidFill>
              </a:rPr>
              <a:t>العرض المالي:</a:t>
            </a:r>
            <a:endParaRPr lang="ar-DZ" sz="3200" b="1" u="sng" dirty="0" smtClean="0">
              <a:solidFill>
                <a:schemeClr val="accent6">
                  <a:lumMod val="50000"/>
                </a:schemeClr>
              </a:solidFill>
            </a:endParaRPr>
          </a:p>
          <a:p>
            <a:pPr algn="just" rtl="1"/>
            <a:endParaRPr lang="fr-FR" sz="1600" dirty="0" smtClean="0">
              <a:solidFill>
                <a:schemeClr val="accent6">
                  <a:lumMod val="50000"/>
                </a:schemeClr>
              </a:solidFill>
            </a:endParaRPr>
          </a:p>
          <a:p>
            <a:pPr lvl="0" algn="just" rtl="1">
              <a:buClr>
                <a:schemeClr val="accent6">
                  <a:lumMod val="50000"/>
                </a:schemeClr>
              </a:buClr>
              <a:buFont typeface="Wingdings" pitchFamily="2" charset="2"/>
              <a:buChar char="ü"/>
            </a:pPr>
            <a:r>
              <a:rPr lang="ar-SA" sz="3200" dirty="0" smtClean="0">
                <a:solidFill>
                  <a:schemeClr val="tx1"/>
                </a:solidFill>
              </a:rPr>
              <a:t>رسالة العرض.</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كفالة العرض 1 </a:t>
            </a:r>
            <a:r>
              <a:rPr lang="fr-FR" sz="3200" dirty="0" smtClean="0">
                <a:solidFill>
                  <a:schemeClr val="tx1"/>
                </a:solidFill>
              </a:rPr>
              <a:t>%</a:t>
            </a:r>
            <a:r>
              <a:rPr lang="ar-SA" sz="3200" dirty="0" smtClean="0">
                <a:solidFill>
                  <a:schemeClr val="tx1"/>
                </a:solidFill>
              </a:rPr>
              <a:t> من مبلغ العرض (بالنسبة للصفقات التي تشمل ضمن اختصاص اللجان الوطنية </a:t>
            </a:r>
            <a:r>
              <a:rPr lang="ar-SA" sz="3200" dirty="0" err="1" smtClean="0">
                <a:solidFill>
                  <a:schemeClr val="tx1"/>
                </a:solidFill>
              </a:rPr>
              <a:t>و</a:t>
            </a:r>
            <a:r>
              <a:rPr lang="ar-SA" sz="3200" dirty="0" smtClean="0">
                <a:solidFill>
                  <a:schemeClr val="tx1"/>
                </a:solidFill>
              </a:rPr>
              <a:t> القطاعية).</a:t>
            </a:r>
            <a:endParaRPr lang="fr-FR" sz="3200" dirty="0" smtClean="0">
              <a:solidFill>
                <a:schemeClr val="tx1"/>
              </a:solidFill>
            </a:endParaRPr>
          </a:p>
          <a:p>
            <a:pPr lvl="0" algn="just" rtl="1">
              <a:buClr>
                <a:schemeClr val="accent6">
                  <a:lumMod val="50000"/>
                </a:schemeClr>
              </a:buClr>
              <a:buFont typeface="Wingdings" pitchFamily="2" charset="2"/>
              <a:buChar char="ü"/>
            </a:pPr>
            <a:r>
              <a:rPr lang="ar-SA" sz="3200" dirty="0" smtClean="0">
                <a:solidFill>
                  <a:schemeClr val="tx1"/>
                </a:solidFill>
              </a:rPr>
              <a:t>جدول الأحادي للأسعار، والكشف الكمي </a:t>
            </a:r>
            <a:r>
              <a:rPr lang="ar-SA" sz="3200" dirty="0" err="1" smtClean="0">
                <a:solidFill>
                  <a:schemeClr val="tx1"/>
                </a:solidFill>
              </a:rPr>
              <a:t>و</a:t>
            </a:r>
            <a:r>
              <a:rPr lang="ar-SA" sz="3200" dirty="0" smtClean="0">
                <a:solidFill>
                  <a:schemeClr val="tx1"/>
                </a:solidFill>
              </a:rPr>
              <a:t> التقديري.</a:t>
            </a:r>
            <a:endParaRPr lang="ar-DZ" sz="3200" dirty="0" smtClean="0">
              <a:solidFill>
                <a:schemeClr val="tx1"/>
              </a:solidFill>
            </a:endParaRPr>
          </a:p>
          <a:p>
            <a:pPr algn="just" rtl="1"/>
            <a:endParaRPr lang="fr-FR" sz="28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714480" y="1357298"/>
            <a:ext cx="5572164" cy="78581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200" b="1" dirty="0" smtClean="0"/>
              <a:t>ماذا يحتوي الإعلان على المناقصة؟</a:t>
            </a:r>
            <a:endParaRPr lang="fr-FR" sz="3200" dirty="0"/>
          </a:p>
        </p:txBody>
      </p:sp>
      <p:sp>
        <p:nvSpPr>
          <p:cNvPr id="2" name="Espace réservé de la date 1"/>
          <p:cNvSpPr>
            <a:spLocks noGrp="1"/>
          </p:cNvSpPr>
          <p:nvPr>
            <p:ph type="dt" sz="half" idx="10"/>
          </p:nvPr>
        </p:nvSpPr>
        <p:spPr/>
        <p:txBody>
          <a:bodyPr/>
          <a:lstStyle/>
          <a:p>
            <a:fld id="{2DF72576-BE31-4226-BC44-C63200CED22A}"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47</a:t>
            </a:fld>
            <a:endParaRPr lang="fr-FR"/>
          </a:p>
        </p:txBody>
      </p:sp>
    </p:spTree>
  </p:cSld>
  <p:clrMapOvr>
    <a:masterClrMapping/>
  </p:clrMapOvr>
  <p:transition>
    <p:randomBar dir="vert"/>
    <p:sndAc>
      <p:stSnd>
        <p:snd r:embed="rId2" name="bomb.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142984"/>
            <a:ext cx="9001156" cy="5715016"/>
          </a:xfrm>
          <a:prstGeom prst="roundRect">
            <a:avLst>
              <a:gd name="adj" fmla="val 1838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800" b="1" u="sng" dirty="0" smtClean="0">
                <a:solidFill>
                  <a:schemeClr val="accent6">
                    <a:lumMod val="50000"/>
                  </a:schemeClr>
                </a:solidFill>
              </a:rPr>
              <a:t>العرض التقني:</a:t>
            </a:r>
            <a:endParaRPr lang="ar-DZ" sz="2800" b="1" u="sng" dirty="0" smtClean="0">
              <a:solidFill>
                <a:schemeClr val="accent6">
                  <a:lumMod val="50000"/>
                </a:schemeClr>
              </a:solidFill>
            </a:endParaRPr>
          </a:p>
          <a:p>
            <a:pPr algn="just" rtl="1"/>
            <a:endParaRPr lang="fr-FR" sz="1400" dirty="0" smtClean="0">
              <a:solidFill>
                <a:schemeClr val="tx1"/>
              </a:solidFill>
            </a:endParaRPr>
          </a:p>
          <a:p>
            <a:pPr algn="just" rtl="1"/>
            <a:r>
              <a:rPr lang="ar-SA" sz="2000" dirty="0" smtClean="0">
                <a:solidFill>
                  <a:schemeClr val="tx1"/>
                </a:solidFill>
              </a:rPr>
              <a:t>يجب أن يتضمن دفتر شروط المعلومات بصورة واضحة التأشيرة: - قرء </a:t>
            </a:r>
            <a:r>
              <a:rPr lang="ar-SA" sz="2000" dirty="0" err="1" smtClean="0">
                <a:solidFill>
                  <a:schemeClr val="tx1"/>
                </a:solidFill>
              </a:rPr>
              <a:t>و</a:t>
            </a:r>
            <a:r>
              <a:rPr lang="ar-SA" sz="2000" dirty="0" smtClean="0">
                <a:solidFill>
                  <a:schemeClr val="tx1"/>
                </a:solidFill>
              </a:rPr>
              <a:t> قبل </a:t>
            </a:r>
            <a:r>
              <a:rPr lang="ar-DZ" sz="2000" dirty="0" smtClean="0">
                <a:solidFill>
                  <a:schemeClr val="tx1"/>
                </a:solidFill>
              </a:rPr>
              <a:t>- </a:t>
            </a:r>
            <a:r>
              <a:rPr lang="ar-SA" sz="2000" dirty="0" smtClean="0">
                <a:solidFill>
                  <a:schemeClr val="tx1"/>
                </a:solidFill>
              </a:rPr>
              <a:t>يرفق بالوثائق التالية:</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التصريح بالاكتتاب.</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نسخة من السجل التجاري (صورة طبق الأصل مصادق عليها جديدة) وفي حالة الشك صورة طبق الأصل مصادق عليها من طرف مركز السجل التجاري.</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نسخة من شهادة التأهيل </a:t>
            </a:r>
            <a:r>
              <a:rPr lang="ar-SA" sz="2000" dirty="0" err="1" smtClean="0">
                <a:solidFill>
                  <a:schemeClr val="tx1"/>
                </a:solidFill>
              </a:rPr>
              <a:t>و</a:t>
            </a:r>
            <a:r>
              <a:rPr lang="ar-SA" sz="2000" dirty="0" smtClean="0">
                <a:solidFill>
                  <a:schemeClr val="tx1"/>
                </a:solidFill>
              </a:rPr>
              <a:t> التصنيف المهني (بالنسبة لصفقة أشغال) صورة طبق الأصل مصادق عليها جديدة.</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مستخرج من جداول الضرائب أقل من ثلاثة أشهر(صورة طبق الأصل جديدة).</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نسخ من الشهادات الجبائية، وشهادات الضمان الاجتماعي(الصندوق الوطني للتأمينات الاجتماعية للعمال الأجراء ،و الصندوق الوطني للضمان الاجتماعي لغير الأجراء بالنسبة للجزائريين) وفي حالة الشك مصادق عليها من طرف الصناديق المعنية.</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شهادة السوابق العدلية باسم المتعهد (شخص طبيعي) أو المسير (شخص معنوي) أقل من ثلاثة أشهر.</a:t>
            </a:r>
            <a:endParaRPr lang="fr-FR" sz="2000" dirty="0" smtClean="0">
              <a:solidFill>
                <a:schemeClr val="tx1"/>
              </a:solidFill>
            </a:endParaRPr>
          </a:p>
          <a:p>
            <a:pPr marL="457200" lvl="0" indent="-457200" algn="just" rtl="1">
              <a:buClr>
                <a:schemeClr val="accent6">
                  <a:lumMod val="50000"/>
                </a:schemeClr>
              </a:buClr>
              <a:buFont typeface="+mj-lt"/>
              <a:buAutoNum type="arabicParenR"/>
            </a:pPr>
            <a:r>
              <a:rPr lang="ar-SA" sz="2000" dirty="0" smtClean="0">
                <a:solidFill>
                  <a:schemeClr val="tx1"/>
                </a:solidFill>
              </a:rPr>
              <a:t>قائمة الوسائل البشرية مؤشرة من طرف صندوق التأمينات الاجتماعية ، تاريخ التأشيرة أقل من 03 أشهر بعدد العمال أقل من 10 عمال وتاريخ التأشيرة أقل من 01 شهر لأكثر من 10 عمال، وإذا كان المشروع يتطلب </a:t>
            </a:r>
            <a:r>
              <a:rPr lang="ar-SA" sz="2000" dirty="0" err="1" smtClean="0">
                <a:solidFill>
                  <a:schemeClr val="tx1"/>
                </a:solidFill>
              </a:rPr>
              <a:t>تأطيرا</a:t>
            </a:r>
            <a:r>
              <a:rPr lang="ar-SA" sz="2000" dirty="0" smtClean="0">
                <a:solidFill>
                  <a:schemeClr val="tx1"/>
                </a:solidFill>
              </a:rPr>
              <a:t> تقنيا يستوجب إرفاق صورة من الشهادات.</a:t>
            </a:r>
            <a:endParaRPr lang="fr-FR" sz="2000"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1428728" y="285728"/>
            <a:ext cx="6457216" cy="646331"/>
          </a:xfrm>
          <a:prstGeom prst="rect">
            <a:avLst/>
          </a:prstGeom>
          <a:noFill/>
        </p:spPr>
        <p:txBody>
          <a:bodyPr wrap="none" lIns="91440" tIns="45720" rIns="91440" bIns="45720">
            <a:spAutoFit/>
          </a:bodyPr>
          <a:lstStyle/>
          <a:p>
            <a:pPr algn="ctr"/>
            <a:r>
              <a:rPr lang="ar-SA" sz="3600" b="1" u="sng" cap="none" spc="0" dirty="0" smtClean="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rPr>
              <a:t>ماذا يحتوي الإعلان عن المناقصة إجباريا؟</a:t>
            </a:r>
            <a:endParaRPr lang="fr-FR" sz="3600" b="1" u="sng" cap="none" spc="0" dirty="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endParaRPr>
          </a:p>
        </p:txBody>
      </p:sp>
      <p:sp>
        <p:nvSpPr>
          <p:cNvPr id="2" name="Espace réservé de la date 1"/>
          <p:cNvSpPr>
            <a:spLocks noGrp="1"/>
          </p:cNvSpPr>
          <p:nvPr>
            <p:ph type="dt" sz="half" idx="10"/>
          </p:nvPr>
        </p:nvSpPr>
        <p:spPr/>
        <p:txBody>
          <a:bodyPr/>
          <a:lstStyle/>
          <a:p>
            <a:fld id="{09BAE0AE-6745-4DC6-9719-670827C818B5}"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48</a:t>
            </a:fld>
            <a:endParaRPr lang="fr-FR"/>
          </a:p>
        </p:txBody>
      </p:sp>
    </p:spTree>
  </p:cSld>
  <p:clrMapOvr>
    <a:masterClrMapping/>
  </p:clrMapOvr>
  <p:transition>
    <p:wipe dir="d"/>
    <p:sndAc>
      <p:stSnd>
        <p:snd r:embed="rId2" name="camera.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142984"/>
            <a:ext cx="8858312" cy="535785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800" b="1" u="sng" dirty="0" smtClean="0">
                <a:solidFill>
                  <a:schemeClr val="accent6">
                    <a:lumMod val="50000"/>
                  </a:schemeClr>
                </a:solidFill>
              </a:rPr>
              <a:t>العرض التقني:</a:t>
            </a:r>
            <a:endParaRPr lang="ar-DZ" sz="2800" b="1" u="sng" dirty="0" smtClean="0">
              <a:solidFill>
                <a:schemeClr val="accent6">
                  <a:lumMod val="50000"/>
                </a:schemeClr>
              </a:solidFill>
            </a:endParaRPr>
          </a:p>
          <a:p>
            <a:pPr algn="just" rtl="1"/>
            <a:endParaRPr lang="fr-FR" sz="2200" dirty="0" smtClean="0">
              <a:solidFill>
                <a:schemeClr val="accent6">
                  <a:lumMod val="50000"/>
                </a:schemeClr>
              </a:solidFill>
            </a:endParaRPr>
          </a:p>
          <a:p>
            <a:pPr marL="457200" indent="-457200" algn="just" rtl="1">
              <a:buClr>
                <a:schemeClr val="accent6">
                  <a:lumMod val="50000"/>
                </a:schemeClr>
              </a:buClr>
              <a:buFont typeface="+mj-lt"/>
              <a:buAutoNum type="arabicParenR" startAt="8"/>
            </a:pPr>
            <a:r>
              <a:rPr lang="ar-SA" sz="2200" dirty="0" smtClean="0">
                <a:solidFill>
                  <a:schemeClr val="tx1"/>
                </a:solidFill>
              </a:rPr>
              <a:t>قائمة العتاد الموجه للمشروع مع إرفاق البطاقات الرمادية مصادق عليها </a:t>
            </a:r>
            <a:r>
              <a:rPr lang="ar-SA" sz="2200" dirty="0" err="1" smtClean="0">
                <a:solidFill>
                  <a:schemeClr val="tx1"/>
                </a:solidFill>
              </a:rPr>
              <a:t>و</a:t>
            </a:r>
            <a:r>
              <a:rPr lang="ar-SA" sz="2200" dirty="0" smtClean="0">
                <a:solidFill>
                  <a:schemeClr val="tx1"/>
                </a:solidFill>
              </a:rPr>
              <a:t> شهادة المراقبة التقنية + تأمين (فواتير الشراء للعتاد الذي ليس له بطاقة رمادية).</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المراجع المهنية: شهادة حسن التنفيذ أو محاضر استلام نهائية صادرة عن مصالح متعاقدة عمومية.</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الجرد (الحاصل) الحسابية التي </a:t>
            </a:r>
            <a:r>
              <a:rPr lang="ar-DZ" sz="2200" dirty="0" smtClean="0">
                <a:solidFill>
                  <a:schemeClr val="tx1"/>
                </a:solidFill>
              </a:rPr>
              <a:t>تـكـون </a:t>
            </a:r>
            <a:r>
              <a:rPr lang="ar-SA" sz="2200" dirty="0" smtClean="0">
                <a:solidFill>
                  <a:schemeClr val="tx1"/>
                </a:solidFill>
              </a:rPr>
              <a:t>إيجابية </a:t>
            </a:r>
            <a:r>
              <a:rPr lang="ar-SA" sz="2200" dirty="0" err="1" smtClean="0">
                <a:solidFill>
                  <a:schemeClr val="tx1"/>
                </a:solidFill>
              </a:rPr>
              <a:t>و</a:t>
            </a:r>
            <a:r>
              <a:rPr lang="ar-SA" sz="2200" dirty="0" smtClean="0">
                <a:solidFill>
                  <a:schemeClr val="tx1"/>
                </a:solidFill>
              </a:rPr>
              <a:t> مؤشرة من طرف مصالح الضرائب.</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اعتماد (مكتب الدراسات – </a:t>
            </a:r>
            <a:r>
              <a:rPr lang="ar-SA" sz="2200" dirty="0" err="1" smtClean="0">
                <a:solidFill>
                  <a:schemeClr val="tx1"/>
                </a:solidFill>
              </a:rPr>
              <a:t>ايراد</a:t>
            </a:r>
            <a:r>
              <a:rPr lang="ar-SA" sz="2200" dirty="0" smtClean="0">
                <a:solidFill>
                  <a:schemeClr val="tx1"/>
                </a:solidFill>
              </a:rPr>
              <a:t> و تصدير للمواد الصيدلانية – متعامل سيارات........</a:t>
            </a:r>
            <a:r>
              <a:rPr lang="ar-SA" sz="2200" dirty="0" err="1" smtClean="0">
                <a:solidFill>
                  <a:schemeClr val="tx1"/>
                </a:solidFill>
              </a:rPr>
              <a:t>إلخ</a:t>
            </a:r>
            <a:r>
              <a:rPr lang="ar-SA" sz="2200" dirty="0" smtClean="0">
                <a:solidFill>
                  <a:schemeClr val="tx1"/>
                </a:solidFill>
              </a:rPr>
              <a:t>)</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التسجيل (المهندسين المعماريين </a:t>
            </a:r>
            <a:r>
              <a:rPr lang="ar-SA" sz="2200" dirty="0" err="1" smtClean="0">
                <a:solidFill>
                  <a:schemeClr val="tx1"/>
                </a:solidFill>
              </a:rPr>
              <a:t>و</a:t>
            </a:r>
            <a:r>
              <a:rPr lang="ar-SA" sz="2200" dirty="0" smtClean="0">
                <a:solidFill>
                  <a:schemeClr val="tx1"/>
                </a:solidFill>
              </a:rPr>
              <a:t> غيرهم).</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شهادة المطابقة (صفقات التوريد).</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التصريح بالنزاهة موقع قانونا من طرف المتعهد.</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مخطط التسليم.</a:t>
            </a:r>
            <a:endParaRPr lang="fr-FR" sz="2200" dirty="0" smtClean="0">
              <a:solidFill>
                <a:schemeClr val="tx1"/>
              </a:solidFill>
            </a:endParaRPr>
          </a:p>
          <a:p>
            <a:pPr marL="457200" lvl="0" indent="-457200" algn="just" rtl="1">
              <a:buClr>
                <a:schemeClr val="accent6">
                  <a:lumMod val="50000"/>
                </a:schemeClr>
              </a:buClr>
              <a:buFont typeface="+mj-lt"/>
              <a:buAutoNum type="arabicParenR" startAt="8"/>
            </a:pPr>
            <a:r>
              <a:rPr lang="ar-SA" sz="2200" dirty="0" smtClean="0">
                <a:solidFill>
                  <a:schemeClr val="tx1"/>
                </a:solidFill>
              </a:rPr>
              <a:t>شهادات تقديم الحساب الاجتماعي لشركات رأس المال.</a:t>
            </a:r>
            <a:endParaRPr lang="fr-FR" sz="2200"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1428728" y="285728"/>
            <a:ext cx="6457216" cy="646331"/>
          </a:xfrm>
          <a:prstGeom prst="rect">
            <a:avLst/>
          </a:prstGeom>
          <a:noFill/>
        </p:spPr>
        <p:txBody>
          <a:bodyPr wrap="none" lIns="91440" tIns="45720" rIns="91440" bIns="45720">
            <a:spAutoFit/>
          </a:bodyPr>
          <a:lstStyle/>
          <a:p>
            <a:pPr algn="ctr"/>
            <a:r>
              <a:rPr lang="ar-SA" sz="3600" b="1" u="sng" cap="none" spc="0" dirty="0" smtClean="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rPr>
              <a:t>ماذا يحتوي الإعلان عن المناقصة إجباريا؟</a:t>
            </a:r>
            <a:endParaRPr lang="fr-FR" sz="3600" b="1" u="sng" cap="none" spc="0" dirty="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endParaRPr>
          </a:p>
        </p:txBody>
      </p:sp>
      <p:sp>
        <p:nvSpPr>
          <p:cNvPr id="2" name="Espace réservé de la date 1"/>
          <p:cNvSpPr>
            <a:spLocks noGrp="1"/>
          </p:cNvSpPr>
          <p:nvPr>
            <p:ph type="dt" sz="half" idx="10"/>
          </p:nvPr>
        </p:nvSpPr>
        <p:spPr/>
        <p:txBody>
          <a:bodyPr/>
          <a:lstStyle/>
          <a:p>
            <a:fld id="{9819E807-D625-4EF5-8357-6357BDBECD2D}"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49</a:t>
            </a:fld>
            <a:endParaRPr lang="fr-FR"/>
          </a:p>
        </p:txBody>
      </p:sp>
    </p:spTree>
  </p:cSld>
  <p:clrMapOvr>
    <a:masterClrMapping/>
  </p:clrMapOvr>
  <p:transition>
    <p:wipe/>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
          </p:nvPr>
        </p:nvSpPr>
        <p:spPr>
          <a:xfrm>
            <a:off x="0" y="357166"/>
            <a:ext cx="8543956" cy="5786478"/>
          </a:xfrm>
          <a:ln w="34925">
            <a:noFill/>
          </a:ln>
          <a:effectLst>
            <a:glow rad="2286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softEdge rad="127000"/>
          </a:effectLst>
          <a:scene3d>
            <a:camera prst="perspectiveFront" fov="2700000">
              <a:rot lat="20376000" lon="1938000" rev="20112001"/>
            </a:camera>
            <a:lightRig rig="soft" dir="t">
              <a:rot lat="0" lon="0" rev="0"/>
            </a:lightRig>
          </a:scene3d>
          <a:sp3d prstMaterial="translucentPowder">
            <a:bevelT w="203200" h="50800" prst="softRound"/>
          </a:sp3d>
        </p:spPr>
        <p:txBody>
          <a:bodyPr anchor="ctr">
            <a:normAutofit/>
          </a:bodyPr>
          <a:lstStyle/>
          <a:p>
            <a:pPr algn="r" rtl="1">
              <a:buClr>
                <a:schemeClr val="accent6">
                  <a:lumMod val="50000"/>
                </a:schemeClr>
              </a:buClr>
              <a:buFont typeface="Wingdings" pitchFamily="2" charset="2"/>
              <a:buChar char="q"/>
            </a:pPr>
            <a:endParaRPr lang="ar-DZ" b="1" dirty="0" smtClean="0"/>
          </a:p>
          <a:p>
            <a:pPr algn="r" rtl="1">
              <a:buClr>
                <a:schemeClr val="accent6">
                  <a:lumMod val="50000"/>
                </a:schemeClr>
              </a:buClr>
              <a:buFont typeface="Wingdings" pitchFamily="2" charset="2"/>
              <a:buChar char="q"/>
            </a:pPr>
            <a:r>
              <a:rPr lang="ar-SA" sz="2600" b="1" dirty="0" err="1" smtClean="0"/>
              <a:t>ال</a:t>
            </a:r>
            <a:r>
              <a:rPr lang="ar-DZ" sz="2600" b="1" dirty="0" smtClean="0"/>
              <a:t>ـ</a:t>
            </a:r>
            <a:r>
              <a:rPr lang="ar-SA" sz="2600" b="1" dirty="0" err="1" smtClean="0"/>
              <a:t>بـ</a:t>
            </a:r>
            <a:r>
              <a:rPr lang="ar-DZ" sz="2600" b="1" dirty="0" smtClean="0"/>
              <a:t>ـ</a:t>
            </a:r>
            <a:r>
              <a:rPr lang="ar-SA" sz="2600" b="1" dirty="0" err="1" smtClean="0"/>
              <a:t>ـاب</a:t>
            </a:r>
            <a:r>
              <a:rPr lang="ar-SA" sz="2600" b="1" dirty="0" smtClean="0"/>
              <a:t> </a:t>
            </a:r>
            <a:r>
              <a:rPr lang="ar-SA" sz="2600" b="1" dirty="0"/>
              <a:t>الأول: أحــكـــام </a:t>
            </a:r>
            <a:r>
              <a:rPr lang="ar-SA" sz="2600" b="1" dirty="0" smtClean="0"/>
              <a:t>تـمـهــيـــديـة</a:t>
            </a:r>
            <a:endParaRPr lang="fr-FR" sz="2600" dirty="0"/>
          </a:p>
          <a:p>
            <a:pPr algn="r" rtl="1">
              <a:buClr>
                <a:schemeClr val="accent6">
                  <a:lumMod val="50000"/>
                </a:schemeClr>
              </a:buClr>
              <a:buFont typeface="Wingdings" pitchFamily="2" charset="2"/>
              <a:buChar char="q"/>
            </a:pPr>
            <a:r>
              <a:rPr lang="fr-FR" sz="2600" b="1" dirty="0"/>
              <a:t> </a:t>
            </a:r>
            <a:r>
              <a:rPr lang="ar-SA" sz="2600" b="1" dirty="0" err="1" smtClean="0"/>
              <a:t>ال</a:t>
            </a:r>
            <a:r>
              <a:rPr lang="ar-DZ" sz="2600" b="1" dirty="0" smtClean="0"/>
              <a:t>ـ</a:t>
            </a:r>
            <a:r>
              <a:rPr lang="ar-SA" sz="2600" b="1" dirty="0" smtClean="0"/>
              <a:t>بـاب </a:t>
            </a:r>
            <a:r>
              <a:rPr lang="ar-SA" sz="2600" b="1" dirty="0"/>
              <a:t>الثاني: تحـديد الحاجـات </a:t>
            </a:r>
            <a:r>
              <a:rPr lang="ar-SA" sz="2600" b="1" dirty="0" err="1"/>
              <a:t>و</a:t>
            </a:r>
            <a:r>
              <a:rPr lang="ar-SA" sz="2600" b="1" dirty="0"/>
              <a:t> الصفـقات </a:t>
            </a:r>
            <a:r>
              <a:rPr lang="ar-SA" sz="2600" b="1" dirty="0" err="1"/>
              <a:t>و</a:t>
            </a:r>
            <a:r>
              <a:rPr lang="ar-SA" sz="2600" b="1" dirty="0"/>
              <a:t> المتـعاملـين </a:t>
            </a:r>
            <a:r>
              <a:rPr lang="ar-SA" sz="2600" b="1" dirty="0" smtClean="0"/>
              <a:t>المتـعاقـديـن</a:t>
            </a:r>
            <a:endParaRPr lang="fr-FR" sz="2600" dirty="0"/>
          </a:p>
          <a:p>
            <a:pPr algn="r" rtl="1">
              <a:buClr>
                <a:schemeClr val="accent6">
                  <a:lumMod val="50000"/>
                </a:schemeClr>
              </a:buClr>
              <a:buFont typeface="Wingdings" pitchFamily="2" charset="2"/>
              <a:buChar char="q"/>
            </a:pPr>
            <a:r>
              <a:rPr lang="ar-SA" sz="2600" b="1" dirty="0" err="1" smtClean="0"/>
              <a:t>ال</a:t>
            </a:r>
            <a:r>
              <a:rPr lang="ar-DZ" sz="2600" b="1" dirty="0" smtClean="0"/>
              <a:t>ـ</a:t>
            </a:r>
            <a:r>
              <a:rPr lang="ar-SA" sz="2600" b="1" dirty="0" smtClean="0"/>
              <a:t>ب</a:t>
            </a:r>
            <a:r>
              <a:rPr lang="ar-DZ" sz="2600" b="1" dirty="0" smtClean="0"/>
              <a:t>ـ</a:t>
            </a:r>
            <a:r>
              <a:rPr lang="ar-SA" sz="2600" b="1" dirty="0" err="1" smtClean="0"/>
              <a:t>اب</a:t>
            </a:r>
            <a:r>
              <a:rPr lang="ar-SA" sz="2600" b="1" dirty="0" smtClean="0"/>
              <a:t> </a:t>
            </a:r>
            <a:r>
              <a:rPr lang="ar-SA" sz="2600" b="1" dirty="0" err="1" smtClean="0"/>
              <a:t>الثال</a:t>
            </a:r>
            <a:r>
              <a:rPr lang="ar-DZ" sz="2600" b="1" dirty="0" smtClean="0"/>
              <a:t>ـ</a:t>
            </a:r>
            <a:r>
              <a:rPr lang="ar-SA" sz="2600" b="1" dirty="0" smtClean="0"/>
              <a:t>ث</a:t>
            </a:r>
            <a:r>
              <a:rPr lang="ar-SA" sz="2600" b="1" dirty="0"/>
              <a:t>: إجـراءات اخـتـيـار المتـعـامـل </a:t>
            </a:r>
            <a:r>
              <a:rPr lang="ar-SA" sz="2600" b="1" dirty="0" smtClean="0"/>
              <a:t>المــتـعـاقــد</a:t>
            </a:r>
            <a:endParaRPr lang="fr-FR" sz="2600" dirty="0"/>
          </a:p>
          <a:p>
            <a:pPr algn="r" rtl="1">
              <a:buClr>
                <a:schemeClr val="accent6">
                  <a:lumMod val="50000"/>
                </a:schemeClr>
              </a:buClr>
              <a:buFont typeface="Wingdings" pitchFamily="2" charset="2"/>
              <a:buChar char="q"/>
            </a:pPr>
            <a:r>
              <a:rPr lang="ar-SA" sz="2600" b="1" dirty="0" err="1" smtClean="0"/>
              <a:t>ال</a:t>
            </a:r>
            <a:r>
              <a:rPr lang="ar-DZ" sz="2600" b="1" dirty="0" smtClean="0"/>
              <a:t>ـ</a:t>
            </a:r>
            <a:r>
              <a:rPr lang="ar-SA" sz="2600" b="1" dirty="0" smtClean="0"/>
              <a:t>بــاب </a:t>
            </a:r>
            <a:r>
              <a:rPr lang="ar-SA" sz="2600" b="1" dirty="0"/>
              <a:t>الرابع: أحــكــام </a:t>
            </a:r>
            <a:r>
              <a:rPr lang="ar-SA" sz="2600" b="1" dirty="0" smtClean="0"/>
              <a:t>تـعـاقـــديــة</a:t>
            </a:r>
            <a:endParaRPr lang="fr-FR" sz="2600" dirty="0"/>
          </a:p>
          <a:p>
            <a:pPr algn="r" rtl="1">
              <a:buClr>
                <a:schemeClr val="accent6">
                  <a:lumMod val="50000"/>
                </a:schemeClr>
              </a:buClr>
              <a:buFont typeface="Wingdings" pitchFamily="2" charset="2"/>
              <a:buChar char="q"/>
            </a:pPr>
            <a:r>
              <a:rPr lang="ar-SA" sz="2600" b="1" dirty="0" smtClean="0"/>
              <a:t>الباب الخامس</a:t>
            </a:r>
            <a:r>
              <a:rPr lang="ar-DZ" sz="2600" b="1" dirty="0" smtClean="0"/>
              <a:t>:</a:t>
            </a:r>
            <a:r>
              <a:rPr lang="ar-SA" sz="2600" b="1" dirty="0" smtClean="0"/>
              <a:t> </a:t>
            </a:r>
            <a:r>
              <a:rPr lang="ar-SA" sz="2600" b="1" dirty="0"/>
              <a:t>رقــابــة الــــصـفــــقــات </a:t>
            </a:r>
            <a:r>
              <a:rPr lang="ar-SA" sz="2600" dirty="0"/>
              <a:t>	</a:t>
            </a:r>
            <a:endParaRPr lang="fr-FR" sz="2600" dirty="0"/>
          </a:p>
          <a:p>
            <a:pPr algn="r" rtl="1">
              <a:buClr>
                <a:schemeClr val="accent6">
                  <a:lumMod val="50000"/>
                </a:schemeClr>
              </a:buClr>
              <a:buFont typeface="Wingdings" pitchFamily="2" charset="2"/>
              <a:buChar char="q"/>
            </a:pPr>
            <a:r>
              <a:rPr lang="ar-SA" sz="2600" b="1" dirty="0" smtClean="0"/>
              <a:t>الباب السادس</a:t>
            </a:r>
            <a:r>
              <a:rPr lang="ar-SA" sz="2600" b="1" dirty="0"/>
              <a:t>: الاتـصـال وتـبـادل المـعـلـومـات بالطــريقــة </a:t>
            </a:r>
            <a:r>
              <a:rPr lang="ar-SA" sz="2600" b="1" dirty="0" smtClean="0"/>
              <a:t>الالكـتـرونـيـة</a:t>
            </a:r>
            <a:endParaRPr lang="fr-FR" sz="2600" dirty="0"/>
          </a:p>
          <a:p>
            <a:pPr algn="r" rtl="1">
              <a:buClr>
                <a:schemeClr val="accent6">
                  <a:lumMod val="50000"/>
                </a:schemeClr>
              </a:buClr>
              <a:buFont typeface="Wingdings" pitchFamily="2" charset="2"/>
              <a:buChar char="q"/>
            </a:pPr>
            <a:r>
              <a:rPr lang="ar-SA" sz="2600" b="1" dirty="0" err="1" smtClean="0"/>
              <a:t>ال</a:t>
            </a:r>
            <a:r>
              <a:rPr lang="ar-DZ" sz="2600" b="1" dirty="0" smtClean="0"/>
              <a:t>ـ</a:t>
            </a:r>
            <a:r>
              <a:rPr lang="ar-SA" sz="2600" b="1" dirty="0" smtClean="0"/>
              <a:t>باب </a:t>
            </a:r>
            <a:r>
              <a:rPr lang="ar-SA" sz="2600" b="1" dirty="0" err="1" smtClean="0"/>
              <a:t>ال</a:t>
            </a:r>
            <a:r>
              <a:rPr lang="ar-DZ" sz="2600" b="1" dirty="0" smtClean="0"/>
              <a:t>ـ</a:t>
            </a:r>
            <a:r>
              <a:rPr lang="ar-SA" sz="2600" b="1" dirty="0" smtClean="0"/>
              <a:t>سابع</a:t>
            </a:r>
            <a:r>
              <a:rPr lang="ar-SA" sz="2600" b="1" dirty="0"/>
              <a:t>: المــرصــد </a:t>
            </a:r>
            <a:r>
              <a:rPr lang="ar-SA" sz="2600" b="1" dirty="0" err="1"/>
              <a:t>و</a:t>
            </a:r>
            <a:r>
              <a:rPr lang="ar-SA" sz="2600" b="1" dirty="0"/>
              <a:t> الإحــصــاء </a:t>
            </a:r>
            <a:r>
              <a:rPr lang="ar-SA" sz="2600" b="1" dirty="0" smtClean="0"/>
              <a:t>الاقـتـصـادي </a:t>
            </a:r>
            <a:r>
              <a:rPr lang="ar-SA" sz="2600" b="1" dirty="0"/>
              <a:t>للطــلـب </a:t>
            </a:r>
            <a:r>
              <a:rPr lang="ar-SA" sz="2600" b="1" dirty="0" smtClean="0"/>
              <a:t>العـمــومي</a:t>
            </a:r>
            <a:endParaRPr lang="fr-FR" sz="2600" dirty="0"/>
          </a:p>
          <a:p>
            <a:pPr algn="r" rtl="1">
              <a:buClr>
                <a:schemeClr val="accent6">
                  <a:lumMod val="50000"/>
                </a:schemeClr>
              </a:buClr>
              <a:buFont typeface="Wingdings" pitchFamily="2" charset="2"/>
              <a:buChar char="q"/>
            </a:pPr>
            <a:r>
              <a:rPr lang="ar-SA" sz="2600" b="1" dirty="0" err="1" smtClean="0"/>
              <a:t>ال</a:t>
            </a:r>
            <a:r>
              <a:rPr lang="ar-DZ" sz="2600" b="1" dirty="0" smtClean="0"/>
              <a:t>ـ</a:t>
            </a:r>
            <a:r>
              <a:rPr lang="ar-SA" sz="2600" b="1" dirty="0" smtClean="0"/>
              <a:t>ب</a:t>
            </a:r>
            <a:r>
              <a:rPr lang="ar-DZ" sz="2600" b="1" dirty="0" smtClean="0"/>
              <a:t>ـ</a:t>
            </a:r>
            <a:r>
              <a:rPr lang="ar-SA" sz="2600" b="1" dirty="0" err="1" smtClean="0"/>
              <a:t>اب</a:t>
            </a:r>
            <a:r>
              <a:rPr lang="ar-SA" sz="2600" b="1" dirty="0" smtClean="0"/>
              <a:t> الثامـن</a:t>
            </a:r>
            <a:r>
              <a:rPr lang="ar-SA" sz="2600" b="1" dirty="0"/>
              <a:t>: أحــكــام مــخــتــلــفــة </a:t>
            </a:r>
            <a:r>
              <a:rPr lang="ar-SA" sz="2600" b="1" dirty="0" err="1" smtClean="0"/>
              <a:t>و</a:t>
            </a:r>
            <a:r>
              <a:rPr lang="ar-SA" sz="2600" b="1" dirty="0" smtClean="0"/>
              <a:t> انــتــقــالــيــة</a:t>
            </a:r>
            <a:endParaRPr lang="fr-FR" sz="2600" dirty="0" smtClean="0"/>
          </a:p>
          <a:p>
            <a:pPr algn="r"/>
            <a:endParaRPr lang="fr-FR" sz="2600" dirty="0"/>
          </a:p>
        </p:txBody>
      </p:sp>
      <p:sp>
        <p:nvSpPr>
          <p:cNvPr id="12" name="Rectangle 11"/>
          <p:cNvSpPr/>
          <p:nvPr/>
        </p:nvSpPr>
        <p:spPr>
          <a:xfrm>
            <a:off x="428596" y="285728"/>
            <a:ext cx="8247771" cy="5232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2800" b="1" i="1" u="sng" cap="none" spc="0" dirty="0" smtClean="0">
                <a:ln w="11430">
                  <a:solidFill>
                    <a:schemeClr val="accent6">
                      <a:lumMod val="50000"/>
                    </a:schemeClr>
                  </a:solidFill>
                </a:ln>
                <a:solidFill>
                  <a:schemeClr val="bg2">
                    <a:lumMod val="25000"/>
                  </a:schemeClr>
                </a:solidFill>
                <a:effectLst>
                  <a:outerShdw blurRad="80000" dist="40000" dir="5040000" algn="tl">
                    <a:srgbClr val="000000">
                      <a:alpha val="30000"/>
                    </a:srgbClr>
                  </a:outerShdw>
                </a:effectLst>
              </a:rPr>
              <a:t>الــعــرض الــشــكــلـــي لــتـنـظـــيــم ( قـانـون) الصـفـقــات الـعـمـوميـة</a:t>
            </a:r>
            <a:endParaRPr lang="fr-FR" sz="2800" b="1" cap="none" spc="0" dirty="0">
              <a:ln w="11430">
                <a:solidFill>
                  <a:schemeClr val="accent6">
                    <a:lumMod val="50000"/>
                  </a:schemeClr>
                </a:solidFill>
              </a:ln>
              <a:solidFill>
                <a:schemeClr val="bg2">
                  <a:lumMod val="25000"/>
                </a:schemeClr>
              </a:solidFill>
              <a:effectLst>
                <a:outerShdw blurRad="80000" dist="40000" dir="5040000" algn="tl">
                  <a:srgbClr val="000000">
                    <a:alpha val="30000"/>
                  </a:srgbClr>
                </a:outerShdw>
              </a:effectLst>
            </a:endParaRPr>
          </a:p>
        </p:txBody>
      </p:sp>
      <p:sp>
        <p:nvSpPr>
          <p:cNvPr id="2" name="Espace réservé de la date 1"/>
          <p:cNvSpPr>
            <a:spLocks noGrp="1"/>
          </p:cNvSpPr>
          <p:nvPr>
            <p:ph type="dt" sz="half" idx="10"/>
          </p:nvPr>
        </p:nvSpPr>
        <p:spPr/>
        <p:txBody>
          <a:bodyPr/>
          <a:lstStyle/>
          <a:p>
            <a:fld id="{91B2C87B-7DFB-45F5-AC2B-6F51762A7DA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5</a:t>
            </a:fld>
            <a:endParaRPr lang="fr-FR"/>
          </a:p>
        </p:txBody>
      </p:sp>
    </p:spTree>
  </p:cSld>
  <p:clrMapOvr>
    <a:masterClrMapping/>
  </p:clrMapOvr>
  <p:transition>
    <p:randomBar dir="vert"/>
    <p:sndAc>
      <p:stSnd>
        <p:snd r:embed="rId2" name="push.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571612"/>
            <a:ext cx="8858312" cy="4500594"/>
          </a:xfrm>
          <a:prstGeom prst="roundRect">
            <a:avLst>
              <a:gd name="adj" fmla="val 34282"/>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u="sng" dirty="0" smtClean="0">
                <a:solidFill>
                  <a:schemeClr val="accent6">
                    <a:lumMod val="50000"/>
                  </a:schemeClr>
                </a:solidFill>
              </a:rPr>
              <a:t>العرض المالي:</a:t>
            </a:r>
            <a:endParaRPr lang="ar-DZ" sz="3600" b="1" u="sng" dirty="0" smtClean="0">
              <a:solidFill>
                <a:schemeClr val="accent6">
                  <a:lumMod val="50000"/>
                </a:schemeClr>
              </a:solidFill>
            </a:endParaRPr>
          </a:p>
          <a:p>
            <a:pPr algn="just" rtl="1"/>
            <a:endParaRPr lang="fr-FR" dirty="0" smtClean="0">
              <a:solidFill>
                <a:schemeClr val="accent6">
                  <a:lumMod val="50000"/>
                </a:schemeClr>
              </a:solidFill>
            </a:endParaRPr>
          </a:p>
          <a:p>
            <a:pPr marL="457200" lvl="0" indent="-457200" algn="just" rtl="1">
              <a:buClr>
                <a:schemeClr val="accent6">
                  <a:lumMod val="50000"/>
                </a:schemeClr>
              </a:buClr>
              <a:buFont typeface="+mj-lt"/>
              <a:buAutoNum type="arabicParenR"/>
            </a:pPr>
            <a:r>
              <a:rPr lang="ar-SA" sz="3200" dirty="0" smtClean="0">
                <a:solidFill>
                  <a:schemeClr val="tx1"/>
                </a:solidFill>
              </a:rPr>
              <a:t>رسالة التع</a:t>
            </a:r>
            <a:r>
              <a:rPr lang="ar-DZ" sz="3200" dirty="0" smtClean="0">
                <a:solidFill>
                  <a:schemeClr val="tx1"/>
                </a:solidFill>
              </a:rPr>
              <a:t>ـ</a:t>
            </a:r>
            <a:r>
              <a:rPr lang="ar-SA" sz="3200" dirty="0" smtClean="0">
                <a:solidFill>
                  <a:schemeClr val="tx1"/>
                </a:solidFill>
              </a:rPr>
              <a:t>ه</a:t>
            </a:r>
            <a:r>
              <a:rPr lang="ar-DZ" sz="3200" dirty="0" smtClean="0">
                <a:solidFill>
                  <a:schemeClr val="tx1"/>
                </a:solidFill>
              </a:rPr>
              <a:t>ــ</a:t>
            </a:r>
            <a:r>
              <a:rPr lang="ar-SA" sz="3200" dirty="0" smtClean="0">
                <a:solidFill>
                  <a:schemeClr val="tx1"/>
                </a:solidFill>
              </a:rPr>
              <a:t>د.</a:t>
            </a:r>
            <a:endParaRPr lang="fr-FR" sz="3200" dirty="0" smtClean="0">
              <a:solidFill>
                <a:schemeClr val="tx1"/>
              </a:solidFill>
            </a:endParaRPr>
          </a:p>
          <a:p>
            <a:pPr marL="457200" lvl="0" indent="-457200" algn="just" rtl="1">
              <a:buClr>
                <a:schemeClr val="accent6">
                  <a:lumMod val="50000"/>
                </a:schemeClr>
              </a:buClr>
              <a:buFont typeface="+mj-lt"/>
              <a:buAutoNum type="arabicParenR"/>
            </a:pPr>
            <a:r>
              <a:rPr lang="ar-SA" sz="3200" dirty="0" smtClean="0">
                <a:solidFill>
                  <a:schemeClr val="tx1"/>
                </a:solidFill>
              </a:rPr>
              <a:t>قائمة الأسعار الوحدوية ممضي من طرف المتعهد.</a:t>
            </a:r>
            <a:endParaRPr lang="fr-FR" sz="3200" dirty="0" smtClean="0">
              <a:solidFill>
                <a:schemeClr val="tx1"/>
              </a:solidFill>
            </a:endParaRPr>
          </a:p>
          <a:p>
            <a:pPr marL="457200" lvl="0" indent="-457200" algn="just" rtl="1">
              <a:buClr>
                <a:schemeClr val="accent6">
                  <a:lumMod val="50000"/>
                </a:schemeClr>
              </a:buClr>
              <a:buFont typeface="+mj-lt"/>
              <a:buAutoNum type="arabicParenR"/>
            </a:pPr>
            <a:r>
              <a:rPr lang="ar-SA" sz="3200" dirty="0" smtClean="0">
                <a:solidFill>
                  <a:schemeClr val="tx1"/>
                </a:solidFill>
              </a:rPr>
              <a:t>الكشف الكمي </a:t>
            </a:r>
            <a:r>
              <a:rPr lang="ar-SA" sz="3200" dirty="0" err="1" smtClean="0">
                <a:solidFill>
                  <a:schemeClr val="tx1"/>
                </a:solidFill>
              </a:rPr>
              <a:t>و</a:t>
            </a:r>
            <a:r>
              <a:rPr lang="ar-SA" sz="3200" dirty="0" smtClean="0">
                <a:solidFill>
                  <a:schemeClr val="tx1"/>
                </a:solidFill>
              </a:rPr>
              <a:t> التقديري ممضي من طرف المتعهد.</a:t>
            </a:r>
            <a:endParaRPr lang="fr-FR" sz="3200" dirty="0" smtClean="0">
              <a:solidFill>
                <a:schemeClr val="tx1"/>
              </a:solidFill>
            </a:endParaRPr>
          </a:p>
          <a:p>
            <a:pPr marL="457200" lvl="0" indent="-457200" algn="just" rtl="1">
              <a:buClr>
                <a:schemeClr val="accent6">
                  <a:lumMod val="50000"/>
                </a:schemeClr>
              </a:buClr>
              <a:buFont typeface="+mj-lt"/>
              <a:buAutoNum type="arabicParenR"/>
            </a:pPr>
            <a:r>
              <a:rPr lang="ar-SA" sz="3200" dirty="0" smtClean="0">
                <a:solidFill>
                  <a:schemeClr val="tx1"/>
                </a:solidFill>
              </a:rPr>
              <a:t>كفالة التعهد تزيد على 1 </a:t>
            </a:r>
            <a:r>
              <a:rPr lang="fr-FR" sz="3200" dirty="0" smtClean="0">
                <a:solidFill>
                  <a:schemeClr val="tx1"/>
                </a:solidFill>
              </a:rPr>
              <a:t>%</a:t>
            </a:r>
            <a:r>
              <a:rPr lang="ar-SA" sz="3200" dirty="0" smtClean="0">
                <a:solidFill>
                  <a:schemeClr val="tx1"/>
                </a:solidFill>
              </a:rPr>
              <a:t> من مبلغ العرض (بالنسبة للصفقات التي من اختصاص اللجنة الوطنية أو اللجنة القطاعية).</a:t>
            </a:r>
            <a:endParaRPr lang="fr-FR" sz="3200" dirty="0">
              <a:solidFill>
                <a:schemeClr val="tx1"/>
              </a:solidFill>
            </a:endParaRPr>
          </a:p>
        </p:txBody>
      </p:sp>
      <p:sp>
        <p:nvSpPr>
          <p:cNvPr id="4" name="Rectangle 3"/>
          <p:cNvSpPr/>
          <p:nvPr/>
        </p:nvSpPr>
        <p:spPr>
          <a:xfrm>
            <a:off x="1428728" y="285728"/>
            <a:ext cx="6457216" cy="646331"/>
          </a:xfrm>
          <a:prstGeom prst="rect">
            <a:avLst/>
          </a:prstGeom>
          <a:noFill/>
        </p:spPr>
        <p:txBody>
          <a:bodyPr wrap="none" lIns="91440" tIns="45720" rIns="91440" bIns="45720">
            <a:spAutoFit/>
          </a:bodyPr>
          <a:lstStyle/>
          <a:p>
            <a:pPr algn="ctr"/>
            <a:r>
              <a:rPr lang="ar-SA" sz="3600" b="1" u="sng" cap="none" spc="0" dirty="0" smtClean="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rPr>
              <a:t>ماذا يحتوي الإعلان عن المناقصة إجباريا؟</a:t>
            </a:r>
            <a:endParaRPr lang="fr-FR" sz="3600" b="1" u="sng" cap="none" spc="0" dirty="0">
              <a:ln w="24500" cmpd="dbl">
                <a:solidFill>
                  <a:schemeClr val="accent6">
                    <a:lumMod val="50000"/>
                  </a:schemeClr>
                </a:solidFill>
                <a:prstDash val="solid"/>
                <a:miter lim="800000"/>
              </a:ln>
              <a:solidFill>
                <a:schemeClr val="bg2">
                  <a:lumMod val="10000"/>
                </a:schemeClr>
              </a:solidFill>
              <a:effectLst>
                <a:outerShdw blurRad="38100" dist="38100" dir="7020000" algn="tl">
                  <a:srgbClr val="000000">
                    <a:alpha val="35000"/>
                  </a:srgbClr>
                </a:outerShdw>
              </a:effectLst>
            </a:endParaRPr>
          </a:p>
        </p:txBody>
      </p:sp>
      <p:sp>
        <p:nvSpPr>
          <p:cNvPr id="2" name="Espace réservé de la date 1"/>
          <p:cNvSpPr>
            <a:spLocks noGrp="1"/>
          </p:cNvSpPr>
          <p:nvPr>
            <p:ph type="dt" sz="half" idx="10"/>
          </p:nvPr>
        </p:nvSpPr>
        <p:spPr/>
        <p:txBody>
          <a:bodyPr/>
          <a:lstStyle/>
          <a:p>
            <a:fld id="{7A5D6453-5FC2-473F-8343-361C85158CFC}"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50</a:t>
            </a:fld>
            <a:endParaRPr lang="fr-FR"/>
          </a:p>
        </p:txBody>
      </p:sp>
    </p:spTree>
  </p:cSld>
  <p:clrMapOvr>
    <a:masterClrMapping/>
  </p:clrMapOvr>
  <p:transition>
    <p:split/>
    <p:sndAc>
      <p:stSnd>
        <p:snd r:embed="rId2" name="suction.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98838" y="357166"/>
            <a:ext cx="8858312" cy="6143668"/>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SA" sz="2700" dirty="0" smtClean="0">
                <a:solidFill>
                  <a:schemeClr val="tx1"/>
                </a:solidFill>
              </a:rPr>
              <a:t>تسمح طريقة الاختيار </a:t>
            </a:r>
            <a:r>
              <a:rPr lang="ar-DZ" sz="2700" dirty="0" err="1" smtClean="0">
                <a:solidFill>
                  <a:schemeClr val="tx1"/>
                </a:solidFill>
              </a:rPr>
              <a:t>بـ</a:t>
            </a:r>
            <a:r>
              <a:rPr lang="ar-SA" sz="2700" dirty="0" smtClean="0">
                <a:solidFill>
                  <a:schemeClr val="tx1"/>
                </a:solidFill>
              </a:rPr>
              <a:t>توضح ما</a:t>
            </a:r>
            <a:r>
              <a:rPr lang="ar-DZ" sz="2700" dirty="0" smtClean="0">
                <a:solidFill>
                  <a:schemeClr val="tx1"/>
                </a:solidFill>
              </a:rPr>
              <a:t> </a:t>
            </a:r>
            <a:r>
              <a:rPr lang="ar-SA" sz="2700" dirty="0" smtClean="0">
                <a:solidFill>
                  <a:schemeClr val="tx1"/>
                </a:solidFill>
              </a:rPr>
              <a:t>يلي:</a:t>
            </a:r>
            <a:endParaRPr lang="ar-DZ" sz="2700" dirty="0" smtClean="0">
              <a:solidFill>
                <a:schemeClr val="tx1"/>
              </a:solidFill>
            </a:endParaRPr>
          </a:p>
          <a:p>
            <a:pPr algn="just" rtl="1"/>
            <a:endParaRPr lang="fr-FR" sz="1600" dirty="0" smtClean="0">
              <a:solidFill>
                <a:schemeClr val="tx1"/>
              </a:solidFill>
            </a:endParaRPr>
          </a:p>
          <a:p>
            <a:pPr lvl="0" algn="just" rtl="1"/>
            <a:r>
              <a:rPr lang="ar-SA" sz="2700" b="1" u="sng" dirty="0" smtClean="0">
                <a:solidFill>
                  <a:schemeClr val="accent6">
                    <a:lumMod val="50000"/>
                  </a:schemeClr>
                </a:solidFill>
              </a:rPr>
              <a:t>الضمانات التقنية</a:t>
            </a:r>
            <a:r>
              <a:rPr lang="ar-SA" sz="2700" dirty="0" smtClean="0">
                <a:solidFill>
                  <a:schemeClr val="accent6">
                    <a:lumMod val="50000"/>
                  </a:schemeClr>
                </a:solidFill>
              </a:rPr>
              <a:t>: </a:t>
            </a:r>
            <a:r>
              <a:rPr lang="ar-SA" sz="2700" dirty="0" smtClean="0">
                <a:solidFill>
                  <a:schemeClr val="tx1"/>
                </a:solidFill>
              </a:rPr>
              <a:t>ترتكز القدرات التقنية على عامل الوسائل المادية </a:t>
            </a:r>
            <a:r>
              <a:rPr lang="ar-SA" sz="2700" dirty="0" err="1" smtClean="0">
                <a:solidFill>
                  <a:schemeClr val="tx1"/>
                </a:solidFill>
              </a:rPr>
              <a:t>و</a:t>
            </a:r>
            <a:r>
              <a:rPr lang="ar-SA" sz="2700" dirty="0" smtClean="0">
                <a:solidFill>
                  <a:schemeClr val="tx1"/>
                </a:solidFill>
              </a:rPr>
              <a:t> البشرية من حيث الكمية </a:t>
            </a:r>
            <a:r>
              <a:rPr lang="ar-SA" sz="2700" dirty="0" err="1" smtClean="0">
                <a:solidFill>
                  <a:schemeClr val="tx1"/>
                </a:solidFill>
              </a:rPr>
              <a:t>و</a:t>
            </a:r>
            <a:r>
              <a:rPr lang="ar-SA" sz="2700" dirty="0" smtClean="0">
                <a:solidFill>
                  <a:schemeClr val="tx1"/>
                </a:solidFill>
              </a:rPr>
              <a:t> النوع.</a:t>
            </a:r>
            <a:endParaRPr lang="fr-FR" sz="2700" dirty="0" smtClean="0">
              <a:solidFill>
                <a:schemeClr val="tx1"/>
              </a:solidFill>
            </a:endParaRPr>
          </a:p>
          <a:p>
            <a:pPr lvl="0" algn="just" rtl="1"/>
            <a:r>
              <a:rPr lang="ar-SA" sz="2700" b="1" u="sng" dirty="0" smtClean="0">
                <a:solidFill>
                  <a:schemeClr val="accent6">
                    <a:lumMod val="50000"/>
                  </a:schemeClr>
                </a:solidFill>
              </a:rPr>
              <a:t>الضمانات المالية</a:t>
            </a:r>
            <a:r>
              <a:rPr lang="ar-SA" sz="2700" dirty="0" smtClean="0">
                <a:solidFill>
                  <a:schemeClr val="accent6">
                    <a:lumMod val="50000"/>
                  </a:schemeClr>
                </a:solidFill>
              </a:rPr>
              <a:t>: </a:t>
            </a:r>
            <a:r>
              <a:rPr lang="ar-SA" sz="2700" dirty="0" smtClean="0">
                <a:solidFill>
                  <a:schemeClr val="tx1"/>
                </a:solidFill>
              </a:rPr>
              <a:t>وهي التي تشمل طابعا عاما للتأكد من أن الوسائل المادية </a:t>
            </a:r>
            <a:r>
              <a:rPr lang="ar-SA" sz="2700" dirty="0" err="1" smtClean="0">
                <a:solidFill>
                  <a:schemeClr val="tx1"/>
                </a:solidFill>
              </a:rPr>
              <a:t>للمترشح</a:t>
            </a:r>
            <a:r>
              <a:rPr lang="ar-SA" sz="2700" dirty="0" smtClean="0">
                <a:solidFill>
                  <a:schemeClr val="tx1"/>
                </a:solidFill>
              </a:rPr>
              <a:t> تكفي لتنفيذ الصفقة (رقم الأعمال، مستخرج الجرد الحصيلة).</a:t>
            </a:r>
            <a:endParaRPr lang="fr-FR" sz="2700" dirty="0" smtClean="0">
              <a:solidFill>
                <a:schemeClr val="tx1"/>
              </a:solidFill>
            </a:endParaRPr>
          </a:p>
          <a:p>
            <a:pPr lvl="0" algn="just" rtl="1"/>
            <a:r>
              <a:rPr lang="ar-SA" sz="2700" b="1" u="sng" dirty="0" smtClean="0">
                <a:solidFill>
                  <a:schemeClr val="accent6">
                    <a:lumMod val="50000"/>
                  </a:schemeClr>
                </a:solidFill>
              </a:rPr>
              <a:t>الضمانات المهنية</a:t>
            </a:r>
            <a:r>
              <a:rPr lang="ar-SA" sz="2700" dirty="0" smtClean="0">
                <a:solidFill>
                  <a:schemeClr val="accent6">
                    <a:lumMod val="50000"/>
                  </a:schemeClr>
                </a:solidFill>
              </a:rPr>
              <a:t>:</a:t>
            </a:r>
            <a:r>
              <a:rPr lang="ar-DZ" sz="2700" dirty="0" smtClean="0">
                <a:solidFill>
                  <a:schemeClr val="accent6">
                    <a:lumMod val="50000"/>
                  </a:schemeClr>
                </a:solidFill>
              </a:rPr>
              <a:t> </a:t>
            </a:r>
            <a:r>
              <a:rPr lang="ar-SA" sz="2700" dirty="0" smtClean="0">
                <a:solidFill>
                  <a:schemeClr val="tx1"/>
                </a:solidFill>
              </a:rPr>
              <a:t>تسمح القدرات المهنية بالتأكد أن </a:t>
            </a:r>
            <a:r>
              <a:rPr lang="ar-SA" sz="2700" dirty="0" err="1" smtClean="0">
                <a:solidFill>
                  <a:schemeClr val="tx1"/>
                </a:solidFill>
              </a:rPr>
              <a:t>المترشح</a:t>
            </a:r>
            <a:r>
              <a:rPr lang="ar-SA" sz="2700" dirty="0" smtClean="0">
                <a:solidFill>
                  <a:schemeClr val="tx1"/>
                </a:solidFill>
              </a:rPr>
              <a:t> له المؤهلات المطلوبة (شهادات التأهيل – مراجع </a:t>
            </a:r>
            <a:r>
              <a:rPr lang="ar-SA" sz="2700" dirty="0" err="1" smtClean="0">
                <a:solidFill>
                  <a:schemeClr val="tx1"/>
                </a:solidFill>
              </a:rPr>
              <a:t>و</a:t>
            </a:r>
            <a:r>
              <a:rPr lang="ar-SA" sz="2700" dirty="0" smtClean="0">
                <a:solidFill>
                  <a:schemeClr val="tx1"/>
                </a:solidFill>
              </a:rPr>
              <a:t> غيرها).</a:t>
            </a:r>
            <a:endParaRPr lang="fr-FR" sz="2700" dirty="0" smtClean="0">
              <a:solidFill>
                <a:schemeClr val="tx1"/>
              </a:solidFill>
            </a:endParaRPr>
          </a:p>
          <a:p>
            <a:pPr lvl="0" algn="just" rtl="1"/>
            <a:r>
              <a:rPr lang="ar-SA" sz="2700" dirty="0" smtClean="0">
                <a:solidFill>
                  <a:schemeClr val="tx1"/>
                </a:solidFill>
              </a:rPr>
              <a:t>تحدد الضمانات </a:t>
            </a:r>
            <a:r>
              <a:rPr lang="ar-SA" sz="2700" dirty="0" err="1" smtClean="0">
                <a:solidFill>
                  <a:schemeClr val="tx1"/>
                </a:solidFill>
              </a:rPr>
              <a:t>و</a:t>
            </a:r>
            <a:r>
              <a:rPr lang="ar-SA" sz="2700" dirty="0" smtClean="0">
                <a:solidFill>
                  <a:schemeClr val="tx1"/>
                </a:solidFill>
              </a:rPr>
              <a:t> القدرات بمستويات دنيا تبعا لأهمية موضوع الصفقة.</a:t>
            </a:r>
            <a:endParaRPr lang="fr-FR" sz="2700" dirty="0" smtClean="0">
              <a:solidFill>
                <a:schemeClr val="tx1"/>
              </a:solidFill>
            </a:endParaRPr>
          </a:p>
          <a:p>
            <a:pPr lvl="0" algn="just" rtl="1"/>
            <a:r>
              <a:rPr lang="ar-SA" sz="2700" dirty="0" smtClean="0">
                <a:solidFill>
                  <a:schemeClr val="tx1"/>
                </a:solidFill>
              </a:rPr>
              <a:t>يقصى </a:t>
            </a:r>
            <a:r>
              <a:rPr lang="ar-SA" sz="2700" dirty="0" err="1" smtClean="0">
                <a:solidFill>
                  <a:schemeClr val="tx1"/>
                </a:solidFill>
              </a:rPr>
              <a:t>المترشح</a:t>
            </a:r>
            <a:r>
              <a:rPr lang="ar-SA" sz="2700" dirty="0" smtClean="0">
                <a:solidFill>
                  <a:schemeClr val="tx1"/>
                </a:solidFill>
              </a:rPr>
              <a:t> الذي يبدي مؤهلات غير كافية.</a:t>
            </a:r>
            <a:endParaRPr lang="fr-FR" sz="27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428728" y="714356"/>
            <a:ext cx="6143668" cy="78581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200" b="1" dirty="0" smtClean="0"/>
              <a:t>ما </a:t>
            </a:r>
            <a:r>
              <a:rPr lang="ar-SA" sz="3200" b="1" dirty="0" err="1" smtClean="0"/>
              <a:t>ه</a:t>
            </a:r>
            <a:r>
              <a:rPr lang="ar-DZ" sz="3200" b="1" dirty="0" smtClean="0"/>
              <a:t>ـ</a:t>
            </a:r>
            <a:r>
              <a:rPr lang="ar-SA" sz="3200" b="1" dirty="0" smtClean="0"/>
              <a:t>ي </a:t>
            </a:r>
            <a:r>
              <a:rPr lang="ar-SA" sz="3200" b="1" dirty="0" err="1" smtClean="0"/>
              <a:t>م</a:t>
            </a:r>
            <a:r>
              <a:rPr lang="ar-DZ" sz="3200" b="1" dirty="0" smtClean="0"/>
              <a:t>ـ</a:t>
            </a:r>
            <a:r>
              <a:rPr lang="ar-SA" sz="3200" b="1" dirty="0" smtClean="0"/>
              <a:t>راج</a:t>
            </a:r>
            <a:r>
              <a:rPr lang="ar-DZ" sz="3200" b="1" dirty="0" smtClean="0"/>
              <a:t>ـ</a:t>
            </a:r>
            <a:r>
              <a:rPr lang="ar-SA" sz="3200" b="1" dirty="0" smtClean="0"/>
              <a:t>ع </a:t>
            </a:r>
            <a:r>
              <a:rPr lang="ar-SA" sz="3200" b="1" dirty="0" err="1" smtClean="0"/>
              <a:t>اخ</a:t>
            </a:r>
            <a:r>
              <a:rPr lang="ar-DZ" sz="3200" b="1" dirty="0" smtClean="0"/>
              <a:t>ـ</a:t>
            </a:r>
            <a:r>
              <a:rPr lang="ar-SA" sz="3200" b="1" dirty="0" smtClean="0"/>
              <a:t>ت</a:t>
            </a:r>
            <a:r>
              <a:rPr lang="ar-DZ" sz="3200" b="1" dirty="0" smtClean="0"/>
              <a:t>ـ</a:t>
            </a:r>
            <a:r>
              <a:rPr lang="ar-SA" sz="3200" b="1" dirty="0" smtClean="0"/>
              <a:t>ي</a:t>
            </a:r>
            <a:r>
              <a:rPr lang="ar-DZ" sz="3200" b="1" dirty="0" smtClean="0"/>
              <a:t>ــ</a:t>
            </a:r>
            <a:r>
              <a:rPr lang="ar-SA" sz="3200" b="1" dirty="0" err="1" smtClean="0"/>
              <a:t>ار</a:t>
            </a:r>
            <a:r>
              <a:rPr lang="ar-SA" sz="3200" b="1" dirty="0" smtClean="0"/>
              <a:t> </a:t>
            </a:r>
            <a:r>
              <a:rPr lang="ar-SA" sz="3200" b="1" dirty="0" err="1" smtClean="0"/>
              <a:t>ال</a:t>
            </a:r>
            <a:r>
              <a:rPr lang="ar-DZ" sz="3200" b="1" dirty="0" smtClean="0"/>
              <a:t>ـ</a:t>
            </a:r>
            <a:r>
              <a:rPr lang="ar-SA" sz="3200" b="1" dirty="0" smtClean="0"/>
              <a:t>م</a:t>
            </a:r>
            <a:r>
              <a:rPr lang="ar-DZ" sz="3200" b="1" dirty="0" smtClean="0"/>
              <a:t>ـ</a:t>
            </a:r>
            <a:r>
              <a:rPr lang="ar-SA" sz="3200" b="1" dirty="0" smtClean="0"/>
              <a:t>ت</a:t>
            </a:r>
            <a:r>
              <a:rPr lang="ar-DZ" sz="3200" b="1" dirty="0" smtClean="0"/>
              <a:t>ـ</a:t>
            </a:r>
            <a:r>
              <a:rPr lang="ar-SA" sz="3200" b="1" dirty="0" smtClean="0"/>
              <a:t>رش</a:t>
            </a:r>
            <a:r>
              <a:rPr lang="ar-DZ" sz="3200" b="1" dirty="0" smtClean="0"/>
              <a:t>ـ</a:t>
            </a:r>
            <a:r>
              <a:rPr lang="ar-SA" sz="3200" b="1" dirty="0" smtClean="0"/>
              <a:t>ح</a:t>
            </a:r>
            <a:r>
              <a:rPr lang="ar-DZ" sz="3200" b="1" dirty="0" smtClean="0"/>
              <a:t>ـ</a:t>
            </a:r>
            <a:r>
              <a:rPr lang="ar-SA" sz="3200" b="1" dirty="0" smtClean="0"/>
              <a:t>ي</a:t>
            </a:r>
            <a:r>
              <a:rPr lang="ar-DZ" sz="3200" b="1" dirty="0" smtClean="0"/>
              <a:t>ــ</a:t>
            </a:r>
            <a:r>
              <a:rPr lang="ar-SA" sz="3200" b="1" dirty="0" smtClean="0"/>
              <a:t>ن؟</a:t>
            </a:r>
            <a:endParaRPr lang="fr-FR" sz="3200" dirty="0"/>
          </a:p>
        </p:txBody>
      </p:sp>
      <p:sp>
        <p:nvSpPr>
          <p:cNvPr id="2" name="Espace réservé de la date 1"/>
          <p:cNvSpPr>
            <a:spLocks noGrp="1"/>
          </p:cNvSpPr>
          <p:nvPr>
            <p:ph type="dt" sz="half" idx="10"/>
          </p:nvPr>
        </p:nvSpPr>
        <p:spPr/>
        <p:txBody>
          <a:bodyPr/>
          <a:lstStyle/>
          <a:p>
            <a:fld id="{51BFB780-CE0E-4F1A-8957-98DDE28BAC19}"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51</a:t>
            </a:fld>
            <a:endParaRPr lang="fr-FR"/>
          </a:p>
        </p:txBody>
      </p:sp>
    </p:spTree>
  </p:cSld>
  <p:clrMapOvr>
    <a:masterClrMapping/>
  </p:clrMapOvr>
  <p:transition>
    <p:wipe/>
    <p:sndAc>
      <p:stSnd>
        <p:snd r:embed="rId2" name="laser.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071546"/>
            <a:ext cx="8858312" cy="5286412"/>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u="sng" dirty="0" smtClean="0">
                <a:solidFill>
                  <a:schemeClr val="accent6">
                    <a:lumMod val="50000"/>
                  </a:schemeClr>
                </a:solidFill>
              </a:rPr>
              <a:t>دراســـة ثـلاثـــة حــــالات</a:t>
            </a:r>
            <a:endParaRPr lang="fr-FR" sz="2800" b="1" u="sng" dirty="0" smtClean="0">
              <a:solidFill>
                <a:schemeClr val="accent6">
                  <a:lumMod val="50000"/>
                </a:schemeClr>
              </a:solidFill>
            </a:endParaRPr>
          </a:p>
          <a:p>
            <a:pPr algn="ctr" rtl="1"/>
            <a:endParaRPr lang="fr-FR" sz="2400" b="1" u="sng" dirty="0" smtClean="0">
              <a:solidFill>
                <a:schemeClr val="accent6">
                  <a:lumMod val="50000"/>
                </a:schemeClr>
              </a:solidFill>
            </a:endParaRPr>
          </a:p>
          <a:p>
            <a:pPr algn="just" rtl="1"/>
            <a:endParaRPr lang="fr-FR" sz="1400" dirty="0" smtClean="0">
              <a:solidFill>
                <a:schemeClr val="tx1"/>
              </a:solidFill>
            </a:endParaRPr>
          </a:p>
          <a:p>
            <a:pPr lvl="0" algn="just" rtl="1"/>
            <a:endParaRPr lang="fr-FR" sz="2000" dirty="0" smtClean="0">
              <a:solidFill>
                <a:schemeClr val="tx1"/>
              </a:solidFill>
            </a:endParaRPr>
          </a:p>
          <a:p>
            <a:pPr lvl="0" algn="just" rtl="1"/>
            <a:r>
              <a:rPr lang="ar-SA" sz="2000" dirty="0" smtClean="0">
                <a:solidFill>
                  <a:schemeClr val="tx1"/>
                </a:solidFill>
              </a:rPr>
              <a:t>يمكن منح الصفقة وفقا للعرض الأقل عرض أو الأحسن عرض.</a:t>
            </a:r>
            <a:endParaRPr lang="fr-FR" sz="2000" dirty="0" smtClean="0">
              <a:solidFill>
                <a:schemeClr val="tx1"/>
              </a:solidFill>
            </a:endParaRPr>
          </a:p>
          <a:p>
            <a:pPr lvl="0" algn="just" rtl="1"/>
            <a:r>
              <a:rPr lang="ar-SA" sz="2000" dirty="0" smtClean="0">
                <a:solidFill>
                  <a:schemeClr val="tx1"/>
                </a:solidFill>
              </a:rPr>
              <a:t>ترتكز عملية اختيار الأقل عرض على فتح المنافسة  كل </a:t>
            </a:r>
            <a:r>
              <a:rPr lang="ar-SA" sz="2000" dirty="0" err="1" smtClean="0">
                <a:solidFill>
                  <a:schemeClr val="tx1"/>
                </a:solidFill>
              </a:rPr>
              <a:t>المترشحين</a:t>
            </a:r>
            <a:r>
              <a:rPr lang="ar-SA" sz="2000" dirty="0" smtClean="0">
                <a:solidFill>
                  <a:schemeClr val="tx1"/>
                </a:solidFill>
              </a:rPr>
              <a:t> الذين تتوفر فيهم الشروط،</a:t>
            </a:r>
            <a:r>
              <a:rPr lang="fr-FR" sz="2000" dirty="0" smtClean="0">
                <a:solidFill>
                  <a:schemeClr val="tx1"/>
                </a:solidFill>
              </a:rPr>
              <a:t> </a:t>
            </a:r>
            <a:r>
              <a:rPr lang="ar-SA" sz="2000" dirty="0" smtClean="0">
                <a:solidFill>
                  <a:schemeClr val="tx1"/>
                </a:solidFill>
              </a:rPr>
              <a:t>ولكن تخضع العملية الأخذ بعنصر السعر (الأقل عرض).</a:t>
            </a:r>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algn="just" rtl="1"/>
            <a:r>
              <a:rPr lang="ar-SA" sz="2000" dirty="0" smtClean="0">
                <a:solidFill>
                  <a:schemeClr val="tx1"/>
                </a:solidFill>
              </a:rPr>
              <a:t>بعلامة </a:t>
            </a:r>
            <a:r>
              <a:rPr lang="ar-SA" sz="2000" dirty="0" err="1" smtClean="0">
                <a:solidFill>
                  <a:schemeClr val="tx1"/>
                </a:solidFill>
              </a:rPr>
              <a:t>إقصائية</a:t>
            </a:r>
            <a:r>
              <a:rPr lang="ar-SA" sz="2000" dirty="0" smtClean="0">
                <a:solidFill>
                  <a:schemeClr val="tx1"/>
                </a:solidFill>
              </a:rPr>
              <a:t> 75 نقطة، فإن المتعهدين الثلاثة قد تأهلوا أمـا الذي تحصل على الصفقة فهو المتعهد رقم 03 بالرغم أنه ليس صاحب أحسن علامة تقنية.</a:t>
            </a:r>
            <a:endParaRPr lang="fr-FR" sz="20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4698302" y="2044246"/>
            <a:ext cx="3786214" cy="500066"/>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2000" b="1" dirty="0" smtClean="0"/>
              <a:t>كـيـف يـتـم الـمـنــح إلــى أقــل عــرض؟</a:t>
            </a:r>
            <a:endParaRPr lang="fr-FR" sz="2000" dirty="0" smtClean="0"/>
          </a:p>
        </p:txBody>
      </p:sp>
      <p:graphicFrame>
        <p:nvGraphicFramePr>
          <p:cNvPr id="4" name="Tableau 3"/>
          <p:cNvGraphicFramePr>
            <a:graphicFrameLocks noGrp="1"/>
          </p:cNvGraphicFramePr>
          <p:nvPr/>
        </p:nvGraphicFramePr>
        <p:xfrm>
          <a:off x="928662" y="3786190"/>
          <a:ext cx="7358116" cy="1326834"/>
        </p:xfrm>
        <a:graphic>
          <a:graphicData uri="http://schemas.openxmlformats.org/drawingml/2006/table">
            <a:tbl>
              <a:tblPr firstRow="1" bandRow="1">
                <a:tableStyleId>{5940675A-B579-460E-94D1-54222C63F5DA}</a:tableStyleId>
              </a:tblPr>
              <a:tblGrid>
                <a:gridCol w="1839529"/>
                <a:gridCol w="1839529"/>
                <a:gridCol w="1839529"/>
                <a:gridCol w="1839529"/>
              </a:tblGrid>
              <a:tr h="442278">
                <a:tc>
                  <a:txBody>
                    <a:bodyPr/>
                    <a:lstStyle/>
                    <a:p>
                      <a:pPr algn="ctr" rtl="1">
                        <a:lnSpc>
                          <a:spcPct val="115000"/>
                        </a:lnSpc>
                        <a:spcAft>
                          <a:spcPts val="0"/>
                        </a:spcAft>
                        <a:tabLst>
                          <a:tab pos="1033780" algn="l"/>
                        </a:tabLst>
                      </a:pPr>
                      <a:r>
                        <a:rPr lang="ar-SA" sz="1800" dirty="0">
                          <a:ln>
                            <a:solidFill>
                              <a:schemeClr val="bg2">
                                <a:lumMod val="25000"/>
                              </a:schemeClr>
                            </a:solidFill>
                          </a:ln>
                        </a:rPr>
                        <a:t>متعهد </a:t>
                      </a:r>
                      <a:r>
                        <a:rPr lang="ar-DZ" sz="1800" dirty="0" smtClean="0">
                          <a:ln>
                            <a:solidFill>
                              <a:schemeClr val="bg2">
                                <a:lumMod val="25000"/>
                              </a:schemeClr>
                            </a:solidFill>
                          </a:ln>
                        </a:rPr>
                        <a:t>3</a:t>
                      </a:r>
                      <a:endParaRPr lang="fr-FR" sz="1100" dirty="0">
                        <a:ln>
                          <a:solidFill>
                            <a:schemeClr val="bg2">
                              <a:lumMod val="25000"/>
                            </a:schemeClr>
                          </a:solidFill>
                        </a:ln>
                        <a:solidFill>
                          <a:schemeClr val="tx1"/>
                        </a:solidFill>
                        <a:latin typeface="Calibri"/>
                        <a:ea typeface="Calibri"/>
                        <a:cs typeface="Arial"/>
                      </a:endParaRPr>
                    </a:p>
                  </a:txBody>
                  <a:tcPr marL="68580" marR="68580" marT="0" marB="0">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a:ln>
                            <a:solidFill>
                              <a:schemeClr val="bg2">
                                <a:lumMod val="25000"/>
                              </a:schemeClr>
                            </a:solidFill>
                          </a:ln>
                        </a:rPr>
                        <a:t>متعهد 2</a:t>
                      </a:r>
                      <a:endParaRPr lang="fr-FR" sz="1100">
                        <a:ln>
                          <a:solidFill>
                            <a:schemeClr val="bg2">
                              <a:lumMod val="25000"/>
                            </a:schemeClr>
                          </a:solidFill>
                        </a:ln>
                        <a:solidFill>
                          <a:schemeClr val="tx1"/>
                        </a:solidFill>
                        <a:latin typeface="Calibri"/>
                        <a:ea typeface="Calibri"/>
                        <a:cs typeface="Arial"/>
                      </a:endParaRPr>
                    </a:p>
                  </a:txBody>
                  <a:tcPr marL="68580" marR="68580" marT="0" marB="0">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ln>
                            <a:solidFill>
                              <a:schemeClr val="bg2">
                                <a:lumMod val="25000"/>
                              </a:schemeClr>
                            </a:solidFill>
                          </a:ln>
                        </a:rPr>
                        <a:t>متعهد </a:t>
                      </a:r>
                      <a:r>
                        <a:rPr lang="ar-DZ" sz="1800" dirty="0" smtClean="0">
                          <a:ln>
                            <a:solidFill>
                              <a:schemeClr val="bg2">
                                <a:lumMod val="25000"/>
                              </a:schemeClr>
                            </a:solidFill>
                          </a:ln>
                        </a:rPr>
                        <a:t>1</a:t>
                      </a:r>
                      <a:endParaRPr lang="fr-FR" sz="1100" dirty="0">
                        <a:ln>
                          <a:solidFill>
                            <a:schemeClr val="bg2">
                              <a:lumMod val="25000"/>
                            </a:schemeClr>
                          </a:solidFill>
                        </a:ln>
                        <a:solidFill>
                          <a:schemeClr val="tx1"/>
                        </a:solidFill>
                        <a:latin typeface="Calibri"/>
                        <a:ea typeface="Calibri"/>
                        <a:cs typeface="Arial"/>
                      </a:endParaRPr>
                    </a:p>
                  </a:txBody>
                  <a:tcPr marL="68580" marR="68580" marT="0" marB="0">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endParaRPr lang="fr-FR" dirty="0">
                        <a:ln>
                          <a:solidFill>
                            <a:schemeClr val="bg2">
                              <a:lumMod val="25000"/>
                            </a:schemeClr>
                          </a:solidFill>
                        </a:ln>
                        <a:solidFill>
                          <a:schemeClr val="tx1"/>
                        </a:solidFill>
                      </a:endParaRPr>
                    </a:p>
                  </a:txBody>
                  <a:tcPr>
                    <a:lnR w="12700" cmpd="sng">
                      <a:noFill/>
                    </a:lnR>
                    <a:lnT w="12700" cmpd="sng">
                      <a:noFill/>
                    </a:lnT>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b="100000"/>
                      </a:path>
                      <a:tileRect t="-100000" r="-100000"/>
                    </a:gradFill>
                  </a:tcPr>
                </a:tc>
              </a:tr>
              <a:tr h="442278">
                <a:tc>
                  <a:txBody>
                    <a:bodyPr/>
                    <a:lstStyle/>
                    <a:p>
                      <a:pPr algn="ctr"/>
                      <a:r>
                        <a:rPr lang="ar-DZ" dirty="0" smtClean="0">
                          <a:ln>
                            <a:solidFill>
                              <a:schemeClr val="bg2">
                                <a:lumMod val="25000"/>
                              </a:schemeClr>
                            </a:solidFill>
                          </a:ln>
                        </a:rPr>
                        <a:t>80</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r>
                        <a:rPr lang="ar-DZ" dirty="0" smtClean="0">
                          <a:ln>
                            <a:solidFill>
                              <a:schemeClr val="bg2">
                                <a:lumMod val="25000"/>
                              </a:schemeClr>
                            </a:solidFill>
                          </a:ln>
                        </a:rPr>
                        <a:t>85</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r>
                        <a:rPr lang="ar-DZ" dirty="0" smtClean="0">
                          <a:ln>
                            <a:solidFill>
                              <a:schemeClr val="bg2">
                                <a:lumMod val="25000"/>
                              </a:schemeClr>
                            </a:solidFill>
                          </a:ln>
                        </a:rPr>
                        <a:t>92</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a:ln>
                            <a:solidFill>
                              <a:schemeClr val="bg2">
                                <a:lumMod val="25000"/>
                              </a:schemeClr>
                            </a:solidFill>
                          </a:ln>
                        </a:rPr>
                        <a:t>العلامة التقنية</a:t>
                      </a:r>
                      <a:endParaRPr lang="fr-FR" sz="1100">
                        <a:ln>
                          <a:solidFill>
                            <a:schemeClr val="bg2">
                              <a:lumMod val="25000"/>
                            </a:schemeClr>
                          </a:solidFill>
                        </a:ln>
                        <a:solidFill>
                          <a:schemeClr val="tx1"/>
                        </a:solidFill>
                        <a:latin typeface="Calibri"/>
                        <a:ea typeface="Calibri"/>
                        <a:cs typeface="Arial"/>
                      </a:endParaRPr>
                    </a:p>
                  </a:txBody>
                  <a:tcPr marL="68580" marR="68580" marT="0" marB="0">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442278">
                <a:tc>
                  <a:txBody>
                    <a:bodyPr/>
                    <a:lstStyle/>
                    <a:p>
                      <a:pPr algn="ctr"/>
                      <a:r>
                        <a:rPr lang="fr-FR" dirty="0" smtClean="0">
                          <a:ln>
                            <a:solidFill>
                              <a:schemeClr val="bg2">
                                <a:lumMod val="25000"/>
                              </a:schemeClr>
                            </a:solidFill>
                          </a:ln>
                        </a:rPr>
                        <a:t>40 000.00</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r>
                        <a:rPr lang="fr-FR" dirty="0" smtClean="0">
                          <a:ln>
                            <a:solidFill>
                              <a:schemeClr val="bg2">
                                <a:lumMod val="25000"/>
                              </a:schemeClr>
                            </a:solidFill>
                          </a:ln>
                        </a:rPr>
                        <a:t>45 000.00</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r>
                        <a:rPr lang="fr-FR" dirty="0" smtClean="0">
                          <a:ln>
                            <a:solidFill>
                              <a:schemeClr val="bg2">
                                <a:lumMod val="25000"/>
                              </a:schemeClr>
                            </a:solidFill>
                          </a:ln>
                        </a:rPr>
                        <a:t>500</a:t>
                      </a:r>
                      <a:r>
                        <a:rPr lang="fr-FR" baseline="0" dirty="0" smtClean="0">
                          <a:ln>
                            <a:solidFill>
                              <a:schemeClr val="bg2">
                                <a:lumMod val="25000"/>
                              </a:schemeClr>
                            </a:solidFill>
                          </a:ln>
                        </a:rPr>
                        <a:t> 000.00</a:t>
                      </a:r>
                      <a:endParaRPr lang="fr-FR" dirty="0">
                        <a:ln>
                          <a:solidFill>
                            <a:schemeClr val="bg2">
                              <a:lumMod val="25000"/>
                            </a:schemeClr>
                          </a:solidFill>
                        </a:ln>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ln>
                            <a:solidFill>
                              <a:schemeClr val="bg2">
                                <a:lumMod val="25000"/>
                              </a:schemeClr>
                            </a:solidFill>
                          </a:ln>
                        </a:rPr>
                        <a:t>السعر</a:t>
                      </a:r>
                      <a:endParaRPr lang="fr-FR" sz="1100" dirty="0">
                        <a:ln>
                          <a:solidFill>
                            <a:schemeClr val="bg2">
                              <a:lumMod val="25000"/>
                            </a:schemeClr>
                          </a:solidFill>
                        </a:ln>
                        <a:solidFill>
                          <a:schemeClr val="tx1"/>
                        </a:solidFill>
                        <a:latin typeface="Calibri"/>
                        <a:ea typeface="Calibri"/>
                        <a:cs typeface="Arial"/>
                      </a:endParaRPr>
                    </a:p>
                  </a:txBody>
                  <a:tcPr marL="68580" marR="68580" marT="0" marB="0">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bl>
          </a:graphicData>
        </a:graphic>
      </p:graphicFrame>
      <p:sp>
        <p:nvSpPr>
          <p:cNvPr id="6" name="Rectangle 5"/>
          <p:cNvSpPr/>
          <p:nvPr/>
        </p:nvSpPr>
        <p:spPr>
          <a:xfrm>
            <a:off x="1500166" y="214290"/>
            <a:ext cx="5888151" cy="646331"/>
          </a:xfrm>
          <a:prstGeom prst="rect">
            <a:avLst/>
          </a:prstGeom>
          <a:noFill/>
        </p:spPr>
        <p:txBody>
          <a:bodyPr wrap="none" lIns="91440" tIns="45720" rIns="91440" bIns="45720">
            <a:spAutoFit/>
          </a:bodyPr>
          <a:lstStyle/>
          <a:p>
            <a:pPr algn="ctr"/>
            <a:r>
              <a:rPr lang="ar-SA" sz="3600" b="1" u="sng" cap="none" spc="0" dirty="0" smtClean="0">
                <a:ln w="24500" cmpd="dbl">
                  <a:solidFill>
                    <a:schemeClr val="accent6">
                      <a:lumMod val="75000"/>
                    </a:schemeClr>
                  </a:solidFill>
                  <a:prstDash val="solid"/>
                  <a:miter lim="800000"/>
                </a:ln>
                <a:effectLst>
                  <a:outerShdw blurRad="38100" dist="38100" dir="7020000" algn="tl">
                    <a:srgbClr val="000000">
                      <a:alpha val="35000"/>
                    </a:srgbClr>
                  </a:outerShdw>
                </a:effectLst>
              </a:rPr>
              <a:t>طــرق مـنــح الـصـفـقــات الـعـمـومـيــة</a:t>
            </a:r>
            <a:endParaRPr lang="fr-FR" sz="3600" b="1" u="sng" cap="none" spc="0" dirty="0">
              <a:ln w="24500" cmpd="dbl">
                <a:solidFill>
                  <a:schemeClr val="accent6">
                    <a:lumMod val="75000"/>
                  </a:schemeClr>
                </a:solidFill>
                <a:prstDash val="solid"/>
                <a:miter lim="800000"/>
              </a:ln>
              <a:effectLst>
                <a:outerShdw blurRad="38100" dist="38100" dir="7020000" algn="tl">
                  <a:srgbClr val="000000">
                    <a:alpha val="35000"/>
                  </a:srgbClr>
                </a:outerShdw>
              </a:effectLst>
            </a:endParaRPr>
          </a:p>
        </p:txBody>
      </p:sp>
      <p:sp>
        <p:nvSpPr>
          <p:cNvPr id="2" name="Espace réservé de la date 1"/>
          <p:cNvSpPr>
            <a:spLocks noGrp="1"/>
          </p:cNvSpPr>
          <p:nvPr>
            <p:ph type="dt" sz="half" idx="10"/>
          </p:nvPr>
        </p:nvSpPr>
        <p:spPr/>
        <p:txBody>
          <a:bodyPr/>
          <a:lstStyle/>
          <a:p>
            <a:fld id="{03A2EA29-B903-4021-A5D6-66C8149AAB3C}" type="datetime1">
              <a:rPr lang="fr-FR" smtClean="0"/>
              <a:t>07/10/2013</a:t>
            </a:fld>
            <a:endParaRPr lang="fr-FR"/>
          </a:p>
        </p:txBody>
      </p:sp>
      <p:sp>
        <p:nvSpPr>
          <p:cNvPr id="7" name="Espace réservé du pied de page 6"/>
          <p:cNvSpPr>
            <a:spLocks noGrp="1"/>
          </p:cNvSpPr>
          <p:nvPr>
            <p:ph type="ftr" sz="quarter" idx="11"/>
          </p:nvPr>
        </p:nvSpPr>
        <p:spPr/>
        <p:txBody>
          <a:bodyPr/>
          <a:lstStyle/>
          <a:p>
            <a:endParaRPr lang="fr-FR"/>
          </a:p>
        </p:txBody>
      </p:sp>
      <p:sp>
        <p:nvSpPr>
          <p:cNvPr id="8" name="Espace réservé du numéro de diapositive 7"/>
          <p:cNvSpPr>
            <a:spLocks noGrp="1"/>
          </p:cNvSpPr>
          <p:nvPr>
            <p:ph type="sldNum" sz="quarter" idx="12"/>
          </p:nvPr>
        </p:nvSpPr>
        <p:spPr/>
        <p:txBody>
          <a:bodyPr/>
          <a:lstStyle/>
          <a:p>
            <a:fld id="{8DB51136-D3C6-40CA-8B08-CAC8ADCCCF19}" type="slidenum">
              <a:rPr lang="fr-FR" smtClean="0"/>
              <a:pPr/>
              <a:t>52</a:t>
            </a:fld>
            <a:endParaRPr lang="fr-FR"/>
          </a:p>
        </p:txBody>
      </p:sp>
    </p:spTree>
  </p:cSld>
  <p:clrMapOvr>
    <a:masterClrMapping/>
  </p:clrMapOvr>
  <p:transition>
    <p:wipe dir="r"/>
    <p:sndAc>
      <p:stSnd>
        <p:snd r:embed="rId2" name="arrow.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071546"/>
            <a:ext cx="8858312" cy="5572164"/>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1"/>
            <a:r>
              <a:rPr lang="ar-SA" sz="2800" b="1" u="sng" dirty="0" smtClean="0">
                <a:solidFill>
                  <a:schemeClr val="accent6">
                    <a:lumMod val="50000"/>
                  </a:schemeClr>
                </a:solidFill>
              </a:rPr>
              <a:t>دراســـة ثـلاثـــة حــــالات</a:t>
            </a:r>
            <a:endParaRPr lang="fr-FR" sz="2800" b="1" u="sng" dirty="0" smtClean="0">
              <a:solidFill>
                <a:schemeClr val="accent6">
                  <a:lumMod val="50000"/>
                </a:schemeClr>
              </a:solidFill>
            </a:endParaRPr>
          </a:p>
          <a:p>
            <a:pPr algn="just" rtl="1"/>
            <a:r>
              <a:rPr lang="ar-SA" sz="2000" b="1" u="sng" dirty="0" smtClean="0">
                <a:solidFill>
                  <a:schemeClr val="accent6">
                    <a:lumMod val="50000"/>
                  </a:schemeClr>
                </a:solidFill>
              </a:rPr>
              <a:t>مـثــال</a:t>
            </a:r>
            <a:r>
              <a:rPr lang="ar-SA" sz="2000" dirty="0" smtClean="0">
                <a:solidFill>
                  <a:schemeClr val="accent6">
                    <a:lumMod val="50000"/>
                  </a:schemeClr>
                </a:solidFill>
              </a:rPr>
              <a:t>:</a:t>
            </a:r>
            <a:endParaRPr lang="ar-DZ" sz="2000" dirty="0" smtClean="0">
              <a:solidFill>
                <a:schemeClr val="accent6">
                  <a:lumMod val="50000"/>
                </a:schemeClr>
              </a:solidFill>
            </a:endParaRPr>
          </a:p>
          <a:p>
            <a:pPr algn="just" rtl="1"/>
            <a:endParaRPr lang="fr-FR" sz="1400" dirty="0" smtClean="0">
              <a:solidFill>
                <a:schemeClr val="accent6">
                  <a:lumMod val="50000"/>
                </a:schemeClr>
              </a:solidFill>
            </a:endParaRPr>
          </a:p>
          <a:p>
            <a:pPr lvl="0" algn="just" rtl="1"/>
            <a:r>
              <a:rPr lang="ar-SA" sz="2000" dirty="0" smtClean="0">
                <a:solidFill>
                  <a:schemeClr val="tx1"/>
                </a:solidFill>
              </a:rPr>
              <a:t>اقتناء شاحنات (</a:t>
            </a:r>
            <a:r>
              <a:rPr lang="ar-SA" sz="2000" dirty="0" err="1" smtClean="0">
                <a:solidFill>
                  <a:schemeClr val="tx1"/>
                </a:solidFill>
              </a:rPr>
              <a:t>سوناكوم</a:t>
            </a:r>
            <a:r>
              <a:rPr lang="ar-SA" sz="2000" dirty="0" smtClean="0">
                <a:solidFill>
                  <a:schemeClr val="tx1"/>
                </a:solidFill>
              </a:rPr>
              <a:t>) </a:t>
            </a:r>
            <a:r>
              <a:rPr lang="ar-SA" sz="2000" dirty="0" err="1" smtClean="0">
                <a:solidFill>
                  <a:schemeClr val="tx1"/>
                </a:solidFill>
              </a:rPr>
              <a:t>و</a:t>
            </a:r>
            <a:r>
              <a:rPr lang="ar-SA" sz="2000" dirty="0" smtClean="0">
                <a:solidFill>
                  <a:schemeClr val="tx1"/>
                </a:solidFill>
              </a:rPr>
              <a:t> علامات أخرى منافسة أو شراء أجهزة تليفزيون بلازما (</a:t>
            </a:r>
            <a:r>
              <a:rPr lang="fr-FR" sz="2000" dirty="0" smtClean="0">
                <a:solidFill>
                  <a:schemeClr val="tx1"/>
                </a:solidFill>
              </a:rPr>
              <a:t>ENIE</a:t>
            </a:r>
            <a:r>
              <a:rPr lang="ar-SA" sz="2000" dirty="0" smtClean="0">
                <a:solidFill>
                  <a:schemeClr val="tx1"/>
                </a:solidFill>
              </a:rPr>
              <a:t>) وعلامات أخرى منافسة.</a:t>
            </a:r>
            <a:endParaRPr lang="fr-FR" sz="2000" dirty="0" smtClean="0">
              <a:solidFill>
                <a:schemeClr val="tx1"/>
              </a:solidFill>
            </a:endParaRPr>
          </a:p>
          <a:p>
            <a:pPr algn="just" rtl="1"/>
            <a:r>
              <a:rPr lang="ar-SA" sz="2000" dirty="0" smtClean="0">
                <a:solidFill>
                  <a:schemeClr val="tx1"/>
                </a:solidFill>
              </a:rPr>
              <a:t>المنح حسب وجود حالة هامش الأفضلية 25 </a:t>
            </a:r>
            <a:r>
              <a:rPr lang="fr-FR" sz="2000" dirty="0" smtClean="0">
                <a:solidFill>
                  <a:schemeClr val="tx1"/>
                </a:solidFill>
              </a:rPr>
              <a:t>%</a:t>
            </a:r>
            <a:r>
              <a:rPr lang="ar-SA" sz="2000" dirty="0" smtClean="0">
                <a:solidFill>
                  <a:schemeClr val="tx1"/>
                </a:solidFill>
              </a:rPr>
              <a:t>.</a:t>
            </a:r>
            <a:endParaRPr lang="ar-DZ" sz="2000" dirty="0" smtClean="0">
              <a:solidFill>
                <a:schemeClr val="tx1"/>
              </a:solidFill>
            </a:endParaRPr>
          </a:p>
          <a:p>
            <a:pPr algn="just" rtl="1"/>
            <a:endParaRPr lang="ar-DZ" sz="2000" dirty="0" smtClean="0">
              <a:solidFill>
                <a:schemeClr val="tx1"/>
              </a:solidFill>
            </a:endParaRPr>
          </a:p>
          <a:p>
            <a:pPr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lvl="0" algn="just" rtl="1"/>
            <a:endParaRPr lang="fr-FR" sz="2000" dirty="0" smtClean="0">
              <a:solidFill>
                <a:schemeClr val="tx1"/>
              </a:solidFill>
            </a:endParaRPr>
          </a:p>
          <a:p>
            <a:pPr algn="just" rtl="1"/>
            <a:endParaRPr lang="ar-DZ" sz="1050" dirty="0" smtClean="0">
              <a:solidFill>
                <a:schemeClr val="tx1"/>
              </a:solidFill>
            </a:endParaRPr>
          </a:p>
          <a:p>
            <a:pPr algn="just" rtl="1"/>
            <a:r>
              <a:rPr lang="ar-SA" sz="2000" dirty="0" smtClean="0">
                <a:solidFill>
                  <a:schemeClr val="tx1"/>
                </a:solidFill>
              </a:rPr>
              <a:t>فالأقل عرض هو المتعهد صاحب </a:t>
            </a:r>
            <a:r>
              <a:rPr lang="ar-SA" sz="2000" dirty="0" err="1" smtClean="0">
                <a:solidFill>
                  <a:schemeClr val="tx1"/>
                </a:solidFill>
              </a:rPr>
              <a:t>الانتاج</a:t>
            </a:r>
            <a:r>
              <a:rPr lang="ar-SA" sz="2000" dirty="0" smtClean="0">
                <a:solidFill>
                  <a:schemeClr val="tx1"/>
                </a:solidFill>
              </a:rPr>
              <a:t> الجزائري المنشأ برغم أنه ليس الأحسن تقنيا </a:t>
            </a:r>
            <a:r>
              <a:rPr lang="ar-SA" sz="2000" dirty="0" err="1" smtClean="0">
                <a:solidFill>
                  <a:schemeClr val="tx1"/>
                </a:solidFill>
              </a:rPr>
              <a:t>و</a:t>
            </a:r>
            <a:r>
              <a:rPr lang="ar-SA" sz="2000" dirty="0" smtClean="0">
                <a:solidFill>
                  <a:schemeClr val="tx1"/>
                </a:solidFill>
              </a:rPr>
              <a:t> ليس الأقل عرض قبل تطبيق 25 </a:t>
            </a:r>
            <a:r>
              <a:rPr lang="fr-FR" sz="2000" dirty="0" smtClean="0">
                <a:solidFill>
                  <a:schemeClr val="tx1"/>
                </a:solidFill>
              </a:rPr>
              <a:t>%</a:t>
            </a:r>
            <a:r>
              <a:rPr lang="ar-SA" sz="2000" dirty="0" smtClean="0">
                <a:solidFill>
                  <a:schemeClr val="tx1"/>
                </a:solidFill>
              </a:rPr>
              <a:t>.</a:t>
            </a:r>
            <a:endParaRPr lang="fr-FR" sz="2000" dirty="0">
              <a:solidFill>
                <a:schemeClr val="tx1"/>
              </a:solidFill>
              <a:effectLst>
                <a:outerShdw blurRad="38100" dist="38100" dir="2700000" algn="tl">
                  <a:srgbClr val="000000">
                    <a:alpha val="43137"/>
                  </a:srgbClr>
                </a:outerShdw>
              </a:effectLst>
            </a:endParaRPr>
          </a:p>
        </p:txBody>
      </p:sp>
      <p:graphicFrame>
        <p:nvGraphicFramePr>
          <p:cNvPr id="4" name="Tableau 3"/>
          <p:cNvGraphicFramePr>
            <a:graphicFrameLocks noGrp="1"/>
          </p:cNvGraphicFramePr>
          <p:nvPr/>
        </p:nvGraphicFramePr>
        <p:xfrm>
          <a:off x="571472" y="3214686"/>
          <a:ext cx="8001056" cy="2211390"/>
        </p:xfrm>
        <a:graphic>
          <a:graphicData uri="http://schemas.openxmlformats.org/drawingml/2006/table">
            <a:tbl>
              <a:tblPr firstRow="1" bandRow="1">
                <a:tableStyleId>{5940675A-B579-460E-94D1-54222C63F5DA}</a:tableStyleId>
              </a:tblPr>
              <a:tblGrid>
                <a:gridCol w="1785950"/>
                <a:gridCol w="1857388"/>
                <a:gridCol w="1857388"/>
                <a:gridCol w="2500330"/>
              </a:tblGrid>
              <a:tr h="442278">
                <a:tc>
                  <a:txBody>
                    <a:bodyPr/>
                    <a:lstStyle/>
                    <a:p>
                      <a:pPr algn="ctr" rtl="1">
                        <a:lnSpc>
                          <a:spcPct val="115000"/>
                        </a:lnSpc>
                        <a:spcAft>
                          <a:spcPts val="0"/>
                        </a:spcAft>
                        <a:tabLst>
                          <a:tab pos="1033780" algn="l"/>
                        </a:tabLst>
                      </a:pPr>
                      <a:r>
                        <a:rPr lang="ar-SA" sz="1800" b="1" dirty="0" err="1">
                          <a:latin typeface="Calibri"/>
                          <a:ea typeface="Calibri"/>
                          <a:cs typeface="Times New Roman"/>
                        </a:rPr>
                        <a:t>منتوج</a:t>
                      </a:r>
                      <a:r>
                        <a:rPr lang="ar-SA" sz="1800" b="1" dirty="0">
                          <a:latin typeface="Calibri"/>
                          <a:ea typeface="Calibri"/>
                          <a:cs typeface="Times New Roman"/>
                        </a:rPr>
                        <a:t> </a:t>
                      </a:r>
                      <a:r>
                        <a:rPr lang="ar-DZ" sz="1800" b="1" dirty="0" smtClean="0">
                          <a:latin typeface="Calibri"/>
                          <a:ea typeface="Calibri"/>
                          <a:cs typeface="Times New Roman"/>
                        </a:rPr>
                        <a:t>أجنب</a:t>
                      </a:r>
                      <a:r>
                        <a:rPr lang="ar-SA" sz="1800" b="1" dirty="0" smtClean="0">
                          <a:latin typeface="Calibri"/>
                          <a:ea typeface="Calibri"/>
                          <a:cs typeface="Times New Roman"/>
                        </a:rPr>
                        <a:t>ي</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b="1" dirty="0" err="1">
                          <a:latin typeface="Calibri"/>
                          <a:ea typeface="Calibri"/>
                          <a:cs typeface="Times New Roman"/>
                        </a:rPr>
                        <a:t>منتوج</a:t>
                      </a:r>
                      <a:r>
                        <a:rPr lang="ar-SA" sz="1800" b="1" dirty="0">
                          <a:latin typeface="Calibri"/>
                          <a:ea typeface="Calibri"/>
                          <a:cs typeface="Times New Roman"/>
                        </a:rPr>
                        <a:t> أجنبي</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b="1" kern="1200" dirty="0" err="1" smtClean="0">
                          <a:solidFill>
                            <a:schemeClr val="tx1"/>
                          </a:solidFill>
                          <a:latin typeface="+mn-lt"/>
                          <a:ea typeface="+mn-ea"/>
                          <a:cs typeface="+mn-cs"/>
                        </a:rPr>
                        <a:t>منتوج</a:t>
                      </a:r>
                      <a:r>
                        <a:rPr lang="ar-SA" sz="1800" b="1" kern="1200" dirty="0" smtClean="0">
                          <a:solidFill>
                            <a:schemeClr val="tx1"/>
                          </a:solidFill>
                          <a:latin typeface="+mn-lt"/>
                          <a:ea typeface="+mn-ea"/>
                          <a:cs typeface="+mn-cs"/>
                        </a:rPr>
                        <a:t> جزائري</a:t>
                      </a:r>
                      <a:endParaRPr lang="fr-FR" sz="1100" dirty="0">
                        <a:ln>
                          <a:solidFill>
                            <a:schemeClr val="bg2">
                              <a:lumMod val="25000"/>
                            </a:schemeClr>
                          </a:solidFill>
                        </a:ln>
                        <a:solidFill>
                          <a:schemeClr val="tx1"/>
                        </a:solidFill>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endParaRPr lang="fr-FR" dirty="0">
                        <a:ln>
                          <a:solidFill>
                            <a:schemeClr val="bg2">
                              <a:lumMod val="25000"/>
                            </a:schemeClr>
                          </a:solidFill>
                        </a:ln>
                        <a:solidFill>
                          <a:schemeClr val="tx1"/>
                        </a:solidFill>
                      </a:endParaRPr>
                    </a:p>
                  </a:txBody>
                  <a:tcPr anchor="ctr">
                    <a:lnR w="12700" cmpd="sng">
                      <a:noFill/>
                    </a:lnR>
                    <a:lnT w="12700" cmpd="sng">
                      <a:noFill/>
                    </a:lnT>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b="100000"/>
                      </a:path>
                      <a:tileRect t="-100000" r="-100000"/>
                    </a:gradFill>
                  </a:tcPr>
                </a:tc>
              </a:tr>
              <a:tr h="442278">
                <a:tc>
                  <a:txBody>
                    <a:bodyPr/>
                    <a:lstStyle/>
                    <a:p>
                      <a:pPr algn="ctr" rtl="1">
                        <a:lnSpc>
                          <a:spcPct val="115000"/>
                        </a:lnSpc>
                        <a:spcAft>
                          <a:spcPts val="0"/>
                        </a:spcAft>
                        <a:tabLst>
                          <a:tab pos="1033780" algn="l"/>
                        </a:tabLst>
                      </a:pPr>
                      <a:r>
                        <a:rPr lang="ar-SA" sz="1800">
                          <a:latin typeface="Calibri"/>
                          <a:ea typeface="Calibri"/>
                          <a:cs typeface="Times New Roman"/>
                        </a:rPr>
                        <a:t>85</a:t>
                      </a:r>
                      <a:endParaRPr lang="fr-FR" sz="110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smtClean="0">
                          <a:latin typeface="Calibri"/>
                          <a:ea typeface="Calibri"/>
                          <a:cs typeface="Times New Roman"/>
                        </a:rPr>
                        <a:t>8</a:t>
                      </a:r>
                      <a:r>
                        <a:rPr lang="ar-DZ" sz="1800" dirty="0" smtClean="0">
                          <a:latin typeface="Calibri"/>
                          <a:ea typeface="Calibri"/>
                          <a:cs typeface="Times New Roman"/>
                        </a:rPr>
                        <a:t>0</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a:latin typeface="Calibri"/>
                          <a:ea typeface="Calibri"/>
                          <a:cs typeface="Times New Roman"/>
                        </a:rPr>
                        <a:t>77</a:t>
                      </a:r>
                      <a:endParaRPr lang="fr-FR" sz="110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just" rtl="1">
                        <a:lnSpc>
                          <a:spcPct val="115000"/>
                        </a:lnSpc>
                        <a:spcAft>
                          <a:spcPts val="0"/>
                        </a:spcAft>
                        <a:tabLst>
                          <a:tab pos="1033780" algn="l"/>
                        </a:tabLst>
                      </a:pPr>
                      <a:r>
                        <a:rPr lang="ar-SA" sz="1800" b="1" dirty="0">
                          <a:latin typeface="Calibri"/>
                          <a:ea typeface="Calibri"/>
                          <a:cs typeface="Times New Roman"/>
                        </a:rPr>
                        <a:t>العلامة التقنية</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442278">
                <a:tc>
                  <a:txBody>
                    <a:bodyPr/>
                    <a:lstStyle/>
                    <a:p>
                      <a:pPr algn="ctr" rtl="1">
                        <a:lnSpc>
                          <a:spcPct val="115000"/>
                        </a:lnSpc>
                        <a:spcAft>
                          <a:spcPts val="0"/>
                        </a:spcAft>
                        <a:tabLst>
                          <a:tab pos="1033780" algn="l"/>
                        </a:tabLst>
                      </a:pPr>
                      <a:r>
                        <a:rPr lang="ar-SA" sz="1800" dirty="0" smtClean="0">
                          <a:latin typeface="Calibri"/>
                          <a:ea typeface="Calibri"/>
                          <a:cs typeface="Times New Roman"/>
                        </a:rPr>
                        <a:t>47</a:t>
                      </a:r>
                      <a:r>
                        <a:rPr lang="ar-DZ" sz="1800" dirty="0" smtClean="0">
                          <a:latin typeface="Calibri"/>
                          <a:ea typeface="Calibri"/>
                          <a:cs typeface="Times New Roman"/>
                        </a:rPr>
                        <a:t>.000.</a:t>
                      </a:r>
                      <a:r>
                        <a:rPr lang="ar-SA" sz="1800" dirty="0" smtClean="0">
                          <a:latin typeface="Calibri"/>
                          <a:ea typeface="Calibri"/>
                          <a:cs typeface="Times New Roman"/>
                        </a:rPr>
                        <a:t>000.00 </a:t>
                      </a:r>
                      <a:r>
                        <a:rPr lang="ar-SA" sz="1800" dirty="0" err="1">
                          <a:latin typeface="Calibri"/>
                          <a:ea typeface="Calibri"/>
                          <a:cs typeface="Times New Roman"/>
                        </a:rPr>
                        <a:t>دج</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smtClean="0">
                          <a:latin typeface="Calibri"/>
                          <a:ea typeface="Calibri"/>
                          <a:cs typeface="Times New Roman"/>
                        </a:rPr>
                        <a:t>45</a:t>
                      </a:r>
                      <a:r>
                        <a:rPr lang="ar-DZ" sz="1800" dirty="0" smtClean="0">
                          <a:latin typeface="Calibri"/>
                          <a:ea typeface="Calibri"/>
                          <a:cs typeface="Times New Roman"/>
                        </a:rPr>
                        <a:t>.</a:t>
                      </a:r>
                      <a:r>
                        <a:rPr lang="ar-SA" sz="1800" dirty="0" smtClean="0">
                          <a:latin typeface="Calibri"/>
                          <a:ea typeface="Calibri"/>
                          <a:cs typeface="Times New Roman"/>
                        </a:rPr>
                        <a:t>000.000.00 </a:t>
                      </a:r>
                      <a:r>
                        <a:rPr lang="ar-SA" sz="1800" dirty="0" err="1">
                          <a:latin typeface="Calibri"/>
                          <a:ea typeface="Calibri"/>
                          <a:cs typeface="Times New Roman"/>
                        </a:rPr>
                        <a:t>دج</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smtClean="0">
                          <a:latin typeface="Calibri"/>
                          <a:ea typeface="Calibri"/>
                          <a:cs typeface="Times New Roman"/>
                        </a:rPr>
                        <a:t>50</a:t>
                      </a:r>
                      <a:r>
                        <a:rPr lang="ar-DZ" sz="1800" dirty="0" smtClean="0">
                          <a:latin typeface="Calibri"/>
                          <a:ea typeface="Calibri"/>
                          <a:cs typeface="Times New Roman"/>
                        </a:rPr>
                        <a:t>.00</a:t>
                      </a:r>
                      <a:r>
                        <a:rPr lang="ar-SA" sz="1800" dirty="0" smtClean="0">
                          <a:latin typeface="Calibri"/>
                          <a:ea typeface="Calibri"/>
                          <a:cs typeface="Times New Roman"/>
                        </a:rPr>
                        <a:t>0.000.00 </a:t>
                      </a:r>
                      <a:r>
                        <a:rPr lang="ar-SA" sz="1800" dirty="0" err="1">
                          <a:latin typeface="Calibri"/>
                          <a:ea typeface="Calibri"/>
                          <a:cs typeface="Times New Roman"/>
                        </a:rPr>
                        <a:t>دج</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just" rtl="1">
                        <a:lnSpc>
                          <a:spcPct val="115000"/>
                        </a:lnSpc>
                        <a:spcAft>
                          <a:spcPts val="0"/>
                        </a:spcAft>
                        <a:tabLst>
                          <a:tab pos="1033780" algn="l"/>
                        </a:tabLst>
                      </a:pPr>
                      <a:r>
                        <a:rPr lang="ar-SA" sz="1800" b="1" dirty="0">
                          <a:latin typeface="Calibri"/>
                          <a:ea typeface="Calibri"/>
                          <a:cs typeface="Times New Roman"/>
                        </a:rPr>
                        <a:t>السعر</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442278">
                <a:tc>
                  <a:txBody>
                    <a:bodyPr/>
                    <a:lstStyle/>
                    <a:p>
                      <a:pPr algn="r" rtl="1">
                        <a:lnSpc>
                          <a:spcPct val="115000"/>
                        </a:lnSpc>
                        <a:spcAft>
                          <a:spcPts val="0"/>
                        </a:spcAft>
                        <a:tabLst>
                          <a:tab pos="1033780" algn="l"/>
                        </a:tabLst>
                      </a:pPr>
                      <a:r>
                        <a:rPr lang="ar-SA" sz="1600" dirty="0">
                          <a:latin typeface="Calibri"/>
                          <a:ea typeface="Calibri"/>
                          <a:cs typeface="Times New Roman"/>
                        </a:rPr>
                        <a:t>السعر بعد تطبيق 25 </a:t>
                      </a:r>
                      <a:r>
                        <a:rPr lang="fr-FR" sz="1600" dirty="0">
                          <a:latin typeface="Times New Roman"/>
                          <a:ea typeface="Calibri"/>
                          <a:cs typeface="Arial"/>
                        </a:rPr>
                        <a:t>%</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latin typeface="Calibri"/>
                          <a:ea typeface="Calibri"/>
                          <a:cs typeface="Times New Roman"/>
                        </a:rPr>
                        <a:t>السعر </a:t>
                      </a:r>
                      <a:r>
                        <a:rPr lang="ar-DZ" sz="1800" dirty="0" smtClean="0">
                          <a:latin typeface="Calibri"/>
                          <a:ea typeface="Calibri"/>
                          <a:cs typeface="Times New Roman"/>
                        </a:rPr>
                        <a:t>بتطبيق</a:t>
                      </a:r>
                      <a:r>
                        <a:rPr lang="ar-SA" sz="1800" dirty="0" smtClean="0">
                          <a:latin typeface="Calibri"/>
                          <a:ea typeface="Calibri"/>
                          <a:cs typeface="Times New Roman"/>
                        </a:rPr>
                        <a:t>25 </a:t>
                      </a:r>
                      <a:r>
                        <a:rPr lang="fr-FR" sz="1800" dirty="0">
                          <a:latin typeface="Times New Roman"/>
                          <a:ea typeface="Calibri"/>
                          <a:cs typeface="Arial"/>
                        </a:rPr>
                        <a:t>%</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err="1">
                          <a:latin typeface="Calibri"/>
                          <a:ea typeface="Calibri"/>
                          <a:cs typeface="Times New Roman"/>
                        </a:rPr>
                        <a:t>منتوج</a:t>
                      </a:r>
                      <a:r>
                        <a:rPr lang="ar-SA" sz="1800" dirty="0">
                          <a:latin typeface="Calibri"/>
                          <a:ea typeface="Calibri"/>
                          <a:cs typeface="Times New Roman"/>
                        </a:rPr>
                        <a:t> جزائري</a:t>
                      </a:r>
                      <a:endParaRPr lang="fr-FR" sz="1100"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r" rtl="1">
                        <a:lnSpc>
                          <a:spcPct val="115000"/>
                        </a:lnSpc>
                        <a:spcAft>
                          <a:spcPts val="0"/>
                        </a:spcAft>
                        <a:tabLst>
                          <a:tab pos="1033780" algn="l"/>
                        </a:tabLst>
                      </a:pPr>
                      <a:r>
                        <a:rPr lang="ar-SA" sz="1800" b="1" dirty="0">
                          <a:latin typeface="Calibri"/>
                          <a:ea typeface="Calibri"/>
                          <a:cs typeface="Times New Roman"/>
                        </a:rPr>
                        <a:t>العلامة الدنيا للتأهيل  74 نقطة</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442278">
                <a:tc>
                  <a:txBody>
                    <a:bodyPr/>
                    <a:lstStyle/>
                    <a:p>
                      <a:pPr marL="0" algn="ctr" defTabSz="914400" rtl="1" eaLnBrk="1" latinLnBrk="0" hangingPunct="1">
                        <a:lnSpc>
                          <a:spcPct val="115000"/>
                        </a:lnSpc>
                        <a:spcAft>
                          <a:spcPts val="0"/>
                        </a:spcAft>
                        <a:tabLst>
                          <a:tab pos="1033780" algn="l"/>
                        </a:tabLst>
                      </a:pPr>
                      <a:r>
                        <a:rPr lang="fr-FR" sz="1800" kern="1200" smtClean="0">
                          <a:solidFill>
                            <a:schemeClr val="tx1"/>
                          </a:solidFill>
                          <a:latin typeface="Calibri"/>
                          <a:ea typeface="Calibri"/>
                          <a:cs typeface="Times New Roman"/>
                        </a:rPr>
                        <a:t>58 750 000.00</a:t>
                      </a:r>
                      <a:r>
                        <a:rPr lang="ar-SA" sz="1800" kern="1200" smtClean="0">
                          <a:solidFill>
                            <a:schemeClr val="tx1"/>
                          </a:solidFill>
                          <a:latin typeface="Calibri"/>
                          <a:ea typeface="Calibri"/>
                          <a:cs typeface="Times New Roman"/>
                        </a:rPr>
                        <a:t>دج</a:t>
                      </a:r>
                      <a:endParaRPr lang="fr-FR" sz="1800" kern="1200" dirty="0" smtClean="0">
                        <a:solidFill>
                          <a:schemeClr val="tx1"/>
                        </a:solidFill>
                        <a:latin typeface="Calibri"/>
                        <a:ea typeface="Calibri"/>
                        <a:cs typeface="Times New Roman"/>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marL="0" algn="ctr" defTabSz="914400" rtl="1" eaLnBrk="1" latinLnBrk="0" hangingPunct="1">
                        <a:lnSpc>
                          <a:spcPct val="115000"/>
                        </a:lnSpc>
                        <a:spcAft>
                          <a:spcPts val="0"/>
                        </a:spcAft>
                        <a:tabLst>
                          <a:tab pos="1033780" algn="l"/>
                        </a:tabLst>
                      </a:pPr>
                      <a:r>
                        <a:rPr lang="ar-DZ" sz="1800" kern="1200" dirty="0" smtClean="0">
                          <a:solidFill>
                            <a:schemeClr val="tx1"/>
                          </a:solidFill>
                          <a:latin typeface="Calibri"/>
                          <a:ea typeface="Calibri"/>
                          <a:cs typeface="Times New Roman"/>
                        </a:rPr>
                        <a:t>56.250.00</a:t>
                      </a:r>
                      <a:r>
                        <a:rPr lang="ar-SA" sz="1800" kern="1200" dirty="0" smtClean="0">
                          <a:solidFill>
                            <a:schemeClr val="tx1"/>
                          </a:solidFill>
                          <a:latin typeface="Calibri"/>
                          <a:ea typeface="Calibri"/>
                          <a:cs typeface="Times New Roman"/>
                        </a:rPr>
                        <a:t>0.00 </a:t>
                      </a:r>
                      <a:r>
                        <a:rPr lang="ar-SA" sz="1800" kern="1200" dirty="0" err="1" smtClean="0">
                          <a:solidFill>
                            <a:schemeClr val="tx1"/>
                          </a:solidFill>
                          <a:latin typeface="Calibri"/>
                          <a:ea typeface="Calibri"/>
                          <a:cs typeface="Times New Roman"/>
                        </a:rPr>
                        <a:t>دج</a:t>
                      </a:r>
                      <a:endParaRPr lang="fr-FR" sz="1800" kern="1200" dirty="0" smtClean="0">
                        <a:solidFill>
                          <a:schemeClr val="tx1"/>
                        </a:solidFill>
                        <a:latin typeface="Calibri"/>
                        <a:ea typeface="Calibri"/>
                        <a:cs typeface="Times New Roman"/>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marL="0" algn="ctr" defTabSz="914400" rtl="1" eaLnBrk="1" latinLnBrk="0" hangingPunct="1">
                        <a:lnSpc>
                          <a:spcPct val="115000"/>
                        </a:lnSpc>
                        <a:spcAft>
                          <a:spcPts val="0"/>
                        </a:spcAft>
                        <a:tabLst>
                          <a:tab pos="1033780" algn="l"/>
                        </a:tabLst>
                      </a:pPr>
                      <a:r>
                        <a:rPr lang="ar-SA" sz="1800" kern="1200" dirty="0" smtClean="0">
                          <a:solidFill>
                            <a:schemeClr val="tx1"/>
                          </a:solidFill>
                          <a:latin typeface="Calibri"/>
                          <a:ea typeface="Calibri"/>
                          <a:cs typeface="Times New Roman"/>
                        </a:rPr>
                        <a:t>50</a:t>
                      </a:r>
                      <a:r>
                        <a:rPr lang="ar-DZ" sz="1800" kern="1200" dirty="0" smtClean="0">
                          <a:solidFill>
                            <a:schemeClr val="tx1"/>
                          </a:solidFill>
                          <a:latin typeface="Calibri"/>
                          <a:ea typeface="Calibri"/>
                          <a:cs typeface="Times New Roman"/>
                        </a:rPr>
                        <a:t>.00</a:t>
                      </a:r>
                      <a:r>
                        <a:rPr lang="ar-SA" sz="1800" kern="1200" dirty="0" smtClean="0">
                          <a:solidFill>
                            <a:schemeClr val="tx1"/>
                          </a:solidFill>
                          <a:latin typeface="Calibri"/>
                          <a:ea typeface="Calibri"/>
                          <a:cs typeface="Times New Roman"/>
                        </a:rPr>
                        <a:t>0.000.00 </a:t>
                      </a:r>
                      <a:r>
                        <a:rPr lang="ar-SA" sz="1800" kern="1200" dirty="0" err="1" smtClean="0">
                          <a:solidFill>
                            <a:schemeClr val="tx1"/>
                          </a:solidFill>
                          <a:latin typeface="Calibri"/>
                          <a:ea typeface="Calibri"/>
                          <a:cs typeface="Times New Roman"/>
                        </a:rPr>
                        <a:t>دج</a:t>
                      </a:r>
                      <a:endParaRPr lang="fr-FR" sz="1800" kern="1200" dirty="0" smtClean="0">
                        <a:solidFill>
                          <a:schemeClr val="tx1"/>
                        </a:solidFill>
                        <a:latin typeface="Calibri"/>
                        <a:ea typeface="Calibri"/>
                        <a:cs typeface="Times New Roman"/>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r" rtl="1">
                        <a:lnSpc>
                          <a:spcPct val="115000"/>
                        </a:lnSpc>
                        <a:spcAft>
                          <a:spcPts val="0"/>
                        </a:spcAft>
                        <a:tabLst>
                          <a:tab pos="1033780" algn="l"/>
                        </a:tabLst>
                      </a:pPr>
                      <a:endParaRPr lang="fr-FR" sz="1100" b="1" dirty="0">
                        <a:latin typeface="Calibri"/>
                        <a:ea typeface="Calibri"/>
                        <a:cs typeface="Arial"/>
                      </a:endParaRPr>
                    </a:p>
                  </a:txBody>
                  <a:tcPr marL="68580" marR="68580" marT="0" marB="0" anchor="ctr">
                    <a:lnR w="12700" cmpd="sng">
                      <a:noFill/>
                    </a:lnR>
                    <a:lnB w="12700" cmpd="sng">
                      <a:noFill/>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bl>
          </a:graphicData>
        </a:graphic>
      </p:graphicFrame>
      <p:sp>
        <p:nvSpPr>
          <p:cNvPr id="6" name="Rectangle 5"/>
          <p:cNvSpPr/>
          <p:nvPr/>
        </p:nvSpPr>
        <p:spPr>
          <a:xfrm>
            <a:off x="1000100" y="285728"/>
            <a:ext cx="7210628" cy="523220"/>
          </a:xfrm>
          <a:prstGeom prst="rect">
            <a:avLst/>
          </a:prstGeom>
          <a:noFill/>
        </p:spPr>
        <p:txBody>
          <a:bodyPr wrap="none" lIns="91440" tIns="45720" rIns="91440" bIns="45720">
            <a:spAutoFit/>
          </a:bodyPr>
          <a:lstStyle/>
          <a:p>
            <a:pPr algn="ctr" rtl="1"/>
            <a:r>
              <a:rPr lang="ar-SA" sz="2800" b="1" dirty="0" smtClean="0">
                <a:ln>
                  <a:solidFill>
                    <a:schemeClr val="accent6">
                      <a:lumMod val="75000"/>
                    </a:schemeClr>
                  </a:solidFill>
                </a:ln>
              </a:rPr>
              <a:t>حالة تطبيق هامش الأفضلية 25 </a:t>
            </a:r>
            <a:r>
              <a:rPr lang="fr-FR" sz="2800" b="1" dirty="0" smtClean="0">
                <a:ln>
                  <a:solidFill>
                    <a:schemeClr val="accent6">
                      <a:lumMod val="75000"/>
                    </a:schemeClr>
                  </a:solidFill>
                </a:ln>
              </a:rPr>
              <a:t>%</a:t>
            </a:r>
            <a:r>
              <a:rPr lang="ar-SA" sz="2800" b="1" dirty="0" smtClean="0">
                <a:ln>
                  <a:solidFill>
                    <a:schemeClr val="accent6">
                      <a:lumMod val="75000"/>
                    </a:schemeClr>
                  </a:solidFill>
                </a:ln>
              </a:rPr>
              <a:t> </a:t>
            </a:r>
            <a:r>
              <a:rPr lang="ar-SA" sz="2800" b="1" dirty="0" err="1" smtClean="0">
                <a:ln>
                  <a:solidFill>
                    <a:schemeClr val="accent6">
                      <a:lumMod val="75000"/>
                    </a:schemeClr>
                  </a:solidFill>
                </a:ln>
              </a:rPr>
              <a:t>للمنتوج</a:t>
            </a:r>
            <a:r>
              <a:rPr lang="ar-SA" sz="2800" b="1" dirty="0" smtClean="0">
                <a:ln>
                  <a:solidFill>
                    <a:schemeClr val="accent6">
                      <a:lumMod val="75000"/>
                    </a:schemeClr>
                  </a:solidFill>
                </a:ln>
              </a:rPr>
              <a:t> الجزائري المنشأ</a:t>
            </a:r>
            <a:endParaRPr lang="fr-FR" sz="2800" dirty="0">
              <a:ln>
                <a:solidFill>
                  <a:schemeClr val="accent6">
                    <a:lumMod val="75000"/>
                  </a:schemeClr>
                </a:solidFill>
              </a:ln>
            </a:endParaRPr>
          </a:p>
        </p:txBody>
      </p:sp>
      <p:sp>
        <p:nvSpPr>
          <p:cNvPr id="2" name="Espace réservé de la date 1"/>
          <p:cNvSpPr>
            <a:spLocks noGrp="1"/>
          </p:cNvSpPr>
          <p:nvPr>
            <p:ph type="dt" sz="half" idx="10"/>
          </p:nvPr>
        </p:nvSpPr>
        <p:spPr/>
        <p:txBody>
          <a:bodyPr/>
          <a:lstStyle/>
          <a:p>
            <a:fld id="{F14F408C-E197-4704-ADD6-78064A38BB86}"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53</a:t>
            </a:fld>
            <a:endParaRPr lang="fr-FR"/>
          </a:p>
        </p:txBody>
      </p:sp>
    </p:spTree>
  </p:cSld>
  <p:clrMapOvr>
    <a:masterClrMapping/>
  </p:clrMapOvr>
  <p:transition>
    <p:fade thruBlk="1"/>
    <p:sndAc>
      <p:stSnd>
        <p:snd r:embed="rId2" name="wind.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285688" y="928670"/>
            <a:ext cx="8858312" cy="5929330"/>
          </a:xfrm>
          <a:prstGeom prst="roundRect">
            <a:avLst>
              <a:gd name="adj" fmla="val 17139"/>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200" dirty="0" smtClean="0">
                <a:solidFill>
                  <a:schemeClr val="tx1"/>
                </a:solidFill>
              </a:rPr>
              <a:t>يتعين على المصالح المتعاقدة (المتعاملون العموميون) الحرص على كشف </a:t>
            </a:r>
            <a:r>
              <a:rPr lang="ar-DZ" sz="2200" dirty="0" smtClean="0">
                <a:solidFill>
                  <a:schemeClr val="tx1"/>
                </a:solidFill>
              </a:rPr>
              <a:t>و حـتـى </a:t>
            </a:r>
            <a:r>
              <a:rPr lang="ar-DZ" sz="2200" dirty="0" err="1" smtClean="0">
                <a:solidFill>
                  <a:schemeClr val="tx1"/>
                </a:solidFill>
              </a:rPr>
              <a:t>ابـعــاد</a:t>
            </a:r>
            <a:r>
              <a:rPr lang="ar-DZ" sz="2200" dirty="0" smtClean="0">
                <a:solidFill>
                  <a:schemeClr val="tx1"/>
                </a:solidFill>
              </a:rPr>
              <a:t> </a:t>
            </a:r>
            <a:r>
              <a:rPr lang="ar-SA" sz="2200" dirty="0" smtClean="0">
                <a:solidFill>
                  <a:schemeClr val="tx1"/>
                </a:solidFill>
              </a:rPr>
              <a:t>العروض المنخفضة بشكل مفرط.</a:t>
            </a:r>
            <a:endParaRPr lang="fr-FR" sz="2200" dirty="0" smtClean="0">
              <a:solidFill>
                <a:schemeClr val="tx1"/>
              </a:solidFill>
            </a:endParaRPr>
          </a:p>
          <a:p>
            <a:pPr algn="just" rtl="1"/>
            <a:r>
              <a:rPr lang="ar-SA" sz="2200" dirty="0" smtClean="0">
                <a:solidFill>
                  <a:schemeClr val="tx1"/>
                </a:solidFill>
              </a:rPr>
              <a:t>يظهر العرض منخفضا بشكل غير عادي من خلال سعره الذي لا يتماشى والواقع الاقتصادي الذي يعتمد على ثلاثة عناصر:</a:t>
            </a:r>
            <a:endParaRPr lang="fr-FR" sz="2200" dirty="0" smtClean="0">
              <a:solidFill>
                <a:schemeClr val="tx1"/>
              </a:solidFill>
            </a:endParaRPr>
          </a:p>
          <a:p>
            <a:pPr marL="457200" lvl="0" indent="-457200" algn="just" rtl="1">
              <a:buClr>
                <a:schemeClr val="accent6">
                  <a:lumMod val="50000"/>
                </a:schemeClr>
              </a:buClr>
              <a:buFont typeface="+mj-lt"/>
              <a:buAutoNum type="arabicParenR"/>
            </a:pPr>
            <a:r>
              <a:rPr lang="ar-SA" sz="2200" dirty="0" smtClean="0">
                <a:solidFill>
                  <a:schemeClr val="tx1"/>
                </a:solidFill>
              </a:rPr>
              <a:t>السعر غير مطابق لسعر البيع إلى المستهلك.</a:t>
            </a:r>
            <a:endParaRPr lang="fr-FR" sz="2200" dirty="0" smtClean="0">
              <a:solidFill>
                <a:schemeClr val="tx1"/>
              </a:solidFill>
            </a:endParaRPr>
          </a:p>
          <a:p>
            <a:pPr marL="457200" lvl="0" indent="-457200" algn="just" rtl="1">
              <a:buClr>
                <a:schemeClr val="accent6">
                  <a:lumMod val="50000"/>
                </a:schemeClr>
              </a:buClr>
              <a:buFont typeface="+mj-lt"/>
              <a:buAutoNum type="arabicParenR"/>
            </a:pPr>
            <a:r>
              <a:rPr lang="ar-SA" sz="2200" dirty="0" smtClean="0">
                <a:solidFill>
                  <a:schemeClr val="tx1"/>
                </a:solidFill>
              </a:rPr>
              <a:t>السعر أقل من متوسط تكاليف الإنتاج مقارنة بسعر التحويل </a:t>
            </a:r>
            <a:r>
              <a:rPr lang="ar-SA" sz="2200" dirty="0" err="1" smtClean="0">
                <a:solidFill>
                  <a:schemeClr val="tx1"/>
                </a:solidFill>
              </a:rPr>
              <a:t>و</a:t>
            </a:r>
            <a:r>
              <a:rPr lang="ar-SA" sz="2200" dirty="0" smtClean="0">
                <a:solidFill>
                  <a:schemeClr val="tx1"/>
                </a:solidFill>
              </a:rPr>
              <a:t> البيع.</a:t>
            </a:r>
            <a:endParaRPr lang="fr-FR" sz="2200" dirty="0" smtClean="0">
              <a:solidFill>
                <a:schemeClr val="tx1"/>
              </a:solidFill>
            </a:endParaRPr>
          </a:p>
          <a:p>
            <a:pPr marL="457200" lvl="0" indent="-457200" algn="just" rtl="1">
              <a:buClr>
                <a:schemeClr val="accent6">
                  <a:lumMod val="50000"/>
                </a:schemeClr>
              </a:buClr>
              <a:buFont typeface="+mj-lt"/>
              <a:buAutoNum type="arabicParenR"/>
            </a:pPr>
            <a:r>
              <a:rPr lang="ar-SA" sz="2200" dirty="0" smtClean="0">
                <a:solidFill>
                  <a:schemeClr val="tx1"/>
                </a:solidFill>
              </a:rPr>
              <a:t>السعر </a:t>
            </a:r>
            <a:r>
              <a:rPr lang="ar-SA" sz="2200" dirty="0" err="1" smtClean="0">
                <a:solidFill>
                  <a:schemeClr val="tx1"/>
                </a:solidFill>
              </a:rPr>
              <a:t>المق</a:t>
            </a:r>
            <a:r>
              <a:rPr lang="ar-DZ" sz="2200" dirty="0" smtClean="0">
                <a:solidFill>
                  <a:schemeClr val="tx1"/>
                </a:solidFill>
              </a:rPr>
              <a:t>ـ</a:t>
            </a:r>
            <a:r>
              <a:rPr lang="ar-SA" sz="2200" dirty="0" smtClean="0">
                <a:solidFill>
                  <a:schemeClr val="tx1"/>
                </a:solidFill>
              </a:rPr>
              <a:t>ت</a:t>
            </a:r>
            <a:r>
              <a:rPr lang="ar-DZ" sz="2200" dirty="0" smtClean="0">
                <a:solidFill>
                  <a:schemeClr val="tx1"/>
                </a:solidFill>
              </a:rPr>
              <a:t>ـ</a:t>
            </a:r>
            <a:r>
              <a:rPr lang="ar-SA" sz="2200" dirty="0" smtClean="0">
                <a:solidFill>
                  <a:schemeClr val="tx1"/>
                </a:solidFill>
              </a:rPr>
              <a:t>رح يهدف إلى إبعاد أو محاولة إبعاد منافس أو </a:t>
            </a:r>
            <a:r>
              <a:rPr lang="ar-DZ" sz="2200" dirty="0" smtClean="0">
                <a:solidFill>
                  <a:schemeClr val="tx1"/>
                </a:solidFill>
              </a:rPr>
              <a:t>م</a:t>
            </a:r>
            <a:r>
              <a:rPr lang="ar-SA" sz="2200" dirty="0" smtClean="0">
                <a:solidFill>
                  <a:schemeClr val="tx1"/>
                </a:solidFill>
              </a:rPr>
              <a:t>نتوج منافس.</a:t>
            </a:r>
            <a:endParaRPr lang="fr-FR" sz="2200" dirty="0" smtClean="0">
              <a:solidFill>
                <a:schemeClr val="tx1"/>
              </a:solidFill>
            </a:endParaRPr>
          </a:p>
          <a:p>
            <a:pPr algn="just" rtl="1"/>
            <a:r>
              <a:rPr lang="ar-SA" sz="2200" dirty="0" smtClean="0">
                <a:solidFill>
                  <a:schemeClr val="tx1"/>
                </a:solidFill>
              </a:rPr>
              <a:t>ولا تستطيع المصلحة المتعاقدة رفض أسعار </a:t>
            </a:r>
            <a:r>
              <a:rPr lang="ar-SA" sz="2200" dirty="0" err="1" smtClean="0">
                <a:solidFill>
                  <a:schemeClr val="tx1"/>
                </a:solidFill>
              </a:rPr>
              <a:t>تظه</a:t>
            </a:r>
            <a:r>
              <a:rPr lang="ar-DZ" sz="2200" dirty="0" smtClean="0">
                <a:solidFill>
                  <a:schemeClr val="tx1"/>
                </a:solidFill>
              </a:rPr>
              <a:t>ـ</a:t>
            </a:r>
            <a:r>
              <a:rPr lang="ar-SA" sz="2200" dirty="0" smtClean="0">
                <a:solidFill>
                  <a:schemeClr val="tx1"/>
                </a:solidFill>
              </a:rPr>
              <a:t>ر منخفضة بشكل غير عادي:</a:t>
            </a:r>
            <a:endParaRPr lang="fr-FR" sz="2200" dirty="0" smtClean="0">
              <a:solidFill>
                <a:schemeClr val="tx1"/>
              </a:solidFill>
            </a:endParaRPr>
          </a:p>
          <a:p>
            <a:pPr lvl="0" algn="just" rtl="1">
              <a:buClr>
                <a:schemeClr val="accent6">
                  <a:lumMod val="50000"/>
                </a:schemeClr>
              </a:buClr>
              <a:buFont typeface="Wingdings" pitchFamily="2" charset="2"/>
              <a:buChar char="ü"/>
            </a:pPr>
            <a:r>
              <a:rPr lang="ar-SA" sz="2200" dirty="0" smtClean="0">
                <a:solidFill>
                  <a:schemeClr val="tx1"/>
                </a:solidFill>
              </a:rPr>
              <a:t>دون الطلب كتابيا توضيحات حول العرض.</a:t>
            </a:r>
            <a:endParaRPr lang="fr-FR" sz="2200" dirty="0" smtClean="0">
              <a:solidFill>
                <a:schemeClr val="tx1"/>
              </a:solidFill>
            </a:endParaRPr>
          </a:p>
          <a:p>
            <a:pPr lvl="0" algn="just" rtl="1">
              <a:buClr>
                <a:schemeClr val="accent6">
                  <a:lumMod val="50000"/>
                </a:schemeClr>
              </a:buClr>
              <a:buFont typeface="Wingdings" pitchFamily="2" charset="2"/>
              <a:buChar char="ü"/>
            </a:pPr>
            <a:r>
              <a:rPr lang="ar-SA" sz="2200" dirty="0" smtClean="0">
                <a:solidFill>
                  <a:schemeClr val="tx1"/>
                </a:solidFill>
              </a:rPr>
              <a:t>دون الأخذ بعين الاعتبار تشكيلة العرض </a:t>
            </a:r>
            <a:r>
              <a:rPr lang="ar-SA" sz="2200" dirty="0" err="1" smtClean="0">
                <a:solidFill>
                  <a:schemeClr val="tx1"/>
                </a:solidFill>
              </a:rPr>
              <a:t>و</a:t>
            </a:r>
            <a:r>
              <a:rPr lang="ar-SA" sz="2200" dirty="0" smtClean="0">
                <a:solidFill>
                  <a:schemeClr val="tx1"/>
                </a:solidFill>
              </a:rPr>
              <a:t> المبررات المقدمة.</a:t>
            </a:r>
            <a:endParaRPr lang="ar-DZ" sz="2200" dirty="0" smtClean="0">
              <a:solidFill>
                <a:schemeClr val="tx1"/>
              </a:solidFill>
            </a:endParaRPr>
          </a:p>
          <a:p>
            <a:pPr lvl="0" algn="just" rtl="1">
              <a:buClr>
                <a:schemeClr val="accent6">
                  <a:lumMod val="50000"/>
                </a:schemeClr>
              </a:buClr>
            </a:pPr>
            <a:endParaRPr lang="fr-FR" sz="1200" dirty="0" smtClean="0">
              <a:solidFill>
                <a:schemeClr val="tx1"/>
              </a:solidFill>
            </a:endParaRPr>
          </a:p>
          <a:p>
            <a:pPr algn="just" rtl="1"/>
            <a:r>
              <a:rPr lang="ar-DZ" sz="2200" dirty="0" smtClean="0">
                <a:solidFill>
                  <a:schemeClr val="tx1"/>
                </a:solidFill>
              </a:rPr>
              <a:t>    م</a:t>
            </a:r>
            <a:r>
              <a:rPr lang="ar-SA" sz="2200" dirty="0" smtClean="0">
                <a:solidFill>
                  <a:schemeClr val="tx1"/>
                </a:solidFill>
              </a:rPr>
              <a:t>هما يكن يجب أن يكون الرفض مبررا بمقرره.</a:t>
            </a:r>
          </a:p>
          <a:p>
            <a:pPr algn="just" rtl="1"/>
            <a:endParaRPr lang="fr-FR" sz="2200" dirty="0" smtClean="0">
              <a:solidFill>
                <a:schemeClr val="tx1"/>
              </a:solidFill>
            </a:endParaRPr>
          </a:p>
          <a:p>
            <a:pPr algn="just" rtl="1"/>
            <a:r>
              <a:rPr lang="ar-DZ" sz="2200" dirty="0" smtClean="0">
                <a:solidFill>
                  <a:schemeClr val="tx1"/>
                </a:solidFill>
              </a:rPr>
              <a:t>   </a:t>
            </a:r>
            <a:r>
              <a:rPr lang="ar-SA" sz="2200" dirty="0" smtClean="0">
                <a:solidFill>
                  <a:schemeClr val="tx1"/>
                </a:solidFill>
              </a:rPr>
              <a:t>إن </a:t>
            </a:r>
            <a:r>
              <a:rPr lang="ar-DZ" sz="2200" dirty="0" smtClean="0">
                <a:solidFill>
                  <a:schemeClr val="tx1"/>
                </a:solidFill>
              </a:rPr>
              <a:t> </a:t>
            </a:r>
            <a:r>
              <a:rPr lang="ar-SA" sz="2200" dirty="0" smtClean="0">
                <a:solidFill>
                  <a:schemeClr val="tx1"/>
                </a:solidFill>
              </a:rPr>
              <a:t>الاطلاع </a:t>
            </a:r>
            <a:r>
              <a:rPr lang="ar-SA" sz="2200" dirty="0" err="1" smtClean="0">
                <a:solidFill>
                  <a:schemeClr val="tx1"/>
                </a:solidFill>
              </a:rPr>
              <a:t>و</a:t>
            </a:r>
            <a:r>
              <a:rPr lang="ar-SA" sz="2200" dirty="0" smtClean="0">
                <a:solidFill>
                  <a:schemeClr val="tx1"/>
                </a:solidFill>
              </a:rPr>
              <a:t> معرفه حقيقة السوق العامل الوحيد الذي يمكن تفادي مثل هذه المخاطر</a:t>
            </a:r>
            <a:r>
              <a:rPr lang="ar-DZ" sz="2200" dirty="0" smtClean="0">
                <a:solidFill>
                  <a:schemeClr val="tx1"/>
                </a:solidFill>
              </a:rPr>
              <a:t>.</a:t>
            </a:r>
          </a:p>
          <a:p>
            <a:pPr algn="just" rtl="1"/>
            <a:endParaRPr lang="ar-DZ" sz="1400" dirty="0" smtClean="0">
              <a:solidFill>
                <a:schemeClr val="tx1"/>
              </a:solidFill>
            </a:endParaRPr>
          </a:p>
          <a:p>
            <a:pPr algn="just" rtl="1"/>
            <a:r>
              <a:rPr lang="ar-SA" sz="2200" dirty="0" smtClean="0">
                <a:solidFill>
                  <a:schemeClr val="tx1"/>
                </a:solidFill>
              </a:rPr>
              <a:t>فالعرض الذي يعتبر منخفضا بشكل مفرط وغير عادي، لا </a:t>
            </a:r>
            <a:r>
              <a:rPr lang="ar-SA" sz="2200" dirty="0" err="1" smtClean="0">
                <a:solidFill>
                  <a:schemeClr val="tx1"/>
                </a:solidFill>
              </a:rPr>
              <a:t>ي</a:t>
            </a:r>
            <a:r>
              <a:rPr lang="ar-DZ" sz="2200" dirty="0" err="1" smtClean="0">
                <a:solidFill>
                  <a:schemeClr val="tx1"/>
                </a:solidFill>
              </a:rPr>
              <a:t>ـم</a:t>
            </a:r>
            <a:r>
              <a:rPr lang="ar-SA" sz="2200" dirty="0" smtClean="0">
                <a:solidFill>
                  <a:schemeClr val="tx1"/>
                </a:solidFill>
              </a:rPr>
              <a:t>ك</a:t>
            </a:r>
            <a:r>
              <a:rPr lang="ar-DZ" sz="2200" dirty="0" smtClean="0">
                <a:solidFill>
                  <a:schemeClr val="tx1"/>
                </a:solidFill>
              </a:rPr>
              <a:t>ـ</a:t>
            </a:r>
            <a:r>
              <a:rPr lang="ar-SA" sz="2200" dirty="0" smtClean="0">
                <a:solidFill>
                  <a:schemeClr val="tx1"/>
                </a:solidFill>
              </a:rPr>
              <a:t>ن </a:t>
            </a:r>
            <a:r>
              <a:rPr lang="ar-DZ" sz="2200" dirty="0" err="1" smtClean="0">
                <a:solidFill>
                  <a:schemeClr val="tx1"/>
                </a:solidFill>
              </a:rPr>
              <a:t>مـ</a:t>
            </a:r>
            <a:r>
              <a:rPr lang="ar-SA" sz="2200" dirty="0" err="1" smtClean="0">
                <a:solidFill>
                  <a:schemeClr val="tx1"/>
                </a:solidFill>
              </a:rPr>
              <a:t>قارنته</a:t>
            </a:r>
            <a:r>
              <a:rPr lang="ar-SA" sz="2200" dirty="0" smtClean="0">
                <a:solidFill>
                  <a:schemeClr val="tx1"/>
                </a:solidFill>
              </a:rPr>
              <a:t> مع أسعار </a:t>
            </a:r>
            <a:r>
              <a:rPr lang="ar-SA" sz="2200" dirty="0" err="1" smtClean="0">
                <a:solidFill>
                  <a:schemeClr val="tx1"/>
                </a:solidFill>
              </a:rPr>
              <a:t>ال</a:t>
            </a:r>
            <a:r>
              <a:rPr lang="ar-DZ" sz="2200" dirty="0" smtClean="0">
                <a:solidFill>
                  <a:schemeClr val="tx1"/>
                </a:solidFill>
              </a:rPr>
              <a:t>ـ</a:t>
            </a:r>
            <a:r>
              <a:rPr lang="ar-SA" sz="2200" dirty="0" smtClean="0">
                <a:solidFill>
                  <a:schemeClr val="tx1"/>
                </a:solidFill>
              </a:rPr>
              <a:t>متعه</a:t>
            </a:r>
            <a:r>
              <a:rPr lang="ar-DZ" sz="2200" dirty="0" smtClean="0">
                <a:solidFill>
                  <a:schemeClr val="tx1"/>
                </a:solidFill>
              </a:rPr>
              <a:t>ـ</a:t>
            </a:r>
            <a:r>
              <a:rPr lang="ar-SA" sz="2200" dirty="0" err="1" smtClean="0">
                <a:solidFill>
                  <a:schemeClr val="tx1"/>
                </a:solidFill>
              </a:rPr>
              <a:t>دي</a:t>
            </a:r>
            <a:r>
              <a:rPr lang="ar-DZ" sz="2200" dirty="0" smtClean="0">
                <a:solidFill>
                  <a:schemeClr val="tx1"/>
                </a:solidFill>
              </a:rPr>
              <a:t>ـ</a:t>
            </a:r>
            <a:r>
              <a:rPr lang="ar-SA" sz="2200" dirty="0" smtClean="0">
                <a:solidFill>
                  <a:schemeClr val="tx1"/>
                </a:solidFill>
              </a:rPr>
              <a:t>ن </a:t>
            </a:r>
            <a:r>
              <a:rPr lang="ar-SA" sz="2200" dirty="0" err="1" smtClean="0">
                <a:solidFill>
                  <a:schemeClr val="tx1"/>
                </a:solidFill>
              </a:rPr>
              <a:t>الآخري</a:t>
            </a:r>
            <a:r>
              <a:rPr lang="ar-DZ" sz="2200" dirty="0" smtClean="0">
                <a:solidFill>
                  <a:schemeClr val="tx1"/>
                </a:solidFill>
              </a:rPr>
              <a:t>ـ</a:t>
            </a:r>
            <a:r>
              <a:rPr lang="ar-SA" sz="2200" dirty="0" smtClean="0">
                <a:solidFill>
                  <a:schemeClr val="tx1"/>
                </a:solidFill>
              </a:rPr>
              <a:t>ن، ول</a:t>
            </a:r>
            <a:r>
              <a:rPr lang="ar-DZ" sz="2200" dirty="0" smtClean="0">
                <a:solidFill>
                  <a:schemeClr val="tx1"/>
                </a:solidFill>
              </a:rPr>
              <a:t>ـ</a:t>
            </a:r>
            <a:r>
              <a:rPr lang="ar-SA" sz="2200" dirty="0" smtClean="0">
                <a:solidFill>
                  <a:schemeClr val="tx1"/>
                </a:solidFill>
              </a:rPr>
              <a:t>كن مع واقع العروض المقترحة (السعر المطبق غالبا في الأسواق أو</a:t>
            </a:r>
            <a:r>
              <a:rPr lang="ar-DZ" sz="2200" dirty="0" smtClean="0">
                <a:solidFill>
                  <a:schemeClr val="tx1"/>
                </a:solidFill>
              </a:rPr>
              <a:t> فـي</a:t>
            </a:r>
            <a:r>
              <a:rPr lang="ar-SA" sz="2200" dirty="0" smtClean="0">
                <a:solidFill>
                  <a:schemeClr val="tx1"/>
                </a:solidFill>
              </a:rPr>
              <a:t> صفقات سابقة).</a:t>
            </a:r>
            <a:endParaRPr lang="fr-FR" sz="2200" dirty="0">
              <a:solidFill>
                <a:schemeClr val="tx1"/>
              </a:solidFill>
              <a:effectLst>
                <a:outerShdw blurRad="38100" dist="38100" dir="2700000" algn="tl">
                  <a:srgbClr val="000000">
                    <a:alpha val="43137"/>
                  </a:srgbClr>
                </a:outerShdw>
              </a:effectLst>
            </a:endParaRPr>
          </a:p>
        </p:txBody>
      </p:sp>
      <p:sp>
        <p:nvSpPr>
          <p:cNvPr id="6" name="Rectangle 5"/>
          <p:cNvSpPr/>
          <p:nvPr/>
        </p:nvSpPr>
        <p:spPr>
          <a:xfrm>
            <a:off x="1000100" y="285728"/>
            <a:ext cx="7210628" cy="523220"/>
          </a:xfrm>
          <a:prstGeom prst="rect">
            <a:avLst/>
          </a:prstGeom>
          <a:noFill/>
        </p:spPr>
        <p:txBody>
          <a:bodyPr wrap="none" lIns="91440" tIns="45720" rIns="91440" bIns="45720">
            <a:spAutoFit/>
          </a:bodyPr>
          <a:lstStyle/>
          <a:p>
            <a:pPr algn="ctr" rtl="1"/>
            <a:r>
              <a:rPr lang="ar-SA" sz="2800" b="1" dirty="0" smtClean="0">
                <a:ln>
                  <a:solidFill>
                    <a:schemeClr val="accent6">
                      <a:lumMod val="75000"/>
                    </a:schemeClr>
                  </a:solidFill>
                </a:ln>
              </a:rPr>
              <a:t>حالة تطبيق هامش الأفضلية 25 </a:t>
            </a:r>
            <a:r>
              <a:rPr lang="fr-FR" sz="2800" b="1" dirty="0" smtClean="0">
                <a:ln>
                  <a:solidFill>
                    <a:schemeClr val="accent6">
                      <a:lumMod val="75000"/>
                    </a:schemeClr>
                  </a:solidFill>
                </a:ln>
              </a:rPr>
              <a:t>%</a:t>
            </a:r>
            <a:r>
              <a:rPr lang="ar-SA" sz="2800" b="1" dirty="0" smtClean="0">
                <a:ln>
                  <a:solidFill>
                    <a:schemeClr val="accent6">
                      <a:lumMod val="75000"/>
                    </a:schemeClr>
                  </a:solidFill>
                </a:ln>
              </a:rPr>
              <a:t> </a:t>
            </a:r>
            <a:r>
              <a:rPr lang="ar-SA" sz="2800" b="1" dirty="0" err="1" smtClean="0">
                <a:ln>
                  <a:solidFill>
                    <a:schemeClr val="accent6">
                      <a:lumMod val="75000"/>
                    </a:schemeClr>
                  </a:solidFill>
                </a:ln>
              </a:rPr>
              <a:t>للمنتوج</a:t>
            </a:r>
            <a:r>
              <a:rPr lang="ar-SA" sz="2800" b="1" dirty="0" smtClean="0">
                <a:ln>
                  <a:solidFill>
                    <a:schemeClr val="accent6">
                      <a:lumMod val="75000"/>
                    </a:schemeClr>
                  </a:solidFill>
                </a:ln>
              </a:rPr>
              <a:t> الجزائري المنشأ</a:t>
            </a:r>
            <a:endParaRPr lang="fr-FR" sz="2800" dirty="0">
              <a:ln>
                <a:solidFill>
                  <a:schemeClr val="accent6">
                    <a:lumMod val="75000"/>
                  </a:schemeClr>
                </a:solidFill>
              </a:ln>
            </a:endParaRPr>
          </a:p>
        </p:txBody>
      </p:sp>
      <p:sp>
        <p:nvSpPr>
          <p:cNvPr id="2" name="Espace réservé de la date 1"/>
          <p:cNvSpPr>
            <a:spLocks noGrp="1"/>
          </p:cNvSpPr>
          <p:nvPr>
            <p:ph type="dt" sz="half" idx="10"/>
          </p:nvPr>
        </p:nvSpPr>
        <p:spPr/>
        <p:txBody>
          <a:bodyPr/>
          <a:lstStyle/>
          <a:p>
            <a:fld id="{44456F6D-0D7B-451E-A7BF-368878FC3A0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54</a:t>
            </a:fld>
            <a:endParaRPr lang="fr-FR"/>
          </a:p>
        </p:txBody>
      </p:sp>
    </p:spTree>
  </p:cSld>
  <p:clrMapOvr>
    <a:masterClrMapping/>
  </p:clrMapOvr>
  <p:transition>
    <p:cut/>
    <p:sndAc>
      <p:stSnd>
        <p:snd r:embed="rId2" name="camera.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857232"/>
            <a:ext cx="8858312" cy="5000660"/>
          </a:xfrm>
          <a:prstGeom prst="roundRect">
            <a:avLst>
              <a:gd name="adj" fmla="val 32815"/>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DZ" sz="3200" dirty="0" err="1" smtClean="0">
                <a:solidFill>
                  <a:schemeClr val="tx1"/>
                </a:solidFill>
              </a:rPr>
              <a:t>يتـجـسـ</a:t>
            </a:r>
            <a:r>
              <a:rPr lang="ar-SA" sz="3200" dirty="0" smtClean="0">
                <a:solidFill>
                  <a:schemeClr val="tx1"/>
                </a:solidFill>
              </a:rPr>
              <a:t>د اختيار – </a:t>
            </a:r>
            <a:r>
              <a:rPr lang="ar-DZ" sz="3200" dirty="0" err="1" smtClean="0">
                <a:solidFill>
                  <a:schemeClr val="tx1"/>
                </a:solidFill>
              </a:rPr>
              <a:t>الأ</a:t>
            </a:r>
            <a:r>
              <a:rPr lang="ar-SA" sz="3200" dirty="0" smtClean="0">
                <a:solidFill>
                  <a:schemeClr val="tx1"/>
                </a:solidFill>
              </a:rPr>
              <a:t>حسن عرض – بدل – الأقل عرض –اعتبار السعر عنصرا عاديا مثل </a:t>
            </a:r>
            <a:r>
              <a:rPr lang="ar-SA" sz="3200" dirty="0" err="1" smtClean="0">
                <a:solidFill>
                  <a:schemeClr val="tx1"/>
                </a:solidFill>
              </a:rPr>
              <a:t>الع</a:t>
            </a:r>
            <a:r>
              <a:rPr lang="ar-DZ" sz="3200" dirty="0" smtClean="0">
                <a:solidFill>
                  <a:schemeClr val="tx1"/>
                </a:solidFill>
              </a:rPr>
              <a:t>ـ</a:t>
            </a:r>
            <a:r>
              <a:rPr lang="ar-SA" sz="3200" dirty="0" smtClean="0">
                <a:solidFill>
                  <a:schemeClr val="tx1"/>
                </a:solidFill>
              </a:rPr>
              <a:t>ناصر الأخرى.</a:t>
            </a:r>
            <a:endParaRPr lang="fr-FR" sz="3200" dirty="0" smtClean="0">
              <a:solidFill>
                <a:schemeClr val="tx1"/>
              </a:solidFill>
            </a:endParaRPr>
          </a:p>
          <a:p>
            <a:pPr lvl="0" algn="just" rtl="1"/>
            <a:r>
              <a:rPr lang="ar-SA" sz="3200" dirty="0" smtClean="0">
                <a:solidFill>
                  <a:schemeClr val="tx1"/>
                </a:solidFill>
              </a:rPr>
              <a:t>العرض </a:t>
            </a:r>
            <a:r>
              <a:rPr lang="ar-SA" sz="3200" dirty="0" err="1" smtClean="0">
                <a:solidFill>
                  <a:schemeClr val="tx1"/>
                </a:solidFill>
              </a:rPr>
              <a:t>الأحس</a:t>
            </a:r>
            <a:r>
              <a:rPr lang="ar-DZ" sz="3200" dirty="0" smtClean="0">
                <a:solidFill>
                  <a:schemeClr val="tx1"/>
                </a:solidFill>
              </a:rPr>
              <a:t>ـ</a:t>
            </a:r>
            <a:r>
              <a:rPr lang="ar-SA" sz="3200" dirty="0" smtClean="0">
                <a:solidFill>
                  <a:schemeClr val="tx1"/>
                </a:solidFill>
              </a:rPr>
              <a:t>ن اقتصاديا </a:t>
            </a:r>
            <a:r>
              <a:rPr lang="ar-DZ" sz="3200" dirty="0" smtClean="0">
                <a:solidFill>
                  <a:schemeClr val="tx1"/>
                </a:solidFill>
              </a:rPr>
              <a:t>غــيـر</a:t>
            </a:r>
            <a:r>
              <a:rPr lang="ar-SA" sz="3200" dirty="0" smtClean="0">
                <a:solidFill>
                  <a:schemeClr val="tx1"/>
                </a:solidFill>
              </a:rPr>
              <a:t> مرتبط </a:t>
            </a:r>
            <a:r>
              <a:rPr lang="ar-DZ" sz="3200" dirty="0" smtClean="0">
                <a:solidFill>
                  <a:schemeClr val="tx1"/>
                </a:solidFill>
              </a:rPr>
              <a:t>بالضرورة </a:t>
            </a:r>
            <a:r>
              <a:rPr lang="ar-SA" sz="3200" dirty="0" err="1" smtClean="0">
                <a:solidFill>
                  <a:schemeClr val="tx1"/>
                </a:solidFill>
              </a:rPr>
              <a:t>بالسع</a:t>
            </a:r>
            <a:r>
              <a:rPr lang="ar-DZ" sz="3200" dirty="0" smtClean="0">
                <a:solidFill>
                  <a:schemeClr val="tx1"/>
                </a:solidFill>
              </a:rPr>
              <a:t>ـ</a:t>
            </a:r>
            <a:r>
              <a:rPr lang="ar-SA" sz="3200" dirty="0" smtClean="0">
                <a:solidFill>
                  <a:schemeClr val="tx1"/>
                </a:solidFill>
              </a:rPr>
              <a:t>ر.</a:t>
            </a:r>
            <a:endParaRPr lang="fr-FR" sz="3200" dirty="0" smtClean="0">
              <a:solidFill>
                <a:schemeClr val="tx1"/>
              </a:solidFill>
            </a:endParaRPr>
          </a:p>
          <a:p>
            <a:pPr algn="just" rtl="1"/>
            <a:r>
              <a:rPr lang="ar-SA" sz="3200" dirty="0" smtClean="0">
                <a:solidFill>
                  <a:schemeClr val="tx1"/>
                </a:solidFill>
              </a:rPr>
              <a:t>لا يكون العرض الأحسن مبررا للمصلحة المتعاقدة للتفريط في جعل السعر عنصر</a:t>
            </a:r>
            <a:r>
              <a:rPr lang="ar-DZ" sz="3200" dirty="0" smtClean="0">
                <a:solidFill>
                  <a:schemeClr val="tx1"/>
                </a:solidFill>
              </a:rPr>
              <a:t>ا</a:t>
            </a:r>
            <a:r>
              <a:rPr lang="ar-SA" sz="3200" dirty="0" smtClean="0">
                <a:solidFill>
                  <a:schemeClr val="tx1"/>
                </a:solidFill>
              </a:rPr>
              <a:t> غير مهم أثناء تقييم العروض.</a:t>
            </a:r>
            <a:endParaRPr lang="fr-FR" sz="32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714348" y="1571612"/>
            <a:ext cx="7786742" cy="1071570"/>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000" b="1" dirty="0" smtClean="0"/>
              <a:t>ك</a:t>
            </a:r>
            <a:r>
              <a:rPr lang="ar-DZ" sz="3000" b="1" dirty="0" smtClean="0"/>
              <a:t>ـ</a:t>
            </a:r>
            <a:r>
              <a:rPr lang="ar-SA" sz="3000" b="1" dirty="0" smtClean="0"/>
              <a:t>ي</a:t>
            </a:r>
            <a:r>
              <a:rPr lang="ar-DZ" sz="3000" b="1" dirty="0" smtClean="0"/>
              <a:t>ـ</a:t>
            </a:r>
            <a:r>
              <a:rPr lang="ar-SA" sz="3000" b="1" dirty="0" smtClean="0"/>
              <a:t>ف </a:t>
            </a:r>
            <a:r>
              <a:rPr lang="ar-SA" sz="3000" b="1" dirty="0" err="1" smtClean="0"/>
              <a:t>ي</a:t>
            </a:r>
            <a:r>
              <a:rPr lang="ar-DZ" sz="3000" b="1" dirty="0" smtClean="0"/>
              <a:t>ـ</a:t>
            </a:r>
            <a:r>
              <a:rPr lang="ar-SA" sz="3000" b="1" dirty="0" smtClean="0"/>
              <a:t>ت</a:t>
            </a:r>
            <a:r>
              <a:rPr lang="ar-DZ" sz="3000" b="1" dirty="0" smtClean="0"/>
              <a:t>ـ</a:t>
            </a:r>
            <a:r>
              <a:rPr lang="ar-SA" sz="3000" b="1" dirty="0" smtClean="0"/>
              <a:t>م اختيار العرض الأحسن من حيث المزايا الاقتصادية</a:t>
            </a:r>
            <a:r>
              <a:rPr lang="ar-DZ" sz="3000" b="1" dirty="0" smtClean="0"/>
              <a:t>؟</a:t>
            </a:r>
            <a:endParaRPr lang="fr-FR" sz="3000" dirty="0"/>
          </a:p>
        </p:txBody>
      </p:sp>
      <p:sp>
        <p:nvSpPr>
          <p:cNvPr id="2" name="Espace réservé de la date 1"/>
          <p:cNvSpPr>
            <a:spLocks noGrp="1"/>
          </p:cNvSpPr>
          <p:nvPr>
            <p:ph type="dt" sz="half" idx="10"/>
          </p:nvPr>
        </p:nvSpPr>
        <p:spPr/>
        <p:txBody>
          <a:bodyPr/>
          <a:lstStyle/>
          <a:p>
            <a:fld id="{79DE42DF-A817-4E6F-9331-F1D4FAFCCC36}"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55</a:t>
            </a:fld>
            <a:endParaRPr lang="fr-FR"/>
          </a:p>
        </p:txBody>
      </p:sp>
    </p:spTree>
  </p:cSld>
  <p:clrMapOvr>
    <a:masterClrMapping/>
  </p:clrMapOvr>
  <p:transition>
    <p:cut thruBlk="1"/>
    <p:sndAc>
      <p:stSnd>
        <p:snd r:embed="rId2" name="explode.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0" y="571480"/>
            <a:ext cx="8858312" cy="607223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SA" sz="2800" dirty="0" smtClean="0">
                <a:solidFill>
                  <a:schemeClr val="tx1"/>
                </a:solidFill>
              </a:rPr>
              <a:t>- تكون العروض مطابقة للحاجات المحددة من طرف المتعامل العمومي في دفتر الشروط.</a:t>
            </a:r>
            <a:endParaRPr lang="fr-FR" sz="2800" dirty="0" smtClean="0">
              <a:solidFill>
                <a:schemeClr val="tx1"/>
              </a:solidFill>
            </a:endParaRPr>
          </a:p>
          <a:p>
            <a:pPr algn="just" rtl="1"/>
            <a:r>
              <a:rPr lang="ar-SA" sz="2800" dirty="0" smtClean="0">
                <a:solidFill>
                  <a:schemeClr val="tx1"/>
                </a:solidFill>
              </a:rPr>
              <a:t>-</a:t>
            </a:r>
            <a:r>
              <a:rPr lang="ar-DZ" sz="2800" dirty="0" smtClean="0">
                <a:solidFill>
                  <a:schemeClr val="tx1"/>
                </a:solidFill>
              </a:rPr>
              <a:t> و</a:t>
            </a:r>
            <a:r>
              <a:rPr lang="ar-SA" sz="2800" dirty="0" smtClean="0">
                <a:solidFill>
                  <a:schemeClr val="tx1"/>
                </a:solidFill>
              </a:rPr>
              <a:t>يمثل العرض جوابا دقيقا للحاجات المعبر عنها في دفتر الشروط، ووثائق الإعلان عن المناقصة.</a:t>
            </a:r>
            <a:endParaRPr lang="fr-FR" sz="2800" dirty="0" smtClean="0">
              <a:solidFill>
                <a:schemeClr val="tx1"/>
              </a:solidFill>
            </a:endParaRPr>
          </a:p>
          <a:p>
            <a:pPr algn="just" rtl="1"/>
            <a:r>
              <a:rPr lang="ar-SA" sz="2800" dirty="0" smtClean="0">
                <a:solidFill>
                  <a:schemeClr val="tx1"/>
                </a:solidFill>
              </a:rPr>
              <a:t>- فتح منافسة لا يق</a:t>
            </a:r>
            <a:r>
              <a:rPr lang="ar-DZ" sz="2800" dirty="0" smtClean="0">
                <a:solidFill>
                  <a:schemeClr val="tx1"/>
                </a:solidFill>
              </a:rPr>
              <a:t>ص</a:t>
            </a:r>
            <a:r>
              <a:rPr lang="ar-SA" sz="2800" dirty="0" smtClean="0">
                <a:solidFill>
                  <a:schemeClr val="tx1"/>
                </a:solidFill>
              </a:rPr>
              <a:t>ي مسبقا </a:t>
            </a:r>
            <a:r>
              <a:rPr lang="ar-SA" sz="2800" dirty="0" err="1" smtClean="0">
                <a:solidFill>
                  <a:schemeClr val="tx1"/>
                </a:solidFill>
              </a:rPr>
              <a:t>أ</a:t>
            </a:r>
            <a:r>
              <a:rPr lang="ar-DZ" sz="2800" dirty="0" smtClean="0">
                <a:solidFill>
                  <a:schemeClr val="tx1"/>
                </a:solidFill>
              </a:rPr>
              <a:t>ي</a:t>
            </a:r>
            <a:r>
              <a:rPr lang="ar-SA" sz="2800" dirty="0" smtClean="0">
                <a:solidFill>
                  <a:schemeClr val="tx1"/>
                </a:solidFill>
              </a:rPr>
              <a:t> </a:t>
            </a:r>
            <a:r>
              <a:rPr lang="ar-SA" sz="2800" dirty="0" err="1" smtClean="0">
                <a:solidFill>
                  <a:schemeClr val="tx1"/>
                </a:solidFill>
              </a:rPr>
              <a:t>مترشح</a:t>
            </a:r>
            <a:r>
              <a:rPr lang="ar-SA" sz="2800" dirty="0" smtClean="0">
                <a:solidFill>
                  <a:schemeClr val="tx1"/>
                </a:solidFill>
              </a:rPr>
              <a:t> تتوفر فيه الشروط.</a:t>
            </a:r>
            <a:endParaRPr lang="fr-FR" sz="2800" dirty="0" smtClean="0">
              <a:solidFill>
                <a:schemeClr val="tx1"/>
              </a:solidFill>
            </a:endParaRPr>
          </a:p>
          <a:p>
            <a:pPr algn="just" rtl="1"/>
            <a:r>
              <a:rPr lang="ar-SA" sz="2800" dirty="0" smtClean="0">
                <a:solidFill>
                  <a:schemeClr val="tx1"/>
                </a:solidFill>
              </a:rPr>
              <a:t>- يعتمد اختيار المتعامل المتعاقد وفقا لعوامل تقنية ومالية.</a:t>
            </a:r>
            <a:endParaRPr lang="fr-FR" sz="2800" dirty="0" smtClean="0">
              <a:solidFill>
                <a:schemeClr val="tx1"/>
              </a:solidFill>
            </a:endParaRPr>
          </a:p>
          <a:p>
            <a:pPr algn="just" rtl="1"/>
            <a:r>
              <a:rPr lang="ar-SA" sz="2800" dirty="0" smtClean="0">
                <a:solidFill>
                  <a:schemeClr val="tx1"/>
                </a:solidFill>
              </a:rPr>
              <a:t>- تمنح الصفقة إلى المتعامل التي تقدم بأحسن عرض بالنظر إلى:</a:t>
            </a:r>
            <a:endParaRPr lang="fr-FR" sz="2800" dirty="0" smtClean="0">
              <a:solidFill>
                <a:schemeClr val="tx1"/>
              </a:solidFill>
            </a:endParaRPr>
          </a:p>
          <a:p>
            <a:pPr lvl="0" algn="just" rtl="1"/>
            <a:r>
              <a:rPr lang="ar-SA" sz="2800" dirty="0" smtClean="0">
                <a:solidFill>
                  <a:schemeClr val="tx1"/>
                </a:solidFill>
              </a:rPr>
              <a:t>مبلغ المواد.</a:t>
            </a:r>
            <a:endParaRPr lang="fr-FR" sz="2800" dirty="0" smtClean="0">
              <a:solidFill>
                <a:schemeClr val="tx1"/>
              </a:solidFill>
            </a:endParaRPr>
          </a:p>
          <a:p>
            <a:pPr lvl="0" algn="just" rtl="1"/>
            <a:r>
              <a:rPr lang="ar-SA" sz="2800" dirty="0" smtClean="0">
                <a:solidFill>
                  <a:schemeClr val="tx1"/>
                </a:solidFill>
              </a:rPr>
              <a:t>مدة التسليم.</a:t>
            </a:r>
            <a:endParaRPr lang="fr-FR" sz="2800" dirty="0" smtClean="0">
              <a:solidFill>
                <a:schemeClr val="tx1"/>
              </a:solidFill>
            </a:endParaRPr>
          </a:p>
          <a:p>
            <a:pPr algn="just" rtl="1"/>
            <a:r>
              <a:rPr lang="ar-SA" sz="2800" dirty="0" smtClean="0">
                <a:solidFill>
                  <a:schemeClr val="tx1"/>
                </a:solidFill>
              </a:rPr>
              <a:t>- الضمانات المهنية </a:t>
            </a:r>
            <a:r>
              <a:rPr lang="ar-SA" sz="2800" dirty="0" err="1" smtClean="0">
                <a:solidFill>
                  <a:schemeClr val="tx1"/>
                </a:solidFill>
              </a:rPr>
              <a:t>و</a:t>
            </a:r>
            <a:r>
              <a:rPr lang="ar-SA" sz="2800" dirty="0" smtClean="0">
                <a:solidFill>
                  <a:schemeClr val="tx1"/>
                </a:solidFill>
              </a:rPr>
              <a:t> المالية التي يقدمها المتعهدون</a:t>
            </a:r>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428728" y="785794"/>
            <a:ext cx="6215106" cy="928694"/>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3000" b="1" dirty="0" smtClean="0"/>
              <a:t>ما هي العوامل التي يتم الاعتماد عليها لاختيار أحسن عرض</a:t>
            </a:r>
            <a:r>
              <a:rPr lang="ar-DZ" sz="3000" b="1" dirty="0" smtClean="0"/>
              <a:t>؟</a:t>
            </a:r>
            <a:endParaRPr lang="fr-FR" sz="3000" dirty="0"/>
          </a:p>
        </p:txBody>
      </p:sp>
      <p:sp>
        <p:nvSpPr>
          <p:cNvPr id="2" name="Espace réservé de la date 1"/>
          <p:cNvSpPr>
            <a:spLocks noGrp="1"/>
          </p:cNvSpPr>
          <p:nvPr>
            <p:ph type="dt" sz="half" idx="10"/>
          </p:nvPr>
        </p:nvSpPr>
        <p:spPr/>
        <p:txBody>
          <a:bodyPr/>
          <a:lstStyle/>
          <a:p>
            <a:fld id="{6976803C-EA9A-4DF8-815B-2B89573ECEA0}"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56</a:t>
            </a:fld>
            <a:endParaRPr lang="fr-FR"/>
          </a:p>
        </p:txBody>
      </p:sp>
    </p:spTree>
  </p:cSld>
  <p:clrMapOvr>
    <a:masterClrMapping/>
  </p:clrMapOvr>
  <p:transition>
    <p:wedge/>
    <p:sndAc>
      <p:stSnd>
        <p:snd r:embed="rId2" name="push.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42852"/>
            <a:ext cx="8858312" cy="6572296"/>
          </a:xfrm>
          <a:prstGeom prst="roundRect">
            <a:avLst>
              <a:gd name="adj" fmla="val 13951"/>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endParaRPr lang="ar-DZ" sz="2000" dirty="0" smtClean="0">
              <a:solidFill>
                <a:schemeClr val="tx1"/>
              </a:solidFill>
            </a:endParaRPr>
          </a:p>
          <a:p>
            <a:pPr algn="just" rtl="1"/>
            <a:endParaRPr lang="ar-DZ" sz="1200" dirty="0" smtClean="0">
              <a:solidFill>
                <a:schemeClr val="tx1"/>
              </a:solidFill>
            </a:endParaRPr>
          </a:p>
          <a:p>
            <a:pPr algn="just" rtl="1"/>
            <a:r>
              <a:rPr lang="ar-SA" sz="2000" dirty="0" smtClean="0">
                <a:solidFill>
                  <a:schemeClr val="tx1"/>
                </a:solidFill>
              </a:rPr>
              <a:t> نأخذ على سبيل المثال التقييم على أساس الجودة </a:t>
            </a:r>
            <a:r>
              <a:rPr lang="ar-SA" sz="2000" dirty="0" err="1" smtClean="0">
                <a:solidFill>
                  <a:schemeClr val="tx1"/>
                </a:solidFill>
              </a:rPr>
              <a:t>و</a:t>
            </a:r>
            <a:r>
              <a:rPr lang="ar-SA" sz="2000" dirty="0" smtClean="0">
                <a:solidFill>
                  <a:schemeClr val="tx1"/>
                </a:solidFill>
              </a:rPr>
              <a:t> السعر (أحسن عرض) بإجراء عملية تجزئة 70 </a:t>
            </a:r>
            <a:r>
              <a:rPr lang="fr-FR" sz="2000" dirty="0" smtClean="0">
                <a:solidFill>
                  <a:schemeClr val="tx1"/>
                </a:solidFill>
              </a:rPr>
              <a:t>%</a:t>
            </a:r>
            <a:r>
              <a:rPr lang="ar-SA" sz="2000" dirty="0" smtClean="0">
                <a:solidFill>
                  <a:schemeClr val="tx1"/>
                </a:solidFill>
              </a:rPr>
              <a:t> للقيمة التقنية </a:t>
            </a:r>
            <a:r>
              <a:rPr lang="ar-SA" sz="2000" dirty="0" err="1" smtClean="0">
                <a:solidFill>
                  <a:schemeClr val="tx1"/>
                </a:solidFill>
              </a:rPr>
              <a:t>و</a:t>
            </a:r>
            <a:r>
              <a:rPr lang="ar-SA" sz="2000" dirty="0" smtClean="0">
                <a:solidFill>
                  <a:schemeClr val="tx1"/>
                </a:solidFill>
              </a:rPr>
              <a:t> 30 </a:t>
            </a:r>
            <a:r>
              <a:rPr lang="fr-FR" sz="2000" dirty="0" smtClean="0">
                <a:solidFill>
                  <a:schemeClr val="tx1"/>
                </a:solidFill>
              </a:rPr>
              <a:t>%</a:t>
            </a:r>
            <a:r>
              <a:rPr lang="ar-SA" sz="2000" dirty="0" smtClean="0">
                <a:solidFill>
                  <a:schemeClr val="tx1"/>
                </a:solidFill>
              </a:rPr>
              <a:t> للسعر.</a:t>
            </a:r>
            <a:endParaRPr lang="ar-DZ" sz="2000" dirty="0" smtClean="0">
              <a:solidFill>
                <a:schemeClr val="tx1"/>
              </a:solidFill>
            </a:endParaRPr>
          </a:p>
          <a:p>
            <a:pPr algn="just" rtl="1"/>
            <a:endParaRPr lang="fr-FR" sz="1100" dirty="0" smtClean="0">
              <a:solidFill>
                <a:schemeClr val="tx1"/>
              </a:solidFill>
            </a:endParaRPr>
          </a:p>
          <a:p>
            <a:pPr algn="just" rtl="1"/>
            <a:r>
              <a:rPr lang="ar-SA" sz="2200" b="1" u="sng" dirty="0" smtClean="0">
                <a:solidFill>
                  <a:schemeClr val="accent6">
                    <a:lumMod val="50000"/>
                  </a:schemeClr>
                </a:solidFill>
              </a:rPr>
              <a:t>المنح حسب قاعدة العرض الأحسن اقتصاديا</a:t>
            </a:r>
            <a:endParaRPr lang="ar-DZ" sz="22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endParaRPr lang="ar-DZ" sz="2400" b="1" u="sng" dirty="0" smtClean="0">
              <a:solidFill>
                <a:schemeClr val="accent6">
                  <a:lumMod val="50000"/>
                </a:schemeClr>
              </a:solidFill>
            </a:endParaRPr>
          </a:p>
          <a:p>
            <a:pPr algn="just" rtl="1"/>
            <a:r>
              <a:rPr lang="ar-DZ" sz="2000" dirty="0" smtClean="0">
                <a:solidFill>
                  <a:schemeClr val="tx1"/>
                </a:solidFill>
              </a:rPr>
              <a:t>ت</a:t>
            </a:r>
            <a:r>
              <a:rPr lang="ar-SA" sz="2000" dirty="0" smtClean="0">
                <a:solidFill>
                  <a:schemeClr val="tx1"/>
                </a:solidFill>
              </a:rPr>
              <a:t>م التقييم على أساس قاعدة 70 : 30 بالنسبة للنقاط الممنوحة وفقا للقيمة التقنية مقارنة للنقاط الممنوحة للسعر.</a:t>
            </a:r>
            <a:endParaRPr lang="fr-FR" sz="2000" dirty="0" smtClean="0">
              <a:solidFill>
                <a:schemeClr val="tx1"/>
              </a:solidFill>
            </a:endParaRPr>
          </a:p>
          <a:p>
            <a:pPr algn="just" rtl="1"/>
            <a:r>
              <a:rPr lang="ar-SA" sz="2000" dirty="0" smtClean="0">
                <a:solidFill>
                  <a:schemeClr val="tx1"/>
                </a:solidFill>
              </a:rPr>
              <a:t>المستفيد من الصفقة هو </a:t>
            </a:r>
            <a:r>
              <a:rPr lang="ar-SA" sz="2000" dirty="0" err="1" smtClean="0">
                <a:solidFill>
                  <a:schemeClr val="tx1"/>
                </a:solidFill>
              </a:rPr>
              <a:t>ال</a:t>
            </a:r>
            <a:r>
              <a:rPr lang="ar-DZ" sz="2000" dirty="0" smtClean="0">
                <a:solidFill>
                  <a:schemeClr val="tx1"/>
                </a:solidFill>
              </a:rPr>
              <a:t>ـ</a:t>
            </a:r>
            <a:r>
              <a:rPr lang="ar-SA" sz="2000" dirty="0" smtClean="0">
                <a:solidFill>
                  <a:schemeClr val="tx1"/>
                </a:solidFill>
              </a:rPr>
              <a:t>متعهد رقم 1 لأنه </a:t>
            </a:r>
            <a:r>
              <a:rPr lang="ar-SA" sz="2000" dirty="0" err="1" smtClean="0">
                <a:solidFill>
                  <a:schemeClr val="tx1"/>
                </a:solidFill>
              </a:rPr>
              <a:t>ت</a:t>
            </a:r>
            <a:r>
              <a:rPr lang="ar-DZ" sz="2000" dirty="0" smtClean="0">
                <a:solidFill>
                  <a:schemeClr val="tx1"/>
                </a:solidFill>
              </a:rPr>
              <a:t>ـ</a:t>
            </a:r>
            <a:r>
              <a:rPr lang="ar-SA" sz="2000" dirty="0" smtClean="0">
                <a:solidFill>
                  <a:schemeClr val="tx1"/>
                </a:solidFill>
              </a:rPr>
              <a:t>حصل على العلامة </a:t>
            </a:r>
            <a:r>
              <a:rPr lang="ar-SA" sz="2000" dirty="0" err="1" smtClean="0">
                <a:solidFill>
                  <a:schemeClr val="tx1"/>
                </a:solidFill>
              </a:rPr>
              <a:t>ال</a:t>
            </a:r>
            <a:r>
              <a:rPr lang="ar-DZ" sz="2000" dirty="0" smtClean="0">
                <a:solidFill>
                  <a:schemeClr val="tx1"/>
                </a:solidFill>
              </a:rPr>
              <a:t>ـ</a:t>
            </a:r>
            <a:r>
              <a:rPr lang="ar-SA" sz="2000" dirty="0" smtClean="0">
                <a:solidFill>
                  <a:schemeClr val="tx1"/>
                </a:solidFill>
              </a:rPr>
              <a:t>مشتركة </a:t>
            </a:r>
            <a:r>
              <a:rPr lang="ar-SA" sz="2000" dirty="0" err="1" smtClean="0">
                <a:solidFill>
                  <a:schemeClr val="tx1"/>
                </a:solidFill>
              </a:rPr>
              <a:t>الأع</a:t>
            </a:r>
            <a:r>
              <a:rPr lang="ar-DZ" sz="2000" dirty="0" smtClean="0">
                <a:solidFill>
                  <a:schemeClr val="tx1"/>
                </a:solidFill>
              </a:rPr>
              <a:t>ـ</a:t>
            </a:r>
            <a:r>
              <a:rPr lang="ar-SA" sz="2000" dirty="0" err="1" smtClean="0">
                <a:solidFill>
                  <a:schemeClr val="tx1"/>
                </a:solidFill>
              </a:rPr>
              <a:t>لى</a:t>
            </a:r>
            <a:r>
              <a:rPr lang="ar-SA" sz="2000" dirty="0" smtClean="0">
                <a:solidFill>
                  <a:schemeClr val="tx1"/>
                </a:solidFill>
              </a:rPr>
              <a:t> ل</a:t>
            </a:r>
            <a:r>
              <a:rPr lang="ar-DZ" sz="2000" dirty="0" smtClean="0">
                <a:solidFill>
                  <a:schemeClr val="tx1"/>
                </a:solidFill>
              </a:rPr>
              <a:t>ـ</a:t>
            </a:r>
            <a:r>
              <a:rPr lang="ar-SA" sz="2000" dirty="0" smtClean="0">
                <a:solidFill>
                  <a:schemeClr val="tx1"/>
                </a:solidFill>
              </a:rPr>
              <a:t>ل</a:t>
            </a:r>
            <a:r>
              <a:rPr lang="ar-DZ" sz="2000" dirty="0" smtClean="0">
                <a:solidFill>
                  <a:schemeClr val="tx1"/>
                </a:solidFill>
              </a:rPr>
              <a:t>ـ</a:t>
            </a:r>
            <a:r>
              <a:rPr lang="ar-SA" sz="2000" dirty="0" smtClean="0">
                <a:solidFill>
                  <a:schemeClr val="tx1"/>
                </a:solidFill>
              </a:rPr>
              <a:t>جانب </a:t>
            </a:r>
            <a:r>
              <a:rPr lang="ar-SA" sz="2000" dirty="0" err="1" smtClean="0">
                <a:solidFill>
                  <a:schemeClr val="tx1"/>
                </a:solidFill>
              </a:rPr>
              <a:t>ال</a:t>
            </a:r>
            <a:r>
              <a:rPr lang="ar-DZ" sz="2000" dirty="0" smtClean="0">
                <a:solidFill>
                  <a:schemeClr val="tx1"/>
                </a:solidFill>
              </a:rPr>
              <a:t>ـ</a:t>
            </a:r>
            <a:r>
              <a:rPr lang="ar-SA" sz="2000" dirty="0" smtClean="0">
                <a:solidFill>
                  <a:schemeClr val="tx1"/>
                </a:solidFill>
              </a:rPr>
              <a:t>ت</a:t>
            </a:r>
            <a:r>
              <a:rPr lang="ar-DZ" sz="2000" dirty="0" smtClean="0">
                <a:solidFill>
                  <a:schemeClr val="tx1"/>
                </a:solidFill>
              </a:rPr>
              <a:t>ـ</a:t>
            </a:r>
            <a:r>
              <a:rPr lang="ar-SA" sz="2000" dirty="0" smtClean="0">
                <a:solidFill>
                  <a:schemeClr val="tx1"/>
                </a:solidFill>
              </a:rPr>
              <a:t>ق</a:t>
            </a:r>
            <a:r>
              <a:rPr lang="ar-DZ" sz="2000" dirty="0" smtClean="0">
                <a:solidFill>
                  <a:schemeClr val="tx1"/>
                </a:solidFill>
              </a:rPr>
              <a:t>ـ</a:t>
            </a:r>
            <a:r>
              <a:rPr lang="ar-SA" sz="2000" dirty="0" smtClean="0">
                <a:solidFill>
                  <a:schemeClr val="tx1"/>
                </a:solidFill>
              </a:rPr>
              <a:t>ن</a:t>
            </a:r>
            <a:r>
              <a:rPr lang="ar-DZ" sz="2000" dirty="0" smtClean="0">
                <a:solidFill>
                  <a:schemeClr val="tx1"/>
                </a:solidFill>
              </a:rPr>
              <a:t>ـ</a:t>
            </a:r>
            <a:r>
              <a:rPr lang="ar-SA" sz="2000" dirty="0" smtClean="0">
                <a:solidFill>
                  <a:schemeClr val="tx1"/>
                </a:solidFill>
              </a:rPr>
              <a:t>ي </a:t>
            </a:r>
            <a:r>
              <a:rPr lang="ar-SA" sz="2000" dirty="0" err="1" smtClean="0">
                <a:solidFill>
                  <a:schemeClr val="tx1"/>
                </a:solidFill>
              </a:rPr>
              <a:t>و</a:t>
            </a:r>
            <a:r>
              <a:rPr lang="ar-SA" sz="2000" dirty="0" smtClean="0">
                <a:solidFill>
                  <a:schemeClr val="tx1"/>
                </a:solidFill>
              </a:rPr>
              <a:t> السعر.</a:t>
            </a:r>
            <a:endParaRPr lang="fr-FR" sz="2000" dirty="0" smtClean="0">
              <a:solidFill>
                <a:schemeClr val="tx1"/>
              </a:solidFill>
            </a:endParaRPr>
          </a:p>
          <a:p>
            <a:pPr algn="just" rtl="1"/>
            <a:r>
              <a:rPr lang="ar-SA" sz="2000" dirty="0" smtClean="0">
                <a:solidFill>
                  <a:schemeClr val="tx1"/>
                </a:solidFill>
              </a:rPr>
              <a:t>و يمكن تطبيق عدة عمليات مشتركة وفقا للقيمة التقنية </a:t>
            </a:r>
            <a:r>
              <a:rPr lang="ar-SA" sz="2000" dirty="0" err="1" smtClean="0">
                <a:solidFill>
                  <a:schemeClr val="tx1"/>
                </a:solidFill>
              </a:rPr>
              <a:t>و</a:t>
            </a:r>
            <a:r>
              <a:rPr lang="ar-SA" sz="2000" dirty="0" smtClean="0">
                <a:solidFill>
                  <a:schemeClr val="tx1"/>
                </a:solidFill>
              </a:rPr>
              <a:t> السعر- تماشيا مع تعقد الخدمات المطلوبة – </a:t>
            </a:r>
            <a:endParaRPr lang="fr-FR" sz="2000" dirty="0" smtClean="0">
              <a:solidFill>
                <a:schemeClr val="tx1"/>
              </a:solidFill>
            </a:endParaRPr>
          </a:p>
          <a:p>
            <a:pPr algn="just" rtl="1"/>
            <a:endParaRPr lang="fr-FR" sz="2400" b="1" u="sng" dirty="0" smtClean="0">
              <a:solidFill>
                <a:schemeClr val="accent6">
                  <a:lumMod val="50000"/>
                </a:schemeClr>
              </a:solidFill>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ar-DZ" sz="2600" dirty="0" smtClean="0">
              <a:solidFill>
                <a:schemeClr val="tx1"/>
              </a:solidFill>
              <a:effectLst>
                <a:outerShdw blurRad="38100" dist="38100" dir="2700000" algn="tl">
                  <a:srgbClr val="000000">
                    <a:alpha val="43137"/>
                  </a:srgbClr>
                </a:outerShdw>
              </a:effectLst>
            </a:endParaRPr>
          </a:p>
          <a:p>
            <a:pPr algn="just" rtl="1"/>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142976" y="357166"/>
            <a:ext cx="7000924" cy="500066"/>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2800" b="1" dirty="0" smtClean="0"/>
              <a:t>ك</a:t>
            </a:r>
            <a:r>
              <a:rPr lang="ar-DZ" sz="2800" b="1" dirty="0" smtClean="0"/>
              <a:t>ـ</a:t>
            </a:r>
            <a:r>
              <a:rPr lang="ar-SA" sz="2800" b="1" dirty="0" smtClean="0"/>
              <a:t>ي</a:t>
            </a:r>
            <a:r>
              <a:rPr lang="ar-DZ" sz="2800" b="1" dirty="0" smtClean="0"/>
              <a:t>ـ</a:t>
            </a:r>
            <a:r>
              <a:rPr lang="ar-SA" sz="2800" b="1" dirty="0" smtClean="0"/>
              <a:t>ف </a:t>
            </a:r>
            <a:r>
              <a:rPr lang="ar-SA" sz="2800" b="1" dirty="0" err="1" smtClean="0"/>
              <a:t>يت</a:t>
            </a:r>
            <a:r>
              <a:rPr lang="ar-DZ" sz="2800" b="1" dirty="0" smtClean="0"/>
              <a:t>ـ</a:t>
            </a:r>
            <a:r>
              <a:rPr lang="ar-SA" sz="2800" b="1" dirty="0" smtClean="0"/>
              <a:t>م </a:t>
            </a:r>
            <a:r>
              <a:rPr lang="ar-SA" sz="2800" b="1" dirty="0" err="1" smtClean="0"/>
              <a:t>التحك</a:t>
            </a:r>
            <a:r>
              <a:rPr lang="ar-DZ" sz="2800" b="1" dirty="0" smtClean="0"/>
              <a:t>ـ</a:t>
            </a:r>
            <a:r>
              <a:rPr lang="ar-SA" sz="2800" b="1" dirty="0" smtClean="0"/>
              <a:t>ي</a:t>
            </a:r>
            <a:r>
              <a:rPr lang="ar-DZ" sz="2800" b="1" dirty="0" smtClean="0"/>
              <a:t>ـ</a:t>
            </a:r>
            <a:r>
              <a:rPr lang="ar-SA" sz="2800" b="1" dirty="0" smtClean="0"/>
              <a:t>م </a:t>
            </a:r>
            <a:r>
              <a:rPr lang="ar-SA" sz="2800" b="1" dirty="0" err="1" smtClean="0"/>
              <a:t>بي</a:t>
            </a:r>
            <a:r>
              <a:rPr lang="ar-DZ" sz="2800" b="1" dirty="0" smtClean="0"/>
              <a:t>ـ</a:t>
            </a:r>
            <a:r>
              <a:rPr lang="ar-SA" sz="2800" b="1" dirty="0" smtClean="0"/>
              <a:t>ن </a:t>
            </a:r>
            <a:r>
              <a:rPr lang="ar-SA" sz="2800" b="1" dirty="0" err="1" smtClean="0"/>
              <a:t>الج</a:t>
            </a:r>
            <a:r>
              <a:rPr lang="ar-DZ" sz="2800" b="1" dirty="0" smtClean="0"/>
              <a:t>ـ</a:t>
            </a:r>
            <a:r>
              <a:rPr lang="ar-SA" sz="2800" b="1" dirty="0" err="1" smtClean="0"/>
              <a:t>ودة</a:t>
            </a:r>
            <a:r>
              <a:rPr lang="ar-SA" sz="2800" b="1" dirty="0" smtClean="0"/>
              <a:t> و </a:t>
            </a:r>
            <a:r>
              <a:rPr lang="ar-SA" sz="2800" b="1" dirty="0" err="1" smtClean="0"/>
              <a:t>ال</a:t>
            </a:r>
            <a:r>
              <a:rPr lang="ar-DZ" sz="2800" b="1" dirty="0" smtClean="0"/>
              <a:t>ـ</a:t>
            </a:r>
            <a:r>
              <a:rPr lang="ar-SA" sz="2800" b="1" dirty="0" smtClean="0"/>
              <a:t>س</a:t>
            </a:r>
            <a:r>
              <a:rPr lang="ar-DZ" sz="2800" b="1" dirty="0" smtClean="0"/>
              <a:t>ـ</a:t>
            </a:r>
            <a:r>
              <a:rPr lang="ar-SA" sz="2800" b="1" dirty="0" smtClean="0"/>
              <a:t>ع</a:t>
            </a:r>
            <a:r>
              <a:rPr lang="ar-DZ" sz="2800" b="1" dirty="0" smtClean="0"/>
              <a:t>ــ</a:t>
            </a:r>
            <a:r>
              <a:rPr lang="ar-SA" sz="2800" b="1" dirty="0" smtClean="0"/>
              <a:t>ر</a:t>
            </a:r>
            <a:r>
              <a:rPr lang="ar-DZ" sz="2800" b="1" dirty="0" smtClean="0"/>
              <a:t>؟</a:t>
            </a:r>
            <a:endParaRPr lang="fr-FR" sz="2800" dirty="0"/>
          </a:p>
        </p:txBody>
      </p:sp>
      <p:graphicFrame>
        <p:nvGraphicFramePr>
          <p:cNvPr id="4" name="Tableau 3"/>
          <p:cNvGraphicFramePr>
            <a:graphicFrameLocks noGrp="1"/>
          </p:cNvGraphicFramePr>
          <p:nvPr/>
        </p:nvGraphicFramePr>
        <p:xfrm>
          <a:off x="1214414" y="2214554"/>
          <a:ext cx="6858048" cy="2612718"/>
        </p:xfrm>
        <a:graphic>
          <a:graphicData uri="http://schemas.openxmlformats.org/drawingml/2006/table">
            <a:tbl>
              <a:tblPr firstRow="1" bandRow="1">
                <a:tableStyleId>{5940675A-B579-460E-94D1-54222C63F5DA}</a:tableStyleId>
              </a:tblPr>
              <a:tblGrid>
                <a:gridCol w="1670237"/>
                <a:gridCol w="1948587"/>
                <a:gridCol w="2075165"/>
                <a:gridCol w="1164059"/>
              </a:tblGrid>
              <a:tr h="370840">
                <a:tc>
                  <a:txBody>
                    <a:bodyPr/>
                    <a:lstStyle/>
                    <a:p>
                      <a:pPr algn="ctr" rtl="1">
                        <a:lnSpc>
                          <a:spcPct val="115000"/>
                        </a:lnSpc>
                        <a:spcAft>
                          <a:spcPts val="0"/>
                        </a:spcAft>
                        <a:tabLst>
                          <a:tab pos="1033780" algn="l"/>
                        </a:tabLst>
                      </a:pPr>
                      <a:r>
                        <a:rPr lang="ar-SA" sz="1800" dirty="0"/>
                        <a:t>المتعهد </a:t>
                      </a:r>
                      <a:r>
                        <a:rPr lang="ar-DZ" sz="1800" dirty="0" smtClean="0"/>
                        <a:t>3</a:t>
                      </a:r>
                      <a:endParaRPr lang="fr-FR" sz="1100" dirty="0">
                        <a:solidFill>
                          <a:schemeClr val="tx1"/>
                        </a:solidFill>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المتعهد 2</a:t>
                      </a:r>
                      <a:endParaRPr lang="fr-FR" sz="1100" dirty="0">
                        <a:solidFill>
                          <a:schemeClr val="tx1"/>
                        </a:solidFill>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المتعهد </a:t>
                      </a:r>
                      <a:r>
                        <a:rPr lang="ar-DZ" sz="1800" dirty="0" smtClean="0"/>
                        <a:t>1</a:t>
                      </a:r>
                      <a:endParaRPr lang="fr-FR" sz="1100" dirty="0">
                        <a:solidFill>
                          <a:schemeClr val="tx1"/>
                        </a:solidFill>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a:endParaRPr lang="fr-FR" dirty="0"/>
                    </a:p>
                  </a:txBody>
                  <a:tcPr anchor="ctr">
                    <a:lnR w="12700" cmpd="sng">
                      <a:noFill/>
                    </a:lnR>
                    <a:lnT w="12700" cmpd="sng">
                      <a:noFill/>
                    </a:lnT>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70840">
                <a:tc>
                  <a:txBody>
                    <a:bodyPr/>
                    <a:lstStyle/>
                    <a:p>
                      <a:pPr algn="ctr" rtl="1">
                        <a:lnSpc>
                          <a:spcPct val="115000"/>
                        </a:lnSpc>
                        <a:spcAft>
                          <a:spcPts val="0"/>
                        </a:spcAft>
                        <a:tabLst>
                          <a:tab pos="1033780" algn="l"/>
                        </a:tabLst>
                      </a:pPr>
                      <a:r>
                        <a:rPr lang="ar-SA" sz="1800"/>
                        <a:t>80</a:t>
                      </a:r>
                      <a:endParaRPr lang="fr-FR" sz="110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a:t>85</a:t>
                      </a:r>
                      <a:endParaRPr lang="fr-FR" sz="110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92</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العلامة </a:t>
                      </a:r>
                      <a:r>
                        <a:rPr lang="ar-DZ" sz="1800" dirty="0" smtClean="0"/>
                        <a:t>ا</a:t>
                      </a:r>
                      <a:r>
                        <a:rPr lang="ar-SA" sz="1800" dirty="0" smtClean="0"/>
                        <a:t>لتقنية</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70840">
                <a:tc>
                  <a:txBody>
                    <a:bodyPr/>
                    <a:lstStyle/>
                    <a:p>
                      <a:pPr algn="ctr" rtl="1">
                        <a:lnSpc>
                          <a:spcPct val="115000"/>
                        </a:lnSpc>
                        <a:spcAft>
                          <a:spcPts val="0"/>
                        </a:spcAft>
                        <a:tabLst>
                          <a:tab pos="1033780" algn="l"/>
                        </a:tabLst>
                      </a:pPr>
                      <a:r>
                        <a:rPr lang="ar-SA" sz="1800"/>
                        <a:t>400.000.00 دج</a:t>
                      </a:r>
                      <a:endParaRPr lang="fr-FR" sz="110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450.000.00 </a:t>
                      </a:r>
                      <a:r>
                        <a:rPr lang="ar-SA" sz="1800" dirty="0" err="1"/>
                        <a:t>دج</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500.000.00 </a:t>
                      </a:r>
                      <a:r>
                        <a:rPr lang="ar-SA" sz="1800" dirty="0" err="1"/>
                        <a:t>دج</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السعر</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87678">
                <a:tc>
                  <a:txBody>
                    <a:bodyPr/>
                    <a:lstStyle/>
                    <a:p>
                      <a:pPr algn="ctr" rtl="1">
                        <a:lnSpc>
                          <a:spcPct val="115000"/>
                        </a:lnSpc>
                        <a:spcAft>
                          <a:spcPts val="0"/>
                        </a:spcAft>
                        <a:tabLst>
                          <a:tab pos="1033780" algn="l"/>
                        </a:tabLst>
                      </a:pPr>
                      <a:r>
                        <a:rPr lang="ar-SA" sz="1800" dirty="0"/>
                        <a:t>مجموع النقاط</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النقاط حسب السعر</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النقاط حسب القيمة النقدية</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النقاط</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70840">
                <a:tc>
                  <a:txBody>
                    <a:bodyPr/>
                    <a:lstStyle/>
                    <a:p>
                      <a:pPr algn="ctr" rtl="1">
                        <a:lnSpc>
                          <a:spcPct val="115000"/>
                        </a:lnSpc>
                        <a:spcAft>
                          <a:spcPts val="0"/>
                        </a:spcAft>
                        <a:tabLst>
                          <a:tab pos="1033780" algn="l"/>
                        </a:tabLst>
                      </a:pPr>
                      <a:r>
                        <a:rPr lang="ar-SA" sz="1800"/>
                        <a:t>94</a:t>
                      </a:r>
                      <a:endParaRPr lang="fr-FR" sz="110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dirty="0" smtClean="0"/>
                        <a:t>(40/50)*30=24</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fr-FR" sz="1800" dirty="0" smtClean="0"/>
                        <a:t>(92/92)*70=70</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المتعهد 1 </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70840">
                <a:tc>
                  <a:txBody>
                    <a:bodyPr/>
                    <a:lstStyle/>
                    <a:p>
                      <a:pPr algn="ctr" rtl="1">
                        <a:lnSpc>
                          <a:spcPct val="115000"/>
                        </a:lnSpc>
                        <a:spcAft>
                          <a:spcPts val="0"/>
                        </a:spcAft>
                        <a:tabLst>
                          <a:tab pos="1033780" algn="l"/>
                        </a:tabLst>
                      </a:pPr>
                      <a:r>
                        <a:rPr lang="ar-SA" sz="1800"/>
                        <a:t>91.33</a:t>
                      </a:r>
                      <a:endParaRPr lang="fr-FR" sz="110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dirty="0" smtClean="0"/>
                        <a:t>(40/45)*20=26.66</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dirty="0" smtClean="0"/>
                        <a:t>(85/92)*70=64.47</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المتعهد 2</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70840">
                <a:tc>
                  <a:txBody>
                    <a:bodyPr/>
                    <a:lstStyle/>
                    <a:p>
                      <a:pPr algn="ctr" rtl="1">
                        <a:lnSpc>
                          <a:spcPct val="115000"/>
                        </a:lnSpc>
                        <a:spcAft>
                          <a:spcPts val="0"/>
                        </a:spcAft>
                        <a:tabLst>
                          <a:tab pos="1033780" algn="l"/>
                        </a:tabLst>
                      </a:pPr>
                      <a:r>
                        <a:rPr lang="ar-SA" sz="1800" dirty="0"/>
                        <a:t>90.86</a:t>
                      </a:r>
                      <a:endParaRPr lang="fr-FR" sz="11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dirty="0" smtClean="0"/>
                        <a:t>(40/40)*30=30</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dirty="0" smtClean="0"/>
                        <a:t>(80/92)*70=60.86</a:t>
                      </a:r>
                      <a:endParaRPr lang="ar-SA" sz="1800" dirty="0">
                        <a:latin typeface="Calibri"/>
                        <a:ea typeface="Calibri"/>
                        <a:cs typeface="+mn-cs"/>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r>
                        <a:rPr lang="ar-SA" sz="1800" dirty="0"/>
                        <a:t>المتعهد 3</a:t>
                      </a:r>
                      <a:endParaRPr lang="fr-FR" sz="1100" b="1" dirty="0">
                        <a:latin typeface="Calibri"/>
                        <a:ea typeface="Calibri"/>
                        <a:cs typeface="Arial"/>
                      </a:endParaRPr>
                    </a:p>
                  </a:txBody>
                  <a:tcPr marL="68580" marR="68580" marT="0" marB="0" anchor="c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bl>
          </a:graphicData>
        </a:graphic>
      </p:graphicFrame>
      <p:sp>
        <p:nvSpPr>
          <p:cNvPr id="2" name="Espace réservé de la date 1"/>
          <p:cNvSpPr>
            <a:spLocks noGrp="1"/>
          </p:cNvSpPr>
          <p:nvPr>
            <p:ph type="dt" sz="half" idx="10"/>
          </p:nvPr>
        </p:nvSpPr>
        <p:spPr/>
        <p:txBody>
          <a:bodyPr/>
          <a:lstStyle/>
          <a:p>
            <a:fld id="{6937BE9A-9642-4C67-A188-153B0DCDA682}"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57</a:t>
            </a:fld>
            <a:endParaRPr lang="fr-FR"/>
          </a:p>
        </p:txBody>
      </p:sp>
    </p:spTree>
  </p:cSld>
  <p:clrMapOvr>
    <a:masterClrMapping/>
  </p:clrMapOvr>
  <p:transition>
    <p:wheel spokes="8"/>
    <p:sndAc>
      <p:stSnd>
        <p:snd r:embed="rId2" name="bomb.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285728"/>
            <a:ext cx="8858312" cy="6357982"/>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714480" y="642918"/>
            <a:ext cx="5572164" cy="42862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2800" b="1" dirty="0" smtClean="0"/>
              <a:t>كيف تتم عملية مراقبة وثائق الملفات</a:t>
            </a:r>
            <a:r>
              <a:rPr lang="ar-DZ" sz="2800" b="1" dirty="0" smtClean="0"/>
              <a:t>؟</a:t>
            </a:r>
            <a:endParaRPr lang="fr-FR" sz="2800" dirty="0"/>
          </a:p>
        </p:txBody>
      </p:sp>
      <p:graphicFrame>
        <p:nvGraphicFramePr>
          <p:cNvPr id="4" name="Tableau 3"/>
          <p:cNvGraphicFramePr>
            <a:graphicFrameLocks noGrp="1"/>
          </p:cNvGraphicFramePr>
          <p:nvPr/>
        </p:nvGraphicFramePr>
        <p:xfrm>
          <a:off x="642910" y="1428736"/>
          <a:ext cx="7786742" cy="4156456"/>
        </p:xfrm>
        <a:graphic>
          <a:graphicData uri="http://schemas.openxmlformats.org/drawingml/2006/table">
            <a:tbl>
              <a:tblPr firstRow="1" bandRow="1">
                <a:tableStyleId>{5940675A-B579-460E-94D1-54222C63F5DA}</a:tableStyleId>
              </a:tblPr>
              <a:tblGrid>
                <a:gridCol w="4857784"/>
                <a:gridCol w="2928958"/>
              </a:tblGrid>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التاريخ+ صحة ودقة المعلومات.</a:t>
                      </a:r>
                      <a:endParaRPr lang="fr-FR" sz="1100" dirty="0">
                        <a:latin typeface="Calibri"/>
                        <a:ea typeface="Calibri"/>
                        <a:cs typeface="Arial"/>
                      </a:endParaRPr>
                    </a:p>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مطابقتها مع النصوص</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just" rtl="1">
                        <a:lnSpc>
                          <a:spcPct val="115000"/>
                        </a:lnSpc>
                        <a:spcAft>
                          <a:spcPts val="0"/>
                        </a:spcAft>
                        <a:tabLst>
                          <a:tab pos="1033780" algn="l"/>
                        </a:tabLst>
                      </a:pPr>
                      <a:r>
                        <a:rPr lang="ar-SA" sz="1800" dirty="0">
                          <a:latin typeface="Calibri"/>
                          <a:ea typeface="Calibri"/>
                          <a:cs typeface="Times New Roman"/>
                        </a:rPr>
                        <a:t>التصريح بالاكتتاب </a:t>
                      </a:r>
                      <a:r>
                        <a:rPr lang="ar-SA" sz="1800" dirty="0" err="1">
                          <a:latin typeface="Calibri"/>
                          <a:ea typeface="Calibri"/>
                          <a:cs typeface="Times New Roman"/>
                        </a:rPr>
                        <a:t>و</a:t>
                      </a:r>
                      <a:r>
                        <a:rPr lang="ar-SA" sz="1800" dirty="0">
                          <a:latin typeface="Calibri"/>
                          <a:ea typeface="Calibri"/>
                          <a:cs typeface="Times New Roman"/>
                        </a:rPr>
                        <a:t> رسالة التعهد</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الاسم </a:t>
                      </a:r>
                      <a:r>
                        <a:rPr lang="ar-SA" sz="1800" dirty="0" err="1">
                          <a:latin typeface="Calibri"/>
                          <a:ea typeface="Calibri"/>
                          <a:cs typeface="Times New Roman"/>
                        </a:rPr>
                        <a:t>و</a:t>
                      </a:r>
                      <a:r>
                        <a:rPr lang="ar-SA" sz="1800" dirty="0">
                          <a:latin typeface="Calibri"/>
                          <a:ea typeface="Calibri"/>
                          <a:cs typeface="Times New Roman"/>
                        </a:rPr>
                        <a:t> اللقب.</a:t>
                      </a:r>
                      <a:endParaRPr lang="fr-FR" sz="1100" dirty="0">
                        <a:latin typeface="Calibri"/>
                        <a:ea typeface="Calibri"/>
                        <a:cs typeface="Arial"/>
                      </a:endParaRPr>
                    </a:p>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النشاط.</a:t>
                      </a:r>
                      <a:endParaRPr lang="fr-FR" sz="1100" dirty="0">
                        <a:latin typeface="Calibri"/>
                        <a:ea typeface="Calibri"/>
                        <a:cs typeface="Arial"/>
                      </a:endParaRPr>
                    </a:p>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تطابق اسم المستفيد </a:t>
                      </a:r>
                      <a:r>
                        <a:rPr lang="ar-SA" sz="1800" dirty="0" err="1">
                          <a:latin typeface="Calibri"/>
                          <a:ea typeface="Calibri"/>
                          <a:cs typeface="Times New Roman"/>
                        </a:rPr>
                        <a:t>و</a:t>
                      </a:r>
                      <a:r>
                        <a:rPr lang="ar-SA" sz="1800" dirty="0">
                          <a:latin typeface="Calibri"/>
                          <a:ea typeface="Calibri"/>
                          <a:cs typeface="Times New Roman"/>
                        </a:rPr>
                        <a:t> نشاطه </a:t>
                      </a:r>
                      <a:r>
                        <a:rPr lang="ar-SA" sz="1800" dirty="0" err="1">
                          <a:latin typeface="Calibri"/>
                          <a:ea typeface="Calibri"/>
                          <a:cs typeface="Times New Roman"/>
                        </a:rPr>
                        <a:t>و</a:t>
                      </a:r>
                      <a:r>
                        <a:rPr lang="ar-SA" sz="1800" dirty="0">
                          <a:latin typeface="Calibri"/>
                          <a:ea typeface="Calibri"/>
                          <a:cs typeface="Times New Roman"/>
                        </a:rPr>
                        <a:t> علاقتها بموضوع الصفقة (دفتر الشروط).</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just" rtl="1">
                        <a:lnSpc>
                          <a:spcPct val="115000"/>
                        </a:lnSpc>
                        <a:spcAft>
                          <a:spcPts val="0"/>
                        </a:spcAft>
                        <a:tabLst>
                          <a:tab pos="1033780" algn="l"/>
                        </a:tabLst>
                      </a:pPr>
                      <a:r>
                        <a:rPr lang="ar-SA" sz="1800">
                          <a:latin typeface="Calibri"/>
                          <a:ea typeface="Calibri"/>
                          <a:cs typeface="Times New Roman"/>
                        </a:rPr>
                        <a:t>نسخة من السجل التجاري</a:t>
                      </a:r>
                      <a:endParaRPr lang="fr-FR" sz="110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التصنيف، </a:t>
                      </a:r>
                      <a:r>
                        <a:rPr lang="ar-SA" sz="1800" dirty="0" err="1">
                          <a:latin typeface="Calibri"/>
                          <a:ea typeface="Calibri"/>
                          <a:cs typeface="Times New Roman"/>
                        </a:rPr>
                        <a:t>و</a:t>
                      </a:r>
                      <a:r>
                        <a:rPr lang="ar-SA" sz="1800" dirty="0">
                          <a:latin typeface="Calibri"/>
                          <a:ea typeface="Calibri"/>
                          <a:cs typeface="Times New Roman"/>
                        </a:rPr>
                        <a:t> القطاع المطلوب وفق لدفتر الشروط </a:t>
                      </a:r>
                      <a:r>
                        <a:rPr lang="ar-SA" sz="1800" dirty="0" smtClean="0">
                          <a:latin typeface="Calibri"/>
                          <a:ea typeface="Calibri"/>
                          <a:cs typeface="Times New Roman"/>
                        </a:rPr>
                        <a:t>ومدة </a:t>
                      </a:r>
                      <a:r>
                        <a:rPr lang="ar-SA" sz="1800" dirty="0">
                          <a:latin typeface="Calibri"/>
                          <a:ea typeface="Calibri"/>
                          <a:cs typeface="Times New Roman"/>
                        </a:rPr>
                        <a:t>صلاحيتها (أقل من 3 سنوات)</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just" rtl="1">
                        <a:lnSpc>
                          <a:spcPct val="115000"/>
                        </a:lnSpc>
                        <a:spcAft>
                          <a:spcPts val="0"/>
                        </a:spcAft>
                        <a:tabLst>
                          <a:tab pos="1033780" algn="l"/>
                        </a:tabLst>
                      </a:pPr>
                      <a:r>
                        <a:rPr lang="ar-SA" sz="1800">
                          <a:latin typeface="Calibri"/>
                          <a:ea typeface="Calibri"/>
                          <a:cs typeface="Times New Roman"/>
                        </a:rPr>
                        <a:t>شهادة التأهيل و التصنيف المهني</a:t>
                      </a:r>
                      <a:endParaRPr lang="fr-FR" sz="110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a:t>
                      </a:r>
                      <a:r>
                        <a:rPr lang="ar-SA" sz="1800" dirty="0" err="1">
                          <a:latin typeface="Calibri"/>
                          <a:ea typeface="Calibri"/>
                          <a:cs typeface="Times New Roman"/>
                        </a:rPr>
                        <a:t>الإسم</a:t>
                      </a:r>
                      <a:r>
                        <a:rPr lang="ar-SA" sz="1800" dirty="0">
                          <a:latin typeface="Calibri"/>
                          <a:ea typeface="Calibri"/>
                          <a:cs typeface="Times New Roman"/>
                        </a:rPr>
                        <a:t>، تاريخ الوثيقة، النشاط.</a:t>
                      </a:r>
                      <a:endParaRPr lang="fr-FR" sz="1100" dirty="0">
                        <a:latin typeface="Calibri"/>
                        <a:ea typeface="Calibri"/>
                        <a:cs typeface="Arial"/>
                      </a:endParaRPr>
                    </a:p>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مصفى أو مجدول (دفتر الشروط) تاريخ المصادقة</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just" rtl="1">
                        <a:lnSpc>
                          <a:spcPct val="115000"/>
                        </a:lnSpc>
                        <a:spcAft>
                          <a:spcPts val="0"/>
                        </a:spcAft>
                        <a:tabLst>
                          <a:tab pos="1033780" algn="l"/>
                        </a:tabLst>
                      </a:pPr>
                      <a:r>
                        <a:rPr lang="ar-SA" sz="1800">
                          <a:latin typeface="Calibri"/>
                          <a:ea typeface="Calibri"/>
                          <a:cs typeface="Times New Roman"/>
                        </a:rPr>
                        <a:t>مستخرج من جداول الضرائب</a:t>
                      </a:r>
                      <a:endParaRPr lang="fr-FR" sz="110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الاسم، تاريخ السريان(صفقة أشغال)</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just" rtl="1">
                        <a:lnSpc>
                          <a:spcPct val="115000"/>
                        </a:lnSpc>
                        <a:spcAft>
                          <a:spcPts val="0"/>
                        </a:spcAft>
                        <a:tabLst>
                          <a:tab pos="1033780" algn="l"/>
                        </a:tabLst>
                      </a:pPr>
                      <a:r>
                        <a:rPr lang="ar-SA" sz="1800" dirty="0">
                          <a:latin typeface="Calibri"/>
                          <a:ea typeface="Calibri"/>
                          <a:cs typeface="Times New Roman"/>
                        </a:rPr>
                        <a:t>شهادة التأمين على البطالة</a:t>
                      </a:r>
                      <a:endParaRPr lang="fr-FR" sz="1100" dirty="0">
                        <a:latin typeface="Calibri"/>
                        <a:ea typeface="Calibri"/>
                        <a:cs typeface="Arial"/>
                      </a:endParaRPr>
                    </a:p>
                  </a:txBody>
                  <a:tcPr marL="68580" marR="68580" marT="0" marB="0" anchor="c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a:latin typeface="Calibri"/>
                          <a:ea typeface="Calibri"/>
                          <a:cs typeface="Times New Roman"/>
                        </a:rPr>
                        <a:t>مراقبة الاسم، تاريخ السريان لا </a:t>
                      </a:r>
                      <a:r>
                        <a:rPr lang="ar-SA" sz="1800" dirty="0" smtClean="0">
                          <a:latin typeface="Calibri"/>
                          <a:ea typeface="Calibri"/>
                          <a:cs typeface="Times New Roman"/>
                        </a:rPr>
                        <a:t>يتجاوز</a:t>
                      </a:r>
                      <a:endParaRPr lang="ar-DZ" sz="1800" dirty="0" smtClean="0">
                        <a:latin typeface="Calibri"/>
                        <a:ea typeface="Calibri"/>
                        <a:cs typeface="Times New Roman"/>
                      </a:endParaRPr>
                    </a:p>
                    <a:p>
                      <a:pPr marL="342900" lvl="0" indent="-342900" algn="just" rtl="1">
                        <a:lnSpc>
                          <a:spcPct val="115000"/>
                        </a:lnSpc>
                        <a:spcAft>
                          <a:spcPts val="0"/>
                        </a:spcAft>
                        <a:buClr>
                          <a:schemeClr val="accent6">
                            <a:lumMod val="50000"/>
                          </a:schemeClr>
                        </a:buClr>
                        <a:buFont typeface="Arial" pitchFamily="34" charset="0"/>
                        <a:buChar char="•"/>
                        <a:tabLst>
                          <a:tab pos="1033780" algn="l"/>
                        </a:tabLst>
                      </a:pPr>
                      <a:r>
                        <a:rPr lang="ar-SA" sz="1800" dirty="0" smtClean="0">
                          <a:latin typeface="Calibri"/>
                          <a:ea typeface="Calibri"/>
                          <a:cs typeface="Times New Roman"/>
                        </a:rPr>
                        <a:t>03 </a:t>
                      </a:r>
                      <a:r>
                        <a:rPr lang="ar-SA" sz="1800" dirty="0">
                          <a:latin typeface="Calibri"/>
                          <a:ea typeface="Calibri"/>
                          <a:cs typeface="Times New Roman"/>
                        </a:rPr>
                        <a:t>أشهر لأقل من  عمال مصرحين.10 </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dirty="0">
                          <a:latin typeface="Calibri"/>
                          <a:ea typeface="Calibri"/>
                          <a:cs typeface="Times New Roman"/>
                        </a:rPr>
                        <a:t>شهادة صندوق التأمينات الاجتماعية </a:t>
                      </a:r>
                      <a:endParaRPr lang="fr-FR" sz="1100" dirty="0">
                        <a:latin typeface="Calibri"/>
                        <a:ea typeface="Calibri"/>
                        <a:cs typeface="Arial"/>
                      </a:endParaRPr>
                    </a:p>
                    <a:p>
                      <a:pPr algn="r" rtl="1">
                        <a:lnSpc>
                          <a:spcPct val="115000"/>
                        </a:lnSpc>
                        <a:spcAft>
                          <a:spcPts val="0"/>
                        </a:spcAft>
                        <a:tabLst>
                          <a:tab pos="1033780" algn="l"/>
                        </a:tabLst>
                      </a:pPr>
                      <a:r>
                        <a:rPr lang="fr-FR" sz="1800" dirty="0">
                          <a:latin typeface="Times New Roman"/>
                          <a:ea typeface="Calibri"/>
                          <a:cs typeface="Arial"/>
                        </a:rPr>
                        <a:t>CNAS</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bl>
          </a:graphicData>
        </a:graphic>
      </p:graphicFrame>
      <p:sp>
        <p:nvSpPr>
          <p:cNvPr id="2" name="Espace réservé de la date 1"/>
          <p:cNvSpPr>
            <a:spLocks noGrp="1"/>
          </p:cNvSpPr>
          <p:nvPr>
            <p:ph type="dt" sz="half" idx="10"/>
          </p:nvPr>
        </p:nvSpPr>
        <p:spPr/>
        <p:txBody>
          <a:bodyPr/>
          <a:lstStyle/>
          <a:p>
            <a:fld id="{D2225234-DF49-4375-8C5B-63E3CB81A11F}"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58</a:t>
            </a:fld>
            <a:endParaRPr lang="fr-FR"/>
          </a:p>
        </p:txBody>
      </p:sp>
    </p:spTree>
  </p:cSld>
  <p:clrMapOvr>
    <a:masterClrMapping/>
  </p:clrMapOvr>
  <p:transition>
    <p:plus/>
    <p:sndAc>
      <p:stSnd>
        <p:snd r:embed="rId2" name="click.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285728"/>
            <a:ext cx="8858312" cy="6357982"/>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714480" y="500042"/>
            <a:ext cx="5572164" cy="428628"/>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SA" sz="2800" b="1" dirty="0" smtClean="0"/>
              <a:t>كيف تتم عملية مراقبة وثائق الملفات</a:t>
            </a:r>
            <a:r>
              <a:rPr lang="ar-DZ" sz="2800" b="1" dirty="0" smtClean="0"/>
              <a:t>؟</a:t>
            </a:r>
            <a:endParaRPr lang="fr-FR" sz="2800" dirty="0"/>
          </a:p>
        </p:txBody>
      </p:sp>
      <p:graphicFrame>
        <p:nvGraphicFramePr>
          <p:cNvPr id="4" name="Tableau 3"/>
          <p:cNvGraphicFramePr>
            <a:graphicFrameLocks noGrp="1"/>
          </p:cNvGraphicFramePr>
          <p:nvPr/>
        </p:nvGraphicFramePr>
        <p:xfrm>
          <a:off x="642910" y="1571612"/>
          <a:ext cx="7786742" cy="4101084"/>
        </p:xfrm>
        <a:graphic>
          <a:graphicData uri="http://schemas.openxmlformats.org/drawingml/2006/table">
            <a:tbl>
              <a:tblPr firstRow="1" bandRow="1">
                <a:tableStyleId>{5940675A-B579-460E-94D1-54222C63F5DA}</a:tableStyleId>
              </a:tblPr>
              <a:tblGrid>
                <a:gridCol w="4857784"/>
                <a:gridCol w="2928958"/>
              </a:tblGrid>
              <a:tr h="370840">
                <a:tc>
                  <a:txBody>
                    <a:bodyPr/>
                    <a:lstStyle/>
                    <a:p>
                      <a:pPr marL="342900" lvl="0" indent="-342900" algn="just" rtl="1">
                        <a:lnSpc>
                          <a:spcPct val="115000"/>
                        </a:lnSpc>
                        <a:spcAft>
                          <a:spcPts val="0"/>
                        </a:spcAft>
                        <a:buFont typeface="Arial"/>
                        <a:buChar char="-"/>
                        <a:tabLst>
                          <a:tab pos="1033780" algn="l"/>
                        </a:tabLst>
                      </a:pPr>
                      <a:r>
                        <a:rPr lang="ar-SA" sz="1800" dirty="0">
                          <a:latin typeface="Calibri"/>
                          <a:ea typeface="Calibri"/>
                          <a:cs typeface="Times New Roman"/>
                        </a:rPr>
                        <a:t>مراقبة الاسم، تاريخ السريان، </a:t>
                      </a:r>
                      <a:r>
                        <a:rPr lang="ar-SA" sz="1800" dirty="0" err="1">
                          <a:latin typeface="Calibri"/>
                          <a:ea typeface="Calibri"/>
                          <a:cs typeface="Times New Roman"/>
                        </a:rPr>
                        <a:t>و</a:t>
                      </a:r>
                      <a:r>
                        <a:rPr lang="ar-SA" sz="1800" dirty="0">
                          <a:latin typeface="Calibri"/>
                          <a:ea typeface="Calibri"/>
                          <a:cs typeface="Times New Roman"/>
                        </a:rPr>
                        <a:t> تكون باسم المتعهد (شخصية طبيعية) أو باسم مجموعة المساهمين بما في ذلك اسم المسير غير الأجير (شخصية معنوية)</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a:latin typeface="Calibri"/>
                          <a:ea typeface="Calibri"/>
                          <a:cs typeface="Times New Roman"/>
                        </a:rPr>
                        <a:t>شهادة صندوق الضمان لغير الأجراء  </a:t>
                      </a:r>
                      <a:r>
                        <a:rPr lang="fr-FR" sz="1800">
                          <a:latin typeface="Times New Roman"/>
                          <a:ea typeface="Calibri"/>
                          <a:cs typeface="Arial"/>
                        </a:rPr>
                        <a:t>CASNOS </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Font typeface="Arial"/>
                        <a:buChar char="-"/>
                        <a:tabLst>
                          <a:tab pos="1033780" algn="l"/>
                        </a:tabLst>
                      </a:pPr>
                      <a:r>
                        <a:rPr lang="ar-SA" sz="1800">
                          <a:latin typeface="Calibri"/>
                          <a:ea typeface="Calibri"/>
                          <a:cs typeface="Times New Roman"/>
                        </a:rPr>
                        <a:t>مراقبة الاسم ، تاريخ السريان، التأشيرة الموجودة تكون باسم المتعهد (شخصية طبيعية) باسم المسير (شخصية معنوية). </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a:latin typeface="Calibri"/>
                          <a:ea typeface="Calibri"/>
                          <a:cs typeface="Times New Roman"/>
                        </a:rPr>
                        <a:t>شهادة السوابق العدلية</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Font typeface="Arial"/>
                        <a:buChar char="-"/>
                        <a:tabLst>
                          <a:tab pos="1033780" algn="l"/>
                        </a:tabLst>
                      </a:pPr>
                      <a:r>
                        <a:rPr lang="ar-SA" sz="1800" dirty="0">
                          <a:latin typeface="Calibri"/>
                          <a:ea typeface="Calibri"/>
                          <a:cs typeface="Times New Roman"/>
                        </a:rPr>
                        <a:t>مراقبة الأسماء، التاريخ ، التأشيرة، الشهادات أسماء </a:t>
                      </a:r>
                      <a:r>
                        <a:rPr lang="ar-SA" sz="1800" dirty="0" err="1">
                          <a:latin typeface="Calibri"/>
                          <a:ea typeface="Calibri"/>
                          <a:cs typeface="Times New Roman"/>
                        </a:rPr>
                        <a:t>المؤطرين</a:t>
                      </a:r>
                      <a:r>
                        <a:rPr lang="ar-SA" sz="1800" dirty="0">
                          <a:latin typeface="Calibri"/>
                          <a:ea typeface="Calibri"/>
                          <a:cs typeface="Times New Roman"/>
                        </a:rPr>
                        <a:t> التقنيين المطلوبين (دفتر الشروط) تكون التأشيرة قبل 03 أشهر من تاريخ فتح </a:t>
                      </a:r>
                      <a:r>
                        <a:rPr lang="ar-DZ" sz="1800" dirty="0" smtClean="0">
                          <a:latin typeface="Calibri"/>
                          <a:ea typeface="Calibri"/>
                          <a:cs typeface="Times New Roman"/>
                        </a:rPr>
                        <a:t>الأظــرف</a:t>
                      </a:r>
                      <a:r>
                        <a:rPr lang="ar-SA" sz="1800" dirty="0" smtClean="0">
                          <a:latin typeface="Calibri"/>
                          <a:ea typeface="Calibri"/>
                          <a:cs typeface="Times New Roman"/>
                        </a:rPr>
                        <a:t>.</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a:latin typeface="Calibri"/>
                          <a:ea typeface="Calibri"/>
                          <a:cs typeface="Times New Roman"/>
                        </a:rPr>
                        <a:t>قائمة الوسائل البشرية</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Font typeface="Arial"/>
                        <a:buChar char="-"/>
                        <a:tabLst>
                          <a:tab pos="1033780" algn="l"/>
                        </a:tabLst>
                      </a:pPr>
                      <a:r>
                        <a:rPr lang="ar-SA" sz="1800" dirty="0">
                          <a:latin typeface="Calibri"/>
                          <a:ea typeface="Calibri"/>
                          <a:cs typeface="Times New Roman"/>
                        </a:rPr>
                        <a:t>بالنسبة للشاحنات </a:t>
                      </a:r>
                      <a:r>
                        <a:rPr lang="ar-SA" sz="1800" dirty="0" err="1">
                          <a:latin typeface="Calibri"/>
                          <a:ea typeface="Calibri"/>
                          <a:cs typeface="Times New Roman"/>
                        </a:rPr>
                        <a:t>و</a:t>
                      </a:r>
                      <a:r>
                        <a:rPr lang="ar-SA" sz="1800" dirty="0">
                          <a:latin typeface="Calibri"/>
                          <a:ea typeface="Calibri"/>
                          <a:cs typeface="Times New Roman"/>
                        </a:rPr>
                        <a:t> العتاد المتحرك (البطاقات الرمادية المصادق عليها).</a:t>
                      </a:r>
                      <a:endParaRPr lang="fr-FR" sz="1100" dirty="0">
                        <a:latin typeface="Calibri"/>
                        <a:ea typeface="Calibri"/>
                        <a:cs typeface="Arial"/>
                      </a:endParaRPr>
                    </a:p>
                    <a:p>
                      <a:pPr marL="342900" lvl="0" indent="-342900" algn="just" rtl="1">
                        <a:lnSpc>
                          <a:spcPct val="115000"/>
                        </a:lnSpc>
                        <a:spcAft>
                          <a:spcPts val="0"/>
                        </a:spcAft>
                        <a:buFont typeface="Arial"/>
                        <a:buChar char="-"/>
                        <a:tabLst>
                          <a:tab pos="1033780" algn="l"/>
                        </a:tabLst>
                      </a:pPr>
                      <a:r>
                        <a:rPr lang="ar-SA" sz="1800" dirty="0">
                          <a:latin typeface="Calibri"/>
                          <a:ea typeface="Calibri"/>
                          <a:cs typeface="Times New Roman"/>
                        </a:rPr>
                        <a:t>باقي العتاد فواتير </a:t>
                      </a:r>
                      <a:r>
                        <a:rPr lang="ar-SA" sz="1800" dirty="0" smtClean="0">
                          <a:latin typeface="Calibri"/>
                          <a:ea typeface="Calibri"/>
                          <a:cs typeface="Times New Roman"/>
                        </a:rPr>
                        <a:t>الشراء.</a:t>
                      </a:r>
                      <a:r>
                        <a:rPr lang="ar-DZ" sz="1800" dirty="0" smtClean="0">
                          <a:latin typeface="Calibri"/>
                          <a:ea typeface="Calibri"/>
                          <a:cs typeface="Times New Roman"/>
                        </a:rPr>
                        <a:t>أو محضـر معايـنـة خبير</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a:latin typeface="Calibri"/>
                          <a:ea typeface="Calibri"/>
                          <a:cs typeface="Times New Roman"/>
                        </a:rPr>
                        <a:t>قائمة العتاد الموجه للورشة</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r h="370840">
                <a:tc>
                  <a:txBody>
                    <a:bodyPr/>
                    <a:lstStyle/>
                    <a:p>
                      <a:pPr marL="342900" lvl="0" indent="-342900" algn="just" rtl="1">
                        <a:lnSpc>
                          <a:spcPct val="115000"/>
                        </a:lnSpc>
                        <a:spcAft>
                          <a:spcPts val="0"/>
                        </a:spcAft>
                        <a:buFont typeface="Arial"/>
                        <a:buChar char="-"/>
                        <a:tabLst>
                          <a:tab pos="1033780" algn="l"/>
                        </a:tabLst>
                      </a:pPr>
                      <a:r>
                        <a:rPr lang="ar-SA" sz="1800">
                          <a:latin typeface="Calibri"/>
                          <a:ea typeface="Calibri"/>
                          <a:cs typeface="Times New Roman"/>
                        </a:rPr>
                        <a:t>مراقبة مضمون الأشغال التي تكون مطابقة لمحتوى الصفقة.</a:t>
                      </a:r>
                      <a:endParaRPr lang="fr-FR" sz="110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c>
                  <a:txBody>
                    <a:bodyPr/>
                    <a:lstStyle/>
                    <a:p>
                      <a:pPr algn="r" rtl="1">
                        <a:lnSpc>
                          <a:spcPct val="115000"/>
                        </a:lnSpc>
                        <a:spcAft>
                          <a:spcPts val="0"/>
                        </a:spcAft>
                        <a:tabLst>
                          <a:tab pos="1033780" algn="l"/>
                        </a:tabLst>
                      </a:pPr>
                      <a:r>
                        <a:rPr lang="ar-SA" sz="1800" dirty="0">
                          <a:latin typeface="Calibri"/>
                          <a:ea typeface="Calibri"/>
                          <a:cs typeface="Times New Roman"/>
                        </a:rPr>
                        <a:t>شهادات حسن التنفيذ أو محاضر استلام نهائي</a:t>
                      </a:r>
                      <a:endParaRPr lang="fr-FR" sz="1100" dirty="0">
                        <a:latin typeface="Calibri"/>
                        <a:ea typeface="Calibri"/>
                        <a:cs typeface="Arial"/>
                      </a:endParaRPr>
                    </a:p>
                  </a:txBody>
                  <a:tcPr marL="68580" marR="68580" marT="0" marB="0">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tcPr>
                </a:tc>
              </a:tr>
            </a:tbl>
          </a:graphicData>
        </a:graphic>
      </p:graphicFrame>
      <p:sp>
        <p:nvSpPr>
          <p:cNvPr id="2" name="Espace réservé de la date 1"/>
          <p:cNvSpPr>
            <a:spLocks noGrp="1"/>
          </p:cNvSpPr>
          <p:nvPr>
            <p:ph type="dt" sz="half" idx="10"/>
          </p:nvPr>
        </p:nvSpPr>
        <p:spPr/>
        <p:txBody>
          <a:bodyPr/>
          <a:lstStyle/>
          <a:p>
            <a:fld id="{026E4A70-E40B-4288-91F3-388E44F6C431}"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59</a:t>
            </a:fld>
            <a:endParaRPr lang="fr-FR"/>
          </a:p>
        </p:txBody>
      </p:sp>
    </p:spTree>
  </p:cSld>
  <p:clrMapOvr>
    <a:masterClrMapping/>
  </p:clrMapOvr>
  <p:transition>
    <p:newsflash/>
    <p:sndAc>
      <p:stSnd>
        <p:snd r:embed="rId2"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357158" y="1428736"/>
            <a:ext cx="8286808" cy="4000528"/>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smtClean="0">
                <a:solidFill>
                  <a:schemeClr val="accent6">
                    <a:lumMod val="50000"/>
                  </a:schemeClr>
                </a:solidFill>
              </a:rPr>
              <a:t>البــاب </a:t>
            </a:r>
            <a:r>
              <a:rPr lang="ar-SA" sz="3600" b="1" i="1" u="sng" dirty="0">
                <a:solidFill>
                  <a:schemeClr val="accent6">
                    <a:lumMod val="50000"/>
                  </a:schemeClr>
                </a:solidFill>
              </a:rPr>
              <a:t>الأول</a:t>
            </a:r>
            <a:r>
              <a:rPr lang="ar-SA" sz="3600" b="1" i="1" dirty="0" smtClean="0">
                <a:solidFill>
                  <a:schemeClr val="accent6">
                    <a:lumMod val="50000"/>
                  </a:schemeClr>
                </a:solidFill>
              </a:rPr>
              <a:t>:</a:t>
            </a:r>
            <a:endParaRPr lang="ar-DZ" sz="3600" b="1" i="1" dirty="0" smtClean="0">
              <a:solidFill>
                <a:schemeClr val="accent6">
                  <a:lumMod val="50000"/>
                </a:schemeClr>
              </a:solidFill>
            </a:endParaRPr>
          </a:p>
          <a:p>
            <a:pPr algn="just" rtl="1"/>
            <a:r>
              <a:rPr lang="ar-DZ" sz="2800" b="1" i="1" dirty="0" smtClean="0">
                <a:solidFill>
                  <a:schemeClr val="tx1"/>
                </a:solidFill>
              </a:rPr>
              <a:t>      </a:t>
            </a:r>
            <a:r>
              <a:rPr lang="ar-SA" sz="2800" b="1" i="1" dirty="0" smtClean="0">
                <a:solidFill>
                  <a:schemeClr val="tx1"/>
                </a:solidFill>
              </a:rPr>
              <a:t> </a:t>
            </a:r>
            <a:r>
              <a:rPr lang="ar-SA" sz="2800" b="1" i="1" dirty="0">
                <a:solidFill>
                  <a:schemeClr val="tx1"/>
                </a:solidFill>
              </a:rPr>
              <a:t>أحــكـــام تـمـهــيـــديـة  </a:t>
            </a:r>
            <a:r>
              <a:rPr lang="ar-SA" sz="2800" b="1" i="1" dirty="0" smtClean="0">
                <a:solidFill>
                  <a:schemeClr val="tx1"/>
                </a:solidFill>
              </a:rPr>
              <a:t>: </a:t>
            </a:r>
            <a:r>
              <a:rPr lang="ar-SA" sz="2800" i="1" dirty="0" smtClean="0">
                <a:solidFill>
                  <a:schemeClr val="tx1"/>
                </a:solidFill>
              </a:rPr>
              <a:t>المــادة01 </a:t>
            </a:r>
            <a:r>
              <a:rPr lang="ar-SA" sz="2800" i="1" dirty="0">
                <a:solidFill>
                  <a:schemeClr val="tx1"/>
                </a:solidFill>
              </a:rPr>
              <a:t>إلى 10</a:t>
            </a:r>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429A5C64-7DF2-44F2-B35D-793CA7CB8224}"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6</a:t>
            </a:fld>
            <a:endParaRPr lang="fr-FR"/>
          </a:p>
        </p:txBody>
      </p:sp>
    </p:spTree>
  </p:cSld>
  <p:clrMapOvr>
    <a:masterClrMapping/>
  </p:clrMapOvr>
  <p:transition>
    <p:wipe dir="d"/>
    <p:sndAc>
      <p:stSnd>
        <p:snd r:embed="rId2" name="wind.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42844" y="142852"/>
            <a:ext cx="8858312" cy="6500858"/>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DZ" sz="2600" dirty="0" smtClean="0">
                <a:solidFill>
                  <a:schemeClr val="tx1"/>
                </a:solidFill>
              </a:rPr>
              <a:t>القراءة الجيدة لدفتر الشروط (التقنية):</a:t>
            </a:r>
          </a:p>
          <a:p>
            <a:pPr algn="just" rtl="1"/>
            <a:endParaRPr lang="fr-FR" sz="1400" dirty="0" smtClean="0">
              <a:solidFill>
                <a:schemeClr val="tx1"/>
              </a:solidFill>
            </a:endParaRPr>
          </a:p>
          <a:p>
            <a:pPr marL="514350" indent="-514350" algn="just" rtl="1">
              <a:buClr>
                <a:schemeClr val="accent6">
                  <a:lumMod val="50000"/>
                </a:schemeClr>
              </a:buClr>
              <a:buFont typeface="+mj-lt"/>
              <a:buAutoNum type="arabicParenR"/>
            </a:pPr>
            <a:r>
              <a:rPr lang="ar-DZ" sz="2600" u="sng" dirty="0" smtClean="0">
                <a:solidFill>
                  <a:schemeClr val="tx1"/>
                </a:solidFill>
              </a:rPr>
              <a:t>التقرير </a:t>
            </a:r>
            <a:r>
              <a:rPr lang="ar-DZ" sz="2600" u="sng" dirty="0" err="1" smtClean="0">
                <a:solidFill>
                  <a:schemeClr val="tx1"/>
                </a:solidFill>
              </a:rPr>
              <a:t>التقديمي</a:t>
            </a:r>
            <a:r>
              <a:rPr lang="ar-DZ" sz="2600" u="sng" dirty="0" smtClean="0">
                <a:solidFill>
                  <a:schemeClr val="tx1"/>
                </a:solidFill>
              </a:rPr>
              <a:t>:</a:t>
            </a:r>
            <a:r>
              <a:rPr lang="ar-DZ" sz="2600" dirty="0" smtClean="0">
                <a:solidFill>
                  <a:schemeClr val="tx1"/>
                </a:solidFill>
              </a:rPr>
              <a:t> يجب إن يوضح بالتفصيل الخطوات التي</a:t>
            </a:r>
            <a:r>
              <a:rPr lang="fr-FR" sz="2600" dirty="0" smtClean="0">
                <a:solidFill>
                  <a:schemeClr val="tx1"/>
                </a:solidFill>
              </a:rPr>
              <a:t> </a:t>
            </a:r>
            <a:r>
              <a:rPr lang="ar-DZ" sz="2600" dirty="0" smtClean="0">
                <a:solidFill>
                  <a:schemeClr val="tx1"/>
                </a:solidFill>
              </a:rPr>
              <a:t>مرت بها  المناقصة (الإعلان عن المناقصة، الاستشارة، وجود طعون ...... الخ، إلى غــايــة تقديم الصفقة أمام لجنة الصفقات العمومية.</a:t>
            </a:r>
          </a:p>
          <a:p>
            <a:pPr marL="514350" indent="-514350" algn="just" rtl="1">
              <a:buClr>
                <a:schemeClr val="accent6">
                  <a:lumMod val="50000"/>
                </a:schemeClr>
              </a:buClr>
            </a:pPr>
            <a:endParaRPr lang="fr-FR" sz="1400" dirty="0" smtClean="0">
              <a:solidFill>
                <a:schemeClr val="tx1"/>
              </a:solidFill>
            </a:endParaRPr>
          </a:p>
          <a:p>
            <a:pPr marL="514350" indent="-514350" algn="just" rtl="1">
              <a:buClr>
                <a:schemeClr val="accent6">
                  <a:lumMod val="50000"/>
                </a:schemeClr>
              </a:buClr>
              <a:buFont typeface="+mj-lt"/>
              <a:buAutoNum type="arabicParenR" startAt="2"/>
            </a:pPr>
            <a:r>
              <a:rPr lang="ar-DZ" sz="2600" u="sng" dirty="0" smtClean="0">
                <a:solidFill>
                  <a:schemeClr val="tx1"/>
                </a:solidFill>
              </a:rPr>
              <a:t>البطاقة التحليلية:</a:t>
            </a:r>
            <a:r>
              <a:rPr lang="ar-DZ" sz="2600" dirty="0" smtClean="0">
                <a:solidFill>
                  <a:schemeClr val="tx1"/>
                </a:solidFill>
              </a:rPr>
              <a:t> يجب أن تتضمن معلومات دقيقة.</a:t>
            </a:r>
          </a:p>
          <a:p>
            <a:pPr marL="514350" indent="-514350" algn="just" rtl="1">
              <a:buClr>
                <a:schemeClr val="accent6">
                  <a:lumMod val="50000"/>
                </a:schemeClr>
              </a:buClr>
            </a:pPr>
            <a:endParaRPr lang="fr-FR" sz="1400" dirty="0" smtClean="0">
              <a:solidFill>
                <a:schemeClr val="tx1"/>
              </a:solidFill>
            </a:endParaRPr>
          </a:p>
          <a:p>
            <a:pPr marL="514350" indent="-514350" algn="just" rtl="1">
              <a:buClr>
                <a:schemeClr val="accent6">
                  <a:lumMod val="50000"/>
                </a:schemeClr>
              </a:buClr>
              <a:buFont typeface="+mj-lt"/>
              <a:buAutoNum type="arabicParenR" startAt="3"/>
            </a:pPr>
            <a:r>
              <a:rPr lang="ar-DZ" sz="2600" u="sng" dirty="0" smtClean="0">
                <a:solidFill>
                  <a:schemeClr val="tx1"/>
                </a:solidFill>
              </a:rPr>
              <a:t>محضر فتح الأظرفة التقنية </a:t>
            </a:r>
            <a:r>
              <a:rPr lang="ar-DZ" sz="2600" u="sng" dirty="0" err="1" smtClean="0">
                <a:solidFill>
                  <a:schemeClr val="tx1"/>
                </a:solidFill>
              </a:rPr>
              <a:t>و</a:t>
            </a:r>
            <a:r>
              <a:rPr lang="ar-DZ" sz="2600" u="sng" dirty="0" smtClean="0">
                <a:solidFill>
                  <a:schemeClr val="tx1"/>
                </a:solidFill>
              </a:rPr>
              <a:t> المالية:</a:t>
            </a:r>
            <a:endParaRPr lang="fr-FR" sz="2600" u="sng" dirty="0" smtClean="0">
              <a:solidFill>
                <a:schemeClr val="tx1"/>
              </a:solidFill>
            </a:endParaRPr>
          </a:p>
          <a:p>
            <a:pPr algn="just" rtl="1"/>
            <a:r>
              <a:rPr lang="ar-DZ" sz="2600" dirty="0" smtClean="0">
                <a:solidFill>
                  <a:schemeClr val="tx1"/>
                </a:solidFill>
              </a:rPr>
              <a:t>	</a:t>
            </a:r>
            <a:r>
              <a:rPr lang="ar-DZ" sz="2600" dirty="0" smtClean="0">
                <a:solidFill>
                  <a:schemeClr val="accent6">
                    <a:lumMod val="50000"/>
                  </a:schemeClr>
                </a:solidFill>
              </a:rPr>
              <a:t>*</a:t>
            </a:r>
            <a:r>
              <a:rPr lang="ar-DZ" sz="2600" dirty="0" smtClean="0">
                <a:solidFill>
                  <a:schemeClr val="tx1"/>
                </a:solidFill>
              </a:rPr>
              <a:t> تاريخ فتح الأظرفة يكون في نفس تاريخ المشار إليه في دفتر الشروط </a:t>
            </a:r>
            <a:r>
              <a:rPr lang="ar-DZ" sz="2600" dirty="0" err="1" smtClean="0">
                <a:solidFill>
                  <a:schemeClr val="tx1"/>
                </a:solidFill>
              </a:rPr>
              <a:t>و</a:t>
            </a:r>
            <a:r>
              <a:rPr lang="ar-DZ" sz="2600" dirty="0" smtClean="0">
                <a:solidFill>
                  <a:schemeClr val="tx1"/>
                </a:solidFill>
              </a:rPr>
              <a:t> الإعلان عن المناقصة.</a:t>
            </a:r>
            <a:endParaRPr lang="fr-FR" sz="2600" dirty="0" smtClean="0">
              <a:solidFill>
                <a:schemeClr val="tx1"/>
              </a:solidFill>
            </a:endParaRPr>
          </a:p>
          <a:p>
            <a:pPr algn="just" rtl="1"/>
            <a:r>
              <a:rPr lang="ar-DZ" sz="2600" dirty="0" smtClean="0">
                <a:solidFill>
                  <a:schemeClr val="tx1"/>
                </a:solidFill>
              </a:rPr>
              <a:t>	</a:t>
            </a:r>
            <a:r>
              <a:rPr lang="ar-DZ" sz="2600" dirty="0" smtClean="0">
                <a:solidFill>
                  <a:schemeClr val="accent6">
                    <a:lumMod val="50000"/>
                  </a:schemeClr>
                </a:solidFill>
              </a:rPr>
              <a:t>*</a:t>
            </a:r>
            <a:r>
              <a:rPr lang="ar-DZ" sz="2600" dirty="0" smtClean="0">
                <a:solidFill>
                  <a:schemeClr val="tx1"/>
                </a:solidFill>
              </a:rPr>
              <a:t> لا يكون الأعضاء الدين حضروا الفتح، مشاركين في التقييم.</a:t>
            </a:r>
            <a:endParaRPr lang="fr-FR" sz="2600" dirty="0" smtClean="0">
              <a:solidFill>
                <a:schemeClr val="tx1"/>
              </a:solidFill>
            </a:endParaRPr>
          </a:p>
          <a:p>
            <a:pPr algn="just" rtl="1"/>
            <a:r>
              <a:rPr lang="ar-DZ" sz="2600" dirty="0" smtClean="0">
                <a:solidFill>
                  <a:schemeClr val="tx1"/>
                </a:solidFill>
              </a:rPr>
              <a:t>	</a:t>
            </a:r>
            <a:r>
              <a:rPr lang="ar-DZ" sz="2600" dirty="0" smtClean="0">
                <a:solidFill>
                  <a:schemeClr val="accent6">
                    <a:lumMod val="50000"/>
                  </a:schemeClr>
                </a:solidFill>
              </a:rPr>
              <a:t>*</a:t>
            </a:r>
            <a:r>
              <a:rPr lang="ar-DZ" sz="2600" dirty="0" smtClean="0">
                <a:solidFill>
                  <a:schemeClr val="tx1"/>
                </a:solidFill>
              </a:rPr>
              <a:t> يجب أن يفصل المحضر الوثائق </a:t>
            </a:r>
            <a:r>
              <a:rPr lang="ar-DZ" sz="2600" dirty="0" err="1" smtClean="0">
                <a:solidFill>
                  <a:schemeClr val="tx1"/>
                </a:solidFill>
              </a:rPr>
              <a:t>و</a:t>
            </a:r>
            <a:r>
              <a:rPr lang="ar-DZ" sz="2600" dirty="0" smtClean="0">
                <a:solidFill>
                  <a:schemeClr val="tx1"/>
                </a:solidFill>
              </a:rPr>
              <a:t> المبالغ المقترحة بكل مشارك.</a:t>
            </a:r>
            <a:endParaRPr lang="fr-FR" sz="26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214414" y="428604"/>
            <a:ext cx="6715172" cy="928694"/>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DZ" sz="3200" dirty="0" smtClean="0"/>
              <a:t>ماذا يحتوي الملف الموجه لمقرر لجنة الصفقات؟</a:t>
            </a:r>
            <a:endParaRPr lang="fr-FR" sz="3000" dirty="0"/>
          </a:p>
        </p:txBody>
      </p:sp>
      <p:sp>
        <p:nvSpPr>
          <p:cNvPr id="2" name="Espace réservé de la date 1"/>
          <p:cNvSpPr>
            <a:spLocks noGrp="1"/>
          </p:cNvSpPr>
          <p:nvPr>
            <p:ph type="dt" sz="half" idx="10"/>
          </p:nvPr>
        </p:nvSpPr>
        <p:spPr/>
        <p:txBody>
          <a:bodyPr/>
          <a:lstStyle/>
          <a:p>
            <a:fld id="{09499EB4-7912-4B1A-95CA-85435B9FBDDF}"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60</a:t>
            </a:fld>
            <a:endParaRPr lang="fr-FR"/>
          </a:p>
        </p:txBody>
      </p:sp>
    </p:spTree>
  </p:cSld>
  <p:clrMapOvr>
    <a:masterClrMapping/>
  </p:clrMapOvr>
  <p:transition>
    <p:pull dir="u"/>
    <p:sndAc>
      <p:stSnd>
        <p:snd r:embed="rId2" name="push.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26270" y="142852"/>
            <a:ext cx="8858312" cy="642942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rtl="1">
              <a:buClr>
                <a:schemeClr val="accent6">
                  <a:lumMod val="50000"/>
                </a:schemeClr>
              </a:buClr>
              <a:buFont typeface="+mj-lt"/>
              <a:buAutoNum type="arabicParenR" startAt="4"/>
            </a:pPr>
            <a:endParaRPr lang="ar-DZ" sz="2000" u="sng" dirty="0" smtClean="0">
              <a:solidFill>
                <a:schemeClr val="tx1"/>
              </a:solidFill>
            </a:endParaRPr>
          </a:p>
          <a:p>
            <a:pPr marL="457200" indent="-457200" algn="just" rtl="1">
              <a:buClr>
                <a:schemeClr val="accent6">
                  <a:lumMod val="50000"/>
                </a:schemeClr>
              </a:buClr>
              <a:buFont typeface="+mj-lt"/>
              <a:buAutoNum type="arabicParenR" startAt="4"/>
            </a:pPr>
            <a:endParaRPr lang="ar-DZ" sz="2000" u="sng" dirty="0" smtClean="0">
              <a:solidFill>
                <a:schemeClr val="tx1"/>
              </a:solidFill>
            </a:endParaRPr>
          </a:p>
          <a:p>
            <a:pPr marL="457200" indent="-457200" algn="just" rtl="1">
              <a:buClr>
                <a:schemeClr val="accent6">
                  <a:lumMod val="50000"/>
                </a:schemeClr>
              </a:buClr>
              <a:buFont typeface="+mj-lt"/>
              <a:buAutoNum type="arabicParenR" startAt="4"/>
            </a:pPr>
            <a:endParaRPr lang="ar-DZ" sz="2000" u="sng" dirty="0" smtClean="0">
              <a:solidFill>
                <a:schemeClr val="tx1"/>
              </a:solidFill>
            </a:endParaRPr>
          </a:p>
          <a:p>
            <a:pPr marL="457200" indent="-457200" algn="just" rtl="1">
              <a:buClr>
                <a:schemeClr val="accent6">
                  <a:lumMod val="50000"/>
                </a:schemeClr>
              </a:buClr>
              <a:buFont typeface="+mj-lt"/>
              <a:buAutoNum type="arabicParenR" startAt="4"/>
            </a:pPr>
            <a:endParaRPr lang="ar-DZ" sz="2000" u="sng" dirty="0" smtClean="0">
              <a:solidFill>
                <a:schemeClr val="tx1"/>
              </a:solidFill>
            </a:endParaRPr>
          </a:p>
          <a:p>
            <a:pPr marL="457200" indent="-457200" algn="just" rtl="1">
              <a:buClr>
                <a:schemeClr val="accent6">
                  <a:lumMod val="50000"/>
                </a:schemeClr>
              </a:buClr>
              <a:buFont typeface="+mj-lt"/>
              <a:buAutoNum type="arabicParenR" startAt="4"/>
            </a:pPr>
            <a:r>
              <a:rPr lang="ar-DZ" sz="2000" u="sng" dirty="0" smtClean="0">
                <a:solidFill>
                  <a:schemeClr val="tx1"/>
                </a:solidFill>
              </a:rPr>
              <a:t>محضر تقييم العروض التقنية </a:t>
            </a:r>
            <a:r>
              <a:rPr lang="ar-DZ" sz="2000" u="sng" dirty="0" err="1" smtClean="0">
                <a:solidFill>
                  <a:schemeClr val="tx1"/>
                </a:solidFill>
              </a:rPr>
              <a:t>و</a:t>
            </a:r>
            <a:r>
              <a:rPr lang="ar-DZ" sz="2000" u="sng" dirty="0" smtClean="0">
                <a:solidFill>
                  <a:schemeClr val="tx1"/>
                </a:solidFill>
              </a:rPr>
              <a:t> المالية:</a:t>
            </a:r>
            <a:r>
              <a:rPr lang="ar-DZ" sz="2000" dirty="0" smtClean="0">
                <a:solidFill>
                  <a:schemeClr val="tx1"/>
                </a:solidFill>
              </a:rPr>
              <a:t> </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يجب </a:t>
            </a:r>
            <a:r>
              <a:rPr lang="ar-DZ" sz="2000" dirty="0" err="1" smtClean="0">
                <a:solidFill>
                  <a:schemeClr val="tx1"/>
                </a:solidFill>
              </a:rPr>
              <a:t>ان</a:t>
            </a:r>
            <a:r>
              <a:rPr lang="ar-DZ" sz="2000" dirty="0" smtClean="0">
                <a:solidFill>
                  <a:schemeClr val="tx1"/>
                </a:solidFill>
              </a:rPr>
              <a:t> يحدد محضر التقييم مبلغ كل عرض، قبل </a:t>
            </a:r>
            <a:r>
              <a:rPr lang="ar-DZ" sz="2000" dirty="0" err="1" smtClean="0">
                <a:solidFill>
                  <a:schemeClr val="tx1"/>
                </a:solidFill>
              </a:rPr>
              <a:t>و</a:t>
            </a:r>
            <a:r>
              <a:rPr lang="ar-DZ" sz="2000" dirty="0" smtClean="0">
                <a:solidFill>
                  <a:schemeClr val="tx1"/>
                </a:solidFill>
              </a:rPr>
              <a:t> بعد التصحيح إن وجد.</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مراقبة العلامة التي تحصل عليها كل مـتـعـهـد</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a:t>
            </a:r>
            <a:r>
              <a:rPr lang="ar-DZ" sz="2000" dirty="0" smtClean="0">
                <a:solidFill>
                  <a:schemeClr val="tx1"/>
                </a:solidFill>
              </a:rPr>
              <a:t> مراقـبـة مبلـغ العروض (إعادة إجراء الحساب).</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التأكيد من التطبيق الجيد لأحكام دفتر الشروط </a:t>
            </a:r>
            <a:r>
              <a:rPr lang="ar-DZ" sz="2000" dirty="0" err="1" smtClean="0">
                <a:solidFill>
                  <a:schemeClr val="tx1"/>
                </a:solidFill>
              </a:rPr>
              <a:t>م</a:t>
            </a:r>
            <a:r>
              <a:rPr lang="ar-DZ" sz="2000" dirty="0" smtClean="0">
                <a:solidFill>
                  <a:schemeClr val="tx1"/>
                </a:solidFill>
              </a:rPr>
              <a:t>،حيـث المنح (الأقل عرض أو الأحسن عرض).</a:t>
            </a:r>
          </a:p>
          <a:p>
            <a:pPr algn="just" rtl="1"/>
            <a:endParaRPr lang="fr-FR" sz="1200" dirty="0" smtClean="0">
              <a:solidFill>
                <a:schemeClr val="tx1"/>
              </a:solidFill>
            </a:endParaRPr>
          </a:p>
          <a:p>
            <a:pPr marL="457200" indent="-457200" algn="just" rtl="1">
              <a:buClr>
                <a:schemeClr val="accent6">
                  <a:lumMod val="50000"/>
                </a:schemeClr>
              </a:buClr>
              <a:buFont typeface="+mj-lt"/>
              <a:buAutoNum type="arabicParenR" startAt="5"/>
            </a:pPr>
            <a:r>
              <a:rPr lang="ar-DZ" sz="2000" u="sng" dirty="0" smtClean="0">
                <a:solidFill>
                  <a:schemeClr val="tx1"/>
                </a:solidFill>
              </a:rPr>
              <a:t>الإعلان عن المناقصة </a:t>
            </a:r>
            <a:r>
              <a:rPr lang="ar-DZ" sz="2000" u="sng" dirty="0" err="1" smtClean="0">
                <a:solidFill>
                  <a:schemeClr val="tx1"/>
                </a:solidFill>
              </a:rPr>
              <a:t>و</a:t>
            </a:r>
            <a:r>
              <a:rPr lang="ar-DZ" sz="2000" u="sng" dirty="0" smtClean="0">
                <a:solidFill>
                  <a:schemeClr val="tx1"/>
                </a:solidFill>
              </a:rPr>
              <a:t> الإعلان عن المنح:</a:t>
            </a:r>
            <a:endParaRPr lang="fr-FR" sz="2000" u="sng"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التأكد أن إشهار الإعلان عن المناقصة تم بالغة الوطنية </a:t>
            </a:r>
            <a:r>
              <a:rPr lang="ar-DZ" sz="2000" dirty="0" err="1" smtClean="0">
                <a:solidFill>
                  <a:schemeClr val="tx1"/>
                </a:solidFill>
              </a:rPr>
              <a:t>و</a:t>
            </a:r>
            <a:r>
              <a:rPr lang="ar-DZ" sz="2000" dirty="0" smtClean="0">
                <a:solidFill>
                  <a:schemeClr val="tx1"/>
                </a:solidFill>
              </a:rPr>
              <a:t> الأجنبية.</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التأكد أن المنح المؤقت يحتوي على المدة </a:t>
            </a:r>
            <a:r>
              <a:rPr lang="ar-DZ" sz="2000" dirty="0" err="1" smtClean="0">
                <a:solidFill>
                  <a:schemeClr val="tx1"/>
                </a:solidFill>
              </a:rPr>
              <a:t>و</a:t>
            </a:r>
            <a:r>
              <a:rPr lang="ar-DZ" sz="2000" dirty="0" smtClean="0">
                <a:solidFill>
                  <a:schemeClr val="tx1"/>
                </a:solidFill>
              </a:rPr>
              <a:t> العلامة والـمـبــلــغ.</a:t>
            </a:r>
          </a:p>
          <a:p>
            <a:pPr algn="just" rtl="1"/>
            <a:endParaRPr lang="fr-FR" sz="1200" dirty="0" smtClean="0">
              <a:solidFill>
                <a:schemeClr val="tx1"/>
              </a:solidFill>
            </a:endParaRPr>
          </a:p>
          <a:p>
            <a:pPr marL="457200" indent="-457200" algn="just" rtl="1">
              <a:buClr>
                <a:schemeClr val="accent6">
                  <a:lumMod val="50000"/>
                </a:schemeClr>
              </a:buClr>
              <a:buFont typeface="+mj-lt"/>
              <a:buAutoNum type="arabicParenR" startAt="6"/>
            </a:pPr>
            <a:r>
              <a:rPr lang="ar-DZ" sz="2000" u="sng" dirty="0" smtClean="0">
                <a:solidFill>
                  <a:schemeClr val="tx1"/>
                </a:solidFill>
              </a:rPr>
              <a:t>مشروع الصفقة:</a:t>
            </a:r>
            <a:endParaRPr lang="fr-FR" sz="2000" u="sng"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التأكد أن مشروع الصفقة يـتـضمن كل </a:t>
            </a:r>
            <a:r>
              <a:rPr lang="ar-DZ" sz="2000" dirty="0" err="1" smtClean="0">
                <a:solidFill>
                  <a:schemeClr val="tx1"/>
                </a:solidFill>
              </a:rPr>
              <a:t>الموااد</a:t>
            </a:r>
            <a:r>
              <a:rPr lang="ar-DZ" sz="2000" dirty="0" smtClean="0">
                <a:solidFill>
                  <a:schemeClr val="tx1"/>
                </a:solidFill>
              </a:rPr>
              <a:t> الإجبارية، </a:t>
            </a:r>
            <a:r>
              <a:rPr lang="ar-DZ" sz="2000" dirty="0" err="1" smtClean="0">
                <a:solidFill>
                  <a:schemeClr val="tx1"/>
                </a:solidFill>
              </a:rPr>
              <a:t>و</a:t>
            </a:r>
            <a:r>
              <a:rPr lang="ar-DZ" sz="2000" dirty="0" smtClean="0">
                <a:solidFill>
                  <a:schemeClr val="tx1"/>
                </a:solidFill>
              </a:rPr>
              <a:t> تصحيحها عند الضرورة طبقا لتنظيم الصفقات العمومية.</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a:t>
            </a:r>
            <a:r>
              <a:rPr lang="ar-DZ" sz="2000" dirty="0" smtClean="0">
                <a:solidFill>
                  <a:schemeClr val="tx1"/>
                </a:solidFill>
              </a:rPr>
              <a:t> التأكد أن مبلغ مشروع الصفقة مطابقا لمبلغ التعهد بعد التصحيح، </a:t>
            </a:r>
            <a:r>
              <a:rPr lang="ar-DZ" sz="2000" dirty="0" err="1" smtClean="0">
                <a:solidFill>
                  <a:schemeClr val="tx1"/>
                </a:solidFill>
              </a:rPr>
              <a:t>و</a:t>
            </a:r>
            <a:r>
              <a:rPr lang="ar-DZ" sz="2000" dirty="0" smtClean="0">
                <a:solidFill>
                  <a:schemeClr val="tx1"/>
                </a:solidFill>
              </a:rPr>
              <a:t> المبلغ المبين في الإعلان عن المنح المؤقت.</a:t>
            </a:r>
            <a:endParaRPr lang="fr-FR" sz="2000" dirty="0" smtClean="0">
              <a:solidFill>
                <a:schemeClr val="tx1"/>
              </a:solidFill>
            </a:endParaRPr>
          </a:p>
          <a:p>
            <a:pPr algn="just" rtl="1"/>
            <a:r>
              <a:rPr lang="ar-DZ" sz="2000" dirty="0" smtClean="0">
                <a:solidFill>
                  <a:schemeClr val="tx1"/>
                </a:solidFill>
              </a:rPr>
              <a:t>	</a:t>
            </a:r>
            <a:r>
              <a:rPr lang="ar-DZ" sz="2000" dirty="0" smtClean="0">
                <a:solidFill>
                  <a:schemeClr val="accent6">
                    <a:lumMod val="50000"/>
                  </a:schemeClr>
                </a:solidFill>
              </a:rPr>
              <a:t>* </a:t>
            </a:r>
            <a:r>
              <a:rPr lang="ar-DZ" sz="2000" dirty="0" smtClean="0">
                <a:solidFill>
                  <a:schemeClr val="tx1"/>
                </a:solidFill>
              </a:rPr>
              <a:t>التأكد أن مشروع الصفقة مطابقا لأحكام المادة 144 (حالة الطعن).</a:t>
            </a:r>
            <a:endParaRPr lang="fr-FR" sz="20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1214414" y="428604"/>
            <a:ext cx="6715172" cy="928694"/>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DZ" sz="3200" dirty="0" smtClean="0"/>
              <a:t>ماذا يحتوي الملف الموجه لمقرر لجنة الصفقات؟</a:t>
            </a:r>
            <a:endParaRPr lang="fr-FR" sz="3000" dirty="0"/>
          </a:p>
        </p:txBody>
      </p:sp>
      <p:sp>
        <p:nvSpPr>
          <p:cNvPr id="2" name="Espace réservé de la date 1"/>
          <p:cNvSpPr>
            <a:spLocks noGrp="1"/>
          </p:cNvSpPr>
          <p:nvPr>
            <p:ph type="dt" sz="half" idx="10"/>
          </p:nvPr>
        </p:nvSpPr>
        <p:spPr/>
        <p:txBody>
          <a:bodyPr/>
          <a:lstStyle/>
          <a:p>
            <a:fld id="{840C5449-5D21-4497-A8B0-B9F31C291A10}"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51136-D3C6-40CA-8B08-CAC8ADCCCF19}" type="slidenum">
              <a:rPr lang="fr-FR" smtClean="0"/>
              <a:pPr/>
              <a:t>61</a:t>
            </a:fld>
            <a:endParaRPr lang="fr-F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26270" y="214290"/>
            <a:ext cx="8858312" cy="642942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endParaRPr lang="ar-DZ" sz="2400" u="sng" dirty="0" smtClean="0">
              <a:solidFill>
                <a:schemeClr val="tx1"/>
              </a:solidFill>
            </a:endParaRPr>
          </a:p>
          <a:p>
            <a:pPr algn="just" rtl="1"/>
            <a:r>
              <a:rPr lang="ar-DZ" sz="2400" b="1" dirty="0" smtClean="0">
                <a:solidFill>
                  <a:schemeClr val="tx1"/>
                </a:solidFill>
              </a:rPr>
              <a:t>	</a:t>
            </a:r>
            <a:r>
              <a:rPr lang="ar-DZ" sz="2400" b="1" u="sng" dirty="0" smtClean="0">
                <a:solidFill>
                  <a:schemeClr val="tx1"/>
                </a:solidFill>
              </a:rPr>
              <a:t>مثال:</a:t>
            </a:r>
            <a:endParaRPr lang="fr-FR" sz="2400" b="1" u="sng" dirty="0" smtClean="0">
              <a:solidFill>
                <a:schemeClr val="tx1"/>
              </a:solidFill>
            </a:endParaRPr>
          </a:p>
          <a:p>
            <a:r>
              <a:rPr lang="fr-FR" sz="2000" dirty="0" smtClean="0">
                <a:solidFill>
                  <a:schemeClr val="tx1"/>
                </a:solidFill>
              </a:rPr>
              <a:t>NF 55 25 3 26212</a:t>
            </a:r>
            <a:r>
              <a:rPr lang="ar-DZ" sz="2000" dirty="0" smtClean="0">
                <a:solidFill>
                  <a:schemeClr val="tx1"/>
                </a:solidFill>
              </a:rPr>
              <a:t>5</a:t>
            </a:r>
            <a:r>
              <a:rPr lang="fr-FR" sz="2000" dirty="0" smtClean="0">
                <a:solidFill>
                  <a:schemeClr val="tx1"/>
                </a:solidFill>
              </a:rPr>
              <a:t>05</a:t>
            </a:r>
            <a:endParaRPr lang="ar-DZ" sz="2000" dirty="0" smtClean="0">
              <a:solidFill>
                <a:schemeClr val="tx1"/>
              </a:solidFill>
            </a:endParaRPr>
          </a:p>
          <a:p>
            <a:endParaRPr lang="ar-DZ" sz="2000" dirty="0" smtClean="0">
              <a:solidFill>
                <a:schemeClr val="tx1"/>
              </a:solidFill>
            </a:endParaRPr>
          </a:p>
          <a:p>
            <a:endParaRPr lang="fr-FR" sz="2000" dirty="0" smtClean="0"/>
          </a:p>
          <a:p>
            <a:pPr algn="just" rtl="1"/>
            <a:endParaRPr lang="fr-FR" sz="20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2071670" y="428604"/>
            <a:ext cx="5000660" cy="500066"/>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DZ" sz="2400" dirty="0" smtClean="0"/>
              <a:t>كـيــف يـتــم قــراءة مـقــرر تـسـجـيــل؟</a:t>
            </a:r>
            <a:endParaRPr lang="fr-FR" sz="2400" dirty="0"/>
          </a:p>
        </p:txBody>
      </p:sp>
      <p:graphicFrame>
        <p:nvGraphicFramePr>
          <p:cNvPr id="4" name="Tableau 3"/>
          <p:cNvGraphicFramePr>
            <a:graphicFrameLocks noGrp="1"/>
          </p:cNvGraphicFramePr>
          <p:nvPr/>
        </p:nvGraphicFramePr>
        <p:xfrm>
          <a:off x="785788" y="1928802"/>
          <a:ext cx="7572426" cy="4001327"/>
        </p:xfrm>
        <a:graphic>
          <a:graphicData uri="http://schemas.openxmlformats.org/drawingml/2006/table">
            <a:tbl>
              <a:tblPr rtl="1"/>
              <a:tblGrid>
                <a:gridCol w="2507656"/>
                <a:gridCol w="457834"/>
                <a:gridCol w="1027652"/>
                <a:gridCol w="538979"/>
                <a:gridCol w="349318"/>
                <a:gridCol w="430277"/>
                <a:gridCol w="461417"/>
                <a:gridCol w="1799293"/>
              </a:tblGrid>
              <a:tr h="783285">
                <a:tc>
                  <a:txBody>
                    <a:bodyPr/>
                    <a:lstStyle/>
                    <a:p>
                      <a:pPr algn="ctr" rtl="0">
                        <a:lnSpc>
                          <a:spcPct val="115000"/>
                        </a:lnSpc>
                        <a:spcAft>
                          <a:spcPts val="0"/>
                        </a:spcAft>
                        <a:tabLst>
                          <a:tab pos="1033780" algn="l"/>
                        </a:tabLst>
                      </a:pPr>
                      <a:r>
                        <a:rPr lang="ar-DZ" sz="1800" b="1" dirty="0">
                          <a:latin typeface="Calibri"/>
                          <a:ea typeface="Calibri"/>
                          <a:cs typeface="Times New Roman"/>
                        </a:rPr>
                        <a:t>ملاحظات</a:t>
                      </a:r>
                      <a:endParaRPr lang="fr-FR" sz="1050" b="1" dirty="0">
                        <a:latin typeface="Calibri"/>
                        <a:ea typeface="Calibri"/>
                        <a:cs typeface="Arial"/>
                      </a:endParaRPr>
                    </a:p>
                    <a:p>
                      <a:pPr algn="ctr" rtl="0">
                        <a:lnSpc>
                          <a:spcPct val="115000"/>
                        </a:lnSpc>
                        <a:spcAft>
                          <a:spcPts val="0"/>
                        </a:spcAft>
                        <a:tabLst>
                          <a:tab pos="1033780" algn="l"/>
                        </a:tabLst>
                      </a:pPr>
                      <a:r>
                        <a:rPr lang="fr-FR" sz="1800" b="1" dirty="0">
                          <a:latin typeface="Times New Roman"/>
                          <a:ea typeface="Calibri"/>
                          <a:cs typeface="Arial"/>
                        </a:rPr>
                        <a:t>observation</a:t>
                      </a:r>
                      <a:endParaRPr lang="fr-FR" sz="105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a:latin typeface="Times New Roman"/>
                          <a:ea typeface="Calibri"/>
                          <a:cs typeface="Arial"/>
                        </a:rPr>
                        <a:t>05</a:t>
                      </a:r>
                      <a:endParaRPr lang="fr-FR" sz="105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dirty="0" smtClean="0">
                          <a:latin typeface="Times New Roman"/>
                          <a:ea typeface="Calibri"/>
                          <a:cs typeface="Arial"/>
                        </a:rPr>
                        <a:t>2</a:t>
                      </a:r>
                      <a:r>
                        <a:rPr lang="ar-DZ" sz="1800" b="1" dirty="0" smtClean="0">
                          <a:latin typeface="Times New Roman"/>
                          <a:ea typeface="Calibri"/>
                          <a:cs typeface="Arial"/>
                        </a:rPr>
                        <a:t>6</a:t>
                      </a:r>
                      <a:r>
                        <a:rPr lang="fr-FR" sz="1800" b="1" dirty="0" smtClean="0">
                          <a:latin typeface="Times New Roman"/>
                          <a:ea typeface="Calibri"/>
                          <a:cs typeface="Arial"/>
                        </a:rPr>
                        <a:t>2.12</a:t>
                      </a:r>
                      <a:r>
                        <a:rPr lang="ar-DZ" sz="1800" b="1" dirty="0" smtClean="0">
                          <a:latin typeface="Times New Roman"/>
                          <a:ea typeface="Calibri"/>
                          <a:cs typeface="Arial"/>
                        </a:rPr>
                        <a:t>5</a:t>
                      </a:r>
                      <a:endParaRPr lang="fr-FR" sz="105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a:latin typeface="Times New Roman"/>
                          <a:ea typeface="Calibri"/>
                          <a:cs typeface="Arial"/>
                        </a:rPr>
                        <a:t>522</a:t>
                      </a:r>
                      <a:endParaRPr lang="fr-FR" sz="105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a:latin typeface="Times New Roman"/>
                          <a:ea typeface="Calibri"/>
                          <a:cs typeface="Arial"/>
                        </a:rPr>
                        <a:t>5</a:t>
                      </a:r>
                      <a:endParaRPr lang="fr-FR" sz="105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a:latin typeface="Times New Roman"/>
                          <a:ea typeface="Calibri"/>
                          <a:cs typeface="Arial"/>
                        </a:rPr>
                        <a:t>F</a:t>
                      </a:r>
                      <a:endParaRPr lang="fr-FR" sz="105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fr-FR" sz="1800" b="1">
                          <a:latin typeface="Times New Roman"/>
                          <a:ea typeface="Calibri"/>
                          <a:cs typeface="Arial"/>
                        </a:rPr>
                        <a:t>N</a:t>
                      </a:r>
                      <a:endParaRPr lang="fr-FR" sz="105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just" rtl="1">
                        <a:lnSpc>
                          <a:spcPct val="115000"/>
                        </a:lnSpc>
                        <a:spcAft>
                          <a:spcPts val="0"/>
                        </a:spcAft>
                        <a:tabLst>
                          <a:tab pos="1033780" algn="l"/>
                        </a:tabLst>
                      </a:pPr>
                      <a:r>
                        <a:rPr lang="fr-FR" sz="1800" b="1" dirty="0">
                          <a:latin typeface="Times New Roman"/>
                          <a:ea typeface="Calibri"/>
                          <a:cs typeface="Arial"/>
                        </a:rPr>
                        <a:t>   </a:t>
                      </a:r>
                      <a:r>
                        <a:rPr lang="ar-DZ" sz="1800" b="1" dirty="0" smtClean="0">
                          <a:latin typeface="Calibri"/>
                          <a:ea typeface="Calibri"/>
                          <a:cs typeface="Times New Roman"/>
                        </a:rPr>
                        <a:t>الـرقــم</a:t>
                      </a:r>
                      <a:endParaRPr lang="fr-FR" sz="1050" b="1" dirty="0">
                        <a:latin typeface="Calibri"/>
                        <a:ea typeface="Calibri"/>
                        <a:cs typeface="Arial"/>
                      </a:endParaRPr>
                    </a:p>
                    <a:p>
                      <a:pPr rtl="0">
                        <a:lnSpc>
                          <a:spcPct val="115000"/>
                        </a:lnSpc>
                        <a:spcAft>
                          <a:spcPts val="0"/>
                        </a:spcAft>
                        <a:tabLst>
                          <a:tab pos="1033780" algn="l"/>
                        </a:tabLst>
                      </a:pPr>
                      <a:r>
                        <a:rPr lang="ar-DZ" sz="1600" b="1" dirty="0">
                          <a:latin typeface="Calibri"/>
                          <a:ea typeface="Calibri"/>
                          <a:cs typeface="Times New Roman"/>
                        </a:rPr>
                        <a:t>التعيين</a:t>
                      </a:r>
                      <a:endParaRPr lang="fr-FR" sz="1050" b="1" dirty="0">
                        <a:latin typeface="Calibri"/>
                        <a:ea typeface="Calibri"/>
                        <a:cs typeface="Arial"/>
                      </a:endParaRPr>
                    </a:p>
                    <a:p>
                      <a:pPr rtl="0">
                        <a:lnSpc>
                          <a:spcPct val="115000"/>
                        </a:lnSpc>
                        <a:spcAft>
                          <a:spcPts val="0"/>
                        </a:spcAft>
                        <a:tabLst>
                          <a:tab pos="1033780" algn="l"/>
                        </a:tabLst>
                      </a:pPr>
                      <a:r>
                        <a:rPr lang="fr-FR" sz="1600" b="1" dirty="0" smtClean="0">
                          <a:latin typeface="Times New Roman"/>
                          <a:ea typeface="Calibri"/>
                          <a:cs typeface="Arial"/>
                        </a:rPr>
                        <a:t>Indication</a:t>
                      </a:r>
                      <a:endParaRPr lang="fr-FR" sz="105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r>
              <a:tr h="657959">
                <a:tc>
                  <a:txBody>
                    <a:bodyPr/>
                    <a:lstStyle/>
                    <a:p>
                      <a:pPr rtl="0">
                        <a:lnSpc>
                          <a:spcPct val="115000"/>
                        </a:lnSpc>
                        <a:spcAft>
                          <a:spcPts val="0"/>
                        </a:spcAft>
                        <a:tabLst>
                          <a:tab pos="1033780" algn="l"/>
                        </a:tabLst>
                      </a:pPr>
                      <a:r>
                        <a:rPr lang="fr-FR" sz="1400" dirty="0">
                          <a:latin typeface="Times New Roman"/>
                          <a:ea typeface="Calibri"/>
                          <a:cs typeface="Arial"/>
                        </a:rPr>
                        <a:t>U-urgent</a:t>
                      </a:r>
                      <a:r>
                        <a:rPr lang="ar-DZ" sz="1400" dirty="0" smtClean="0">
                          <a:latin typeface="Times New Roman"/>
                          <a:ea typeface="Calibri"/>
                          <a:cs typeface="Arial"/>
                        </a:rPr>
                        <a:t>مستعجل </a:t>
                      </a:r>
                      <a:endParaRPr lang="fr-FR" sz="1400" dirty="0">
                        <a:latin typeface="Calibri"/>
                        <a:ea typeface="Calibri"/>
                        <a:cs typeface="Arial"/>
                      </a:endParaRPr>
                    </a:p>
                    <a:p>
                      <a:pPr rtl="0">
                        <a:lnSpc>
                          <a:spcPct val="115000"/>
                        </a:lnSpc>
                        <a:spcAft>
                          <a:spcPts val="0"/>
                        </a:spcAft>
                        <a:tabLst>
                          <a:tab pos="1033780" algn="l"/>
                        </a:tabLst>
                      </a:pPr>
                      <a:r>
                        <a:rPr lang="fr-FR" sz="1400" dirty="0" smtClean="0">
                          <a:latin typeface="Times New Roman"/>
                          <a:ea typeface="Calibri"/>
                          <a:cs typeface="Arial"/>
                        </a:rPr>
                        <a:t>N-normal</a:t>
                      </a:r>
                      <a:r>
                        <a:rPr lang="ar-DZ" sz="1400" dirty="0" smtClean="0">
                          <a:latin typeface="Times New Roman"/>
                          <a:ea typeface="Calibri"/>
                          <a:cs typeface="Arial"/>
                        </a:rPr>
                        <a:t>    عادي </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S-spécial</a:t>
                      </a:r>
                      <a:r>
                        <a:rPr lang="ar-DZ" sz="1400" dirty="0" smtClean="0">
                          <a:latin typeface="Times New Roman"/>
                          <a:ea typeface="Calibri"/>
                          <a:cs typeface="Arial"/>
                        </a:rPr>
                        <a:t>خاص </a:t>
                      </a:r>
                      <a:endParaRPr lang="fr-FR" sz="1400"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dirty="0">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0">
                        <a:lnSpc>
                          <a:spcPct val="115000"/>
                        </a:lnSpc>
                        <a:spcAft>
                          <a:spcPts val="0"/>
                        </a:spcAft>
                        <a:tabLst>
                          <a:tab pos="1033780" algn="l"/>
                        </a:tabLst>
                      </a:pPr>
                      <a:r>
                        <a:rPr lang="fr-FR" sz="2000" b="1" dirty="0">
                          <a:latin typeface="Times New Roman"/>
                          <a:ea typeface="Calibri"/>
                          <a:cs typeface="Arial"/>
                        </a:rPr>
                        <a:t>X</a:t>
                      </a:r>
                      <a:endParaRPr lang="fr-FR" sz="110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ar-DZ" sz="2000" b="1" dirty="0" smtClean="0">
                          <a:latin typeface="Calibri"/>
                          <a:ea typeface="Calibri"/>
                          <a:cs typeface="Times New Roman"/>
                        </a:rPr>
                        <a:t>المخ</a:t>
                      </a:r>
                      <a:r>
                        <a:rPr lang="ar-SA" sz="2000" b="1" dirty="0" smtClean="0">
                          <a:latin typeface="Calibri"/>
                          <a:ea typeface="Calibri"/>
                          <a:cs typeface="Times New Roman"/>
                        </a:rPr>
                        <a:t>ـ</a:t>
                      </a:r>
                      <a:r>
                        <a:rPr lang="ar-DZ" sz="2000" b="1" dirty="0" smtClean="0">
                          <a:latin typeface="Calibri"/>
                          <a:ea typeface="Calibri"/>
                          <a:cs typeface="Times New Roman"/>
                        </a:rPr>
                        <a:t>ط</a:t>
                      </a:r>
                      <a:r>
                        <a:rPr lang="ar-SA" sz="2000" b="1" dirty="0" smtClean="0">
                          <a:latin typeface="Calibri"/>
                          <a:ea typeface="Calibri"/>
                          <a:cs typeface="Times New Roman"/>
                        </a:rPr>
                        <a:t>ـ</a:t>
                      </a:r>
                      <a:r>
                        <a:rPr lang="ar-DZ" sz="2000" b="1" dirty="0" smtClean="0">
                          <a:latin typeface="Calibri"/>
                          <a:ea typeface="Calibri"/>
                          <a:cs typeface="Times New Roman"/>
                        </a:rPr>
                        <a:t>ط</a:t>
                      </a:r>
                      <a:endParaRPr lang="fr-FR" sz="1100" b="1" dirty="0">
                        <a:latin typeface="Calibri"/>
                        <a:ea typeface="Calibri"/>
                        <a:cs typeface="Arial"/>
                      </a:endParaRPr>
                    </a:p>
                    <a:p>
                      <a:pPr rtl="0">
                        <a:lnSpc>
                          <a:spcPct val="115000"/>
                        </a:lnSpc>
                        <a:spcAft>
                          <a:spcPts val="0"/>
                        </a:spcAft>
                        <a:tabLst>
                          <a:tab pos="1033780" algn="l"/>
                        </a:tabLst>
                      </a:pPr>
                      <a:r>
                        <a:rPr lang="fr-FR" sz="2000" b="1" dirty="0" smtClean="0">
                          <a:latin typeface="Times New Roman"/>
                          <a:ea typeface="Calibri"/>
                          <a:cs typeface="Arial"/>
                        </a:rPr>
                        <a:t>Plan</a:t>
                      </a:r>
                      <a:endParaRPr lang="fr-FR" sz="110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r>
              <a:tr h="1096599">
                <a:tc>
                  <a:txBody>
                    <a:bodyPr/>
                    <a:lstStyle/>
                    <a:p>
                      <a:pPr rtl="0">
                        <a:lnSpc>
                          <a:spcPct val="115000"/>
                        </a:lnSpc>
                        <a:spcAft>
                          <a:spcPts val="0"/>
                        </a:spcAft>
                        <a:tabLst>
                          <a:tab pos="1033780" algn="l"/>
                        </a:tabLst>
                      </a:pPr>
                      <a:r>
                        <a:rPr lang="fr-FR" sz="1400" dirty="0">
                          <a:latin typeface="Times New Roman"/>
                          <a:ea typeface="Calibri"/>
                          <a:cs typeface="Arial"/>
                        </a:rPr>
                        <a:t>A-antérieur à </a:t>
                      </a:r>
                      <a:r>
                        <a:rPr lang="fr-FR" sz="1400" dirty="0" smtClean="0">
                          <a:latin typeface="Times New Roman"/>
                          <a:ea typeface="Calibri"/>
                          <a:cs typeface="Arial"/>
                        </a:rPr>
                        <a:t>1974</a:t>
                      </a:r>
                      <a:r>
                        <a:rPr lang="ar-DZ" sz="1400" dirty="0" smtClean="0">
                          <a:latin typeface="Times New Roman"/>
                          <a:ea typeface="Calibri"/>
                          <a:cs typeface="Arial"/>
                        </a:rPr>
                        <a:t>/ </a:t>
                      </a:r>
                      <a:r>
                        <a:rPr lang="fr-FR" sz="1400" dirty="0" smtClean="0">
                          <a:latin typeface="Times New Roman"/>
                          <a:ea typeface="Calibri"/>
                          <a:cs typeface="Arial"/>
                        </a:rPr>
                        <a:t> </a:t>
                      </a:r>
                      <a:r>
                        <a:rPr lang="ar-DZ" sz="1400" dirty="0">
                          <a:latin typeface="Times New Roman"/>
                          <a:ea typeface="Calibri"/>
                          <a:cs typeface="Arial"/>
                        </a:rPr>
                        <a:t>قبل سنة 1974</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B :1974-1979</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C :1980-1984</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D :1984 a ce jour</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F :programme 2005-2004</a:t>
                      </a:r>
                      <a:endParaRPr lang="fr-FR" sz="1400"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0">
                        <a:lnSpc>
                          <a:spcPct val="115000"/>
                        </a:lnSpc>
                        <a:spcAft>
                          <a:spcPts val="0"/>
                        </a:spcAft>
                        <a:tabLst>
                          <a:tab pos="1033780" algn="l"/>
                        </a:tabLst>
                      </a:pPr>
                      <a:r>
                        <a:rPr lang="fr-FR" sz="2000" b="1">
                          <a:latin typeface="Times New Roman"/>
                          <a:ea typeface="Calibri"/>
                          <a:cs typeface="Arial"/>
                        </a:rPr>
                        <a:t>X</a:t>
                      </a:r>
                      <a:endParaRPr lang="fr-FR" sz="110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dirty="0">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ar-DZ" sz="2000" b="1" dirty="0">
                          <a:latin typeface="Calibri"/>
                          <a:ea typeface="Calibri"/>
                          <a:cs typeface="Times New Roman"/>
                        </a:rPr>
                        <a:t>البرنامج</a:t>
                      </a:r>
                      <a:endParaRPr lang="fr-FR" sz="1100" b="1" dirty="0">
                        <a:latin typeface="Calibri"/>
                        <a:ea typeface="Calibri"/>
                        <a:cs typeface="Arial"/>
                      </a:endParaRPr>
                    </a:p>
                    <a:p>
                      <a:pPr rtl="0">
                        <a:lnSpc>
                          <a:spcPct val="115000"/>
                        </a:lnSpc>
                        <a:spcAft>
                          <a:spcPts val="0"/>
                        </a:spcAft>
                        <a:tabLst>
                          <a:tab pos="1033780" algn="l"/>
                        </a:tabLst>
                      </a:pPr>
                      <a:r>
                        <a:rPr lang="fr-FR" sz="2000" b="1" dirty="0">
                          <a:latin typeface="Times New Roman"/>
                          <a:ea typeface="Calibri"/>
                          <a:cs typeface="Arial"/>
                        </a:rPr>
                        <a:t>Programme</a:t>
                      </a:r>
                      <a:endParaRPr lang="fr-FR" sz="110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r>
              <a:tr h="1096599">
                <a:tc>
                  <a:txBody>
                    <a:bodyPr/>
                    <a:lstStyle/>
                    <a:p>
                      <a:pPr rtl="0">
                        <a:lnSpc>
                          <a:spcPct val="115000"/>
                        </a:lnSpc>
                        <a:spcAft>
                          <a:spcPts val="0"/>
                        </a:spcAft>
                        <a:tabLst>
                          <a:tab pos="1033780" algn="l"/>
                        </a:tabLst>
                      </a:pPr>
                      <a:r>
                        <a:rPr lang="fr-FR" sz="1400" dirty="0">
                          <a:latin typeface="Times New Roman"/>
                          <a:ea typeface="Calibri"/>
                          <a:cs typeface="Arial"/>
                        </a:rPr>
                        <a:t>5-concours définitif</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6-concoure temporaire</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7-auto financement</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8-concoure mixte</a:t>
                      </a:r>
                      <a:endParaRPr lang="fr-FR" sz="1400" dirty="0">
                        <a:latin typeface="Calibri"/>
                        <a:ea typeface="Calibri"/>
                        <a:cs typeface="Arial"/>
                      </a:endParaRPr>
                    </a:p>
                    <a:p>
                      <a:pPr rtl="0">
                        <a:lnSpc>
                          <a:spcPct val="115000"/>
                        </a:lnSpc>
                        <a:spcAft>
                          <a:spcPts val="0"/>
                        </a:spcAft>
                        <a:tabLst>
                          <a:tab pos="1033780" algn="l"/>
                        </a:tabLst>
                      </a:pPr>
                      <a:r>
                        <a:rPr lang="fr-FR" sz="1400" dirty="0">
                          <a:latin typeface="Times New Roman"/>
                          <a:ea typeface="Calibri"/>
                          <a:cs typeface="Arial"/>
                        </a:rPr>
                        <a:t>9-financement local </a:t>
                      </a:r>
                      <a:r>
                        <a:rPr lang="fr-FR" sz="1400" dirty="0" err="1">
                          <a:latin typeface="Times New Roman"/>
                          <a:ea typeface="Calibri"/>
                          <a:cs typeface="Arial"/>
                        </a:rPr>
                        <a:t>collectivites</a:t>
                      </a:r>
                      <a:endParaRPr lang="fr-FR" sz="1400"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16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0">
                        <a:lnSpc>
                          <a:spcPct val="115000"/>
                        </a:lnSpc>
                        <a:spcAft>
                          <a:spcPts val="0"/>
                        </a:spcAft>
                        <a:tabLst>
                          <a:tab pos="1033780" algn="l"/>
                        </a:tabLst>
                      </a:pPr>
                      <a:r>
                        <a:rPr lang="fr-FR" sz="2000" b="1">
                          <a:latin typeface="Times New Roman"/>
                          <a:ea typeface="Calibri"/>
                          <a:cs typeface="Arial"/>
                        </a:rPr>
                        <a:t>X</a:t>
                      </a:r>
                      <a:endParaRPr lang="fr-FR" sz="1100" b="1">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algn="ctr" rtl="1">
                        <a:lnSpc>
                          <a:spcPct val="115000"/>
                        </a:lnSpc>
                        <a:spcAft>
                          <a:spcPts val="0"/>
                        </a:spcAft>
                        <a:tabLst>
                          <a:tab pos="1033780" algn="l"/>
                        </a:tabLst>
                      </a:pPr>
                      <a:endParaRPr lang="ar-DZ" sz="2000" b="1" dirty="0">
                        <a:latin typeface="Calibri"/>
                        <a:ea typeface="Calibri"/>
                        <a:cs typeface="Times New Roman"/>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c>
                  <a:txBody>
                    <a:bodyPr/>
                    <a:lstStyle/>
                    <a:p>
                      <a:pPr rtl="0">
                        <a:lnSpc>
                          <a:spcPct val="115000"/>
                        </a:lnSpc>
                        <a:spcAft>
                          <a:spcPts val="0"/>
                        </a:spcAft>
                        <a:tabLst>
                          <a:tab pos="1033780" algn="l"/>
                        </a:tabLst>
                      </a:pPr>
                      <a:r>
                        <a:rPr lang="ar-DZ" sz="2000" b="1" dirty="0">
                          <a:latin typeface="Calibri"/>
                          <a:ea typeface="Calibri"/>
                          <a:cs typeface="Times New Roman"/>
                        </a:rPr>
                        <a:t>التمويل</a:t>
                      </a:r>
                      <a:endParaRPr lang="fr-FR" sz="1100" b="1" dirty="0">
                        <a:latin typeface="Calibri"/>
                        <a:ea typeface="Calibri"/>
                        <a:cs typeface="Arial"/>
                      </a:endParaRPr>
                    </a:p>
                    <a:p>
                      <a:pPr rtl="0">
                        <a:lnSpc>
                          <a:spcPct val="115000"/>
                        </a:lnSpc>
                        <a:spcAft>
                          <a:spcPts val="0"/>
                        </a:spcAft>
                        <a:tabLst>
                          <a:tab pos="1033780" algn="l"/>
                        </a:tabLst>
                      </a:pPr>
                      <a:r>
                        <a:rPr lang="fr-FR" sz="2000" b="1" dirty="0">
                          <a:latin typeface="Times New Roman"/>
                          <a:ea typeface="Calibri"/>
                          <a:cs typeface="Arial"/>
                        </a:rPr>
                        <a:t>financement</a:t>
                      </a:r>
                      <a:endParaRPr lang="fr-FR" sz="1100" b="1" dirty="0">
                        <a:latin typeface="Calibri"/>
                        <a:ea typeface="Calibri"/>
                        <a:cs typeface="Arial"/>
                      </a:endParaRPr>
                    </a:p>
                  </a:txBody>
                  <a:tcPr marL="61301" marR="6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tcPr>
                </a:tc>
              </a:tr>
            </a:tbl>
          </a:graphicData>
        </a:graphic>
      </p:graphicFrame>
      <p:sp>
        <p:nvSpPr>
          <p:cNvPr id="2" name="Espace réservé de la date 1"/>
          <p:cNvSpPr>
            <a:spLocks noGrp="1"/>
          </p:cNvSpPr>
          <p:nvPr>
            <p:ph type="dt" sz="half" idx="10"/>
          </p:nvPr>
        </p:nvSpPr>
        <p:spPr/>
        <p:txBody>
          <a:bodyPr/>
          <a:lstStyle/>
          <a:p>
            <a:fld id="{3873F8FC-4DA8-4968-B7E5-7A26560664EC}"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62</a:t>
            </a:fld>
            <a:endParaRPr lang="fr-FR"/>
          </a:p>
        </p:txBody>
      </p:sp>
    </p:spTree>
  </p:cSld>
  <p:clrMapOvr>
    <a:masterClrMapping/>
  </p:clrMapOvr>
  <p:transition>
    <p:wedge/>
    <p:sndAc>
      <p:stSnd>
        <p:snd r:embed="rId2" name="whoosh.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Rectangle à coins arrondis 4"/>
          <p:cNvSpPr/>
          <p:nvPr/>
        </p:nvSpPr>
        <p:spPr>
          <a:xfrm>
            <a:off x="126270" y="214290"/>
            <a:ext cx="8858312" cy="6429420"/>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endParaRPr lang="ar-DZ" sz="2400" u="sng" dirty="0" smtClean="0">
              <a:solidFill>
                <a:schemeClr val="tx1"/>
              </a:solidFill>
            </a:endParaRPr>
          </a:p>
          <a:p>
            <a:pPr algn="just" rtl="1"/>
            <a:r>
              <a:rPr lang="ar-DZ" sz="2400" b="1" dirty="0" smtClean="0">
                <a:solidFill>
                  <a:schemeClr val="tx1"/>
                </a:solidFill>
              </a:rPr>
              <a:t>	</a:t>
            </a:r>
            <a:r>
              <a:rPr lang="ar-DZ" sz="2400" b="1" u="sng" dirty="0" smtClean="0">
                <a:solidFill>
                  <a:schemeClr val="tx1"/>
                </a:solidFill>
              </a:rPr>
              <a:t>مـثــال:</a:t>
            </a:r>
            <a:endParaRPr lang="fr-FR" sz="2400" b="1" u="sng" dirty="0" smtClean="0">
              <a:solidFill>
                <a:schemeClr val="tx1"/>
              </a:solidFill>
            </a:endParaRPr>
          </a:p>
          <a:p>
            <a:r>
              <a:rPr lang="fr-FR" sz="2000" dirty="0" smtClean="0">
                <a:solidFill>
                  <a:schemeClr val="tx1"/>
                </a:solidFill>
              </a:rPr>
              <a:t>NF 55 25 3 26212</a:t>
            </a:r>
            <a:r>
              <a:rPr lang="ar-DZ" sz="2000" dirty="0" smtClean="0">
                <a:solidFill>
                  <a:schemeClr val="tx1"/>
                </a:solidFill>
              </a:rPr>
              <a:t>5</a:t>
            </a:r>
            <a:r>
              <a:rPr lang="fr-FR" sz="2000" dirty="0" smtClean="0">
                <a:solidFill>
                  <a:schemeClr val="tx1"/>
                </a:solidFill>
              </a:rPr>
              <a:t>05</a:t>
            </a:r>
            <a:endParaRPr lang="ar-DZ" sz="2000" dirty="0" smtClean="0">
              <a:solidFill>
                <a:schemeClr val="tx1"/>
              </a:solidFill>
            </a:endParaRPr>
          </a:p>
          <a:p>
            <a:endParaRPr lang="ar-DZ" sz="2000" dirty="0" smtClean="0">
              <a:solidFill>
                <a:schemeClr val="tx1"/>
              </a:solidFill>
            </a:endParaRPr>
          </a:p>
          <a:p>
            <a:endParaRPr lang="fr-FR" sz="2000" dirty="0" smtClean="0"/>
          </a:p>
          <a:p>
            <a:pPr algn="just" rtl="1"/>
            <a:endParaRPr lang="fr-FR" sz="2000" dirty="0">
              <a:solidFill>
                <a:schemeClr val="tx1"/>
              </a:solidFill>
              <a:effectLst>
                <a:outerShdw blurRad="38100" dist="38100" dir="2700000" algn="tl">
                  <a:srgbClr val="000000">
                    <a:alpha val="43137"/>
                  </a:srgbClr>
                </a:outerShdw>
              </a:effectLst>
            </a:endParaRPr>
          </a:p>
        </p:txBody>
      </p:sp>
      <p:sp>
        <p:nvSpPr>
          <p:cNvPr id="3" name="AutoShape 2"/>
          <p:cNvSpPr>
            <a:spLocks noChangeArrowheads="1"/>
          </p:cNvSpPr>
          <p:nvPr/>
        </p:nvSpPr>
        <p:spPr bwMode="auto">
          <a:xfrm>
            <a:off x="2071670" y="428604"/>
            <a:ext cx="5000660" cy="500066"/>
          </a:xfrm>
          <a:prstGeom prst="roundRect">
            <a:avLst>
              <a:gd name="adj" fmla="val 50000"/>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w="9525">
            <a:noFill/>
            <a:round/>
            <a:headEnd/>
            <a:tailEnd/>
          </a:ln>
          <a:effectLst>
            <a:glow rad="101600">
              <a:schemeClr val="accent6">
                <a:lumMod val="50000"/>
                <a:alpha val="60000"/>
              </a:schemeClr>
            </a:glow>
            <a:innerShdw blurRad="114300">
              <a:prstClr val="black"/>
            </a:innerShdw>
          </a:effectLst>
          <a:scene3d>
            <a:camera prst="perspectiveBelow"/>
            <a:lightRig rig="threePt" dir="t"/>
          </a:scene3d>
          <a:sp3d prstMaterial="matte">
            <a:bevelT w="152400" h="50800" prst="softRound"/>
          </a:sp3d>
        </p:spPr>
        <p:txBody>
          <a:bodyPr vert="horz" wrap="square" lIns="91440" tIns="45720" rIns="91440" bIns="45720" numCol="1" anchor="ctr" anchorCtr="0" compatLnSpc="1">
            <a:prstTxWarp prst="textNoShape">
              <a:avLst/>
            </a:prstTxWarp>
          </a:bodyPr>
          <a:lstStyle/>
          <a:p>
            <a:pPr algn="ctr" rtl="1"/>
            <a:r>
              <a:rPr lang="ar-DZ" sz="2400" dirty="0" smtClean="0"/>
              <a:t>كـيــف يـتــم قــراءة مـقــرر تـسـجـيــل؟</a:t>
            </a:r>
            <a:endParaRPr lang="fr-FR" sz="2400" dirty="0"/>
          </a:p>
        </p:txBody>
      </p:sp>
      <p:graphicFrame>
        <p:nvGraphicFramePr>
          <p:cNvPr id="6" name="Tableau 5"/>
          <p:cNvGraphicFramePr>
            <a:graphicFrameLocks noGrp="1"/>
          </p:cNvGraphicFramePr>
          <p:nvPr/>
        </p:nvGraphicFramePr>
        <p:xfrm>
          <a:off x="598904" y="1857365"/>
          <a:ext cx="7883899" cy="3744725"/>
        </p:xfrm>
        <a:graphic>
          <a:graphicData uri="http://schemas.openxmlformats.org/drawingml/2006/table">
            <a:tbl>
              <a:tblPr rtl="1"/>
              <a:tblGrid>
                <a:gridCol w="1348479"/>
                <a:gridCol w="427935"/>
                <a:gridCol w="953442"/>
                <a:gridCol w="388615"/>
                <a:gridCol w="526855"/>
                <a:gridCol w="483544"/>
                <a:gridCol w="352423"/>
                <a:gridCol w="445573"/>
                <a:gridCol w="2957033"/>
              </a:tblGrid>
              <a:tr h="858060">
                <a:tc>
                  <a:txBody>
                    <a:bodyPr/>
                    <a:lstStyle/>
                    <a:p>
                      <a:pPr algn="ctr" rtl="0">
                        <a:lnSpc>
                          <a:spcPct val="115000"/>
                        </a:lnSpc>
                        <a:spcAft>
                          <a:spcPts val="0"/>
                        </a:spcAft>
                        <a:tabLst>
                          <a:tab pos="1033780" algn="l"/>
                        </a:tabLst>
                      </a:pPr>
                      <a:r>
                        <a:rPr lang="ar-DZ" sz="1800" b="1" dirty="0">
                          <a:latin typeface="Calibri"/>
                          <a:ea typeface="Calibri"/>
                          <a:cs typeface="Times New Roman"/>
                        </a:rPr>
                        <a:t>ملاحظات</a:t>
                      </a:r>
                      <a:endParaRPr lang="fr-FR" sz="1050" b="1" dirty="0">
                        <a:latin typeface="Calibri"/>
                        <a:ea typeface="Calibri"/>
                        <a:cs typeface="Arial"/>
                      </a:endParaRPr>
                    </a:p>
                    <a:p>
                      <a:pPr rtl="0">
                        <a:lnSpc>
                          <a:spcPct val="115000"/>
                        </a:lnSpc>
                        <a:spcAft>
                          <a:spcPts val="0"/>
                        </a:spcAft>
                        <a:tabLst>
                          <a:tab pos="1033780" algn="l"/>
                        </a:tabLst>
                      </a:pPr>
                      <a:r>
                        <a:rPr lang="fr-FR" sz="1800" b="1" dirty="0" smtClean="0">
                          <a:latin typeface="Times New Roman"/>
                          <a:ea typeface="Calibri"/>
                          <a:cs typeface="Arial"/>
                        </a:rPr>
                        <a:t>Observation</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05</a:t>
                      </a:r>
                      <a:endParaRPr lang="fr-FR" sz="105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dirty="0" smtClean="0">
                          <a:latin typeface="Times New Roman"/>
                          <a:ea typeface="Calibri"/>
                          <a:cs typeface="Arial"/>
                        </a:rPr>
                        <a:t>2</a:t>
                      </a:r>
                      <a:r>
                        <a:rPr lang="ar-DZ" sz="1800" b="1" dirty="0" smtClean="0">
                          <a:latin typeface="Times New Roman"/>
                          <a:ea typeface="Calibri"/>
                          <a:cs typeface="Arial"/>
                        </a:rPr>
                        <a:t>6</a:t>
                      </a:r>
                      <a:r>
                        <a:rPr lang="fr-FR" sz="1800" b="1" dirty="0" smtClean="0">
                          <a:latin typeface="Times New Roman"/>
                          <a:ea typeface="Calibri"/>
                          <a:cs typeface="Arial"/>
                        </a:rPr>
                        <a:t>2.12</a:t>
                      </a:r>
                      <a:r>
                        <a:rPr lang="ar-DZ" sz="1800" b="1" dirty="0" smtClean="0">
                          <a:latin typeface="Times New Roman"/>
                          <a:ea typeface="Calibri"/>
                          <a:cs typeface="Arial"/>
                        </a:rPr>
                        <a:t>5</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3</a:t>
                      </a:r>
                      <a:endParaRPr lang="fr-FR" sz="105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522</a:t>
                      </a:r>
                      <a:endParaRPr lang="fr-FR" sz="105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5</a:t>
                      </a:r>
                      <a:endParaRPr lang="fr-FR" sz="105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F</a:t>
                      </a:r>
                      <a:endParaRPr lang="fr-FR" sz="105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dirty="0">
                          <a:latin typeface="Times New Roman"/>
                          <a:ea typeface="Calibri"/>
                          <a:cs typeface="Arial"/>
                        </a:rPr>
                        <a:t>N</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just" rtl="1">
                        <a:lnSpc>
                          <a:spcPct val="115000"/>
                        </a:lnSpc>
                        <a:spcAft>
                          <a:spcPts val="0"/>
                        </a:spcAft>
                        <a:tabLst>
                          <a:tab pos="1033780" algn="l"/>
                        </a:tabLst>
                      </a:pPr>
                      <a:r>
                        <a:rPr lang="fr-FR" sz="2000" b="1" smtClean="0">
                          <a:latin typeface="Calibri"/>
                          <a:ea typeface="Calibri"/>
                          <a:cs typeface="Times New Roman"/>
                        </a:rPr>
                        <a:t>     </a:t>
                      </a:r>
                      <a:r>
                        <a:rPr lang="ar-DZ" sz="2000" b="1" smtClean="0">
                          <a:latin typeface="Calibri"/>
                          <a:ea typeface="Calibri"/>
                          <a:cs typeface="Times New Roman"/>
                        </a:rPr>
                        <a:t>الــرقــــم</a:t>
                      </a:r>
                      <a:endParaRPr lang="fr-FR" sz="1100" b="1" dirty="0">
                        <a:latin typeface="Calibri"/>
                        <a:ea typeface="Calibri"/>
                        <a:cs typeface="Arial"/>
                      </a:endParaRPr>
                    </a:p>
                    <a:p>
                      <a:pPr rtl="0">
                        <a:lnSpc>
                          <a:spcPct val="115000"/>
                        </a:lnSpc>
                        <a:spcAft>
                          <a:spcPts val="0"/>
                        </a:spcAft>
                        <a:tabLst>
                          <a:tab pos="1033780" algn="l"/>
                        </a:tabLst>
                      </a:pPr>
                      <a:r>
                        <a:rPr lang="ar-DZ" sz="1600" b="1" dirty="0">
                          <a:latin typeface="Calibri"/>
                          <a:ea typeface="Calibri"/>
                          <a:cs typeface="Times New Roman"/>
                        </a:rPr>
                        <a:t>التعيين</a:t>
                      </a:r>
                      <a:endParaRPr lang="fr-FR" sz="1050" b="1" dirty="0">
                        <a:latin typeface="Calibri"/>
                        <a:ea typeface="Calibri"/>
                        <a:cs typeface="Arial"/>
                      </a:endParaRPr>
                    </a:p>
                    <a:p>
                      <a:pPr rtl="0">
                        <a:lnSpc>
                          <a:spcPct val="115000"/>
                        </a:lnSpc>
                        <a:spcAft>
                          <a:spcPts val="0"/>
                        </a:spcAft>
                        <a:tabLst>
                          <a:tab pos="1033780" algn="l"/>
                        </a:tabLst>
                      </a:pPr>
                      <a:r>
                        <a:rPr lang="fr-FR" sz="1600" b="1" dirty="0">
                          <a:latin typeface="Times New Roman"/>
                          <a:ea typeface="Calibri"/>
                          <a:cs typeface="Arial"/>
                        </a:rPr>
                        <a:t>indication</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89594">
                <a:tc>
                  <a:txBody>
                    <a:bodyPr/>
                    <a:lstStyle/>
                    <a:p>
                      <a:pPr rtl="0">
                        <a:lnSpc>
                          <a:spcPct val="115000"/>
                        </a:lnSpc>
                        <a:spcAft>
                          <a:spcPts val="0"/>
                        </a:spcAft>
                        <a:tabLst>
                          <a:tab pos="1033780" algn="l"/>
                        </a:tabLst>
                      </a:pPr>
                      <a:endParaRPr lang="fr-FR" sz="1400">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dirty="0">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endParaRPr lang="fr-FR" sz="1800" b="1">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dirty="0">
                          <a:latin typeface="Times New Roman"/>
                          <a:ea typeface="Calibri"/>
                          <a:cs typeface="Arial"/>
                        </a:rPr>
                        <a:t>X</a:t>
                      </a:r>
                      <a:endParaRPr lang="fr-FR" sz="120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endParaRPr lang="fr-FR" sz="2400" b="1">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dirty="0">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rtl="0">
                        <a:lnSpc>
                          <a:spcPct val="115000"/>
                        </a:lnSpc>
                        <a:spcAft>
                          <a:spcPts val="0"/>
                        </a:spcAft>
                        <a:tabLst>
                          <a:tab pos="1033780" algn="l"/>
                        </a:tabLst>
                      </a:pPr>
                      <a:r>
                        <a:rPr lang="fr-FR" sz="1800" b="1" dirty="0" smtClean="0">
                          <a:latin typeface="Times New Roman"/>
                          <a:ea typeface="Calibri"/>
                          <a:cs typeface="Arial"/>
                        </a:rPr>
                        <a:t>Chapitre</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389594">
                <a:tc>
                  <a:txBody>
                    <a:bodyPr/>
                    <a:lstStyle/>
                    <a:p>
                      <a:pPr rtl="0">
                        <a:lnSpc>
                          <a:spcPct val="115000"/>
                        </a:lnSpc>
                        <a:spcAft>
                          <a:spcPts val="0"/>
                        </a:spcAft>
                        <a:tabLst>
                          <a:tab pos="1033780" algn="l"/>
                        </a:tabLst>
                      </a:pPr>
                      <a:endParaRPr lang="fr-FR" sz="1400">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X</a:t>
                      </a:r>
                      <a:endParaRPr lang="fr-FR" sz="120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endParaRPr lang="fr-FR" sz="2400" b="1" dirty="0">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dirty="0">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rtl="0">
                        <a:lnSpc>
                          <a:spcPct val="115000"/>
                        </a:lnSpc>
                        <a:spcAft>
                          <a:spcPts val="0"/>
                        </a:spcAft>
                        <a:tabLst>
                          <a:tab pos="1033780" algn="l"/>
                        </a:tabLst>
                      </a:pPr>
                      <a:r>
                        <a:rPr lang="fr-FR" sz="1800" b="1" dirty="0">
                          <a:latin typeface="Times New Roman"/>
                          <a:ea typeface="Calibri"/>
                          <a:cs typeface="Arial"/>
                        </a:rPr>
                        <a:t>Article</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804117">
                <a:tc>
                  <a:txBody>
                    <a:bodyPr/>
                    <a:lstStyle/>
                    <a:p>
                      <a:pPr rtl="0">
                        <a:lnSpc>
                          <a:spcPct val="115000"/>
                        </a:lnSpc>
                        <a:spcAft>
                          <a:spcPts val="0"/>
                        </a:spcAft>
                        <a:tabLst>
                          <a:tab pos="1033780" algn="l"/>
                        </a:tabLst>
                      </a:pPr>
                      <a:endParaRPr lang="fr-FR" sz="1400">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X</a:t>
                      </a:r>
                      <a:endParaRPr lang="fr-FR" sz="120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endParaRPr lang="fr-FR" sz="2400" b="1">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dirty="0">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rtl="0">
                        <a:lnSpc>
                          <a:spcPct val="115000"/>
                        </a:lnSpc>
                        <a:spcAft>
                          <a:spcPts val="0"/>
                        </a:spcAft>
                        <a:tabLst>
                          <a:tab pos="1033780" algn="l"/>
                        </a:tabLst>
                      </a:pPr>
                      <a:r>
                        <a:rPr lang="fr-FR" sz="1800" b="1" dirty="0">
                          <a:latin typeface="Times New Roman"/>
                          <a:ea typeface="Calibri"/>
                          <a:cs typeface="Arial"/>
                        </a:rPr>
                        <a:t>Indicatif </a:t>
                      </a:r>
                      <a:r>
                        <a:rPr lang="fr-FR" sz="1800" b="1" dirty="0" smtClean="0">
                          <a:latin typeface="Times New Roman"/>
                          <a:ea typeface="Calibri"/>
                          <a:cs typeface="Arial"/>
                        </a:rPr>
                        <a:t>(Trésorier </a:t>
                      </a:r>
                      <a:r>
                        <a:rPr lang="fr-FR" sz="1800" b="1" dirty="0">
                          <a:latin typeface="Times New Roman"/>
                          <a:ea typeface="Calibri"/>
                          <a:cs typeface="Arial"/>
                        </a:rPr>
                        <a:t>de la wilaya de Constantine)</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r h="1205788">
                <a:tc>
                  <a:txBody>
                    <a:bodyPr/>
                    <a:lstStyle/>
                    <a:p>
                      <a:pPr rtl="0">
                        <a:lnSpc>
                          <a:spcPct val="115000"/>
                        </a:lnSpc>
                        <a:spcAft>
                          <a:spcPts val="0"/>
                        </a:spcAft>
                        <a:tabLst>
                          <a:tab pos="1033780" algn="l"/>
                        </a:tabLst>
                      </a:pPr>
                      <a:endParaRPr lang="fr-FR" sz="1400">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r>
                        <a:rPr lang="fr-FR" sz="1800" b="1">
                          <a:latin typeface="Times New Roman"/>
                          <a:ea typeface="Calibri"/>
                          <a:cs typeface="Arial"/>
                        </a:rPr>
                        <a:t>X</a:t>
                      </a:r>
                      <a:endParaRPr lang="fr-FR" sz="1200" b="1">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18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0">
                        <a:lnSpc>
                          <a:spcPct val="115000"/>
                        </a:lnSpc>
                        <a:spcAft>
                          <a:spcPts val="0"/>
                        </a:spcAft>
                        <a:tabLst>
                          <a:tab pos="1033780" algn="l"/>
                        </a:tabLst>
                      </a:pPr>
                      <a:endParaRPr lang="fr-FR" sz="2400" b="1">
                        <a:latin typeface="Times New Roman"/>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algn="ctr" rtl="1">
                        <a:lnSpc>
                          <a:spcPct val="115000"/>
                        </a:lnSpc>
                        <a:spcAft>
                          <a:spcPts val="0"/>
                        </a:spcAft>
                        <a:tabLst>
                          <a:tab pos="1033780" algn="l"/>
                        </a:tabLst>
                      </a:pPr>
                      <a:endParaRPr lang="ar-DZ" sz="2400" b="1" dirty="0">
                        <a:latin typeface="Calibri"/>
                        <a:ea typeface="Calibri"/>
                        <a:cs typeface="Times New Roman"/>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c>
                  <a:txBody>
                    <a:bodyPr/>
                    <a:lstStyle/>
                    <a:p>
                      <a:pPr rtl="0">
                        <a:lnSpc>
                          <a:spcPct val="115000"/>
                        </a:lnSpc>
                        <a:spcAft>
                          <a:spcPts val="0"/>
                        </a:spcAft>
                        <a:tabLst>
                          <a:tab pos="1033780" algn="l"/>
                        </a:tabLst>
                      </a:pPr>
                      <a:r>
                        <a:rPr lang="fr-FR" sz="1800" b="1" dirty="0">
                          <a:latin typeface="Times New Roman"/>
                          <a:ea typeface="Calibri"/>
                          <a:cs typeface="Arial"/>
                        </a:rPr>
                        <a:t>Numéro d’opération au sein de l’article d’un chapitre</a:t>
                      </a:r>
                      <a:endParaRPr lang="fr-FR" sz="1050" b="1" dirty="0">
                        <a:latin typeface="Calibri"/>
                        <a:ea typeface="Calibri"/>
                        <a:cs typeface="Arial"/>
                      </a:endParaRPr>
                    </a:p>
                  </a:txBody>
                  <a:tcPr marL="64123" marR="641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gradFill>
                  </a:tcPr>
                </a:tc>
              </a:tr>
            </a:tbl>
          </a:graphicData>
        </a:graphic>
      </p:graphicFrame>
      <p:sp>
        <p:nvSpPr>
          <p:cNvPr id="2" name="Espace réservé de la date 1"/>
          <p:cNvSpPr>
            <a:spLocks noGrp="1"/>
          </p:cNvSpPr>
          <p:nvPr>
            <p:ph type="dt" sz="half" idx="10"/>
          </p:nvPr>
        </p:nvSpPr>
        <p:spPr/>
        <p:txBody>
          <a:bodyPr/>
          <a:lstStyle/>
          <a:p>
            <a:fld id="{CF9099DF-F30C-4FEA-B726-1CC494FF970C}"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51136-D3C6-40CA-8B08-CAC8ADCCCF19}" type="slidenum">
              <a:rPr lang="fr-FR" smtClean="0"/>
              <a:pPr/>
              <a:t>63</a:t>
            </a:fld>
            <a:endParaRPr lang="fr-FR"/>
          </a:p>
        </p:txBody>
      </p:sp>
    </p:spTree>
  </p:cSld>
  <p:clrMapOvr>
    <a:masterClrMapping/>
  </p:clrMapOvr>
  <p:transition>
    <p:wedge/>
    <p:sndAc>
      <p:stSnd>
        <p:snd r:embed="rId2" name="wind.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26" name="Groupe 25"/>
          <p:cNvGrpSpPr/>
          <p:nvPr/>
        </p:nvGrpSpPr>
        <p:grpSpPr>
          <a:xfrm>
            <a:off x="126270" y="928670"/>
            <a:ext cx="8858312" cy="1857388"/>
            <a:chOff x="126270" y="1285860"/>
            <a:chExt cx="8858312" cy="1857388"/>
          </a:xfrm>
        </p:grpSpPr>
        <p:sp>
          <p:nvSpPr>
            <p:cNvPr id="5" name="Rectangle à coins arrondis 4"/>
            <p:cNvSpPr/>
            <p:nvPr/>
          </p:nvSpPr>
          <p:spPr>
            <a:xfrm>
              <a:off x="126270" y="1285860"/>
              <a:ext cx="8858312" cy="1857388"/>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r-FR" sz="2600" dirty="0">
                <a:solidFill>
                  <a:schemeClr val="tx1"/>
                </a:solidFill>
                <a:effectLst>
                  <a:outerShdw blurRad="38100" dist="38100" dir="2700000" algn="tl">
                    <a:srgbClr val="000000">
                      <a:alpha val="43137"/>
                    </a:srgbClr>
                  </a:outerShdw>
                </a:effectLst>
              </a:endParaRPr>
            </a:p>
          </p:txBody>
        </p:sp>
        <p:sp>
          <p:nvSpPr>
            <p:cNvPr id="7" name="Rectangle 6"/>
            <p:cNvSpPr/>
            <p:nvPr/>
          </p:nvSpPr>
          <p:spPr>
            <a:xfrm>
              <a:off x="3767520" y="1571612"/>
              <a:ext cx="157163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cs typeface="+mj-cs"/>
                </a:rPr>
                <a:t>حرية الوصول</a:t>
              </a:r>
              <a:endParaRPr lang="fr-FR" sz="2400" dirty="0">
                <a:solidFill>
                  <a:schemeClr val="tx1"/>
                </a:solidFill>
                <a:cs typeface="+mj-cs"/>
              </a:endParaRPr>
            </a:p>
          </p:txBody>
        </p:sp>
        <p:sp>
          <p:nvSpPr>
            <p:cNvPr id="8" name="Rectangle 7"/>
            <p:cNvSpPr/>
            <p:nvPr/>
          </p:nvSpPr>
          <p:spPr>
            <a:xfrm>
              <a:off x="1785918" y="2357430"/>
              <a:ext cx="157163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cs typeface="+mj-cs"/>
                </a:rPr>
                <a:t>المساواة</a:t>
              </a:r>
              <a:endParaRPr lang="fr-FR" sz="2400" dirty="0">
                <a:solidFill>
                  <a:schemeClr val="tx1"/>
                </a:solidFill>
                <a:cs typeface="+mj-cs"/>
              </a:endParaRPr>
            </a:p>
          </p:txBody>
        </p:sp>
        <p:sp>
          <p:nvSpPr>
            <p:cNvPr id="9" name="Rectangle 8"/>
            <p:cNvSpPr/>
            <p:nvPr/>
          </p:nvSpPr>
          <p:spPr>
            <a:xfrm>
              <a:off x="5857884" y="2357430"/>
              <a:ext cx="157163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cs typeface="+mj-cs"/>
                </a:rPr>
                <a:t>الشفافية</a:t>
              </a:r>
              <a:endParaRPr lang="fr-FR" sz="2400" dirty="0">
                <a:solidFill>
                  <a:schemeClr val="tx1"/>
                </a:solidFill>
                <a:cs typeface="+mj-cs"/>
              </a:endParaRPr>
            </a:p>
          </p:txBody>
        </p:sp>
        <p:cxnSp>
          <p:nvCxnSpPr>
            <p:cNvPr id="11" name="Connecteur droit avec flèche 10"/>
            <p:cNvCxnSpPr/>
            <p:nvPr/>
          </p:nvCxnSpPr>
          <p:spPr>
            <a:xfrm rot="10800000" flipV="1">
              <a:off x="2143109" y="1785925"/>
              <a:ext cx="1605747" cy="534179"/>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grpSp>
      <p:cxnSp>
        <p:nvCxnSpPr>
          <p:cNvPr id="18" name="Connecteur droit avec flèche 17"/>
          <p:cNvCxnSpPr/>
          <p:nvPr/>
        </p:nvCxnSpPr>
        <p:spPr>
          <a:xfrm rot="10800000">
            <a:off x="5357824" y="1500175"/>
            <a:ext cx="1428755" cy="465949"/>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1285852" y="214290"/>
            <a:ext cx="6237605" cy="646331"/>
          </a:xfrm>
          <a:prstGeom prst="rect">
            <a:avLst/>
          </a:prstGeom>
          <a:noFill/>
        </p:spPr>
        <p:txBody>
          <a:bodyPr wrap="none" lIns="91440" tIns="45720" rIns="91440" bIns="45720">
            <a:spAutoFit/>
          </a:bodyPr>
          <a:lstStyle/>
          <a:p>
            <a:pPr algn="ctr"/>
            <a:r>
              <a:rPr lang="ar-DZ" sz="3600" b="1" cap="none" spc="0" dirty="0" smtClean="0">
                <a:ln w="24500" cmpd="dbl">
                  <a:solidFill>
                    <a:schemeClr val="accent6">
                      <a:lumMod val="50000"/>
                    </a:schemeClr>
                  </a:solidFill>
                  <a:prstDash val="solid"/>
                  <a:miter lim="800000"/>
                </a:ln>
                <a:solidFill>
                  <a:schemeClr val="bg2">
                    <a:lumMod val="10000"/>
                  </a:schemeClr>
                </a:solidFill>
              </a:rPr>
              <a:t>المبادئ الكبرى لتنظيم الصفقات العمومية</a:t>
            </a:r>
            <a:endParaRPr lang="fr-FR" sz="3600" b="1" cap="none" spc="0" dirty="0">
              <a:ln w="24500" cmpd="dbl">
                <a:solidFill>
                  <a:schemeClr val="accent6">
                    <a:lumMod val="50000"/>
                  </a:schemeClr>
                </a:solidFill>
                <a:prstDash val="solid"/>
                <a:miter lim="800000"/>
              </a:ln>
              <a:solidFill>
                <a:schemeClr val="bg2">
                  <a:lumMod val="10000"/>
                </a:schemeClr>
              </a:solidFill>
            </a:endParaRPr>
          </a:p>
        </p:txBody>
      </p:sp>
      <p:cxnSp>
        <p:nvCxnSpPr>
          <p:cNvPr id="29" name="Connecteur droit 28"/>
          <p:cNvCxnSpPr/>
          <p:nvPr/>
        </p:nvCxnSpPr>
        <p:spPr>
          <a:xfrm>
            <a:off x="3357554" y="2285992"/>
            <a:ext cx="2500330" cy="1588"/>
          </a:xfrm>
          <a:prstGeom prst="line">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2486492" y="2967335"/>
            <a:ext cx="4381329" cy="584775"/>
          </a:xfrm>
          <a:prstGeom prst="rect">
            <a:avLst/>
          </a:prstGeom>
          <a:noFill/>
        </p:spPr>
        <p:txBody>
          <a:bodyPr wrap="square" lIns="91440" tIns="45720" rIns="91440" bIns="45720">
            <a:spAutoFit/>
          </a:bodyPr>
          <a:lstStyle/>
          <a:p>
            <a:pPr algn="ctr" rtl="1"/>
            <a:r>
              <a:rPr lang="ar-DZ" sz="3200" b="1" cap="none" spc="0" dirty="0" err="1" smtClean="0">
                <a:ln w="24500" cmpd="dbl">
                  <a:solidFill>
                    <a:schemeClr val="accent6">
                      <a:lumMod val="50000"/>
                    </a:schemeClr>
                  </a:solidFill>
                  <a:prstDash val="solid"/>
                  <a:miter lim="800000"/>
                </a:ln>
                <a:solidFill>
                  <a:schemeClr val="bg2">
                    <a:lumMod val="10000"/>
                  </a:schemeClr>
                </a:solidFill>
              </a:rPr>
              <a:t>إخـتـيــار</a:t>
            </a:r>
            <a:r>
              <a:rPr lang="ar-DZ" sz="3200" b="1" cap="none" spc="0" dirty="0" smtClean="0">
                <a:ln w="24500" cmpd="dbl">
                  <a:solidFill>
                    <a:schemeClr val="accent6">
                      <a:lumMod val="50000"/>
                    </a:schemeClr>
                  </a:solidFill>
                  <a:prstDash val="solid"/>
                  <a:miter lim="800000"/>
                </a:ln>
                <a:solidFill>
                  <a:schemeClr val="bg2">
                    <a:lumMod val="10000"/>
                  </a:schemeClr>
                </a:solidFill>
              </a:rPr>
              <a:t> طــرق الإبــرام</a:t>
            </a:r>
            <a:endParaRPr lang="fr-FR" sz="3200" b="1" cap="none" spc="0" dirty="0">
              <a:ln w="24500" cmpd="dbl">
                <a:solidFill>
                  <a:schemeClr val="accent6">
                    <a:lumMod val="50000"/>
                  </a:schemeClr>
                </a:solidFill>
                <a:prstDash val="solid"/>
                <a:miter lim="800000"/>
              </a:ln>
              <a:solidFill>
                <a:schemeClr val="bg2">
                  <a:lumMod val="10000"/>
                </a:schemeClr>
              </a:solidFill>
            </a:endParaRPr>
          </a:p>
        </p:txBody>
      </p:sp>
      <p:grpSp>
        <p:nvGrpSpPr>
          <p:cNvPr id="31" name="Groupe 30"/>
          <p:cNvGrpSpPr/>
          <p:nvPr/>
        </p:nvGrpSpPr>
        <p:grpSpPr>
          <a:xfrm>
            <a:off x="285688" y="3786190"/>
            <a:ext cx="8572592" cy="2571768"/>
            <a:chOff x="126270" y="1285860"/>
            <a:chExt cx="8858312" cy="1857388"/>
          </a:xfrm>
        </p:grpSpPr>
        <p:sp>
          <p:nvSpPr>
            <p:cNvPr id="32" name="Rectangle à coins arrondis 31"/>
            <p:cNvSpPr/>
            <p:nvPr/>
          </p:nvSpPr>
          <p:spPr>
            <a:xfrm>
              <a:off x="126270" y="1285860"/>
              <a:ext cx="8858312" cy="1857388"/>
            </a:xfrm>
            <a:prstGeom prst="roundRect">
              <a:avLst>
                <a:gd name="adj" fmla="val 23134"/>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r="100000" b="100000"/>
              </a:path>
              <a:tileRect l="-100000" t="-100000"/>
            </a:gradFill>
            <a:ln>
              <a:noFill/>
            </a:ln>
            <a:effectLst>
              <a:innerShdw blurRad="114300">
                <a:prstClr val="black"/>
              </a:inn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just" rtl="1"/>
              <a:r>
                <a:rPr lang="ar-DZ" sz="2400" dirty="0" smtClean="0">
                  <a:solidFill>
                    <a:schemeClr val="tx1"/>
                  </a:solidFill>
                  <a:effectLst>
                    <a:outerShdw blurRad="38100" dist="38100" dir="2700000" algn="tl">
                      <a:srgbClr val="000000">
                        <a:alpha val="43137"/>
                      </a:srgbClr>
                    </a:outerShdw>
                  </a:effectLst>
                </a:rPr>
                <a:t>						</a:t>
              </a:r>
              <a:r>
                <a:rPr lang="ar-DZ" sz="2400" u="sng" dirty="0" smtClean="0">
                  <a:solidFill>
                    <a:schemeClr val="tx1"/>
                  </a:solidFill>
                  <a:effectLst>
                    <a:outerShdw blurRad="38100" dist="38100" dir="2700000" algn="tl">
                      <a:srgbClr val="000000">
                        <a:alpha val="43137"/>
                      </a:srgbClr>
                    </a:outerShdw>
                  </a:effectLst>
                </a:rPr>
                <a:t>الاستثناءات</a:t>
              </a:r>
            </a:p>
            <a:p>
              <a:pPr algn="just" rtl="1"/>
              <a:r>
                <a:rPr lang="ar-DZ" sz="2400" dirty="0" smtClean="0">
                  <a:solidFill>
                    <a:schemeClr val="tx1"/>
                  </a:solidFill>
                  <a:effectLst>
                    <a:outerShdw blurRad="38100" dist="38100" dir="2700000" algn="tl">
                      <a:srgbClr val="000000">
                        <a:alpha val="43137"/>
                      </a:srgbClr>
                    </a:outerShdw>
                  </a:effectLst>
                </a:rPr>
                <a:t>						التراضي البسيط</a:t>
              </a:r>
            </a:p>
            <a:p>
              <a:pPr algn="just" rtl="1"/>
              <a:r>
                <a:rPr lang="ar-DZ" sz="2400" dirty="0" smtClean="0">
                  <a:solidFill>
                    <a:schemeClr val="tx1"/>
                  </a:solidFill>
                  <a:effectLst>
                    <a:outerShdw blurRad="38100" dist="38100" dir="2700000" algn="tl">
                      <a:srgbClr val="000000">
                        <a:alpha val="43137"/>
                      </a:srgbClr>
                    </a:outerShdw>
                  </a:effectLst>
                </a:rPr>
                <a:t>						التراضي بعد الاستشارة</a:t>
              </a:r>
              <a:endParaRPr lang="fr-FR" sz="2400" dirty="0">
                <a:solidFill>
                  <a:schemeClr val="tx1"/>
                </a:solidFill>
                <a:effectLst>
                  <a:outerShdw blurRad="38100" dist="38100" dir="2700000" algn="tl">
                    <a:srgbClr val="000000">
                      <a:alpha val="43137"/>
                    </a:srgbClr>
                  </a:outerShdw>
                </a:effectLst>
              </a:endParaRPr>
            </a:p>
          </p:txBody>
        </p:sp>
        <p:sp>
          <p:nvSpPr>
            <p:cNvPr id="33" name="Rectangle 32"/>
            <p:cNvSpPr/>
            <p:nvPr/>
          </p:nvSpPr>
          <p:spPr>
            <a:xfrm>
              <a:off x="5158153" y="1551395"/>
              <a:ext cx="264532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effectLst>
                    <a:outerShdw blurRad="38100" dist="38100" dir="2700000" algn="tl">
                      <a:srgbClr val="000000">
                        <a:alpha val="43137"/>
                      </a:srgbClr>
                    </a:outerShdw>
                  </a:effectLst>
                  <a:cs typeface="+mj-cs"/>
                </a:rPr>
                <a:t>الإعلان عن المناقصة</a:t>
              </a:r>
              <a:endParaRPr lang="fr-FR" sz="2400" dirty="0">
                <a:solidFill>
                  <a:schemeClr val="tx1"/>
                </a:solidFill>
                <a:effectLst>
                  <a:outerShdw blurRad="38100" dist="38100" dir="2700000" algn="tl">
                    <a:srgbClr val="000000">
                      <a:alpha val="43137"/>
                    </a:srgbClr>
                  </a:outerShdw>
                </a:effectLst>
                <a:cs typeface="+mj-cs"/>
              </a:endParaRPr>
            </a:p>
          </p:txBody>
        </p:sp>
        <p:sp>
          <p:nvSpPr>
            <p:cNvPr id="34" name="Rectangle 33"/>
            <p:cNvSpPr/>
            <p:nvPr/>
          </p:nvSpPr>
          <p:spPr>
            <a:xfrm>
              <a:off x="1697938" y="1558134"/>
              <a:ext cx="157163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u="sng" dirty="0" smtClean="0">
                  <a:solidFill>
                    <a:schemeClr val="tx1"/>
                  </a:solidFill>
                  <a:effectLst>
                    <a:outerShdw blurRad="38100" dist="38100" dir="2700000" algn="tl">
                      <a:srgbClr val="000000">
                        <a:alpha val="43137"/>
                      </a:srgbClr>
                    </a:outerShdw>
                  </a:effectLst>
                  <a:cs typeface="+mj-cs"/>
                </a:rPr>
                <a:t>القاعدة العامة</a:t>
              </a:r>
              <a:endParaRPr lang="fr-FR" sz="2400" u="sng" dirty="0">
                <a:solidFill>
                  <a:schemeClr val="tx1"/>
                </a:solidFill>
                <a:effectLst>
                  <a:outerShdw blurRad="38100" dist="38100" dir="2700000" algn="tl">
                    <a:srgbClr val="000000">
                      <a:alpha val="43137"/>
                    </a:srgbClr>
                  </a:outerShdw>
                </a:effectLst>
                <a:cs typeface="+mj-cs"/>
              </a:endParaRPr>
            </a:p>
          </p:txBody>
        </p:sp>
        <p:sp>
          <p:nvSpPr>
            <p:cNvPr id="35" name="Rectangle 34"/>
            <p:cNvSpPr/>
            <p:nvPr/>
          </p:nvSpPr>
          <p:spPr>
            <a:xfrm>
              <a:off x="5788928" y="2335641"/>
              <a:ext cx="1571636" cy="500066"/>
            </a:xfrm>
            <a:prstGeom prst="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smtClean="0">
                  <a:solidFill>
                    <a:schemeClr val="tx1"/>
                  </a:solidFill>
                  <a:effectLst>
                    <a:outerShdw blurRad="38100" dist="38100" dir="2700000" algn="tl">
                      <a:srgbClr val="000000">
                        <a:alpha val="43137"/>
                      </a:srgbClr>
                    </a:outerShdw>
                  </a:effectLst>
                  <a:cs typeface="+mj-cs"/>
                </a:rPr>
                <a:t>الـتـراضـي</a:t>
              </a:r>
              <a:endParaRPr lang="fr-FR" sz="2400" dirty="0">
                <a:solidFill>
                  <a:schemeClr val="tx1"/>
                </a:solidFill>
                <a:effectLst>
                  <a:outerShdw blurRad="38100" dist="38100" dir="2700000" algn="tl">
                    <a:srgbClr val="000000">
                      <a:alpha val="43137"/>
                    </a:srgbClr>
                  </a:outerShdw>
                </a:effectLst>
                <a:cs typeface="+mj-cs"/>
              </a:endParaRPr>
            </a:p>
          </p:txBody>
        </p:sp>
      </p:grpSp>
      <p:sp useBgFill="1">
        <p:nvSpPr>
          <p:cNvPr id="37" name="Accolade fermante 36"/>
          <p:cNvSpPr/>
          <p:nvPr/>
        </p:nvSpPr>
        <p:spPr>
          <a:xfrm>
            <a:off x="3500430" y="5158964"/>
            <a:ext cx="285752" cy="857256"/>
          </a:xfrm>
          <a:prstGeom prst="rightBrace">
            <a:avLst>
              <a:gd name="adj1" fmla="val 8333"/>
              <a:gd name="adj2" fmla="val 50000"/>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cxnSp>
        <p:nvCxnSpPr>
          <p:cNvPr id="39" name="Connecteur droit avec flèche 38"/>
          <p:cNvCxnSpPr/>
          <p:nvPr/>
        </p:nvCxnSpPr>
        <p:spPr>
          <a:xfrm rot="10800000">
            <a:off x="3857620" y="5590802"/>
            <a:ext cx="185738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Connecteur droit avec flèche 40"/>
          <p:cNvCxnSpPr/>
          <p:nvPr/>
        </p:nvCxnSpPr>
        <p:spPr>
          <a:xfrm rot="10800000" flipV="1">
            <a:off x="3366886" y="4500570"/>
            <a:ext cx="1714512" cy="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 name="Espace réservé de la date 1"/>
          <p:cNvSpPr>
            <a:spLocks noGrp="1"/>
          </p:cNvSpPr>
          <p:nvPr>
            <p:ph type="dt" sz="half" idx="10"/>
          </p:nvPr>
        </p:nvSpPr>
        <p:spPr/>
        <p:txBody>
          <a:bodyPr/>
          <a:lstStyle/>
          <a:p>
            <a:fld id="{2BF45A4B-F8AD-44E6-B48E-D1824B097CF8}"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51136-D3C6-40CA-8B08-CAC8ADCCCF19}" type="slidenum">
              <a:rPr lang="fr-FR" smtClean="0"/>
              <a:pPr/>
              <a:t>64</a:t>
            </a:fld>
            <a:endParaRPr lang="fr-FR"/>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0" y="1428736"/>
            <a:ext cx="9144032" cy="4429156"/>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r-FR" sz="3600" b="1" i="1" u="sng" dirty="0">
                <a:solidFill>
                  <a:schemeClr val="accent6">
                    <a:lumMod val="50000"/>
                  </a:schemeClr>
                </a:solidFill>
              </a:rPr>
              <a:t> </a:t>
            </a:r>
            <a:r>
              <a:rPr lang="ar-SA" sz="3600" b="1" i="1" u="sng" dirty="0">
                <a:solidFill>
                  <a:schemeClr val="accent6">
                    <a:lumMod val="50000"/>
                  </a:schemeClr>
                </a:solidFill>
              </a:rPr>
              <a:t>البـاب الثاني</a:t>
            </a:r>
            <a:r>
              <a:rPr lang="ar-SA" sz="3600" b="1" i="1" dirty="0" smtClean="0">
                <a:solidFill>
                  <a:schemeClr val="accent6">
                    <a:lumMod val="50000"/>
                  </a:schemeClr>
                </a:solidFill>
              </a:rPr>
              <a:t>:</a:t>
            </a:r>
            <a:endParaRPr lang="ar-DZ" sz="3600" b="1" i="1" dirty="0" smtClean="0">
              <a:solidFill>
                <a:schemeClr val="accent6">
                  <a:lumMod val="50000"/>
                </a:schemeClr>
              </a:solidFill>
            </a:endParaRPr>
          </a:p>
          <a:p>
            <a:pPr algn="just" rtl="1"/>
            <a:r>
              <a:rPr lang="ar-SA" sz="2600" b="1" i="1" dirty="0" smtClean="0">
                <a:solidFill>
                  <a:schemeClr val="tx1"/>
                </a:solidFill>
              </a:rPr>
              <a:t>تحـديد </a:t>
            </a:r>
            <a:r>
              <a:rPr lang="ar-SA" sz="2600" b="1" i="1" dirty="0">
                <a:solidFill>
                  <a:schemeClr val="tx1"/>
                </a:solidFill>
              </a:rPr>
              <a:t>الحاجـات </a:t>
            </a:r>
            <a:r>
              <a:rPr lang="ar-SA" sz="2600" b="1" i="1" dirty="0" err="1">
                <a:solidFill>
                  <a:schemeClr val="tx1"/>
                </a:solidFill>
              </a:rPr>
              <a:t>و</a:t>
            </a:r>
            <a:r>
              <a:rPr lang="ar-SA" sz="2600" b="1" i="1" dirty="0">
                <a:solidFill>
                  <a:schemeClr val="tx1"/>
                </a:solidFill>
              </a:rPr>
              <a:t> الصفـقات </a:t>
            </a:r>
            <a:r>
              <a:rPr lang="ar-SA" sz="2600" b="1" i="1" dirty="0" err="1">
                <a:solidFill>
                  <a:schemeClr val="tx1"/>
                </a:solidFill>
              </a:rPr>
              <a:t>و</a:t>
            </a:r>
            <a:r>
              <a:rPr lang="ar-SA" sz="2600" b="1" i="1" dirty="0">
                <a:solidFill>
                  <a:schemeClr val="tx1"/>
                </a:solidFill>
              </a:rPr>
              <a:t> </a:t>
            </a:r>
            <a:r>
              <a:rPr lang="ar-SA" sz="2600" b="1" i="1" dirty="0" err="1" smtClean="0">
                <a:solidFill>
                  <a:schemeClr val="tx1"/>
                </a:solidFill>
              </a:rPr>
              <a:t>المت</a:t>
            </a:r>
            <a:r>
              <a:rPr lang="ar-DZ" sz="2600" b="1" i="1" dirty="0" smtClean="0">
                <a:solidFill>
                  <a:schemeClr val="tx1"/>
                </a:solidFill>
              </a:rPr>
              <a:t>ـ</a:t>
            </a:r>
            <a:r>
              <a:rPr lang="ar-SA" sz="2600" b="1" i="1" dirty="0" smtClean="0">
                <a:solidFill>
                  <a:schemeClr val="tx1"/>
                </a:solidFill>
              </a:rPr>
              <a:t>عاملـين المتـعاقـديـن:</a:t>
            </a:r>
            <a:r>
              <a:rPr lang="ar-DZ" sz="2600" b="1" i="1" dirty="0" smtClean="0">
                <a:solidFill>
                  <a:schemeClr val="tx1"/>
                </a:solidFill>
              </a:rPr>
              <a:t> </a:t>
            </a:r>
            <a:r>
              <a:rPr lang="ar-SA" sz="2600" i="1" dirty="0" smtClean="0">
                <a:solidFill>
                  <a:schemeClr val="tx1"/>
                </a:solidFill>
              </a:rPr>
              <a:t>من </a:t>
            </a:r>
            <a:r>
              <a:rPr lang="ar-SA" sz="2600" i="1" dirty="0">
                <a:solidFill>
                  <a:schemeClr val="tx1"/>
                </a:solidFill>
              </a:rPr>
              <a:t>11 إلى </a:t>
            </a:r>
            <a:r>
              <a:rPr lang="ar-SA" sz="2600" i="1" dirty="0" smtClean="0">
                <a:solidFill>
                  <a:schemeClr val="tx1"/>
                </a:solidFill>
              </a:rPr>
              <a:t>24</a:t>
            </a:r>
            <a:endParaRPr lang="ar-DZ" sz="2600" i="1" dirty="0" smtClean="0">
              <a:solidFill>
                <a:schemeClr val="tx1"/>
              </a:solidFill>
            </a:endParaRPr>
          </a:p>
          <a:p>
            <a:pPr algn="just" rtl="1"/>
            <a:endParaRPr lang="fr-FR" sz="2600" i="1" dirty="0">
              <a:solidFill>
                <a:schemeClr val="tx1"/>
              </a:solidFill>
            </a:endParaRPr>
          </a:p>
          <a:p>
            <a:pPr lvl="0" algn="just" rtl="1">
              <a:buClr>
                <a:schemeClr val="accent6">
                  <a:lumMod val="50000"/>
                </a:schemeClr>
              </a:buClr>
              <a:buFont typeface="Courier New" pitchFamily="49" charset="0"/>
              <a:buChar char="o"/>
            </a:pPr>
            <a:r>
              <a:rPr lang="ar-SA" sz="2800" dirty="0" smtClean="0">
                <a:solidFill>
                  <a:schemeClr val="tx1"/>
                </a:solidFill>
              </a:rPr>
              <a:t>القـسـم الأول: </a:t>
            </a:r>
            <a:r>
              <a:rPr lang="ar-SA" sz="2800" dirty="0">
                <a:solidFill>
                  <a:schemeClr val="tx1"/>
                </a:solidFill>
              </a:rPr>
              <a:t>تحــديـد الحاجات</a:t>
            </a:r>
            <a:endParaRPr lang="fr-FR" sz="2800" dirty="0">
              <a:solidFill>
                <a:schemeClr val="tx1"/>
              </a:solidFill>
            </a:endParaRPr>
          </a:p>
          <a:p>
            <a:pPr lvl="0" algn="just" rtl="1">
              <a:buClr>
                <a:schemeClr val="accent6">
                  <a:lumMod val="50000"/>
                </a:schemeClr>
              </a:buClr>
              <a:buFont typeface="Courier New" pitchFamily="49" charset="0"/>
              <a:buChar char="o"/>
            </a:pPr>
            <a:r>
              <a:rPr lang="ar-SA" sz="2800" dirty="0" smtClean="0">
                <a:solidFill>
                  <a:schemeClr val="tx1"/>
                </a:solidFill>
              </a:rPr>
              <a:t>القـسـم الثاني: الصـفــقـات</a:t>
            </a:r>
            <a:endParaRPr lang="ar-DZ" sz="2800" dirty="0" smtClean="0">
              <a:solidFill>
                <a:schemeClr val="tx1"/>
              </a:solidFill>
            </a:endParaRPr>
          </a:p>
          <a:p>
            <a:pPr lvl="0" algn="just" rtl="1">
              <a:buClr>
                <a:schemeClr val="accent6">
                  <a:lumMod val="50000"/>
                </a:schemeClr>
              </a:buClr>
              <a:buFont typeface="Courier New" pitchFamily="49" charset="0"/>
              <a:buChar char="o"/>
            </a:pPr>
            <a:r>
              <a:rPr lang="ar-SA" sz="2800" dirty="0" smtClean="0">
                <a:solidFill>
                  <a:schemeClr val="tx1"/>
                </a:solidFill>
              </a:rPr>
              <a:t>القس</a:t>
            </a:r>
            <a:r>
              <a:rPr lang="ar-DZ" sz="2800" dirty="0" smtClean="0">
                <a:solidFill>
                  <a:schemeClr val="tx1"/>
                </a:solidFill>
              </a:rPr>
              <a:t>ـ</a:t>
            </a:r>
            <a:r>
              <a:rPr lang="ar-SA" sz="2800" dirty="0" err="1" smtClean="0">
                <a:solidFill>
                  <a:schemeClr val="tx1"/>
                </a:solidFill>
              </a:rPr>
              <a:t>ـم</a:t>
            </a:r>
            <a:r>
              <a:rPr lang="ar-SA" sz="2800" dirty="0" smtClean="0">
                <a:solidFill>
                  <a:schemeClr val="tx1"/>
                </a:solidFill>
              </a:rPr>
              <a:t> الثالث: </a:t>
            </a:r>
            <a:r>
              <a:rPr lang="ar-SA" sz="2800" dirty="0">
                <a:solidFill>
                  <a:schemeClr val="tx1"/>
                </a:solidFill>
              </a:rPr>
              <a:t>المـتعامــلـون المتعـاقـدون</a:t>
            </a:r>
            <a:r>
              <a:rPr lang="ar-SA" sz="2800" dirty="0"/>
              <a:t> </a:t>
            </a:r>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AEDD311F-F1D5-4CDA-BAA3-2968175E1267}"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7</a:t>
            </a:fld>
            <a:endParaRPr lang="fr-FR"/>
          </a:p>
        </p:txBody>
      </p:sp>
    </p:spTree>
  </p:cSld>
  <p:clrMapOvr>
    <a:masterClrMapping/>
  </p:clrMapOvr>
  <p:transition>
    <p:wipe dir="r"/>
    <p:sndAc>
      <p:stSnd>
        <p:snd r:embed="rId2"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71438" y="928670"/>
            <a:ext cx="9001156" cy="5643602"/>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الباب الثالث</a:t>
            </a:r>
            <a:r>
              <a:rPr lang="ar-SA" sz="3600" b="1" i="1" dirty="0" smtClean="0">
                <a:solidFill>
                  <a:schemeClr val="accent6">
                    <a:lumMod val="50000"/>
                  </a:schemeClr>
                </a:solidFill>
              </a:rPr>
              <a:t>:</a:t>
            </a:r>
            <a:endParaRPr lang="ar-DZ" sz="3600" b="1" i="1" dirty="0" smtClean="0">
              <a:solidFill>
                <a:schemeClr val="accent6">
                  <a:lumMod val="50000"/>
                </a:schemeClr>
              </a:solidFill>
            </a:endParaRPr>
          </a:p>
          <a:p>
            <a:pPr algn="just" rtl="1"/>
            <a:r>
              <a:rPr lang="ar-SA" sz="2400" b="1" i="1" dirty="0" smtClean="0">
                <a:solidFill>
                  <a:schemeClr val="tx1"/>
                </a:solidFill>
              </a:rPr>
              <a:t> </a:t>
            </a:r>
            <a:r>
              <a:rPr lang="ar-SA" sz="2400" b="1" i="1" dirty="0" err="1" smtClean="0">
                <a:solidFill>
                  <a:schemeClr val="tx1"/>
                </a:solidFill>
              </a:rPr>
              <a:t>إج</a:t>
            </a:r>
            <a:r>
              <a:rPr lang="ar-DZ" sz="2400" b="1" i="1" dirty="0" smtClean="0">
                <a:solidFill>
                  <a:schemeClr val="tx1"/>
                </a:solidFill>
              </a:rPr>
              <a:t>ـ</a:t>
            </a:r>
            <a:r>
              <a:rPr lang="ar-SA" sz="2400" b="1" i="1" dirty="0" smtClean="0">
                <a:solidFill>
                  <a:schemeClr val="tx1"/>
                </a:solidFill>
              </a:rPr>
              <a:t>ـراءات </a:t>
            </a:r>
            <a:r>
              <a:rPr lang="ar-SA" sz="2400" b="1" i="1" dirty="0" err="1" smtClean="0">
                <a:solidFill>
                  <a:schemeClr val="tx1"/>
                </a:solidFill>
              </a:rPr>
              <a:t>اخ</a:t>
            </a:r>
            <a:r>
              <a:rPr lang="ar-DZ" sz="2400" b="1" i="1" dirty="0" smtClean="0">
                <a:solidFill>
                  <a:schemeClr val="tx1"/>
                </a:solidFill>
              </a:rPr>
              <a:t>ـ</a:t>
            </a:r>
            <a:r>
              <a:rPr lang="ar-SA" sz="2400" b="1" i="1" dirty="0" err="1" smtClean="0">
                <a:solidFill>
                  <a:schemeClr val="tx1"/>
                </a:solidFill>
              </a:rPr>
              <a:t>ـتـي</a:t>
            </a:r>
            <a:r>
              <a:rPr lang="ar-DZ" sz="2400" b="1" i="1" dirty="0" smtClean="0">
                <a:solidFill>
                  <a:schemeClr val="tx1"/>
                </a:solidFill>
              </a:rPr>
              <a:t>ـ</a:t>
            </a:r>
            <a:r>
              <a:rPr lang="ar-SA" sz="2400" b="1" i="1" dirty="0" err="1" smtClean="0">
                <a:solidFill>
                  <a:schemeClr val="tx1"/>
                </a:solidFill>
              </a:rPr>
              <a:t>ـار</a:t>
            </a:r>
            <a:r>
              <a:rPr lang="ar-SA" sz="2400" b="1" i="1" dirty="0" smtClean="0">
                <a:solidFill>
                  <a:schemeClr val="tx1"/>
                </a:solidFill>
              </a:rPr>
              <a:t> </a:t>
            </a:r>
            <a:r>
              <a:rPr lang="ar-SA" sz="2400" b="1" i="1" dirty="0" err="1" smtClean="0">
                <a:solidFill>
                  <a:schemeClr val="tx1"/>
                </a:solidFill>
              </a:rPr>
              <a:t>ال</a:t>
            </a:r>
            <a:r>
              <a:rPr lang="ar-DZ" sz="2400" b="1" i="1" dirty="0" smtClean="0">
                <a:solidFill>
                  <a:schemeClr val="tx1"/>
                </a:solidFill>
              </a:rPr>
              <a:t>ـ</a:t>
            </a:r>
            <a:r>
              <a:rPr lang="ar-SA" sz="2400" b="1" i="1" dirty="0" smtClean="0">
                <a:solidFill>
                  <a:schemeClr val="tx1"/>
                </a:solidFill>
              </a:rPr>
              <a:t>م</a:t>
            </a:r>
            <a:r>
              <a:rPr lang="ar-DZ" sz="2400" b="1" i="1" dirty="0" smtClean="0">
                <a:solidFill>
                  <a:schemeClr val="tx1"/>
                </a:solidFill>
              </a:rPr>
              <a:t>ـ</a:t>
            </a:r>
            <a:r>
              <a:rPr lang="ar-SA" sz="2400" b="1" i="1" dirty="0" smtClean="0">
                <a:solidFill>
                  <a:schemeClr val="tx1"/>
                </a:solidFill>
              </a:rPr>
              <a:t>تـعـامـل المــتـع</a:t>
            </a:r>
            <a:r>
              <a:rPr lang="ar-DZ" sz="2400" b="1" i="1" dirty="0" smtClean="0">
                <a:solidFill>
                  <a:schemeClr val="tx1"/>
                </a:solidFill>
              </a:rPr>
              <a:t>ـ</a:t>
            </a:r>
            <a:r>
              <a:rPr lang="ar-SA" sz="2400" b="1" i="1" dirty="0" err="1" smtClean="0">
                <a:solidFill>
                  <a:schemeClr val="tx1"/>
                </a:solidFill>
              </a:rPr>
              <a:t>ـاقــد</a:t>
            </a:r>
            <a:r>
              <a:rPr lang="ar-SA" sz="2400" b="1" i="1" dirty="0" smtClean="0">
                <a:solidFill>
                  <a:schemeClr val="tx1"/>
                </a:solidFill>
              </a:rPr>
              <a:t>: </a:t>
            </a:r>
            <a:r>
              <a:rPr lang="ar-SA" sz="2400" i="1" dirty="0">
                <a:solidFill>
                  <a:schemeClr val="tx1"/>
                </a:solidFill>
              </a:rPr>
              <a:t>من 25 إلى </a:t>
            </a:r>
            <a:r>
              <a:rPr lang="ar-SA" sz="2400" i="1" dirty="0" smtClean="0">
                <a:solidFill>
                  <a:schemeClr val="tx1"/>
                </a:solidFill>
              </a:rPr>
              <a:t>60</a:t>
            </a:r>
            <a:endParaRPr lang="ar-DZ" sz="2400" i="1" dirty="0" smtClean="0">
              <a:solidFill>
                <a:schemeClr val="tx1"/>
              </a:solidFill>
            </a:endParaRPr>
          </a:p>
          <a:p>
            <a:pPr algn="just" rtl="1"/>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a:t>
            </a:r>
            <a:r>
              <a:rPr lang="ar-SA" sz="2400" dirty="0" err="1" smtClean="0">
                <a:solidFill>
                  <a:schemeClr val="tx1"/>
                </a:solidFill>
                <a:cs typeface="+mj-cs"/>
              </a:rPr>
              <a:t>الأ</a:t>
            </a:r>
            <a:r>
              <a:rPr lang="ar-DZ" sz="2400" dirty="0" smtClean="0">
                <a:solidFill>
                  <a:schemeClr val="tx1"/>
                </a:solidFill>
                <a:cs typeface="+mj-cs"/>
              </a:rPr>
              <a:t> </a:t>
            </a:r>
            <a:r>
              <a:rPr lang="ar-SA" sz="2400" dirty="0" smtClean="0">
                <a:solidFill>
                  <a:schemeClr val="tx1"/>
                </a:solidFill>
                <a:cs typeface="+mj-cs"/>
              </a:rPr>
              <a:t>و</a:t>
            </a:r>
            <a:r>
              <a:rPr lang="ar-DZ" sz="2400" dirty="0" smtClean="0">
                <a:solidFill>
                  <a:schemeClr val="tx1"/>
                </a:solidFill>
                <a:cs typeface="+mj-cs"/>
              </a:rPr>
              <a:t> </a:t>
            </a:r>
            <a:r>
              <a:rPr lang="ar-SA" sz="2400" dirty="0" smtClean="0">
                <a:solidFill>
                  <a:schemeClr val="tx1"/>
                </a:solidFill>
                <a:cs typeface="+mj-cs"/>
              </a:rPr>
              <a:t>ل: </a:t>
            </a:r>
            <a:r>
              <a:rPr lang="ar-SA" sz="2400" dirty="0">
                <a:solidFill>
                  <a:schemeClr val="tx1"/>
                </a:solidFill>
                <a:cs typeface="+mj-cs"/>
              </a:rPr>
              <a:t>كيفـيا</a:t>
            </a:r>
            <a:r>
              <a:rPr lang="ar-DZ" sz="2400" dirty="0">
                <a:solidFill>
                  <a:schemeClr val="tx1"/>
                </a:solidFill>
                <a:cs typeface="+mj-cs"/>
              </a:rPr>
              <a:t>ت </a:t>
            </a:r>
            <a:r>
              <a:rPr lang="ar-SA" sz="2400" dirty="0">
                <a:solidFill>
                  <a:schemeClr val="tx1"/>
                </a:solidFill>
                <a:cs typeface="+mj-cs"/>
              </a:rPr>
              <a:t>إبـرام الصـفـــقـات</a:t>
            </a:r>
            <a:endParaRPr lang="fr-FR" sz="2400" dirty="0">
              <a:solidFill>
                <a:schemeClr val="tx1"/>
              </a:solidFill>
              <a:cs typeface="+mj-cs"/>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a:t>
            </a:r>
            <a:r>
              <a:rPr lang="ar-SA" sz="2400" dirty="0" err="1" smtClean="0">
                <a:solidFill>
                  <a:schemeClr val="tx1"/>
                </a:solidFill>
                <a:cs typeface="+mj-cs"/>
              </a:rPr>
              <a:t>ال</a:t>
            </a:r>
            <a:r>
              <a:rPr lang="ar-DZ" sz="2400" dirty="0" smtClean="0">
                <a:solidFill>
                  <a:schemeClr val="tx1"/>
                </a:solidFill>
                <a:cs typeface="+mj-cs"/>
              </a:rPr>
              <a:t>ــ</a:t>
            </a:r>
            <a:r>
              <a:rPr lang="ar-SA" sz="2400" dirty="0" smtClean="0">
                <a:solidFill>
                  <a:schemeClr val="tx1"/>
                </a:solidFill>
                <a:cs typeface="+mj-cs"/>
              </a:rPr>
              <a:t>ث</a:t>
            </a:r>
            <a:r>
              <a:rPr lang="ar-DZ" sz="2400" dirty="0" smtClean="0">
                <a:solidFill>
                  <a:schemeClr val="tx1"/>
                </a:solidFill>
                <a:cs typeface="+mj-cs"/>
              </a:rPr>
              <a:t>ـ</a:t>
            </a:r>
            <a:r>
              <a:rPr lang="ar-SA" sz="2400" dirty="0" err="1" smtClean="0">
                <a:solidFill>
                  <a:schemeClr val="tx1"/>
                </a:solidFill>
                <a:cs typeface="+mj-cs"/>
              </a:rPr>
              <a:t>اني</a:t>
            </a:r>
            <a:r>
              <a:rPr lang="ar-SA" sz="2400" dirty="0" smtClean="0">
                <a:solidFill>
                  <a:schemeClr val="tx1"/>
                </a:solidFill>
                <a:cs typeface="+mj-cs"/>
              </a:rPr>
              <a:t>: </a:t>
            </a:r>
            <a:r>
              <a:rPr lang="ar-SA" sz="2400" dirty="0">
                <a:solidFill>
                  <a:schemeClr val="tx1"/>
                </a:solidFill>
                <a:cs typeface="+mj-cs"/>
              </a:rPr>
              <a:t>تأهــيـل </a:t>
            </a:r>
            <a:r>
              <a:rPr lang="ar-SA" sz="2400" dirty="0" err="1">
                <a:solidFill>
                  <a:schemeClr val="tx1"/>
                </a:solidFill>
                <a:cs typeface="+mj-cs"/>
              </a:rPr>
              <a:t>المــتـرشحــيـن</a:t>
            </a:r>
            <a:endParaRPr lang="fr-FR" sz="2400" dirty="0">
              <a:solidFill>
                <a:schemeClr val="tx1"/>
              </a:solidFill>
              <a:cs typeface="+mj-cs"/>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a:t>
            </a:r>
            <a:r>
              <a:rPr lang="ar-SA" sz="2400" dirty="0" err="1" smtClean="0">
                <a:solidFill>
                  <a:schemeClr val="tx1"/>
                </a:solidFill>
                <a:cs typeface="+mj-cs"/>
              </a:rPr>
              <a:t>ال</a:t>
            </a:r>
            <a:r>
              <a:rPr lang="ar-DZ" sz="2400" dirty="0" smtClean="0">
                <a:solidFill>
                  <a:schemeClr val="tx1"/>
                </a:solidFill>
                <a:cs typeface="+mj-cs"/>
              </a:rPr>
              <a:t>ــ</a:t>
            </a:r>
            <a:r>
              <a:rPr lang="ar-SA" sz="2400" dirty="0" smtClean="0">
                <a:solidFill>
                  <a:schemeClr val="tx1"/>
                </a:solidFill>
                <a:cs typeface="+mj-cs"/>
              </a:rPr>
              <a:t>ث</a:t>
            </a:r>
            <a:r>
              <a:rPr lang="ar-DZ" sz="2400" dirty="0" smtClean="0">
                <a:solidFill>
                  <a:schemeClr val="tx1"/>
                </a:solidFill>
                <a:cs typeface="+mj-cs"/>
              </a:rPr>
              <a:t>ـ</a:t>
            </a:r>
            <a:r>
              <a:rPr lang="ar-SA" sz="2400" dirty="0" err="1" smtClean="0">
                <a:solidFill>
                  <a:schemeClr val="tx1"/>
                </a:solidFill>
                <a:cs typeface="+mj-cs"/>
              </a:rPr>
              <a:t>الث</a:t>
            </a:r>
            <a:r>
              <a:rPr lang="ar-SA" sz="2400" dirty="0" smtClean="0">
                <a:solidFill>
                  <a:schemeClr val="tx1"/>
                </a:solidFill>
                <a:cs typeface="+mj-cs"/>
              </a:rPr>
              <a:t>: </a:t>
            </a:r>
            <a:r>
              <a:rPr lang="ar-SA" sz="2400" dirty="0">
                <a:solidFill>
                  <a:schemeClr val="tx1"/>
                </a:solidFill>
                <a:cs typeface="+mj-cs"/>
              </a:rPr>
              <a:t>إجــراءات إبــرام  الصـفــقات</a:t>
            </a:r>
            <a:endParaRPr lang="fr-FR" sz="2400" dirty="0">
              <a:solidFill>
                <a:schemeClr val="tx1"/>
              </a:solidFill>
              <a:cs typeface="+mj-cs"/>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a:t>
            </a:r>
            <a:r>
              <a:rPr lang="ar-SA" sz="2400" dirty="0" err="1" smtClean="0">
                <a:solidFill>
                  <a:schemeClr val="tx1"/>
                </a:solidFill>
                <a:cs typeface="+mj-cs"/>
              </a:rPr>
              <a:t>ال</a:t>
            </a:r>
            <a:r>
              <a:rPr lang="ar-DZ" sz="2400" dirty="0" smtClean="0">
                <a:solidFill>
                  <a:schemeClr val="tx1"/>
                </a:solidFill>
                <a:cs typeface="+mj-cs"/>
              </a:rPr>
              <a:t>ــ</a:t>
            </a:r>
            <a:r>
              <a:rPr lang="ar-SA" sz="2400" dirty="0" smtClean="0">
                <a:solidFill>
                  <a:schemeClr val="tx1"/>
                </a:solidFill>
                <a:cs typeface="+mj-cs"/>
              </a:rPr>
              <a:t>رابع: </a:t>
            </a:r>
            <a:r>
              <a:rPr lang="ar-SA" sz="2400" dirty="0">
                <a:solidFill>
                  <a:schemeClr val="tx1"/>
                </a:solidFill>
                <a:cs typeface="+mj-cs"/>
              </a:rPr>
              <a:t>حالات الإقــصاء من المـشاركــة في الصـفـقـات</a:t>
            </a:r>
            <a:endParaRPr lang="fr-FR" sz="2400" dirty="0">
              <a:solidFill>
                <a:schemeClr val="tx1"/>
              </a:solidFill>
              <a:cs typeface="+mj-cs"/>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الخامس: </a:t>
            </a:r>
            <a:r>
              <a:rPr lang="ar-SA" sz="2400" dirty="0">
                <a:solidFill>
                  <a:schemeClr val="tx1"/>
                </a:solidFill>
                <a:cs typeface="+mj-cs"/>
              </a:rPr>
              <a:t>اخــتــيــار المــتـعــاقــد</a:t>
            </a:r>
            <a:endParaRPr lang="fr-FR" sz="2400" dirty="0">
              <a:solidFill>
                <a:schemeClr val="tx1"/>
              </a:solidFill>
              <a:cs typeface="+mj-cs"/>
            </a:endParaRPr>
          </a:p>
          <a:p>
            <a:pPr lvl="0" algn="just" rtl="1">
              <a:buClr>
                <a:schemeClr val="accent6">
                  <a:lumMod val="50000"/>
                </a:schemeClr>
              </a:buClr>
              <a:buFont typeface="Courier New" pitchFamily="49" charset="0"/>
              <a:buChar char="o"/>
            </a:pPr>
            <a:r>
              <a:rPr lang="ar-SA" sz="2400" dirty="0" smtClean="0">
                <a:solidFill>
                  <a:schemeClr val="tx1"/>
                </a:solidFill>
                <a:cs typeface="+mj-cs"/>
              </a:rPr>
              <a:t>القسـم السادس: </a:t>
            </a:r>
            <a:r>
              <a:rPr lang="ar-SA" sz="2400" dirty="0">
                <a:solidFill>
                  <a:schemeClr val="tx1"/>
                </a:solidFill>
                <a:cs typeface="+mj-cs"/>
              </a:rPr>
              <a:t>مـكافـحــة الفـســاد</a:t>
            </a:r>
            <a:endParaRPr lang="fr-FR" sz="2400" dirty="0">
              <a:solidFill>
                <a:schemeClr val="tx1"/>
              </a:solidFill>
              <a:cs typeface="+mj-cs"/>
            </a:endParaRPr>
          </a:p>
          <a:p>
            <a:pPr algn="just" rtl="1"/>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0E21569F-CDEF-49BA-B794-97736FE71387}"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8</a:t>
            </a:fld>
            <a:endParaRPr lang="fr-FR"/>
          </a:p>
        </p:txBody>
      </p:sp>
    </p:spTree>
  </p:cSld>
  <p:clrMapOvr>
    <a:masterClrMapping/>
  </p:clrMapOvr>
  <p:transition>
    <p:cover dir="u"/>
    <p:sndAc>
      <p:stSnd>
        <p:snd r:embed="rId2"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p:nvSpPr>
        <p:spPr>
          <a:xfrm>
            <a:off x="428596" y="214290"/>
            <a:ext cx="8358246"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SA" sz="2800" b="1" i="1" u="sng" dirty="0"/>
              <a:t>الــعــرض الــشــكــلـــي لــتـنـظـــيــم ( قـانـون) الصـفـقــات </a:t>
            </a:r>
            <a:r>
              <a:rPr lang="ar-SA" sz="2800" b="1" i="1" u="sng" dirty="0" smtClean="0"/>
              <a:t>الـعـمـوميـة</a:t>
            </a:r>
            <a:endParaRPr lang="fr-FR" sz="2800" dirty="0"/>
          </a:p>
        </p:txBody>
      </p:sp>
      <p:sp useBgFill="1">
        <p:nvSpPr>
          <p:cNvPr id="4" name="Ellipse 3"/>
          <p:cNvSpPr/>
          <p:nvPr/>
        </p:nvSpPr>
        <p:spPr>
          <a:xfrm>
            <a:off x="357158" y="857232"/>
            <a:ext cx="8286808" cy="5715040"/>
          </a:xfrm>
          <a:prstGeom prst="ellipse">
            <a:avLst/>
          </a:prstGeom>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3600" b="1" i="1" u="sng" dirty="0">
                <a:solidFill>
                  <a:schemeClr val="accent6">
                    <a:lumMod val="50000"/>
                  </a:schemeClr>
                </a:solidFill>
              </a:rPr>
              <a:t>البـــاب الرابع</a:t>
            </a:r>
            <a:r>
              <a:rPr lang="ar-SA" sz="3600" b="1" i="1" u="sng" dirty="0" smtClean="0">
                <a:solidFill>
                  <a:schemeClr val="accent6">
                    <a:lumMod val="50000"/>
                  </a:schemeClr>
                </a:solidFill>
              </a:rPr>
              <a:t>:</a:t>
            </a:r>
            <a:endParaRPr lang="ar-DZ" sz="3600" b="1" i="1" u="sng" dirty="0" smtClean="0">
              <a:solidFill>
                <a:schemeClr val="accent6">
                  <a:lumMod val="50000"/>
                </a:schemeClr>
              </a:solidFill>
            </a:endParaRPr>
          </a:p>
          <a:p>
            <a:pPr algn="just" rtl="1"/>
            <a:r>
              <a:rPr lang="ar-SA" sz="2800" b="1" i="1" dirty="0" smtClean="0">
                <a:solidFill>
                  <a:schemeClr val="tx1"/>
                </a:solidFill>
              </a:rPr>
              <a:t> </a:t>
            </a:r>
            <a:r>
              <a:rPr lang="ar-SA" sz="2800" b="1" i="1" dirty="0">
                <a:solidFill>
                  <a:schemeClr val="tx1"/>
                </a:solidFill>
              </a:rPr>
              <a:t>أحــكــام </a:t>
            </a:r>
            <a:r>
              <a:rPr lang="ar-SA" sz="2800" b="1" i="1" dirty="0" smtClean="0">
                <a:solidFill>
                  <a:schemeClr val="tx1"/>
                </a:solidFill>
              </a:rPr>
              <a:t>تـعـاقـــديــة: </a:t>
            </a:r>
            <a:r>
              <a:rPr lang="ar-SA" sz="2800" i="1" dirty="0">
                <a:solidFill>
                  <a:schemeClr val="tx1"/>
                </a:solidFill>
              </a:rPr>
              <a:t>من ­62 إلى </a:t>
            </a:r>
            <a:r>
              <a:rPr lang="ar-SA" sz="2800" i="1" dirty="0" smtClean="0">
                <a:solidFill>
                  <a:schemeClr val="tx1"/>
                </a:solidFill>
              </a:rPr>
              <a:t>115</a:t>
            </a:r>
            <a:endParaRPr lang="ar-DZ" sz="2800" i="1" dirty="0" smtClean="0">
              <a:solidFill>
                <a:schemeClr val="tx1"/>
              </a:solidFill>
            </a:endParaRPr>
          </a:p>
          <a:p>
            <a:pPr algn="just" rtl="1"/>
            <a:endParaRPr lang="fr-FR" sz="2800" i="1"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err="1" smtClean="0">
                <a:solidFill>
                  <a:schemeClr val="tx1"/>
                </a:solidFill>
              </a:rPr>
              <a:t>الأ</a:t>
            </a:r>
            <a:r>
              <a:rPr lang="ar-DZ" sz="2400" dirty="0" smtClean="0">
                <a:solidFill>
                  <a:schemeClr val="tx1"/>
                </a:solidFill>
              </a:rPr>
              <a:t> </a:t>
            </a:r>
            <a:r>
              <a:rPr lang="ar-SA" sz="2400" dirty="0" smtClean="0">
                <a:solidFill>
                  <a:schemeClr val="tx1"/>
                </a:solidFill>
              </a:rPr>
              <a:t>و</a:t>
            </a:r>
            <a:r>
              <a:rPr lang="ar-DZ" sz="2400" dirty="0" smtClean="0">
                <a:solidFill>
                  <a:schemeClr val="tx1"/>
                </a:solidFill>
              </a:rPr>
              <a:t> </a:t>
            </a:r>
            <a:r>
              <a:rPr lang="ar-SA" sz="2400" dirty="0" smtClean="0">
                <a:solidFill>
                  <a:schemeClr val="tx1"/>
                </a:solidFill>
              </a:rPr>
              <a:t>ل: </a:t>
            </a:r>
            <a:r>
              <a:rPr lang="ar-SA" sz="2400" dirty="0">
                <a:solidFill>
                  <a:schemeClr val="tx1"/>
                </a:solidFill>
              </a:rPr>
              <a:t>بـيـانــات الصـفــقــات</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err="1" smtClean="0">
                <a:solidFill>
                  <a:schemeClr val="tx1"/>
                </a:solidFill>
              </a:rPr>
              <a:t>ال</a:t>
            </a:r>
            <a:r>
              <a:rPr lang="ar-DZ" sz="2400" dirty="0" smtClean="0">
                <a:solidFill>
                  <a:schemeClr val="tx1"/>
                </a:solidFill>
              </a:rPr>
              <a:t>ــ</a:t>
            </a:r>
            <a:r>
              <a:rPr lang="ar-SA" sz="2400" dirty="0" smtClean="0">
                <a:solidFill>
                  <a:schemeClr val="tx1"/>
                </a:solidFill>
              </a:rPr>
              <a:t>ث</a:t>
            </a:r>
            <a:r>
              <a:rPr lang="ar-DZ" sz="2400" dirty="0" smtClean="0">
                <a:solidFill>
                  <a:schemeClr val="tx1"/>
                </a:solidFill>
              </a:rPr>
              <a:t>ـ</a:t>
            </a:r>
            <a:r>
              <a:rPr lang="ar-SA" sz="2400" dirty="0" err="1" smtClean="0">
                <a:solidFill>
                  <a:schemeClr val="tx1"/>
                </a:solidFill>
              </a:rPr>
              <a:t>اني</a:t>
            </a:r>
            <a:r>
              <a:rPr lang="ar-SA" sz="2400" dirty="0" smtClean="0">
                <a:solidFill>
                  <a:schemeClr val="tx1"/>
                </a:solidFill>
              </a:rPr>
              <a:t>: </a:t>
            </a:r>
            <a:r>
              <a:rPr lang="ar-SA" sz="2400" dirty="0">
                <a:solidFill>
                  <a:schemeClr val="tx1"/>
                </a:solidFill>
              </a:rPr>
              <a:t>أســعـار الصفــقــات</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err="1" smtClean="0">
                <a:solidFill>
                  <a:schemeClr val="tx1"/>
                </a:solidFill>
              </a:rPr>
              <a:t>ال</a:t>
            </a:r>
            <a:r>
              <a:rPr lang="ar-DZ" sz="2400" dirty="0" smtClean="0">
                <a:solidFill>
                  <a:schemeClr val="tx1"/>
                </a:solidFill>
              </a:rPr>
              <a:t>ــ</a:t>
            </a:r>
            <a:r>
              <a:rPr lang="ar-SA" sz="2400" dirty="0" err="1" smtClean="0">
                <a:solidFill>
                  <a:schemeClr val="tx1"/>
                </a:solidFill>
              </a:rPr>
              <a:t>ثال</a:t>
            </a:r>
            <a:r>
              <a:rPr lang="ar-DZ" sz="2400" dirty="0" smtClean="0">
                <a:solidFill>
                  <a:schemeClr val="tx1"/>
                </a:solidFill>
              </a:rPr>
              <a:t>ـ</a:t>
            </a:r>
            <a:r>
              <a:rPr lang="ar-SA" sz="2400" dirty="0" smtClean="0">
                <a:solidFill>
                  <a:schemeClr val="tx1"/>
                </a:solidFill>
              </a:rPr>
              <a:t>ث: </a:t>
            </a:r>
            <a:r>
              <a:rPr lang="ar-SA" sz="2400" dirty="0" err="1">
                <a:solidFill>
                  <a:schemeClr val="tx1"/>
                </a:solidFill>
              </a:rPr>
              <a:t>كـيــفــيـات</a:t>
            </a:r>
            <a:r>
              <a:rPr lang="ar-SA" sz="2400" dirty="0">
                <a:solidFill>
                  <a:schemeClr val="tx1"/>
                </a:solidFill>
              </a:rPr>
              <a:t> الــدفــع</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err="1" smtClean="0">
                <a:solidFill>
                  <a:schemeClr val="tx1"/>
                </a:solidFill>
              </a:rPr>
              <a:t>ال</a:t>
            </a:r>
            <a:r>
              <a:rPr lang="ar-DZ" sz="2400" dirty="0" smtClean="0">
                <a:solidFill>
                  <a:schemeClr val="tx1"/>
                </a:solidFill>
              </a:rPr>
              <a:t>ــ</a:t>
            </a:r>
            <a:r>
              <a:rPr lang="ar-SA" sz="2400" dirty="0" smtClean="0">
                <a:solidFill>
                  <a:schemeClr val="tx1"/>
                </a:solidFill>
              </a:rPr>
              <a:t>راب</a:t>
            </a:r>
            <a:r>
              <a:rPr lang="ar-DZ" sz="2400" dirty="0" smtClean="0">
                <a:solidFill>
                  <a:schemeClr val="tx1"/>
                </a:solidFill>
              </a:rPr>
              <a:t>ـ</a:t>
            </a:r>
            <a:r>
              <a:rPr lang="ar-SA" sz="2400" dirty="0" smtClean="0">
                <a:solidFill>
                  <a:schemeClr val="tx1"/>
                </a:solidFill>
              </a:rPr>
              <a:t>ع: </a:t>
            </a:r>
            <a:r>
              <a:rPr lang="ar-SA" sz="2400" dirty="0">
                <a:solidFill>
                  <a:schemeClr val="tx1"/>
                </a:solidFill>
              </a:rPr>
              <a:t>الضــمــانـات</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smtClean="0">
                <a:solidFill>
                  <a:schemeClr val="tx1"/>
                </a:solidFill>
              </a:rPr>
              <a:t>القس</a:t>
            </a:r>
            <a:r>
              <a:rPr lang="ar-DZ" sz="2400" dirty="0" smtClean="0">
                <a:solidFill>
                  <a:schemeClr val="tx1"/>
                </a:solidFill>
              </a:rPr>
              <a:t>ـ</a:t>
            </a:r>
            <a:r>
              <a:rPr lang="ar-SA" sz="2400" dirty="0" err="1" smtClean="0">
                <a:solidFill>
                  <a:schemeClr val="tx1"/>
                </a:solidFill>
              </a:rPr>
              <a:t>ـم</a:t>
            </a:r>
            <a:r>
              <a:rPr lang="ar-SA" sz="2400" dirty="0" smtClean="0">
                <a:solidFill>
                  <a:schemeClr val="tx1"/>
                </a:solidFill>
              </a:rPr>
              <a:t> الخامس: </a:t>
            </a:r>
            <a:r>
              <a:rPr lang="ar-SA" sz="2400" dirty="0">
                <a:solidFill>
                  <a:schemeClr val="tx1"/>
                </a:solidFill>
              </a:rPr>
              <a:t>الــمـلــحــــق</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smtClean="0">
                <a:solidFill>
                  <a:schemeClr val="tx1"/>
                </a:solidFill>
              </a:rPr>
              <a:t>السادس: </a:t>
            </a:r>
            <a:r>
              <a:rPr lang="ar-SA" sz="2400" dirty="0">
                <a:solidFill>
                  <a:schemeClr val="tx1"/>
                </a:solidFill>
              </a:rPr>
              <a:t>الـتـعـامـل الـثـانــوي</a:t>
            </a:r>
            <a:endParaRPr lang="fr-FR" sz="2400" dirty="0">
              <a:solidFill>
                <a:schemeClr val="tx1"/>
              </a:solidFill>
            </a:endParaRPr>
          </a:p>
          <a:p>
            <a:pPr lvl="0" algn="just" rtl="1">
              <a:buClr>
                <a:schemeClr val="accent6">
                  <a:lumMod val="50000"/>
                </a:schemeClr>
              </a:buClr>
              <a:buFont typeface="Courier New" pitchFamily="49" charset="0"/>
              <a:buChar char="o"/>
            </a:pPr>
            <a:r>
              <a:rPr lang="ar-SA" sz="2400" dirty="0">
                <a:solidFill>
                  <a:schemeClr val="tx1"/>
                </a:solidFill>
              </a:rPr>
              <a:t>القســم </a:t>
            </a:r>
            <a:r>
              <a:rPr lang="ar-SA" sz="2400" dirty="0" err="1" smtClean="0">
                <a:solidFill>
                  <a:schemeClr val="tx1"/>
                </a:solidFill>
              </a:rPr>
              <a:t>ال</a:t>
            </a:r>
            <a:r>
              <a:rPr lang="ar-DZ" sz="2400" dirty="0" smtClean="0">
                <a:solidFill>
                  <a:schemeClr val="tx1"/>
                </a:solidFill>
              </a:rPr>
              <a:t>ـ</a:t>
            </a:r>
            <a:r>
              <a:rPr lang="ar-SA" sz="2400" dirty="0" smtClean="0">
                <a:solidFill>
                  <a:schemeClr val="tx1"/>
                </a:solidFill>
              </a:rPr>
              <a:t>س</a:t>
            </a:r>
            <a:r>
              <a:rPr lang="ar-DZ" sz="2400" dirty="0" smtClean="0">
                <a:solidFill>
                  <a:schemeClr val="tx1"/>
                </a:solidFill>
              </a:rPr>
              <a:t>ـ</a:t>
            </a:r>
            <a:r>
              <a:rPr lang="ar-SA" sz="2400" dirty="0" err="1" smtClean="0">
                <a:solidFill>
                  <a:schemeClr val="tx1"/>
                </a:solidFill>
              </a:rPr>
              <a:t>ابع</a:t>
            </a:r>
            <a:r>
              <a:rPr lang="ar-SA" sz="2400" dirty="0" smtClean="0">
                <a:solidFill>
                  <a:schemeClr val="tx1"/>
                </a:solidFill>
              </a:rPr>
              <a:t>: </a:t>
            </a:r>
            <a:r>
              <a:rPr lang="ar-SA" sz="2400" dirty="0">
                <a:solidFill>
                  <a:schemeClr val="tx1"/>
                </a:solidFill>
              </a:rPr>
              <a:t>أحـكام تـعـاقـديـة مخـــتـلـفـة </a:t>
            </a:r>
            <a:endParaRPr lang="fr-FR" sz="2400" dirty="0">
              <a:solidFill>
                <a:schemeClr val="tx1"/>
              </a:solidFill>
            </a:endParaRPr>
          </a:p>
          <a:p>
            <a:pPr algn="just" rtl="1"/>
            <a:endParaRPr lang="fr-FR" sz="2800" dirty="0">
              <a:solidFill>
                <a:schemeClr val="tx1"/>
              </a:solidFill>
            </a:endParaRPr>
          </a:p>
        </p:txBody>
      </p:sp>
      <p:sp>
        <p:nvSpPr>
          <p:cNvPr id="2" name="Espace réservé de la date 1"/>
          <p:cNvSpPr>
            <a:spLocks noGrp="1"/>
          </p:cNvSpPr>
          <p:nvPr>
            <p:ph type="dt" sz="half" idx="10"/>
          </p:nvPr>
        </p:nvSpPr>
        <p:spPr/>
        <p:txBody>
          <a:bodyPr/>
          <a:lstStyle/>
          <a:p>
            <a:fld id="{4C51C73A-128A-47BD-A242-4DEFD66350CE}"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51136-D3C6-40CA-8B08-CAC8ADCCCF19}" type="slidenum">
              <a:rPr lang="fr-FR" smtClean="0"/>
              <a:pPr/>
              <a:t>9</a:t>
            </a:fld>
            <a:endParaRPr lang="fr-FR"/>
          </a:p>
        </p:txBody>
      </p:sp>
    </p:spTree>
  </p:cSld>
  <p:clrMapOvr>
    <a:masterClrMapping/>
  </p:clrMapOvr>
  <p:transition>
    <p:pull dir="u"/>
    <p:sndAc>
      <p:stSnd>
        <p:snd r:embed="rId2" name="wind.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1547</TotalTime>
  <Words>6171</Words>
  <Application>Microsoft Office PowerPoint</Application>
  <PresentationFormat>Affichage à l'écran (4:3)</PresentationFormat>
  <Paragraphs>851</Paragraphs>
  <Slides>64</Slides>
  <Notes>0</Notes>
  <HiddenSlides>0</HiddenSlides>
  <MMClips>0</MMClips>
  <ScaleCrop>false</ScaleCrop>
  <HeadingPairs>
    <vt:vector size="4" baseType="variant">
      <vt:variant>
        <vt:lpstr>Thème</vt:lpstr>
      </vt:variant>
      <vt:variant>
        <vt:i4>1</vt:i4>
      </vt:variant>
      <vt:variant>
        <vt:lpstr>Titres des diapositives</vt:lpstr>
      </vt:variant>
      <vt:variant>
        <vt:i4>64</vt:i4>
      </vt:variant>
    </vt:vector>
  </HeadingPairs>
  <TitlesOfParts>
    <vt:vector size="65" baseType="lpstr">
      <vt:lpstr>Origine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TRESOR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SERVEUR 01</dc:creator>
  <cp:lastModifiedBy>Samir</cp:lastModifiedBy>
  <cp:revision>256</cp:revision>
  <cp:lastPrinted>2013-10-07T15:59:15Z</cp:lastPrinted>
  <dcterms:created xsi:type="dcterms:W3CDTF">2012-10-01T06:30:16Z</dcterms:created>
  <dcterms:modified xsi:type="dcterms:W3CDTF">2013-10-07T16:00:16Z</dcterms:modified>
</cp:coreProperties>
</file>