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7"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2D403A5-A175-405A-A3FB-DF912E194D3D}" type="datetimeFigureOut">
              <a:rPr lang="fr-FR" smtClean="0"/>
              <a:t>18/04/2016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DB8550-57A7-47B5-BCC2-44282B781BF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2D403A5-A175-405A-A3FB-DF912E194D3D}" type="datetimeFigureOut">
              <a:rPr lang="fr-FR" smtClean="0"/>
              <a:t>18/04/2016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DB8550-57A7-47B5-BCC2-44282B781BF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2D403A5-A175-405A-A3FB-DF912E194D3D}" type="datetimeFigureOut">
              <a:rPr lang="fr-FR" smtClean="0"/>
              <a:t>18/04/2016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DB8550-57A7-47B5-BCC2-44282B781BF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2D403A5-A175-405A-A3FB-DF912E194D3D}" type="datetimeFigureOut">
              <a:rPr lang="fr-FR" smtClean="0"/>
              <a:t>18/04/2016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DB8550-57A7-47B5-BCC2-44282B781BF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2D403A5-A175-405A-A3FB-DF912E194D3D}" type="datetimeFigureOut">
              <a:rPr lang="fr-FR" smtClean="0"/>
              <a:t>18/04/2016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DB8550-57A7-47B5-BCC2-44282B781BF1}"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2D403A5-A175-405A-A3FB-DF912E194D3D}" type="datetimeFigureOut">
              <a:rPr lang="fr-FR" smtClean="0"/>
              <a:t>18/04/2016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DB8550-57A7-47B5-BCC2-44282B781BF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2D403A5-A175-405A-A3FB-DF912E194D3D}" type="datetimeFigureOut">
              <a:rPr lang="fr-FR" smtClean="0"/>
              <a:t>18/04/2016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EDB8550-57A7-47B5-BCC2-44282B781BF1}"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2D403A5-A175-405A-A3FB-DF912E194D3D}" type="datetimeFigureOut">
              <a:rPr lang="fr-FR" smtClean="0"/>
              <a:t>18/04/2016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EDB8550-57A7-47B5-BCC2-44282B781BF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2D403A5-A175-405A-A3FB-DF912E194D3D}" type="datetimeFigureOut">
              <a:rPr lang="fr-FR" smtClean="0"/>
              <a:t>18/04/2016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EDB8550-57A7-47B5-BCC2-44282B781BF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2D403A5-A175-405A-A3FB-DF912E194D3D}" type="datetimeFigureOut">
              <a:rPr lang="fr-FR" smtClean="0"/>
              <a:t>18/04/2016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DB8550-57A7-47B5-BCC2-44282B781BF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2D403A5-A175-405A-A3FB-DF912E194D3D}" type="datetimeFigureOut">
              <a:rPr lang="fr-FR" smtClean="0"/>
              <a:t>18/04/2016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DB8550-57A7-47B5-BCC2-44282B781BF1}"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403A5-A175-405A-A3FB-DF912E194D3D}" type="datetimeFigureOut">
              <a:rPr lang="fr-FR" smtClean="0"/>
              <a:t>18/04/2016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B8550-57A7-47B5-BCC2-44282B781BF1}"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7" name="Organigramme : Bande perforée 6"/>
          <p:cNvSpPr/>
          <p:nvPr/>
        </p:nvSpPr>
        <p:spPr>
          <a:xfrm>
            <a:off x="2928926" y="52560"/>
            <a:ext cx="3643338" cy="804672"/>
          </a:xfrm>
          <a:prstGeom prst="flowChartPunchedTap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4000" b="1" dirty="0" smtClean="0">
                <a:solidFill>
                  <a:srgbClr val="FF0000"/>
                </a:solidFill>
              </a:rPr>
              <a:t>مقدمـــــــــة</a:t>
            </a:r>
            <a:endParaRPr lang="fr-FR" sz="4000" b="1" dirty="0">
              <a:solidFill>
                <a:srgbClr val="FF0000"/>
              </a:solidFill>
            </a:endParaRPr>
          </a:p>
        </p:txBody>
      </p:sp>
      <p:sp>
        <p:nvSpPr>
          <p:cNvPr id="8" name="Rectangle à coins arrondis 7"/>
          <p:cNvSpPr/>
          <p:nvPr/>
        </p:nvSpPr>
        <p:spPr>
          <a:xfrm>
            <a:off x="142844" y="1142984"/>
            <a:ext cx="8786874" cy="54292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rtl="1">
              <a:buFont typeface="Wingdings" pitchFamily="2" charset="2"/>
              <a:buChar char="v"/>
            </a:pPr>
            <a:r>
              <a:rPr kumimoji="0" lang="ar-DZ"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خلال القرن التاسع عشر ظهرت إسهامات واضحة في بناء مفهوم العلم،خاصة مع ظهور الثورة الصناعية. </a:t>
            </a:r>
          </a:p>
          <a:p>
            <a:pPr algn="just" rtl="1"/>
            <a:r>
              <a:rPr kumimoji="0" lang="ar-DZ"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نظرية التطور فسرت التطور الإنساني انطلاقا من تفسير عوامل التطور والتقدم. </a:t>
            </a:r>
          </a:p>
          <a:p>
            <a:pPr algn="just" rtl="1">
              <a:buFont typeface="Wingdings" pitchFamily="2" charset="2"/>
              <a:buChar char="v"/>
            </a:pPr>
            <a:r>
              <a:rPr kumimoji="0" lang="ar-DZ"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ساد الاعتقاد بإمكانية دراسة الظواهر الإنسانية دراسة تجريبية لأن الظاهرة الإنسانية في نظر هؤلاء تخضع لعوامل خارجية كما تخضع لها الظواهر. </a:t>
            </a:r>
          </a:p>
          <a:p>
            <a:pPr algn="just" rtl="1">
              <a:buFont typeface="Wingdings" pitchFamily="2" charset="2"/>
              <a:buChar char="v"/>
            </a:pPr>
            <a:r>
              <a:rPr kumimoji="0" lang="ar-DZ"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ظهور اتجاهات نظرية كبرى مختلفة الآراء في دراسة هذه الظواهر حسب طبيعة المسلمات التي تبنتها.</a:t>
            </a:r>
          </a:p>
          <a:p>
            <a:pPr algn="just" rtl="1">
              <a:buFont typeface="Wingdings" pitchFamily="2" charset="2"/>
              <a:buChar char="v"/>
            </a:pPr>
            <a:r>
              <a:rPr kumimoji="0" lang="ar-DZ"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من خلال هذه الورقة البحثية سيتم محاولة توضيح أهم الأطر المرجعية المفسرة للاتجاهات النظرية الكبرى. </a:t>
            </a:r>
            <a:endParaRPr lang="fr-FR"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Organigramme : Bande perforée 4"/>
          <p:cNvSpPr/>
          <p:nvPr/>
        </p:nvSpPr>
        <p:spPr>
          <a:xfrm>
            <a:off x="357158" y="0"/>
            <a:ext cx="8501122" cy="6500834"/>
          </a:xfrm>
          <a:prstGeom prst="flowChartPunchedTape">
            <a:avLst/>
          </a:prstGeom>
        </p:spPr>
        <p:style>
          <a:lnRef idx="1">
            <a:schemeClr val="accent2"/>
          </a:lnRef>
          <a:fillRef idx="2">
            <a:schemeClr val="accent2"/>
          </a:fillRef>
          <a:effectRef idx="1">
            <a:schemeClr val="accent2"/>
          </a:effectRef>
          <a:fontRef idx="minor">
            <a:schemeClr val="dk1"/>
          </a:fontRef>
        </p:style>
        <p:txBody>
          <a:bodyPr rtlCol="0" anchor="ctr"/>
          <a:lstStyle/>
          <a:p>
            <a:pPr lvl="0" algn="justLow" rtl="1" fontAlgn="base">
              <a:spcBef>
                <a:spcPct val="0"/>
              </a:spcBef>
              <a:spcAft>
                <a:spcPct val="0"/>
              </a:spcAft>
            </a:pPr>
            <a:endPar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lvl="0" algn="justLow" rtl="1" fontAlgn="base">
              <a:spcBef>
                <a:spcPct val="0"/>
              </a:spcBef>
              <a:spcAft>
                <a:spcPct val="0"/>
              </a:spcAft>
            </a:pPr>
            <a:endPar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lvl="0" algn="justLow" rtl="1" fontAlgn="base">
              <a:spcBef>
                <a:spcPct val="0"/>
              </a:spcBef>
              <a:spcAft>
                <a:spcPct val="0"/>
              </a:spcAf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سيتم من خلال هذه الورقة البحثية</a:t>
            </a:r>
            <a:r>
              <a:rPr kumimoji="0" lang="ar-DZ" sz="2400" b="1" i="0" u="none" strike="noStrike" cap="none" normalizeH="0" dirty="0" smtClean="0">
                <a:ln>
                  <a:noFill/>
                </a:ln>
                <a:solidFill>
                  <a:schemeClr val="tx1"/>
                </a:solidFill>
                <a:effectLst/>
                <a:latin typeface="Simplified Arabic" pitchFamily="18" charset="-78"/>
                <a:ea typeface="Calibri" pitchFamily="34" charset="0"/>
                <a:cs typeface="Simplified Arabic" pitchFamily="18" charset="-78"/>
              </a:rPr>
              <a:t> محاولة الإجابة على الإشكال التالي:</a:t>
            </a:r>
          </a:p>
          <a:p>
            <a:pPr lvl="0" algn="r" rtl="1" fontAlgn="base">
              <a:spcBef>
                <a:spcPct val="0"/>
              </a:spcBef>
              <a:spcAft>
                <a:spcPct val="0"/>
              </a:spcAf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2400" b="1" i="0" u="none" strike="noStrike" cap="none" normalizeH="0" baseline="0" dirty="0" smtClean="0">
                <a:ln>
                  <a:noFill/>
                </a:ln>
                <a:solidFill>
                  <a:srgbClr val="7030A0"/>
                </a:solidFill>
                <a:effectLst/>
                <a:latin typeface="Simplified Arabic" pitchFamily="18" charset="-78"/>
                <a:ea typeface="Calibri" pitchFamily="34" charset="0"/>
                <a:cs typeface="Simplified Arabic" pitchFamily="18" charset="-78"/>
              </a:rPr>
              <a:t>ما هي الأطر المرجعية التي ساهمت في تأسيس الاتجاهات النظرية الكبرى؟</a:t>
            </a:r>
          </a:p>
          <a:p>
            <a:pPr lvl="0" algn="justLow" rtl="1" fontAlgn="base">
              <a:spcBef>
                <a:spcPct val="0"/>
              </a:spcBef>
              <a:spcAft>
                <a:spcPct val="0"/>
              </a:spcAft>
            </a:pPr>
            <a:endParaRPr kumimoji="0" lang="fr-FR" sz="1100" b="1" i="0" u="none" strike="noStrike" cap="none" normalizeH="0" baseline="0" dirty="0" smtClean="0">
              <a:ln>
                <a:noFill/>
              </a:ln>
              <a:solidFill>
                <a:srgbClr val="7030A0"/>
              </a:solidFill>
              <a:effectLst/>
              <a:latin typeface="Arial" pitchFamily="34" charset="0"/>
              <a:cs typeface="Arial" pitchFamily="34" charset="0"/>
            </a:endParaRPr>
          </a:p>
          <a:p>
            <a:pPr lvl="0" algn="justLow" rtl="1" eaLnBrk="0" fontAlgn="base" hangingPunct="0">
              <a:spcBef>
                <a:spcPct val="0"/>
              </a:spcBef>
              <a:spcAft>
                <a:spcPct val="0"/>
              </a:spcAf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وفي محاولة الإجابة على تساؤل الدراسة تم تجزئته</a:t>
            </a:r>
            <a:r>
              <a:rPr kumimoji="0" lang="ar-DZ" sz="2400" b="1" i="0" u="none" strike="noStrike" cap="none" normalizeH="0" dirty="0" smtClean="0">
                <a:ln>
                  <a:noFill/>
                </a:ln>
                <a:solidFill>
                  <a:schemeClr val="tx1"/>
                </a:solidFill>
                <a:effectLst/>
                <a:latin typeface="Simplified Arabic" pitchFamily="18" charset="-78"/>
                <a:ea typeface="Calibri" pitchFamily="34" charset="0"/>
                <a:cs typeface="Simplified Arabic" pitchFamily="18" charset="-78"/>
              </a:rPr>
              <a:t> </a:t>
            </a:r>
            <a:r>
              <a:rPr lang="ar-DZ" sz="2400" b="1" dirty="0" smtClean="0">
                <a:solidFill>
                  <a:schemeClr val="tx1"/>
                </a:solidFill>
                <a:latin typeface="Simplified Arabic" pitchFamily="18" charset="-78"/>
                <a:ea typeface="Calibri" pitchFamily="34" charset="0"/>
                <a:cs typeface="Simplified Arabic" pitchFamily="18" charset="-78"/>
              </a:rPr>
              <a:t>إلى التساؤلات الفرعية التالية: </a:t>
            </a:r>
          </a:p>
          <a:p>
            <a:pPr lvl="0" algn="justLow" rtl="1" eaLnBrk="0" fontAlgn="base" hangingPunct="0">
              <a:spcBef>
                <a:spcPct val="0"/>
              </a:spcBef>
              <a:spcAft>
                <a:spcPct val="0"/>
              </a:spcAf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ما المقصود بالعلم ،النظرية العلمية،العلوم الإنسانية والاجتماعية؟</a:t>
            </a:r>
            <a:endParaRPr kumimoji="0" lang="fr-FR" sz="1100" b="1" i="0" u="none" strike="noStrike" cap="none" normalizeH="0" baseline="0" dirty="0" smtClean="0">
              <a:ln>
                <a:noFill/>
              </a:ln>
              <a:solidFill>
                <a:schemeClr val="tx1"/>
              </a:solidFill>
              <a:effectLst/>
              <a:latin typeface="Arial" pitchFamily="34" charset="0"/>
              <a:cs typeface="Arial" pitchFamily="34" charset="0"/>
            </a:endParaRPr>
          </a:p>
          <a:p>
            <a:pPr lvl="0" algn="justLow" rtl="1" eaLnBrk="0" fontAlgn="base" hangingPunct="0">
              <a:spcBef>
                <a:spcPct val="0"/>
              </a:spcBef>
              <a:spcAft>
                <a:spcPct val="0"/>
              </a:spcAf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كيف يتم تفسير إشكالية العلم وإشكالية دراسة الظواهر الإنسانية والاجتماعية؟</a:t>
            </a:r>
            <a:endParaRPr kumimoji="0" lang="fr-FR" sz="1100" b="1" i="0" u="none" strike="noStrike" cap="none" normalizeH="0" baseline="0" dirty="0" smtClean="0">
              <a:ln>
                <a:noFill/>
              </a:ln>
              <a:solidFill>
                <a:schemeClr val="tx1"/>
              </a:solidFill>
              <a:effectLst/>
              <a:latin typeface="Arial" pitchFamily="34" charset="0"/>
              <a:cs typeface="Arial" pitchFamily="34" charset="0"/>
            </a:endParaRPr>
          </a:p>
          <a:p>
            <a:pPr lvl="0" algn="justLow" rtl="1" eaLnBrk="0" fontAlgn="base" hangingPunct="0">
              <a:spcBef>
                <a:spcPct val="0"/>
              </a:spcBef>
              <a:spcAft>
                <a:spcPct val="0"/>
              </a:spcAf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ما هي الاتجاهات النظرية الكبرى الناتجة عن إشكالية العلم؟</a:t>
            </a:r>
            <a:endParaRPr kumimoji="0" lang="fr-FR" sz="1100" b="1" i="0" u="none" strike="noStrike" cap="none" normalizeH="0" baseline="0" dirty="0" smtClean="0">
              <a:ln>
                <a:noFill/>
              </a:ln>
              <a:solidFill>
                <a:schemeClr val="tx1"/>
              </a:solidFill>
              <a:effectLst/>
              <a:latin typeface="Arial" pitchFamily="34" charset="0"/>
              <a:cs typeface="Arial" pitchFamily="34" charset="0"/>
            </a:endParaRPr>
          </a:p>
          <a:p>
            <a:pPr lvl="0" algn="justLow" rtl="1" eaLnBrk="0" fontAlgn="base" hangingPunct="0">
              <a:spcBef>
                <a:spcPct val="0"/>
              </a:spcBef>
              <a:spcAft>
                <a:spcPct val="0"/>
              </a:spcAf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2400" b="1" i="0" u="none" strike="noStrike" cap="none" normalizeH="0" baseline="0" dirty="0" smtClean="0">
                <a:ln>
                  <a:noFill/>
                </a:ln>
                <a:solidFill>
                  <a:srgbClr val="7030A0"/>
                </a:solidFill>
                <a:effectLst/>
                <a:latin typeface="Simplified Arabic" pitchFamily="18" charset="-78"/>
                <a:ea typeface="Calibri" pitchFamily="34" charset="0"/>
                <a:cs typeface="Simplified Arabic" pitchFamily="18" charset="-78"/>
              </a:rPr>
              <a:t>وسيتم الإجابة على هذه التساؤلات من خلال المحاور التالية:</a:t>
            </a:r>
          </a:p>
          <a:p>
            <a:pPr lvl="0" algn="justLow" rtl="1" eaLnBrk="0" fontAlgn="base" hangingPunct="0">
              <a:spcBef>
                <a:spcPct val="0"/>
              </a:spcBef>
              <a:spcAft>
                <a:spcPct val="0"/>
              </a:spcAft>
              <a:buFont typeface="Wingdings" pitchFamily="2" charset="2"/>
              <a:buChar char="ü"/>
            </a:pPr>
            <a:r>
              <a:rPr lang="ar-DZ" sz="2400" b="1" dirty="0" smtClean="0">
                <a:solidFill>
                  <a:schemeClr val="tx1"/>
                </a:solidFill>
                <a:latin typeface="Simplified Arabic" pitchFamily="18" charset="-78"/>
                <a:ea typeface="Calibri" pitchFamily="34" charset="0"/>
                <a:cs typeface="Simplified Arabic" pitchFamily="18" charset="-78"/>
              </a:rPr>
              <a:t>  الإطار </a:t>
            </a:r>
            <a:r>
              <a:rPr lang="ar-DZ" sz="2400" b="1" dirty="0" err="1" smtClean="0">
                <a:solidFill>
                  <a:schemeClr val="tx1"/>
                </a:solidFill>
                <a:latin typeface="Simplified Arabic" pitchFamily="18" charset="-78"/>
                <a:ea typeface="Calibri" pitchFamily="34" charset="0"/>
                <a:cs typeface="Simplified Arabic" pitchFamily="18" charset="-78"/>
              </a:rPr>
              <a:t>المفاهيمي</a:t>
            </a:r>
            <a:r>
              <a:rPr lang="ar-DZ" sz="2400" b="1" dirty="0" smtClean="0">
                <a:solidFill>
                  <a:schemeClr val="tx1"/>
                </a:solidFill>
                <a:latin typeface="Simplified Arabic" pitchFamily="18" charset="-78"/>
                <a:ea typeface="Calibri" pitchFamily="34" charset="0"/>
                <a:cs typeface="Simplified Arabic" pitchFamily="18" charset="-78"/>
              </a:rPr>
              <a:t> </a:t>
            </a:r>
          </a:p>
          <a:p>
            <a:pPr lvl="0" algn="justLow" rtl="1" eaLnBrk="0" fontAlgn="base" hangingPunct="0">
              <a:spcBef>
                <a:spcPct val="0"/>
              </a:spcBef>
              <a:spcAft>
                <a:spcPct val="0"/>
              </a:spcAft>
              <a:buFont typeface="Wingdings" pitchFamily="2" charset="2"/>
              <a:buChar char="ü"/>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إشكالية دراسة الظواهر الإنسانية والاجتماعية</a:t>
            </a:r>
          </a:p>
          <a:p>
            <a:pPr lvl="0" algn="justLow" rtl="1" eaLnBrk="0" fontAlgn="base" hangingPunct="0">
              <a:spcBef>
                <a:spcPct val="0"/>
              </a:spcBef>
              <a:spcAft>
                <a:spcPct val="0"/>
              </a:spcAft>
              <a:buFont typeface="Wingdings" pitchFamily="2" charset="2"/>
              <a:buChar char="ü"/>
            </a:pPr>
            <a:r>
              <a:rPr lang="ar-DZ" sz="2400" b="1" dirty="0" smtClean="0">
                <a:solidFill>
                  <a:schemeClr val="tx1"/>
                </a:solidFill>
                <a:latin typeface="Simplified Arabic" pitchFamily="18" charset="-78"/>
                <a:ea typeface="Calibri" pitchFamily="34" charset="0"/>
                <a:cs typeface="Simplified Arabic" pitchFamily="18" charset="-78"/>
              </a:rPr>
              <a:t>  مدخل عام للاتجاهات النظرية الكبرى الناتجة عن إشكالية العلم</a:t>
            </a:r>
            <a:endPar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lvl="0" algn="justLow" rtl="1" eaLnBrk="0" fontAlgn="base" hangingPunct="0">
              <a:spcBef>
                <a:spcPct val="0"/>
              </a:spcBef>
              <a:spcAft>
                <a:spcPct val="0"/>
              </a:spcAft>
            </a:pPr>
            <a:endParaRPr kumimoji="0" lang="ar-DZ"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lvl="0" algn="justLow" rtl="1" eaLnBrk="0" fontAlgn="base" hangingPunct="0">
              <a:spcBef>
                <a:spcPct val="0"/>
              </a:spcBef>
              <a:spcAft>
                <a:spcPct val="0"/>
              </a:spcAft>
            </a:pPr>
            <a:r>
              <a:rPr kumimoji="0" lang="ar-DZ" sz="2400" b="0" i="0" u="none" strike="noStrike" cap="none" normalizeH="0" baseline="0" dirty="0" smtClean="0">
                <a:ln>
                  <a:noFill/>
                </a:ln>
                <a:solidFill>
                  <a:schemeClr val="tx1"/>
                </a:solidFill>
                <a:effectLst/>
                <a:latin typeface="Arial" pitchFamily="34" charset="0"/>
                <a:cs typeface="Arial" pitchFamily="34" charset="0"/>
              </a:rPr>
              <a:t>  </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Flèche gauche 7"/>
          <p:cNvSpPr/>
          <p:nvPr/>
        </p:nvSpPr>
        <p:spPr>
          <a:xfrm>
            <a:off x="8358214" y="2643182"/>
            <a:ext cx="406936" cy="285752"/>
          </a:xfrm>
          <a:prstGeom prst="lef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gauche 8"/>
          <p:cNvSpPr/>
          <p:nvPr/>
        </p:nvSpPr>
        <p:spPr>
          <a:xfrm>
            <a:off x="8379906" y="3429000"/>
            <a:ext cx="406936" cy="285752"/>
          </a:xfrm>
          <a:prstGeom prst="lef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7030A0"/>
              </a:solidFill>
            </a:endParaRPr>
          </a:p>
        </p:txBody>
      </p:sp>
      <p:sp>
        <p:nvSpPr>
          <p:cNvPr id="10" name="Flèche gauche 9"/>
          <p:cNvSpPr/>
          <p:nvPr/>
        </p:nvSpPr>
        <p:spPr>
          <a:xfrm>
            <a:off x="8379906" y="3000372"/>
            <a:ext cx="406936" cy="285752"/>
          </a:xfrm>
          <a:prstGeom prst="lef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à coins arrondis 3"/>
          <p:cNvSpPr/>
          <p:nvPr/>
        </p:nvSpPr>
        <p:spPr>
          <a:xfrm>
            <a:off x="4786314" y="1071546"/>
            <a:ext cx="3929090" cy="164307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r"/>
            <a:endParaRPr lang="ar-DZ" dirty="0" smtClean="0"/>
          </a:p>
          <a:p>
            <a:pPr algn="r"/>
            <a:endParaRPr lang="ar-DZ" dirty="0" smtClean="0"/>
          </a:p>
          <a:p>
            <a:pPr algn="r"/>
            <a:endParaRPr lang="ar-DZ" dirty="0"/>
          </a:p>
          <a:p>
            <a:pPr algn="r"/>
            <a:endParaRPr lang="ar-DZ" dirty="0" smtClean="0"/>
          </a:p>
          <a:p>
            <a:pPr algn="r"/>
            <a:endParaRPr lang="ar-DZ" dirty="0"/>
          </a:p>
          <a:p>
            <a:pPr algn="r"/>
            <a:endParaRPr lang="ar-DZ" dirty="0" smtClean="0"/>
          </a:p>
          <a:p>
            <a:pPr algn="just" rtl="1"/>
            <a:r>
              <a:rPr lang="ar-DZ" sz="2000" b="1" dirty="0" smtClean="0">
                <a:solidFill>
                  <a:schemeClr val="tx1"/>
                </a:solidFill>
              </a:rPr>
              <a:t>- بنية معرفية تتضمن حقائق ومفاهيم ومبادئ وقوانين ونظريات علمية.</a:t>
            </a:r>
          </a:p>
          <a:p>
            <a:pPr algn="just" rtl="1"/>
            <a:r>
              <a:rPr lang="ar-DZ" sz="2000" b="1" dirty="0" smtClean="0">
                <a:solidFill>
                  <a:schemeClr val="tx1"/>
                </a:solidFill>
              </a:rPr>
              <a:t>- يوصف بأنه منهج بحث لإنتاج المعرفة</a:t>
            </a:r>
            <a:r>
              <a:rPr lang="ar-DZ" dirty="0" smtClean="0"/>
              <a:t>.</a:t>
            </a:r>
            <a:endParaRPr lang="ar-DZ"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algn="r" rtl="1"/>
            <a:endParaRPr lang="ar-DZ" dirty="0" smtClean="0"/>
          </a:p>
          <a:p>
            <a:pPr algn="r" rtl="1"/>
            <a:endParaRPr lang="ar-DZ" dirty="0"/>
          </a:p>
          <a:p>
            <a:pPr algn="ctr" rtl="1"/>
            <a:endParaRPr lang="ar-DZ" dirty="0" smtClean="0"/>
          </a:p>
          <a:p>
            <a:pPr algn="ctr" rtl="1"/>
            <a:endParaRPr lang="ar-DZ" dirty="0"/>
          </a:p>
          <a:p>
            <a:pPr algn="ctr" rtl="1"/>
            <a:endParaRPr lang="ar-DZ" dirty="0" smtClean="0"/>
          </a:p>
        </p:txBody>
      </p:sp>
      <p:sp>
        <p:nvSpPr>
          <p:cNvPr id="5" name="Organigramme : Terminateur 4"/>
          <p:cNvSpPr/>
          <p:nvPr/>
        </p:nvSpPr>
        <p:spPr>
          <a:xfrm>
            <a:off x="1928794" y="214290"/>
            <a:ext cx="5072098" cy="642942"/>
          </a:xfrm>
          <a:prstGeom prst="flowChartTerminator">
            <a:avLst/>
          </a:prstGeom>
        </p:spPr>
        <p:style>
          <a:lnRef idx="1">
            <a:schemeClr val="accent4"/>
          </a:lnRef>
          <a:fillRef idx="2">
            <a:schemeClr val="accent4"/>
          </a:fillRef>
          <a:effectRef idx="1">
            <a:schemeClr val="accent4"/>
          </a:effectRef>
          <a:fontRef idx="minor">
            <a:schemeClr val="dk1"/>
          </a:fontRef>
        </p:style>
        <p:txBody>
          <a:bodyPr rtlCol="0" anchor="ctr"/>
          <a:lstStyle/>
          <a:p>
            <a:pPr algn="r" rtl="1"/>
            <a:r>
              <a:rPr lang="ar-DZ" sz="3200" b="1" dirty="0" smtClean="0">
                <a:solidFill>
                  <a:schemeClr val="tx1"/>
                </a:solidFill>
              </a:rPr>
              <a:t>مدخل مفاهيمي لموضوع للدراسة</a:t>
            </a:r>
            <a:endParaRPr lang="fr-FR" sz="3200" b="1" dirty="0">
              <a:solidFill>
                <a:schemeClr val="tx1"/>
              </a:solidFill>
            </a:endParaRPr>
          </a:p>
        </p:txBody>
      </p:sp>
      <p:sp>
        <p:nvSpPr>
          <p:cNvPr id="9" name="Rectangle à coins arrondis 8"/>
          <p:cNvSpPr/>
          <p:nvPr/>
        </p:nvSpPr>
        <p:spPr>
          <a:xfrm>
            <a:off x="2000232" y="2928934"/>
            <a:ext cx="3714776" cy="171451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DZ" sz="3200" b="1" dirty="0" smtClean="0">
                <a:ln w="24500" cmpd="dbl">
                  <a:solidFill>
                    <a:srgbClr val="7030A0"/>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النظرية العلمية</a:t>
            </a:r>
          </a:p>
          <a:p>
            <a:pPr algn="just" rtl="1"/>
            <a:r>
              <a:rPr lang="ar-DZ" sz="2000" b="1" dirty="0" smtClean="0">
                <a:solidFill>
                  <a:schemeClr val="tx1"/>
                </a:solidFill>
              </a:rPr>
              <a:t>- فكرة أو تصور مجموعة من</a:t>
            </a:r>
            <a:r>
              <a:rPr lang="fr-FR" sz="2000" b="1" dirty="0" smtClean="0">
                <a:solidFill>
                  <a:schemeClr val="tx1"/>
                </a:solidFill>
              </a:rPr>
              <a:t>  </a:t>
            </a:r>
            <a:r>
              <a:rPr lang="ar-DZ" sz="2000" b="1" dirty="0" smtClean="0">
                <a:solidFill>
                  <a:schemeClr val="tx1"/>
                </a:solidFill>
              </a:rPr>
              <a:t>التصورات وضعت مسبقا للتفسير.</a:t>
            </a:r>
            <a:r>
              <a:rPr lang="fr-FR" sz="2000" b="1" dirty="0" smtClean="0">
                <a:solidFill>
                  <a:schemeClr val="tx1"/>
                </a:solidFill>
              </a:rPr>
              <a:t>      </a:t>
            </a:r>
            <a:endParaRPr lang="ar-DZ" sz="2000" b="1" dirty="0" smtClean="0">
              <a:solidFill>
                <a:schemeClr val="tx1"/>
              </a:solidFill>
            </a:endParaRPr>
          </a:p>
          <a:p>
            <a:pPr algn="just" rtl="1"/>
            <a:r>
              <a:rPr lang="ar-DZ" sz="2000" b="1" dirty="0" smtClean="0">
                <a:solidFill>
                  <a:schemeClr val="tx1"/>
                </a:solidFill>
              </a:rPr>
              <a:t>- قضية تحمل تفسير مبدئي أو حل مقترح</a:t>
            </a:r>
            <a:endParaRPr lang="ar-DZ" sz="2000" b="1" dirty="0" smtClean="0">
              <a:solidFill>
                <a:schemeClr val="tx1"/>
              </a:solidFill>
            </a:endParaRPr>
          </a:p>
        </p:txBody>
      </p:sp>
      <p:sp>
        <p:nvSpPr>
          <p:cNvPr id="10" name="Rectangle à coins arrondis 9"/>
          <p:cNvSpPr/>
          <p:nvPr/>
        </p:nvSpPr>
        <p:spPr>
          <a:xfrm>
            <a:off x="142844" y="5000636"/>
            <a:ext cx="3643338" cy="171451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r>
              <a:rPr lang="ar-DZ" sz="2400" b="1" dirty="0" smtClean="0">
                <a:solidFill>
                  <a:schemeClr val="tx1"/>
                </a:solidFill>
              </a:rPr>
              <a:t>هي العلوم التي تدرس الواقع الإنساني بحوادثه بهدف التعرف على العوامل المؤثرة فيه </a:t>
            </a:r>
            <a:endParaRPr lang="fr-FR" sz="2400" b="1" dirty="0">
              <a:solidFill>
                <a:schemeClr val="tx1"/>
              </a:solidFill>
            </a:endParaRPr>
          </a:p>
        </p:txBody>
      </p:sp>
      <p:sp>
        <p:nvSpPr>
          <p:cNvPr id="11" name="Rectangle 10"/>
          <p:cNvSpPr/>
          <p:nvPr/>
        </p:nvSpPr>
        <p:spPr>
          <a:xfrm>
            <a:off x="142844" y="4977482"/>
            <a:ext cx="3756623" cy="523220"/>
          </a:xfrm>
          <a:prstGeom prst="rect">
            <a:avLst/>
          </a:prstGeom>
          <a:noFill/>
        </p:spPr>
        <p:txBody>
          <a:bodyPr wrap="square" lIns="91440" tIns="45720" rIns="91440" bIns="45720">
            <a:spAutoFit/>
          </a:bodyPr>
          <a:lstStyle/>
          <a:p>
            <a:pPr algn="ctr" rtl="1"/>
            <a:r>
              <a:rPr lang="ar-DZ"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العلوم الإنسانية والاجتماعية:</a:t>
            </a:r>
            <a:endParaRPr lang="fr-FR" sz="28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2" name="Rectangle 11"/>
          <p:cNvSpPr/>
          <p:nvPr/>
        </p:nvSpPr>
        <p:spPr>
          <a:xfrm>
            <a:off x="7698988" y="996719"/>
            <a:ext cx="835485" cy="646331"/>
          </a:xfrm>
          <a:prstGeom prst="rect">
            <a:avLst/>
          </a:prstGeom>
          <a:noFill/>
        </p:spPr>
        <p:txBody>
          <a:bodyPr wrap="none" lIns="91440" tIns="45720" rIns="91440" bIns="45720">
            <a:spAutoFit/>
          </a:bodyPr>
          <a:lstStyle/>
          <a:p>
            <a:pPr algn="ctr"/>
            <a:r>
              <a:rPr lang="ar-DZ" sz="36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العلم</a:t>
            </a:r>
            <a:endParaRPr lang="fr-FR" sz="36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avec flèche vers le bas 3"/>
          <p:cNvSpPr/>
          <p:nvPr/>
        </p:nvSpPr>
        <p:spPr>
          <a:xfrm>
            <a:off x="5429256" y="142852"/>
            <a:ext cx="3214710" cy="1000132"/>
          </a:xfrm>
          <a:prstGeom prst="downArrowCallout">
            <a:avLst>
              <a:gd name="adj1" fmla="val 17615"/>
              <a:gd name="adj2" fmla="val 17744"/>
              <a:gd name="adj3" fmla="val 25000"/>
              <a:gd name="adj4" fmla="val 64977"/>
            </a:avLst>
          </a:prstGeom>
          <a:solidFill>
            <a:schemeClr val="accent3">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مدخل عام لإشكالية العلم</a:t>
            </a:r>
            <a:endParaRPr lang="fr-FR" sz="2800" b="1" dirty="0">
              <a:solidFill>
                <a:schemeClr val="tx1"/>
              </a:solidFill>
            </a:endParaRPr>
          </a:p>
        </p:txBody>
      </p:sp>
      <p:sp>
        <p:nvSpPr>
          <p:cNvPr id="5" name="Rectangle à coins arrondis 4"/>
          <p:cNvSpPr/>
          <p:nvPr/>
        </p:nvSpPr>
        <p:spPr>
          <a:xfrm>
            <a:off x="214282" y="1214422"/>
            <a:ext cx="8643998" cy="542928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just" rtl="1" fontAlgn="base">
              <a:spcBef>
                <a:spcPct val="0"/>
              </a:spcBef>
              <a:spcAft>
                <a:spcPct val="0"/>
              </a:spcAft>
            </a:pPr>
            <a:endParaRPr kumimoji="0" lang="ar-DZ"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lvl="0" algn="just" rtl="1" fontAlgn="base">
              <a:spcBef>
                <a:spcPct val="0"/>
              </a:spcBef>
              <a:spcAft>
                <a:spcPct val="0"/>
              </a:spcAft>
            </a:pPr>
            <a:endParaRPr kumimoji="0" lang="ar-DZ"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lvl="0" algn="just" rtl="1" fontAlgn="base">
              <a:spcBef>
                <a:spcPct val="0"/>
              </a:spcBef>
              <a:spcAft>
                <a:spcPct val="0"/>
              </a:spcAft>
            </a:pPr>
            <a:r>
              <a:rPr kumimoji="0" lang="ar-DZ"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بروز نماذج معرفية تأسست على آراء مفكريّ وفلاسفة العصور الوسطى وعصر النهضة</a:t>
            </a:r>
          </a:p>
          <a:p>
            <a:pPr lvl="0" algn="just" rtl="1" fontAlgn="base">
              <a:spcBef>
                <a:spcPct val="0"/>
              </a:spcBef>
              <a:spcAft>
                <a:spcPct val="0"/>
              </a:spcAft>
              <a:buFont typeface="Wingdings" pitchFamily="2" charset="2"/>
              <a:buChar char="§"/>
            </a:pPr>
            <a:r>
              <a:rPr kumimoji="0" lang="ar-DZ"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بداية</a:t>
            </a:r>
            <a:r>
              <a:rPr kumimoji="0" lang="ar-DZ" sz="3200" b="1" i="0" u="none" strike="noStrike" cap="none" normalizeH="0" dirty="0" smtClean="0">
                <a:ln>
                  <a:noFill/>
                </a:ln>
                <a:solidFill>
                  <a:schemeClr val="tx1"/>
                </a:solidFill>
                <a:effectLst/>
                <a:latin typeface="Simplified Arabic" pitchFamily="18" charset="-78"/>
                <a:ea typeface="Calibri" pitchFamily="34" charset="0"/>
                <a:cs typeface="Simplified Arabic" pitchFamily="18" charset="-78"/>
              </a:rPr>
              <a:t> تجسُد </a:t>
            </a:r>
            <a:r>
              <a:rPr kumimoji="0" lang="ar-DZ"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بوادر النظام المعرفي</a:t>
            </a:r>
            <a:r>
              <a:rPr kumimoji="0" lang="ar-DZ" sz="3200" b="1" i="0" u="none" strike="noStrike" cap="none" normalizeH="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في أفكار العلماء والفلاسفة ،الذين كانوا يعتبرون أن سياق المعرفة البشرية هو الطبيعة</a:t>
            </a:r>
          </a:p>
          <a:p>
            <a:pPr lvl="0" algn="just" rtl="1" fontAlgn="base">
              <a:spcBef>
                <a:spcPct val="0"/>
              </a:spcBef>
              <a:spcAft>
                <a:spcPct val="0"/>
              </a:spcAft>
              <a:buFont typeface="Wingdings" pitchFamily="2" charset="2"/>
              <a:buChar char="§"/>
            </a:pPr>
            <a:r>
              <a:rPr kumimoji="0" lang="ar-DZ"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المجال الحقيقي للنشاط الفكري للإنسان هو البحث عن استقراء عناصره المختلفة لغرض ترتيبها وتصنفها</a:t>
            </a:r>
          </a:p>
          <a:p>
            <a:pPr lvl="0" algn="just" rtl="1" fontAlgn="base">
              <a:spcBef>
                <a:spcPct val="0"/>
              </a:spcBef>
              <a:spcAft>
                <a:spcPct val="0"/>
              </a:spcAft>
              <a:buFont typeface="Wingdings" pitchFamily="2" charset="2"/>
              <a:buChar char="§"/>
            </a:pPr>
            <a:r>
              <a:rPr kumimoji="0" lang="ar-DZ" sz="3200" b="1" i="0" u="none" strike="noStrike" cap="none" normalizeH="0" dirty="0" smtClean="0">
                <a:ln>
                  <a:noFill/>
                </a:ln>
                <a:solidFill>
                  <a:schemeClr val="tx1"/>
                </a:solidFill>
                <a:effectLst/>
                <a:latin typeface="Simplified Arabic" pitchFamily="18" charset="-78"/>
                <a:ea typeface="Calibri" pitchFamily="34" charset="0"/>
                <a:cs typeface="Simplified Arabic" pitchFamily="18" charset="-78"/>
              </a:rPr>
              <a:t> تم الاعتماد</a:t>
            </a:r>
            <a:r>
              <a:rPr kumimoji="0" lang="ar-DZ"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في البحث عن الماهية الحقيقية للظواهر من خلال الاستناد على عدة مناهج .</a:t>
            </a:r>
            <a:endParaRPr kumimoji="0" lang="ar-DZ" sz="4000" b="1"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3476958" y="1148348"/>
            <a:ext cx="5158785"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0" lang="ar-DZ" sz="4400" b="1" i="0" u="none" strike="noStrike" spc="50" normalizeH="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Calibri" pitchFamily="34" charset="0"/>
                <a:cs typeface="Simplified Arabic" pitchFamily="18" charset="-78"/>
              </a:rPr>
              <a:t>خلفياته الأيديولوجية</a:t>
            </a:r>
            <a:r>
              <a:rPr kumimoji="0" lang="ar-DZ" sz="5400" b="1" i="0" u="none" strike="noStrike" spc="50" normalizeH="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Calibri" pitchFamily="34" charset="0"/>
                <a:cs typeface="Simplified Arabic" pitchFamily="18" charset="-78"/>
              </a:rPr>
              <a:t>: </a:t>
            </a:r>
            <a:endParaRPr lang="fr-FR"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Parchemin horizontal 3"/>
          <p:cNvSpPr/>
          <p:nvPr/>
        </p:nvSpPr>
        <p:spPr>
          <a:xfrm>
            <a:off x="1285852" y="-71438"/>
            <a:ext cx="7215238" cy="1285860"/>
          </a:xfrm>
          <a:prstGeom prst="horizontalScroll">
            <a:avLst>
              <a:gd name="adj"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b="1" dirty="0" smtClean="0">
                <a:solidFill>
                  <a:schemeClr val="tx1"/>
                </a:solidFill>
              </a:rPr>
              <a:t>إشكالية دراسة الظواهر الإنسانية والاجتماعية</a:t>
            </a:r>
            <a:endParaRPr lang="fr-FR" sz="2800" b="1" dirty="0">
              <a:solidFill>
                <a:schemeClr val="tx1"/>
              </a:solidFill>
            </a:endParaRPr>
          </a:p>
        </p:txBody>
      </p:sp>
      <p:sp>
        <p:nvSpPr>
          <p:cNvPr id="5" name="Rectangle à coins arrondis 4"/>
          <p:cNvSpPr/>
          <p:nvPr/>
        </p:nvSpPr>
        <p:spPr>
          <a:xfrm>
            <a:off x="214282" y="1357298"/>
            <a:ext cx="8715436" cy="521497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just" rtl="1" eaLnBrk="0" fontAlgn="base" hangingPunct="0">
              <a:spcBef>
                <a:spcPct val="0"/>
              </a:spcBef>
              <a:spcAft>
                <a:spcPct val="0"/>
              </a:spcAft>
            </a:pPr>
            <a:r>
              <a:rPr lang="ar-DZ" sz="2400" dirty="0" smtClean="0">
                <a:solidFill>
                  <a:schemeClr val="tx1"/>
                </a:solidFill>
                <a:latin typeface="Simplified Arabic" pitchFamily="18" charset="-78"/>
                <a:ea typeface="Calibri" pitchFamily="34" charset="0"/>
                <a:cs typeface="Simplified Arabic" pitchFamily="18" charset="-78"/>
              </a:rPr>
              <a:t> </a:t>
            </a:r>
          </a:p>
          <a:p>
            <a:pPr lvl="0" algn="just" rtl="1" eaLnBrk="0" fontAlgn="base" hangingPunct="0">
              <a:spcBef>
                <a:spcPct val="0"/>
              </a:spcBef>
              <a:spcAft>
                <a:spcPct val="0"/>
              </a:spcAft>
            </a:pPr>
            <a:r>
              <a:rPr lang="ar-DZ" sz="2400" b="1" dirty="0" smtClean="0">
                <a:solidFill>
                  <a:schemeClr val="tx1"/>
                </a:solidFill>
                <a:latin typeface="Simplified Arabic" pitchFamily="18" charset="-78"/>
                <a:ea typeface="Calibri" pitchFamily="34" charset="0"/>
                <a:cs typeface="Simplified Arabic" pitchFamily="18" charset="-78"/>
              </a:rPr>
              <a:t>    </a:t>
            </a:r>
            <a:endParaRPr lang="ar-DZ" sz="2400" b="1" dirty="0">
              <a:solidFill>
                <a:schemeClr val="tx1"/>
              </a:solidFill>
              <a:latin typeface="Simplified Arabic" pitchFamily="18" charset="-78"/>
              <a:ea typeface="Calibri" pitchFamily="34" charset="0"/>
              <a:cs typeface="Simplified Arabic" pitchFamily="18" charset="-78"/>
            </a:endParaRPr>
          </a:p>
          <a:p>
            <a:pPr lvl="0" algn="just" rtl="1" eaLnBrk="0" fontAlgn="base" hangingPunct="0">
              <a:spcBef>
                <a:spcPct val="0"/>
              </a:spcBef>
              <a:spcAft>
                <a:spcPct val="0"/>
              </a:spcAft>
            </a:pPr>
            <a:endParaRPr lang="ar-DZ" sz="2400" b="1" dirty="0" smtClean="0">
              <a:solidFill>
                <a:schemeClr val="tx1"/>
              </a:solidFill>
              <a:latin typeface="Simplified Arabic" pitchFamily="18" charset="-78"/>
              <a:ea typeface="Calibri" pitchFamily="34" charset="0"/>
              <a:cs typeface="Simplified Arabic" pitchFamily="18" charset="-78"/>
            </a:endParaRPr>
          </a:p>
          <a:p>
            <a:pPr lvl="0" algn="just" rtl="1" eaLnBrk="0" fontAlgn="base" hangingPunct="0">
              <a:spcBef>
                <a:spcPct val="0"/>
              </a:spcBef>
              <a:spcAft>
                <a:spcPct val="0"/>
              </a:spcAft>
            </a:pPr>
            <a:endParaRPr lang="ar-DZ" sz="2400" b="1" dirty="0">
              <a:solidFill>
                <a:schemeClr val="tx1"/>
              </a:solidFill>
              <a:latin typeface="Simplified Arabic" pitchFamily="18" charset="-78"/>
              <a:ea typeface="Calibri" pitchFamily="34" charset="0"/>
              <a:cs typeface="Simplified Arabic" pitchFamily="18" charset="-78"/>
            </a:endParaRPr>
          </a:p>
          <a:p>
            <a:pPr lvl="0" algn="just" rtl="1" eaLnBrk="0" fontAlgn="base" hangingPunct="0">
              <a:spcBef>
                <a:spcPct val="0"/>
              </a:spcBef>
              <a:spcAft>
                <a:spcPct val="0"/>
              </a:spcAft>
            </a:pPr>
            <a:endParaRPr lang="ar-DZ" sz="2400" b="1" dirty="0" smtClean="0">
              <a:solidFill>
                <a:schemeClr val="tx1"/>
              </a:solidFill>
              <a:latin typeface="Simplified Arabic" pitchFamily="18" charset="-78"/>
              <a:ea typeface="Calibri" pitchFamily="34" charset="0"/>
              <a:cs typeface="Simplified Arabic" pitchFamily="18" charset="-78"/>
            </a:endParaRPr>
          </a:p>
          <a:p>
            <a:pPr lvl="0" algn="just" rtl="1" eaLnBrk="0" fontAlgn="base" hangingPunct="0">
              <a:spcBef>
                <a:spcPct val="0"/>
              </a:spcBef>
              <a:spcAft>
                <a:spcPct val="0"/>
              </a:spcAft>
            </a:pPr>
            <a:r>
              <a:rPr lang="ar-DZ" sz="2400" b="1" dirty="0" smtClean="0">
                <a:solidFill>
                  <a:schemeClr val="tx1"/>
                </a:solidFill>
                <a:latin typeface="Simplified Arabic" pitchFamily="18" charset="-78"/>
                <a:ea typeface="Calibri" pitchFamily="34" charset="0"/>
                <a:cs typeface="Simplified Arabic" pitchFamily="18" charset="-78"/>
              </a:rPr>
              <a:t>أن التقدم والتطور الذي حققته الدراسة الامبريقية وما توصلت إليه من نتائج في علوم المادة الجامدة جعل منها نموذج للمعرفة التي تسعى إلى تحقيق الدقة والموضوعية، خاصة بعد اقتحامها لميدان الظواهر الإنسانية، ويتضح ذلك من خلال ما تم الاتجاه إليه في رأي المماثلة والتداخل بين العلوم الطبيعية والعلوم الإنسانية.</a:t>
            </a:r>
          </a:p>
          <a:p>
            <a:pPr lvl="0" algn="just" rtl="1" eaLnBrk="0" fontAlgn="base" hangingPunct="0">
              <a:spcBef>
                <a:spcPct val="0"/>
              </a:spcBef>
              <a:spcAft>
                <a:spcPct val="0"/>
              </a:spcAft>
            </a:pPr>
            <a:endParaRPr kumimoji="0" lang="fr-FR"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lvl="0" algn="just" rtl="1" eaLnBrk="0" fontAlgn="base" hangingPunct="0">
              <a:spcBef>
                <a:spcPct val="0"/>
              </a:spcBef>
              <a:spcAft>
                <a:spcPct val="0"/>
              </a:spcAft>
              <a:buFont typeface="Wingdings" pitchFamily="2" charset="2"/>
              <a:buChar char="§"/>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إن تبني المقاربات الفكرية الإمبريقية التي تمخضت عن مفهوم العلم واشكاليته،أدى إلى ظهور نزعة تعتقد بإمكانية تفسير كل الظواهر باختلاف أنواعها.</a:t>
            </a:r>
          </a:p>
          <a:p>
            <a:pPr lvl="0" algn="just" rtl="1" eaLnBrk="0" fontAlgn="base" hangingPunct="0">
              <a:spcBef>
                <a:spcPct val="0"/>
              </a:spcBef>
              <a:spcAft>
                <a:spcPct val="0"/>
              </a:spcAft>
              <a:buFont typeface="Wingdings" pitchFamily="2" charset="2"/>
              <a:buChar char="§"/>
            </a:pPr>
            <a:r>
              <a:rPr lang="ar-DZ" sz="2400" b="1" dirty="0" smtClean="0">
                <a:solidFill>
                  <a:schemeClr val="tx1"/>
                </a:solidFill>
                <a:latin typeface="Simplified Arabic" pitchFamily="18" charset="-78"/>
                <a:ea typeface="Calibri" pitchFamily="34" charset="0"/>
                <a:cs typeface="Simplified Arabic" pitchFamily="18" charset="-78"/>
              </a:rPr>
              <a:t> سيطرة نموذج *فيزياء نيوتن* وتعميم الأسس الامبريقية لتشمل العلوم الإنسانية،أين تم اختزال الظواهر الإنسانية في جوانبها الحسية . </a:t>
            </a:r>
            <a:endPar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lvl="0" algn="just" rtl="1" eaLnBrk="0" fontAlgn="base" hangingPunct="0">
              <a:spcBef>
                <a:spcPct val="0"/>
              </a:spcBef>
              <a:spcAft>
                <a:spcPct val="0"/>
              </a:spcAft>
            </a:pPr>
            <a:endParaRPr lang="ar-DZ" dirty="0" smtClean="0">
              <a:solidFill>
                <a:schemeClr val="tx1"/>
              </a:solidFill>
              <a:latin typeface="Simplified Arabic" pitchFamily="18" charset="-78"/>
              <a:ea typeface="Calibri" pitchFamily="34" charset="0"/>
              <a:cs typeface="Simplified Arabic" pitchFamily="18" charset="-78"/>
            </a:endParaRPr>
          </a:p>
          <a:p>
            <a:pPr lvl="0" algn="just" rtl="1" eaLnBrk="0" fontAlgn="base" hangingPunct="0">
              <a:spcBef>
                <a:spcPct val="0"/>
              </a:spcBef>
              <a:spcAft>
                <a:spcPct val="0"/>
              </a:spcAft>
            </a:pPr>
            <a:endParaRPr kumimoji="0" lang="ar-DZ"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lvl="0" algn="just" rtl="1" eaLnBrk="0" fontAlgn="base" hangingPunct="0">
              <a:spcBef>
                <a:spcPct val="0"/>
              </a:spcBef>
              <a:spcAft>
                <a:spcPct val="0"/>
              </a:spcAft>
            </a:pPr>
            <a:endParaRPr lang="ar-DZ" sz="2400" dirty="0">
              <a:solidFill>
                <a:schemeClr val="tx1"/>
              </a:solidFill>
              <a:latin typeface="Simplified Arabic" pitchFamily="18" charset="-78"/>
              <a:cs typeface="Simplified Arabic" pitchFamily="18" charset="-78"/>
            </a:endParaRPr>
          </a:p>
          <a:p>
            <a:pPr lvl="0" algn="just" rtl="1" eaLnBrk="0" fontAlgn="base" hangingPunct="0">
              <a:spcBef>
                <a:spcPct val="0"/>
              </a:spcBef>
              <a:spcAft>
                <a:spcPct val="0"/>
              </a:spcAft>
            </a:pPr>
            <a:endParaRPr kumimoji="0" lang="ar-DZ" sz="2400" b="0" i="0" u="none" strike="noStrike" cap="none" normalizeH="0" baseline="0" dirty="0" smtClean="0">
              <a:ln>
                <a:noFill/>
              </a:ln>
              <a:solidFill>
                <a:schemeClr val="tx1"/>
              </a:solidFill>
              <a:effectLst/>
              <a:latin typeface="Simplified Arabic" pitchFamily="18" charset="-78"/>
              <a:cs typeface="Simplified Arabic" pitchFamily="18" charset="-78"/>
            </a:endParaRPr>
          </a:p>
          <a:p>
            <a:pPr lvl="0" algn="just" rtl="1" eaLnBrk="0" fontAlgn="base" hangingPunct="0">
              <a:spcBef>
                <a:spcPct val="0"/>
              </a:spcBef>
              <a:spcAft>
                <a:spcPct val="0"/>
              </a:spcAft>
            </a:pPr>
            <a:endParaRPr lang="ar-DZ" sz="2400" dirty="0">
              <a:solidFill>
                <a:schemeClr val="tx1"/>
              </a:solidFill>
              <a:latin typeface="Simplified Arabic" pitchFamily="18" charset="-78"/>
              <a:cs typeface="Simplified Arabic" pitchFamily="18" charset="-78"/>
            </a:endParaRPr>
          </a:p>
          <a:p>
            <a:pPr lvl="0" algn="just" rtl="1" eaLnBrk="0" fontAlgn="base" hangingPunct="0">
              <a:spcBef>
                <a:spcPct val="0"/>
              </a:spcBef>
              <a:spcAft>
                <a:spcPct val="0"/>
              </a:spcAft>
            </a:pPr>
            <a:endParaRPr kumimoji="0" lang="ar-DZ" sz="2400" b="0" i="0" u="none" strike="noStrike" cap="none" normalizeH="0" baseline="0" dirty="0" smtClean="0">
              <a:ln>
                <a:noFill/>
              </a:ln>
              <a:solidFill>
                <a:schemeClr val="tx1"/>
              </a:solidFill>
              <a:effectLst/>
              <a:latin typeface="Simplified Arabic" pitchFamily="18" charset="-78"/>
              <a:cs typeface="Simplified Arabic" pitchFamily="18" charset="-78"/>
            </a:endParaRPr>
          </a:p>
          <a:p>
            <a:pPr lvl="0" algn="just" rtl="1" eaLnBrk="0" fontAlgn="base" hangingPunct="0">
              <a:spcBef>
                <a:spcPct val="0"/>
              </a:spcBef>
              <a:spcAft>
                <a:spcPct val="0"/>
              </a:spcAf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2598792" y="3395963"/>
            <a:ext cx="5545108" cy="461665"/>
          </a:xfrm>
          <a:prstGeom prst="rect">
            <a:avLst/>
          </a:prstGeom>
          <a:noFill/>
        </p:spPr>
        <p:txBody>
          <a:bodyPr wrap="square" lIns="91440" tIns="45720" rIns="91440" bIns="45720">
            <a:spAutoFit/>
          </a:bodyPr>
          <a:lstStyle/>
          <a:p>
            <a:pPr algn="ctr"/>
            <a:r>
              <a:rPr lang="ar-DZ" sz="2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المماثلة والتداخل بين العلوم الإنسانية والعلوم الطبيعية</a:t>
            </a:r>
            <a:endParaRPr lang="fr-FR" sz="16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ague 3"/>
          <p:cNvSpPr/>
          <p:nvPr/>
        </p:nvSpPr>
        <p:spPr>
          <a:xfrm>
            <a:off x="1214414" y="142852"/>
            <a:ext cx="7358114" cy="1143008"/>
          </a:xfrm>
          <a:prstGeom prst="wave">
            <a:avLst>
              <a:gd name="adj1" fmla="val 9760"/>
              <a:gd name="adj2" fmla="val -205"/>
            </a:avLst>
          </a:prstGeom>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DZ" sz="2800" b="1" dirty="0" smtClean="0">
                <a:solidFill>
                  <a:srgbClr val="FF0000"/>
                </a:solidFill>
              </a:rPr>
              <a:t>مسلمات اتجاه المماثلة بين العلوم الطبيعية والعلوم الإنسانية</a:t>
            </a:r>
          </a:p>
        </p:txBody>
      </p:sp>
      <p:sp>
        <p:nvSpPr>
          <p:cNvPr id="6" name="Arrondir un rectangle avec un coin du même côté 5"/>
          <p:cNvSpPr/>
          <p:nvPr/>
        </p:nvSpPr>
        <p:spPr>
          <a:xfrm>
            <a:off x="5143504" y="1500174"/>
            <a:ext cx="3714776" cy="2214578"/>
          </a:xfrm>
          <a:prstGeom prst="round2SameRect">
            <a:avLst/>
          </a:prstGeom>
        </p:spPr>
        <p:style>
          <a:lnRef idx="1">
            <a:schemeClr val="accent1"/>
          </a:lnRef>
          <a:fillRef idx="2">
            <a:schemeClr val="accent1"/>
          </a:fillRef>
          <a:effectRef idx="1">
            <a:schemeClr val="accent1"/>
          </a:effectRef>
          <a:fontRef idx="minor">
            <a:schemeClr val="dk1"/>
          </a:fontRef>
        </p:style>
        <p:txBody>
          <a:bodyPr rtlCol="0" anchor="ctr"/>
          <a:lstStyle/>
          <a:p>
            <a:pPr algn="r" rtl="1"/>
            <a:r>
              <a:rPr lang="ar-DZ" sz="4800" b="1" dirty="0" smtClean="0">
                <a:solidFill>
                  <a:schemeClr val="tx1"/>
                </a:solidFill>
              </a:rPr>
              <a:t>أن المجتمـــع الإنسانــــــــي ظاهرة طبيعية </a:t>
            </a:r>
            <a:endParaRPr lang="fr-FR" sz="4800" b="1" dirty="0">
              <a:solidFill>
                <a:schemeClr val="tx1"/>
              </a:solidFill>
            </a:endParaRPr>
          </a:p>
        </p:txBody>
      </p:sp>
      <p:sp>
        <p:nvSpPr>
          <p:cNvPr id="7" name="Arrondir un rectangle avec un coin du même côté 6"/>
          <p:cNvSpPr/>
          <p:nvPr/>
        </p:nvSpPr>
        <p:spPr>
          <a:xfrm>
            <a:off x="357158" y="4214818"/>
            <a:ext cx="4000528" cy="2428892"/>
          </a:xfrm>
          <a:prstGeom prst="round2Same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ar-DZ" sz="3200" b="1" dirty="0" smtClean="0">
              <a:solidFill>
                <a:schemeClr val="tx1"/>
              </a:solidFill>
            </a:endParaRPr>
          </a:p>
          <a:p>
            <a:pPr algn="ctr"/>
            <a:r>
              <a:rPr lang="ar-DZ" sz="3200" b="1" dirty="0" smtClean="0">
                <a:solidFill>
                  <a:srgbClr val="FF0000"/>
                </a:solidFill>
              </a:rPr>
              <a:t>الظاهرة الاتصالية </a:t>
            </a:r>
          </a:p>
          <a:p>
            <a:pPr algn="ctr"/>
            <a:r>
              <a:rPr lang="ar-DZ" sz="3200" b="1" dirty="0" smtClean="0">
                <a:solidFill>
                  <a:srgbClr val="FF0000"/>
                </a:solidFill>
              </a:rPr>
              <a:t>والعلوم الطبيعية </a:t>
            </a:r>
            <a:r>
              <a:rPr lang="ar-DZ" sz="1600" b="1" dirty="0" smtClean="0">
                <a:solidFill>
                  <a:schemeClr val="tx1"/>
                </a:solidFill>
              </a:rPr>
              <a:t>:</a:t>
            </a:r>
          </a:p>
          <a:p>
            <a:pPr algn="r" rtl="1"/>
            <a:r>
              <a:rPr lang="ar-DZ" sz="2800" b="1" dirty="0" smtClean="0">
                <a:solidFill>
                  <a:schemeClr val="tx1"/>
                </a:solidFill>
              </a:rPr>
              <a:t>حيث تبنى الاتصال رؤى العلوم الطبيعية وقـــــام بتكييفـــها مع خصوصيته الأكاديمية</a:t>
            </a:r>
          </a:p>
          <a:p>
            <a:pPr algn="r" rtl="1"/>
            <a:endParaRPr lang="ar-DZ" sz="2000" b="1" dirty="0">
              <a:solidFill>
                <a:schemeClr val="tx1"/>
              </a:solidFill>
            </a:endParaRPr>
          </a:p>
          <a:p>
            <a:pPr algn="r" rtl="1"/>
            <a:endParaRPr lang="fr-FR" sz="2000" b="1" dirty="0">
              <a:solidFill>
                <a:schemeClr val="tx1"/>
              </a:solidFill>
            </a:endParaRPr>
          </a:p>
        </p:txBody>
      </p:sp>
      <p:sp>
        <p:nvSpPr>
          <p:cNvPr id="8" name="Arrondir un rectangle avec un coin du même côté 7"/>
          <p:cNvSpPr/>
          <p:nvPr/>
        </p:nvSpPr>
        <p:spPr>
          <a:xfrm>
            <a:off x="4929190" y="3857628"/>
            <a:ext cx="3786214" cy="2786082"/>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rtl="1"/>
            <a:r>
              <a:rPr lang="ar-DZ" sz="2800" b="1" dirty="0" err="1" smtClean="0">
                <a:solidFill>
                  <a:srgbClr val="7030A0"/>
                </a:solidFill>
              </a:rPr>
              <a:t>موضعة</a:t>
            </a:r>
            <a:r>
              <a:rPr lang="ar-DZ" sz="2800" b="1" dirty="0" smtClean="0">
                <a:solidFill>
                  <a:srgbClr val="7030A0"/>
                </a:solidFill>
              </a:rPr>
              <a:t> الظاهرة </a:t>
            </a:r>
            <a:r>
              <a:rPr lang="ar-DZ" sz="2800" b="1" dirty="0" smtClean="0">
                <a:solidFill>
                  <a:srgbClr val="7030A0"/>
                </a:solidFill>
              </a:rPr>
              <a:t>الإنسانية</a:t>
            </a:r>
            <a:r>
              <a:rPr lang="ar-DZ" sz="3200" b="1" dirty="0" smtClean="0">
                <a:solidFill>
                  <a:schemeClr val="tx1"/>
                </a:solidFill>
              </a:rPr>
              <a:t>:</a:t>
            </a:r>
            <a:endParaRPr lang="ar-DZ" sz="2800" b="1" dirty="0" smtClean="0">
              <a:solidFill>
                <a:schemeClr val="tx1"/>
              </a:solidFill>
            </a:endParaRPr>
          </a:p>
          <a:p>
            <a:pPr algn="r" rtl="1"/>
            <a:r>
              <a:rPr lang="ar-DZ" sz="2400" b="1" dirty="0" smtClean="0">
                <a:solidFill>
                  <a:schemeClr val="tx1"/>
                </a:solidFill>
              </a:rPr>
              <a:t>أيـــن حاول أوائل المهتميــــــــــن</a:t>
            </a:r>
            <a:r>
              <a:rPr lang="fr-FR" sz="2400" b="1" dirty="0" smtClean="0">
                <a:solidFill>
                  <a:schemeClr val="tx1"/>
                </a:solidFill>
              </a:rPr>
              <a:t> </a:t>
            </a:r>
            <a:r>
              <a:rPr lang="ar-DZ" sz="2400" b="1" dirty="0" smtClean="0">
                <a:solidFill>
                  <a:schemeClr val="tx1"/>
                </a:solidFill>
              </a:rPr>
              <a:t>بالظواهــر الإنسانيـــــــة</a:t>
            </a:r>
            <a:r>
              <a:rPr lang="ar-DZ" sz="2400" b="1" dirty="0" smtClean="0">
                <a:solidFill>
                  <a:schemeClr val="tx1"/>
                </a:solidFill>
              </a:rPr>
              <a:t> استلهــام النموذج الناجح الذي حققته العلوم الطبيعية من خلال استنادها على شــــــــرط</a:t>
            </a:r>
            <a:r>
              <a:rPr lang="fr-FR" sz="2400" b="1" dirty="0" smtClean="0">
                <a:solidFill>
                  <a:schemeClr val="tx1"/>
                </a:solidFill>
              </a:rPr>
              <a:t>   </a:t>
            </a:r>
            <a:r>
              <a:rPr lang="ar-DZ" sz="2400" b="1" dirty="0" smtClean="0">
                <a:solidFill>
                  <a:schemeClr val="tx1"/>
                </a:solidFill>
              </a:rPr>
              <a:t>الموضوعية </a:t>
            </a:r>
            <a:endParaRPr lang="fr-FR" sz="2400" b="1" dirty="0">
              <a:solidFill>
                <a:schemeClr val="tx1"/>
              </a:solidFill>
            </a:endParaRPr>
          </a:p>
        </p:txBody>
      </p:sp>
      <p:sp>
        <p:nvSpPr>
          <p:cNvPr id="9" name="Arrondir un rectangle avec un coin du même côté 8"/>
          <p:cNvSpPr/>
          <p:nvPr/>
        </p:nvSpPr>
        <p:spPr>
          <a:xfrm>
            <a:off x="428596" y="1500174"/>
            <a:ext cx="3500462" cy="2428892"/>
          </a:xfrm>
          <a:prstGeom prst="round2Same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800" b="1" dirty="0" smtClean="0">
                <a:solidFill>
                  <a:srgbClr val="7030A0"/>
                </a:solidFill>
              </a:rPr>
              <a:t>الأساليب المنهجية:</a:t>
            </a:r>
          </a:p>
          <a:p>
            <a:pPr algn="r" rtl="1"/>
            <a:r>
              <a:rPr lang="ar-DZ" sz="2400" b="1" dirty="0" smtClean="0">
                <a:solidFill>
                  <a:schemeClr val="tx1"/>
                </a:solidFill>
              </a:rPr>
              <a:t>أن الظاهرة الإنسانية يجــــب أن تكون </a:t>
            </a:r>
            <a:r>
              <a:rPr lang="ar-DZ" sz="2400" b="1" dirty="0" err="1" smtClean="0">
                <a:solidFill>
                  <a:schemeClr val="tx1"/>
                </a:solidFill>
              </a:rPr>
              <a:t>امبريقيــة</a:t>
            </a:r>
            <a:r>
              <a:rPr lang="ar-DZ" sz="2400" b="1" dirty="0" smtClean="0">
                <a:solidFill>
                  <a:schemeClr val="tx1"/>
                </a:solidFill>
              </a:rPr>
              <a:t> وقابلــة للإدراك عن طريق الحواس مــــن خلال الاستدلال الفرضي. </a:t>
            </a:r>
            <a:endParaRPr lang="fr-FR" sz="2000" b="1" dirty="0" smtClean="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Parchemin horizontal 3"/>
          <p:cNvSpPr/>
          <p:nvPr/>
        </p:nvSpPr>
        <p:spPr>
          <a:xfrm>
            <a:off x="142844" y="0"/>
            <a:ext cx="5572164" cy="1428736"/>
          </a:xfrm>
          <a:prstGeom prst="horizontalScroll">
            <a:avLst>
              <a:gd name="adj" fmla="val 250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2400" b="1" dirty="0" smtClean="0">
                <a:solidFill>
                  <a:srgbClr val="FF0000"/>
                </a:solidFill>
              </a:rPr>
              <a:t>الاختلاف مابين العلوم الطبيعية والعلوم الإنسانية </a:t>
            </a:r>
            <a:endParaRPr lang="fr-FR" sz="2400" b="1" dirty="0">
              <a:solidFill>
                <a:srgbClr val="FF0000"/>
              </a:solidFill>
            </a:endParaRPr>
          </a:p>
        </p:txBody>
      </p:sp>
      <p:sp>
        <p:nvSpPr>
          <p:cNvPr id="5" name="Organigramme : Bande perforée 4"/>
          <p:cNvSpPr/>
          <p:nvPr/>
        </p:nvSpPr>
        <p:spPr>
          <a:xfrm>
            <a:off x="500034" y="1071546"/>
            <a:ext cx="8429684" cy="5929354"/>
          </a:xfrm>
          <a:prstGeom prst="flowChartPunchedTape">
            <a:avLst/>
          </a:prstGeom>
        </p:spPr>
        <p:style>
          <a:lnRef idx="1">
            <a:schemeClr val="dk1"/>
          </a:lnRef>
          <a:fillRef idx="2">
            <a:schemeClr val="dk1"/>
          </a:fillRef>
          <a:effectRef idx="1">
            <a:schemeClr val="dk1"/>
          </a:effectRef>
          <a:fontRef idx="minor">
            <a:schemeClr val="dk1"/>
          </a:fontRef>
        </p:style>
        <p:txBody>
          <a:bodyPr rtlCol="0" anchor="ctr"/>
          <a:lstStyle/>
          <a:p>
            <a:pPr algn="just" rtl="1"/>
            <a:endParaRPr lang="ar-DZ" sz="2400" b="1" dirty="0">
              <a:solidFill>
                <a:schemeClr val="tx1"/>
              </a:solidFill>
            </a:endParaRPr>
          </a:p>
          <a:p>
            <a:pPr algn="just" rtl="1">
              <a:buFont typeface="Wingdings" pitchFamily="2" charset="2"/>
              <a:buChar char="v"/>
            </a:pPr>
            <a:endParaRPr lang="ar-DZ" sz="2400" b="1" dirty="0" smtClean="0">
              <a:solidFill>
                <a:schemeClr val="tx1"/>
              </a:solidFill>
            </a:endParaRPr>
          </a:p>
          <a:p>
            <a:pPr algn="just" rtl="1">
              <a:lnSpc>
                <a:spcPct val="150000"/>
              </a:lnSpc>
              <a:buFont typeface="Wingdings" pitchFamily="2" charset="2"/>
              <a:buChar char="v"/>
            </a:pPr>
            <a:r>
              <a:rPr lang="ar-DZ" sz="2000" b="1" dirty="0" smtClean="0">
                <a:solidFill>
                  <a:schemeClr val="tx1"/>
                </a:solidFill>
              </a:rPr>
              <a:t>أن الظاهرة الإنسانية لا تقبل الملاحظة الحسية</a:t>
            </a:r>
          </a:p>
          <a:p>
            <a:pPr algn="just" rtl="1">
              <a:lnSpc>
                <a:spcPct val="150000"/>
              </a:lnSpc>
              <a:buFont typeface="Wingdings" pitchFamily="2" charset="2"/>
              <a:buChar char="v"/>
            </a:pPr>
            <a:r>
              <a:rPr lang="ar-DZ" sz="2000" b="1" dirty="0" smtClean="0">
                <a:solidFill>
                  <a:schemeClr val="tx1"/>
                </a:solidFill>
              </a:rPr>
              <a:t> أن بحوث الظواهر الإنسانية يكسوها الطابع الكيفي</a:t>
            </a:r>
          </a:p>
          <a:p>
            <a:pPr algn="just" rtl="1">
              <a:lnSpc>
                <a:spcPct val="150000"/>
              </a:lnSpc>
              <a:buFont typeface="Wingdings" pitchFamily="2" charset="2"/>
              <a:buChar char="v"/>
            </a:pPr>
            <a:r>
              <a:rPr lang="ar-DZ" sz="2000" b="1" dirty="0" smtClean="0">
                <a:solidFill>
                  <a:schemeClr val="tx1"/>
                </a:solidFill>
              </a:rPr>
              <a:t> وجود عوامل متداخلة في تحديد الظاهرة الإنسانية</a:t>
            </a:r>
          </a:p>
          <a:p>
            <a:pPr algn="just" rtl="1">
              <a:lnSpc>
                <a:spcPct val="150000"/>
              </a:lnSpc>
              <a:buFont typeface="Wingdings" pitchFamily="2" charset="2"/>
              <a:buChar char="§"/>
            </a:pPr>
            <a:r>
              <a:rPr lang="ar-DZ" sz="2000" b="1" dirty="0" smtClean="0">
                <a:solidFill>
                  <a:schemeClr val="tx1"/>
                </a:solidFill>
              </a:rPr>
              <a:t> الانثروبولوجي </a:t>
            </a:r>
            <a:r>
              <a:rPr lang="ar-DZ" sz="2400" b="1" dirty="0" err="1" smtClean="0">
                <a:solidFill>
                  <a:srgbClr val="FF0000"/>
                </a:solidFill>
              </a:rPr>
              <a:t>ستراوس</a:t>
            </a:r>
            <a:r>
              <a:rPr lang="ar-DZ" sz="2000" b="1" dirty="0" smtClean="0">
                <a:solidFill>
                  <a:schemeClr val="tx1"/>
                </a:solidFill>
              </a:rPr>
              <a:t>                 علوم الإنسان لم تقدم سوى تفسيرات واسعة وتنبؤات </a:t>
            </a:r>
            <a:r>
              <a:rPr lang="ar-DZ" sz="2000" b="1" dirty="0" err="1" smtClean="0">
                <a:solidFill>
                  <a:schemeClr val="tx1"/>
                </a:solidFill>
              </a:rPr>
              <a:t>تعوزعها</a:t>
            </a:r>
            <a:r>
              <a:rPr lang="ar-DZ" sz="2000" b="1" dirty="0" smtClean="0">
                <a:solidFill>
                  <a:schemeClr val="tx1"/>
                </a:solidFill>
              </a:rPr>
              <a:t> الدقة </a:t>
            </a:r>
          </a:p>
          <a:p>
            <a:pPr algn="just" rtl="1">
              <a:lnSpc>
                <a:spcPct val="150000"/>
              </a:lnSpc>
              <a:buFont typeface="Wingdings" pitchFamily="2" charset="2"/>
              <a:buChar char="§"/>
            </a:pPr>
            <a:r>
              <a:rPr lang="ar-DZ" sz="2000" b="1" dirty="0" smtClean="0">
                <a:solidFill>
                  <a:srgbClr val="FF0000"/>
                </a:solidFill>
              </a:rPr>
              <a:t> </a:t>
            </a:r>
            <a:r>
              <a:rPr lang="ar-DZ" sz="2000" b="1" dirty="0" err="1" smtClean="0">
                <a:solidFill>
                  <a:srgbClr val="FF0000"/>
                </a:solidFill>
              </a:rPr>
              <a:t>ايمانويل</a:t>
            </a:r>
            <a:r>
              <a:rPr lang="ar-DZ" sz="2000" b="1" dirty="0" smtClean="0">
                <a:solidFill>
                  <a:srgbClr val="FF0000"/>
                </a:solidFill>
              </a:rPr>
              <a:t> </a:t>
            </a:r>
            <a:r>
              <a:rPr lang="ar-DZ" sz="2000" b="1" dirty="0" err="1" smtClean="0">
                <a:solidFill>
                  <a:srgbClr val="FF0000"/>
                </a:solidFill>
              </a:rPr>
              <a:t>كانــــط</a:t>
            </a:r>
            <a:r>
              <a:rPr lang="ar-DZ" sz="2000" b="1" dirty="0" smtClean="0">
                <a:solidFill>
                  <a:srgbClr val="FF0000"/>
                </a:solidFill>
              </a:rPr>
              <a:t>                </a:t>
            </a:r>
            <a:r>
              <a:rPr lang="ar-DZ" sz="2000" b="1" dirty="0" smtClean="0">
                <a:solidFill>
                  <a:schemeClr val="tx1"/>
                </a:solidFill>
              </a:rPr>
              <a:t>نفى وجود التشابه وقال بأن ملكة العقل هي </a:t>
            </a:r>
            <a:r>
              <a:rPr lang="ar-DZ" sz="2000" b="1" dirty="0" err="1" smtClean="0">
                <a:solidFill>
                  <a:schemeClr val="tx1"/>
                </a:solidFill>
              </a:rPr>
              <a:t>المسؤولة</a:t>
            </a:r>
            <a:r>
              <a:rPr lang="ar-DZ" sz="2000" b="1" dirty="0" smtClean="0">
                <a:solidFill>
                  <a:schemeClr val="tx1"/>
                </a:solidFill>
              </a:rPr>
              <a:t> عن نشأة الوجود البشري</a:t>
            </a:r>
          </a:p>
          <a:p>
            <a:pPr algn="just" rtl="1">
              <a:lnSpc>
                <a:spcPct val="150000"/>
              </a:lnSpc>
              <a:buFont typeface="Wingdings" pitchFamily="2" charset="2"/>
              <a:buChar char="v"/>
            </a:pPr>
            <a:r>
              <a:rPr lang="ar-DZ" sz="2000" b="1" dirty="0" smtClean="0">
                <a:solidFill>
                  <a:schemeClr val="tx1"/>
                </a:solidFill>
              </a:rPr>
              <a:t> صعوبة حصر أسباب الظاهرة الإنسانية </a:t>
            </a:r>
          </a:p>
          <a:p>
            <a:pPr algn="just" rtl="1">
              <a:lnSpc>
                <a:spcPct val="150000"/>
              </a:lnSpc>
              <a:buFont typeface="Wingdings" pitchFamily="2" charset="2"/>
              <a:buChar char="v"/>
            </a:pPr>
            <a:r>
              <a:rPr lang="ar-DZ" sz="2000" b="1" dirty="0">
                <a:solidFill>
                  <a:schemeClr val="tx1"/>
                </a:solidFill>
              </a:rPr>
              <a:t> </a:t>
            </a:r>
            <a:r>
              <a:rPr lang="ar-DZ" sz="2000" b="1" dirty="0" smtClean="0">
                <a:solidFill>
                  <a:schemeClr val="tx1"/>
                </a:solidFill>
              </a:rPr>
              <a:t>أن الظاهرة الطبيعية منعدمة الثقافة والتراث ومجردة من الزمان والمكان</a:t>
            </a:r>
          </a:p>
          <a:p>
            <a:pPr algn="just" rtl="1">
              <a:lnSpc>
                <a:spcPct val="150000"/>
              </a:lnSpc>
              <a:buFont typeface="Wingdings" pitchFamily="2" charset="2"/>
              <a:buChar char="v"/>
            </a:pPr>
            <a:r>
              <a:rPr lang="ar-DZ" sz="2000" b="1" dirty="0">
                <a:solidFill>
                  <a:schemeClr val="tx1"/>
                </a:solidFill>
              </a:rPr>
              <a:t> </a:t>
            </a:r>
            <a:r>
              <a:rPr lang="ar-DZ" sz="2000" b="1" dirty="0" smtClean="0">
                <a:solidFill>
                  <a:schemeClr val="tx1"/>
                </a:solidFill>
              </a:rPr>
              <a:t>أن نتائج الظواهر الطبيعية تُمكن من صياغة قوانين قابلة التأكد من صحتها.</a:t>
            </a:r>
          </a:p>
          <a:p>
            <a:pPr algn="r" rtl="1"/>
            <a:endParaRPr lang="ar-DZ" b="1" dirty="0" smtClean="0">
              <a:solidFill>
                <a:schemeClr val="tx1"/>
              </a:solidFill>
            </a:endParaRPr>
          </a:p>
          <a:p>
            <a:pPr algn="r" rtl="1">
              <a:buFont typeface="Wingdings" pitchFamily="2" charset="2"/>
              <a:buChar char="v"/>
            </a:pPr>
            <a:endParaRPr lang="ar-DZ" b="1" dirty="0" smtClean="0">
              <a:solidFill>
                <a:schemeClr val="tx1"/>
              </a:solidFill>
            </a:endParaRPr>
          </a:p>
          <a:p>
            <a:pPr algn="r" rtl="1">
              <a:buFont typeface="Wingdings" pitchFamily="2" charset="2"/>
              <a:buChar char="§"/>
            </a:pPr>
            <a:endParaRPr lang="ar-DZ" b="1" dirty="0" smtClean="0">
              <a:solidFill>
                <a:schemeClr val="tx1"/>
              </a:solidFill>
            </a:endParaRPr>
          </a:p>
          <a:p>
            <a:pPr algn="r" rtl="1">
              <a:buFont typeface="Wingdings" pitchFamily="2" charset="2"/>
              <a:buChar char="§"/>
            </a:pPr>
            <a:endParaRPr lang="ar-DZ" b="1" dirty="0" smtClean="0">
              <a:solidFill>
                <a:schemeClr val="tx1"/>
              </a:solidFill>
            </a:endParaRPr>
          </a:p>
          <a:p>
            <a:pPr algn="r" rtl="1"/>
            <a:endParaRPr lang="ar-DZ" dirty="0" smtClean="0"/>
          </a:p>
          <a:p>
            <a:pPr algn="r" rtl="1"/>
            <a:r>
              <a:rPr lang="ar-DZ" dirty="0" smtClean="0"/>
              <a:t> </a:t>
            </a:r>
            <a:endParaRPr lang="fr-FR" dirty="0"/>
          </a:p>
        </p:txBody>
      </p:sp>
      <p:sp>
        <p:nvSpPr>
          <p:cNvPr id="7" name="Flèche gauche 6"/>
          <p:cNvSpPr/>
          <p:nvPr/>
        </p:nvSpPr>
        <p:spPr>
          <a:xfrm>
            <a:off x="5143504" y="2714620"/>
            <a:ext cx="1214446" cy="500066"/>
          </a:xfrm>
          <a:prstGeom prst="leftArrow">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tx1"/>
                </a:solidFill>
              </a:rPr>
              <a:t>يرى أن </a:t>
            </a:r>
            <a:endParaRPr lang="fr-FR" sz="2000" b="1" dirty="0">
              <a:solidFill>
                <a:schemeClr val="tx1"/>
              </a:solidFill>
            </a:endParaRPr>
          </a:p>
        </p:txBody>
      </p:sp>
      <p:sp>
        <p:nvSpPr>
          <p:cNvPr id="10" name="Flèche gauche 9"/>
          <p:cNvSpPr/>
          <p:nvPr/>
        </p:nvSpPr>
        <p:spPr>
          <a:xfrm>
            <a:off x="6072198" y="3643314"/>
            <a:ext cx="1143008" cy="571504"/>
          </a:xfrm>
          <a:prstGeom prst="leftArrow">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tx1"/>
                </a:solidFill>
              </a:rPr>
              <a:t>يرى أن </a:t>
            </a:r>
            <a:endParaRPr lang="fr-FR" sz="2000" b="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avec flèche vers le bas 3"/>
          <p:cNvSpPr/>
          <p:nvPr/>
        </p:nvSpPr>
        <p:spPr>
          <a:xfrm>
            <a:off x="1285852" y="285728"/>
            <a:ext cx="5715040" cy="928694"/>
          </a:xfrm>
          <a:prstGeom prst="downArrow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400" b="1" dirty="0" smtClean="0">
                <a:solidFill>
                  <a:srgbClr val="FF0000"/>
                </a:solidFill>
              </a:rPr>
              <a:t>الاتجاهات النظرية الكبرى الناتجة عن إشكالية العلم </a:t>
            </a:r>
            <a:endParaRPr lang="fr-FR" sz="2400" b="1" dirty="0">
              <a:solidFill>
                <a:srgbClr val="FF0000"/>
              </a:solidFill>
            </a:endParaRPr>
          </a:p>
        </p:txBody>
      </p:sp>
      <p:sp>
        <p:nvSpPr>
          <p:cNvPr id="5" name="Organigramme : Alternative 4"/>
          <p:cNvSpPr/>
          <p:nvPr/>
        </p:nvSpPr>
        <p:spPr>
          <a:xfrm>
            <a:off x="428596" y="1500174"/>
            <a:ext cx="8072494" cy="1357322"/>
          </a:xfrm>
          <a:prstGeom prst="flowChartAlternateProcess">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DZ" sz="2400" dirty="0" smtClean="0">
                <a:solidFill>
                  <a:schemeClr val="tx1"/>
                </a:solidFill>
              </a:rPr>
              <a:t>أمام الاختلاف </a:t>
            </a:r>
            <a:r>
              <a:rPr lang="ar-DZ" sz="2400" dirty="0">
                <a:solidFill>
                  <a:schemeClr val="tx1"/>
                </a:solidFill>
              </a:rPr>
              <a:t>الذي ظهر من أجل تفسير الظواهر الإنسانية ،برز تياران فكريان  في حقل بحوث الاتصال يختلفان في دراسة الظاهرة الاتصالية وذلك حسب طبيعة المسلمات العلمية التي انطلق منها كل تيار(الوضعي </a:t>
            </a:r>
            <a:r>
              <a:rPr lang="ar-DZ" sz="2000" dirty="0" smtClean="0"/>
              <a:t>، </a:t>
            </a:r>
            <a:r>
              <a:rPr lang="ar-DZ" sz="2400" dirty="0" smtClean="0">
                <a:solidFill>
                  <a:schemeClr val="tx1"/>
                </a:solidFill>
              </a:rPr>
              <a:t>والتأويلي</a:t>
            </a:r>
            <a:r>
              <a:rPr lang="ar-DZ" sz="2400" dirty="0">
                <a:solidFill>
                  <a:schemeClr val="tx1"/>
                </a:solidFill>
              </a:rPr>
              <a:t>).</a:t>
            </a:r>
            <a:endParaRPr lang="fr-FR" sz="2000" dirty="0">
              <a:solidFill>
                <a:schemeClr val="tx1"/>
              </a:solidFill>
            </a:endParaRPr>
          </a:p>
        </p:txBody>
      </p:sp>
      <p:sp>
        <p:nvSpPr>
          <p:cNvPr id="6" name="Ellipse 5"/>
          <p:cNvSpPr/>
          <p:nvPr/>
        </p:nvSpPr>
        <p:spPr>
          <a:xfrm>
            <a:off x="6000760" y="3357562"/>
            <a:ext cx="2071702" cy="157163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3600" b="1" dirty="0" smtClean="0">
                <a:solidFill>
                  <a:schemeClr val="tx1"/>
                </a:solidFill>
              </a:rPr>
              <a:t>التيــار الوضعي</a:t>
            </a:r>
            <a:endParaRPr lang="fr-FR" sz="3600" b="1" dirty="0">
              <a:solidFill>
                <a:schemeClr val="tx1"/>
              </a:solidFill>
            </a:endParaRPr>
          </a:p>
        </p:txBody>
      </p:sp>
      <p:sp>
        <p:nvSpPr>
          <p:cNvPr id="7" name="Ellipse 6"/>
          <p:cNvSpPr/>
          <p:nvPr/>
        </p:nvSpPr>
        <p:spPr>
          <a:xfrm>
            <a:off x="857224" y="3500438"/>
            <a:ext cx="1928826" cy="157163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DZ" sz="3600" b="1" dirty="0" smtClean="0">
                <a:solidFill>
                  <a:schemeClr val="tx1"/>
                </a:solidFill>
              </a:rPr>
              <a:t>التيـــار التأويلي</a:t>
            </a:r>
            <a:endParaRPr lang="fr-FR" sz="3600" b="1" dirty="0">
              <a:solidFill>
                <a:schemeClr val="tx1"/>
              </a:solidFill>
            </a:endParaRPr>
          </a:p>
        </p:txBody>
      </p:sp>
      <p:sp>
        <p:nvSpPr>
          <p:cNvPr id="8" name="Parchemin horizontal 7"/>
          <p:cNvSpPr/>
          <p:nvPr/>
        </p:nvSpPr>
        <p:spPr>
          <a:xfrm>
            <a:off x="5214942" y="5000636"/>
            <a:ext cx="3286148" cy="164307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400" b="1" dirty="0" smtClean="0">
                <a:solidFill>
                  <a:schemeClr val="tx1"/>
                </a:solidFill>
              </a:rPr>
              <a:t>الاعتماد على تشبيه الظاهرة </a:t>
            </a:r>
            <a:r>
              <a:rPr lang="ar-DZ" sz="2400" b="1" dirty="0" err="1" smtClean="0">
                <a:solidFill>
                  <a:schemeClr val="tx1"/>
                </a:solidFill>
              </a:rPr>
              <a:t>الانسانية</a:t>
            </a:r>
            <a:r>
              <a:rPr lang="ar-DZ" sz="2400" b="1" dirty="0" smtClean="0">
                <a:solidFill>
                  <a:schemeClr val="tx1"/>
                </a:solidFill>
              </a:rPr>
              <a:t> بالظاهرة الطبيعية</a:t>
            </a:r>
            <a:endParaRPr lang="fr-FR" sz="2000" b="1" dirty="0">
              <a:solidFill>
                <a:schemeClr val="tx1"/>
              </a:solidFill>
            </a:endParaRPr>
          </a:p>
        </p:txBody>
      </p:sp>
      <p:sp>
        <p:nvSpPr>
          <p:cNvPr id="9" name="Parchemin horizontal 8"/>
          <p:cNvSpPr/>
          <p:nvPr/>
        </p:nvSpPr>
        <p:spPr>
          <a:xfrm>
            <a:off x="357158" y="5081598"/>
            <a:ext cx="3500462" cy="1714512"/>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DZ" sz="2000" b="1" dirty="0" smtClean="0">
                <a:solidFill>
                  <a:schemeClr val="tx1"/>
                </a:solidFill>
              </a:rPr>
              <a:t>يفسر الظواهر الاتصالية عن طريق الفهم والـتأويل بعيدا عن </a:t>
            </a:r>
            <a:r>
              <a:rPr lang="ar-DZ" sz="2000" b="1" dirty="0" err="1" smtClean="0">
                <a:solidFill>
                  <a:schemeClr val="tx1"/>
                </a:solidFill>
              </a:rPr>
              <a:t>التجرية</a:t>
            </a:r>
            <a:endParaRPr lang="fr-FR" sz="2000" b="1" dirty="0">
              <a:solidFill>
                <a:schemeClr val="tx1"/>
              </a:solidFill>
            </a:endParaRPr>
          </a:p>
        </p:txBody>
      </p:sp>
      <p:sp>
        <p:nvSpPr>
          <p:cNvPr id="10" name="Flèche gauche 9"/>
          <p:cNvSpPr/>
          <p:nvPr/>
        </p:nvSpPr>
        <p:spPr>
          <a:xfrm rot="16200000">
            <a:off x="3649765" y="3036091"/>
            <a:ext cx="928693" cy="571504"/>
          </a:xfrm>
          <a:prstGeom prst="leftArrow">
            <a:avLst>
              <a:gd name="adj1" fmla="val 50000"/>
              <a:gd name="adj2" fmla="val 0"/>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2" name="Double flèche horizontale 11"/>
          <p:cNvSpPr/>
          <p:nvPr/>
        </p:nvSpPr>
        <p:spPr>
          <a:xfrm>
            <a:off x="2928926" y="3571876"/>
            <a:ext cx="2571768" cy="714380"/>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Parchemin vertical 3"/>
          <p:cNvSpPr/>
          <p:nvPr/>
        </p:nvSpPr>
        <p:spPr>
          <a:xfrm>
            <a:off x="1714480" y="1071546"/>
            <a:ext cx="5572164" cy="5572164"/>
          </a:xfrm>
          <a:prstGeom prst="vertic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just" rtl="1">
              <a:lnSpc>
                <a:spcPct val="150000"/>
              </a:lnSpc>
            </a:pP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برزت</a:t>
            </a:r>
            <a:r>
              <a:rPr kumimoji="0" lang="ar-DZ" sz="24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إشكالية العلم  وإشكالية تفسير الظواهر الإنسانية والاجتماعية بصفة خاصة في المماثلة والاختلاف بين العلوم الطبيعية والعلوم الإنسانية  شكلت الإطار المرجعي الرئيسي الذي ساهم في تأسيس التيارات النظرية الكبرى في العلوم الاجتماعية ،هذه الخلفية الابستيمولوجية أدت بدورها إلى ظهور </a:t>
            </a:r>
            <a:r>
              <a:rPr kumimoji="0" lang="ar-DZ"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براديغمات</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(نظريات كبرى)  في بحوث الاتصال</a:t>
            </a:r>
            <a:endParaRPr lang="fr-FR" sz="2400" dirty="0"/>
          </a:p>
        </p:txBody>
      </p:sp>
      <p:sp>
        <p:nvSpPr>
          <p:cNvPr id="5" name="Vague 4"/>
          <p:cNvSpPr/>
          <p:nvPr/>
        </p:nvSpPr>
        <p:spPr>
          <a:xfrm>
            <a:off x="2928926" y="142852"/>
            <a:ext cx="3000396" cy="714380"/>
          </a:xfrm>
          <a:prstGeom prst="wav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3600" b="1" dirty="0" smtClean="0">
                <a:solidFill>
                  <a:schemeClr val="tx1"/>
                </a:solidFill>
              </a:rPr>
              <a:t>الخاتمـــة</a:t>
            </a:r>
            <a:endParaRPr lang="fr-FR" sz="3600" b="1" dirty="0">
              <a:solidFill>
                <a:schemeClr val="tx1"/>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705</Words>
  <Application>Microsoft Office PowerPoint</Application>
  <PresentationFormat>Affichage à l'écran (4:3)</PresentationFormat>
  <Paragraphs>100</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MON</dc:creator>
  <cp:lastModifiedBy>MON</cp:lastModifiedBy>
  <cp:revision>24</cp:revision>
  <dcterms:created xsi:type="dcterms:W3CDTF">2016-04-18T19:20:28Z</dcterms:created>
  <dcterms:modified xsi:type="dcterms:W3CDTF">2016-04-18T23:01:53Z</dcterms:modified>
</cp:coreProperties>
</file>