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8"/>
  </p:notesMasterIdLst>
  <p:sldIdLst>
    <p:sldId id="256" r:id="rId3"/>
    <p:sldId id="419" r:id="rId4"/>
    <p:sldId id="316" r:id="rId5"/>
    <p:sldId id="371" r:id="rId6"/>
    <p:sldId id="318" r:id="rId7"/>
    <p:sldId id="323" r:id="rId8"/>
    <p:sldId id="319" r:id="rId9"/>
    <p:sldId id="321" r:id="rId10"/>
    <p:sldId id="324" r:id="rId11"/>
    <p:sldId id="325" r:id="rId12"/>
    <p:sldId id="326" r:id="rId13"/>
    <p:sldId id="327" r:id="rId14"/>
    <p:sldId id="313" r:id="rId15"/>
    <p:sldId id="402" r:id="rId16"/>
    <p:sldId id="404" r:id="rId17"/>
    <p:sldId id="406" r:id="rId18"/>
    <p:sldId id="410" r:id="rId19"/>
    <p:sldId id="421" r:id="rId20"/>
    <p:sldId id="423" r:id="rId21"/>
    <p:sldId id="381" r:id="rId22"/>
    <p:sldId id="383" r:id="rId23"/>
    <p:sldId id="385" r:id="rId24"/>
    <p:sldId id="373" r:id="rId25"/>
    <p:sldId id="375" r:id="rId26"/>
    <p:sldId id="377" r:id="rId27"/>
    <p:sldId id="379" r:id="rId28"/>
    <p:sldId id="393" r:id="rId29"/>
    <p:sldId id="400" r:id="rId30"/>
    <p:sldId id="396" r:id="rId31"/>
    <p:sldId id="398" r:id="rId32"/>
    <p:sldId id="387" r:id="rId33"/>
    <p:sldId id="389" r:id="rId34"/>
    <p:sldId id="391" r:id="rId35"/>
    <p:sldId id="304" r:id="rId36"/>
    <p:sldId id="332" r:id="rId37"/>
    <p:sldId id="331" r:id="rId38"/>
    <p:sldId id="367" r:id="rId39"/>
    <p:sldId id="353" r:id="rId40"/>
    <p:sldId id="362" r:id="rId41"/>
    <p:sldId id="363" r:id="rId42"/>
    <p:sldId id="365" r:id="rId43"/>
    <p:sldId id="417" r:id="rId44"/>
    <p:sldId id="415" r:id="rId45"/>
    <p:sldId id="414" r:id="rId46"/>
    <p:sldId id="315" r:id="rId47"/>
  </p:sldIdLst>
  <p:sldSz cx="10688638" cy="7562850"/>
  <p:notesSz cx="6858000" cy="9144000"/>
  <p:defaultText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9" d="100"/>
          <a:sy n="69" d="100"/>
        </p:scale>
        <p:origin x="-1074" y="-72"/>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E104-91BC-41FD-BD78-5B79DD54C85C}" type="datetimeFigureOut">
              <a:rPr lang="en-US" smtClean="0"/>
              <a:t>4/7/2024</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E1AC2-EA46-4F8C-A3DC-441CD3CA05DD}" type="slidenum">
              <a:rPr lang="en-US" smtClean="0"/>
              <a:t>‹N°›</a:t>
            </a:fld>
            <a:endParaRPr lang="en-US"/>
          </a:p>
        </p:txBody>
      </p:sp>
    </p:spTree>
    <p:extLst>
      <p:ext uri="{BB962C8B-B14F-4D97-AF65-F5344CB8AC3E}">
        <p14:creationId xmlns:p14="http://schemas.microsoft.com/office/powerpoint/2010/main" val="6791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DE1AC2-EA46-4F8C-A3DC-441CD3CA05DD}" type="slidenum">
              <a:rPr lang="en-US" smtClean="0"/>
              <a:t>1</a:t>
            </a:fld>
            <a:endParaRPr lang="en-US"/>
          </a:p>
        </p:txBody>
      </p:sp>
    </p:spTree>
    <p:extLst>
      <p:ext uri="{BB962C8B-B14F-4D97-AF65-F5344CB8AC3E}">
        <p14:creationId xmlns:p14="http://schemas.microsoft.com/office/powerpoint/2010/main" val="179830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6406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069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74184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7096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600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1653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8659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45103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5548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12767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6416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16009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851928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19677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33078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63699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5294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78816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07648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935620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653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54913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1525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20477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3548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96785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59805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6999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8925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867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2666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0557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8185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7420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50"/>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7680" indent="0" algn="ctr">
              <a:buNone/>
              <a:defRPr>
                <a:solidFill>
                  <a:schemeClr val="tx1">
                    <a:tint val="75000"/>
                  </a:schemeClr>
                </a:solidFill>
              </a:defRPr>
            </a:lvl2pPr>
            <a:lvl3pPr marL="1035414" indent="0" algn="ctr">
              <a:buNone/>
              <a:defRPr>
                <a:solidFill>
                  <a:schemeClr val="tx1">
                    <a:tint val="75000"/>
                  </a:schemeClr>
                </a:solidFill>
              </a:defRPr>
            </a:lvl3pPr>
            <a:lvl4pPr marL="1553131" indent="0" algn="ctr">
              <a:buNone/>
              <a:defRPr>
                <a:solidFill>
                  <a:schemeClr val="tx1">
                    <a:tint val="75000"/>
                  </a:schemeClr>
                </a:solidFill>
              </a:defRPr>
            </a:lvl4pPr>
            <a:lvl5pPr marL="2070840" indent="0" algn="ctr">
              <a:buNone/>
              <a:defRPr>
                <a:solidFill>
                  <a:schemeClr val="tx1">
                    <a:tint val="75000"/>
                  </a:schemeClr>
                </a:solidFill>
              </a:defRPr>
            </a:lvl5pPr>
            <a:lvl6pPr marL="2588550" indent="0" algn="ctr">
              <a:buNone/>
              <a:defRPr>
                <a:solidFill>
                  <a:schemeClr val="tx1">
                    <a:tint val="75000"/>
                  </a:schemeClr>
                </a:solidFill>
              </a:defRPr>
            </a:lvl6pPr>
            <a:lvl7pPr marL="3106262" indent="0" algn="ctr">
              <a:buNone/>
              <a:defRPr>
                <a:solidFill>
                  <a:schemeClr val="tx1">
                    <a:tint val="75000"/>
                  </a:schemeClr>
                </a:solidFill>
              </a:defRPr>
            </a:lvl7pPr>
            <a:lvl8pPr marL="3623971" indent="0" algn="ctr">
              <a:buNone/>
              <a:defRPr>
                <a:solidFill>
                  <a:schemeClr val="tx1">
                    <a:tint val="75000"/>
                  </a:schemeClr>
                </a:solidFill>
              </a:defRPr>
            </a:lvl8pPr>
            <a:lvl9pPr marL="4141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FF12E-2429-4B77-9467-F881990D52C9}" type="datetime1">
              <a:rPr lang="en-US" smtClean="0"/>
              <a:t>4/7/2024</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76000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CB09-BE58-41E8-9260-FE467EA0F13A}" type="datetime1">
              <a:rPr lang="en-US" smtClean="0"/>
              <a:t>4/7/2024</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44411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431" y="334441"/>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428" y="334441"/>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25BEF-F56F-4E84-B728-0FBBBFAF8F49}" type="datetime1">
              <a:rPr lang="en-US" smtClean="0"/>
              <a:t>4/7/2024</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9174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50"/>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7680" indent="0" algn="ctr">
              <a:buNone/>
              <a:defRPr>
                <a:solidFill>
                  <a:schemeClr val="tx1">
                    <a:tint val="75000"/>
                  </a:schemeClr>
                </a:solidFill>
              </a:defRPr>
            </a:lvl2pPr>
            <a:lvl3pPr marL="1035414" indent="0" algn="ctr">
              <a:buNone/>
              <a:defRPr>
                <a:solidFill>
                  <a:schemeClr val="tx1">
                    <a:tint val="75000"/>
                  </a:schemeClr>
                </a:solidFill>
              </a:defRPr>
            </a:lvl3pPr>
            <a:lvl4pPr marL="1553131" indent="0" algn="ctr">
              <a:buNone/>
              <a:defRPr>
                <a:solidFill>
                  <a:schemeClr val="tx1">
                    <a:tint val="75000"/>
                  </a:schemeClr>
                </a:solidFill>
              </a:defRPr>
            </a:lvl4pPr>
            <a:lvl5pPr marL="2070840" indent="0" algn="ctr">
              <a:buNone/>
              <a:defRPr>
                <a:solidFill>
                  <a:schemeClr val="tx1">
                    <a:tint val="75000"/>
                  </a:schemeClr>
                </a:solidFill>
              </a:defRPr>
            </a:lvl5pPr>
            <a:lvl6pPr marL="2588550" indent="0" algn="ctr">
              <a:buNone/>
              <a:defRPr>
                <a:solidFill>
                  <a:schemeClr val="tx1">
                    <a:tint val="75000"/>
                  </a:schemeClr>
                </a:solidFill>
              </a:defRPr>
            </a:lvl6pPr>
            <a:lvl7pPr marL="3106262" indent="0" algn="ctr">
              <a:buNone/>
              <a:defRPr>
                <a:solidFill>
                  <a:schemeClr val="tx1">
                    <a:tint val="75000"/>
                  </a:schemeClr>
                </a:solidFill>
              </a:defRPr>
            </a:lvl7pPr>
            <a:lvl8pPr marL="3623971" indent="0" algn="ctr">
              <a:buNone/>
              <a:defRPr>
                <a:solidFill>
                  <a:schemeClr val="tx1">
                    <a:tint val="75000"/>
                  </a:schemeClr>
                </a:solidFill>
              </a:defRPr>
            </a:lvl8pPr>
            <a:lvl9pPr marL="4141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20E00F-FE8E-48E1-8958-20015B6675E2}" type="datetime1">
              <a:rPr lang="en-US" smtClean="0">
                <a:solidFill>
                  <a:prstClr val="black">
                    <a:tint val="75000"/>
                  </a:prstClr>
                </a:solidFill>
              </a:r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8690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A2C70-CDD3-4998-AD53-058E28565882}" type="datetime1">
              <a:rPr lang="en-US" smtClean="0">
                <a:solidFill>
                  <a:prstClr val="black">
                    <a:tint val="75000"/>
                  </a:prstClr>
                </a:solidFill>
              </a:r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86352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523"/>
            <a:ext cx="9085342" cy="1654373"/>
          </a:xfrm>
        </p:spPr>
        <p:txBody>
          <a:bodyPr anchor="b"/>
          <a:lstStyle>
            <a:lvl1pPr marL="0" indent="0">
              <a:buNone/>
              <a:defRPr sz="2300">
                <a:solidFill>
                  <a:schemeClr val="tx1">
                    <a:tint val="75000"/>
                  </a:schemeClr>
                </a:solidFill>
              </a:defRPr>
            </a:lvl1pPr>
            <a:lvl2pPr marL="517680" indent="0">
              <a:buNone/>
              <a:defRPr sz="2100">
                <a:solidFill>
                  <a:schemeClr val="tx1">
                    <a:tint val="75000"/>
                  </a:schemeClr>
                </a:solidFill>
              </a:defRPr>
            </a:lvl2pPr>
            <a:lvl3pPr marL="1035414" indent="0">
              <a:buNone/>
              <a:defRPr sz="1800">
                <a:solidFill>
                  <a:schemeClr val="tx1">
                    <a:tint val="75000"/>
                  </a:schemeClr>
                </a:solidFill>
              </a:defRPr>
            </a:lvl3pPr>
            <a:lvl4pPr marL="1553131" indent="0">
              <a:buNone/>
              <a:defRPr sz="1600">
                <a:solidFill>
                  <a:schemeClr val="tx1">
                    <a:tint val="75000"/>
                  </a:schemeClr>
                </a:solidFill>
              </a:defRPr>
            </a:lvl4pPr>
            <a:lvl5pPr marL="2070840" indent="0">
              <a:buNone/>
              <a:defRPr sz="1600">
                <a:solidFill>
                  <a:schemeClr val="tx1">
                    <a:tint val="75000"/>
                  </a:schemeClr>
                </a:solidFill>
              </a:defRPr>
            </a:lvl5pPr>
            <a:lvl6pPr marL="2588550" indent="0">
              <a:buNone/>
              <a:defRPr sz="1600">
                <a:solidFill>
                  <a:schemeClr val="tx1">
                    <a:tint val="75000"/>
                  </a:schemeClr>
                </a:solidFill>
              </a:defRPr>
            </a:lvl6pPr>
            <a:lvl7pPr marL="3106262" indent="0">
              <a:buNone/>
              <a:defRPr sz="1600">
                <a:solidFill>
                  <a:schemeClr val="tx1">
                    <a:tint val="75000"/>
                  </a:schemeClr>
                </a:solidFill>
              </a:defRPr>
            </a:lvl7pPr>
            <a:lvl8pPr marL="3623971" indent="0">
              <a:buNone/>
              <a:defRPr sz="1600">
                <a:solidFill>
                  <a:schemeClr val="tx1">
                    <a:tint val="75000"/>
                  </a:schemeClr>
                </a:solidFill>
              </a:defRPr>
            </a:lvl8pPr>
            <a:lvl9pPr marL="414168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7B2BD-D57C-4671-93DA-DA4A48481276}" type="datetime1">
              <a:rPr lang="en-US" smtClean="0">
                <a:solidFill>
                  <a:prstClr val="black">
                    <a:tint val="75000"/>
                  </a:prstClr>
                </a:solidFill>
              </a:r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6707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428"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31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D8809-F4C7-43BC-B474-5D0AC164AD36}" type="datetime1">
              <a:rPr lang="en-US" smtClean="0">
                <a:solidFill>
                  <a:prstClr val="black">
                    <a:tint val="75000"/>
                  </a:prstClr>
                </a:solidFill>
              </a:r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79497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0A6A7-00E0-43C9-B6BC-85068C331DB5}" type="datetime1">
              <a:rPr lang="en-US" smtClean="0">
                <a:solidFill>
                  <a:prstClr val="black">
                    <a:tint val="75000"/>
                  </a:prstClr>
                </a:solidFill>
              </a:rPr>
              <a:t>4/7/2024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8250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9940-DA2E-4A73-B5A6-975605E93AE5}" type="datetime1">
              <a:rPr lang="en-US" smtClean="0">
                <a:solidFill>
                  <a:prstClr val="black">
                    <a:tint val="75000"/>
                  </a:prstClr>
                </a:solidFill>
              </a:rPr>
              <a:t>4/7/2024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4389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EC2B6-3AC2-4B5C-A013-A50A770A6DDB}" type="datetime1">
              <a:rPr lang="en-US" smtClean="0">
                <a:solidFill>
                  <a:prstClr val="black">
                    <a:tint val="75000"/>
                  </a:prstClr>
                </a:solidFill>
              </a:rPr>
              <a:t>4/7/2024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03685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78"/>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940A-58CF-480F-A496-9B0A20CD5873}" type="datetime1">
              <a:rPr lang="en-US" smtClean="0">
                <a:solidFill>
                  <a:prstClr val="black">
                    <a:tint val="75000"/>
                  </a:prstClr>
                </a:solidFill>
              </a:r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6871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1AFB1-932C-4608-BE3D-049DD84BCE77}" type="datetime1">
              <a:rPr lang="en-US" smtClean="0"/>
              <a:t>4/7/2024</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257430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7680" indent="0">
              <a:buNone/>
              <a:defRPr sz="3200"/>
            </a:lvl2pPr>
            <a:lvl3pPr marL="1035414" indent="0">
              <a:buNone/>
              <a:defRPr sz="2700"/>
            </a:lvl3pPr>
            <a:lvl4pPr marL="1553131" indent="0">
              <a:buNone/>
              <a:defRPr sz="2300"/>
            </a:lvl4pPr>
            <a:lvl5pPr marL="2070840" indent="0">
              <a:buNone/>
              <a:defRPr sz="2300"/>
            </a:lvl5pPr>
            <a:lvl6pPr marL="2588550" indent="0">
              <a:buNone/>
              <a:defRPr sz="2300"/>
            </a:lvl6pPr>
            <a:lvl7pPr marL="3106262" indent="0">
              <a:buNone/>
              <a:defRPr sz="2300"/>
            </a:lvl7pPr>
            <a:lvl8pPr marL="3623971" indent="0">
              <a:buNone/>
              <a:defRPr sz="2300"/>
            </a:lvl8pPr>
            <a:lvl9pPr marL="4141684" indent="0">
              <a:buNone/>
              <a:defRPr sz="2300"/>
            </a:lvl9pPr>
          </a:lstStyle>
          <a:p>
            <a:endParaRPr lang="en-US"/>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CB349-FB01-4401-9566-ED4E63FE630F}" type="datetime1">
              <a:rPr lang="en-US" smtClean="0">
                <a:solidFill>
                  <a:prstClr val="black">
                    <a:tint val="75000"/>
                  </a:prstClr>
                </a:solidFill>
              </a:r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09494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B7AD-C485-44C0-A8BA-C4467FB6E6E5}" type="datetime1">
              <a:rPr lang="en-US" smtClean="0">
                <a:solidFill>
                  <a:prstClr val="black">
                    <a:tint val="75000"/>
                  </a:prstClr>
                </a:solidFill>
              </a:r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8294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431" y="334441"/>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428" y="334441"/>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5E61-A0D8-43B9-8EA1-5ABBDB85EC85}" type="datetime1">
              <a:rPr lang="en-US" smtClean="0">
                <a:solidFill>
                  <a:prstClr val="black">
                    <a:tint val="75000"/>
                  </a:prstClr>
                </a:solidFill>
              </a:r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3107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523"/>
            <a:ext cx="9085342" cy="1654373"/>
          </a:xfrm>
        </p:spPr>
        <p:txBody>
          <a:bodyPr anchor="b"/>
          <a:lstStyle>
            <a:lvl1pPr marL="0" indent="0">
              <a:buNone/>
              <a:defRPr sz="2300">
                <a:solidFill>
                  <a:schemeClr val="tx1">
                    <a:tint val="75000"/>
                  </a:schemeClr>
                </a:solidFill>
              </a:defRPr>
            </a:lvl1pPr>
            <a:lvl2pPr marL="517680" indent="0">
              <a:buNone/>
              <a:defRPr sz="2100">
                <a:solidFill>
                  <a:schemeClr val="tx1">
                    <a:tint val="75000"/>
                  </a:schemeClr>
                </a:solidFill>
              </a:defRPr>
            </a:lvl2pPr>
            <a:lvl3pPr marL="1035414" indent="0">
              <a:buNone/>
              <a:defRPr sz="1800">
                <a:solidFill>
                  <a:schemeClr val="tx1">
                    <a:tint val="75000"/>
                  </a:schemeClr>
                </a:solidFill>
              </a:defRPr>
            </a:lvl3pPr>
            <a:lvl4pPr marL="1553131" indent="0">
              <a:buNone/>
              <a:defRPr sz="1600">
                <a:solidFill>
                  <a:schemeClr val="tx1">
                    <a:tint val="75000"/>
                  </a:schemeClr>
                </a:solidFill>
              </a:defRPr>
            </a:lvl4pPr>
            <a:lvl5pPr marL="2070840" indent="0">
              <a:buNone/>
              <a:defRPr sz="1600">
                <a:solidFill>
                  <a:schemeClr val="tx1">
                    <a:tint val="75000"/>
                  </a:schemeClr>
                </a:solidFill>
              </a:defRPr>
            </a:lvl5pPr>
            <a:lvl6pPr marL="2588550" indent="0">
              <a:buNone/>
              <a:defRPr sz="1600">
                <a:solidFill>
                  <a:schemeClr val="tx1">
                    <a:tint val="75000"/>
                  </a:schemeClr>
                </a:solidFill>
              </a:defRPr>
            </a:lvl6pPr>
            <a:lvl7pPr marL="3106262" indent="0">
              <a:buNone/>
              <a:defRPr sz="1600">
                <a:solidFill>
                  <a:schemeClr val="tx1">
                    <a:tint val="75000"/>
                  </a:schemeClr>
                </a:solidFill>
              </a:defRPr>
            </a:lvl7pPr>
            <a:lvl8pPr marL="3623971" indent="0">
              <a:buNone/>
              <a:defRPr sz="1600">
                <a:solidFill>
                  <a:schemeClr val="tx1">
                    <a:tint val="75000"/>
                  </a:schemeClr>
                </a:solidFill>
              </a:defRPr>
            </a:lvl8pPr>
            <a:lvl9pPr marL="414168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CE982-C188-4F65-BE92-0F72CEF8AD34}" type="datetime1">
              <a:rPr lang="en-US" smtClean="0"/>
              <a:t>4/7/2024</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68078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428"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31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2A388-6583-40B4-BEE5-748DA3BB3E8B}" type="datetime1">
              <a:rPr lang="en-US" smtClean="0"/>
              <a:t>4/7/2024</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100065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A13DA-5154-40A2-8A9A-02B0DAA093BC}" type="datetime1">
              <a:rPr lang="en-US" smtClean="0"/>
              <a:t>4/7/2024</a:t>
            </a:fld>
            <a:endParaRPr lang="en-US"/>
          </a:p>
        </p:txBody>
      </p:sp>
      <p:sp>
        <p:nvSpPr>
          <p:cNvPr id="8" name="Footer Placeholder 7"/>
          <p:cNvSpPr>
            <a:spLocks noGrp="1"/>
          </p:cNvSpPr>
          <p:nvPr>
            <p:ph type="ftr" sz="quarter" idx="11"/>
          </p:nvPr>
        </p:nvSpPr>
        <p:spPr/>
        <p:txBody>
          <a:bodyPr/>
          <a:lstStyle/>
          <a:p>
            <a:r>
              <a:rPr lang="es-ES" smtClean="0"/>
              <a:t>07/11/2016    Dr.Said T. EL Hajjar      </a:t>
            </a:r>
            <a:endParaRPr lang="en-US"/>
          </a:p>
        </p:txBody>
      </p:sp>
      <p:sp>
        <p:nvSpPr>
          <p:cNvPr id="9" name="Slide Number Placeholder 8"/>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42962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C4951-5821-4503-8DD4-D9333367B75C}" type="datetime1">
              <a:rPr lang="en-US" smtClean="0"/>
              <a:t>4/7/2024</a:t>
            </a:fld>
            <a:endParaRPr lang="en-US"/>
          </a:p>
        </p:txBody>
      </p:sp>
      <p:sp>
        <p:nvSpPr>
          <p:cNvPr id="4" name="Footer Placeholder 3"/>
          <p:cNvSpPr>
            <a:spLocks noGrp="1"/>
          </p:cNvSpPr>
          <p:nvPr>
            <p:ph type="ftr" sz="quarter" idx="11"/>
          </p:nvPr>
        </p:nvSpPr>
        <p:spPr/>
        <p:txBody>
          <a:bodyPr/>
          <a:lstStyle/>
          <a:p>
            <a:r>
              <a:rPr lang="es-ES" smtClean="0"/>
              <a:t>07/11/2016    Dr.Said T. EL Hajjar      </a:t>
            </a:r>
            <a:endParaRPr lang="en-US"/>
          </a:p>
        </p:txBody>
      </p:sp>
      <p:sp>
        <p:nvSpPr>
          <p:cNvPr id="5" name="Slide Number Placeholder 4"/>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33240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224D6-087C-41D5-8272-D37D695F72BF}" type="datetime1">
              <a:rPr lang="en-US" smtClean="0"/>
              <a:t>4/7/2024</a:t>
            </a:fld>
            <a:endParaRPr lang="en-US"/>
          </a:p>
        </p:txBody>
      </p:sp>
      <p:sp>
        <p:nvSpPr>
          <p:cNvPr id="3" name="Footer Placeholder 2"/>
          <p:cNvSpPr>
            <a:spLocks noGrp="1"/>
          </p:cNvSpPr>
          <p:nvPr>
            <p:ph type="ftr" sz="quarter" idx="11"/>
          </p:nvPr>
        </p:nvSpPr>
        <p:spPr/>
        <p:txBody>
          <a:bodyPr/>
          <a:lstStyle/>
          <a:p>
            <a:r>
              <a:rPr lang="es-ES" smtClean="0"/>
              <a:t>07/11/2016    Dr.Said T. EL Hajjar      </a:t>
            </a:r>
            <a:endParaRPr lang="en-US"/>
          </a:p>
        </p:txBody>
      </p:sp>
      <p:sp>
        <p:nvSpPr>
          <p:cNvPr id="4" name="Slide Number Placeholder 3"/>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328176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78"/>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8E83C-4B56-4D6C-9971-877A822042A6}" type="datetime1">
              <a:rPr lang="en-US" smtClean="0"/>
              <a:t>4/7/2024</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82185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7680" indent="0">
              <a:buNone/>
              <a:defRPr sz="3200"/>
            </a:lvl2pPr>
            <a:lvl3pPr marL="1035414" indent="0">
              <a:buNone/>
              <a:defRPr sz="2700"/>
            </a:lvl3pPr>
            <a:lvl4pPr marL="1553131" indent="0">
              <a:buNone/>
              <a:defRPr sz="2300"/>
            </a:lvl4pPr>
            <a:lvl5pPr marL="2070840" indent="0">
              <a:buNone/>
              <a:defRPr sz="2300"/>
            </a:lvl5pPr>
            <a:lvl6pPr marL="2588550" indent="0">
              <a:buNone/>
              <a:defRPr sz="2300"/>
            </a:lvl6pPr>
            <a:lvl7pPr marL="3106262" indent="0">
              <a:buNone/>
              <a:defRPr sz="2300"/>
            </a:lvl7pPr>
            <a:lvl8pPr marL="3623971" indent="0">
              <a:buNone/>
              <a:defRPr sz="2300"/>
            </a:lvl8pPr>
            <a:lvl9pPr marL="4141684" indent="0">
              <a:buNone/>
              <a:defRPr sz="2300"/>
            </a:lvl9pPr>
          </a:lstStyle>
          <a:p>
            <a:endParaRPr lang="en-US"/>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F246F-A065-485B-857E-30DE964CDE0C}" type="datetime1">
              <a:rPr lang="en-US" smtClean="0"/>
              <a:t>4/7/2024</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‹N°›</a:t>
            </a:fld>
            <a:endParaRPr lang="en-US"/>
          </a:p>
        </p:txBody>
      </p:sp>
    </p:spTree>
    <p:extLst>
      <p:ext uri="{BB962C8B-B14F-4D97-AF65-F5344CB8AC3E}">
        <p14:creationId xmlns:p14="http://schemas.microsoft.com/office/powerpoint/2010/main" val="230395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547" tIns="51764" rIns="103547" bIns="517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730"/>
            <a:ext cx="9619774" cy="4991131"/>
          </a:xfrm>
          <a:prstGeom prst="rect">
            <a:avLst/>
          </a:prstGeom>
        </p:spPr>
        <p:txBody>
          <a:bodyPr vert="horz" lIns="103547" tIns="51764" rIns="103547" bIns="517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547" tIns="51764" rIns="103547" bIns="51764" rtlCol="0" anchor="ctr"/>
          <a:lstStyle>
            <a:lvl1pPr algn="l">
              <a:defRPr sz="1400">
                <a:solidFill>
                  <a:schemeClr val="tx1">
                    <a:tint val="75000"/>
                  </a:schemeClr>
                </a:solidFill>
              </a:defRPr>
            </a:lvl1pPr>
          </a:lstStyle>
          <a:p>
            <a:fld id="{BB4D2818-309C-4980-93CE-F5B0281CE85D}" type="datetime1">
              <a:rPr lang="en-US" smtClean="0"/>
              <a:t>4/7/2024</a:t>
            </a:fld>
            <a:endParaRPr lang="en-US"/>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547" tIns="51764" rIns="103547" bIns="51764" rtlCol="0" anchor="ctr"/>
          <a:lstStyle>
            <a:lvl1pPr algn="ctr">
              <a:defRPr sz="1400">
                <a:solidFill>
                  <a:schemeClr val="tx1">
                    <a:tint val="75000"/>
                  </a:schemeClr>
                </a:solidFill>
              </a:defRPr>
            </a:lvl1pPr>
          </a:lstStyle>
          <a:p>
            <a:r>
              <a:rPr lang="es-ES" smtClean="0"/>
              <a:t>07/11/2016    Dr.Said T. EL Hajjar      </a:t>
            </a:r>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547" tIns="51764" rIns="103547" bIns="51764" rtlCol="0" anchor="ctr"/>
          <a:lstStyle>
            <a:lvl1pPr algn="r">
              <a:defRPr sz="1400">
                <a:solidFill>
                  <a:schemeClr val="tx1">
                    <a:tint val="75000"/>
                  </a:schemeClr>
                </a:solidFill>
              </a:defRPr>
            </a:lvl1pPr>
          </a:lstStyle>
          <a:p>
            <a:fld id="{63651429-E0A7-0846-B934-C586E3791066}" type="slidenum">
              <a:rPr lang="en-US" smtClean="0"/>
              <a:t>‹N°›</a:t>
            </a:fld>
            <a:endParaRPr lang="en-US"/>
          </a:p>
        </p:txBody>
      </p:sp>
    </p:spTree>
    <p:extLst>
      <p:ext uri="{BB962C8B-B14F-4D97-AF65-F5344CB8AC3E}">
        <p14:creationId xmlns:p14="http://schemas.microsoft.com/office/powerpoint/2010/main" val="94925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517680" rtl="0" eaLnBrk="1" latinLnBrk="0" hangingPunct="1">
        <a:spcBef>
          <a:spcPct val="0"/>
        </a:spcBef>
        <a:buNone/>
        <a:defRPr sz="5000" kern="1200">
          <a:solidFill>
            <a:schemeClr val="tx1"/>
          </a:solidFill>
          <a:latin typeface="+mj-lt"/>
          <a:ea typeface="+mj-ea"/>
          <a:cs typeface="+mj-cs"/>
        </a:defRPr>
      </a:lvl1pPr>
    </p:titleStyle>
    <p:bodyStyle>
      <a:lvl1pPr marL="388255" indent="-388255" algn="l" defTabSz="517680" rtl="0" eaLnBrk="1" latinLnBrk="0" hangingPunct="1">
        <a:spcBef>
          <a:spcPct val="20000"/>
        </a:spcBef>
        <a:buFont typeface="Arial"/>
        <a:buChar char="•"/>
        <a:defRPr sz="3600" kern="1200">
          <a:solidFill>
            <a:schemeClr val="tx1"/>
          </a:solidFill>
          <a:latin typeface="+mn-lt"/>
          <a:ea typeface="+mn-ea"/>
          <a:cs typeface="+mn-cs"/>
        </a:defRPr>
      </a:lvl1pPr>
      <a:lvl2pPr marL="841270" indent="-323553" algn="l" defTabSz="517680" rtl="0" eaLnBrk="1" latinLnBrk="0" hangingPunct="1">
        <a:spcBef>
          <a:spcPct val="20000"/>
        </a:spcBef>
        <a:buFont typeface="Arial"/>
        <a:buChar char="–"/>
        <a:defRPr sz="3200" kern="1200">
          <a:solidFill>
            <a:schemeClr val="tx1"/>
          </a:solidFill>
          <a:latin typeface="+mn-lt"/>
          <a:ea typeface="+mn-ea"/>
          <a:cs typeface="+mn-cs"/>
        </a:defRPr>
      </a:lvl2pPr>
      <a:lvl3pPr marL="1294272" indent="-258842" algn="l" defTabSz="517680" rtl="0" eaLnBrk="1" latinLnBrk="0" hangingPunct="1">
        <a:spcBef>
          <a:spcPct val="20000"/>
        </a:spcBef>
        <a:buFont typeface="Arial"/>
        <a:buChar char="•"/>
        <a:defRPr sz="2700" kern="1200">
          <a:solidFill>
            <a:schemeClr val="tx1"/>
          </a:solidFill>
          <a:latin typeface="+mn-lt"/>
          <a:ea typeface="+mn-ea"/>
          <a:cs typeface="+mn-cs"/>
        </a:defRPr>
      </a:lvl3pPr>
      <a:lvl4pPr marL="1811984" indent="-258842" algn="l" defTabSz="517680" rtl="0" eaLnBrk="1" latinLnBrk="0" hangingPunct="1">
        <a:spcBef>
          <a:spcPct val="20000"/>
        </a:spcBef>
        <a:buFont typeface="Arial"/>
        <a:buChar char="–"/>
        <a:defRPr sz="2300" kern="1200">
          <a:solidFill>
            <a:schemeClr val="tx1"/>
          </a:solidFill>
          <a:latin typeface="+mn-lt"/>
          <a:ea typeface="+mn-ea"/>
          <a:cs typeface="+mn-cs"/>
        </a:defRPr>
      </a:lvl4pPr>
      <a:lvl5pPr marL="2329695" indent="-258842" algn="l" defTabSz="517680" rtl="0" eaLnBrk="1" latinLnBrk="0" hangingPunct="1">
        <a:spcBef>
          <a:spcPct val="20000"/>
        </a:spcBef>
        <a:buFont typeface="Arial"/>
        <a:buChar char="»"/>
        <a:defRPr sz="2300" kern="1200">
          <a:solidFill>
            <a:schemeClr val="tx1"/>
          </a:solidFill>
          <a:latin typeface="+mn-lt"/>
          <a:ea typeface="+mn-ea"/>
          <a:cs typeface="+mn-cs"/>
        </a:defRPr>
      </a:lvl5pPr>
      <a:lvl6pPr marL="2847407" indent="-258842" algn="l" defTabSz="517680" rtl="0" eaLnBrk="1" latinLnBrk="0" hangingPunct="1">
        <a:spcBef>
          <a:spcPct val="20000"/>
        </a:spcBef>
        <a:buFont typeface="Arial"/>
        <a:buChar char="•"/>
        <a:defRPr sz="2300" kern="1200">
          <a:solidFill>
            <a:schemeClr val="tx1"/>
          </a:solidFill>
          <a:latin typeface="+mn-lt"/>
          <a:ea typeface="+mn-ea"/>
          <a:cs typeface="+mn-cs"/>
        </a:defRPr>
      </a:lvl6pPr>
      <a:lvl7pPr marL="3365116" indent="-258842" algn="l" defTabSz="517680" rtl="0" eaLnBrk="1" latinLnBrk="0" hangingPunct="1">
        <a:spcBef>
          <a:spcPct val="20000"/>
        </a:spcBef>
        <a:buFont typeface="Arial"/>
        <a:buChar char="•"/>
        <a:defRPr sz="2300" kern="1200">
          <a:solidFill>
            <a:schemeClr val="tx1"/>
          </a:solidFill>
          <a:latin typeface="+mn-lt"/>
          <a:ea typeface="+mn-ea"/>
          <a:cs typeface="+mn-cs"/>
        </a:defRPr>
      </a:lvl7pPr>
      <a:lvl8pPr marL="3882827" indent="-258842" algn="l" defTabSz="517680" rtl="0" eaLnBrk="1" latinLnBrk="0" hangingPunct="1">
        <a:spcBef>
          <a:spcPct val="20000"/>
        </a:spcBef>
        <a:buFont typeface="Arial"/>
        <a:buChar char="•"/>
        <a:defRPr sz="2300" kern="1200">
          <a:solidFill>
            <a:schemeClr val="tx1"/>
          </a:solidFill>
          <a:latin typeface="+mn-lt"/>
          <a:ea typeface="+mn-ea"/>
          <a:cs typeface="+mn-cs"/>
        </a:defRPr>
      </a:lvl8pPr>
      <a:lvl9pPr marL="4400537" indent="-258842" algn="l" defTabSz="5176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547" tIns="51764" rIns="103547" bIns="517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730"/>
            <a:ext cx="9619774" cy="4991131"/>
          </a:xfrm>
          <a:prstGeom prst="rect">
            <a:avLst/>
          </a:prstGeom>
        </p:spPr>
        <p:txBody>
          <a:bodyPr vert="horz" lIns="103547" tIns="51764" rIns="103547" bIns="517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547" tIns="51764" rIns="103547" bIns="51764" rtlCol="0" anchor="ctr"/>
          <a:lstStyle>
            <a:lvl1pPr algn="l">
              <a:defRPr sz="1400">
                <a:solidFill>
                  <a:schemeClr val="tx1">
                    <a:tint val="75000"/>
                  </a:schemeClr>
                </a:solidFill>
              </a:defRPr>
            </a:lvl1pPr>
          </a:lstStyle>
          <a:p>
            <a:fld id="{D1631A9B-ACB0-461A-98D6-5D296A897FD0}" type="datetime1">
              <a:rPr lang="en-US" smtClean="0">
                <a:solidFill>
                  <a:prstClr val="black">
                    <a:tint val="75000"/>
                  </a:prstClr>
                </a:solidFill>
              </a:rPr>
              <a:t>4/7/2024</a:t>
            </a:fld>
            <a:endParaRPr lang="en-US">
              <a:solidFill>
                <a:prstClr val="black">
                  <a:tint val="75000"/>
                </a:prstClr>
              </a:solidFill>
            </a:endParaRPr>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547" tIns="51764" rIns="103547" bIns="51764" rtlCol="0" anchor="ctr"/>
          <a:lstStyle>
            <a:lvl1pPr algn="ctr">
              <a:defRPr sz="1400">
                <a:solidFill>
                  <a:schemeClr val="tx1">
                    <a:tint val="75000"/>
                  </a:schemeClr>
                </a:solidFill>
              </a:defRPr>
            </a:lvl1p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547" tIns="51764" rIns="103547" bIns="51764" rtlCol="0" anchor="ctr"/>
          <a:lstStyle>
            <a:lvl1pPr algn="r">
              <a:defRPr sz="1400">
                <a:solidFill>
                  <a:schemeClr val="tx1">
                    <a:tint val="75000"/>
                  </a:schemeClr>
                </a:solidFill>
              </a:defRPr>
            </a:lvl1pPr>
          </a:lstStyle>
          <a:p>
            <a:fld id="{63651429-E0A7-0846-B934-C586E379106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65993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517680" rtl="0" eaLnBrk="1" latinLnBrk="0" hangingPunct="1">
        <a:spcBef>
          <a:spcPct val="0"/>
        </a:spcBef>
        <a:buNone/>
        <a:defRPr sz="5000" kern="1200">
          <a:solidFill>
            <a:schemeClr val="tx1"/>
          </a:solidFill>
          <a:latin typeface="+mj-lt"/>
          <a:ea typeface="+mj-ea"/>
          <a:cs typeface="+mj-cs"/>
        </a:defRPr>
      </a:lvl1pPr>
    </p:titleStyle>
    <p:bodyStyle>
      <a:lvl1pPr marL="388255" indent="-388255" algn="l" defTabSz="517680" rtl="0" eaLnBrk="1" latinLnBrk="0" hangingPunct="1">
        <a:spcBef>
          <a:spcPct val="20000"/>
        </a:spcBef>
        <a:buFont typeface="Arial"/>
        <a:buChar char="•"/>
        <a:defRPr sz="3600" kern="1200">
          <a:solidFill>
            <a:schemeClr val="tx1"/>
          </a:solidFill>
          <a:latin typeface="+mn-lt"/>
          <a:ea typeface="+mn-ea"/>
          <a:cs typeface="+mn-cs"/>
        </a:defRPr>
      </a:lvl1pPr>
      <a:lvl2pPr marL="841270" indent="-323553" algn="l" defTabSz="517680" rtl="0" eaLnBrk="1" latinLnBrk="0" hangingPunct="1">
        <a:spcBef>
          <a:spcPct val="20000"/>
        </a:spcBef>
        <a:buFont typeface="Arial"/>
        <a:buChar char="–"/>
        <a:defRPr sz="3200" kern="1200">
          <a:solidFill>
            <a:schemeClr val="tx1"/>
          </a:solidFill>
          <a:latin typeface="+mn-lt"/>
          <a:ea typeface="+mn-ea"/>
          <a:cs typeface="+mn-cs"/>
        </a:defRPr>
      </a:lvl2pPr>
      <a:lvl3pPr marL="1294272" indent="-258842" algn="l" defTabSz="517680" rtl="0" eaLnBrk="1" latinLnBrk="0" hangingPunct="1">
        <a:spcBef>
          <a:spcPct val="20000"/>
        </a:spcBef>
        <a:buFont typeface="Arial"/>
        <a:buChar char="•"/>
        <a:defRPr sz="2700" kern="1200">
          <a:solidFill>
            <a:schemeClr val="tx1"/>
          </a:solidFill>
          <a:latin typeface="+mn-lt"/>
          <a:ea typeface="+mn-ea"/>
          <a:cs typeface="+mn-cs"/>
        </a:defRPr>
      </a:lvl3pPr>
      <a:lvl4pPr marL="1811984" indent="-258842" algn="l" defTabSz="517680" rtl="0" eaLnBrk="1" latinLnBrk="0" hangingPunct="1">
        <a:spcBef>
          <a:spcPct val="20000"/>
        </a:spcBef>
        <a:buFont typeface="Arial"/>
        <a:buChar char="–"/>
        <a:defRPr sz="2300" kern="1200">
          <a:solidFill>
            <a:schemeClr val="tx1"/>
          </a:solidFill>
          <a:latin typeface="+mn-lt"/>
          <a:ea typeface="+mn-ea"/>
          <a:cs typeface="+mn-cs"/>
        </a:defRPr>
      </a:lvl4pPr>
      <a:lvl5pPr marL="2329695" indent="-258842" algn="l" defTabSz="517680" rtl="0" eaLnBrk="1" latinLnBrk="0" hangingPunct="1">
        <a:spcBef>
          <a:spcPct val="20000"/>
        </a:spcBef>
        <a:buFont typeface="Arial"/>
        <a:buChar char="»"/>
        <a:defRPr sz="2300" kern="1200">
          <a:solidFill>
            <a:schemeClr val="tx1"/>
          </a:solidFill>
          <a:latin typeface="+mn-lt"/>
          <a:ea typeface="+mn-ea"/>
          <a:cs typeface="+mn-cs"/>
        </a:defRPr>
      </a:lvl5pPr>
      <a:lvl6pPr marL="2847407" indent="-258842" algn="l" defTabSz="517680" rtl="0" eaLnBrk="1" latinLnBrk="0" hangingPunct="1">
        <a:spcBef>
          <a:spcPct val="20000"/>
        </a:spcBef>
        <a:buFont typeface="Arial"/>
        <a:buChar char="•"/>
        <a:defRPr sz="2300" kern="1200">
          <a:solidFill>
            <a:schemeClr val="tx1"/>
          </a:solidFill>
          <a:latin typeface="+mn-lt"/>
          <a:ea typeface="+mn-ea"/>
          <a:cs typeface="+mn-cs"/>
        </a:defRPr>
      </a:lvl6pPr>
      <a:lvl7pPr marL="3365116" indent="-258842" algn="l" defTabSz="517680" rtl="0" eaLnBrk="1" latinLnBrk="0" hangingPunct="1">
        <a:spcBef>
          <a:spcPct val="20000"/>
        </a:spcBef>
        <a:buFont typeface="Arial"/>
        <a:buChar char="•"/>
        <a:defRPr sz="2300" kern="1200">
          <a:solidFill>
            <a:schemeClr val="tx1"/>
          </a:solidFill>
          <a:latin typeface="+mn-lt"/>
          <a:ea typeface="+mn-ea"/>
          <a:cs typeface="+mn-cs"/>
        </a:defRPr>
      </a:lvl7pPr>
      <a:lvl8pPr marL="3882827" indent="-258842" algn="l" defTabSz="517680" rtl="0" eaLnBrk="1" latinLnBrk="0" hangingPunct="1">
        <a:spcBef>
          <a:spcPct val="20000"/>
        </a:spcBef>
        <a:buFont typeface="Arial"/>
        <a:buChar char="•"/>
        <a:defRPr sz="2300" kern="1200">
          <a:solidFill>
            <a:schemeClr val="tx1"/>
          </a:solidFill>
          <a:latin typeface="+mn-lt"/>
          <a:ea typeface="+mn-ea"/>
          <a:cs typeface="+mn-cs"/>
        </a:defRPr>
      </a:lvl8pPr>
      <a:lvl9pPr marL="4400537" indent="-258842" algn="l" defTabSz="5176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36.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82946" y="6091991"/>
            <a:ext cx="5486401" cy="573088"/>
          </a:xfrm>
          <a:prstGeom prst="rect">
            <a:avLst/>
          </a:prstGeom>
        </p:spPr>
        <p:txBody>
          <a:bodyPr lIns="90782" tIns="45390" rIns="90782" bIns="45390" anchor="ctr">
            <a:no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3905" eaLnBrk="1" fontAlgn="base" hangingPunct="1">
              <a:lnSpc>
                <a:spcPct val="110000"/>
              </a:lnSpc>
              <a:spcBef>
                <a:spcPct val="0"/>
              </a:spcBef>
              <a:spcAft>
                <a:spcPct val="0"/>
              </a:spcAft>
              <a:defRPr/>
            </a:pPr>
            <a:r>
              <a:rPr lang="en-US" altLang="en-US" sz="2500" b="1" dirty="0" smtClean="0">
                <a:solidFill>
                  <a:srgbClr val="595959"/>
                </a:solidFill>
                <a:latin typeface="Arial" pitchFamily="34" charset="0"/>
                <a:ea typeface="ヒラギノ角ゴ Pro W3" charset="-128"/>
                <a:cs typeface="Arial" pitchFamily="34" charset="0"/>
              </a:rPr>
              <a:t>Second Semester, 2017</a:t>
            </a:r>
            <a:endParaRPr lang="en-US" altLang="en-US" sz="2500" b="1" dirty="0">
              <a:solidFill>
                <a:srgbClr val="595959"/>
              </a:solidFill>
              <a:latin typeface="Arial" pitchFamily="34" charset="0"/>
              <a:ea typeface="ヒラギノ角ゴ Pro W3" charset="-128"/>
              <a:cs typeface="Arial" pitchFamily="34" charset="0"/>
            </a:endParaRPr>
          </a:p>
        </p:txBody>
      </p:sp>
      <p:sp>
        <p:nvSpPr>
          <p:cNvPr id="5" name="Title 1"/>
          <p:cNvSpPr txBox="1">
            <a:spLocks/>
          </p:cNvSpPr>
          <p:nvPr/>
        </p:nvSpPr>
        <p:spPr>
          <a:xfrm>
            <a:off x="527403" y="3441776"/>
            <a:ext cx="7132320" cy="2606040"/>
          </a:xfrm>
          <a:prstGeom prst="rect">
            <a:avLst/>
          </a:prstGeom>
        </p:spPr>
        <p:txBody>
          <a:bodyPr lIns="90782" tIns="45390" rIns="90782" bIns="45390"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defTabSz="453905" fontAlgn="base">
              <a:spcBef>
                <a:spcPct val="0"/>
              </a:spcBef>
              <a:spcAft>
                <a:spcPct val="0"/>
              </a:spcAft>
            </a:pPr>
            <a:r>
              <a:rPr lang="en-US" altLang="en-US" sz="3200" b="1" dirty="0">
                <a:solidFill>
                  <a:srgbClr val="00B0F0"/>
                </a:solidFill>
                <a:latin typeface="Times New Roman" pitchFamily="18" charset="0"/>
                <a:ea typeface="ヒラギノ角ゴ Pro W3" charset="-128"/>
                <a:cs typeface="Times New Roman" pitchFamily="18" charset="0"/>
              </a:rPr>
              <a:t>Presented By</a:t>
            </a:r>
            <a:r>
              <a:rPr lang="en-US" altLang="en-US" sz="3200" b="1" dirty="0" smtClean="0">
                <a:solidFill>
                  <a:srgbClr val="00B0F0"/>
                </a:solidFill>
                <a:latin typeface="Times New Roman" pitchFamily="18" charset="0"/>
                <a:ea typeface="ヒラギノ角ゴ Pro W3" charset="-128"/>
                <a:cs typeface="Times New Roman" pitchFamily="18" charset="0"/>
              </a:rPr>
              <a:t>: </a:t>
            </a:r>
            <a:endParaRPr lang="en-US" altLang="en-US" sz="3200" b="1" dirty="0">
              <a:solidFill>
                <a:srgbClr val="00B0F0"/>
              </a:solidFill>
              <a:latin typeface="Times New Roman" pitchFamily="18" charset="0"/>
              <a:ea typeface="ヒラギノ角ゴ Pro W3" charset="-128"/>
              <a:cs typeface="Times New Roman" pitchFamily="18" charset="0"/>
            </a:endParaRPr>
          </a:p>
          <a:p>
            <a:pPr marL="466725" lvl="0" indent="-466725" defTabSz="914400" eaLnBrk="1" hangingPunct="1">
              <a:buClr>
                <a:srgbClr val="3891A7"/>
              </a:buClr>
              <a:buSzPct val="80000"/>
              <a:defRPr/>
            </a:pPr>
            <a:endParaRPr lang="en-US" sz="3200" b="1" dirty="0">
              <a:solidFill>
                <a:srgbClr val="FF0000"/>
              </a:solidFill>
              <a:effectLst>
                <a:outerShdw blurRad="38100" dist="38100" dir="2700000" algn="tl">
                  <a:srgbClr val="000000"/>
                </a:outerShdw>
              </a:effectLst>
              <a:latin typeface="Times New Roman" pitchFamily="18" charset="0"/>
              <a:ea typeface="ヒラギノ角ゴ Pro W3" charset="-128"/>
              <a:cs typeface="Times New Roman" pitchFamily="18" charset="0"/>
            </a:endParaRPr>
          </a:p>
          <a:p>
            <a:pPr marL="466725" lvl="0" indent="-466725" defTabSz="914400" eaLnBrk="1" hangingPunct="1">
              <a:buClr>
                <a:srgbClr val="3891A7"/>
              </a:buClr>
              <a:buSzPct val="80000"/>
              <a:defRPr/>
            </a:pPr>
            <a:r>
              <a:rPr lang="en-US" sz="3600" dirty="0" smtClean="0">
                <a:solidFill>
                  <a:srgbClr val="FF0000"/>
                </a:solidFill>
                <a:effectLst>
                  <a:outerShdw blurRad="38100" dist="38100" dir="2700000" algn="tl">
                    <a:srgbClr val="000000"/>
                  </a:outerShdw>
                </a:effectLst>
                <a:latin typeface="Gill Sans MT"/>
                <a:ea typeface="+mn-ea"/>
                <a:cs typeface="+mn-cs"/>
              </a:rPr>
              <a:t>EL </a:t>
            </a:r>
            <a:r>
              <a:rPr lang="en-US" sz="3600" dirty="0">
                <a:solidFill>
                  <a:srgbClr val="FF0000"/>
                </a:solidFill>
                <a:effectLst>
                  <a:outerShdw blurRad="38100" dist="38100" dir="2700000" algn="tl">
                    <a:srgbClr val="000000"/>
                  </a:outerShdw>
                </a:effectLst>
                <a:latin typeface="Gill Sans MT"/>
                <a:ea typeface="+mn-ea"/>
                <a:cs typeface="+mn-cs"/>
              </a:rPr>
              <a:t>Hajjar, Said</a:t>
            </a:r>
          </a:p>
          <a:p>
            <a:pPr marL="466725" lvl="0" indent="-466725" defTabSz="914400" eaLnBrk="1" hangingPunct="1">
              <a:buClr>
                <a:srgbClr val="3891A7"/>
              </a:buClr>
              <a:buSzPct val="80000"/>
              <a:defRPr/>
            </a:pPr>
            <a:r>
              <a:rPr lang="en-US" sz="3200" dirty="0" smtClean="0">
                <a:solidFill>
                  <a:srgbClr val="FF0000"/>
                </a:solidFill>
                <a:effectLst>
                  <a:outerShdw blurRad="38100" dist="38100" dir="2700000" algn="tl">
                    <a:srgbClr val="000000"/>
                  </a:outerShdw>
                </a:effectLst>
                <a:latin typeface="Gill Sans MT"/>
                <a:ea typeface="+mn-ea"/>
                <a:cs typeface="+mn-cs"/>
              </a:rPr>
              <a:t> </a:t>
            </a:r>
            <a:r>
              <a:rPr lang="en-US" sz="3200" dirty="0">
                <a:solidFill>
                  <a:srgbClr val="FF0000"/>
                </a:solidFill>
                <a:effectLst>
                  <a:outerShdw blurRad="38100" dist="38100" dir="2700000" algn="tl">
                    <a:srgbClr val="000000"/>
                  </a:outerShdw>
                </a:effectLst>
                <a:latin typeface="Gill Sans MT"/>
                <a:ea typeface="+mn-ea"/>
                <a:cs typeface="+mn-cs"/>
              </a:rPr>
              <a:t>Associate Professor, </a:t>
            </a:r>
            <a:endParaRPr lang="en-US" sz="3200" dirty="0" smtClean="0">
              <a:solidFill>
                <a:srgbClr val="FF0000"/>
              </a:solidFill>
              <a:effectLst>
                <a:outerShdw blurRad="38100" dist="38100" dir="2700000" algn="tl">
                  <a:srgbClr val="000000"/>
                </a:outerShdw>
              </a:effectLst>
              <a:latin typeface="Gill Sans MT"/>
              <a:ea typeface="+mn-ea"/>
              <a:cs typeface="+mn-cs"/>
            </a:endParaRPr>
          </a:p>
          <a:p>
            <a:pPr marL="466725" lvl="0" indent="-466725" defTabSz="914400" eaLnBrk="1" hangingPunct="1">
              <a:buClr>
                <a:srgbClr val="3891A7"/>
              </a:buClr>
              <a:buSzPct val="80000"/>
              <a:defRPr/>
            </a:pPr>
            <a:r>
              <a:rPr lang="en-US" sz="3200" dirty="0" smtClean="0">
                <a:solidFill>
                  <a:srgbClr val="FF0000"/>
                </a:solidFill>
                <a:effectLst>
                  <a:outerShdw blurRad="38100" dist="38100" dir="2700000" algn="tl">
                    <a:srgbClr val="000000"/>
                  </a:outerShdw>
                </a:effectLst>
                <a:latin typeface="Gill Sans MT"/>
                <a:ea typeface="+mn-ea"/>
                <a:cs typeface="+mn-cs"/>
              </a:rPr>
              <a:t>CSA, Director</a:t>
            </a:r>
            <a:endParaRPr lang="en-US" sz="3200" dirty="0">
              <a:solidFill>
                <a:srgbClr val="FF0000"/>
              </a:solidFill>
              <a:effectLst>
                <a:outerShdw blurRad="38100" dist="38100" dir="2700000" algn="tl">
                  <a:srgbClr val="000000"/>
                </a:outerShdw>
              </a:effectLst>
              <a:latin typeface="Gill Sans MT"/>
              <a:ea typeface="+mn-ea"/>
              <a:cs typeface="+mn-cs"/>
            </a:endParaRPr>
          </a:p>
          <a:p>
            <a:pPr algn="ctr" defTabSz="453905" fontAlgn="base">
              <a:spcBef>
                <a:spcPct val="0"/>
              </a:spcBef>
              <a:spcAft>
                <a:spcPct val="0"/>
              </a:spcAft>
            </a:pPr>
            <a:endParaRPr lang="en-US" altLang="en-US" sz="3200" b="1" dirty="0">
              <a:latin typeface="Times New Roman" pitchFamily="18" charset="0"/>
              <a:ea typeface="ヒラギノ角ゴ Pro W3" charset="-128"/>
              <a:cs typeface="Times New Roman" pitchFamily="18" charset="0"/>
            </a:endParaRPr>
          </a:p>
        </p:txBody>
      </p:sp>
      <p:cxnSp>
        <p:nvCxnSpPr>
          <p:cNvPr id="6" name="Straight Connector 5"/>
          <p:cNvCxnSpPr/>
          <p:nvPr/>
        </p:nvCxnSpPr>
        <p:spPr>
          <a:xfrm rot="10800000">
            <a:off x="654827" y="4810308"/>
            <a:ext cx="4502150" cy="1587"/>
          </a:xfrm>
          <a:prstGeom prst="line">
            <a:avLst/>
          </a:prstGeom>
          <a:ln w="6350">
            <a:solidFill>
              <a:srgbClr val="C40F3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372500" y="867162"/>
            <a:ext cx="7670659" cy="2061437"/>
          </a:xfrm>
          <a:prstGeom prst="rect">
            <a:avLst/>
          </a:prstGeom>
        </p:spPr>
        <p:txBody>
          <a:bodyPr wrap="square" lIns="90782" tIns="45390" rIns="90782" bIns="45390">
            <a:spAutoFit/>
          </a:bodyPr>
          <a:lstStyle/>
          <a:p>
            <a:pPr algn="ctr" defTabSz="453905" eaLnBrk="0" fontAlgn="base" hangingPunct="0">
              <a:spcBef>
                <a:spcPct val="0"/>
              </a:spcBef>
              <a:spcAft>
                <a:spcPct val="0"/>
              </a:spcAft>
            </a:pPr>
            <a:r>
              <a:rPr lang="en-US" altLang="en-US" sz="3200" b="1" dirty="0" smtClean="0">
                <a:solidFill>
                  <a:srgbClr val="FF0000"/>
                </a:solidFill>
                <a:latin typeface="Times New Roman" pitchFamily="18" charset="0"/>
                <a:ea typeface="ヒラギノ角ゴ Pro W3" charset="-128"/>
                <a:cs typeface="Times New Roman" pitchFamily="18" charset="0"/>
              </a:rPr>
              <a:t>Center of Statistical Analysis</a:t>
            </a:r>
          </a:p>
          <a:p>
            <a:pPr algn="ctr" defTabSz="453905" eaLnBrk="0" fontAlgn="base" hangingPunct="0">
              <a:spcBef>
                <a:spcPct val="0"/>
              </a:spcBef>
              <a:spcAft>
                <a:spcPct val="0"/>
              </a:spcAft>
            </a:pPr>
            <a:endParaRPr lang="en-US" altLang="en-US" sz="3200" b="1" dirty="0">
              <a:solidFill>
                <a:srgbClr val="FF0000"/>
              </a:solidFill>
              <a:latin typeface="Times New Roman" pitchFamily="18" charset="0"/>
              <a:ea typeface="ヒラギノ角ゴ Pro W3" charset="-128"/>
              <a:cs typeface="Times New Roman" pitchFamily="18" charset="0"/>
            </a:endParaRPr>
          </a:p>
          <a:p>
            <a:pPr algn="ctr" defTabSz="453905" eaLnBrk="0" fontAlgn="base" hangingPunct="0">
              <a:spcBef>
                <a:spcPct val="0"/>
              </a:spcBef>
              <a:spcAft>
                <a:spcPct val="0"/>
              </a:spcAft>
            </a:pPr>
            <a:r>
              <a:rPr lang="en-US" altLang="en-US" sz="3200" b="1" dirty="0" smtClean="0">
                <a:solidFill>
                  <a:srgbClr val="FF0000"/>
                </a:solidFill>
                <a:latin typeface="Times New Roman" pitchFamily="18" charset="0"/>
                <a:ea typeface="ヒラギノ角ゴ Pro W3" charset="-128"/>
                <a:cs typeface="Times New Roman" pitchFamily="18" charset="0"/>
              </a:rPr>
              <a:t>How to Use SPSS </a:t>
            </a:r>
          </a:p>
          <a:p>
            <a:pPr algn="ctr" defTabSz="453905" eaLnBrk="0" fontAlgn="base" hangingPunct="0">
              <a:spcBef>
                <a:spcPct val="0"/>
              </a:spcBef>
              <a:spcAft>
                <a:spcPct val="0"/>
              </a:spcAft>
            </a:pPr>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ea typeface="ヒラギノ角ゴ Pro W3" charset="-128"/>
                <a:cs typeface="Times New Roman" pitchFamily="18" charset="0"/>
              </a:rPr>
              <a:t>CSA-A</a:t>
            </a:r>
            <a:endParaRPr lang="en-US" altLang="en-US" sz="3200" b="1" dirty="0">
              <a:solidFill>
                <a:srgbClr val="FF0000"/>
              </a:solidFill>
              <a:effectLst>
                <a:outerShdw blurRad="38100" dist="38100" dir="2700000" algn="tl">
                  <a:srgbClr val="000000">
                    <a:alpha val="43137"/>
                  </a:srgbClr>
                </a:outerShdw>
              </a:effectLst>
              <a:latin typeface="Times New Roman" pitchFamily="18" charset="0"/>
              <a:ea typeface="ヒラギノ角ゴ Pro W3" charset="-128"/>
              <a:cs typeface="Times New Roman" pitchFamily="18" charset="0"/>
            </a:endParaRPr>
          </a:p>
        </p:txBody>
      </p:sp>
      <p:sp>
        <p:nvSpPr>
          <p:cNvPr id="3" name="Footer Placeholder 2"/>
          <p:cNvSpPr>
            <a:spLocks noGrp="1"/>
          </p:cNvSpPr>
          <p:nvPr>
            <p:ph type="ftr" sz="quarter" idx="11"/>
          </p:nvPr>
        </p:nvSpPr>
        <p:spPr>
          <a:xfrm>
            <a:off x="0" y="7160198"/>
            <a:ext cx="3384735" cy="402652"/>
          </a:xfrm>
        </p:spPr>
        <p:txBody>
          <a:bodyPr/>
          <a:lstStyle/>
          <a:p>
            <a:r>
              <a:rPr lang="es-ES" dirty="0" smtClean="0"/>
              <a:t>   Dr. Said T. EL Hajjar      </a:t>
            </a:r>
            <a:endParaRPr lang="en-US" dirty="0"/>
          </a:p>
        </p:txBody>
      </p:sp>
      <p:sp>
        <p:nvSpPr>
          <p:cNvPr id="7" name="Slide Number Placeholder 6"/>
          <p:cNvSpPr>
            <a:spLocks noGrp="1"/>
          </p:cNvSpPr>
          <p:nvPr>
            <p:ph type="sldNum" sz="quarter" idx="12"/>
          </p:nvPr>
        </p:nvSpPr>
        <p:spPr/>
        <p:txBody>
          <a:bodyPr/>
          <a:lstStyle/>
          <a:p>
            <a:fld id="{63651429-E0A7-0846-B934-C586E3791066}" type="slidenum">
              <a:rPr lang="en-US" smtClean="0"/>
              <a:t>1</a:t>
            </a:fld>
            <a:endParaRPr lang="en-US"/>
          </a:p>
        </p:txBody>
      </p:sp>
    </p:spTree>
    <p:extLst>
      <p:ext uri="{BB962C8B-B14F-4D97-AF65-F5344CB8AC3E}">
        <p14:creationId xmlns:p14="http://schemas.microsoft.com/office/powerpoint/2010/main" val="4054998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499669"/>
            <a:ext cx="10320661" cy="5202836"/>
          </a:xfrm>
        </p:spPr>
        <p:txBody>
          <a:bodyPr>
            <a:normAutofit/>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Creating Labels in the ” Variable View ”  worksheet </a:t>
            </a:r>
            <a:endParaRPr lang="en-US" sz="2800" b="1" dirty="0">
              <a:solidFill>
                <a:srgbClr val="FF0000"/>
              </a:solidFill>
              <a:latin typeface="Times New Roman" pitchFamily="18" charset="0"/>
              <a:cs typeface="Times New Roman" pitchFamily="18" charset="0"/>
            </a:endParaRPr>
          </a:p>
          <a:p>
            <a:pPr marL="0" indent="0">
              <a:buNone/>
            </a:pPr>
            <a:r>
              <a:rPr lang="en-US" sz="2800" b="1" i="1" dirty="0" smtClean="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a:t>
            </a:r>
            <a:r>
              <a:rPr lang="en-US" sz="2000" b="1" i="1"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Values</a:t>
            </a:r>
          </a:p>
          <a:p>
            <a:pPr marL="0" indent="0">
              <a:buNone/>
            </a:pPr>
            <a:r>
              <a:rPr lang="en-US" sz="2000" b="1" i="1" dirty="0" smtClean="0">
                <a:solidFill>
                  <a:srgbClr val="7030A0"/>
                </a:solidFill>
                <a:latin typeface="Times New Roman" pitchFamily="18" charset="0"/>
                <a:cs typeface="Times New Roman" pitchFamily="18" charset="0"/>
              </a:rPr>
              <a:t>    (Need </a:t>
            </a:r>
            <a:r>
              <a:rPr lang="en-US" sz="2000" b="1" i="1" dirty="0">
                <a:solidFill>
                  <a:srgbClr val="7030A0"/>
                </a:solidFill>
                <a:latin typeface="Times New Roman" pitchFamily="18" charset="0"/>
                <a:cs typeface="Times New Roman" pitchFamily="18" charset="0"/>
              </a:rPr>
              <a:t>to know which numbers represent which </a:t>
            </a:r>
            <a:r>
              <a:rPr lang="en-US" sz="2000" b="1" i="1" dirty="0" smtClean="0">
                <a:solidFill>
                  <a:srgbClr val="7030A0"/>
                </a:solidFill>
                <a:latin typeface="Times New Roman" pitchFamily="18" charset="0"/>
                <a:cs typeface="Times New Roman" pitchFamily="18" charset="0"/>
              </a:rPr>
              <a:t>categories</a:t>
            </a: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If </a:t>
            </a:r>
            <a:r>
              <a:rPr lang="en-US" sz="2000" b="1" i="1" dirty="0">
                <a:solidFill>
                  <a:srgbClr val="7030A0"/>
                </a:solidFill>
                <a:latin typeface="Times New Roman" pitchFamily="18" charset="0"/>
                <a:cs typeface="Times New Roman" pitchFamily="18" charset="0"/>
              </a:rPr>
              <a:t>specific numeric values have a non-intuitive meaning, these values can be labeled (e.g., 1 = male and 2 = </a:t>
            </a:r>
            <a:r>
              <a:rPr lang="en-US" sz="2000" b="1" i="1" dirty="0" smtClean="0">
                <a:solidFill>
                  <a:srgbClr val="7030A0"/>
                </a:solidFill>
                <a:latin typeface="Times New Roman" pitchFamily="18" charset="0"/>
                <a:cs typeface="Times New Roman" pitchFamily="18" charset="0"/>
              </a:rPr>
              <a:t>female</a:t>
            </a: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or 1= Strongly </a:t>
            </a:r>
            <a:r>
              <a:rPr lang="en-US" sz="2000" b="1" i="1" dirty="0">
                <a:solidFill>
                  <a:srgbClr val="7030A0"/>
                </a:solidFill>
                <a:latin typeface="Times New Roman" pitchFamily="18" charset="0"/>
                <a:cs typeface="Times New Roman" pitchFamily="18" charset="0"/>
              </a:rPr>
              <a:t>D</a:t>
            </a:r>
            <a:r>
              <a:rPr lang="en-US" sz="2000" b="1" i="1" dirty="0" smtClean="0">
                <a:solidFill>
                  <a:srgbClr val="7030A0"/>
                </a:solidFill>
                <a:latin typeface="Times New Roman" pitchFamily="18" charset="0"/>
                <a:cs typeface="Times New Roman" pitchFamily="18" charset="0"/>
              </a:rPr>
              <a:t>isagree )    </a:t>
            </a:r>
          </a:p>
          <a:p>
            <a:pPr marL="0" indent="0">
              <a:buNone/>
            </a:pPr>
            <a:r>
              <a:rPr lang="en-US" sz="2000" b="1" i="1" dirty="0" smtClean="0">
                <a:solidFill>
                  <a:srgbClr val="7030A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 Missing </a:t>
            </a:r>
          </a:p>
          <a:p>
            <a:pPr marL="0" indent="0">
              <a:buNone/>
            </a:pPr>
            <a:r>
              <a:rPr lang="en-US" sz="2000" b="1" i="1" dirty="0" smtClean="0">
                <a:solidFill>
                  <a:srgbClr val="7030A0"/>
                </a:solidFill>
                <a:latin typeface="Times New Roman" pitchFamily="18" charset="0"/>
                <a:cs typeface="Times New Roman" pitchFamily="18" charset="0"/>
              </a:rPr>
              <a:t>(Some respondents do not answer all the questions in a survey. Then SPSS will automatically insert a dot in “Data view “ and this will be processed as “system Missing”. Ex. </a:t>
            </a:r>
            <a:r>
              <a:rPr lang="en-US" sz="2000" b="1" i="1" dirty="0">
                <a:solidFill>
                  <a:srgbClr val="7030A0"/>
                </a:solidFill>
                <a:latin typeface="Times New Roman" pitchFamily="18" charset="0"/>
                <a:cs typeface="Times New Roman" pitchFamily="18" charset="0"/>
              </a:rPr>
              <a:t>after clicking on </a:t>
            </a:r>
            <a:r>
              <a:rPr lang="en-US" sz="2000" b="1" i="1" dirty="0" smtClean="0">
                <a:solidFill>
                  <a:srgbClr val="7030A0"/>
                </a:solidFill>
                <a:latin typeface="Times New Roman" pitchFamily="18" charset="0"/>
                <a:cs typeface="Times New Roman" pitchFamily="18" charset="0"/>
              </a:rPr>
              <a:t>the ” ...” </a:t>
            </a:r>
            <a:r>
              <a:rPr lang="en-US" sz="2000" b="1" i="1" dirty="0">
                <a:solidFill>
                  <a:srgbClr val="7030A0"/>
                </a:solidFill>
                <a:latin typeface="Times New Roman" pitchFamily="18" charset="0"/>
                <a:cs typeface="Times New Roman" pitchFamily="18" charset="0"/>
              </a:rPr>
              <a:t>button in the Missing cell, I declared "9", "99", and "999" all to be treated by SPSS as missing (i.e., these values will be ignored</a:t>
            </a:r>
            <a:r>
              <a:rPr lang="en-US" sz="2000" b="1" i="1" dirty="0" smtClean="0">
                <a:solidFill>
                  <a:srgbClr val="7030A0"/>
                </a:solidFill>
                <a:latin typeface="Times New Roman" pitchFamily="18" charset="0"/>
                <a:cs typeface="Times New Roman" pitchFamily="18" charset="0"/>
              </a:rPr>
              <a:t>).Ex. Mike did not answer the question related to his weight, then input “9” for his weight will be used </a:t>
            </a:r>
          </a:p>
          <a:p>
            <a:pPr marL="0" indent="0">
              <a:buNone/>
            </a:pPr>
            <a:r>
              <a:rPr lang="en-US" sz="2000" b="1" i="1" dirty="0" smtClean="0">
                <a:solidFill>
                  <a:srgbClr val="7030A0"/>
                </a:solidFill>
                <a:latin typeface="Times New Roman" pitchFamily="18" charset="0"/>
                <a:cs typeface="Times New Roman" pitchFamily="18" charset="0"/>
              </a:rPr>
              <a:t>actually as a code for missing values.  </a:t>
            </a:r>
            <a:endParaRPr lang="en-US" sz="2800" b="1" dirty="0" smtClean="0">
              <a:solidFill>
                <a:srgbClr val="00B0F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  </a:t>
            </a: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Variable View</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10</a:t>
            </a:fld>
            <a:endParaRPr lang="en-US">
              <a:solidFill>
                <a:prstClr val="black">
                  <a:tint val="75000"/>
                </a:prstClr>
              </a:solidFill>
            </a:endParaRPr>
          </a:p>
        </p:txBody>
      </p:sp>
      <p:sp>
        <p:nvSpPr>
          <p:cNvPr id="6" name="Rectangle 5"/>
          <p:cNvSpPr/>
          <p:nvPr/>
        </p:nvSpPr>
        <p:spPr>
          <a:xfrm>
            <a:off x="6896055" y="923091"/>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solidFill>
                <a:prstClr val="black"/>
              </a:solidFill>
            </a:endParaRPr>
          </a:p>
        </p:txBody>
      </p:sp>
      <p:pic>
        <p:nvPicPr>
          <p:cNvPr id="7" name="Picture 6"/>
          <p:cNvPicPr>
            <a:picLocks noChangeAspect="1"/>
          </p:cNvPicPr>
          <p:nvPr/>
        </p:nvPicPr>
        <p:blipFill>
          <a:blip r:embed="rId3"/>
          <a:stretch>
            <a:fillRect/>
          </a:stretch>
        </p:blipFill>
        <p:spPr>
          <a:xfrm>
            <a:off x="5935871" y="5172075"/>
            <a:ext cx="3971925" cy="2390775"/>
          </a:xfrm>
          <a:prstGeom prst="rect">
            <a:avLst/>
          </a:prstGeom>
        </p:spPr>
      </p:pic>
    </p:spTree>
    <p:extLst>
      <p:ext uri="{BB962C8B-B14F-4D97-AF65-F5344CB8AC3E}">
        <p14:creationId xmlns:p14="http://schemas.microsoft.com/office/powerpoint/2010/main" val="1098494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640991"/>
            <a:ext cx="10320661" cy="5584267"/>
          </a:xfrm>
        </p:spPr>
        <p:txBody>
          <a:bodyPr>
            <a:normAutofit/>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Creating Labels in the ” Variable View ”  worksheet </a:t>
            </a:r>
            <a:endParaRPr lang="en-US" sz="2800" b="1" dirty="0">
              <a:solidFill>
                <a:srgbClr val="FF0000"/>
              </a:solidFill>
              <a:latin typeface="Times New Roman" pitchFamily="18" charset="0"/>
              <a:cs typeface="Times New Roman" pitchFamily="18" charset="0"/>
            </a:endParaRPr>
          </a:p>
          <a:p>
            <a:pPr marL="0" indent="0">
              <a:buNone/>
            </a:pPr>
            <a:r>
              <a:rPr lang="en-US" sz="2800" b="1" i="1" dirty="0" smtClean="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a:t>
            </a:r>
            <a:r>
              <a:rPr lang="en-US" sz="2000" b="1" i="1"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Columns</a:t>
            </a:r>
          </a:p>
          <a:p>
            <a:pPr marL="0" indent="0">
              <a:buNone/>
            </a:pPr>
            <a:r>
              <a:rPr lang="en-US" sz="2000" b="1" i="1" dirty="0">
                <a:solidFill>
                  <a:srgbClr val="7030A0"/>
                </a:solidFill>
                <a:latin typeface="Times New Roman" pitchFamily="18" charset="0"/>
                <a:cs typeface="Times New Roman" pitchFamily="18" charset="0"/>
              </a:rPr>
              <a:t>(The columns property tells SPSS how wide the column should be for each variable. Don't confuse this one with width, which indicates how many digits of the number will be displayed. The </a:t>
            </a:r>
            <a:r>
              <a:rPr lang="en-US" sz="2000" b="1" i="1" dirty="0" smtClean="0">
                <a:solidFill>
                  <a:srgbClr val="7030A0"/>
                </a:solidFill>
                <a:latin typeface="Times New Roman" pitchFamily="18" charset="0"/>
                <a:cs typeface="Times New Roman" pitchFamily="18" charset="0"/>
              </a:rPr>
              <a:t>column indicates the maximum number of characters which will be shown. Ex. If the number in the column </a:t>
            </a:r>
            <a:r>
              <a:rPr lang="en-US" sz="2000" b="1" i="1" dirty="0">
                <a:solidFill>
                  <a:srgbClr val="7030A0"/>
                </a:solidFill>
                <a:latin typeface="Times New Roman" pitchFamily="18" charset="0"/>
                <a:cs typeface="Times New Roman" pitchFamily="18" charset="0"/>
              </a:rPr>
              <a:t>c</a:t>
            </a:r>
            <a:r>
              <a:rPr lang="en-US" sz="2000" b="1" i="1" dirty="0" smtClean="0">
                <a:solidFill>
                  <a:srgbClr val="7030A0"/>
                </a:solidFill>
                <a:latin typeface="Times New Roman" pitchFamily="18" charset="0"/>
                <a:cs typeface="Times New Roman" pitchFamily="18" charset="0"/>
              </a:rPr>
              <a:t>ell is “8” , this means that a number containing 8 digits will be displayed in  entirely. A number containing “9” digits will be displayed in an abbreviated scientific notation. </a:t>
            </a:r>
          </a:p>
          <a:p>
            <a:pPr marL="0" indent="0">
              <a:buNone/>
            </a:pPr>
            <a:r>
              <a:rPr lang="en-US" sz="2000" b="1" i="1" dirty="0" smtClean="0">
                <a:solidFill>
                  <a:srgbClr val="7030A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 Align</a:t>
            </a:r>
          </a:p>
          <a:p>
            <a:pPr marL="0" indent="0">
              <a:buNone/>
            </a:pPr>
            <a:r>
              <a:rPr lang="en-US" sz="2000" b="1" i="1" dirty="0">
                <a:solidFill>
                  <a:srgbClr val="7030A0"/>
                </a:solidFill>
                <a:latin typeface="Times New Roman" pitchFamily="18" charset="0"/>
                <a:cs typeface="Times New Roman" pitchFamily="18" charset="0"/>
              </a:rPr>
              <a:t>(The alignment property indicates whether the information in the Data View should be left-justified, right-justified, or </a:t>
            </a:r>
            <a:r>
              <a:rPr lang="en-US" sz="2000" b="1" i="1" dirty="0" smtClean="0">
                <a:solidFill>
                  <a:srgbClr val="7030A0"/>
                </a:solidFill>
                <a:latin typeface="Times New Roman" pitchFamily="18" charset="0"/>
                <a:cs typeface="Times New Roman" pitchFamily="18" charset="0"/>
              </a:rPr>
              <a:t>centered)</a:t>
            </a:r>
            <a:endParaRPr lang="en-US" sz="2800" b="1" dirty="0" smtClean="0">
              <a:solidFill>
                <a:srgbClr val="00B0F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  </a:t>
            </a:r>
            <a:endParaRPr lang="en-US" sz="2100" b="1" i="1" dirty="0">
              <a:solidFill>
                <a:srgbClr val="7030A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Variable View</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11</a:t>
            </a:fld>
            <a:endParaRPr lang="en-US">
              <a:solidFill>
                <a:prstClr val="black">
                  <a:tint val="75000"/>
                </a:prstClr>
              </a:solidFill>
            </a:endParaRPr>
          </a:p>
        </p:txBody>
      </p:sp>
      <p:sp>
        <p:nvSpPr>
          <p:cNvPr id="6" name="Rectangle 5"/>
          <p:cNvSpPr/>
          <p:nvPr/>
        </p:nvSpPr>
        <p:spPr>
          <a:xfrm>
            <a:off x="6896055" y="923091"/>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solidFill>
                <a:prstClr val="black"/>
              </a:solidFill>
            </a:endParaRPr>
          </a:p>
        </p:txBody>
      </p:sp>
    </p:spTree>
    <p:extLst>
      <p:ext uri="{BB962C8B-B14F-4D97-AF65-F5344CB8AC3E}">
        <p14:creationId xmlns:p14="http://schemas.microsoft.com/office/powerpoint/2010/main" val="261055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640991"/>
            <a:ext cx="10320661" cy="5584267"/>
          </a:xfrm>
        </p:spPr>
        <p:txBody>
          <a:bodyPr>
            <a:normAutofit lnSpcReduction="10000"/>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Creating Labels in the ” Variable View ”  worksheet </a:t>
            </a:r>
            <a:endParaRPr lang="en-US" sz="2800" b="1" dirty="0">
              <a:solidFill>
                <a:srgbClr val="FF0000"/>
              </a:solidFill>
              <a:latin typeface="Times New Roman" pitchFamily="18" charset="0"/>
              <a:cs typeface="Times New Roman" pitchFamily="18" charset="0"/>
            </a:endParaRPr>
          </a:p>
          <a:p>
            <a:pPr marL="0" indent="0">
              <a:buNone/>
            </a:pPr>
            <a:r>
              <a:rPr lang="en-US" sz="2800" b="1" i="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a:t>
            </a:r>
            <a:r>
              <a:rPr lang="en-US" sz="2800" b="1" dirty="0" smtClean="0">
                <a:solidFill>
                  <a:srgbClr val="00B0F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Measure</a:t>
            </a:r>
          </a:p>
          <a:p>
            <a:pPr marL="0" indent="0">
              <a:buNone/>
            </a:pPr>
            <a:r>
              <a:rPr lang="en-US" sz="2100" b="1" i="1" dirty="0">
                <a:solidFill>
                  <a:srgbClr val="7030A0"/>
                </a:solidFill>
                <a:latin typeface="Times New Roman" pitchFamily="18" charset="0"/>
                <a:cs typeface="Times New Roman" pitchFamily="18" charset="0"/>
              </a:rPr>
              <a:t>(The Measure property indicates the level of measurement. Since SPSS does not differentiate between interval and ratio levels of measurement, both of these quantitative variable types are lumped together as "scale". Nominal and ordinal levels of measurement, however, are differentiated</a:t>
            </a:r>
            <a:r>
              <a:rPr lang="en-US" sz="2100" b="1" i="1" dirty="0" smtClean="0">
                <a:solidFill>
                  <a:srgbClr val="7030A0"/>
                </a:solidFill>
                <a:latin typeface="Times New Roman" pitchFamily="18" charset="0"/>
                <a:cs typeface="Times New Roman" pitchFamily="18" charset="0"/>
              </a:rPr>
              <a:t>)</a:t>
            </a:r>
          </a:p>
          <a:p>
            <a:pPr marL="0" indent="0">
              <a:buNone/>
            </a:pPr>
            <a:r>
              <a:rPr lang="en-US" sz="2100" b="1" i="1" dirty="0" smtClean="0">
                <a:solidFill>
                  <a:srgbClr val="FF0000"/>
                </a:solidFill>
                <a:latin typeface="Times New Roman" pitchFamily="18" charset="0"/>
                <a:cs typeface="Times New Roman" pitchFamily="18" charset="0"/>
              </a:rPr>
              <a:t>Nominal </a:t>
            </a:r>
            <a:r>
              <a:rPr lang="en-US" sz="2100" b="1" i="1" dirty="0" smtClean="0">
                <a:solidFill>
                  <a:srgbClr val="7030A0"/>
                </a:solidFill>
                <a:latin typeface="Times New Roman" pitchFamily="18" charset="0"/>
                <a:cs typeface="Times New Roman" pitchFamily="18" charset="0"/>
              </a:rPr>
              <a:t>- Qualitative </a:t>
            </a:r>
            <a:r>
              <a:rPr lang="en-US" sz="2100" b="1" i="1" dirty="0">
                <a:solidFill>
                  <a:srgbClr val="7030A0"/>
                </a:solidFill>
                <a:latin typeface="Times New Roman" pitchFamily="18" charset="0"/>
                <a:cs typeface="Times New Roman" pitchFamily="18" charset="0"/>
              </a:rPr>
              <a:t>variable </a:t>
            </a:r>
            <a:r>
              <a:rPr lang="en-US" sz="2100" b="1" i="1" dirty="0" smtClean="0">
                <a:solidFill>
                  <a:srgbClr val="7030A0"/>
                </a:solidFill>
                <a:latin typeface="Times New Roman" pitchFamily="18" charset="0"/>
                <a:cs typeface="Times New Roman" pitchFamily="18" charset="0"/>
              </a:rPr>
              <a:t>without </a:t>
            </a:r>
            <a:r>
              <a:rPr lang="en-US" sz="2100" b="1" i="1" dirty="0">
                <a:solidFill>
                  <a:srgbClr val="7030A0"/>
                </a:solidFill>
                <a:latin typeface="Times New Roman" pitchFamily="18" charset="0"/>
                <a:cs typeface="Times New Roman" pitchFamily="18" charset="0"/>
              </a:rPr>
              <a:t>order (only </a:t>
            </a:r>
            <a:r>
              <a:rPr lang="en-US" sz="2100" b="1" i="1" dirty="0" smtClean="0">
                <a:solidFill>
                  <a:srgbClr val="7030A0"/>
                </a:solidFill>
                <a:latin typeface="Times New Roman" pitchFamily="18" charset="0"/>
                <a:cs typeface="Times New Roman" pitchFamily="18" charset="0"/>
              </a:rPr>
              <a:t>categorization </a:t>
            </a:r>
            <a:r>
              <a:rPr lang="en-US" sz="2100" b="1" i="1" dirty="0">
                <a:solidFill>
                  <a:srgbClr val="7030A0"/>
                </a:solidFill>
                <a:latin typeface="Times New Roman" pitchFamily="18" charset="0"/>
                <a:cs typeface="Times New Roman" pitchFamily="18" charset="0"/>
              </a:rPr>
              <a:t>possible) example : gender</a:t>
            </a:r>
            <a:r>
              <a:rPr lang="en-US" sz="2100" b="1" i="1" dirty="0" smtClean="0">
                <a:solidFill>
                  <a:srgbClr val="7030A0"/>
                </a:solidFill>
                <a:latin typeface="Times New Roman" pitchFamily="18" charset="0"/>
                <a:cs typeface="Times New Roman" pitchFamily="18" charset="0"/>
              </a:rPr>
              <a:t>, </a:t>
            </a:r>
            <a:r>
              <a:rPr lang="en-US" sz="2100" b="1" i="1" dirty="0">
                <a:solidFill>
                  <a:srgbClr val="7030A0"/>
                </a:solidFill>
                <a:latin typeface="Times New Roman" pitchFamily="18" charset="0"/>
                <a:cs typeface="Times New Roman" pitchFamily="18" charset="0"/>
              </a:rPr>
              <a:t>departments, </a:t>
            </a:r>
            <a:r>
              <a:rPr lang="en-US" sz="2100" b="1" i="1" dirty="0" smtClean="0">
                <a:solidFill>
                  <a:srgbClr val="7030A0"/>
                </a:solidFill>
                <a:latin typeface="Times New Roman" pitchFamily="18" charset="0"/>
                <a:cs typeface="Times New Roman" pitchFamily="18" charset="0"/>
              </a:rPr>
              <a:t>color, race, nationality etc.</a:t>
            </a:r>
          </a:p>
          <a:p>
            <a:pPr marL="0" indent="0">
              <a:buNone/>
            </a:pPr>
            <a:r>
              <a:rPr lang="en-US" sz="2100" b="1" i="1" dirty="0" smtClean="0">
                <a:solidFill>
                  <a:srgbClr val="FF0000"/>
                </a:solidFill>
                <a:latin typeface="Times New Roman" pitchFamily="18" charset="0"/>
                <a:cs typeface="Times New Roman" pitchFamily="18" charset="0"/>
              </a:rPr>
              <a:t>Ordinal</a:t>
            </a:r>
            <a:r>
              <a:rPr lang="en-US" sz="2100" b="1" i="1" dirty="0" smtClean="0">
                <a:solidFill>
                  <a:srgbClr val="7030A0"/>
                </a:solidFill>
                <a:latin typeface="Times New Roman" pitchFamily="18" charset="0"/>
                <a:cs typeface="Times New Roman" pitchFamily="18" charset="0"/>
              </a:rPr>
              <a:t> </a:t>
            </a:r>
            <a:r>
              <a:rPr lang="en-US" sz="2100" b="1" i="1" dirty="0">
                <a:solidFill>
                  <a:srgbClr val="7030A0"/>
                </a:solidFill>
                <a:latin typeface="Times New Roman" pitchFamily="18" charset="0"/>
                <a:cs typeface="Times New Roman" pitchFamily="18" charset="0"/>
              </a:rPr>
              <a:t>- Qualitative variable with order </a:t>
            </a:r>
            <a:r>
              <a:rPr lang="en-US" sz="2100" b="1" i="1" dirty="0" smtClean="0">
                <a:solidFill>
                  <a:srgbClr val="7030A0"/>
                </a:solidFill>
                <a:latin typeface="Times New Roman" pitchFamily="18" charset="0"/>
                <a:cs typeface="Times New Roman" pitchFamily="18" charset="0"/>
              </a:rPr>
              <a:t>(categorization </a:t>
            </a:r>
            <a:r>
              <a:rPr lang="en-US" sz="2100" b="1" i="1" dirty="0">
                <a:solidFill>
                  <a:srgbClr val="7030A0"/>
                </a:solidFill>
                <a:latin typeface="Times New Roman" pitchFamily="18" charset="0"/>
                <a:cs typeface="Times New Roman" pitchFamily="18" charset="0"/>
              </a:rPr>
              <a:t>and order) example Rank, credit rating as High risk, medium risk, Low </a:t>
            </a:r>
            <a:r>
              <a:rPr lang="en-US" sz="2100" b="1" i="1" dirty="0" smtClean="0">
                <a:solidFill>
                  <a:srgbClr val="7030A0"/>
                </a:solidFill>
                <a:latin typeface="Times New Roman" pitchFamily="18" charset="0"/>
                <a:cs typeface="Times New Roman" pitchFamily="18" charset="0"/>
              </a:rPr>
              <a:t>risk, </a:t>
            </a:r>
            <a:r>
              <a:rPr lang="en-US" sz="2100" b="1" i="1" dirty="0" err="1" smtClean="0">
                <a:solidFill>
                  <a:srgbClr val="7030A0"/>
                </a:solidFill>
                <a:latin typeface="Times New Roman" pitchFamily="18" charset="0"/>
                <a:cs typeface="Times New Roman" pitchFamily="18" charset="0"/>
              </a:rPr>
              <a:t>Likert</a:t>
            </a:r>
            <a:r>
              <a:rPr lang="en-US" sz="2100" b="1" i="1" dirty="0" smtClean="0">
                <a:solidFill>
                  <a:srgbClr val="7030A0"/>
                </a:solidFill>
                <a:latin typeface="Times New Roman" pitchFamily="18" charset="0"/>
                <a:cs typeface="Times New Roman" pitchFamily="18" charset="0"/>
              </a:rPr>
              <a:t> scale, </a:t>
            </a:r>
            <a:r>
              <a:rPr lang="en-US" sz="2100" b="1" i="1" dirty="0">
                <a:solidFill>
                  <a:srgbClr val="7030A0"/>
                </a:solidFill>
                <a:latin typeface="Times New Roman" pitchFamily="18" charset="0"/>
                <a:cs typeface="Times New Roman" pitchFamily="18" charset="0"/>
              </a:rPr>
              <a:t>etc. </a:t>
            </a:r>
            <a:endParaRPr lang="en-US" sz="2100" b="1" i="1" dirty="0" smtClean="0">
              <a:solidFill>
                <a:srgbClr val="7030A0"/>
              </a:solidFill>
              <a:latin typeface="Times New Roman" pitchFamily="18" charset="0"/>
              <a:cs typeface="Times New Roman" pitchFamily="18" charset="0"/>
            </a:endParaRPr>
          </a:p>
          <a:p>
            <a:pPr marL="0" indent="0">
              <a:buNone/>
            </a:pPr>
            <a:r>
              <a:rPr lang="en-US" sz="2100" b="1" i="1" dirty="0">
                <a:solidFill>
                  <a:srgbClr val="FF0000"/>
                </a:solidFill>
                <a:latin typeface="Times New Roman" pitchFamily="18" charset="0"/>
                <a:cs typeface="Times New Roman" pitchFamily="18" charset="0"/>
              </a:rPr>
              <a:t>Scale</a:t>
            </a:r>
            <a:r>
              <a:rPr lang="en-US" sz="2100" b="1" i="1" dirty="0" smtClean="0">
                <a:solidFill>
                  <a:srgbClr val="7030A0"/>
                </a:solidFill>
                <a:latin typeface="Times New Roman" pitchFamily="18" charset="0"/>
                <a:cs typeface="Times New Roman" pitchFamily="18" charset="0"/>
              </a:rPr>
              <a:t> </a:t>
            </a:r>
            <a:r>
              <a:rPr lang="en-US" sz="2100" b="1" i="1" dirty="0">
                <a:solidFill>
                  <a:srgbClr val="7030A0"/>
                </a:solidFill>
                <a:latin typeface="Times New Roman" pitchFamily="18" charset="0"/>
                <a:cs typeface="Times New Roman" pitchFamily="18" charset="0"/>
              </a:rPr>
              <a:t>- A variable can be treated as scale when its values represent ordered categories with a meaningful metric, so that distance comparisons between values are appropriate. Examples of scale variables include age in </a:t>
            </a:r>
            <a:r>
              <a:rPr lang="en-US" sz="2100" b="1" i="1" dirty="0" smtClean="0">
                <a:solidFill>
                  <a:srgbClr val="7030A0"/>
                </a:solidFill>
                <a:latin typeface="Times New Roman" pitchFamily="18" charset="0"/>
                <a:cs typeface="Times New Roman" pitchFamily="18" charset="0"/>
              </a:rPr>
              <a:t>years, </a:t>
            </a:r>
            <a:r>
              <a:rPr lang="en-US" sz="2100" b="1" i="1" dirty="0">
                <a:solidFill>
                  <a:srgbClr val="7030A0"/>
                </a:solidFill>
                <a:latin typeface="Times New Roman" pitchFamily="18" charset="0"/>
                <a:cs typeface="Times New Roman" pitchFamily="18" charset="0"/>
              </a:rPr>
              <a:t>income in thousands of </a:t>
            </a:r>
            <a:r>
              <a:rPr lang="en-US" sz="2100" b="1" i="1" dirty="0" smtClean="0">
                <a:solidFill>
                  <a:srgbClr val="7030A0"/>
                </a:solidFill>
                <a:latin typeface="Times New Roman" pitchFamily="18" charset="0"/>
                <a:cs typeface="Times New Roman" pitchFamily="18" charset="0"/>
              </a:rPr>
              <a:t>dollars, temperature in Celsius, weight in Kg etc.</a:t>
            </a:r>
          </a:p>
          <a:p>
            <a:pPr>
              <a:buFontTx/>
              <a:buChar char="-"/>
            </a:pPr>
            <a:r>
              <a:rPr lang="en-US" sz="2400" b="1" dirty="0" smtClean="0">
                <a:solidFill>
                  <a:srgbClr val="002060"/>
                </a:solidFill>
                <a:latin typeface="Times New Roman" pitchFamily="18" charset="0"/>
                <a:cs typeface="Times New Roman" pitchFamily="18" charset="0"/>
              </a:rPr>
              <a:t>Role </a:t>
            </a:r>
            <a:endParaRPr lang="en-US" sz="2400" b="1" dirty="0">
              <a:solidFill>
                <a:srgbClr val="002060"/>
              </a:solidFill>
              <a:latin typeface="Times New Roman" pitchFamily="18" charset="0"/>
              <a:cs typeface="Times New Roman" pitchFamily="18" charset="0"/>
            </a:endParaRPr>
          </a:p>
          <a:p>
            <a:pPr marL="0" indent="0">
              <a:buNone/>
            </a:pPr>
            <a:r>
              <a:rPr lang="en-US" sz="2400" b="1" dirty="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  </a:t>
            </a:r>
            <a:r>
              <a:rPr lang="en-US" sz="2800" b="1" dirty="0" smtClean="0">
                <a:solidFill>
                  <a:srgbClr val="00B0F0"/>
                </a:solidFill>
                <a:latin typeface="Times New Roman" pitchFamily="18" charset="0"/>
                <a:cs typeface="Times New Roman" pitchFamily="18" charset="0"/>
              </a:rPr>
              <a:t> </a:t>
            </a:r>
            <a:r>
              <a:rPr lang="en-US" sz="2100" b="1" i="1" dirty="0">
                <a:solidFill>
                  <a:srgbClr val="7030A0"/>
                </a:solidFill>
                <a:latin typeface="Times New Roman" pitchFamily="18" charset="0"/>
                <a:cs typeface="Times New Roman" pitchFamily="18" charset="0"/>
              </a:rPr>
              <a:t>(</a:t>
            </a:r>
            <a:r>
              <a:rPr lang="en-US" sz="2100" b="1" i="1" dirty="0" smtClean="0">
                <a:solidFill>
                  <a:srgbClr val="7030A0"/>
                </a:solidFill>
                <a:latin typeface="Times New Roman" pitchFamily="18" charset="0"/>
                <a:cs typeface="Times New Roman" pitchFamily="18" charset="0"/>
              </a:rPr>
              <a:t>Input)</a:t>
            </a:r>
            <a:endParaRPr lang="en-US" sz="2100" b="1" i="1" dirty="0">
              <a:solidFill>
                <a:srgbClr val="7030A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Variable View</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12</a:t>
            </a:fld>
            <a:endParaRPr lang="en-US">
              <a:solidFill>
                <a:prstClr val="black">
                  <a:tint val="75000"/>
                </a:prstClr>
              </a:solidFill>
            </a:endParaRPr>
          </a:p>
        </p:txBody>
      </p:sp>
      <p:sp>
        <p:nvSpPr>
          <p:cNvPr id="6" name="Rectangle 5"/>
          <p:cNvSpPr/>
          <p:nvPr/>
        </p:nvSpPr>
        <p:spPr>
          <a:xfrm>
            <a:off x="6896055" y="923091"/>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solidFill>
                <a:prstClr val="black"/>
              </a:solidFill>
            </a:endParaRPr>
          </a:p>
        </p:txBody>
      </p:sp>
    </p:spTree>
    <p:extLst>
      <p:ext uri="{BB962C8B-B14F-4D97-AF65-F5344CB8AC3E}">
        <p14:creationId xmlns:p14="http://schemas.microsoft.com/office/powerpoint/2010/main" val="2865209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28601" y="274641"/>
            <a:ext cx="8138160" cy="868363"/>
          </a:xfrm>
        </p:spPr>
        <p:txBody>
          <a:bodyPr>
            <a:noAutofit/>
          </a:bodyPr>
          <a:lstStyle/>
          <a:p>
            <a:pPr defTabSz="453905" eaLnBrk="0" fontAlgn="base" hangingPunct="0">
              <a:spcAft>
                <a:spcPct val="0"/>
              </a:spcAft>
              <a:defRPr/>
            </a:pPr>
            <a: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t/>
            </a:r>
            <a:b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4" name="Rectangle 3"/>
          <p:cNvSpPr/>
          <p:nvPr/>
        </p:nvSpPr>
        <p:spPr>
          <a:xfrm>
            <a:off x="3113010" y="0"/>
            <a:ext cx="4666885" cy="646331"/>
          </a:xfrm>
          <a:prstGeom prst="rect">
            <a:avLst/>
          </a:prstGeom>
        </p:spPr>
        <p:txBody>
          <a:bodyPr wrap="square">
            <a:spAutoFit/>
          </a:bodyPr>
          <a:lstStyle/>
          <a:p>
            <a:pPr algn="ctr" defTabSz="914400">
              <a:defRPr/>
            </a:pPr>
            <a:r>
              <a:rPr lang="en-US" sz="3600" b="1" dirty="0" smtClean="0">
                <a:solidFill>
                  <a:srgbClr val="6699FF"/>
                </a:solidFill>
                <a:latin typeface="Gill Sans MT"/>
              </a:rPr>
              <a:t>Data View</a:t>
            </a:r>
            <a:endParaRPr lang="en-US" sz="3600" b="1" dirty="0">
              <a:solidFill>
                <a:srgbClr val="6699FF"/>
              </a:solidFill>
              <a:latin typeface="Gill Sans MT"/>
            </a:endParaRPr>
          </a:p>
        </p:txBody>
      </p:sp>
      <p:sp>
        <p:nvSpPr>
          <p:cNvPr id="7" name="Footer Placeholder 6"/>
          <p:cNvSpPr>
            <a:spLocks noGrp="1"/>
          </p:cNvSpPr>
          <p:nvPr>
            <p:ph type="ftr" sz="quarter" idx="11"/>
          </p:nvPr>
        </p:nvSpPr>
        <p:spPr>
          <a:xfrm>
            <a:off x="34072" y="7124464"/>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63651429-E0A7-0846-B934-C586E3791066}" type="slidenum">
              <a:rPr lang="en-US" smtClean="0">
                <a:solidFill>
                  <a:prstClr val="black">
                    <a:tint val="75000"/>
                  </a:prstClr>
                </a:solidFill>
              </a:rPr>
              <a:pPr/>
              <a:t>13</a:t>
            </a:fld>
            <a:endParaRPr lang="en-US">
              <a:solidFill>
                <a:prstClr val="black">
                  <a:tint val="75000"/>
                </a:prstClr>
              </a:solidFill>
            </a:endParaRPr>
          </a:p>
        </p:txBody>
      </p:sp>
      <p:sp>
        <p:nvSpPr>
          <p:cNvPr id="8" name="Rectangle 7"/>
          <p:cNvSpPr/>
          <p:nvPr/>
        </p:nvSpPr>
        <p:spPr>
          <a:xfrm>
            <a:off x="344774" y="2119432"/>
            <a:ext cx="9809432" cy="2677656"/>
          </a:xfrm>
          <a:prstGeom prst="rect">
            <a:avLst/>
          </a:prstGeom>
        </p:spPr>
        <p:txBody>
          <a:bodyPr wrap="square">
            <a:spAutoFit/>
          </a:bodyPr>
          <a:lstStyle/>
          <a:p>
            <a:pPr marL="457200" indent="-457200" algn="just">
              <a:buFont typeface="Wingdings" panose="05000000000000000000" pitchFamily="2" charset="2"/>
              <a:buChar char="Ø"/>
            </a:pPr>
            <a:r>
              <a:rPr lang="en-US" sz="2800" b="1" dirty="0">
                <a:solidFill>
                  <a:srgbClr val="FF0000"/>
                </a:solidFill>
                <a:latin typeface="Times New Roman" pitchFamily="18" charset="0"/>
                <a:cs typeface="Times New Roman" pitchFamily="18" charset="0"/>
              </a:rPr>
              <a:t>When you view data in SPSS, each row in the Data View represents a case, and each column represents </a:t>
            </a:r>
            <a:r>
              <a:rPr lang="en-US" sz="2800" b="1" dirty="0" smtClean="0">
                <a:solidFill>
                  <a:srgbClr val="FF0000"/>
                </a:solidFill>
                <a:latin typeface="Times New Roman" pitchFamily="18" charset="0"/>
                <a:cs typeface="Times New Roman" pitchFamily="18" charset="0"/>
              </a:rPr>
              <a:t>a variable.</a:t>
            </a:r>
          </a:p>
          <a:p>
            <a:pPr algn="just"/>
            <a:endParaRPr lang="en-US" sz="2800" b="1" dirty="0" smtClean="0">
              <a:solidFill>
                <a:srgbClr val="FF0000"/>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Cases </a:t>
            </a:r>
            <a:r>
              <a:rPr lang="en-US" sz="2800" b="1" dirty="0">
                <a:solidFill>
                  <a:srgbClr val="FF0000"/>
                </a:solidFill>
                <a:latin typeface="Times New Roman" pitchFamily="18" charset="0"/>
                <a:cs typeface="Times New Roman" pitchFamily="18" charset="0"/>
              </a:rPr>
              <a:t>represent independent observations, experimental units, or subjects. For </a:t>
            </a:r>
            <a:r>
              <a:rPr lang="en-US" sz="2800" b="1" dirty="0" smtClean="0">
                <a:solidFill>
                  <a:srgbClr val="FF0000"/>
                </a:solidFill>
                <a:latin typeface="Times New Roman" pitchFamily="18" charset="0"/>
                <a:cs typeface="Times New Roman" pitchFamily="18" charset="0"/>
              </a:rPr>
              <a:t>example, in </a:t>
            </a:r>
            <a:r>
              <a:rPr lang="en-US" sz="2800" b="1" dirty="0" err="1" smtClean="0">
                <a:solidFill>
                  <a:srgbClr val="FF0000"/>
                </a:solidFill>
                <a:latin typeface="Times New Roman" pitchFamily="18" charset="0"/>
                <a:cs typeface="Times New Roman" pitchFamily="18" charset="0"/>
              </a:rPr>
              <a:t>likert</a:t>
            </a:r>
            <a:r>
              <a:rPr lang="en-US" sz="2800" b="1" dirty="0" smtClean="0">
                <a:solidFill>
                  <a:srgbClr val="FF0000"/>
                </a:solidFill>
                <a:latin typeface="Times New Roman" pitchFamily="18" charset="0"/>
                <a:cs typeface="Times New Roman" pitchFamily="18" charset="0"/>
              </a:rPr>
              <a:t> Scale, cases could be 1, 2, 3, 4 or 5.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6638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It analyzes the respondent’s personal Information .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a:solidFill>
                  <a:srgbClr val="0070C0"/>
                </a:solidFill>
                <a:latin typeface="Times New Roman" panose="02020603050405020304" pitchFamily="18" charset="0"/>
                <a:ea typeface="ヒラギノ角ゴ Pro W3" charset="-128"/>
                <a:cs typeface="Times New Roman" panose="02020603050405020304" pitchFamily="18" charset="0"/>
              </a:rPr>
              <a:t>Data View /Analyze / Descriptive statistics / </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Frequencies</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14</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5720787" y="2147876"/>
            <a:ext cx="4904151" cy="3043247"/>
          </a:xfrm>
          <a:prstGeom prst="rect">
            <a:avLst/>
          </a:prstGeom>
        </p:spPr>
      </p:pic>
      <p:pic>
        <p:nvPicPr>
          <p:cNvPr id="8" name="Picture 7"/>
          <p:cNvPicPr>
            <a:picLocks noChangeAspect="1"/>
          </p:cNvPicPr>
          <p:nvPr/>
        </p:nvPicPr>
        <p:blipFill>
          <a:blip r:embed="rId5"/>
          <a:stretch>
            <a:fillRect/>
          </a:stretch>
        </p:blipFill>
        <p:spPr>
          <a:xfrm>
            <a:off x="258515" y="2147877"/>
            <a:ext cx="4766410" cy="3043247"/>
          </a:xfrm>
          <a:prstGeom prst="rect">
            <a:avLst/>
          </a:prstGeom>
        </p:spPr>
      </p:pic>
      <p:sp>
        <p:nvSpPr>
          <p:cNvPr id="9" name="Right Arrow 8"/>
          <p:cNvSpPr/>
          <p:nvPr/>
        </p:nvSpPr>
        <p:spPr>
          <a:xfrm>
            <a:off x="5024925" y="3552669"/>
            <a:ext cx="695862" cy="17988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962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46288" y="2039976"/>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It analyzes the respondent’s personal Information .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Output (Age)</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15</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762976" y="2908339"/>
            <a:ext cx="8700681" cy="3436261"/>
          </a:xfrm>
          <a:prstGeom prst="rect">
            <a:avLst/>
          </a:prstGeom>
        </p:spPr>
      </p:pic>
      <p:pic>
        <p:nvPicPr>
          <p:cNvPr id="3" name="Picture 2"/>
          <p:cNvPicPr>
            <a:picLocks noChangeAspect="1"/>
          </p:cNvPicPr>
          <p:nvPr/>
        </p:nvPicPr>
        <p:blipFill>
          <a:blip r:embed="rId5"/>
          <a:stretch>
            <a:fillRect/>
          </a:stretch>
        </p:blipFill>
        <p:spPr>
          <a:xfrm>
            <a:off x="6383777" y="1003531"/>
            <a:ext cx="2078916" cy="816935"/>
          </a:xfrm>
          <a:prstGeom prst="rect">
            <a:avLst/>
          </a:prstGeom>
        </p:spPr>
      </p:pic>
    </p:spTree>
    <p:extLst>
      <p:ext uri="{BB962C8B-B14F-4D97-AF65-F5344CB8AC3E}">
        <p14:creationId xmlns:p14="http://schemas.microsoft.com/office/powerpoint/2010/main" val="358784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2465393"/>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Representation of “Age” through Bar Charts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a:solidFill>
                  <a:srgbClr val="0070C0"/>
                </a:solidFill>
                <a:latin typeface="Times New Roman" panose="02020603050405020304" pitchFamily="18" charset="0"/>
                <a:ea typeface="ヒラギノ角ゴ Pro W3" charset="-128"/>
                <a:cs typeface="Times New Roman" panose="02020603050405020304" pitchFamily="18" charset="0"/>
              </a:rPr>
              <a:t>Data View /Analyze / Descriptive statistics / </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Frequencies/</a:t>
            </a:r>
            <a:r>
              <a:rPr lang="en-US" altLang="en-US" sz="3000" b="1" dirty="0">
                <a:solidFill>
                  <a:srgbClr val="0070C0"/>
                </a:solidFill>
                <a:latin typeface="Times New Roman" panose="02020603050405020304" pitchFamily="18" charset="0"/>
                <a:ea typeface="ヒラギノ角ゴ Pro W3" charset="-128"/>
                <a:cs typeface="Times New Roman" panose="02020603050405020304" pitchFamily="18" charset="0"/>
              </a:rPr>
              <a:t> </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Options/Bar Charts</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16</a:t>
            </a:fld>
            <a:endParaRPr lang="en-US">
              <a:solidFill>
                <a:prstClr val="black">
                  <a:tint val="75000"/>
                </a:prstClr>
              </a:solidFill>
            </a:endParaRPr>
          </a:p>
        </p:txBody>
      </p:sp>
      <p:sp>
        <p:nvSpPr>
          <p:cNvPr id="9" name="Right Arrow 8"/>
          <p:cNvSpPr/>
          <p:nvPr/>
        </p:nvSpPr>
        <p:spPr>
          <a:xfrm>
            <a:off x="4950100" y="5373335"/>
            <a:ext cx="695862" cy="17988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4"/>
          <a:stretch>
            <a:fillRect/>
          </a:stretch>
        </p:blipFill>
        <p:spPr>
          <a:xfrm>
            <a:off x="229940" y="3883623"/>
            <a:ext cx="4859051" cy="3043247"/>
          </a:xfrm>
          <a:prstGeom prst="rect">
            <a:avLst/>
          </a:prstGeom>
        </p:spPr>
      </p:pic>
      <p:pic>
        <p:nvPicPr>
          <p:cNvPr id="10" name="Picture 9"/>
          <p:cNvPicPr>
            <a:picLocks noChangeAspect="1"/>
          </p:cNvPicPr>
          <p:nvPr/>
        </p:nvPicPr>
        <p:blipFill>
          <a:blip r:embed="rId5"/>
          <a:stretch>
            <a:fillRect/>
          </a:stretch>
        </p:blipFill>
        <p:spPr>
          <a:xfrm>
            <a:off x="5612834" y="3839046"/>
            <a:ext cx="4753288" cy="3068578"/>
          </a:xfrm>
          <a:prstGeom prst="rect">
            <a:avLst/>
          </a:prstGeom>
        </p:spPr>
      </p:pic>
      <p:pic>
        <p:nvPicPr>
          <p:cNvPr id="3" name="Picture 2"/>
          <p:cNvPicPr>
            <a:picLocks noChangeAspect="1"/>
          </p:cNvPicPr>
          <p:nvPr/>
        </p:nvPicPr>
        <p:blipFill>
          <a:blip r:embed="rId6"/>
          <a:stretch>
            <a:fillRect/>
          </a:stretch>
        </p:blipFill>
        <p:spPr>
          <a:xfrm>
            <a:off x="6828282" y="927555"/>
            <a:ext cx="2078916" cy="816935"/>
          </a:xfrm>
          <a:prstGeom prst="rect">
            <a:avLst/>
          </a:prstGeom>
        </p:spPr>
      </p:pic>
    </p:spTree>
    <p:extLst>
      <p:ext uri="{BB962C8B-B14F-4D97-AF65-F5344CB8AC3E}">
        <p14:creationId xmlns:p14="http://schemas.microsoft.com/office/powerpoint/2010/main" val="2693652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Age: Bar charts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17</a:t>
            </a:fld>
            <a:endParaRPr lang="en-US">
              <a:solidFill>
                <a:prstClr val="black">
                  <a:tint val="75000"/>
                </a:prstClr>
              </a:solidFill>
            </a:endParaRPr>
          </a:p>
        </p:txBody>
      </p:sp>
      <p:pic>
        <p:nvPicPr>
          <p:cNvPr id="11" name="Picture 10"/>
          <p:cNvPicPr>
            <a:picLocks noChangeAspect="1"/>
          </p:cNvPicPr>
          <p:nvPr/>
        </p:nvPicPr>
        <p:blipFill>
          <a:blip r:embed="rId4"/>
          <a:stretch>
            <a:fillRect/>
          </a:stretch>
        </p:blipFill>
        <p:spPr>
          <a:xfrm>
            <a:off x="4595754" y="2373723"/>
            <a:ext cx="5876925" cy="4410075"/>
          </a:xfrm>
          <a:prstGeom prst="rect">
            <a:avLst/>
          </a:prstGeom>
        </p:spPr>
      </p:pic>
      <p:pic>
        <p:nvPicPr>
          <p:cNvPr id="12" name="Picture 11"/>
          <p:cNvPicPr>
            <a:picLocks noChangeAspect="1"/>
          </p:cNvPicPr>
          <p:nvPr/>
        </p:nvPicPr>
        <p:blipFill>
          <a:blip r:embed="rId5"/>
          <a:stretch>
            <a:fillRect/>
          </a:stretch>
        </p:blipFill>
        <p:spPr>
          <a:xfrm>
            <a:off x="121987" y="2492651"/>
            <a:ext cx="3690596" cy="3863178"/>
          </a:xfrm>
          <a:prstGeom prst="rect">
            <a:avLst/>
          </a:prstGeom>
        </p:spPr>
      </p:pic>
      <p:sp>
        <p:nvSpPr>
          <p:cNvPr id="13" name="Right Arrow 12"/>
          <p:cNvSpPr/>
          <p:nvPr/>
        </p:nvSpPr>
        <p:spPr>
          <a:xfrm>
            <a:off x="3812583" y="4107305"/>
            <a:ext cx="783171" cy="35976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stretch>
            <a:fillRect/>
          </a:stretch>
        </p:blipFill>
        <p:spPr>
          <a:xfrm>
            <a:off x="6494758" y="896761"/>
            <a:ext cx="2078916" cy="816935"/>
          </a:xfrm>
          <a:prstGeom prst="rect">
            <a:avLst/>
          </a:prstGeom>
        </p:spPr>
      </p:pic>
    </p:spTree>
    <p:extLst>
      <p:ext uri="{BB962C8B-B14F-4D97-AF65-F5344CB8AC3E}">
        <p14:creationId xmlns:p14="http://schemas.microsoft.com/office/powerpoint/2010/main" val="423810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Age: Center of location and variation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18</a:t>
            </a:fld>
            <a:endParaRPr lang="en-US">
              <a:solidFill>
                <a:prstClr val="black">
                  <a:tint val="75000"/>
                </a:prstClr>
              </a:solidFill>
            </a:endParaRPr>
          </a:p>
        </p:txBody>
      </p:sp>
      <p:sp>
        <p:nvSpPr>
          <p:cNvPr id="13" name="Right Arrow 12"/>
          <p:cNvSpPr/>
          <p:nvPr/>
        </p:nvSpPr>
        <p:spPr>
          <a:xfrm>
            <a:off x="5242729" y="3781425"/>
            <a:ext cx="783171" cy="35976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pic>
        <p:nvPicPr>
          <p:cNvPr id="3" name="Picture 2"/>
          <p:cNvPicPr>
            <a:picLocks noChangeAspect="1"/>
          </p:cNvPicPr>
          <p:nvPr/>
        </p:nvPicPr>
        <p:blipFill>
          <a:blip r:embed="rId5"/>
          <a:stretch>
            <a:fillRect/>
          </a:stretch>
        </p:blipFill>
        <p:spPr>
          <a:xfrm>
            <a:off x="6025900" y="2479154"/>
            <a:ext cx="4448175" cy="3876675"/>
          </a:xfrm>
          <a:prstGeom prst="rect">
            <a:avLst/>
          </a:prstGeom>
        </p:spPr>
      </p:pic>
      <p:pic>
        <p:nvPicPr>
          <p:cNvPr id="8" name="Picture 7"/>
          <p:cNvPicPr>
            <a:picLocks noChangeAspect="1"/>
          </p:cNvPicPr>
          <p:nvPr/>
        </p:nvPicPr>
        <p:blipFill>
          <a:blip r:embed="rId6"/>
          <a:stretch>
            <a:fillRect/>
          </a:stretch>
        </p:blipFill>
        <p:spPr>
          <a:xfrm>
            <a:off x="718354" y="2733653"/>
            <a:ext cx="4524375" cy="2857500"/>
          </a:xfrm>
          <a:prstGeom prst="rect">
            <a:avLst/>
          </a:prstGeom>
        </p:spPr>
      </p:pic>
    </p:spTree>
    <p:extLst>
      <p:ext uri="{BB962C8B-B14F-4D97-AF65-F5344CB8AC3E}">
        <p14:creationId xmlns:p14="http://schemas.microsoft.com/office/powerpoint/2010/main" val="274202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Age: Center of location and variation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19</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pic>
        <p:nvPicPr>
          <p:cNvPr id="9" name="Picture 8"/>
          <p:cNvPicPr>
            <a:picLocks noChangeAspect="1"/>
          </p:cNvPicPr>
          <p:nvPr/>
        </p:nvPicPr>
        <p:blipFill>
          <a:blip r:embed="rId5"/>
          <a:stretch>
            <a:fillRect/>
          </a:stretch>
        </p:blipFill>
        <p:spPr>
          <a:xfrm>
            <a:off x="1841382" y="2335623"/>
            <a:ext cx="5054093" cy="4154412"/>
          </a:xfrm>
          <a:prstGeom prst="rect">
            <a:avLst/>
          </a:prstGeom>
        </p:spPr>
      </p:pic>
    </p:spTree>
    <p:extLst>
      <p:ext uri="{BB962C8B-B14F-4D97-AF65-F5344CB8AC3E}">
        <p14:creationId xmlns:p14="http://schemas.microsoft.com/office/powerpoint/2010/main" val="1471282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794" y="2129311"/>
            <a:ext cx="10688638" cy="868363"/>
          </a:xfrm>
        </p:spPr>
        <p:txBody>
          <a:bodyPr>
            <a:noAutofit/>
          </a:bodyPr>
          <a:lstStyle/>
          <a:p>
            <a:pPr marL="342900" indent="-342900" algn="l" defTabSz="453905" eaLnBrk="0" fontAlgn="base" hangingPunct="0">
              <a:spcAft>
                <a:spcPct val="0"/>
              </a:spcAft>
              <a:buFont typeface="Wingdings" panose="05000000000000000000" pitchFamily="2" charset="2"/>
              <a:buChar char="Ø"/>
              <a:defRPr/>
            </a:pPr>
            <a:r>
              <a:rPr lang="en-US" altLang="en-US" sz="2400" b="1" dirty="0" smtClean="0">
                <a:solidFill>
                  <a:srgbClr val="002060"/>
                </a:solidFill>
                <a:latin typeface="Times New Roman" panose="02020603050405020304" pitchFamily="18" charset="0"/>
                <a:ea typeface="ヒラギノ角ゴ Pro W3" charset="-128"/>
                <a:cs typeface="Times New Roman" panose="02020603050405020304" pitchFamily="18" charset="0"/>
              </a:rPr>
              <a:t>Data Analysis of the following Model. </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Activity 1 Analyzing a Model</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821416" y="2493082"/>
            <a:ext cx="8514413" cy="4425254"/>
          </a:xfrm>
          <a:prstGeom prst="rect">
            <a:avLst/>
          </a:prstGeom>
        </p:spPr>
      </p:pic>
      <p:sp>
        <p:nvSpPr>
          <p:cNvPr id="3" name="Rectangle 2"/>
          <p:cNvSpPr/>
          <p:nvPr/>
        </p:nvSpPr>
        <p:spPr>
          <a:xfrm>
            <a:off x="121987" y="1145021"/>
            <a:ext cx="9068255" cy="1717393"/>
          </a:xfrm>
          <a:prstGeom prst="rect">
            <a:avLst/>
          </a:prstGeom>
        </p:spPr>
        <p:txBody>
          <a:bodyPr wrap="square">
            <a:spAutoFit/>
          </a:bodyPr>
          <a:lstStyle/>
          <a:p>
            <a:pPr marL="388255" lvl="0" indent="-388255">
              <a:spcBef>
                <a:spcPct val="20000"/>
              </a:spcBef>
              <a:buFont typeface="Wingdings" panose="05000000000000000000" pitchFamily="2" charset="2"/>
              <a:buChar char="Ø"/>
            </a:pPr>
            <a:r>
              <a:rPr lang="en-US" sz="2400" b="1" dirty="0">
                <a:solidFill>
                  <a:srgbClr val="FF0000"/>
                </a:solidFill>
                <a:latin typeface="Times New Roman" pitchFamily="18" charset="0"/>
                <a:cs typeface="Times New Roman" pitchFamily="18" charset="0"/>
              </a:rPr>
              <a:t>Statistical Package for the Social Sciences: SPSS Version 23     </a:t>
            </a:r>
            <a:endParaRPr lang="en-US" sz="2400" b="1" dirty="0" smtClean="0">
              <a:solidFill>
                <a:srgbClr val="FF0000"/>
              </a:solidFill>
              <a:latin typeface="Times New Roman" pitchFamily="18" charset="0"/>
              <a:cs typeface="Times New Roman" pitchFamily="18" charset="0"/>
            </a:endParaRPr>
          </a:p>
          <a:p>
            <a:pPr lvl="0">
              <a:spcBef>
                <a:spcPct val="20000"/>
              </a:spcBef>
            </a:pPr>
            <a:r>
              <a:rPr lang="en-US" sz="2000" b="1" i="1" dirty="0" smtClean="0">
                <a:solidFill>
                  <a:srgbClr val="7030A0"/>
                </a:solidFill>
                <a:latin typeface="Times New Roman" pitchFamily="18" charset="0"/>
                <a:cs typeface="Times New Roman" pitchFamily="18" charset="0"/>
              </a:rPr>
              <a:t>      ( </a:t>
            </a:r>
            <a:r>
              <a:rPr lang="en-US" sz="2000" b="1" i="1" dirty="0">
                <a:solidFill>
                  <a:srgbClr val="7030A0"/>
                </a:solidFill>
                <a:latin typeface="Times New Roman" pitchFamily="18" charset="0"/>
                <a:cs typeface="Times New Roman" pitchFamily="18" charset="0"/>
              </a:rPr>
              <a:t>Software, Tool, …..) </a:t>
            </a:r>
            <a:endParaRPr lang="en-US" sz="2000" b="1" i="1" dirty="0" smtClean="0">
              <a:solidFill>
                <a:srgbClr val="7030A0"/>
              </a:solidFill>
              <a:latin typeface="Times New Roman" pitchFamily="18" charset="0"/>
              <a:cs typeface="Times New Roman" pitchFamily="18" charset="0"/>
            </a:endParaRPr>
          </a:p>
          <a:p>
            <a:pPr lvl="0">
              <a:spcBef>
                <a:spcPct val="20000"/>
              </a:spcBef>
            </a:pPr>
            <a:endParaRPr lang="en-US" sz="2000" b="1" i="1" dirty="0" smtClean="0">
              <a:solidFill>
                <a:srgbClr val="7030A0"/>
              </a:solidFill>
              <a:latin typeface="Times New Roman" pitchFamily="18" charset="0"/>
              <a:cs typeface="Times New Roman" pitchFamily="18" charset="0"/>
            </a:endParaRPr>
          </a:p>
          <a:p>
            <a:pPr lvl="0">
              <a:spcBef>
                <a:spcPct val="20000"/>
              </a:spcBef>
            </a:pP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60699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71369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Data Analysis of the following Model.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Activity 1 Analyzing a Model</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20</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824458" y="2147878"/>
            <a:ext cx="8514413" cy="4425254"/>
          </a:xfrm>
          <a:prstGeom prst="rect">
            <a:avLst/>
          </a:prstGeom>
        </p:spPr>
      </p:pic>
    </p:spTree>
    <p:extLst>
      <p:ext uri="{BB962C8B-B14F-4D97-AF65-F5344CB8AC3E}">
        <p14:creationId xmlns:p14="http://schemas.microsoft.com/office/powerpoint/2010/main" val="3298162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51935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Step 1: Open .SPSS worksheet and fill as follows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Activity 1 (Step by Step )</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21</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828282" y="915172"/>
            <a:ext cx="2078916" cy="816935"/>
          </a:xfrm>
          <a:prstGeom prst="rect">
            <a:avLst/>
          </a:prstGeom>
        </p:spPr>
      </p:pic>
      <p:pic>
        <p:nvPicPr>
          <p:cNvPr id="8" name="Picture 7"/>
          <p:cNvPicPr>
            <a:picLocks noChangeAspect="1"/>
          </p:cNvPicPr>
          <p:nvPr/>
        </p:nvPicPr>
        <p:blipFill>
          <a:blip r:embed="rId5"/>
          <a:stretch>
            <a:fillRect/>
          </a:stretch>
        </p:blipFill>
        <p:spPr>
          <a:xfrm>
            <a:off x="335506" y="2028531"/>
            <a:ext cx="9925050" cy="4029075"/>
          </a:xfrm>
          <a:prstGeom prst="rect">
            <a:avLst/>
          </a:prstGeom>
        </p:spPr>
      </p:pic>
    </p:spTree>
    <p:extLst>
      <p:ext uri="{BB962C8B-B14F-4D97-AF65-F5344CB8AC3E}">
        <p14:creationId xmlns:p14="http://schemas.microsoft.com/office/powerpoint/2010/main" val="3177457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51935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Step 2: Go to Data View and fill as follows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Activity 1 (Step by Step )</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22</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828282" y="915172"/>
            <a:ext cx="2078916" cy="816935"/>
          </a:xfrm>
          <a:prstGeom prst="rect">
            <a:avLst/>
          </a:prstGeom>
        </p:spPr>
      </p:pic>
      <p:pic>
        <p:nvPicPr>
          <p:cNvPr id="3" name="Picture 2"/>
          <p:cNvPicPr>
            <a:picLocks noChangeAspect="1"/>
          </p:cNvPicPr>
          <p:nvPr/>
        </p:nvPicPr>
        <p:blipFill>
          <a:blip r:embed="rId5"/>
          <a:stretch>
            <a:fillRect/>
          </a:stretch>
        </p:blipFill>
        <p:spPr>
          <a:xfrm>
            <a:off x="2522088" y="1953538"/>
            <a:ext cx="6000750" cy="5143500"/>
          </a:xfrm>
          <a:prstGeom prst="rect">
            <a:avLst/>
          </a:prstGeom>
        </p:spPr>
      </p:pic>
    </p:spTree>
    <p:extLst>
      <p:ext uri="{BB962C8B-B14F-4D97-AF65-F5344CB8AC3E}">
        <p14:creationId xmlns:p14="http://schemas.microsoft.com/office/powerpoint/2010/main" val="241576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34993" y="1067558"/>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Data View /Analyze / Descriptive statistics / Descriptive/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387679" y="2377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 1: </a:t>
            </a:r>
            <a:r>
              <a:rPr lang="en-US" sz="3200" b="1" dirty="0" smtClean="0">
                <a:solidFill>
                  <a:srgbClr val="FF0000"/>
                </a:solidFill>
                <a:latin typeface="Gill Sans MT"/>
              </a:rPr>
              <a:t>Normality Test </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23</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2339493" y="2821902"/>
            <a:ext cx="6079638" cy="3788760"/>
          </a:xfrm>
          <a:prstGeom prst="rect">
            <a:avLst/>
          </a:prstGeom>
        </p:spPr>
      </p:pic>
    </p:spTree>
    <p:extLst>
      <p:ext uri="{BB962C8B-B14F-4D97-AF65-F5344CB8AC3E}">
        <p14:creationId xmlns:p14="http://schemas.microsoft.com/office/powerpoint/2010/main" val="16145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653736"/>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Import the desired variables  by clicking the arrow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417659" y="25454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lvl="0" algn="ctr" defTabSz="914400" eaLnBrk="1" fontAlgn="auto" hangingPunct="1">
              <a:spcBef>
                <a:spcPts val="0"/>
              </a:spcBef>
              <a:spcAft>
                <a:spcPts val="0"/>
              </a:spcAft>
              <a:defRPr/>
            </a:pPr>
            <a:r>
              <a:rPr lang="en-US" sz="3200" b="1" dirty="0" smtClean="0">
                <a:solidFill>
                  <a:srgbClr val="6699FF"/>
                </a:solidFill>
                <a:effectLst/>
                <a:latin typeface="Gill Sans MT"/>
              </a:rPr>
              <a:t>Step </a:t>
            </a:r>
            <a:r>
              <a:rPr lang="en-US" sz="3200" b="1" dirty="0">
                <a:solidFill>
                  <a:srgbClr val="6699FF"/>
                </a:solidFill>
                <a:effectLst/>
                <a:latin typeface="Gill Sans MT"/>
              </a:rPr>
              <a:t>1: </a:t>
            </a:r>
            <a:r>
              <a:rPr lang="en-US" sz="3200" b="1" dirty="0">
                <a:solidFill>
                  <a:srgbClr val="FF0000"/>
                </a:solidFill>
                <a:effectLst/>
                <a:latin typeface="Gill Sans MT"/>
              </a:rPr>
              <a:t>Normality Test </a:t>
            </a:r>
            <a:endParaRPr lang="en-US" sz="3200" b="1" dirty="0">
              <a:solidFill>
                <a:srgbClr val="6699FF"/>
              </a:solidFill>
              <a:effectLst/>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24</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6828282" y="795342"/>
            <a:ext cx="2078916" cy="816935"/>
          </a:xfrm>
          <a:prstGeom prst="rect">
            <a:avLst/>
          </a:prstGeom>
        </p:spPr>
      </p:pic>
      <p:pic>
        <p:nvPicPr>
          <p:cNvPr id="10" name="Picture 9"/>
          <p:cNvPicPr>
            <a:picLocks noChangeAspect="1"/>
          </p:cNvPicPr>
          <p:nvPr/>
        </p:nvPicPr>
        <p:blipFill>
          <a:blip r:embed="rId5"/>
          <a:stretch>
            <a:fillRect/>
          </a:stretch>
        </p:blipFill>
        <p:spPr>
          <a:xfrm>
            <a:off x="1557455" y="2522099"/>
            <a:ext cx="6995076" cy="4317948"/>
          </a:xfrm>
          <a:prstGeom prst="rect">
            <a:avLst/>
          </a:prstGeom>
        </p:spPr>
      </p:pic>
    </p:spTree>
    <p:extLst>
      <p:ext uri="{BB962C8B-B14F-4D97-AF65-F5344CB8AC3E}">
        <p14:creationId xmlns:p14="http://schemas.microsoft.com/office/powerpoint/2010/main" val="4185096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414510"/>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Click on Options and tick as follows, then click on continue and OK:</a:t>
            </a: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357698" y="310678"/>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lvl="0" algn="ctr" defTabSz="914400" eaLnBrk="1" fontAlgn="auto" hangingPunct="1">
              <a:spcBef>
                <a:spcPts val="0"/>
              </a:spcBef>
              <a:spcAft>
                <a:spcPts val="0"/>
              </a:spcAft>
              <a:defRPr/>
            </a:pPr>
            <a:r>
              <a:rPr lang="en-US" sz="3200" b="1" dirty="0" smtClean="0">
                <a:solidFill>
                  <a:srgbClr val="6699FF"/>
                </a:solidFill>
                <a:effectLst/>
                <a:latin typeface="Gill Sans MT"/>
              </a:rPr>
              <a:t>Step </a:t>
            </a:r>
            <a:r>
              <a:rPr lang="en-US" sz="3200" b="1" dirty="0">
                <a:solidFill>
                  <a:srgbClr val="6699FF"/>
                </a:solidFill>
                <a:effectLst/>
                <a:latin typeface="Gill Sans MT"/>
              </a:rPr>
              <a:t>1: </a:t>
            </a:r>
            <a:r>
              <a:rPr lang="en-US" sz="3200" b="1" dirty="0">
                <a:solidFill>
                  <a:srgbClr val="FF0000"/>
                </a:solidFill>
                <a:effectLst/>
                <a:latin typeface="Gill Sans MT"/>
              </a:rPr>
              <a:t>Normality Test </a:t>
            </a:r>
            <a:endParaRPr lang="en-US" sz="3200" b="1" dirty="0">
              <a:solidFill>
                <a:srgbClr val="6699FF"/>
              </a:solidFill>
              <a:effectLst/>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25</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6828282" y="842063"/>
            <a:ext cx="2078916" cy="816935"/>
          </a:xfrm>
          <a:prstGeom prst="rect">
            <a:avLst/>
          </a:prstGeom>
        </p:spPr>
      </p:pic>
      <p:pic>
        <p:nvPicPr>
          <p:cNvPr id="9" name="Picture 8"/>
          <p:cNvPicPr>
            <a:picLocks noChangeAspect="1"/>
          </p:cNvPicPr>
          <p:nvPr/>
        </p:nvPicPr>
        <p:blipFill>
          <a:blip r:embed="rId5"/>
          <a:stretch>
            <a:fillRect/>
          </a:stretch>
        </p:blipFill>
        <p:spPr>
          <a:xfrm>
            <a:off x="3012030" y="2201989"/>
            <a:ext cx="4513031" cy="4523687"/>
          </a:xfrm>
          <a:prstGeom prst="rect">
            <a:avLst/>
          </a:prstGeom>
        </p:spPr>
      </p:pic>
    </p:spTree>
    <p:extLst>
      <p:ext uri="{BB962C8B-B14F-4D97-AF65-F5344CB8AC3E}">
        <p14:creationId xmlns:p14="http://schemas.microsoft.com/office/powerpoint/2010/main" val="3751575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078968"/>
            <a:ext cx="10688638" cy="868363"/>
          </a:xfrm>
        </p:spPr>
        <p:txBody>
          <a:bodyPr>
            <a:noAutofit/>
          </a:bodyPr>
          <a:lstStyle/>
          <a:p>
            <a:pPr algn="l" defTabSz="453905" eaLnBrk="0" fontAlgn="base" hangingPunct="0">
              <a:spcAft>
                <a:spcPct val="0"/>
              </a:spcAft>
              <a:defRPr/>
            </a:pP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Output:</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28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327718" y="263481"/>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lvl="0" algn="ctr" defTabSz="914400" eaLnBrk="1" fontAlgn="auto" hangingPunct="1">
              <a:spcBef>
                <a:spcPts val="0"/>
              </a:spcBef>
              <a:spcAft>
                <a:spcPts val="0"/>
              </a:spcAft>
              <a:defRPr/>
            </a:pPr>
            <a:r>
              <a:rPr lang="en-US" sz="3200" b="1" dirty="0" smtClean="0">
                <a:solidFill>
                  <a:srgbClr val="6699FF"/>
                </a:solidFill>
                <a:effectLst/>
                <a:latin typeface="Gill Sans MT"/>
              </a:rPr>
              <a:t>Step </a:t>
            </a:r>
            <a:r>
              <a:rPr lang="en-US" sz="3200" b="1" dirty="0">
                <a:solidFill>
                  <a:srgbClr val="6699FF"/>
                </a:solidFill>
                <a:effectLst/>
                <a:latin typeface="Gill Sans MT"/>
              </a:rPr>
              <a:t>1: </a:t>
            </a:r>
            <a:r>
              <a:rPr lang="en-US" sz="3200" b="1" dirty="0">
                <a:solidFill>
                  <a:srgbClr val="FF0000"/>
                </a:solidFill>
                <a:effectLst/>
                <a:latin typeface="Gill Sans MT"/>
              </a:rPr>
              <a:t>Normality Test </a:t>
            </a:r>
            <a:endParaRPr lang="en-US" sz="3200" b="1" dirty="0">
              <a:solidFill>
                <a:srgbClr val="6699FF"/>
              </a:solidFill>
              <a:effectLst/>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26</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6620732" y="839307"/>
            <a:ext cx="2078916" cy="816935"/>
          </a:xfrm>
          <a:prstGeom prst="rect">
            <a:avLst/>
          </a:prstGeom>
        </p:spPr>
      </p:pic>
      <p:pic>
        <p:nvPicPr>
          <p:cNvPr id="11" name="Picture 10"/>
          <p:cNvPicPr>
            <a:picLocks noChangeAspect="1"/>
          </p:cNvPicPr>
          <p:nvPr/>
        </p:nvPicPr>
        <p:blipFill>
          <a:blip r:embed="rId5"/>
          <a:stretch>
            <a:fillRect/>
          </a:stretch>
        </p:blipFill>
        <p:spPr>
          <a:xfrm>
            <a:off x="1929627" y="1386334"/>
            <a:ext cx="6829384" cy="5824635"/>
          </a:xfrm>
          <a:prstGeom prst="rect">
            <a:avLst/>
          </a:prstGeom>
        </p:spPr>
      </p:pic>
    </p:spTree>
    <p:extLst>
      <p:ext uri="{BB962C8B-B14F-4D97-AF65-F5344CB8AC3E}">
        <p14:creationId xmlns:p14="http://schemas.microsoft.com/office/powerpoint/2010/main" val="3528436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51935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Step 3: Go to “ Analyze” / “ Scale” / “Reliability Analysis”</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you will get the following windows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27</a:t>
            </a:fld>
            <a:endParaRPr lang="en-US">
              <a:solidFill>
                <a:prstClr val="black">
                  <a:tint val="75000"/>
                </a:prstClr>
              </a:solidFill>
            </a:endParaRPr>
          </a:p>
        </p:txBody>
      </p:sp>
      <p:pic>
        <p:nvPicPr>
          <p:cNvPr id="9" name="Picture 8"/>
          <p:cNvPicPr>
            <a:picLocks noChangeAspect="1"/>
          </p:cNvPicPr>
          <p:nvPr/>
        </p:nvPicPr>
        <p:blipFill>
          <a:blip r:embed="rId4"/>
          <a:stretch>
            <a:fillRect/>
          </a:stretch>
        </p:blipFill>
        <p:spPr>
          <a:xfrm>
            <a:off x="1346303" y="2387719"/>
            <a:ext cx="7560895" cy="4477551"/>
          </a:xfrm>
          <a:prstGeom prst="rect">
            <a:avLst/>
          </a:prstGeom>
        </p:spPr>
      </p:pic>
      <p:sp>
        <p:nvSpPr>
          <p:cNvPr id="8" name="Rectangle 7"/>
          <p:cNvSpPr/>
          <p:nvPr/>
        </p:nvSpPr>
        <p:spPr>
          <a:xfrm>
            <a:off x="1033029" y="103919"/>
            <a:ext cx="8187441" cy="584775"/>
          </a:xfrm>
          <a:prstGeom prst="rect">
            <a:avLst/>
          </a:prstGeom>
        </p:spPr>
        <p:txBody>
          <a:bodyPr wrap="square">
            <a:spAutoFit/>
          </a:bodyPr>
          <a:lstStyle/>
          <a:p>
            <a:pPr lvl="0" algn="ctr" defTabSz="914400">
              <a:defRPr/>
            </a:pPr>
            <a:r>
              <a:rPr lang="en-US" sz="3200" b="1" dirty="0">
                <a:solidFill>
                  <a:srgbClr val="6699FF"/>
                </a:solidFill>
                <a:latin typeface="Gill Sans MT"/>
              </a:rPr>
              <a:t>Step </a:t>
            </a:r>
            <a:r>
              <a:rPr lang="en-US" sz="3200" b="1" dirty="0" smtClean="0">
                <a:solidFill>
                  <a:srgbClr val="6699FF"/>
                </a:solidFill>
                <a:latin typeface="Gill Sans MT"/>
              </a:rPr>
              <a:t>2: </a:t>
            </a:r>
            <a:r>
              <a:rPr lang="en-US" sz="3200" b="1" dirty="0" smtClean="0">
                <a:solidFill>
                  <a:srgbClr val="FF0000"/>
                </a:solidFill>
                <a:latin typeface="Gill Sans MT"/>
              </a:rPr>
              <a:t>Reliability and Construct Validity </a:t>
            </a:r>
            <a:endParaRPr lang="en-US" sz="3200" b="1" dirty="0">
              <a:solidFill>
                <a:srgbClr val="6699FF"/>
              </a:solidFill>
              <a:latin typeface="Gill Sans MT"/>
            </a:endParaRPr>
          </a:p>
        </p:txBody>
      </p:sp>
    </p:spTree>
    <p:extLst>
      <p:ext uri="{BB962C8B-B14F-4D97-AF65-F5344CB8AC3E}">
        <p14:creationId xmlns:p14="http://schemas.microsoft.com/office/powerpoint/2010/main" val="3839466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51935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Step 4: Import the desired items to get for example: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28</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828282" y="915172"/>
            <a:ext cx="2078916" cy="816935"/>
          </a:xfrm>
          <a:prstGeom prst="rect">
            <a:avLst/>
          </a:prstGeom>
        </p:spPr>
      </p:pic>
      <p:pic>
        <p:nvPicPr>
          <p:cNvPr id="10" name="Picture 9"/>
          <p:cNvPicPr>
            <a:picLocks noChangeAspect="1"/>
          </p:cNvPicPr>
          <p:nvPr/>
        </p:nvPicPr>
        <p:blipFill>
          <a:blip r:embed="rId5"/>
          <a:stretch>
            <a:fillRect/>
          </a:stretch>
        </p:blipFill>
        <p:spPr>
          <a:xfrm>
            <a:off x="1253891" y="2336292"/>
            <a:ext cx="7751005" cy="4543218"/>
          </a:xfrm>
          <a:prstGeom prst="rect">
            <a:avLst/>
          </a:prstGeom>
        </p:spPr>
      </p:pic>
      <p:pic>
        <p:nvPicPr>
          <p:cNvPr id="3" name="Picture 2"/>
          <p:cNvPicPr>
            <a:picLocks noChangeAspect="1"/>
          </p:cNvPicPr>
          <p:nvPr/>
        </p:nvPicPr>
        <p:blipFill>
          <a:blip r:embed="rId6"/>
          <a:stretch>
            <a:fillRect/>
          </a:stretch>
        </p:blipFill>
        <p:spPr>
          <a:xfrm>
            <a:off x="768486" y="81007"/>
            <a:ext cx="8236410" cy="859611"/>
          </a:xfrm>
          <a:prstGeom prst="rect">
            <a:avLst/>
          </a:prstGeom>
        </p:spPr>
      </p:pic>
    </p:spTree>
    <p:extLst>
      <p:ext uri="{BB962C8B-B14F-4D97-AF65-F5344CB8AC3E}">
        <p14:creationId xmlns:p14="http://schemas.microsoft.com/office/powerpoint/2010/main" val="1991307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519357"/>
            <a:ext cx="10688638" cy="1313784"/>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Step 5: Click on “Statistics”, fill in as indicated below a click on “Continue”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then “ OK”.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29</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738557" y="813919"/>
            <a:ext cx="2078916" cy="816935"/>
          </a:xfrm>
          <a:prstGeom prst="rect">
            <a:avLst/>
          </a:prstGeom>
        </p:spPr>
      </p:pic>
      <p:pic>
        <p:nvPicPr>
          <p:cNvPr id="8" name="Picture 7"/>
          <p:cNvPicPr>
            <a:picLocks noChangeAspect="1"/>
          </p:cNvPicPr>
          <p:nvPr/>
        </p:nvPicPr>
        <p:blipFill>
          <a:blip r:embed="rId5"/>
          <a:stretch>
            <a:fillRect/>
          </a:stretch>
        </p:blipFill>
        <p:spPr>
          <a:xfrm>
            <a:off x="3384735" y="1847631"/>
            <a:ext cx="5663780" cy="5458757"/>
          </a:xfrm>
          <a:prstGeom prst="rect">
            <a:avLst/>
          </a:prstGeom>
        </p:spPr>
      </p:pic>
      <p:pic>
        <p:nvPicPr>
          <p:cNvPr id="3" name="Picture 2"/>
          <p:cNvPicPr>
            <a:picLocks noChangeAspect="1"/>
          </p:cNvPicPr>
          <p:nvPr/>
        </p:nvPicPr>
        <p:blipFill>
          <a:blip r:embed="rId6"/>
          <a:stretch>
            <a:fillRect/>
          </a:stretch>
        </p:blipFill>
        <p:spPr>
          <a:xfrm>
            <a:off x="941301" y="65804"/>
            <a:ext cx="8236410" cy="859611"/>
          </a:xfrm>
          <a:prstGeom prst="rect">
            <a:avLst/>
          </a:prstGeom>
        </p:spPr>
      </p:pic>
    </p:spTree>
    <p:extLst>
      <p:ext uri="{BB962C8B-B14F-4D97-AF65-F5344CB8AC3E}">
        <p14:creationId xmlns:p14="http://schemas.microsoft.com/office/powerpoint/2010/main" val="27732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677650"/>
            <a:ext cx="10200739" cy="5202836"/>
          </a:xfrm>
        </p:spPr>
        <p:txBody>
          <a:bodyPr>
            <a:normAutofit/>
          </a:bodyPr>
          <a:lstStyle/>
          <a:p>
            <a:pPr marL="0" indent="0">
              <a:buNone/>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Descriptive Statistics</a:t>
            </a:r>
          </a:p>
          <a:p>
            <a:pPr marL="0" indent="0">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 </a:t>
            </a:r>
            <a:r>
              <a:rPr lang="en-US" sz="2800" b="1" dirty="0" smtClean="0">
                <a:solidFill>
                  <a:srgbClr val="002060"/>
                </a:solidFill>
                <a:latin typeface="Times New Roman" pitchFamily="18" charset="0"/>
                <a:cs typeface="Times New Roman" pitchFamily="18" charset="0"/>
              </a:rPr>
              <a:t>Summarizing Data</a:t>
            </a:r>
          </a:p>
          <a:p>
            <a:pPr marL="0" lvl="0" indent="0">
              <a:buNone/>
            </a:pP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100" b="1" i="1" dirty="0">
                <a:solidFill>
                  <a:srgbClr val="7030A0"/>
                </a:solidFill>
                <a:latin typeface="Times New Roman" pitchFamily="18" charset="0"/>
                <a:cs typeface="Times New Roman" pitchFamily="18" charset="0"/>
              </a:rPr>
              <a:t>( </a:t>
            </a:r>
            <a:r>
              <a:rPr lang="en-US" sz="2100" b="1" i="1" dirty="0" smtClean="0">
                <a:solidFill>
                  <a:srgbClr val="7030A0"/>
                </a:solidFill>
                <a:latin typeface="Times New Roman" pitchFamily="18" charset="0"/>
                <a:cs typeface="Times New Roman" pitchFamily="18" charset="0"/>
              </a:rPr>
              <a:t>Bar Graph, Pie Charts,…)</a:t>
            </a:r>
            <a:endParaRPr lang="en-US" sz="2800" b="1" dirty="0" smtClean="0">
              <a:solidFill>
                <a:srgbClr val="00206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     - </a:t>
            </a:r>
            <a:r>
              <a:rPr lang="en-US" sz="2800" b="1" dirty="0" smtClean="0">
                <a:solidFill>
                  <a:srgbClr val="002060"/>
                </a:solidFill>
                <a:latin typeface="Times New Roman" pitchFamily="18" charset="0"/>
                <a:cs typeface="Times New Roman" pitchFamily="18" charset="0"/>
              </a:rPr>
              <a:t>Measuring Data</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(Frequencies, Percentage, Measures </a:t>
            </a:r>
            <a:r>
              <a:rPr lang="en-US" sz="2000" b="1" i="1" dirty="0">
                <a:solidFill>
                  <a:srgbClr val="7030A0"/>
                </a:solidFill>
                <a:latin typeface="Times New Roman" pitchFamily="18" charset="0"/>
                <a:cs typeface="Times New Roman" pitchFamily="18" charset="0"/>
              </a:rPr>
              <a:t>of Center and Location, Measures of </a:t>
            </a:r>
            <a:r>
              <a:rPr lang="en-US" sz="2000" b="1" i="1" dirty="0" smtClean="0">
                <a:solidFill>
                  <a:srgbClr val="7030A0"/>
                </a:solidFill>
                <a:latin typeface="Times New Roman" pitchFamily="18" charset="0"/>
                <a:cs typeface="Times New Roman" pitchFamily="18" charset="0"/>
              </a:rPr>
              <a:t>Variation,…)</a:t>
            </a:r>
            <a:endParaRPr lang="en-US" sz="2000" b="1" i="1" dirty="0">
              <a:solidFill>
                <a:srgbClr val="7030A0"/>
              </a:solidFill>
              <a:latin typeface="Times New Roman" pitchFamily="18" charset="0"/>
              <a:cs typeface="Times New Roman" pitchFamily="18" charset="0"/>
            </a:endParaRPr>
          </a:p>
          <a:p>
            <a:pPr marL="0" indent="0">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 </a:t>
            </a:r>
            <a:r>
              <a:rPr lang="en-US" sz="2800" b="1" dirty="0">
                <a:solidFill>
                  <a:srgbClr val="002060"/>
                </a:solidFill>
                <a:latin typeface="Times New Roman" pitchFamily="18" charset="0"/>
                <a:cs typeface="Times New Roman" pitchFamily="18" charset="0"/>
              </a:rPr>
              <a:t>Normality test</a:t>
            </a:r>
          </a:p>
          <a:p>
            <a:pPr marL="0" indent="0">
              <a:buNone/>
            </a:pPr>
            <a:r>
              <a:rPr lang="en-US" sz="2000" b="1" i="1" dirty="0" smtClean="0">
                <a:solidFill>
                  <a:srgbClr val="7030A0"/>
                </a:solidFill>
                <a:latin typeface="Times New Roman" pitchFamily="18" charset="0"/>
                <a:cs typeface="Times New Roman" pitchFamily="18" charset="0"/>
              </a:rPr>
              <a:t>           (</a:t>
            </a:r>
            <a:r>
              <a:rPr lang="en-US" sz="2000" b="1" i="1" dirty="0" err="1" smtClean="0">
                <a:solidFill>
                  <a:srgbClr val="7030A0"/>
                </a:solidFill>
                <a:latin typeface="Times New Roman" pitchFamily="18" charset="0"/>
                <a:cs typeface="Times New Roman" pitchFamily="18" charset="0"/>
              </a:rPr>
              <a:t>Skewness</a:t>
            </a:r>
            <a:r>
              <a:rPr lang="en-US" sz="2000" b="1" i="1" dirty="0" smtClean="0">
                <a:solidFill>
                  <a:srgbClr val="7030A0"/>
                </a:solidFill>
                <a:latin typeface="Times New Roman" pitchFamily="18" charset="0"/>
                <a:cs typeface="Times New Roman" pitchFamily="18" charset="0"/>
              </a:rPr>
              <a:t>: score </a:t>
            </a:r>
            <a:r>
              <a:rPr lang="el-GR" sz="2000" b="1" i="1" dirty="0" smtClean="0">
                <a:solidFill>
                  <a:srgbClr val="7030A0"/>
                </a:solidFill>
                <a:latin typeface="Times New Roman" pitchFamily="18" charset="0"/>
                <a:cs typeface="Times New Roman" pitchFamily="18" charset="0"/>
              </a:rPr>
              <a:t>ϵ</a:t>
            </a:r>
            <a:r>
              <a:rPr lang="en-US" sz="2000" b="1" i="1" dirty="0" smtClean="0">
                <a:solidFill>
                  <a:srgbClr val="7030A0"/>
                </a:solidFill>
                <a:latin typeface="Times New Roman" pitchFamily="18" charset="0"/>
                <a:cs typeface="Times New Roman" pitchFamily="18" charset="0"/>
              </a:rPr>
              <a:t> [ -2, 2 ]  and Kurtosis: score </a:t>
            </a:r>
            <a:r>
              <a:rPr lang="el-GR" sz="2000" b="1" i="1" dirty="0" smtClean="0">
                <a:solidFill>
                  <a:srgbClr val="7030A0"/>
                </a:solidFill>
                <a:latin typeface="Times New Roman" pitchFamily="18" charset="0"/>
                <a:cs typeface="Times New Roman" pitchFamily="18" charset="0"/>
              </a:rPr>
              <a:t>ϵ</a:t>
            </a:r>
            <a:r>
              <a:rPr lang="en-US" sz="2000" b="1" i="1" dirty="0" smtClean="0">
                <a:solidFill>
                  <a:srgbClr val="7030A0"/>
                </a:solidFill>
                <a:latin typeface="Times New Roman" pitchFamily="18" charset="0"/>
                <a:cs typeface="Times New Roman" pitchFamily="18" charset="0"/>
              </a:rPr>
              <a:t> [ -3, 3 ] )</a:t>
            </a:r>
            <a:r>
              <a:rPr lang="en-US" sz="2000" b="1" i="1" dirty="0">
                <a:solidFill>
                  <a:srgbClr val="7030A0"/>
                </a:solidFill>
                <a:latin typeface="Times New Roman" pitchFamily="18" charset="0"/>
                <a:cs typeface="Times New Roman" pitchFamily="18" charset="0"/>
              </a:rPr>
              <a:t> Reference:  (Hair et al., </a:t>
            </a:r>
            <a:r>
              <a:rPr lang="en-US" sz="2000" b="1" i="1" dirty="0" smtClean="0">
                <a:solidFill>
                  <a:srgbClr val="7030A0"/>
                </a:solidFill>
                <a:latin typeface="Times New Roman" pitchFamily="18" charset="0"/>
                <a:cs typeface="Times New Roman" pitchFamily="18" charset="0"/>
              </a:rPr>
              <a:t>2010)</a:t>
            </a:r>
          </a:p>
          <a:p>
            <a:pPr marL="0" indent="0">
              <a:buNone/>
            </a:pP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defTabSz="453905" eaLnBrk="0" fontAlgn="base" hangingPunct="0">
              <a:spcAft>
                <a:spcPct val="0"/>
              </a:spcAft>
            </a:pP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072690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328989"/>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You will get the following outputs:</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30</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828282" y="915172"/>
            <a:ext cx="2078916" cy="816935"/>
          </a:xfrm>
          <a:prstGeom prst="rect">
            <a:avLst/>
          </a:prstGeom>
        </p:spPr>
      </p:pic>
      <p:pic>
        <p:nvPicPr>
          <p:cNvPr id="9" name="Picture 8"/>
          <p:cNvPicPr>
            <a:picLocks noChangeAspect="1"/>
          </p:cNvPicPr>
          <p:nvPr/>
        </p:nvPicPr>
        <p:blipFill>
          <a:blip r:embed="rId5"/>
          <a:stretch>
            <a:fillRect/>
          </a:stretch>
        </p:blipFill>
        <p:spPr>
          <a:xfrm>
            <a:off x="306479" y="1925368"/>
            <a:ext cx="4197281" cy="2077005"/>
          </a:xfrm>
          <a:prstGeom prst="rect">
            <a:avLst/>
          </a:prstGeom>
        </p:spPr>
      </p:pic>
      <p:pic>
        <p:nvPicPr>
          <p:cNvPr id="10" name="Picture 9"/>
          <p:cNvPicPr>
            <a:picLocks noChangeAspect="1"/>
          </p:cNvPicPr>
          <p:nvPr/>
        </p:nvPicPr>
        <p:blipFill>
          <a:blip r:embed="rId6"/>
          <a:stretch>
            <a:fillRect/>
          </a:stretch>
        </p:blipFill>
        <p:spPr>
          <a:xfrm>
            <a:off x="4810239" y="1985687"/>
            <a:ext cx="5172669" cy="2016686"/>
          </a:xfrm>
          <a:prstGeom prst="rect">
            <a:avLst/>
          </a:prstGeom>
        </p:spPr>
      </p:pic>
      <p:pic>
        <p:nvPicPr>
          <p:cNvPr id="11" name="Picture 10"/>
          <p:cNvPicPr>
            <a:picLocks noChangeAspect="1"/>
          </p:cNvPicPr>
          <p:nvPr/>
        </p:nvPicPr>
        <p:blipFill>
          <a:blip r:embed="rId7"/>
          <a:stretch>
            <a:fillRect/>
          </a:stretch>
        </p:blipFill>
        <p:spPr>
          <a:xfrm>
            <a:off x="1984444" y="4002373"/>
            <a:ext cx="6627174" cy="2307787"/>
          </a:xfrm>
          <a:prstGeom prst="rect">
            <a:avLst/>
          </a:prstGeom>
        </p:spPr>
      </p:pic>
      <p:sp>
        <p:nvSpPr>
          <p:cNvPr id="12" name="TextBox 11"/>
          <p:cNvSpPr txBox="1"/>
          <p:nvPr/>
        </p:nvSpPr>
        <p:spPr>
          <a:xfrm>
            <a:off x="839449" y="6670623"/>
            <a:ext cx="9420079" cy="415498"/>
          </a:xfrm>
          <a:prstGeom prst="rect">
            <a:avLst/>
          </a:prstGeom>
          <a:noFill/>
        </p:spPr>
        <p:txBody>
          <a:bodyPr wrap="none" rtlCol="0">
            <a:spAutoFit/>
          </a:bodyPr>
          <a:lstStyle/>
          <a:p>
            <a:r>
              <a:rPr lang="en-US" b="1" dirty="0" smtClean="0">
                <a:solidFill>
                  <a:srgbClr val="FF0000"/>
                </a:solidFill>
              </a:rPr>
              <a:t>Note that the interpretation of this result will be done in the Training Course CSA-B</a:t>
            </a:r>
            <a:endParaRPr lang="en-US" b="1" dirty="0">
              <a:solidFill>
                <a:srgbClr val="FF0000"/>
              </a:solidFill>
            </a:endParaRPr>
          </a:p>
        </p:txBody>
      </p:sp>
      <p:pic>
        <p:nvPicPr>
          <p:cNvPr id="3" name="Picture 2"/>
          <p:cNvPicPr>
            <a:picLocks noChangeAspect="1"/>
          </p:cNvPicPr>
          <p:nvPr/>
        </p:nvPicPr>
        <p:blipFill>
          <a:blip r:embed="rId8"/>
          <a:stretch>
            <a:fillRect/>
          </a:stretch>
        </p:blipFill>
        <p:spPr>
          <a:xfrm>
            <a:off x="839449" y="171188"/>
            <a:ext cx="8236410" cy="859611"/>
          </a:xfrm>
          <a:prstGeom prst="rect">
            <a:avLst/>
          </a:prstGeom>
        </p:spPr>
      </p:pic>
    </p:spTree>
    <p:extLst>
      <p:ext uri="{BB962C8B-B14F-4D97-AF65-F5344CB8AC3E}">
        <p14:creationId xmlns:p14="http://schemas.microsoft.com/office/powerpoint/2010/main" val="1866958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 3: </a:t>
            </a:r>
            <a:r>
              <a:rPr lang="en-US" sz="3200" b="1" dirty="0" smtClean="0">
                <a:solidFill>
                  <a:srgbClr val="FF0000"/>
                </a:solidFill>
                <a:latin typeface="Gill Sans MT"/>
              </a:rPr>
              <a:t>Mean of each Construct</a:t>
            </a:r>
            <a:endParaRPr lang="en-US" sz="3200" b="1" dirty="0">
              <a:solidFill>
                <a:srgbClr val="FF0000"/>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31</a:t>
            </a:fld>
            <a:endParaRPr lang="en-US">
              <a:solidFill>
                <a:prstClr val="black">
                  <a:tint val="75000"/>
                </a:prstClr>
              </a:solidFill>
            </a:endParaRPr>
          </a:p>
        </p:txBody>
      </p:sp>
      <p:sp>
        <p:nvSpPr>
          <p:cNvPr id="5" name="Rectangle 4"/>
          <p:cNvSpPr/>
          <p:nvPr/>
        </p:nvSpPr>
        <p:spPr>
          <a:xfrm>
            <a:off x="121987" y="1196437"/>
            <a:ext cx="9665142" cy="1015663"/>
          </a:xfrm>
          <a:prstGeom prst="rect">
            <a:avLst/>
          </a:prstGeom>
        </p:spPr>
        <p:txBody>
          <a:bodyPr wrap="square">
            <a:spAutoFit/>
          </a:bodyPr>
          <a:lstStyle/>
          <a:p>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Go to variable view worksheet and define the variables </a:t>
            </a:r>
          </a:p>
          <a:p>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PP, SS, and TP as follows: </a:t>
            </a:r>
            <a:endParaRPr lang="en-US" dirty="0"/>
          </a:p>
        </p:txBody>
      </p:sp>
      <p:pic>
        <p:nvPicPr>
          <p:cNvPr id="2" name="Picture 1"/>
          <p:cNvPicPr>
            <a:picLocks noChangeAspect="1"/>
          </p:cNvPicPr>
          <p:nvPr/>
        </p:nvPicPr>
        <p:blipFill>
          <a:blip r:embed="rId4"/>
          <a:stretch>
            <a:fillRect/>
          </a:stretch>
        </p:blipFill>
        <p:spPr>
          <a:xfrm>
            <a:off x="647476" y="2153062"/>
            <a:ext cx="8961220" cy="5011038"/>
          </a:xfrm>
          <a:prstGeom prst="rect">
            <a:avLst/>
          </a:prstGeom>
        </p:spPr>
      </p:pic>
    </p:spTree>
    <p:extLst>
      <p:ext uri="{BB962C8B-B14F-4D97-AF65-F5344CB8AC3E}">
        <p14:creationId xmlns:p14="http://schemas.microsoft.com/office/powerpoint/2010/main" val="3845318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62800" y="2008682"/>
            <a:ext cx="10688638" cy="1106286"/>
          </a:xfrm>
        </p:spPr>
        <p:txBody>
          <a:bodyPr>
            <a:noAutofit/>
          </a:bodyPr>
          <a:lstStyle/>
          <a:p>
            <a:pPr algn="l" defTabSz="453905" eaLnBrk="0" fontAlgn="base" hangingPunct="0">
              <a:spcAft>
                <a:spcPct val="0"/>
              </a:spcAft>
              <a:defRPr/>
            </a:pP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Step 2: </a:t>
            </a:r>
            <a:r>
              <a:rPr lang="en-US" altLang="en-US" sz="2800" b="1" dirty="0">
                <a:solidFill>
                  <a:srgbClr val="0070C0"/>
                </a:solidFill>
                <a:latin typeface="Times New Roman" panose="02020603050405020304" pitchFamily="18" charset="0"/>
                <a:ea typeface="ヒラギノ角ゴ Pro W3" charset="-128"/>
                <a:cs typeface="Times New Roman" panose="02020603050405020304" pitchFamily="18" charset="0"/>
              </a:rPr>
              <a:t>Go to “Data View</a:t>
            </a: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Find the mean for PP, SS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and TP. Put the curser under PP, then click on Transform / Compute variable/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fill as follows, and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click OK. Finally,</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go to Data View.  </a:t>
            </a:r>
            <a:r>
              <a:rPr lang="en-US" altLang="en-US" sz="2800" b="1" dirty="0" smtClean="0">
                <a:solidFill>
                  <a:srgbClr val="FF000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FF000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t>                                            </a:t>
            </a:r>
            <a:endParaRPr lang="en-US" sz="3000" b="1" dirty="0">
              <a:solidFill>
                <a:srgbClr val="0070C0"/>
              </a:solidFill>
              <a:latin typeface="Times New Roman" panose="02020603050405020304" pitchFamily="18" charset="0"/>
              <a:ea typeface="ヒラギノ角ゴ Pro W3" charset="-128"/>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32</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3143806" y="1924763"/>
            <a:ext cx="7010400" cy="5381625"/>
          </a:xfrm>
          <a:prstGeom prst="rect">
            <a:avLst/>
          </a:prstGeom>
        </p:spPr>
      </p:pic>
      <p:pic>
        <p:nvPicPr>
          <p:cNvPr id="2" name="Picture 1"/>
          <p:cNvPicPr>
            <a:picLocks noChangeAspect="1"/>
          </p:cNvPicPr>
          <p:nvPr/>
        </p:nvPicPr>
        <p:blipFill>
          <a:blip r:embed="rId5"/>
          <a:stretch>
            <a:fillRect/>
          </a:stretch>
        </p:blipFill>
        <p:spPr>
          <a:xfrm>
            <a:off x="-401260" y="0"/>
            <a:ext cx="10351905" cy="914479"/>
          </a:xfrm>
          <a:prstGeom prst="rect">
            <a:avLst/>
          </a:prstGeom>
        </p:spPr>
      </p:pic>
      <p:pic>
        <p:nvPicPr>
          <p:cNvPr id="8" name="Picture 7"/>
          <p:cNvPicPr>
            <a:picLocks noChangeAspect="1"/>
          </p:cNvPicPr>
          <p:nvPr/>
        </p:nvPicPr>
        <p:blipFill>
          <a:blip r:embed="rId6"/>
          <a:stretch>
            <a:fillRect/>
          </a:stretch>
        </p:blipFill>
        <p:spPr>
          <a:xfrm>
            <a:off x="6828282" y="412439"/>
            <a:ext cx="2078916" cy="816935"/>
          </a:xfrm>
          <a:prstGeom prst="rect">
            <a:avLst/>
          </a:prstGeom>
        </p:spPr>
      </p:pic>
    </p:spTree>
    <p:extLst>
      <p:ext uri="{BB962C8B-B14F-4D97-AF65-F5344CB8AC3E}">
        <p14:creationId xmlns:p14="http://schemas.microsoft.com/office/powerpoint/2010/main" val="1666110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62800" y="1069700"/>
            <a:ext cx="10688638" cy="1106286"/>
          </a:xfrm>
        </p:spPr>
        <p:txBody>
          <a:bodyPr>
            <a:noAutofit/>
          </a:bodyPr>
          <a:lstStyle/>
          <a:p>
            <a:pPr algn="l" defTabSz="453905" eaLnBrk="0" fontAlgn="base" hangingPunct="0">
              <a:spcAft>
                <a:spcPct val="0"/>
              </a:spcAft>
              <a:defRPr/>
            </a:pPr>
            <a:r>
              <a:rPr lang="en-US" sz="3200" b="1" dirty="0">
                <a:solidFill>
                  <a:srgbClr val="6699FF"/>
                </a:solidFill>
                <a:effectLst>
                  <a:outerShdw blurRad="50000" dist="30000" dir="5400000" algn="tl" rotWithShape="0">
                    <a:srgbClr val="000000">
                      <a:alpha val="30000"/>
                    </a:srgbClr>
                  </a:outerShdw>
                </a:effectLst>
                <a:latin typeface="Gill Sans MT"/>
              </a:rPr>
              <a:t>The output will be:</a:t>
            </a: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33</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960633" y="1942343"/>
            <a:ext cx="7658100" cy="5067300"/>
          </a:xfrm>
          <a:prstGeom prst="rect">
            <a:avLst/>
          </a:prstGeom>
        </p:spPr>
      </p:pic>
      <p:pic>
        <p:nvPicPr>
          <p:cNvPr id="2" name="Picture 1"/>
          <p:cNvPicPr>
            <a:picLocks noChangeAspect="1"/>
          </p:cNvPicPr>
          <p:nvPr/>
        </p:nvPicPr>
        <p:blipFill>
          <a:blip r:embed="rId5"/>
          <a:stretch>
            <a:fillRect/>
          </a:stretch>
        </p:blipFill>
        <p:spPr>
          <a:xfrm>
            <a:off x="-386270" y="0"/>
            <a:ext cx="10351905" cy="914479"/>
          </a:xfrm>
          <a:prstGeom prst="rect">
            <a:avLst/>
          </a:prstGeom>
        </p:spPr>
      </p:pic>
      <p:pic>
        <p:nvPicPr>
          <p:cNvPr id="8" name="Picture 7"/>
          <p:cNvPicPr>
            <a:picLocks noChangeAspect="1"/>
          </p:cNvPicPr>
          <p:nvPr/>
        </p:nvPicPr>
        <p:blipFill>
          <a:blip r:embed="rId6"/>
          <a:stretch>
            <a:fillRect/>
          </a:stretch>
        </p:blipFill>
        <p:spPr>
          <a:xfrm>
            <a:off x="6620732" y="457239"/>
            <a:ext cx="2078916" cy="816935"/>
          </a:xfrm>
          <a:prstGeom prst="rect">
            <a:avLst/>
          </a:prstGeom>
        </p:spPr>
      </p:pic>
    </p:spTree>
    <p:extLst>
      <p:ext uri="{BB962C8B-B14F-4D97-AF65-F5344CB8AC3E}">
        <p14:creationId xmlns:p14="http://schemas.microsoft.com/office/powerpoint/2010/main" val="2806386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953539"/>
            <a:ext cx="10688638" cy="868363"/>
          </a:xfrm>
        </p:spPr>
        <p:txBody>
          <a:bodyPr>
            <a:noAutofit/>
          </a:bodyPr>
          <a:lstStyle/>
          <a:p>
            <a:pPr algn="l" defTabSz="453905" eaLnBrk="0" fontAlgn="base" hangingPunct="0">
              <a:spcAft>
                <a:spcPct val="0"/>
              </a:spcAft>
              <a:defRPr/>
            </a:pPr>
            <a: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t>-Descriptive Statistics</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Data View /Analyze / Descriptive statistics / </a:t>
            </a:r>
            <a:r>
              <a:rPr lang="en-US" altLang="en-US" sz="3000" b="1" dirty="0" err="1" smtClean="0">
                <a:solidFill>
                  <a:srgbClr val="0070C0"/>
                </a:solidFill>
                <a:latin typeface="Times New Roman" panose="02020603050405020304" pitchFamily="18" charset="0"/>
                <a:ea typeface="ヒラギノ角ゴ Pro W3" charset="-128"/>
                <a:cs typeface="Times New Roman" panose="02020603050405020304" pitchFamily="18" charset="0"/>
              </a:rPr>
              <a:t>Descriptives</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 4: </a:t>
            </a:r>
            <a:r>
              <a:rPr lang="en-US" sz="3200" b="1" dirty="0" smtClean="0">
                <a:solidFill>
                  <a:srgbClr val="FF0000"/>
                </a:solidFill>
                <a:latin typeface="Gill Sans MT"/>
              </a:rPr>
              <a:t>Descriptive Statistics </a:t>
            </a:r>
            <a:endParaRPr lang="en-US" sz="3200" b="1" dirty="0">
              <a:solidFill>
                <a:srgbClr val="FF0000"/>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34</a:t>
            </a:fld>
            <a:endParaRPr lang="en-US">
              <a:solidFill>
                <a:prstClr val="black">
                  <a:tint val="75000"/>
                </a:prstClr>
              </a:solidFill>
            </a:endParaRPr>
          </a:p>
        </p:txBody>
      </p:sp>
      <p:pic>
        <p:nvPicPr>
          <p:cNvPr id="8" name="Picture 7"/>
          <p:cNvPicPr>
            <a:picLocks noChangeAspect="1"/>
          </p:cNvPicPr>
          <p:nvPr/>
        </p:nvPicPr>
        <p:blipFill>
          <a:blip r:embed="rId4"/>
          <a:stretch>
            <a:fillRect/>
          </a:stretch>
        </p:blipFill>
        <p:spPr>
          <a:xfrm>
            <a:off x="1460539" y="2821902"/>
            <a:ext cx="6844012" cy="4303966"/>
          </a:xfrm>
          <a:prstGeom prst="rect">
            <a:avLst/>
          </a:prstGeom>
        </p:spPr>
      </p:pic>
    </p:spTree>
    <p:extLst>
      <p:ext uri="{BB962C8B-B14F-4D97-AF65-F5344CB8AC3E}">
        <p14:creationId xmlns:p14="http://schemas.microsoft.com/office/powerpoint/2010/main" val="2991171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653736"/>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Import the desired variables  by clicking the arrow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lvl="0" algn="ctr" defTabSz="914400" eaLnBrk="1" fontAlgn="auto" hangingPunct="1">
              <a:spcBef>
                <a:spcPts val="0"/>
              </a:spcBef>
              <a:spcAft>
                <a:spcPts val="0"/>
              </a:spcAft>
              <a:defRPr/>
            </a:pPr>
            <a:r>
              <a:rPr lang="en-US" sz="3200" b="1" dirty="0">
                <a:solidFill>
                  <a:srgbClr val="6699FF"/>
                </a:solidFill>
                <a:effectLst/>
                <a:latin typeface="Gill Sans MT"/>
              </a:rPr>
              <a:t>Step </a:t>
            </a:r>
            <a:r>
              <a:rPr lang="en-US" sz="3200" b="1" dirty="0" smtClean="0">
                <a:solidFill>
                  <a:srgbClr val="6699FF"/>
                </a:solidFill>
                <a:effectLst/>
                <a:latin typeface="Gill Sans MT"/>
              </a:rPr>
              <a:t>4: </a:t>
            </a:r>
            <a:r>
              <a:rPr lang="en-US" sz="3200" b="1" dirty="0">
                <a:solidFill>
                  <a:srgbClr val="FF0000"/>
                </a:solidFill>
                <a:effectLst/>
                <a:latin typeface="Gill Sans MT"/>
              </a:rPr>
              <a:t>Descriptive Statistics </a:t>
            </a: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35</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6828282" y="795342"/>
            <a:ext cx="2078916" cy="816935"/>
          </a:xfrm>
          <a:prstGeom prst="rect">
            <a:avLst/>
          </a:prstGeom>
        </p:spPr>
      </p:pic>
      <p:pic>
        <p:nvPicPr>
          <p:cNvPr id="9" name="Picture 8"/>
          <p:cNvPicPr>
            <a:picLocks noChangeAspect="1"/>
          </p:cNvPicPr>
          <p:nvPr/>
        </p:nvPicPr>
        <p:blipFill>
          <a:blip r:embed="rId5"/>
          <a:stretch>
            <a:fillRect/>
          </a:stretch>
        </p:blipFill>
        <p:spPr>
          <a:xfrm>
            <a:off x="1692367" y="2347912"/>
            <a:ext cx="7186128" cy="4487603"/>
          </a:xfrm>
          <a:prstGeom prst="rect">
            <a:avLst/>
          </a:prstGeom>
        </p:spPr>
      </p:pic>
    </p:spTree>
    <p:extLst>
      <p:ext uri="{BB962C8B-B14F-4D97-AF65-F5344CB8AC3E}">
        <p14:creationId xmlns:p14="http://schemas.microsoft.com/office/powerpoint/2010/main" val="2454839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33362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Click on Options and tick as follows, then click on continue:</a:t>
            </a: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36</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6828282" y="842063"/>
            <a:ext cx="2078916" cy="816935"/>
          </a:xfrm>
          <a:prstGeom prst="rect">
            <a:avLst/>
          </a:prstGeom>
        </p:spPr>
      </p:pic>
      <p:pic>
        <p:nvPicPr>
          <p:cNvPr id="9" name="Picture 8"/>
          <p:cNvPicPr>
            <a:picLocks noChangeAspect="1"/>
          </p:cNvPicPr>
          <p:nvPr/>
        </p:nvPicPr>
        <p:blipFill>
          <a:blip r:embed="rId5"/>
          <a:stretch>
            <a:fillRect/>
          </a:stretch>
        </p:blipFill>
        <p:spPr>
          <a:xfrm>
            <a:off x="3067844" y="2201990"/>
            <a:ext cx="3497848" cy="4482572"/>
          </a:xfrm>
          <a:prstGeom prst="rect">
            <a:avLst/>
          </a:prstGeom>
        </p:spPr>
      </p:pic>
      <p:sp>
        <p:nvSpPr>
          <p:cNvPr id="11"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lvl="0" algn="ctr" defTabSz="914400" eaLnBrk="1" fontAlgn="auto" hangingPunct="1">
              <a:spcBef>
                <a:spcPts val="0"/>
              </a:spcBef>
              <a:spcAft>
                <a:spcPts val="0"/>
              </a:spcAft>
              <a:defRPr/>
            </a:pPr>
            <a:r>
              <a:rPr lang="en-US" sz="3200" b="1" dirty="0">
                <a:solidFill>
                  <a:srgbClr val="6699FF"/>
                </a:solidFill>
                <a:effectLst/>
                <a:latin typeface="Gill Sans MT"/>
              </a:rPr>
              <a:t>Step </a:t>
            </a:r>
            <a:r>
              <a:rPr lang="en-US" sz="3200" b="1" dirty="0" smtClean="0">
                <a:solidFill>
                  <a:srgbClr val="6699FF"/>
                </a:solidFill>
                <a:effectLst/>
                <a:latin typeface="Gill Sans MT"/>
              </a:rPr>
              <a:t>4: </a:t>
            </a:r>
            <a:r>
              <a:rPr lang="en-US" sz="3200" b="1" dirty="0">
                <a:solidFill>
                  <a:srgbClr val="FF0000"/>
                </a:solidFill>
                <a:effectLst/>
                <a:latin typeface="Gill Sans MT"/>
              </a:rPr>
              <a:t>Descriptive Statistics </a:t>
            </a:r>
          </a:p>
        </p:txBody>
      </p:sp>
    </p:spTree>
    <p:extLst>
      <p:ext uri="{BB962C8B-B14F-4D97-AF65-F5344CB8AC3E}">
        <p14:creationId xmlns:p14="http://schemas.microsoft.com/office/powerpoint/2010/main" val="877573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540331"/>
            <a:ext cx="10688638" cy="868363"/>
          </a:xfrm>
        </p:spPr>
        <p:txBody>
          <a:bodyPr>
            <a:noAutofit/>
          </a:bodyPr>
          <a:lstStyle/>
          <a:p>
            <a:pPr algn="l" defTabSz="453905" eaLnBrk="0" fontAlgn="base" hangingPunct="0">
              <a:spcAft>
                <a:spcPct val="0"/>
              </a:spcAft>
              <a:defRPr/>
            </a:pP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Output:</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28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28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37</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6620732" y="839307"/>
            <a:ext cx="2078916" cy="816935"/>
          </a:xfrm>
          <a:prstGeom prst="rect">
            <a:avLst/>
          </a:prstGeom>
        </p:spPr>
      </p:pic>
      <p:pic>
        <p:nvPicPr>
          <p:cNvPr id="9" name="Picture 8"/>
          <p:cNvPicPr>
            <a:picLocks noChangeAspect="1"/>
          </p:cNvPicPr>
          <p:nvPr/>
        </p:nvPicPr>
        <p:blipFill>
          <a:blip r:embed="rId5"/>
          <a:stretch>
            <a:fillRect/>
          </a:stretch>
        </p:blipFill>
        <p:spPr>
          <a:xfrm>
            <a:off x="1213660" y="2322447"/>
            <a:ext cx="7692862" cy="2972242"/>
          </a:xfrm>
          <a:prstGeom prst="rect">
            <a:avLst/>
          </a:prstGeom>
        </p:spPr>
      </p:pic>
      <p:pic>
        <p:nvPicPr>
          <p:cNvPr id="12" name="Picture 11"/>
          <p:cNvPicPr>
            <a:picLocks noChangeAspect="1"/>
          </p:cNvPicPr>
          <p:nvPr/>
        </p:nvPicPr>
        <p:blipFill>
          <a:blip r:embed="rId6"/>
          <a:stretch>
            <a:fillRect/>
          </a:stretch>
        </p:blipFill>
        <p:spPr>
          <a:xfrm>
            <a:off x="429804" y="5817920"/>
            <a:ext cx="9492295" cy="573074"/>
          </a:xfrm>
          <a:prstGeom prst="rect">
            <a:avLst/>
          </a:prstGeom>
        </p:spPr>
      </p:pic>
      <p:sp>
        <p:nvSpPr>
          <p:cNvPr id="13"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lvl="0" algn="ctr" defTabSz="914400" eaLnBrk="1" fontAlgn="auto" hangingPunct="1">
              <a:spcBef>
                <a:spcPts val="0"/>
              </a:spcBef>
              <a:spcAft>
                <a:spcPts val="0"/>
              </a:spcAft>
              <a:defRPr/>
            </a:pPr>
            <a:r>
              <a:rPr lang="en-US" sz="3200" b="1" dirty="0">
                <a:solidFill>
                  <a:srgbClr val="6699FF"/>
                </a:solidFill>
                <a:effectLst/>
                <a:latin typeface="Gill Sans MT"/>
              </a:rPr>
              <a:t>Step </a:t>
            </a:r>
            <a:r>
              <a:rPr lang="en-US" sz="3200" b="1" dirty="0" smtClean="0">
                <a:solidFill>
                  <a:srgbClr val="6699FF"/>
                </a:solidFill>
                <a:effectLst/>
                <a:latin typeface="Gill Sans MT"/>
              </a:rPr>
              <a:t>4: </a:t>
            </a:r>
            <a:r>
              <a:rPr lang="en-US" sz="3200" b="1" dirty="0">
                <a:solidFill>
                  <a:srgbClr val="FF0000"/>
                </a:solidFill>
                <a:effectLst/>
                <a:latin typeface="Gill Sans MT"/>
              </a:rPr>
              <a:t>Descriptive Statistics </a:t>
            </a:r>
          </a:p>
        </p:txBody>
      </p:sp>
    </p:spTree>
    <p:extLst>
      <p:ext uri="{BB962C8B-B14F-4D97-AF65-F5344CB8AC3E}">
        <p14:creationId xmlns:p14="http://schemas.microsoft.com/office/powerpoint/2010/main" val="2091762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7056" y="303103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We need to study the correlation between the independent variables PP and SS with the dependent variable TP.</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t>Note that in these test we use the whole collected data set. In SPSS, it is highly recommended to have a sample of size ≥ 240.</a:t>
            </a:r>
            <a:b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t>                                            </a:t>
            </a:r>
            <a:r>
              <a:rPr lang="en-US" altLang="en-US" sz="3000" b="1" u="sng" dirty="0">
                <a:solidFill>
                  <a:srgbClr val="0070C0"/>
                </a:solidFill>
                <a:latin typeface="Times New Roman" panose="02020603050405020304" pitchFamily="18" charset="0"/>
                <a:ea typeface="ヒラギノ角ゴ Pro W3" charset="-128"/>
                <a:cs typeface="Times New Roman" panose="02020603050405020304" pitchFamily="18" charset="0"/>
              </a:rPr>
              <a:t>Linear </a:t>
            </a:r>
            <a:r>
              <a:rPr lang="en-US" altLang="en-US" sz="3000" b="1" u="sng" dirty="0" smtClean="0">
                <a:solidFill>
                  <a:srgbClr val="FF0000"/>
                </a:solidFill>
                <a:latin typeface="Times New Roman" panose="02020603050405020304" pitchFamily="18" charset="0"/>
                <a:ea typeface="ヒラギノ角ゴ Pro W3" charset="-128"/>
                <a:cs typeface="Times New Roman" panose="02020603050405020304" pitchFamily="18" charset="0"/>
              </a:rPr>
              <a:t> </a:t>
            </a:r>
            <a:r>
              <a:rPr lang="en-US" altLang="en-US" sz="3000" b="1" u="sng" dirty="0" smtClean="0">
                <a:solidFill>
                  <a:srgbClr val="0070C0"/>
                </a:solidFill>
                <a:latin typeface="Times New Roman" panose="02020603050405020304" pitchFamily="18" charset="0"/>
                <a:ea typeface="ヒラギノ角ゴ Pro W3" charset="-128"/>
                <a:cs typeface="Times New Roman" panose="02020603050405020304" pitchFamily="18" charset="0"/>
              </a:rPr>
              <a:t>Correlation</a:t>
            </a:r>
            <a: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Step1</a:t>
            </a:r>
            <a:r>
              <a:rPr lang="en-US" altLang="en-US" sz="3000" b="1" dirty="0">
                <a:solidFill>
                  <a:srgbClr val="0070C0"/>
                </a:solidFill>
                <a:latin typeface="Times New Roman" panose="02020603050405020304" pitchFamily="18" charset="0"/>
                <a:ea typeface="ヒラギノ角ゴ Pro W3" charset="-128"/>
                <a:cs typeface="Times New Roman" panose="02020603050405020304" pitchFamily="18" charset="0"/>
              </a:rPr>
              <a:t>:  </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On the SPSS worksheet go to “Variable view” and add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PP, SS or TP as follows:</a:t>
            </a:r>
            <a:endParaRPr lang="en-US" sz="3000" b="1" dirty="0">
              <a:solidFill>
                <a:srgbClr val="0070C0"/>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97882" y="2377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Step5: </a:t>
            </a:r>
            <a:r>
              <a:rPr lang="en-US" sz="3200" b="1" dirty="0" smtClean="0">
                <a:solidFill>
                  <a:srgbClr val="FF0000"/>
                </a:solidFill>
                <a:latin typeface="Gill Sans MT"/>
              </a:rPr>
              <a:t>Correlation</a:t>
            </a:r>
            <a:endParaRPr lang="en-US" sz="3200" b="1" dirty="0">
              <a:solidFill>
                <a:srgbClr val="FF0000"/>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215273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1054997"/>
            <a:ext cx="10688638" cy="1106286"/>
          </a:xfrm>
        </p:spPr>
        <p:txBody>
          <a:bodyPr>
            <a:noAutofit/>
          </a:bodyPr>
          <a:lstStyle/>
          <a:p>
            <a:pPr algn="l" defTabSz="453905" eaLnBrk="0" fontAlgn="base" hangingPunct="0">
              <a:spcAft>
                <a:spcPct val="0"/>
              </a:spcAft>
              <a:defRPr/>
            </a:pPr>
            <a:r>
              <a:rPr lang="en-US" sz="3200" b="1" dirty="0" smtClean="0">
                <a:solidFill>
                  <a:srgbClr val="6699FF"/>
                </a:solidFill>
                <a:effectLst>
                  <a:outerShdw blurRad="50000" dist="30000" dir="5400000" algn="tl" rotWithShape="0">
                    <a:srgbClr val="000000">
                      <a:alpha val="30000"/>
                    </a:srgbClr>
                  </a:outerShdw>
                </a:effectLst>
                <a:latin typeface="Gill Sans MT"/>
              </a:rPr>
              <a:t>Step 3: Analyze / Correlate / Bivariate</a:t>
            </a:r>
            <a:br>
              <a:rPr lang="en-US" sz="3200" b="1" dirty="0" smtClean="0">
                <a:solidFill>
                  <a:srgbClr val="6699FF"/>
                </a:solidFill>
                <a:effectLst>
                  <a:outerShdw blurRad="50000" dist="30000" dir="5400000" algn="tl" rotWithShape="0">
                    <a:srgbClr val="000000">
                      <a:alpha val="30000"/>
                    </a:srgbClr>
                  </a:outerShdw>
                </a:effectLst>
                <a:latin typeface="Gill Sans MT"/>
              </a:rPr>
            </a:br>
            <a:r>
              <a:rPr lang="en-US" sz="3200" b="1" dirty="0" smtClean="0">
                <a:solidFill>
                  <a:srgbClr val="6699FF"/>
                </a:solidFill>
                <a:effectLst>
                  <a:outerShdw blurRad="50000" dist="30000" dir="5400000" algn="tl" rotWithShape="0">
                    <a:srgbClr val="000000">
                      <a:alpha val="30000"/>
                    </a:srgbClr>
                  </a:outerShdw>
                </a:effectLst>
                <a:latin typeface="Gill Sans MT"/>
              </a:rPr>
              <a:t>Fill as Follows. Redo the same steps for SS with TP</a:t>
            </a:r>
            <a:endParaRPr lang="en-US" sz="3200" b="1" dirty="0">
              <a:solidFill>
                <a:srgbClr val="6699FF"/>
              </a:solidFill>
              <a:effectLst>
                <a:outerShdw blurRad="50000" dist="30000" dir="5400000" algn="tl" rotWithShape="0">
                  <a:srgbClr val="000000">
                    <a:alpha val="30000"/>
                  </a:srgbClr>
                </a:outerShdw>
              </a:effectLst>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39</a:t>
            </a:fld>
            <a:endParaRPr lang="en-US">
              <a:solidFill>
                <a:prstClr val="black">
                  <a:tint val="75000"/>
                </a:prstClr>
              </a:solidFill>
            </a:endParaRPr>
          </a:p>
        </p:txBody>
      </p:sp>
      <p:pic>
        <p:nvPicPr>
          <p:cNvPr id="8" name="Picture 7"/>
          <p:cNvPicPr>
            <a:picLocks noChangeAspect="1"/>
          </p:cNvPicPr>
          <p:nvPr/>
        </p:nvPicPr>
        <p:blipFill>
          <a:blip r:embed="rId4"/>
          <a:stretch>
            <a:fillRect/>
          </a:stretch>
        </p:blipFill>
        <p:spPr>
          <a:xfrm>
            <a:off x="253753" y="2305127"/>
            <a:ext cx="4514850" cy="3971925"/>
          </a:xfrm>
          <a:prstGeom prst="rect">
            <a:avLst/>
          </a:prstGeom>
        </p:spPr>
      </p:pic>
      <p:pic>
        <p:nvPicPr>
          <p:cNvPr id="9" name="Picture 8"/>
          <p:cNvPicPr>
            <a:picLocks noChangeAspect="1"/>
          </p:cNvPicPr>
          <p:nvPr/>
        </p:nvPicPr>
        <p:blipFill>
          <a:blip r:embed="rId5"/>
          <a:stretch>
            <a:fillRect/>
          </a:stretch>
        </p:blipFill>
        <p:spPr>
          <a:xfrm>
            <a:off x="5821717" y="2509883"/>
            <a:ext cx="4598170" cy="2764544"/>
          </a:xfrm>
          <a:prstGeom prst="rect">
            <a:avLst/>
          </a:prstGeom>
        </p:spPr>
      </p:pic>
      <p:sp>
        <p:nvSpPr>
          <p:cNvPr id="10" name="Right Arrow 9"/>
          <p:cNvSpPr/>
          <p:nvPr/>
        </p:nvSpPr>
        <p:spPr>
          <a:xfrm>
            <a:off x="4768603" y="3781425"/>
            <a:ext cx="1047581" cy="26591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34321" y="6715593"/>
            <a:ext cx="7960769" cy="415498"/>
          </a:xfrm>
          <a:prstGeom prst="rect">
            <a:avLst/>
          </a:prstGeom>
          <a:noFill/>
        </p:spPr>
        <p:txBody>
          <a:bodyPr wrap="none" rtlCol="0">
            <a:spAutoFit/>
          </a:bodyPr>
          <a:lstStyle/>
          <a:p>
            <a:r>
              <a:rPr lang="en-US" dirty="0" smtClean="0">
                <a:solidFill>
                  <a:srgbClr val="FF0000"/>
                </a:solidFill>
              </a:rPr>
              <a:t>N</a:t>
            </a:r>
            <a:r>
              <a:rPr lang="en-US" b="1" dirty="0" smtClean="0">
                <a:solidFill>
                  <a:srgbClr val="FF0000"/>
                </a:solidFill>
              </a:rPr>
              <a:t>ote that the interpretation will be done in the training course: CSA-C</a:t>
            </a:r>
            <a:endParaRPr lang="en-US" b="1" dirty="0">
              <a:solidFill>
                <a:srgbClr val="FF0000"/>
              </a:solidFill>
            </a:endParaRPr>
          </a:p>
        </p:txBody>
      </p:sp>
      <p:pic>
        <p:nvPicPr>
          <p:cNvPr id="3" name="Picture 2"/>
          <p:cNvPicPr>
            <a:picLocks noChangeAspect="1"/>
          </p:cNvPicPr>
          <p:nvPr/>
        </p:nvPicPr>
        <p:blipFill>
          <a:blip r:embed="rId6"/>
          <a:stretch>
            <a:fillRect/>
          </a:stretch>
        </p:blipFill>
        <p:spPr>
          <a:xfrm>
            <a:off x="6916174" y="475189"/>
            <a:ext cx="2078916" cy="816935"/>
          </a:xfrm>
          <a:prstGeom prst="rect">
            <a:avLst/>
          </a:prstGeom>
        </p:spPr>
      </p:pic>
      <p:sp>
        <p:nvSpPr>
          <p:cNvPr id="13" name="Rectangle 2"/>
          <p:cNvSpPr txBox="1">
            <a:spLocks noChangeArrowheads="1"/>
          </p:cNvSpPr>
          <p:nvPr/>
        </p:nvSpPr>
        <p:spPr>
          <a:xfrm>
            <a:off x="-197882" y="2377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Step5: </a:t>
            </a:r>
            <a:r>
              <a:rPr lang="en-US" sz="3200" b="1" dirty="0" smtClean="0">
                <a:solidFill>
                  <a:srgbClr val="FF0000"/>
                </a:solidFill>
                <a:latin typeface="Gill Sans MT"/>
              </a:rPr>
              <a:t>Correlation</a:t>
            </a:r>
            <a:endParaRPr lang="en-US" sz="3200" b="1" dirty="0">
              <a:solidFill>
                <a:srgbClr val="FF0000"/>
              </a:solidFill>
              <a:latin typeface="Gill Sans MT"/>
            </a:endParaRPr>
          </a:p>
        </p:txBody>
      </p:sp>
    </p:spTree>
    <p:extLst>
      <p:ext uri="{BB962C8B-B14F-4D97-AF65-F5344CB8AC3E}">
        <p14:creationId xmlns:p14="http://schemas.microsoft.com/office/powerpoint/2010/main" val="2935724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677650"/>
            <a:ext cx="10200739" cy="5202836"/>
          </a:xfrm>
        </p:spPr>
        <p:txBody>
          <a:bodyPr>
            <a:normAutofit/>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Reliability and Construct Validity</a:t>
            </a:r>
          </a:p>
          <a:p>
            <a:pPr marL="0" indent="0">
              <a:buNone/>
            </a:pPr>
            <a:endParaRPr lang="en-US" sz="2800" b="1" dirty="0" smtClean="0">
              <a:solidFill>
                <a:srgbClr val="FF0000"/>
              </a:solidFill>
              <a:latin typeface="Times New Roman" pitchFamily="18" charset="0"/>
              <a:cs typeface="Times New Roman" pitchFamily="18" charset="0"/>
            </a:endParaRPr>
          </a:p>
          <a:p>
            <a:pPr marL="0" lvl="0" indent="0">
              <a:buNone/>
            </a:pPr>
            <a:r>
              <a:rPr lang="en-US" sz="2800" b="1" i="1" dirty="0" smtClean="0">
                <a:solidFill>
                  <a:srgbClr val="FF0000"/>
                </a:solidFill>
                <a:latin typeface="Times New Roman" pitchFamily="18" charset="0"/>
                <a:cs typeface="Times New Roman" pitchFamily="18" charset="0"/>
              </a:rPr>
              <a:t>     - </a:t>
            </a:r>
            <a:r>
              <a:rPr lang="en-US" sz="2800" b="1" dirty="0" smtClean="0">
                <a:solidFill>
                  <a:srgbClr val="002060"/>
                </a:solidFill>
                <a:latin typeface="Times New Roman" pitchFamily="18" charset="0"/>
                <a:cs typeface="Times New Roman" pitchFamily="18" charset="0"/>
              </a:rPr>
              <a:t>Pilot Study</a:t>
            </a:r>
            <a:endParaRPr lang="en-US" sz="2800" b="1" dirty="0">
              <a:solidFill>
                <a:srgbClr val="002060"/>
              </a:solidFill>
              <a:latin typeface="Times New Roman" pitchFamily="18" charset="0"/>
              <a:cs typeface="Times New Roman" pitchFamily="18" charset="0"/>
            </a:endParaRPr>
          </a:p>
          <a:p>
            <a:pPr marL="0" indent="0">
              <a:buNone/>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a:t>
            </a:r>
            <a:r>
              <a:rPr lang="en-US" sz="2000" b="1" i="1" dirty="0">
                <a:solidFill>
                  <a:srgbClr val="7030A0"/>
                </a:solidFill>
                <a:latin typeface="Times New Roman" pitchFamily="18" charset="0"/>
                <a:cs typeface="Times New Roman" pitchFamily="18" charset="0"/>
              </a:rPr>
              <a:t>[</a:t>
            </a:r>
            <a:r>
              <a:rPr lang="en-US" sz="2000" b="1" i="1" dirty="0" smtClean="0">
                <a:solidFill>
                  <a:srgbClr val="7030A0"/>
                </a:solidFill>
                <a:latin typeface="Times New Roman" pitchFamily="18" charset="0"/>
                <a:cs typeface="Times New Roman" pitchFamily="18" charset="0"/>
              </a:rPr>
              <a:t> Appropriate sample size = 10 % of the project sample size </a:t>
            </a: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(Connelly,2008</a:t>
            </a: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Internal consistency</a:t>
            </a:r>
          </a:p>
          <a:p>
            <a:pPr marL="0" indent="0">
              <a:buNone/>
            </a:pPr>
            <a:r>
              <a:rPr lang="en-US" sz="2800" b="1" dirty="0" smtClean="0">
                <a:solidFill>
                  <a:srgbClr val="00206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(Overall Cronbach’s Alpha: score ≥ 0.6 (theory); score ≥ 0.7 (Literature); </a:t>
            </a:r>
          </a:p>
          <a:p>
            <a:pPr marL="0" indent="0">
              <a:buNone/>
            </a:pPr>
            <a:r>
              <a:rPr lang="en-US" sz="2000" b="1" i="1" dirty="0" smtClean="0">
                <a:solidFill>
                  <a:srgbClr val="7030A0"/>
                </a:solidFill>
                <a:latin typeface="Times New Roman" pitchFamily="18" charset="0"/>
                <a:cs typeface="Times New Roman" pitchFamily="18" charset="0"/>
              </a:rPr>
              <a:t>           Item </a:t>
            </a:r>
            <a:r>
              <a:rPr lang="en-US" sz="2000" b="1" i="1" dirty="0">
                <a:solidFill>
                  <a:srgbClr val="7030A0"/>
                </a:solidFill>
                <a:latin typeface="Times New Roman" pitchFamily="18" charset="0"/>
                <a:cs typeface="Times New Roman" pitchFamily="18" charset="0"/>
              </a:rPr>
              <a:t>to item </a:t>
            </a:r>
            <a:r>
              <a:rPr lang="en-US" sz="2000" b="1" i="1" dirty="0" smtClean="0">
                <a:solidFill>
                  <a:srgbClr val="7030A0"/>
                </a:solidFill>
                <a:latin typeface="Times New Roman" pitchFamily="18" charset="0"/>
                <a:cs typeface="Times New Roman" pitchFamily="18" charset="0"/>
              </a:rPr>
              <a:t>correlation: score &gt; 0.3; Item </a:t>
            </a:r>
            <a:r>
              <a:rPr lang="en-US" sz="2000" b="1" i="1" dirty="0">
                <a:solidFill>
                  <a:srgbClr val="7030A0"/>
                </a:solidFill>
                <a:latin typeface="Times New Roman" pitchFamily="18" charset="0"/>
                <a:cs typeface="Times New Roman" pitchFamily="18" charset="0"/>
              </a:rPr>
              <a:t>to total </a:t>
            </a:r>
            <a:r>
              <a:rPr lang="en-US" sz="2000" b="1" i="1" dirty="0" smtClean="0">
                <a:solidFill>
                  <a:srgbClr val="7030A0"/>
                </a:solidFill>
                <a:latin typeface="Times New Roman" pitchFamily="18" charset="0"/>
                <a:cs typeface="Times New Roman" pitchFamily="18" charset="0"/>
              </a:rPr>
              <a:t>Correlation: score &gt; 0.5;</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Cronbach’s alpha if </a:t>
            </a:r>
            <a:r>
              <a:rPr lang="en-US" sz="2000" b="1" i="1" dirty="0">
                <a:solidFill>
                  <a:srgbClr val="7030A0"/>
                </a:solidFill>
                <a:latin typeface="Times New Roman" pitchFamily="18" charset="0"/>
                <a:cs typeface="Times New Roman" pitchFamily="18" charset="0"/>
              </a:rPr>
              <a:t>item </a:t>
            </a:r>
            <a:r>
              <a:rPr lang="en-US" sz="2000" b="1" i="1" dirty="0" smtClean="0">
                <a:solidFill>
                  <a:srgbClr val="7030A0"/>
                </a:solidFill>
                <a:latin typeface="Times New Roman" pitchFamily="18" charset="0"/>
                <a:cs typeface="Times New Roman" pitchFamily="18" charset="0"/>
              </a:rPr>
              <a:t>deleted: score &lt; score of overall </a:t>
            </a:r>
            <a:r>
              <a:rPr lang="en-US" sz="2000" b="1" i="1" dirty="0">
                <a:solidFill>
                  <a:srgbClr val="7030A0"/>
                </a:solidFill>
                <a:latin typeface="Times New Roman" pitchFamily="18" charset="0"/>
                <a:cs typeface="Times New Roman" pitchFamily="18" charset="0"/>
              </a:rPr>
              <a:t>Cronbach’s alpha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900" i="1" dirty="0" smtClean="0">
                <a:solidFill>
                  <a:srgbClr val="FFC000"/>
                </a:solidFill>
                <a:effectLst>
                  <a:outerShdw blurRad="38100" dist="38100" dir="2700000" algn="tl">
                    <a:srgbClr val="000000">
                      <a:alpha val="43137"/>
                    </a:srgbClr>
                  </a:outerShdw>
                </a:effectLst>
                <a:latin typeface="Gill Sans MT"/>
              </a:rPr>
              <a:t>(</a:t>
            </a:r>
            <a:r>
              <a:rPr lang="en-US" sz="2900" i="1" dirty="0">
                <a:solidFill>
                  <a:srgbClr val="FFC000"/>
                </a:solidFill>
                <a:effectLst>
                  <a:outerShdw blurRad="38100" dist="38100" dir="2700000" algn="tl">
                    <a:srgbClr val="000000">
                      <a:alpha val="43137"/>
                    </a:srgbClr>
                  </a:outerShdw>
                </a:effectLst>
                <a:latin typeface="Gill Sans MT"/>
              </a:rPr>
              <a:t>Continued)</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4055192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1054997"/>
            <a:ext cx="10688638" cy="1106286"/>
          </a:xfrm>
        </p:spPr>
        <p:txBody>
          <a:bodyPr>
            <a:noAutofit/>
          </a:bodyPr>
          <a:lstStyle/>
          <a:p>
            <a:pPr algn="l" defTabSz="453905" eaLnBrk="0" fontAlgn="base" hangingPunct="0">
              <a:spcAft>
                <a:spcPct val="0"/>
              </a:spcAft>
              <a:defRPr/>
            </a:pPr>
            <a:r>
              <a:rPr lang="en-US" sz="3200" b="1" dirty="0" smtClean="0">
                <a:solidFill>
                  <a:srgbClr val="6699FF"/>
                </a:solidFill>
                <a:effectLst>
                  <a:outerShdw blurRad="50000" dist="30000" dir="5400000" algn="tl" rotWithShape="0">
                    <a:srgbClr val="000000">
                      <a:alpha val="30000"/>
                    </a:srgbClr>
                  </a:outerShdw>
                </a:effectLst>
                <a:latin typeface="Gill Sans MT"/>
              </a:rPr>
              <a:t>Step 1: Analyze / Regression  / Linear</a:t>
            </a:r>
            <a:br>
              <a:rPr lang="en-US" sz="3200" b="1" dirty="0" smtClean="0">
                <a:solidFill>
                  <a:srgbClr val="6699FF"/>
                </a:solidFill>
                <a:effectLst>
                  <a:outerShdw blurRad="50000" dist="30000" dir="5400000" algn="tl" rotWithShape="0">
                    <a:srgbClr val="000000">
                      <a:alpha val="30000"/>
                    </a:srgbClr>
                  </a:outerShdw>
                </a:effectLst>
                <a:latin typeface="Gill Sans MT"/>
              </a:rPr>
            </a:br>
            <a:endParaRPr lang="en-US" sz="3200" b="1" dirty="0">
              <a:solidFill>
                <a:srgbClr val="6699FF"/>
              </a:solidFill>
              <a:effectLst>
                <a:outerShdw blurRad="50000" dist="30000" dir="5400000" algn="tl" rotWithShape="0">
                  <a:srgbClr val="000000">
                    <a:alpha val="30000"/>
                  </a:srgbClr>
                </a:outerShdw>
              </a:effectLst>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40</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322806" y="1827714"/>
            <a:ext cx="5143500" cy="4143375"/>
          </a:xfrm>
          <a:prstGeom prst="rect">
            <a:avLst/>
          </a:prstGeom>
        </p:spPr>
      </p:pic>
      <p:pic>
        <p:nvPicPr>
          <p:cNvPr id="3" name="Picture 2"/>
          <p:cNvPicPr>
            <a:picLocks noChangeAspect="1"/>
          </p:cNvPicPr>
          <p:nvPr/>
        </p:nvPicPr>
        <p:blipFill>
          <a:blip r:embed="rId5"/>
          <a:stretch>
            <a:fillRect/>
          </a:stretch>
        </p:blipFill>
        <p:spPr>
          <a:xfrm>
            <a:off x="5466306" y="3691483"/>
            <a:ext cx="808082" cy="153804"/>
          </a:xfrm>
          <a:prstGeom prst="rect">
            <a:avLst/>
          </a:prstGeom>
        </p:spPr>
      </p:pic>
      <p:pic>
        <p:nvPicPr>
          <p:cNvPr id="12" name="Picture 11"/>
          <p:cNvPicPr>
            <a:picLocks noChangeAspect="1"/>
          </p:cNvPicPr>
          <p:nvPr/>
        </p:nvPicPr>
        <p:blipFill>
          <a:blip r:embed="rId6"/>
          <a:stretch>
            <a:fillRect/>
          </a:stretch>
        </p:blipFill>
        <p:spPr>
          <a:xfrm>
            <a:off x="6274388" y="1827714"/>
            <a:ext cx="4210372" cy="3714386"/>
          </a:xfrm>
          <a:prstGeom prst="rect">
            <a:avLst/>
          </a:prstGeom>
        </p:spPr>
      </p:pic>
      <p:sp>
        <p:nvSpPr>
          <p:cNvPr id="14" name="Rectangle 2"/>
          <p:cNvSpPr txBox="1">
            <a:spLocks noChangeArrowheads="1"/>
          </p:cNvSpPr>
          <p:nvPr/>
        </p:nvSpPr>
        <p:spPr>
          <a:xfrm>
            <a:off x="121987" y="177141"/>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Step6 : </a:t>
            </a:r>
            <a:r>
              <a:rPr lang="en-US" sz="3200" b="1" dirty="0" smtClean="0">
                <a:solidFill>
                  <a:srgbClr val="FF0000"/>
                </a:solidFill>
                <a:latin typeface="Gill Sans MT"/>
              </a:rPr>
              <a:t>Regression Analysis </a:t>
            </a:r>
            <a:endParaRPr lang="en-US" sz="3200" b="1" dirty="0">
              <a:solidFill>
                <a:srgbClr val="6699FF"/>
              </a:solidFill>
              <a:latin typeface="Gill Sans MT"/>
            </a:endParaRPr>
          </a:p>
        </p:txBody>
      </p:sp>
    </p:spTree>
    <p:extLst>
      <p:ext uri="{BB962C8B-B14F-4D97-AF65-F5344CB8AC3E}">
        <p14:creationId xmlns:p14="http://schemas.microsoft.com/office/powerpoint/2010/main" val="156105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1054997"/>
            <a:ext cx="10688638" cy="1106286"/>
          </a:xfrm>
        </p:spPr>
        <p:txBody>
          <a:bodyPr>
            <a:noAutofit/>
          </a:bodyPr>
          <a:lstStyle/>
          <a:p>
            <a:pPr algn="l" defTabSz="453905" eaLnBrk="0" fontAlgn="base" hangingPunct="0">
              <a:spcAft>
                <a:spcPct val="0"/>
              </a:spcAft>
              <a:defRPr/>
            </a:pPr>
            <a:r>
              <a:rPr lang="en-US" sz="3200" b="1" dirty="0" smtClean="0">
                <a:solidFill>
                  <a:srgbClr val="6699FF"/>
                </a:solidFill>
                <a:effectLst>
                  <a:outerShdw blurRad="50000" dist="30000" dir="5400000" algn="tl" rotWithShape="0">
                    <a:srgbClr val="000000">
                      <a:alpha val="30000"/>
                    </a:srgbClr>
                  </a:outerShdw>
                </a:effectLst>
                <a:latin typeface="Gill Sans MT"/>
              </a:rPr>
              <a:t>Step2 : Continue / OK .We get the output:</a:t>
            </a:r>
            <a:br>
              <a:rPr lang="en-US" sz="3200" b="1" dirty="0" smtClean="0">
                <a:solidFill>
                  <a:srgbClr val="6699FF"/>
                </a:solidFill>
                <a:effectLst>
                  <a:outerShdw blurRad="50000" dist="30000" dir="5400000" algn="tl" rotWithShape="0">
                    <a:srgbClr val="000000">
                      <a:alpha val="30000"/>
                    </a:srgbClr>
                  </a:outerShdw>
                </a:effectLst>
                <a:latin typeface="Gill Sans MT"/>
              </a:rPr>
            </a:br>
            <a:endParaRPr lang="en-US" sz="3200" b="1" dirty="0">
              <a:solidFill>
                <a:srgbClr val="6699FF"/>
              </a:solidFill>
              <a:effectLst>
                <a:outerShdw blurRad="50000" dist="30000" dir="5400000" algn="tl" rotWithShape="0">
                  <a:srgbClr val="000000">
                    <a:alpha val="30000"/>
                  </a:srgbClr>
                </a:outerShdw>
              </a:effectLst>
              <a:latin typeface="Gill Sans MT"/>
            </a:endParaRPr>
          </a:p>
        </p:txBody>
      </p:sp>
      <p:sp>
        <p:nvSpPr>
          <p:cNvPr id="6" name="Rectangle 2"/>
          <p:cNvSpPr txBox="1">
            <a:spLocks noChangeArrowheads="1"/>
          </p:cNvSpPr>
          <p:nvPr/>
        </p:nvSpPr>
        <p:spPr>
          <a:xfrm>
            <a:off x="121987" y="177141"/>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Step6 : </a:t>
            </a:r>
            <a:r>
              <a:rPr lang="en-US" sz="3200" b="1" dirty="0" smtClean="0">
                <a:solidFill>
                  <a:srgbClr val="FF0000"/>
                </a:solidFill>
                <a:latin typeface="Gill Sans MT"/>
              </a:rPr>
              <a:t>Regression Analysis </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41</a:t>
            </a:fld>
            <a:endParaRPr lang="en-US">
              <a:solidFill>
                <a:prstClr val="black">
                  <a:tint val="75000"/>
                </a:prstClr>
              </a:solidFill>
            </a:endParaRPr>
          </a:p>
        </p:txBody>
      </p:sp>
      <p:pic>
        <p:nvPicPr>
          <p:cNvPr id="8" name="Picture 7"/>
          <p:cNvPicPr>
            <a:picLocks noChangeAspect="1"/>
          </p:cNvPicPr>
          <p:nvPr/>
        </p:nvPicPr>
        <p:blipFill>
          <a:blip r:embed="rId4"/>
          <a:stretch>
            <a:fillRect/>
          </a:stretch>
        </p:blipFill>
        <p:spPr>
          <a:xfrm>
            <a:off x="1559146" y="1898719"/>
            <a:ext cx="7258953" cy="2028703"/>
          </a:xfrm>
          <a:prstGeom prst="rect">
            <a:avLst/>
          </a:prstGeom>
        </p:spPr>
      </p:pic>
      <p:pic>
        <p:nvPicPr>
          <p:cNvPr id="9" name="Picture 8"/>
          <p:cNvPicPr>
            <a:picLocks noChangeAspect="1"/>
          </p:cNvPicPr>
          <p:nvPr/>
        </p:nvPicPr>
        <p:blipFill>
          <a:blip r:embed="rId5"/>
          <a:stretch>
            <a:fillRect/>
          </a:stretch>
        </p:blipFill>
        <p:spPr>
          <a:xfrm>
            <a:off x="1353967" y="4068357"/>
            <a:ext cx="7549765" cy="2047630"/>
          </a:xfrm>
          <a:prstGeom prst="rect">
            <a:avLst/>
          </a:prstGeom>
        </p:spPr>
      </p:pic>
      <p:pic>
        <p:nvPicPr>
          <p:cNvPr id="10" name="Picture 9"/>
          <p:cNvPicPr>
            <a:picLocks noChangeAspect="1"/>
          </p:cNvPicPr>
          <p:nvPr/>
        </p:nvPicPr>
        <p:blipFill>
          <a:blip r:embed="rId6"/>
          <a:stretch>
            <a:fillRect/>
          </a:stretch>
        </p:blipFill>
        <p:spPr>
          <a:xfrm>
            <a:off x="1111237" y="6531988"/>
            <a:ext cx="8035224" cy="573074"/>
          </a:xfrm>
          <a:prstGeom prst="rect">
            <a:avLst/>
          </a:prstGeom>
        </p:spPr>
      </p:pic>
      <p:pic>
        <p:nvPicPr>
          <p:cNvPr id="2" name="Picture 1"/>
          <p:cNvPicPr>
            <a:picLocks noChangeAspect="1"/>
          </p:cNvPicPr>
          <p:nvPr/>
        </p:nvPicPr>
        <p:blipFill>
          <a:blip r:embed="rId7"/>
          <a:stretch>
            <a:fillRect/>
          </a:stretch>
        </p:blipFill>
        <p:spPr>
          <a:xfrm>
            <a:off x="6739183" y="493273"/>
            <a:ext cx="2078916" cy="816935"/>
          </a:xfrm>
          <a:prstGeom prst="rect">
            <a:avLst/>
          </a:prstGeom>
        </p:spPr>
      </p:pic>
    </p:spTree>
    <p:extLst>
      <p:ext uri="{BB962C8B-B14F-4D97-AF65-F5344CB8AC3E}">
        <p14:creationId xmlns:p14="http://schemas.microsoft.com/office/powerpoint/2010/main" val="2943465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1054997"/>
            <a:ext cx="10688638" cy="1106286"/>
          </a:xfrm>
        </p:spPr>
        <p:txBody>
          <a:bodyPr>
            <a:noAutofit/>
          </a:bodyPr>
          <a:lstStyle/>
          <a:p>
            <a:pPr algn="l" defTabSz="453905" eaLnBrk="0" fontAlgn="base" hangingPunct="0">
              <a:spcAft>
                <a:spcPct val="0"/>
              </a:spcAft>
              <a:defRPr/>
            </a:pPr>
            <a:r>
              <a:rPr lang="en-US" sz="3200" b="1" dirty="0" smtClean="0">
                <a:solidFill>
                  <a:srgbClr val="6699FF"/>
                </a:solidFill>
                <a:effectLst>
                  <a:outerShdw blurRad="50000" dist="30000" dir="5400000" algn="tl" rotWithShape="0">
                    <a:srgbClr val="000000">
                      <a:alpha val="30000"/>
                    </a:srgbClr>
                  </a:outerShdw>
                </a:effectLst>
                <a:latin typeface="Gill Sans MT"/>
              </a:rPr>
              <a:t>Consider the following Model</a:t>
            </a:r>
            <a:endParaRPr lang="en-US" sz="3200" b="1" dirty="0">
              <a:solidFill>
                <a:srgbClr val="6699FF"/>
              </a:solidFill>
              <a:effectLst>
                <a:outerShdw blurRad="50000" dist="30000" dir="5400000" algn="tl" rotWithShape="0">
                  <a:srgbClr val="000000">
                    <a:alpha val="30000"/>
                  </a:srgbClr>
                </a:outerShdw>
              </a:effectLst>
              <a:latin typeface="Gill Sans MT"/>
            </a:endParaRPr>
          </a:p>
        </p:txBody>
      </p:sp>
      <p:sp>
        <p:nvSpPr>
          <p:cNvPr id="6" name="Rectangle 2"/>
          <p:cNvSpPr txBox="1">
            <a:spLocks noChangeArrowheads="1"/>
          </p:cNvSpPr>
          <p:nvPr/>
        </p:nvSpPr>
        <p:spPr>
          <a:xfrm>
            <a:off x="-197882" y="272260"/>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FF0000"/>
                </a:solidFill>
                <a:latin typeface="Gill Sans MT"/>
              </a:rPr>
              <a:t>Multiple</a:t>
            </a:r>
            <a:r>
              <a:rPr lang="en-US" sz="3200" b="1" dirty="0" smtClean="0">
                <a:solidFill>
                  <a:srgbClr val="6699FF"/>
                </a:solidFill>
                <a:latin typeface="Gill Sans MT"/>
              </a:rPr>
              <a:t> </a:t>
            </a:r>
            <a:r>
              <a:rPr lang="en-US" sz="3200" b="1" dirty="0" smtClean="0">
                <a:solidFill>
                  <a:srgbClr val="FF0000"/>
                </a:solidFill>
                <a:latin typeface="Gill Sans MT"/>
              </a:rPr>
              <a:t>Regression Analysis </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42</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739183" y="493273"/>
            <a:ext cx="2078916" cy="816935"/>
          </a:xfrm>
          <a:prstGeom prst="rect">
            <a:avLst/>
          </a:prstGeom>
        </p:spPr>
      </p:pic>
      <p:pic>
        <p:nvPicPr>
          <p:cNvPr id="3" name="Picture 2"/>
          <p:cNvPicPr>
            <a:picLocks noChangeAspect="1"/>
          </p:cNvPicPr>
          <p:nvPr/>
        </p:nvPicPr>
        <p:blipFill>
          <a:blip r:embed="rId5"/>
          <a:stretch>
            <a:fillRect/>
          </a:stretch>
        </p:blipFill>
        <p:spPr>
          <a:xfrm>
            <a:off x="1209121" y="2138362"/>
            <a:ext cx="7608978" cy="4296395"/>
          </a:xfrm>
          <a:prstGeom prst="rect">
            <a:avLst/>
          </a:prstGeom>
        </p:spPr>
      </p:pic>
    </p:spTree>
    <p:extLst>
      <p:ext uri="{BB962C8B-B14F-4D97-AF65-F5344CB8AC3E}">
        <p14:creationId xmlns:p14="http://schemas.microsoft.com/office/powerpoint/2010/main" val="1194558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1054997"/>
            <a:ext cx="10688638" cy="1106286"/>
          </a:xfrm>
        </p:spPr>
        <p:txBody>
          <a:bodyPr>
            <a:noAutofit/>
          </a:bodyPr>
          <a:lstStyle/>
          <a:p>
            <a:pPr algn="l" defTabSz="453905" eaLnBrk="0" fontAlgn="base" hangingPunct="0">
              <a:spcAft>
                <a:spcPct val="0"/>
              </a:spcAft>
              <a:defRPr/>
            </a:pPr>
            <a:r>
              <a:rPr lang="en-US" sz="3200" b="1" dirty="0" smtClean="0">
                <a:solidFill>
                  <a:srgbClr val="6699FF"/>
                </a:solidFill>
                <a:effectLst>
                  <a:outerShdw blurRad="50000" dist="30000" dir="5400000" algn="tl" rotWithShape="0">
                    <a:srgbClr val="000000">
                      <a:alpha val="30000"/>
                    </a:srgbClr>
                  </a:outerShdw>
                </a:effectLst>
                <a:latin typeface="Gill Sans MT"/>
              </a:rPr>
              <a:t>Step 1: Analyze / Regression  / Linear</a:t>
            </a:r>
            <a:br>
              <a:rPr lang="en-US" sz="3200" b="1" dirty="0" smtClean="0">
                <a:solidFill>
                  <a:srgbClr val="6699FF"/>
                </a:solidFill>
                <a:effectLst>
                  <a:outerShdw blurRad="50000" dist="30000" dir="5400000" algn="tl" rotWithShape="0">
                    <a:srgbClr val="000000">
                      <a:alpha val="30000"/>
                    </a:srgbClr>
                  </a:outerShdw>
                </a:effectLst>
                <a:latin typeface="Gill Sans MT"/>
              </a:rPr>
            </a:br>
            <a:endParaRPr lang="en-US" sz="3200" b="1" dirty="0">
              <a:solidFill>
                <a:srgbClr val="6699FF"/>
              </a:solidFill>
              <a:effectLst>
                <a:outerShdw blurRad="50000" dist="30000" dir="5400000" algn="tl" rotWithShape="0">
                  <a:srgbClr val="000000">
                    <a:alpha val="30000"/>
                  </a:srgbClr>
                </a:outerShdw>
              </a:effectLst>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43</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5466306" y="3691483"/>
            <a:ext cx="808082" cy="153804"/>
          </a:xfrm>
          <a:prstGeom prst="rect">
            <a:avLst/>
          </a:prstGeom>
        </p:spPr>
      </p:pic>
      <p:pic>
        <p:nvPicPr>
          <p:cNvPr id="12" name="Picture 11"/>
          <p:cNvPicPr>
            <a:picLocks noChangeAspect="1"/>
          </p:cNvPicPr>
          <p:nvPr/>
        </p:nvPicPr>
        <p:blipFill>
          <a:blip r:embed="rId5"/>
          <a:stretch>
            <a:fillRect/>
          </a:stretch>
        </p:blipFill>
        <p:spPr>
          <a:xfrm>
            <a:off x="6274388" y="1827714"/>
            <a:ext cx="4210372" cy="3714386"/>
          </a:xfrm>
          <a:prstGeom prst="rect">
            <a:avLst/>
          </a:prstGeom>
        </p:spPr>
      </p:pic>
      <p:sp>
        <p:nvSpPr>
          <p:cNvPr id="14" name="Rectangle 2"/>
          <p:cNvSpPr txBox="1">
            <a:spLocks noChangeArrowheads="1"/>
          </p:cNvSpPr>
          <p:nvPr/>
        </p:nvSpPr>
        <p:spPr>
          <a:xfrm>
            <a:off x="121987" y="177141"/>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Step6 : </a:t>
            </a:r>
            <a:r>
              <a:rPr lang="en-US" sz="3200" b="1" dirty="0">
                <a:solidFill>
                  <a:srgbClr val="FF0000"/>
                </a:solidFill>
                <a:latin typeface="Gill Sans MT"/>
              </a:rPr>
              <a:t>Multiple</a:t>
            </a:r>
            <a:r>
              <a:rPr lang="en-US" sz="3200" b="1" dirty="0" smtClean="0">
                <a:solidFill>
                  <a:srgbClr val="6699FF"/>
                </a:solidFill>
                <a:latin typeface="Gill Sans MT"/>
              </a:rPr>
              <a:t> </a:t>
            </a:r>
            <a:r>
              <a:rPr lang="en-US" sz="3200" b="1" dirty="0" smtClean="0">
                <a:solidFill>
                  <a:srgbClr val="FF0000"/>
                </a:solidFill>
                <a:latin typeface="Gill Sans MT"/>
              </a:rPr>
              <a:t>Regression Analysis </a:t>
            </a:r>
            <a:endParaRPr lang="en-US" sz="3200" b="1" dirty="0">
              <a:solidFill>
                <a:srgbClr val="6699FF"/>
              </a:solidFill>
              <a:latin typeface="Gill Sans MT"/>
            </a:endParaRPr>
          </a:p>
        </p:txBody>
      </p:sp>
      <p:pic>
        <p:nvPicPr>
          <p:cNvPr id="6" name="Picture 5"/>
          <p:cNvPicPr>
            <a:picLocks noChangeAspect="1"/>
          </p:cNvPicPr>
          <p:nvPr/>
        </p:nvPicPr>
        <p:blipFill>
          <a:blip r:embed="rId6"/>
          <a:stretch>
            <a:fillRect/>
          </a:stretch>
        </p:blipFill>
        <p:spPr>
          <a:xfrm>
            <a:off x="172243" y="1827714"/>
            <a:ext cx="5172075" cy="4248150"/>
          </a:xfrm>
          <a:prstGeom prst="rect">
            <a:avLst/>
          </a:prstGeom>
        </p:spPr>
      </p:pic>
    </p:spTree>
    <p:extLst>
      <p:ext uri="{BB962C8B-B14F-4D97-AF65-F5344CB8AC3E}">
        <p14:creationId xmlns:p14="http://schemas.microsoft.com/office/powerpoint/2010/main" val="4232804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1054997"/>
            <a:ext cx="10688638" cy="1106286"/>
          </a:xfrm>
        </p:spPr>
        <p:txBody>
          <a:bodyPr>
            <a:noAutofit/>
          </a:bodyPr>
          <a:lstStyle/>
          <a:p>
            <a:pPr algn="l" defTabSz="453905" eaLnBrk="0" fontAlgn="base" hangingPunct="0">
              <a:spcAft>
                <a:spcPct val="0"/>
              </a:spcAft>
              <a:defRPr/>
            </a:pPr>
            <a:r>
              <a:rPr lang="en-US" sz="3200" b="1" dirty="0" smtClean="0">
                <a:solidFill>
                  <a:srgbClr val="6699FF"/>
                </a:solidFill>
                <a:effectLst>
                  <a:outerShdw blurRad="50000" dist="30000" dir="5400000" algn="tl" rotWithShape="0">
                    <a:srgbClr val="000000">
                      <a:alpha val="30000"/>
                    </a:srgbClr>
                  </a:outerShdw>
                </a:effectLst>
                <a:latin typeface="Gill Sans MT"/>
              </a:rPr>
              <a:t>Step2 : Continue / OK .We get the output:</a:t>
            </a:r>
            <a:br>
              <a:rPr lang="en-US" sz="3200" b="1" dirty="0" smtClean="0">
                <a:solidFill>
                  <a:srgbClr val="6699FF"/>
                </a:solidFill>
                <a:effectLst>
                  <a:outerShdw blurRad="50000" dist="30000" dir="5400000" algn="tl" rotWithShape="0">
                    <a:srgbClr val="000000">
                      <a:alpha val="30000"/>
                    </a:srgbClr>
                  </a:outerShdw>
                </a:effectLst>
                <a:latin typeface="Gill Sans MT"/>
              </a:rPr>
            </a:br>
            <a:endParaRPr lang="en-US" sz="3200" b="1" dirty="0">
              <a:solidFill>
                <a:srgbClr val="6699FF"/>
              </a:solidFill>
              <a:effectLst>
                <a:outerShdw blurRad="50000" dist="30000" dir="5400000" algn="tl" rotWithShape="0">
                  <a:srgbClr val="000000">
                    <a:alpha val="30000"/>
                  </a:srgbClr>
                </a:outerShdw>
              </a:effectLst>
              <a:latin typeface="Gill Sans MT"/>
            </a:endParaRPr>
          </a:p>
        </p:txBody>
      </p:sp>
      <p:sp>
        <p:nvSpPr>
          <p:cNvPr id="6" name="Rectangle 2"/>
          <p:cNvSpPr txBox="1">
            <a:spLocks noChangeArrowheads="1"/>
          </p:cNvSpPr>
          <p:nvPr/>
        </p:nvSpPr>
        <p:spPr>
          <a:xfrm>
            <a:off x="-197882" y="272260"/>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FF0000"/>
                </a:solidFill>
                <a:latin typeface="Gill Sans MT"/>
              </a:rPr>
              <a:t>Multiple</a:t>
            </a:r>
            <a:r>
              <a:rPr lang="en-US" sz="3200" b="1" dirty="0" smtClean="0">
                <a:solidFill>
                  <a:srgbClr val="6699FF"/>
                </a:solidFill>
                <a:latin typeface="Gill Sans MT"/>
              </a:rPr>
              <a:t> </a:t>
            </a:r>
            <a:r>
              <a:rPr lang="en-US" sz="3200" b="1" dirty="0" smtClean="0">
                <a:solidFill>
                  <a:srgbClr val="FF0000"/>
                </a:solidFill>
                <a:latin typeface="Gill Sans MT"/>
              </a:rPr>
              <a:t>Regression Analysis </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44</a:t>
            </a:fld>
            <a:endParaRPr lang="en-US">
              <a:solidFill>
                <a:prstClr val="black">
                  <a:tint val="75000"/>
                </a:prstClr>
              </a:solidFill>
            </a:endParaRPr>
          </a:p>
        </p:txBody>
      </p:sp>
      <p:pic>
        <p:nvPicPr>
          <p:cNvPr id="10" name="Picture 9"/>
          <p:cNvPicPr>
            <a:picLocks noChangeAspect="1"/>
          </p:cNvPicPr>
          <p:nvPr/>
        </p:nvPicPr>
        <p:blipFill>
          <a:blip r:embed="rId4"/>
          <a:stretch>
            <a:fillRect/>
          </a:stretch>
        </p:blipFill>
        <p:spPr>
          <a:xfrm>
            <a:off x="1111237" y="6531988"/>
            <a:ext cx="8035224" cy="573074"/>
          </a:xfrm>
          <a:prstGeom prst="rect">
            <a:avLst/>
          </a:prstGeom>
        </p:spPr>
      </p:pic>
      <p:pic>
        <p:nvPicPr>
          <p:cNvPr id="2" name="Picture 1"/>
          <p:cNvPicPr>
            <a:picLocks noChangeAspect="1"/>
          </p:cNvPicPr>
          <p:nvPr/>
        </p:nvPicPr>
        <p:blipFill>
          <a:blip r:embed="rId5"/>
          <a:stretch>
            <a:fillRect/>
          </a:stretch>
        </p:blipFill>
        <p:spPr>
          <a:xfrm>
            <a:off x="6739183" y="493273"/>
            <a:ext cx="2078916" cy="816935"/>
          </a:xfrm>
          <a:prstGeom prst="rect">
            <a:avLst/>
          </a:prstGeom>
        </p:spPr>
      </p:pic>
      <p:pic>
        <p:nvPicPr>
          <p:cNvPr id="3" name="Picture 2"/>
          <p:cNvPicPr>
            <a:picLocks noChangeAspect="1"/>
          </p:cNvPicPr>
          <p:nvPr/>
        </p:nvPicPr>
        <p:blipFill>
          <a:blip r:embed="rId6"/>
          <a:stretch>
            <a:fillRect/>
          </a:stretch>
        </p:blipFill>
        <p:spPr>
          <a:xfrm>
            <a:off x="970505" y="1800286"/>
            <a:ext cx="8305241" cy="2217077"/>
          </a:xfrm>
          <a:prstGeom prst="rect">
            <a:avLst/>
          </a:prstGeom>
        </p:spPr>
      </p:pic>
      <p:pic>
        <p:nvPicPr>
          <p:cNvPr id="8" name="Picture 7"/>
          <p:cNvPicPr>
            <a:picLocks noChangeAspect="1"/>
          </p:cNvPicPr>
          <p:nvPr/>
        </p:nvPicPr>
        <p:blipFill>
          <a:blip r:embed="rId7"/>
          <a:stretch>
            <a:fillRect/>
          </a:stretch>
        </p:blipFill>
        <p:spPr>
          <a:xfrm>
            <a:off x="1111237" y="3874461"/>
            <a:ext cx="8460563" cy="2558203"/>
          </a:xfrm>
          <a:prstGeom prst="rect">
            <a:avLst/>
          </a:prstGeom>
        </p:spPr>
      </p:pic>
    </p:spTree>
    <p:extLst>
      <p:ext uri="{BB962C8B-B14F-4D97-AF65-F5344CB8AC3E}">
        <p14:creationId xmlns:p14="http://schemas.microsoft.com/office/powerpoint/2010/main" val="4099062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28601" y="274641"/>
            <a:ext cx="8138160" cy="868363"/>
          </a:xfrm>
        </p:spPr>
        <p:txBody>
          <a:bodyPr>
            <a:noAutofit/>
          </a:bodyPr>
          <a:lstStyle/>
          <a:p>
            <a:pPr defTabSz="453905" eaLnBrk="0" fontAlgn="base" hangingPunct="0">
              <a:spcAft>
                <a:spcPct val="0"/>
              </a:spcAft>
              <a:defRPr/>
            </a:pPr>
            <a: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t/>
            </a:r>
            <a:b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End</a:t>
            </a:r>
            <a:endParaRPr lang="en-US" sz="3200" b="1" dirty="0">
              <a:solidFill>
                <a:srgbClr val="6699FF"/>
              </a:solidFill>
              <a:latin typeface="Gill Sans MT"/>
            </a:endParaRPr>
          </a:p>
        </p:txBody>
      </p:sp>
      <p:sp>
        <p:nvSpPr>
          <p:cNvPr id="3" name="Rectangle 2"/>
          <p:cNvSpPr/>
          <p:nvPr/>
        </p:nvSpPr>
        <p:spPr>
          <a:xfrm>
            <a:off x="228601" y="1825927"/>
            <a:ext cx="10245474" cy="4302716"/>
          </a:xfrm>
          <a:prstGeom prst="rect">
            <a:avLst/>
          </a:prstGeom>
        </p:spPr>
        <p:txBody>
          <a:bodyPr wrap="square">
            <a:spAutoFit/>
          </a:bodyPr>
          <a:lstStyle/>
          <a:p>
            <a:pPr lvl="0" algn="ctr">
              <a:spcBef>
                <a:spcPct val="20000"/>
              </a:spcBef>
            </a:pPr>
            <a:r>
              <a:rPr lang="en-US"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SPSS is a tool</a:t>
            </a:r>
          </a:p>
          <a:p>
            <a:pPr lvl="0">
              <a:spcBef>
                <a:spcPct val="20000"/>
              </a:spcBef>
            </a:pPr>
            <a:r>
              <a:rPr lang="en-US"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 provide it with flower, it gives you honey</a:t>
            </a:r>
          </a:p>
          <a:p>
            <a:pPr lvl="0">
              <a:spcBef>
                <a:spcPct val="20000"/>
              </a:spcBef>
            </a:pPr>
            <a:r>
              <a:rPr lang="en-US"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 provide it with rubbish, it gives you garbage </a:t>
            </a:r>
          </a:p>
          <a:p>
            <a:pPr lvl="0">
              <a:spcBef>
                <a:spcPct val="20000"/>
              </a:spcBef>
            </a:pPr>
            <a:endPar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spcBef>
                <a:spcPct val="20000"/>
              </a:spcBef>
            </a:pPr>
            <a:r>
              <a:rPr lang="en-US"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a:p>
            <a:pPr lvl="0">
              <a:spcBef>
                <a:spcPct val="20000"/>
              </a:spcBef>
            </a:pPr>
            <a:endParaRPr lang="en-US"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0" y="7160198"/>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95434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805559"/>
            <a:ext cx="10320661" cy="5202836"/>
          </a:xfrm>
        </p:spPr>
        <p:txBody>
          <a:bodyPr>
            <a:normAutofit/>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Correlation and Linear Regression Analysis </a:t>
            </a:r>
          </a:p>
          <a:p>
            <a:pPr marL="0" indent="0">
              <a:buNone/>
            </a:pPr>
            <a:endParaRPr lang="en-US" sz="2800" b="1" dirty="0" smtClean="0">
              <a:solidFill>
                <a:srgbClr val="FF0000"/>
              </a:solidFill>
              <a:latin typeface="Times New Roman" pitchFamily="18" charset="0"/>
              <a:cs typeface="Times New Roman" pitchFamily="18" charset="0"/>
            </a:endParaRPr>
          </a:p>
          <a:p>
            <a:pPr marL="0" lvl="0" indent="0">
              <a:buNone/>
            </a:pPr>
            <a:r>
              <a:rPr lang="en-US" sz="2800" b="1" i="1" dirty="0" smtClean="0">
                <a:solidFill>
                  <a:srgbClr val="FF0000"/>
                </a:solidFill>
                <a:latin typeface="Times New Roman" pitchFamily="18" charset="0"/>
                <a:cs typeface="Times New Roman" pitchFamily="18" charset="0"/>
              </a:rPr>
              <a:t>     - </a:t>
            </a:r>
            <a:r>
              <a:rPr lang="en-US" sz="2800" b="1" dirty="0">
                <a:solidFill>
                  <a:srgbClr val="002060"/>
                </a:solidFill>
                <a:latin typeface="Times New Roman" pitchFamily="18" charset="0"/>
                <a:cs typeface="Times New Roman" pitchFamily="18" charset="0"/>
              </a:rPr>
              <a:t>One </a:t>
            </a:r>
            <a:r>
              <a:rPr lang="en-US" sz="2800" b="1" dirty="0" smtClean="0">
                <a:solidFill>
                  <a:srgbClr val="002060"/>
                </a:solidFill>
                <a:latin typeface="Times New Roman" pitchFamily="18" charset="0"/>
                <a:cs typeface="Times New Roman" pitchFamily="18" charset="0"/>
              </a:rPr>
              <a:t>- Way </a:t>
            </a:r>
            <a:r>
              <a:rPr lang="en-US" sz="2800" b="1" dirty="0">
                <a:solidFill>
                  <a:srgbClr val="002060"/>
                </a:solidFill>
                <a:latin typeface="Times New Roman" pitchFamily="18" charset="0"/>
                <a:cs typeface="Times New Roman" pitchFamily="18" charset="0"/>
              </a:rPr>
              <a:t>ANOVA</a:t>
            </a:r>
          </a:p>
          <a:p>
            <a:pPr marL="0" lvl="0" indent="0">
              <a:buNone/>
            </a:pPr>
            <a:r>
              <a:rPr lang="en-US" sz="2800" b="1" dirty="0" smtClean="0">
                <a:solidFill>
                  <a:srgbClr val="002060"/>
                </a:solidFill>
                <a:latin typeface="Times New Roman" pitchFamily="18" charset="0"/>
                <a:cs typeface="Times New Roman" pitchFamily="18" charset="0"/>
              </a:rPr>
              <a:t>        </a:t>
            </a:r>
            <a:r>
              <a:rPr lang="en-US" sz="2000" b="1" i="1" dirty="0">
                <a:solidFill>
                  <a:srgbClr val="7030A0"/>
                </a:solidFill>
                <a:latin typeface="Times New Roman" pitchFamily="18" charset="0"/>
                <a:cs typeface="Times New Roman" pitchFamily="18" charset="0"/>
              </a:rPr>
              <a:t>(Linear correlation coefficient “ r ” and its </a:t>
            </a:r>
            <a:r>
              <a:rPr lang="en-US" sz="2000" b="1" i="1" dirty="0" smtClean="0">
                <a:solidFill>
                  <a:srgbClr val="7030A0"/>
                </a:solidFill>
                <a:latin typeface="Times New Roman" pitchFamily="18" charset="0"/>
                <a:cs typeface="Times New Roman" pitchFamily="18" charset="0"/>
              </a:rPr>
              <a:t>significance, Coefficient </a:t>
            </a:r>
            <a:r>
              <a:rPr lang="en-US" sz="2000" b="1" i="1" dirty="0">
                <a:solidFill>
                  <a:srgbClr val="7030A0"/>
                </a:solidFill>
                <a:latin typeface="Times New Roman" pitchFamily="18" charset="0"/>
                <a:cs typeface="Times New Roman" pitchFamily="18" charset="0"/>
              </a:rPr>
              <a:t>of determination “ </a:t>
            </a:r>
            <a:r>
              <a:rPr lang="en-US" sz="2000" b="1" i="1" dirty="0" smtClean="0">
                <a:solidFill>
                  <a:srgbClr val="7030A0"/>
                </a:solidFill>
                <a:latin typeface="Times New Roman" pitchFamily="18" charset="0"/>
                <a:cs typeface="Times New Roman" pitchFamily="18" charset="0"/>
              </a:rPr>
              <a:t>R- </a:t>
            </a: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Square </a:t>
            </a:r>
            <a:r>
              <a:rPr lang="en-US" sz="2000" b="1" i="1" dirty="0">
                <a:solidFill>
                  <a:srgbClr val="7030A0"/>
                </a:solidFill>
                <a:latin typeface="Times New Roman" pitchFamily="18" charset="0"/>
                <a:cs typeface="Times New Roman" pitchFamily="18" charset="0"/>
              </a:rPr>
              <a:t>“ and its </a:t>
            </a:r>
            <a:r>
              <a:rPr lang="en-US" sz="2000" b="1" i="1" dirty="0" smtClean="0">
                <a:solidFill>
                  <a:srgbClr val="7030A0"/>
                </a:solidFill>
                <a:latin typeface="Times New Roman" pitchFamily="18" charset="0"/>
                <a:cs typeface="Times New Roman" pitchFamily="18" charset="0"/>
              </a:rPr>
              <a:t>significance, Estimation </a:t>
            </a:r>
            <a:r>
              <a:rPr lang="en-US" sz="2000" b="1" i="1" dirty="0">
                <a:solidFill>
                  <a:srgbClr val="7030A0"/>
                </a:solidFill>
                <a:latin typeface="Times New Roman" pitchFamily="18" charset="0"/>
                <a:cs typeface="Times New Roman" pitchFamily="18" charset="0"/>
              </a:rPr>
              <a:t>equation of the regression line and the </a:t>
            </a:r>
            <a:r>
              <a:rPr lang="en-US" sz="2000" b="1" i="1" dirty="0" smtClean="0">
                <a:solidFill>
                  <a:srgbClr val="7030A0"/>
                </a:solidFill>
                <a:latin typeface="Times New Roman" pitchFamily="18" charset="0"/>
                <a:cs typeface="Times New Roman" pitchFamily="18" charset="0"/>
              </a:rPr>
              <a:t> </a:t>
            </a: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significance of </a:t>
            </a:r>
            <a:r>
              <a:rPr lang="en-US" sz="2000" b="1" i="1" dirty="0">
                <a:solidFill>
                  <a:srgbClr val="7030A0"/>
                </a:solidFill>
                <a:latin typeface="Times New Roman" pitchFamily="18" charset="0"/>
                <a:cs typeface="Times New Roman" pitchFamily="18" charset="0"/>
              </a:rPr>
              <a:t>its </a:t>
            </a:r>
            <a:r>
              <a:rPr lang="en-US" sz="2000" b="1" i="1" dirty="0" smtClean="0">
                <a:solidFill>
                  <a:srgbClr val="7030A0"/>
                </a:solidFill>
                <a:latin typeface="Times New Roman" pitchFamily="18" charset="0"/>
                <a:cs typeface="Times New Roman" pitchFamily="18" charset="0"/>
              </a:rPr>
              <a:t>slope )</a:t>
            </a:r>
            <a:endParaRPr lang="en-US" sz="2000" b="1" i="1" dirty="0">
              <a:solidFill>
                <a:srgbClr val="7030A0"/>
              </a:solidFill>
              <a:latin typeface="Times New Roman" pitchFamily="18" charset="0"/>
              <a:cs typeface="Times New Roman" pitchFamily="18" charset="0"/>
            </a:endParaRPr>
          </a:p>
          <a:p>
            <a:pPr marL="0" indent="0">
              <a:buNone/>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r>
              <a:rPr lang="en-US" sz="2800" b="1" dirty="0">
                <a:solidFill>
                  <a:srgbClr val="FF0000"/>
                </a:solidFill>
                <a:latin typeface="Times New Roman" pitchFamily="18" charset="0"/>
                <a:cs typeface="Times New Roman" pitchFamily="18" charset="0"/>
              </a:rPr>
              <a:t>The data input screen in SPSS consist of two tabs:</a:t>
            </a:r>
          </a:p>
          <a:p>
            <a:pPr marL="0" indent="0">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Variable View” and “Data View” </a:t>
            </a:r>
          </a:p>
          <a:p>
            <a:pPr>
              <a:buFont typeface="Wingdings" panose="05000000000000000000" pitchFamily="2" charset="2"/>
              <a:buChar char="Ø"/>
            </a:pP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900" i="1" dirty="0" smtClean="0">
                <a:solidFill>
                  <a:srgbClr val="FFC000"/>
                </a:solidFill>
                <a:effectLst>
                  <a:outerShdw blurRad="38100" dist="38100" dir="2700000" algn="tl">
                    <a:srgbClr val="000000">
                      <a:alpha val="43137"/>
                    </a:srgbClr>
                  </a:outerShdw>
                </a:effectLst>
                <a:latin typeface="Gill Sans MT"/>
              </a:rPr>
              <a:t>(</a:t>
            </a:r>
            <a:r>
              <a:rPr lang="en-US" sz="2900" i="1" dirty="0">
                <a:solidFill>
                  <a:srgbClr val="FFC000"/>
                </a:solidFill>
                <a:effectLst>
                  <a:outerShdw blurRad="38100" dist="38100" dir="2700000" algn="tl">
                    <a:srgbClr val="000000">
                      <a:alpha val="43137"/>
                    </a:srgbClr>
                  </a:outerShdw>
                </a:effectLst>
                <a:latin typeface="Gill Sans MT"/>
              </a:rPr>
              <a:t>Continued)</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969050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805559"/>
            <a:ext cx="10320661" cy="5202836"/>
          </a:xfrm>
        </p:spPr>
        <p:txBody>
          <a:bodyPr>
            <a:normAutofit fontScale="77500" lnSpcReduction="20000"/>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Creating Labels in the ” Variable View ”  worksheet </a:t>
            </a:r>
          </a:p>
          <a:p>
            <a:pPr marL="0" lvl="0" indent="0">
              <a:buNone/>
            </a:pPr>
            <a:r>
              <a:rPr lang="en-US" sz="2800" b="1" i="1" dirty="0" smtClean="0">
                <a:solidFill>
                  <a:srgbClr val="FF0000"/>
                </a:solidFill>
                <a:latin typeface="Times New Roman" pitchFamily="18" charset="0"/>
                <a:cs typeface="Times New Roman" pitchFamily="18" charset="0"/>
              </a:rPr>
              <a:t>     - </a:t>
            </a:r>
            <a:r>
              <a:rPr lang="en-US" sz="2800" b="1" dirty="0" smtClean="0">
                <a:solidFill>
                  <a:srgbClr val="002060"/>
                </a:solidFill>
                <a:latin typeface="Times New Roman" pitchFamily="18" charset="0"/>
                <a:cs typeface="Times New Roman" pitchFamily="18" charset="0"/>
              </a:rPr>
              <a:t>Name</a:t>
            </a:r>
          </a:p>
          <a:p>
            <a:pPr marL="0" lvl="0" indent="0">
              <a:buNone/>
            </a:pPr>
            <a:r>
              <a:rPr lang="en-US" sz="2000" b="1" i="1" dirty="0">
                <a:solidFill>
                  <a:srgbClr val="7030A0"/>
                </a:solidFill>
                <a:latin typeface="Times New Roman" pitchFamily="18" charset="0"/>
                <a:cs typeface="Times New Roman" pitchFamily="18" charset="0"/>
              </a:rPr>
              <a:t>          (The name of the variable, which is used to refer to that variable in syntax. </a:t>
            </a:r>
            <a:r>
              <a:rPr lang="en-US" sz="2000" b="1" i="1" dirty="0" smtClean="0">
                <a:solidFill>
                  <a:srgbClr val="7030A0"/>
                </a:solidFill>
                <a:latin typeface="Times New Roman" pitchFamily="18" charset="0"/>
                <a:cs typeface="Times New Roman" pitchFamily="18" charset="0"/>
              </a:rPr>
              <a:t>Example:</a:t>
            </a:r>
            <a:endParaRPr lang="en-US" sz="2000" b="1" i="1" dirty="0">
              <a:solidFill>
                <a:srgbClr val="7030A0"/>
              </a:solidFill>
              <a:latin typeface="Times New Roman" pitchFamily="18" charset="0"/>
              <a:cs typeface="Times New Roman" pitchFamily="18" charset="0"/>
            </a:endParaRPr>
          </a:p>
          <a:p>
            <a:pPr marL="0" lvl="0" indent="0">
              <a:buNone/>
            </a:pPr>
            <a:r>
              <a:rPr lang="en-US" sz="2000" b="1" i="1" dirty="0" smtClean="0">
                <a:solidFill>
                  <a:srgbClr val="7030A0"/>
                </a:solidFill>
                <a:latin typeface="Times New Roman" pitchFamily="18" charset="0"/>
                <a:cs typeface="Times New Roman" pitchFamily="18" charset="0"/>
              </a:rPr>
              <a:t>           Gender, Age, height, weight, preferably to input “symbols” of  given constructs and </a:t>
            </a: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items, it must include all variables used in a proposed </a:t>
            </a:r>
            <a:r>
              <a:rPr lang="en-US" sz="2000" b="1" i="1" dirty="0">
                <a:solidFill>
                  <a:srgbClr val="7030A0"/>
                </a:solidFill>
                <a:latin typeface="Times New Roman" pitchFamily="18" charset="0"/>
                <a:cs typeface="Times New Roman" pitchFamily="18" charset="0"/>
              </a:rPr>
              <a:t>model</a:t>
            </a:r>
            <a:r>
              <a:rPr lang="en-US" sz="2000" b="1" i="1" dirty="0" smtClean="0">
                <a:solidFill>
                  <a:srgbClr val="7030A0"/>
                </a:solidFill>
                <a:latin typeface="Times New Roman" pitchFamily="18" charset="0"/>
                <a:cs typeface="Times New Roman" pitchFamily="18" charset="0"/>
              </a:rPr>
              <a:t>,… It </a:t>
            </a:r>
            <a:r>
              <a:rPr lang="en-US" sz="2000" b="1" i="1" dirty="0">
                <a:solidFill>
                  <a:srgbClr val="7030A0"/>
                </a:solidFill>
                <a:latin typeface="Times New Roman" pitchFamily="18" charset="0"/>
                <a:cs typeface="Times New Roman" pitchFamily="18" charset="0"/>
              </a:rPr>
              <a:t>must start with a letter; it </a:t>
            </a:r>
            <a:r>
              <a:rPr lang="en-US" sz="2000" b="1" i="1" dirty="0" smtClean="0">
                <a:solidFill>
                  <a:srgbClr val="7030A0"/>
                </a:solidFill>
                <a:latin typeface="Times New Roman" pitchFamily="18" charset="0"/>
                <a:cs typeface="Times New Roman" pitchFamily="18" charset="0"/>
              </a:rPr>
              <a:t>  </a:t>
            </a: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may </a:t>
            </a:r>
            <a:r>
              <a:rPr lang="en-US" sz="2000" b="1" i="1" dirty="0">
                <a:solidFill>
                  <a:srgbClr val="7030A0"/>
                </a:solidFill>
                <a:latin typeface="Times New Roman" pitchFamily="18" charset="0"/>
                <a:cs typeface="Times New Roman" pitchFamily="18" charset="0"/>
              </a:rPr>
              <a:t>have up to 8 characters (including letters, numbers, and the </a:t>
            </a:r>
            <a:r>
              <a:rPr lang="en-US" sz="2000" b="1" i="1" dirty="0" smtClean="0">
                <a:solidFill>
                  <a:srgbClr val="7030A0"/>
                </a:solidFill>
                <a:latin typeface="Times New Roman" pitchFamily="18" charset="0"/>
                <a:cs typeface="Times New Roman" pitchFamily="18" charset="0"/>
              </a:rPr>
              <a:t>underscore. </a:t>
            </a:r>
            <a:r>
              <a:rPr lang="en-US" sz="2000" b="1" i="1" dirty="0">
                <a:solidFill>
                  <a:srgbClr val="7030A0"/>
                </a:solidFill>
                <a:latin typeface="Times New Roman" pitchFamily="18" charset="0"/>
                <a:cs typeface="Times New Roman" pitchFamily="18" charset="0"/>
              </a:rPr>
              <a:t>It </a:t>
            </a:r>
            <a:r>
              <a:rPr lang="en-US" sz="2000" b="1" i="1" dirty="0" smtClean="0">
                <a:solidFill>
                  <a:srgbClr val="7030A0"/>
                </a:solidFill>
                <a:latin typeface="Times New Roman" pitchFamily="18" charset="0"/>
                <a:cs typeface="Times New Roman" pitchFamily="18" charset="0"/>
              </a:rPr>
              <a:t>must not </a:t>
            </a: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contain words as "compute</a:t>
            </a:r>
            <a:r>
              <a:rPr lang="en-US" sz="2000" b="1" i="1" dirty="0">
                <a:solidFill>
                  <a:srgbClr val="7030A0"/>
                </a:solidFill>
                <a:latin typeface="Times New Roman" pitchFamily="18" charset="0"/>
                <a:cs typeface="Times New Roman" pitchFamily="18" charset="0"/>
              </a:rPr>
              <a:t>", "sum", and so forth. Notice that we can use "cat_dog" but not "cat-dog" </a:t>
            </a:r>
            <a:endParaRPr lang="en-US" sz="2000" b="1" i="1" dirty="0" smtClean="0">
              <a:solidFill>
                <a:srgbClr val="7030A0"/>
              </a:solidFill>
              <a:latin typeface="Times New Roman" pitchFamily="18" charset="0"/>
              <a:cs typeface="Times New Roman" pitchFamily="18" charset="0"/>
            </a:endParaRP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and </a:t>
            </a:r>
            <a:r>
              <a:rPr lang="en-US" sz="2000" b="1" i="1" dirty="0">
                <a:solidFill>
                  <a:srgbClr val="7030A0"/>
                </a:solidFill>
                <a:latin typeface="Times New Roman" pitchFamily="18" charset="0"/>
                <a:cs typeface="Times New Roman" pitchFamily="18" charset="0"/>
              </a:rPr>
              <a:t>not "cat dog". The </a:t>
            </a:r>
            <a:r>
              <a:rPr lang="en-US" sz="2000" b="1" i="1" dirty="0" smtClean="0">
                <a:solidFill>
                  <a:srgbClr val="7030A0"/>
                </a:solidFill>
                <a:latin typeface="Times New Roman" pitchFamily="18" charset="0"/>
                <a:cs typeface="Times New Roman" pitchFamily="18" charset="0"/>
              </a:rPr>
              <a:t>dash </a:t>
            </a:r>
            <a:r>
              <a:rPr lang="en-US" sz="2000" b="1" i="1" dirty="0">
                <a:solidFill>
                  <a:srgbClr val="7030A0"/>
                </a:solidFill>
                <a:latin typeface="Times New Roman" pitchFamily="18" charset="0"/>
                <a:cs typeface="Times New Roman" pitchFamily="18" charset="0"/>
              </a:rPr>
              <a:t>gets interpreted as subtraction (cat minus dog) by SPSS, and the space </a:t>
            </a:r>
            <a:endParaRPr lang="en-US" sz="2000" b="1" i="1" dirty="0" smtClean="0">
              <a:solidFill>
                <a:srgbClr val="7030A0"/>
              </a:solidFill>
              <a:latin typeface="Times New Roman" pitchFamily="18" charset="0"/>
              <a:cs typeface="Times New Roman" pitchFamily="18" charset="0"/>
            </a:endParaRP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confuses </a:t>
            </a:r>
            <a:r>
              <a:rPr lang="en-US" sz="2000" b="1" i="1" dirty="0">
                <a:solidFill>
                  <a:srgbClr val="7030A0"/>
                </a:solidFill>
                <a:latin typeface="Times New Roman" pitchFamily="18" charset="0"/>
                <a:cs typeface="Times New Roman" pitchFamily="18" charset="0"/>
              </a:rPr>
              <a:t>SPSS as to how many variables are being named</a:t>
            </a:r>
            <a:r>
              <a:rPr lang="en-US" sz="2100" b="1" i="1" dirty="0">
                <a:solidFill>
                  <a:srgbClr val="7030A0"/>
                </a:solidFill>
                <a:latin typeface="Times New Roman" pitchFamily="18" charset="0"/>
                <a:cs typeface="Times New Roman" pitchFamily="18" charset="0"/>
              </a:rPr>
              <a:t>. </a:t>
            </a:r>
            <a:r>
              <a:rPr lang="en-US" sz="2100" b="1" i="1" dirty="0">
                <a:solidFill>
                  <a:srgbClr val="FF0000"/>
                </a:solidFill>
                <a:latin typeface="Times New Roman" pitchFamily="18" charset="0"/>
                <a:cs typeface="Times New Roman" pitchFamily="18" charset="0"/>
              </a:rPr>
              <a:t>(the unique variable name)</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a:t>
            </a:r>
            <a:r>
              <a:rPr lang="en-US" sz="2000" b="1" i="1" dirty="0" smtClean="0">
                <a:solidFill>
                  <a:srgbClr val="7030A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Type </a:t>
            </a:r>
            <a:r>
              <a:rPr lang="en-US" sz="2800" b="1" dirty="0" smtClean="0">
                <a:solidFill>
                  <a:srgbClr val="002060"/>
                </a:solidFill>
                <a:latin typeface="Times New Roman" pitchFamily="18" charset="0"/>
                <a:cs typeface="Times New Roman" pitchFamily="18" charset="0"/>
              </a:rPr>
              <a:t>:The </a:t>
            </a:r>
            <a:r>
              <a:rPr lang="en-US" sz="2800" b="1" dirty="0">
                <a:solidFill>
                  <a:srgbClr val="002060"/>
                </a:solidFill>
                <a:latin typeface="Times New Roman" pitchFamily="18" charset="0"/>
                <a:cs typeface="Times New Roman" pitchFamily="18" charset="0"/>
              </a:rPr>
              <a:t>two basic types of variables that you will use are numeric and string</a:t>
            </a:r>
            <a:endParaRPr lang="en-US" sz="2800" b="1" dirty="0" smtClean="0">
              <a:solidFill>
                <a:srgbClr val="002060"/>
              </a:solidFill>
              <a:latin typeface="Times New Roman" pitchFamily="18" charset="0"/>
              <a:cs typeface="Times New Roman" pitchFamily="18" charset="0"/>
            </a:endParaRPr>
          </a:p>
          <a:p>
            <a:pPr marL="0" indent="0">
              <a:buNone/>
            </a:pP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Numeric: </a:t>
            </a:r>
            <a:r>
              <a:rPr lang="en-US" sz="2000" b="1" i="1" dirty="0" smtClean="0">
                <a:solidFill>
                  <a:srgbClr val="7030A0"/>
                </a:solidFill>
                <a:latin typeface="Times New Roman" pitchFamily="18" charset="0"/>
                <a:cs typeface="Times New Roman" pitchFamily="18" charset="0"/>
              </a:rPr>
              <a:t>A </a:t>
            </a:r>
            <a:r>
              <a:rPr lang="en-US" sz="2000" b="1" i="1" dirty="0">
                <a:solidFill>
                  <a:srgbClr val="7030A0"/>
                </a:solidFill>
                <a:latin typeface="Times New Roman" pitchFamily="18" charset="0"/>
                <a:cs typeface="Times New Roman" pitchFamily="18" charset="0"/>
              </a:rPr>
              <a:t>variable whose values are </a:t>
            </a:r>
            <a:r>
              <a:rPr lang="en-US" sz="2000" b="1" i="1" dirty="0" smtClean="0">
                <a:solidFill>
                  <a:srgbClr val="7030A0"/>
                </a:solidFill>
                <a:latin typeface="Times New Roman" pitchFamily="18" charset="0"/>
                <a:cs typeface="Times New Roman" pitchFamily="18" charset="0"/>
              </a:rPr>
              <a:t>numbers. Ex. Height, Age,…</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*String: </a:t>
            </a:r>
            <a:r>
              <a:rPr lang="en-US" sz="2000" b="1" i="1" dirty="0">
                <a:solidFill>
                  <a:srgbClr val="7030A0"/>
                </a:solidFill>
                <a:latin typeface="Times New Roman" pitchFamily="18" charset="0"/>
                <a:cs typeface="Times New Roman" pitchFamily="18" charset="0"/>
              </a:rPr>
              <a:t>A variable whose values are not numeric and therefore are not used in </a:t>
            </a:r>
            <a:endParaRPr lang="en-US" sz="2000" b="1" i="1" dirty="0" smtClean="0">
              <a:solidFill>
                <a:srgbClr val="7030A0"/>
              </a:solidFill>
              <a:latin typeface="Times New Roman" pitchFamily="18" charset="0"/>
              <a:cs typeface="Times New Roman" pitchFamily="18" charset="0"/>
            </a:endParaRPr>
          </a:p>
          <a:p>
            <a:pPr marL="0" indent="0">
              <a:buNone/>
            </a:pPr>
            <a:r>
              <a:rPr lang="en-US" sz="2000" b="1" i="1" dirty="0">
                <a:solidFill>
                  <a:srgbClr val="7030A0"/>
                </a:solidFill>
                <a:latin typeface="Times New Roman" pitchFamily="18" charset="0"/>
                <a:cs typeface="Times New Roman" pitchFamily="18" charset="0"/>
              </a:rPr>
              <a:t>                            calculations. Uppercase and lowercase letters are considered </a:t>
            </a:r>
            <a:r>
              <a:rPr lang="en-US" sz="2000" b="1" i="1" dirty="0" smtClean="0">
                <a:solidFill>
                  <a:srgbClr val="7030A0"/>
                </a:solidFill>
                <a:latin typeface="Times New Roman" pitchFamily="18" charset="0"/>
                <a:cs typeface="Times New Roman" pitchFamily="18" charset="0"/>
              </a:rPr>
              <a:t>distinct. Ex.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Names, colors,…</a:t>
            </a:r>
          </a:p>
          <a:p>
            <a:pPr marL="0" indent="0">
              <a:buNone/>
            </a:pPr>
            <a:r>
              <a:rPr lang="en-US" sz="2000" b="1" i="1" dirty="0">
                <a:solidFill>
                  <a:srgbClr val="7030A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*Comma</a:t>
            </a:r>
            <a:r>
              <a:rPr lang="en-US" sz="2000" b="1" i="1" dirty="0">
                <a:solidFill>
                  <a:srgbClr val="7030A0"/>
                </a:solidFill>
                <a:latin typeface="Times New Roman" pitchFamily="18" charset="0"/>
                <a:cs typeface="Times New Roman" pitchFamily="18" charset="0"/>
              </a:rPr>
              <a:t>. A numeric variable whose values are displayed with commas delimiting every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three </a:t>
            </a:r>
            <a:r>
              <a:rPr lang="en-US" sz="2000" b="1" i="1" dirty="0">
                <a:solidFill>
                  <a:srgbClr val="7030A0"/>
                </a:solidFill>
                <a:latin typeface="Times New Roman" pitchFamily="18" charset="0"/>
                <a:cs typeface="Times New Roman" pitchFamily="18" charset="0"/>
              </a:rPr>
              <a:t>places and displayed with the period as a decimal delimiter. </a:t>
            </a:r>
            <a:r>
              <a:rPr lang="en-US" sz="2000" b="1" i="1" dirty="0" smtClean="0">
                <a:solidFill>
                  <a:srgbClr val="7030A0"/>
                </a:solidFill>
                <a:latin typeface="Times New Roman" pitchFamily="18" charset="0"/>
                <a:cs typeface="Times New Roman" pitchFamily="18" charset="0"/>
              </a:rPr>
              <a:t>Ex.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2,345,433.245</a:t>
            </a:r>
            <a:endParaRPr lang="en-US" sz="2000" b="1" i="1" dirty="0">
              <a:solidFill>
                <a:srgbClr val="7030A0"/>
              </a:solidFill>
              <a:latin typeface="Times New Roman" pitchFamily="18" charset="0"/>
              <a:cs typeface="Times New Roman" pitchFamily="18" charset="0"/>
            </a:endParaRPr>
          </a:p>
          <a:p>
            <a:pPr marL="0" lvl="0" indent="0">
              <a:buNone/>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Variable View</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89432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805559"/>
            <a:ext cx="10320661" cy="5202836"/>
          </a:xfrm>
        </p:spPr>
        <p:txBody>
          <a:bodyPr>
            <a:normAutofit/>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Creating Labels in the ” Variable View ”  worksheet </a:t>
            </a:r>
          </a:p>
          <a:p>
            <a:pPr marL="0" lvl="0" indent="0">
              <a:buNone/>
            </a:pPr>
            <a:r>
              <a:rPr lang="en-US" sz="2800" b="1" i="1" dirty="0" smtClean="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a:t>
            </a:r>
            <a:r>
              <a:rPr lang="en-US" sz="2000" b="1" i="1"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Type</a:t>
            </a:r>
          </a:p>
          <a:p>
            <a:pPr marL="0" indent="0">
              <a:buNone/>
            </a:pP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Dot: </a:t>
            </a:r>
            <a:r>
              <a:rPr lang="en-US" sz="2000" b="1" i="1" dirty="0" smtClean="0">
                <a:solidFill>
                  <a:srgbClr val="7030A0"/>
                </a:solidFill>
                <a:latin typeface="Times New Roman" pitchFamily="18" charset="0"/>
                <a:cs typeface="Times New Roman" pitchFamily="18" charset="0"/>
              </a:rPr>
              <a:t>A </a:t>
            </a:r>
            <a:r>
              <a:rPr lang="en-US" sz="2000" b="1" i="1" dirty="0">
                <a:solidFill>
                  <a:srgbClr val="7030A0"/>
                </a:solidFill>
                <a:latin typeface="Times New Roman" pitchFamily="18" charset="0"/>
                <a:cs typeface="Times New Roman" pitchFamily="18" charset="0"/>
              </a:rPr>
              <a:t>numeric variable whose values are displayed with periods delimiting every three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places </a:t>
            </a:r>
            <a:r>
              <a:rPr lang="en-US" sz="2000" b="1" i="1" dirty="0">
                <a:solidFill>
                  <a:srgbClr val="7030A0"/>
                </a:solidFill>
                <a:latin typeface="Times New Roman" pitchFamily="18" charset="0"/>
                <a:cs typeface="Times New Roman" pitchFamily="18" charset="0"/>
              </a:rPr>
              <a:t>and with the comma as a decimal delimiter. Ex. </a:t>
            </a:r>
            <a:r>
              <a:rPr lang="en-US" sz="2000" b="1" i="1" dirty="0" smtClean="0">
                <a:solidFill>
                  <a:srgbClr val="7030A0"/>
                </a:solidFill>
                <a:latin typeface="Times New Roman" pitchFamily="18" charset="0"/>
                <a:cs typeface="Times New Roman" pitchFamily="18" charset="0"/>
              </a:rPr>
              <a:t> 2.345.433,245</a:t>
            </a:r>
            <a:endParaRPr lang="en-US" sz="2000" b="1" i="1" dirty="0">
              <a:solidFill>
                <a:srgbClr val="7030A0"/>
              </a:solidFill>
              <a:latin typeface="Times New Roman" pitchFamily="18" charset="0"/>
              <a:cs typeface="Times New Roman" pitchFamily="18" charset="0"/>
            </a:endParaRPr>
          </a:p>
          <a:p>
            <a:pPr marL="0" indent="0">
              <a:buNone/>
            </a:pPr>
            <a:r>
              <a:rPr lang="en-US" sz="2000" b="1" i="1" dirty="0" smtClean="0">
                <a:solidFill>
                  <a:srgbClr val="7030A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*Scientific notation: </a:t>
            </a:r>
            <a:r>
              <a:rPr lang="en-US" sz="2000" b="1" i="1" dirty="0">
                <a:solidFill>
                  <a:srgbClr val="7030A0"/>
                </a:solidFill>
                <a:latin typeface="Times New Roman" pitchFamily="18" charset="0"/>
                <a:cs typeface="Times New Roman" pitchFamily="18" charset="0"/>
              </a:rPr>
              <a:t>A numeric variable whose values are displayed with an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embedded </a:t>
            </a:r>
            <a:r>
              <a:rPr lang="en-US" sz="2000" b="1" i="1" dirty="0">
                <a:solidFill>
                  <a:srgbClr val="7030A0"/>
                </a:solidFill>
                <a:latin typeface="Times New Roman" pitchFamily="18" charset="0"/>
                <a:cs typeface="Times New Roman" pitchFamily="18" charset="0"/>
              </a:rPr>
              <a:t>E and a signed power-of-10 </a:t>
            </a:r>
            <a:r>
              <a:rPr lang="en-US" sz="2000" b="1" i="1" dirty="0" smtClean="0">
                <a:solidFill>
                  <a:srgbClr val="7030A0"/>
                </a:solidFill>
                <a:latin typeface="Times New Roman" pitchFamily="18" charset="0"/>
                <a:cs typeface="Times New Roman" pitchFamily="18" charset="0"/>
              </a:rPr>
              <a:t>exponent. </a:t>
            </a:r>
            <a:r>
              <a:rPr lang="en-US" sz="2000" b="1" i="1" dirty="0">
                <a:solidFill>
                  <a:srgbClr val="7030A0"/>
                </a:solidFill>
                <a:latin typeface="Times New Roman" pitchFamily="18" charset="0"/>
                <a:cs typeface="Times New Roman" pitchFamily="18" charset="0"/>
              </a:rPr>
              <a:t>Ex. 123,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1.23E2</a:t>
            </a:r>
            <a:r>
              <a:rPr lang="en-US" sz="2000" b="1" i="1" dirty="0">
                <a:solidFill>
                  <a:srgbClr val="7030A0"/>
                </a:solidFill>
                <a:latin typeface="Times New Roman" pitchFamily="18" charset="0"/>
                <a:cs typeface="Times New Roman" pitchFamily="18" charset="0"/>
              </a:rPr>
              <a:t>, 1.23D2, 1.23E+2, and 1.23+2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*Date:</a:t>
            </a:r>
            <a:r>
              <a:rPr lang="en-US" sz="2000" b="1" i="1" dirty="0" smtClean="0">
                <a:solidFill>
                  <a:srgbClr val="7030A0"/>
                </a:solidFill>
                <a:latin typeface="Times New Roman" pitchFamily="18" charset="0"/>
                <a:cs typeface="Times New Roman" pitchFamily="18" charset="0"/>
              </a:rPr>
              <a:t> A numeric variable whose values are displayed in one of several calendar-date or  </a:t>
            </a:r>
          </a:p>
          <a:p>
            <a:pPr marL="0" indent="0">
              <a:buNone/>
            </a:pPr>
            <a:r>
              <a:rPr lang="en-US" sz="2000" b="1" i="1" dirty="0" smtClean="0">
                <a:solidFill>
                  <a:srgbClr val="7030A0"/>
                </a:solidFill>
                <a:latin typeface="Times New Roman" pitchFamily="18" charset="0"/>
                <a:cs typeface="Times New Roman" pitchFamily="18" charset="0"/>
              </a:rPr>
              <a:t>                         clock-time formats. Select a format from the list. You can enter dates with </a:t>
            </a:r>
          </a:p>
          <a:p>
            <a:pPr marL="0" indent="0">
              <a:buNone/>
            </a:pPr>
            <a:r>
              <a:rPr lang="en-US" sz="2000" b="1" i="1" dirty="0" smtClean="0">
                <a:solidFill>
                  <a:srgbClr val="7030A0"/>
                </a:solidFill>
                <a:latin typeface="Times New Roman" pitchFamily="18" charset="0"/>
                <a:cs typeface="Times New Roman" pitchFamily="18" charset="0"/>
              </a:rPr>
              <a:t>                         slashes, hyphens, periods, commas, or blank spaces as delimiters. The century </a:t>
            </a:r>
          </a:p>
          <a:p>
            <a:pPr marL="0" indent="0">
              <a:buNone/>
            </a:pPr>
            <a:r>
              <a:rPr lang="en-US" sz="2000" b="1" i="1" dirty="0" smtClean="0">
                <a:solidFill>
                  <a:srgbClr val="7030A0"/>
                </a:solidFill>
                <a:latin typeface="Times New Roman" pitchFamily="18" charset="0"/>
                <a:cs typeface="Times New Roman" pitchFamily="18" charset="0"/>
              </a:rPr>
              <a:t>                         range for two-digit year values is determined by your Options settings (from the </a:t>
            </a:r>
          </a:p>
          <a:p>
            <a:pPr marL="0" indent="0">
              <a:buNone/>
            </a:pPr>
            <a:r>
              <a:rPr lang="en-US" sz="2000" b="1" i="1" dirty="0" smtClean="0">
                <a:solidFill>
                  <a:srgbClr val="7030A0"/>
                </a:solidFill>
                <a:latin typeface="Times New Roman" pitchFamily="18" charset="0"/>
                <a:cs typeface="Times New Roman" pitchFamily="18" charset="0"/>
              </a:rPr>
              <a:t>                         Edit menu, choose Options, and then click the Data tab</a:t>
            </a: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Variable View</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7</a:t>
            </a:fld>
            <a:endParaRPr lang="en-US">
              <a:solidFill>
                <a:prstClr val="black">
                  <a:tint val="75000"/>
                </a:prstClr>
              </a:solidFill>
            </a:endParaRPr>
          </a:p>
        </p:txBody>
      </p:sp>
      <p:sp>
        <p:nvSpPr>
          <p:cNvPr id="6" name="Rectangle 5"/>
          <p:cNvSpPr/>
          <p:nvPr/>
        </p:nvSpPr>
        <p:spPr>
          <a:xfrm>
            <a:off x="6896055" y="923091"/>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p>
        </p:txBody>
      </p:sp>
    </p:spTree>
    <p:extLst>
      <p:ext uri="{BB962C8B-B14F-4D97-AF65-F5344CB8AC3E}">
        <p14:creationId xmlns:p14="http://schemas.microsoft.com/office/powerpoint/2010/main" val="1040371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805559"/>
            <a:ext cx="10320661" cy="5606736"/>
          </a:xfrm>
        </p:spPr>
        <p:txBody>
          <a:bodyPr>
            <a:normAutofit/>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Creating Labels in the ” Variable View ”  worksheet </a:t>
            </a:r>
          </a:p>
          <a:p>
            <a:pPr marL="0" lvl="0" indent="0">
              <a:buNone/>
            </a:pPr>
            <a:r>
              <a:rPr lang="en-US" sz="2800" b="1" dirty="0" smtClean="0">
                <a:solidFill>
                  <a:srgbClr val="002060"/>
                </a:solidFill>
                <a:latin typeface="Times New Roman" pitchFamily="18" charset="0"/>
                <a:cs typeface="Times New Roman" pitchFamily="18" charset="0"/>
              </a:rPr>
              <a:t>*</a:t>
            </a:r>
            <a:r>
              <a:rPr lang="en-US" sz="2800" b="1" i="1" dirty="0" smtClean="0">
                <a:solidFill>
                  <a:srgbClr val="FF000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Dollar: </a:t>
            </a:r>
            <a:r>
              <a:rPr lang="en-US" sz="2000" b="1" i="1" dirty="0" smtClean="0">
                <a:solidFill>
                  <a:srgbClr val="7030A0"/>
                </a:solidFill>
                <a:latin typeface="Times New Roman" pitchFamily="18" charset="0"/>
                <a:cs typeface="Times New Roman" pitchFamily="18" charset="0"/>
              </a:rPr>
              <a:t>A </a:t>
            </a:r>
            <a:r>
              <a:rPr lang="en-US" sz="2000" b="1" i="1" dirty="0">
                <a:solidFill>
                  <a:srgbClr val="7030A0"/>
                </a:solidFill>
                <a:latin typeface="Times New Roman" pitchFamily="18" charset="0"/>
                <a:cs typeface="Times New Roman" pitchFamily="18" charset="0"/>
              </a:rPr>
              <a:t>numeric variable displayed with a leading dollar sign ($), commas delimiting </a:t>
            </a:r>
            <a:r>
              <a:rPr lang="en-US" sz="2000" b="1" i="1" dirty="0" smtClean="0">
                <a:solidFill>
                  <a:srgbClr val="7030A0"/>
                </a:solidFill>
                <a:latin typeface="Times New Roman" pitchFamily="18" charset="0"/>
                <a:cs typeface="Times New Roman" pitchFamily="18" charset="0"/>
              </a:rPr>
              <a:t> </a:t>
            </a: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every </a:t>
            </a:r>
            <a:r>
              <a:rPr lang="en-US" sz="2000" b="1" i="1" dirty="0">
                <a:solidFill>
                  <a:srgbClr val="7030A0"/>
                </a:solidFill>
                <a:latin typeface="Times New Roman" pitchFamily="18" charset="0"/>
                <a:cs typeface="Times New Roman" pitchFamily="18" charset="0"/>
              </a:rPr>
              <a:t>three places, and a period as the decimal delimiter. You can enter data </a:t>
            </a:r>
            <a:endParaRPr lang="en-US" sz="2000" b="1" i="1" dirty="0" smtClean="0">
              <a:solidFill>
                <a:srgbClr val="7030A0"/>
              </a:solidFill>
              <a:latin typeface="Times New Roman" pitchFamily="18" charset="0"/>
              <a:cs typeface="Times New Roman" pitchFamily="18" charset="0"/>
            </a:endParaRPr>
          </a:p>
          <a:p>
            <a:pPr marL="0" lv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values </a:t>
            </a:r>
            <a:r>
              <a:rPr lang="en-US" sz="2000" b="1" i="1" dirty="0">
                <a:solidFill>
                  <a:srgbClr val="7030A0"/>
                </a:solidFill>
                <a:latin typeface="Times New Roman" pitchFamily="18" charset="0"/>
                <a:cs typeface="Times New Roman" pitchFamily="18" charset="0"/>
              </a:rPr>
              <a:t>with or without the leading dollar sign</a:t>
            </a:r>
            <a:r>
              <a:rPr lang="en-US" sz="2000" b="1" i="1" dirty="0" smtClean="0">
                <a:solidFill>
                  <a:srgbClr val="7030A0"/>
                </a:solidFill>
                <a:latin typeface="Times New Roman" pitchFamily="18" charset="0"/>
                <a:cs typeface="Times New Roman" pitchFamily="18" charset="0"/>
              </a:rPr>
              <a:t>. Ex: $ 234,546.235</a:t>
            </a:r>
          </a:p>
          <a:p>
            <a:pPr marL="0" indent="0">
              <a:buNone/>
            </a:pPr>
            <a:r>
              <a:rPr lang="en-US" sz="2800" b="1" dirty="0" smtClean="0">
                <a:solidFill>
                  <a:srgbClr val="00206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Custom currency: </a:t>
            </a:r>
            <a:r>
              <a:rPr lang="en-US" sz="2000" b="1" i="1" dirty="0">
                <a:solidFill>
                  <a:srgbClr val="7030A0"/>
                </a:solidFill>
                <a:latin typeface="Times New Roman" pitchFamily="18" charset="0"/>
                <a:cs typeface="Times New Roman" pitchFamily="18" charset="0"/>
              </a:rPr>
              <a:t>A numeric variable whose values are displayed in one of the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custom </a:t>
            </a:r>
            <a:r>
              <a:rPr lang="en-US" sz="2000" b="1" i="1" dirty="0">
                <a:solidFill>
                  <a:srgbClr val="7030A0"/>
                </a:solidFill>
                <a:latin typeface="Times New Roman" pitchFamily="18" charset="0"/>
                <a:cs typeface="Times New Roman" pitchFamily="18" charset="0"/>
              </a:rPr>
              <a:t>currency formats that you have defined on the Currency tab </a:t>
            </a:r>
            <a:endParaRPr lang="en-US" sz="2000" b="1" i="1" dirty="0" smtClean="0">
              <a:solidFill>
                <a:srgbClr val="7030A0"/>
              </a:solidFill>
              <a:latin typeface="Times New Roman" pitchFamily="18" charset="0"/>
              <a:cs typeface="Times New Roman" pitchFamily="18" charset="0"/>
            </a:endParaRP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of </a:t>
            </a:r>
            <a:r>
              <a:rPr lang="en-US" sz="2000" b="1" i="1" dirty="0">
                <a:solidFill>
                  <a:srgbClr val="7030A0"/>
                </a:solidFill>
                <a:latin typeface="Times New Roman" pitchFamily="18" charset="0"/>
                <a:cs typeface="Times New Roman" pitchFamily="18" charset="0"/>
              </a:rPr>
              <a:t>the Options dialog box. Defined custom currency characters </a:t>
            </a:r>
            <a:endParaRPr lang="en-US" sz="2000" b="1" i="1" dirty="0" smtClean="0">
              <a:solidFill>
                <a:srgbClr val="7030A0"/>
              </a:solidFill>
              <a:latin typeface="Times New Roman" pitchFamily="18" charset="0"/>
              <a:cs typeface="Times New Roman" pitchFamily="18" charset="0"/>
            </a:endParaRP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cannot </a:t>
            </a:r>
            <a:r>
              <a:rPr lang="en-US" sz="2000" b="1" i="1" dirty="0">
                <a:solidFill>
                  <a:srgbClr val="7030A0"/>
                </a:solidFill>
                <a:latin typeface="Times New Roman" pitchFamily="18" charset="0"/>
                <a:cs typeface="Times New Roman" pitchFamily="18" charset="0"/>
              </a:rPr>
              <a:t>be used in data entry but are displayed in the Data Editor</a:t>
            </a:r>
            <a:r>
              <a:rPr lang="en-US" sz="2000" b="1" i="1" dirty="0" smtClean="0">
                <a:solidFill>
                  <a:srgbClr val="7030A0"/>
                </a:solidFill>
                <a:latin typeface="Times New Roman" pitchFamily="18" charset="0"/>
                <a:cs typeface="Times New Roman" pitchFamily="18" charset="0"/>
              </a:rPr>
              <a:t>.</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Ex. BHD, USD, EUR </a:t>
            </a:r>
          </a:p>
          <a:p>
            <a:pPr marL="0" indent="0">
              <a:buNone/>
            </a:pPr>
            <a:r>
              <a:rPr lang="en-US" sz="2400" b="1" dirty="0">
                <a:solidFill>
                  <a:srgbClr val="002060"/>
                </a:solidFill>
                <a:latin typeface="Times New Roman" pitchFamily="18" charset="0"/>
                <a:cs typeface="Times New Roman" pitchFamily="18" charset="0"/>
              </a:rPr>
              <a:t>*Restricted numeric</a:t>
            </a:r>
            <a:r>
              <a:rPr lang="en-US" sz="2000" b="1" i="1" dirty="0">
                <a:solidFill>
                  <a:srgbClr val="7030A0"/>
                </a:solidFill>
                <a:latin typeface="Times New Roman" pitchFamily="18" charset="0"/>
                <a:cs typeface="Times New Roman" pitchFamily="18" charset="0"/>
              </a:rPr>
              <a:t>. A variable whose values are restricted to non-negative integers. Values </a:t>
            </a:r>
            <a:r>
              <a:rPr lang="en-US" sz="2000" b="1" i="1" dirty="0" smtClean="0">
                <a:solidFill>
                  <a:srgbClr val="7030A0"/>
                </a:solidFill>
                <a:latin typeface="Times New Roman" pitchFamily="18" charset="0"/>
                <a:cs typeface="Times New Roman" pitchFamily="18" charset="0"/>
              </a:rPr>
              <a:t> </a:t>
            </a:r>
          </a:p>
          <a:p>
            <a:pPr marL="0" indent="0">
              <a:buNone/>
            </a:pPr>
            <a:r>
              <a:rPr lang="en-US" sz="2000" b="1" i="1" dirty="0">
                <a:solidFill>
                  <a:srgbClr val="7030A0"/>
                </a:solidFill>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                                          can </a:t>
            </a:r>
            <a:r>
              <a:rPr lang="en-US" sz="2000" b="1" i="1" dirty="0">
                <a:solidFill>
                  <a:srgbClr val="7030A0"/>
                </a:solidFill>
                <a:latin typeface="Times New Roman" pitchFamily="18" charset="0"/>
                <a:cs typeface="Times New Roman" pitchFamily="18" charset="0"/>
              </a:rPr>
              <a:t>be entered in scientific notation.</a:t>
            </a: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Variable View</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900" i="1" dirty="0" smtClean="0">
                <a:solidFill>
                  <a:srgbClr val="FFC000"/>
                </a:solidFill>
                <a:effectLst>
                  <a:outerShdw blurRad="38100" dist="38100" dir="2700000" algn="tl">
                    <a:srgbClr val="000000">
                      <a:alpha val="43137"/>
                    </a:srgbClr>
                  </a:outerShdw>
                </a:effectLst>
                <a:latin typeface="Gill Sans MT"/>
              </a:rPr>
              <a:t>(</a:t>
            </a:r>
            <a:r>
              <a:rPr lang="en-US" sz="2900" i="1" dirty="0">
                <a:solidFill>
                  <a:srgbClr val="FFC000"/>
                </a:solidFill>
                <a:effectLst>
                  <a:outerShdw blurRad="38100" dist="38100" dir="2700000" algn="tl">
                    <a:srgbClr val="000000">
                      <a:alpha val="43137"/>
                    </a:srgbClr>
                  </a:outerShdw>
                </a:effectLst>
                <a:latin typeface="Gill Sans MT"/>
              </a:rPr>
              <a:t>Continued)</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20683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805559"/>
            <a:ext cx="10320661" cy="5202836"/>
          </a:xfrm>
        </p:spPr>
        <p:txBody>
          <a:bodyPr>
            <a:normAutofit fontScale="92500" lnSpcReduction="10000"/>
          </a:bodyPr>
          <a:lstStyle/>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Creating Labels in the ” Variable View ”  worksheet </a:t>
            </a:r>
            <a:endParaRPr lang="en-US" sz="2800" b="1" dirty="0">
              <a:solidFill>
                <a:srgbClr val="FF0000"/>
              </a:solidFill>
              <a:latin typeface="Times New Roman" pitchFamily="18" charset="0"/>
              <a:cs typeface="Times New Roman" pitchFamily="18" charset="0"/>
            </a:endParaRPr>
          </a:p>
          <a:p>
            <a:pPr marL="0" indent="0">
              <a:buNone/>
            </a:pPr>
            <a:r>
              <a:rPr lang="en-US" sz="2800" b="1" i="1" dirty="0" smtClean="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a:t>
            </a:r>
            <a:r>
              <a:rPr lang="en-US" sz="2000" b="1" i="1"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Width</a:t>
            </a:r>
          </a:p>
          <a:p>
            <a:pPr marL="0" indent="0">
              <a:buNone/>
            </a:pPr>
            <a:r>
              <a:rPr lang="en-US" sz="2000" b="1" i="1" dirty="0">
                <a:solidFill>
                  <a:srgbClr val="7030A0"/>
                </a:solidFill>
                <a:latin typeface="Times New Roman" pitchFamily="18" charset="0"/>
                <a:cs typeface="Times New Roman" pitchFamily="18" charset="0"/>
              </a:rPr>
              <a:t>(</a:t>
            </a:r>
            <a:r>
              <a:rPr lang="en-US" sz="2000" b="1" i="1" dirty="0" smtClean="0">
                <a:solidFill>
                  <a:srgbClr val="7030A0"/>
                </a:solidFill>
                <a:latin typeface="Times New Roman" pitchFamily="18" charset="0"/>
                <a:cs typeface="Times New Roman" pitchFamily="18" charset="0"/>
              </a:rPr>
              <a:t>The </a:t>
            </a:r>
            <a:r>
              <a:rPr lang="en-US" sz="2000" b="1" i="1" dirty="0">
                <a:solidFill>
                  <a:srgbClr val="7030A0"/>
                </a:solidFill>
                <a:latin typeface="Times New Roman" pitchFamily="18" charset="0"/>
                <a:cs typeface="Times New Roman" pitchFamily="18" charset="0"/>
              </a:rPr>
              <a:t>width of a variable is the number of characters SPSS will allow to be entered for the variable. If it is a numerical value with decimals, this total width has to include a spot for each decimal, as well as one for the decimal point. You can change a width by clicking in the width cell for the desired variable and typing a new number or you can use the arrow keys at the edge of the cell </a:t>
            </a:r>
            <a:r>
              <a:rPr lang="en-US" sz="2000" b="1" i="1" dirty="0" smtClean="0">
                <a:solidFill>
                  <a:srgbClr val="7030A0"/>
                </a:solidFill>
                <a:latin typeface="Times New Roman" pitchFamily="18" charset="0"/>
                <a:cs typeface="Times New Roman" pitchFamily="18" charset="0"/>
              </a:rPr>
              <a:t>. </a:t>
            </a:r>
            <a:r>
              <a:rPr lang="en-US" sz="2600" dirty="0">
                <a:solidFill>
                  <a:srgbClr val="000000"/>
                </a:solidFill>
                <a:latin typeface="Times New Roman" panose="02020603050405020304" pitchFamily="18" charset="0"/>
              </a:rPr>
              <a:t> </a:t>
            </a:r>
            <a:r>
              <a:rPr lang="en-US" sz="2600" b="1" dirty="0">
                <a:solidFill>
                  <a:srgbClr val="FF0000"/>
                </a:solidFill>
                <a:latin typeface="Times New Roman" pitchFamily="18" charset="0"/>
                <a:cs typeface="Times New Roman" pitchFamily="18" charset="0"/>
              </a:rPr>
              <a:t>(the number of characters used to display the data</a:t>
            </a:r>
            <a:r>
              <a:rPr lang="en-US" sz="2600" b="1" dirty="0" smtClean="0">
                <a:solidFill>
                  <a:srgbClr val="FF0000"/>
                </a:solidFill>
                <a:latin typeface="Times New Roman" pitchFamily="18" charset="0"/>
                <a:cs typeface="Times New Roman" pitchFamily="18" charset="0"/>
              </a:rPr>
              <a:t>).</a:t>
            </a:r>
            <a:endParaRPr lang="en-US" sz="2000" b="1" i="1" dirty="0" smtClean="0">
              <a:solidFill>
                <a:srgbClr val="7030A0"/>
              </a:solidFill>
              <a:latin typeface="Times New Roman" pitchFamily="18" charset="0"/>
              <a:cs typeface="Times New Roman" pitchFamily="18" charset="0"/>
            </a:endParaRPr>
          </a:p>
          <a:p>
            <a:pPr marL="0" indent="0">
              <a:buNone/>
            </a:pPr>
            <a:r>
              <a:rPr lang="en-US" sz="2000" b="1" i="1" dirty="0" smtClean="0">
                <a:solidFill>
                  <a:srgbClr val="7030A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 Decimals </a:t>
            </a:r>
          </a:p>
          <a:p>
            <a:pPr marL="0" indent="0">
              <a:buNone/>
            </a:pPr>
            <a:r>
              <a:rPr lang="en-US" sz="2000" b="1" i="1" dirty="0" smtClean="0">
                <a:solidFill>
                  <a:srgbClr val="7030A0"/>
                </a:solidFill>
                <a:latin typeface="Times New Roman" pitchFamily="18" charset="0"/>
                <a:cs typeface="Times New Roman" pitchFamily="18" charset="0"/>
              </a:rPr>
              <a:t>(It refers to the number of decimals which will be shown. Usually  it is labeled by “0” or “2”  ). SPSS by default setting indicates two decimal places after the point.       </a:t>
            </a:r>
            <a:endParaRPr lang="en-US" sz="2800" b="1" dirty="0" smtClean="0">
              <a:solidFill>
                <a:srgbClr val="00B0F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  -</a:t>
            </a:r>
            <a:r>
              <a:rPr lang="en-US" sz="2800" b="1" dirty="0" smtClean="0">
                <a:solidFill>
                  <a:srgbClr val="00B0F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Label</a:t>
            </a:r>
          </a:p>
          <a:p>
            <a:pPr marL="0" indent="0">
              <a:buNone/>
            </a:pPr>
            <a:r>
              <a:rPr lang="en-US" sz="2100" b="1" i="1" dirty="0" smtClean="0">
                <a:solidFill>
                  <a:srgbClr val="7030A0"/>
                </a:solidFill>
                <a:latin typeface="Times New Roman" pitchFamily="18" charset="0"/>
                <a:cs typeface="Times New Roman" pitchFamily="18" charset="0"/>
              </a:rPr>
              <a:t>(The </a:t>
            </a:r>
            <a:r>
              <a:rPr lang="en-US" sz="2100" b="1" i="1" dirty="0">
                <a:solidFill>
                  <a:srgbClr val="7030A0"/>
                </a:solidFill>
                <a:latin typeface="Times New Roman" pitchFamily="18" charset="0"/>
                <a:cs typeface="Times New Roman" pitchFamily="18" charset="0"/>
              </a:rPr>
              <a:t>label of a variable is a string of text to </a:t>
            </a:r>
            <a:r>
              <a:rPr lang="en-US" sz="2100" b="1" i="1" dirty="0" smtClean="0">
                <a:solidFill>
                  <a:srgbClr val="7030A0"/>
                </a:solidFill>
                <a:latin typeface="Times New Roman" pitchFamily="18" charset="0"/>
                <a:cs typeface="Times New Roman" pitchFamily="18" charset="0"/>
              </a:rPr>
              <a:t>identify </a:t>
            </a:r>
            <a:r>
              <a:rPr lang="en-US" sz="2100" b="1" i="1" dirty="0">
                <a:solidFill>
                  <a:srgbClr val="7030A0"/>
                </a:solidFill>
                <a:latin typeface="Times New Roman" pitchFamily="18" charset="0"/>
                <a:cs typeface="Times New Roman" pitchFamily="18" charset="0"/>
              </a:rPr>
              <a:t>in more detail what a variable represents. Unlike the name, the label is limited to 255 characters and may contain spaces and punctuation. For instance, if there is a variable for each question on a questionnaire, you would type the question as the variable </a:t>
            </a:r>
            <a:r>
              <a:rPr lang="en-US" sz="2100" b="1" i="1" dirty="0" smtClean="0">
                <a:solidFill>
                  <a:srgbClr val="7030A0"/>
                </a:solidFill>
                <a:latin typeface="Times New Roman" pitchFamily="18" charset="0"/>
                <a:cs typeface="Times New Roman" pitchFamily="18" charset="0"/>
              </a:rPr>
              <a:t>label). However, </a:t>
            </a:r>
            <a:r>
              <a:rPr lang="en-US" sz="2100" b="1" i="1" dirty="0">
                <a:solidFill>
                  <a:srgbClr val="7030A0"/>
                </a:solidFill>
                <a:latin typeface="Times New Roman" pitchFamily="18" charset="0"/>
                <a:cs typeface="Times New Roman" pitchFamily="18" charset="0"/>
              </a:rPr>
              <a:t>u</a:t>
            </a:r>
            <a:r>
              <a:rPr lang="en-US" sz="2100" b="1" i="1" dirty="0" smtClean="0">
                <a:solidFill>
                  <a:srgbClr val="7030A0"/>
                </a:solidFill>
                <a:latin typeface="Times New Roman" pitchFamily="18" charset="0"/>
                <a:cs typeface="Times New Roman" pitchFamily="18" charset="0"/>
              </a:rPr>
              <a:t>se a code for this question, will facilitate the interpretation. </a:t>
            </a:r>
            <a:endParaRPr lang="en-US" sz="2100" b="1" i="1" dirty="0">
              <a:solidFill>
                <a:srgbClr val="7030A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Variable View</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9</a:t>
            </a:fld>
            <a:endParaRPr lang="en-US">
              <a:solidFill>
                <a:prstClr val="black">
                  <a:tint val="75000"/>
                </a:prstClr>
              </a:solidFill>
            </a:endParaRPr>
          </a:p>
        </p:txBody>
      </p:sp>
      <p:sp>
        <p:nvSpPr>
          <p:cNvPr id="6" name="Rectangle 5"/>
          <p:cNvSpPr/>
          <p:nvPr/>
        </p:nvSpPr>
        <p:spPr>
          <a:xfrm>
            <a:off x="6896055" y="923091"/>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solidFill>
                <a:prstClr val="black"/>
              </a:solidFill>
            </a:endParaRPr>
          </a:p>
        </p:txBody>
      </p:sp>
    </p:spTree>
    <p:extLst>
      <p:ext uri="{BB962C8B-B14F-4D97-AF65-F5344CB8AC3E}">
        <p14:creationId xmlns:p14="http://schemas.microsoft.com/office/powerpoint/2010/main" val="2616284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2378</Words>
  <Application>Microsoft Office PowerPoint</Application>
  <PresentationFormat>Personnalisé</PresentationFormat>
  <Paragraphs>337</Paragraphs>
  <Slides>45</Slides>
  <Notes>35</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Office Theme</vt:lpstr>
      <vt:lpstr>1_Office Theme</vt:lpstr>
      <vt:lpstr>Présentation PowerPoint</vt:lpstr>
      <vt:lpstr>Data Analysis of the following Model.   </vt:lpstr>
      <vt:lpstr>Data Analysis </vt:lpstr>
      <vt:lpstr> Data Analysis                                             (Continued) </vt:lpstr>
      <vt:lpstr> Data Analysis                                             (Continued) </vt:lpstr>
      <vt:lpstr> Variable View                                              </vt:lpstr>
      <vt:lpstr> Variable View                                              </vt:lpstr>
      <vt:lpstr> Variable View                                             (Continued) </vt:lpstr>
      <vt:lpstr> Variable View                                              </vt:lpstr>
      <vt:lpstr> Variable View                                              </vt:lpstr>
      <vt:lpstr> Variable View                                              </vt:lpstr>
      <vt:lpstr> Variable View                                              </vt:lpstr>
      <vt:lpstr> </vt:lpstr>
      <vt:lpstr>It analyzes the respondent’s personal Information .  Data View /Analyze / Descriptive statistics / Frequencies </vt:lpstr>
      <vt:lpstr>It analyzes the respondent’s personal Information .  Output (Age) </vt:lpstr>
      <vt:lpstr>Representation of “Age” through Bar Charts  Data View /Analyze / Descriptive statistics / Frequencies/ Options/Bar Charts </vt:lpstr>
      <vt:lpstr>Age: Bar charts   </vt:lpstr>
      <vt:lpstr>Age: Center of location and variation   </vt:lpstr>
      <vt:lpstr>Age: Center of location and variation   </vt:lpstr>
      <vt:lpstr>Data Analysis of the following Model.   </vt:lpstr>
      <vt:lpstr>Step 1: Open .SPSS worksheet and fill as follows  </vt:lpstr>
      <vt:lpstr>Step 2: Go to Data View and fill as follows  </vt:lpstr>
      <vt:lpstr> Data View /Analyze / Descriptive statistics / Descriptive/  </vt:lpstr>
      <vt:lpstr>Import the desired variables  by clicking the arrow   </vt:lpstr>
      <vt:lpstr>Click on Options and tick as follows, then click on continue and OK:</vt:lpstr>
      <vt:lpstr>  Output:   </vt:lpstr>
      <vt:lpstr>Step 3: Go to “ Analyze” / “ Scale” / “Reliability Analysis” you will get the following windows   </vt:lpstr>
      <vt:lpstr>Step 4: Import the desired items to get for example:   </vt:lpstr>
      <vt:lpstr>Step 5: Click on “Statistics”, fill in as indicated below a click on “Continue”  then “ OK”.  </vt:lpstr>
      <vt:lpstr>You will get the following outputs: </vt:lpstr>
      <vt:lpstr>Présentation PowerPoint</vt:lpstr>
      <vt:lpstr>Step 2: Go to “Data View”. Find the mean for PP, SS  and TP. Put the curser under PP, then click on Transform / Compute variable/  fill as follows, and  click OK. Finally, go to Data View.                                               </vt:lpstr>
      <vt:lpstr>The output will be:</vt:lpstr>
      <vt:lpstr>-Descriptive Statistics Data View /Analyze / Descriptive statistics / Descriptives/  </vt:lpstr>
      <vt:lpstr>Import the desired variables  by clicking the arrow   </vt:lpstr>
      <vt:lpstr>Click on Options and tick as follows, then click on continue:</vt:lpstr>
      <vt:lpstr>  Output:   </vt:lpstr>
      <vt:lpstr>We need to study the correlation between the independent variables PP and SS with the dependent variable TP. Note that in these test we use the whole collected data set. In SPSS, it is highly recommended to have a sample of size ≥ 240.                                             Linear  Correlation Step1:  On the SPSS worksheet go to “Variable view” and add  PP, SS or TP as follows:</vt:lpstr>
      <vt:lpstr>Step 3: Analyze / Correlate / Bivariate Fill as Follows. Redo the same steps for SS with TP</vt:lpstr>
      <vt:lpstr>Step 1: Analyze / Regression  / Linear </vt:lpstr>
      <vt:lpstr>Step2 : Continue / OK .We get the output: </vt:lpstr>
      <vt:lpstr>Consider the following Model</vt:lpstr>
      <vt:lpstr>Step 1: Analyze / Regression  / Linear </vt:lpstr>
      <vt:lpstr>Step2 : Continue / OK .We get the output: </vt:lpstr>
      <vt:lpstr> </vt:lpstr>
    </vt:vector>
  </TitlesOfParts>
  <Company>Salt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SALT [Creative]</dc:creator>
  <cp:lastModifiedBy>user</cp:lastModifiedBy>
  <cp:revision>216</cp:revision>
  <dcterms:created xsi:type="dcterms:W3CDTF">2015-05-10T13:39:42Z</dcterms:created>
  <dcterms:modified xsi:type="dcterms:W3CDTF">2024-04-06T23:29:42Z</dcterms:modified>
</cp:coreProperties>
</file>