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256" r:id="rId2"/>
    <p:sldId id="257" r:id="rId3"/>
    <p:sldId id="293" r:id="rId4"/>
    <p:sldId id="291" r:id="rId5"/>
    <p:sldId id="290" r:id="rId6"/>
    <p:sldId id="288" r:id="rId7"/>
    <p:sldId id="292" r:id="rId8"/>
    <p:sldId id="269" r:id="rId9"/>
    <p:sldId id="274" r:id="rId10"/>
    <p:sldId id="276" r:id="rId11"/>
    <p:sldId id="271" r:id="rId12"/>
    <p:sldId id="275" r:id="rId13"/>
    <p:sldId id="277" r:id="rId14"/>
    <p:sldId id="272" r:id="rId15"/>
    <p:sldId id="278" r:id="rId16"/>
    <p:sldId id="279" r:id="rId17"/>
    <p:sldId id="273" r:id="rId18"/>
    <p:sldId id="280" r:id="rId19"/>
    <p:sldId id="281" r:id="rId20"/>
    <p:sldId id="295" r:id="rId21"/>
    <p:sldId id="258" r:id="rId22"/>
    <p:sldId id="282" r:id="rId23"/>
    <p:sldId id="294" r:id="rId24"/>
    <p:sldId id="286" r:id="rId25"/>
    <p:sldId id="310" r:id="rId26"/>
    <p:sldId id="324" r:id="rId27"/>
    <p:sldId id="331" r:id="rId28"/>
    <p:sldId id="325" r:id="rId29"/>
    <p:sldId id="337" r:id="rId30"/>
    <p:sldId id="338" r:id="rId31"/>
    <p:sldId id="321" r:id="rId32"/>
    <p:sldId id="320" r:id="rId33"/>
    <p:sldId id="287" r:id="rId34"/>
    <p:sldId id="296" r:id="rId35"/>
    <p:sldId id="336" r:id="rId36"/>
    <p:sldId id="456" r:id="rId37"/>
    <p:sldId id="302" r:id="rId38"/>
    <p:sldId id="303" r:id="rId39"/>
    <p:sldId id="455" r:id="rId40"/>
    <p:sldId id="265" r:id="rId41"/>
    <p:sldId id="266" r:id="rId42"/>
    <p:sldId id="267" r:id="rId43"/>
    <p:sldId id="300" r:id="rId44"/>
    <p:sldId id="298" r:id="rId45"/>
    <p:sldId id="301" r:id="rId46"/>
    <p:sldId id="454" r:id="rId47"/>
    <p:sldId id="305" r:id="rId48"/>
    <p:sldId id="392" r:id="rId49"/>
    <p:sldId id="453" r:id="rId50"/>
    <p:sldId id="307" r:id="rId51"/>
    <p:sldId id="323" r:id="rId52"/>
    <p:sldId id="333" r:id="rId53"/>
    <p:sldId id="457" r:id="rId54"/>
    <p:sldId id="458" r:id="rId55"/>
    <p:sldId id="445" r:id="rId56"/>
    <p:sldId id="447" r:id="rId57"/>
    <p:sldId id="449" r:id="rId58"/>
    <p:sldId id="448" r:id="rId59"/>
    <p:sldId id="452" r:id="rId60"/>
    <p:sldId id="450" r:id="rId61"/>
    <p:sldId id="451" r:id="rId62"/>
    <p:sldId id="499" r:id="rId63"/>
    <p:sldId id="502" r:id="rId64"/>
    <p:sldId id="503" r:id="rId65"/>
    <p:sldId id="339" r:id="rId66"/>
    <p:sldId id="340" r:id="rId67"/>
    <p:sldId id="341" r:id="rId68"/>
    <p:sldId id="347" r:id="rId69"/>
    <p:sldId id="342" r:id="rId70"/>
    <p:sldId id="406" r:id="rId71"/>
    <p:sldId id="459" r:id="rId72"/>
    <p:sldId id="460" r:id="rId73"/>
    <p:sldId id="461" r:id="rId74"/>
    <p:sldId id="343" r:id="rId75"/>
    <p:sldId id="393" r:id="rId76"/>
    <p:sldId id="344" r:id="rId77"/>
    <p:sldId id="394" r:id="rId78"/>
    <p:sldId id="345" r:id="rId79"/>
    <p:sldId id="395" r:id="rId80"/>
    <p:sldId id="346" r:id="rId81"/>
    <p:sldId id="396" r:id="rId82"/>
    <p:sldId id="421" r:id="rId83"/>
    <p:sldId id="348" r:id="rId84"/>
    <p:sldId id="349" r:id="rId85"/>
    <p:sldId id="350" r:id="rId86"/>
    <p:sldId id="351" r:id="rId87"/>
    <p:sldId id="352" r:id="rId88"/>
    <p:sldId id="353" r:id="rId89"/>
    <p:sldId id="400" r:id="rId90"/>
    <p:sldId id="399" r:id="rId91"/>
    <p:sldId id="398" r:id="rId92"/>
    <p:sldId id="402" r:id="rId93"/>
    <p:sldId id="354" r:id="rId94"/>
    <p:sldId id="397" r:id="rId95"/>
    <p:sldId id="403" r:id="rId96"/>
    <p:sldId id="404" r:id="rId97"/>
    <p:sldId id="405" r:id="rId98"/>
    <p:sldId id="355" r:id="rId99"/>
    <p:sldId id="356" r:id="rId100"/>
    <p:sldId id="357" r:id="rId101"/>
    <p:sldId id="358" r:id="rId102"/>
    <p:sldId id="359" r:id="rId103"/>
    <p:sldId id="442" r:id="rId104"/>
    <p:sldId id="443" r:id="rId105"/>
    <p:sldId id="360" r:id="rId106"/>
    <p:sldId id="423" r:id="rId107"/>
    <p:sldId id="372" r:id="rId108"/>
    <p:sldId id="373" r:id="rId109"/>
    <p:sldId id="424" r:id="rId110"/>
    <p:sldId id="361" r:id="rId111"/>
    <p:sldId id="439" r:id="rId112"/>
    <p:sldId id="362" r:id="rId113"/>
    <p:sldId id="365" r:id="rId114"/>
    <p:sldId id="364" r:id="rId115"/>
    <p:sldId id="440" r:id="rId116"/>
    <p:sldId id="441" r:id="rId117"/>
    <p:sldId id="366" r:id="rId118"/>
    <p:sldId id="367" r:id="rId119"/>
    <p:sldId id="368" r:id="rId120"/>
    <p:sldId id="369" r:id="rId121"/>
    <p:sldId id="370" r:id="rId122"/>
    <p:sldId id="371" r:id="rId123"/>
    <p:sldId id="335" r:id="rId124"/>
    <p:sldId id="492" r:id="rId125"/>
    <p:sldId id="377" r:id="rId126"/>
    <p:sldId id="378" r:id="rId127"/>
    <p:sldId id="379" r:id="rId128"/>
    <p:sldId id="380" r:id="rId129"/>
    <p:sldId id="381" r:id="rId130"/>
    <p:sldId id="494" r:id="rId131"/>
    <p:sldId id="496" r:id="rId132"/>
    <p:sldId id="382" r:id="rId133"/>
    <p:sldId id="383" r:id="rId134"/>
    <p:sldId id="384" r:id="rId135"/>
    <p:sldId id="385" r:id="rId136"/>
    <p:sldId id="495" r:id="rId137"/>
    <p:sldId id="386" r:id="rId138"/>
    <p:sldId id="387" r:id="rId139"/>
    <p:sldId id="475" r:id="rId140"/>
    <p:sldId id="476" r:id="rId141"/>
    <p:sldId id="477" r:id="rId142"/>
    <p:sldId id="478" r:id="rId143"/>
    <p:sldId id="479" r:id="rId144"/>
    <p:sldId id="480" r:id="rId145"/>
    <p:sldId id="481" r:id="rId146"/>
    <p:sldId id="482" r:id="rId147"/>
    <p:sldId id="483" r:id="rId148"/>
    <p:sldId id="484" r:id="rId149"/>
    <p:sldId id="485" r:id="rId150"/>
    <p:sldId id="486" r:id="rId151"/>
    <p:sldId id="487" r:id="rId152"/>
    <p:sldId id="488" r:id="rId153"/>
    <p:sldId id="489" r:id="rId154"/>
    <p:sldId id="490"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snapToGrid="0">
      <p:cViewPr>
        <p:scale>
          <a:sx n="81" d="100"/>
          <a:sy n="81" d="100"/>
        </p:scale>
        <p:origin x="-21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CDFD0-C4DC-4F5C-B235-E7A5B2B81CA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C8763AF-5C40-4520-A2AA-A5D5939B922E}">
      <dgm:prSet phldrT="[Text]">
        <dgm:style>
          <a:lnRef idx="2">
            <a:schemeClr val="accent6"/>
          </a:lnRef>
          <a:fillRef idx="1">
            <a:schemeClr val="lt1"/>
          </a:fillRef>
          <a:effectRef idx="0">
            <a:schemeClr val="accent6"/>
          </a:effectRef>
          <a:fontRef idx="minor">
            <a:schemeClr val="dk1"/>
          </a:fontRef>
        </dgm:style>
      </dgm:prSet>
      <dgm:spPr/>
      <dgm:t>
        <a:bodyPr/>
        <a:lstStyle/>
        <a:p>
          <a:r>
            <a:rPr lang="ar-OM" dirty="0" smtClean="0"/>
            <a:t>مجموعات مترابطة</a:t>
          </a:r>
          <a:endParaRPr lang="en-US" dirty="0"/>
        </a:p>
      </dgm:t>
    </dgm:pt>
    <dgm:pt modelId="{F7C68ACF-505C-4B3B-9204-9265562C11C5}" type="parTrans" cxnId="{A4C42128-6966-456B-90E9-DD9CD2389728}">
      <dgm:prSet/>
      <dgm:spPr/>
      <dgm:t>
        <a:bodyPr/>
        <a:lstStyle/>
        <a:p>
          <a:endParaRPr lang="en-US"/>
        </a:p>
      </dgm:t>
    </dgm:pt>
    <dgm:pt modelId="{726749CF-CE98-4A48-97EB-BBAB2784A916}" type="sibTrans" cxnId="{A4C42128-6966-456B-90E9-DD9CD2389728}">
      <dgm:prSet/>
      <dgm:spPr/>
      <dgm:t>
        <a:bodyPr/>
        <a:lstStyle/>
        <a:p>
          <a:endParaRPr lang="en-US"/>
        </a:p>
      </dgm:t>
    </dgm:pt>
    <dgm:pt modelId="{48A66645-8842-4A87-B01E-C3A05E6B84EC}">
      <dgm:prSet phldrT="[Text]">
        <dgm:style>
          <a:lnRef idx="2">
            <a:schemeClr val="accent2"/>
          </a:lnRef>
          <a:fillRef idx="1">
            <a:schemeClr val="lt1"/>
          </a:fillRef>
          <a:effectRef idx="0">
            <a:schemeClr val="accent2"/>
          </a:effectRef>
          <a:fontRef idx="minor">
            <a:schemeClr val="dk1"/>
          </a:fontRef>
        </dgm:style>
      </dgm:prSet>
      <dgm:spPr/>
      <dgm:t>
        <a:bodyPr/>
        <a:lstStyle/>
        <a:p>
          <a:pPr rtl="1"/>
          <a:r>
            <a:rPr lang="ar-OM" dirty="0" smtClean="0"/>
            <a:t>كاندل </a:t>
          </a:r>
          <a:r>
            <a:rPr lang="en-US" dirty="0" smtClean="0"/>
            <a:t>W</a:t>
          </a:r>
          <a:endParaRPr lang="en-US" dirty="0"/>
        </a:p>
      </dgm:t>
    </dgm:pt>
    <dgm:pt modelId="{01E5C283-CA13-4BE8-9EE9-753D8771ACD6}" type="parTrans" cxnId="{12E535B4-E2ED-433B-AA79-23F120F0D65C}">
      <dgm:prSet/>
      <dgm:spPr/>
      <dgm:t>
        <a:bodyPr/>
        <a:lstStyle/>
        <a:p>
          <a:endParaRPr lang="en-US"/>
        </a:p>
      </dgm:t>
    </dgm:pt>
    <dgm:pt modelId="{7DD42EB3-8827-4451-B385-D6D669296374}" type="sibTrans" cxnId="{12E535B4-E2ED-433B-AA79-23F120F0D65C}">
      <dgm:prSet/>
      <dgm:spPr/>
      <dgm:t>
        <a:bodyPr/>
        <a:lstStyle/>
        <a:p>
          <a:endParaRPr lang="en-US"/>
        </a:p>
      </dgm:t>
    </dgm:pt>
    <dgm:pt modelId="{E2349201-D11A-42DB-A2E3-1B5AA379DC11}">
      <dgm:prSet phldrT="[Text]">
        <dgm:style>
          <a:lnRef idx="2">
            <a:schemeClr val="accent3"/>
          </a:lnRef>
          <a:fillRef idx="1">
            <a:schemeClr val="lt1"/>
          </a:fillRef>
          <a:effectRef idx="0">
            <a:schemeClr val="accent3"/>
          </a:effectRef>
          <a:fontRef idx="minor">
            <a:schemeClr val="dk1"/>
          </a:fontRef>
        </dgm:style>
      </dgm:prSet>
      <dgm:spPr/>
      <dgm:t>
        <a:bodyPr/>
        <a:lstStyle/>
        <a:p>
          <a:r>
            <a:rPr lang="ar-OM" dirty="0" smtClean="0"/>
            <a:t>فريدمان</a:t>
          </a:r>
          <a:endParaRPr lang="en-US" dirty="0"/>
        </a:p>
      </dgm:t>
    </dgm:pt>
    <dgm:pt modelId="{68A7660B-842F-4E2C-820D-8EC1E2508A53}" type="parTrans" cxnId="{58A214E6-CC2E-443A-B2A2-C18F59B1DBB8}">
      <dgm:prSet/>
      <dgm:spPr/>
      <dgm:t>
        <a:bodyPr/>
        <a:lstStyle/>
        <a:p>
          <a:endParaRPr lang="en-US"/>
        </a:p>
      </dgm:t>
    </dgm:pt>
    <dgm:pt modelId="{6B3807AE-FCD9-4F99-AC73-4D548B210E8B}" type="sibTrans" cxnId="{58A214E6-CC2E-443A-B2A2-C18F59B1DBB8}">
      <dgm:prSet/>
      <dgm:spPr/>
      <dgm:t>
        <a:bodyPr/>
        <a:lstStyle/>
        <a:p>
          <a:endParaRPr lang="en-US"/>
        </a:p>
      </dgm:t>
    </dgm:pt>
    <dgm:pt modelId="{4A80F044-7A21-43A3-A830-6E8D5C738288}">
      <dgm:prSet phldrT="[Text]">
        <dgm:style>
          <a:lnRef idx="2">
            <a:schemeClr val="accent5"/>
          </a:lnRef>
          <a:fillRef idx="1">
            <a:schemeClr val="lt1"/>
          </a:fillRef>
          <a:effectRef idx="0">
            <a:schemeClr val="accent5"/>
          </a:effectRef>
          <a:fontRef idx="minor">
            <a:schemeClr val="dk1"/>
          </a:fontRef>
        </dgm:style>
      </dgm:prSet>
      <dgm:spPr/>
      <dgm:t>
        <a:bodyPr/>
        <a:lstStyle/>
        <a:p>
          <a:r>
            <a:rPr lang="ar-OM" dirty="0" smtClean="0"/>
            <a:t>كوكران</a:t>
          </a:r>
          <a:endParaRPr lang="en-US" dirty="0"/>
        </a:p>
      </dgm:t>
    </dgm:pt>
    <dgm:pt modelId="{58B0B6D9-FB18-42DD-86DC-4DD017F171C8}" type="parTrans" cxnId="{FC292034-57CC-447B-9C9A-7A8F996FC603}">
      <dgm:prSet/>
      <dgm:spPr/>
      <dgm:t>
        <a:bodyPr/>
        <a:lstStyle/>
        <a:p>
          <a:endParaRPr lang="en-US"/>
        </a:p>
      </dgm:t>
    </dgm:pt>
    <dgm:pt modelId="{3AD4BB10-AF95-4563-AE7A-9865F64091C0}" type="sibTrans" cxnId="{FC292034-57CC-447B-9C9A-7A8F996FC603}">
      <dgm:prSet/>
      <dgm:spPr/>
      <dgm:t>
        <a:bodyPr/>
        <a:lstStyle/>
        <a:p>
          <a:endParaRPr lang="en-US"/>
        </a:p>
      </dgm:t>
    </dgm:pt>
    <dgm:pt modelId="{A5A16B8D-5EAD-4A0C-A238-F6542988901A}">
      <dgm:prSet phldrT="[Text]">
        <dgm:style>
          <a:lnRef idx="2">
            <a:schemeClr val="accent5"/>
          </a:lnRef>
          <a:fillRef idx="1">
            <a:schemeClr val="lt1"/>
          </a:fillRef>
          <a:effectRef idx="0">
            <a:schemeClr val="accent5"/>
          </a:effectRef>
          <a:fontRef idx="minor">
            <a:schemeClr val="dk1"/>
          </a:fontRef>
        </dgm:style>
      </dgm:prSet>
      <dgm:spPr/>
      <dgm:t>
        <a:bodyPr/>
        <a:lstStyle/>
        <a:p>
          <a:r>
            <a:rPr lang="ar-OM" dirty="0" smtClean="0"/>
            <a:t>المتغير نوعي (اسمي أو رتبي) له تصنيفان</a:t>
          </a:r>
          <a:endParaRPr lang="en-US" dirty="0"/>
        </a:p>
      </dgm:t>
    </dgm:pt>
    <dgm:pt modelId="{E45864C1-2EA8-45E8-A4D9-7996ACE84D33}" type="parTrans" cxnId="{761F0EFF-B85F-41F1-971B-2006EBC229DF}">
      <dgm:prSet/>
      <dgm:spPr/>
      <dgm:t>
        <a:bodyPr/>
        <a:lstStyle/>
        <a:p>
          <a:endParaRPr lang="en-US"/>
        </a:p>
      </dgm:t>
    </dgm:pt>
    <dgm:pt modelId="{FAA281EC-4258-44CA-BFFF-97CBFDCC9DEB}" type="sibTrans" cxnId="{761F0EFF-B85F-41F1-971B-2006EBC229DF}">
      <dgm:prSet/>
      <dgm:spPr/>
      <dgm:t>
        <a:bodyPr/>
        <a:lstStyle/>
        <a:p>
          <a:endParaRPr lang="en-US"/>
        </a:p>
      </dgm:t>
    </dgm:pt>
    <dgm:pt modelId="{25AA978B-046C-49E8-98C5-D705EC0F25AB}">
      <dgm:prSet phldrT="[Text]">
        <dgm:style>
          <a:lnRef idx="2">
            <a:schemeClr val="accent3"/>
          </a:lnRef>
          <a:fillRef idx="1">
            <a:schemeClr val="lt1"/>
          </a:fillRef>
          <a:effectRef idx="0">
            <a:schemeClr val="accent3"/>
          </a:effectRef>
          <a:fontRef idx="minor">
            <a:schemeClr val="dk1"/>
          </a:fontRef>
        </dgm:style>
      </dgm:prSet>
      <dgm:spPr/>
      <dgm:t>
        <a:bodyPr/>
        <a:lstStyle/>
        <a:p>
          <a:r>
            <a:rPr lang="ar-OM" dirty="0" smtClean="0"/>
            <a:t>المتغير على الأقل رتبي له أكثر من تصنيفين</a:t>
          </a:r>
          <a:endParaRPr lang="en-US" dirty="0"/>
        </a:p>
      </dgm:t>
    </dgm:pt>
    <dgm:pt modelId="{74302046-E9C8-4BD3-B885-950688F37DA2}" type="parTrans" cxnId="{955959A7-1CC5-4DAB-AD5C-0E1FF34A0A1F}">
      <dgm:prSet/>
      <dgm:spPr/>
      <dgm:t>
        <a:bodyPr/>
        <a:lstStyle/>
        <a:p>
          <a:endParaRPr lang="en-US"/>
        </a:p>
      </dgm:t>
    </dgm:pt>
    <dgm:pt modelId="{047F464C-CCAF-44E8-A16D-AF3C278DDBAA}" type="sibTrans" cxnId="{955959A7-1CC5-4DAB-AD5C-0E1FF34A0A1F}">
      <dgm:prSet/>
      <dgm:spPr/>
      <dgm:t>
        <a:bodyPr/>
        <a:lstStyle/>
        <a:p>
          <a:endParaRPr lang="en-US"/>
        </a:p>
      </dgm:t>
    </dgm:pt>
    <dgm:pt modelId="{EF84BBE6-AA0C-46AE-A13B-777440F65521}">
      <dgm:prSet phldrT="[Text]">
        <dgm:style>
          <a:lnRef idx="2">
            <a:schemeClr val="accent2"/>
          </a:lnRef>
          <a:fillRef idx="1">
            <a:schemeClr val="lt1"/>
          </a:fillRef>
          <a:effectRef idx="0">
            <a:schemeClr val="accent2"/>
          </a:effectRef>
          <a:fontRef idx="minor">
            <a:schemeClr val="dk1"/>
          </a:fontRef>
        </dgm:style>
      </dgm:prSet>
      <dgm:spPr/>
      <dgm:t>
        <a:bodyPr/>
        <a:lstStyle/>
        <a:p>
          <a:pPr rtl="1"/>
          <a:r>
            <a:rPr lang="ar-OM" dirty="0" smtClean="0"/>
            <a:t>المتغير رتبي له أكثر من تصنيفين</a:t>
          </a:r>
          <a:endParaRPr lang="en-US" dirty="0"/>
        </a:p>
      </dgm:t>
    </dgm:pt>
    <dgm:pt modelId="{AC61E9EF-7CD5-43F2-930E-88B371366DEE}" type="parTrans" cxnId="{4B537CC3-841F-4A6A-BB70-D2F8C1144811}">
      <dgm:prSet/>
      <dgm:spPr/>
      <dgm:t>
        <a:bodyPr/>
        <a:lstStyle/>
        <a:p>
          <a:endParaRPr lang="en-US"/>
        </a:p>
      </dgm:t>
    </dgm:pt>
    <dgm:pt modelId="{8C2F4E4F-831D-49CC-B5D1-13CF4563093F}" type="sibTrans" cxnId="{4B537CC3-841F-4A6A-BB70-D2F8C1144811}">
      <dgm:prSet/>
      <dgm:spPr/>
      <dgm:t>
        <a:bodyPr/>
        <a:lstStyle/>
        <a:p>
          <a:endParaRPr lang="en-US"/>
        </a:p>
      </dgm:t>
    </dgm:pt>
    <dgm:pt modelId="{EAF74951-D1A5-48FB-B62F-F403C1510F8D}">
      <dgm:prSet phldrT="[Text]">
        <dgm:style>
          <a:lnRef idx="2">
            <a:schemeClr val="accent3"/>
          </a:lnRef>
          <a:fillRef idx="1">
            <a:schemeClr val="lt1"/>
          </a:fillRef>
          <a:effectRef idx="0">
            <a:schemeClr val="accent3"/>
          </a:effectRef>
          <a:fontRef idx="minor">
            <a:schemeClr val="dk1"/>
          </a:fontRef>
        </dgm:style>
      </dgm:prSet>
      <dgm:spPr/>
      <dgm:t>
        <a:bodyPr/>
        <a:lstStyle/>
        <a:p>
          <a:r>
            <a:rPr lang="ar-OM" dirty="0" smtClean="0"/>
            <a:t>مثال: ترتيب 5 مهن حسب الأفضلية</a:t>
          </a:r>
          <a:endParaRPr lang="en-US" dirty="0"/>
        </a:p>
      </dgm:t>
    </dgm:pt>
    <dgm:pt modelId="{403F415B-0D7D-47AE-AC07-84738CC9D56E}" type="parTrans" cxnId="{E7951C0D-71FB-492E-8519-9A789DBEB29A}">
      <dgm:prSet/>
      <dgm:spPr/>
      <dgm:t>
        <a:bodyPr/>
        <a:lstStyle/>
        <a:p>
          <a:endParaRPr lang="en-US"/>
        </a:p>
      </dgm:t>
    </dgm:pt>
    <dgm:pt modelId="{B40F3C00-42B5-4A52-852C-C5ACBE9D2907}" type="sibTrans" cxnId="{E7951C0D-71FB-492E-8519-9A789DBEB29A}">
      <dgm:prSet/>
      <dgm:spPr/>
      <dgm:t>
        <a:bodyPr/>
        <a:lstStyle/>
        <a:p>
          <a:endParaRPr lang="en-US"/>
        </a:p>
      </dgm:t>
    </dgm:pt>
    <dgm:pt modelId="{A756DA4D-AF2E-4A69-805E-49A83125DBFE}">
      <dgm:prSet phldrT="[Text]">
        <dgm:style>
          <a:lnRef idx="2">
            <a:schemeClr val="accent3"/>
          </a:lnRef>
          <a:fillRef idx="1">
            <a:schemeClr val="lt1"/>
          </a:fillRef>
          <a:effectRef idx="0">
            <a:schemeClr val="accent3"/>
          </a:effectRef>
          <a:fontRef idx="minor">
            <a:schemeClr val="dk1"/>
          </a:fontRef>
        </dgm:style>
      </dgm:prSet>
      <dgm:spPr/>
      <dgm:t>
        <a:bodyPr/>
        <a:lstStyle/>
        <a:p>
          <a:r>
            <a:rPr lang="ar-OM" smtClean="0"/>
            <a:t>مثال: ترتيب 5 مهن حسب الأفضلية</a:t>
          </a:r>
          <a:endParaRPr lang="en-US" dirty="0"/>
        </a:p>
      </dgm:t>
    </dgm:pt>
    <dgm:pt modelId="{19F8029F-698B-42A9-9AF6-9CD5ED448B3D}" type="parTrans" cxnId="{0347DAB3-9AC9-4FC2-BC76-3A7D09EAE115}">
      <dgm:prSet/>
      <dgm:spPr/>
      <dgm:t>
        <a:bodyPr/>
        <a:lstStyle/>
        <a:p>
          <a:endParaRPr lang="en-US"/>
        </a:p>
      </dgm:t>
    </dgm:pt>
    <dgm:pt modelId="{B57FA59E-3510-4A27-9552-D8299AB47760}" type="sibTrans" cxnId="{0347DAB3-9AC9-4FC2-BC76-3A7D09EAE115}">
      <dgm:prSet/>
      <dgm:spPr/>
      <dgm:t>
        <a:bodyPr/>
        <a:lstStyle/>
        <a:p>
          <a:endParaRPr lang="en-US"/>
        </a:p>
      </dgm:t>
    </dgm:pt>
    <dgm:pt modelId="{78582822-F6D3-4BF1-8617-47F2D5B15F69}">
      <dgm:prSet phldrT="[Text]">
        <dgm:style>
          <a:lnRef idx="2">
            <a:schemeClr val="accent3"/>
          </a:lnRef>
          <a:fillRef idx="1">
            <a:schemeClr val="lt1"/>
          </a:fillRef>
          <a:effectRef idx="0">
            <a:schemeClr val="accent3"/>
          </a:effectRef>
          <a:fontRef idx="minor">
            <a:schemeClr val="dk1"/>
          </a:fontRef>
        </dgm:style>
      </dgm:prSet>
      <dgm:spPr/>
      <dgm:t>
        <a:bodyPr/>
        <a:lstStyle/>
        <a:p>
          <a:r>
            <a:rPr lang="ar-OM" dirty="0" smtClean="0"/>
            <a:t>نعم/لا – أبيض/أسود</a:t>
          </a:r>
        </a:p>
        <a:p>
          <a:r>
            <a:rPr lang="ar-OM" dirty="0" smtClean="0"/>
            <a:t>أوافق/ لا أوافق</a:t>
          </a:r>
          <a:endParaRPr lang="en-US" dirty="0"/>
        </a:p>
      </dgm:t>
    </dgm:pt>
    <dgm:pt modelId="{E7EA6083-9EF1-401A-BD35-E4958E6D2CA2}" type="parTrans" cxnId="{6DA5738F-0137-4F83-8224-300DC1803FE0}">
      <dgm:prSet/>
      <dgm:spPr/>
      <dgm:t>
        <a:bodyPr/>
        <a:lstStyle/>
        <a:p>
          <a:endParaRPr lang="en-US"/>
        </a:p>
      </dgm:t>
    </dgm:pt>
    <dgm:pt modelId="{9762DD28-F20B-428C-9B6E-4E2C8D3EE20B}" type="sibTrans" cxnId="{6DA5738F-0137-4F83-8224-300DC1803FE0}">
      <dgm:prSet/>
      <dgm:spPr/>
      <dgm:t>
        <a:bodyPr/>
        <a:lstStyle/>
        <a:p>
          <a:endParaRPr lang="en-US"/>
        </a:p>
      </dgm:t>
    </dgm:pt>
    <dgm:pt modelId="{77DA5289-FEE7-48CD-94AC-53038C8DF9DE}" type="pres">
      <dgm:prSet presAssocID="{719CDFD0-C4DC-4F5C-B235-E7A5B2B81CA0}" presName="hierChild1" presStyleCnt="0">
        <dgm:presLayoutVars>
          <dgm:orgChart val="1"/>
          <dgm:chPref val="1"/>
          <dgm:dir/>
          <dgm:animOne val="branch"/>
          <dgm:animLvl val="lvl"/>
          <dgm:resizeHandles/>
        </dgm:presLayoutVars>
      </dgm:prSet>
      <dgm:spPr/>
      <dgm:t>
        <a:bodyPr/>
        <a:lstStyle/>
        <a:p>
          <a:endParaRPr lang="en-US"/>
        </a:p>
      </dgm:t>
    </dgm:pt>
    <dgm:pt modelId="{74924DC3-DCAA-4446-84FF-540AEBD4CEE3}" type="pres">
      <dgm:prSet presAssocID="{3C8763AF-5C40-4520-A2AA-A5D5939B922E}" presName="hierRoot1" presStyleCnt="0">
        <dgm:presLayoutVars>
          <dgm:hierBranch val="init"/>
        </dgm:presLayoutVars>
      </dgm:prSet>
      <dgm:spPr/>
    </dgm:pt>
    <dgm:pt modelId="{1B99BB56-AE6F-4677-8328-36DEBC1F2201}" type="pres">
      <dgm:prSet presAssocID="{3C8763AF-5C40-4520-A2AA-A5D5939B922E}" presName="rootComposite1" presStyleCnt="0"/>
      <dgm:spPr/>
    </dgm:pt>
    <dgm:pt modelId="{09532551-4753-4F72-884C-768E2A1D2952}" type="pres">
      <dgm:prSet presAssocID="{3C8763AF-5C40-4520-A2AA-A5D5939B922E}" presName="rootText1" presStyleLbl="node0" presStyleIdx="0" presStyleCnt="1">
        <dgm:presLayoutVars>
          <dgm:chPref val="3"/>
        </dgm:presLayoutVars>
      </dgm:prSet>
      <dgm:spPr/>
      <dgm:t>
        <a:bodyPr/>
        <a:lstStyle/>
        <a:p>
          <a:endParaRPr lang="en-US"/>
        </a:p>
      </dgm:t>
    </dgm:pt>
    <dgm:pt modelId="{E47B02FB-A16C-42E1-BC5D-0F1D4B82E035}" type="pres">
      <dgm:prSet presAssocID="{3C8763AF-5C40-4520-A2AA-A5D5939B922E}" presName="rootConnector1" presStyleLbl="node1" presStyleIdx="0" presStyleCnt="0"/>
      <dgm:spPr/>
      <dgm:t>
        <a:bodyPr/>
        <a:lstStyle/>
        <a:p>
          <a:endParaRPr lang="en-US"/>
        </a:p>
      </dgm:t>
    </dgm:pt>
    <dgm:pt modelId="{4EED7B86-EA56-4ACA-ABA0-A6B85E76DB8A}" type="pres">
      <dgm:prSet presAssocID="{3C8763AF-5C40-4520-A2AA-A5D5939B922E}" presName="hierChild2" presStyleCnt="0"/>
      <dgm:spPr/>
    </dgm:pt>
    <dgm:pt modelId="{A01FEE0A-B2D8-46B4-B5AD-AE1DC2A37800}" type="pres">
      <dgm:prSet presAssocID="{01E5C283-CA13-4BE8-9EE9-753D8771ACD6}" presName="Name37" presStyleLbl="parChTrans1D2" presStyleIdx="0" presStyleCnt="3"/>
      <dgm:spPr/>
      <dgm:t>
        <a:bodyPr/>
        <a:lstStyle/>
        <a:p>
          <a:endParaRPr lang="en-US"/>
        </a:p>
      </dgm:t>
    </dgm:pt>
    <dgm:pt modelId="{E1640B9B-22FC-42CC-9C4F-3933B5108795}" type="pres">
      <dgm:prSet presAssocID="{48A66645-8842-4A87-B01E-C3A05E6B84EC}" presName="hierRoot2" presStyleCnt="0">
        <dgm:presLayoutVars>
          <dgm:hierBranch val="init"/>
        </dgm:presLayoutVars>
      </dgm:prSet>
      <dgm:spPr/>
    </dgm:pt>
    <dgm:pt modelId="{B2CBEAA5-1834-47D0-BA64-CE7315313A20}" type="pres">
      <dgm:prSet presAssocID="{48A66645-8842-4A87-B01E-C3A05E6B84EC}" presName="rootComposite" presStyleCnt="0"/>
      <dgm:spPr/>
    </dgm:pt>
    <dgm:pt modelId="{05A40267-B524-49A2-BF26-6725D32E94FC}" type="pres">
      <dgm:prSet presAssocID="{48A66645-8842-4A87-B01E-C3A05E6B84EC}" presName="rootText" presStyleLbl="node2" presStyleIdx="0" presStyleCnt="3">
        <dgm:presLayoutVars>
          <dgm:chPref val="3"/>
        </dgm:presLayoutVars>
      </dgm:prSet>
      <dgm:spPr/>
      <dgm:t>
        <a:bodyPr/>
        <a:lstStyle/>
        <a:p>
          <a:endParaRPr lang="en-US"/>
        </a:p>
      </dgm:t>
    </dgm:pt>
    <dgm:pt modelId="{9D0DAE04-7419-4305-9FA6-46BEC97972E7}" type="pres">
      <dgm:prSet presAssocID="{48A66645-8842-4A87-B01E-C3A05E6B84EC}" presName="rootConnector" presStyleLbl="node2" presStyleIdx="0" presStyleCnt="3"/>
      <dgm:spPr/>
      <dgm:t>
        <a:bodyPr/>
        <a:lstStyle/>
        <a:p>
          <a:endParaRPr lang="en-US"/>
        </a:p>
      </dgm:t>
    </dgm:pt>
    <dgm:pt modelId="{8858B8B8-E9CF-4F3B-8AC4-D2A6B5423650}" type="pres">
      <dgm:prSet presAssocID="{48A66645-8842-4A87-B01E-C3A05E6B84EC}" presName="hierChild4" presStyleCnt="0"/>
      <dgm:spPr/>
    </dgm:pt>
    <dgm:pt modelId="{FFD090AA-E23E-4E17-A388-67286A9E41EA}" type="pres">
      <dgm:prSet presAssocID="{AC61E9EF-7CD5-43F2-930E-88B371366DEE}" presName="Name37" presStyleLbl="parChTrans1D3" presStyleIdx="0" presStyleCnt="3"/>
      <dgm:spPr/>
      <dgm:t>
        <a:bodyPr/>
        <a:lstStyle/>
        <a:p>
          <a:endParaRPr lang="en-US"/>
        </a:p>
      </dgm:t>
    </dgm:pt>
    <dgm:pt modelId="{0E8B6175-0B47-4BA4-9F6C-B5CBE638EE70}" type="pres">
      <dgm:prSet presAssocID="{EF84BBE6-AA0C-46AE-A13B-777440F65521}" presName="hierRoot2" presStyleCnt="0">
        <dgm:presLayoutVars>
          <dgm:hierBranch val="init"/>
        </dgm:presLayoutVars>
      </dgm:prSet>
      <dgm:spPr/>
    </dgm:pt>
    <dgm:pt modelId="{8D946CB6-2E9F-4A0F-B491-E81420DAE303}" type="pres">
      <dgm:prSet presAssocID="{EF84BBE6-AA0C-46AE-A13B-777440F65521}" presName="rootComposite" presStyleCnt="0"/>
      <dgm:spPr/>
    </dgm:pt>
    <dgm:pt modelId="{D4237898-3E02-4F53-B3AF-26EF122F822D}" type="pres">
      <dgm:prSet presAssocID="{EF84BBE6-AA0C-46AE-A13B-777440F65521}" presName="rootText" presStyleLbl="node3" presStyleIdx="0" presStyleCnt="3">
        <dgm:presLayoutVars>
          <dgm:chPref val="3"/>
        </dgm:presLayoutVars>
      </dgm:prSet>
      <dgm:spPr/>
      <dgm:t>
        <a:bodyPr/>
        <a:lstStyle/>
        <a:p>
          <a:endParaRPr lang="en-US"/>
        </a:p>
      </dgm:t>
    </dgm:pt>
    <dgm:pt modelId="{604850C0-7F84-4960-9098-61F92C59B093}" type="pres">
      <dgm:prSet presAssocID="{EF84BBE6-AA0C-46AE-A13B-777440F65521}" presName="rootConnector" presStyleLbl="node3" presStyleIdx="0" presStyleCnt="3"/>
      <dgm:spPr/>
      <dgm:t>
        <a:bodyPr/>
        <a:lstStyle/>
        <a:p>
          <a:endParaRPr lang="en-US"/>
        </a:p>
      </dgm:t>
    </dgm:pt>
    <dgm:pt modelId="{C98F030F-355F-48D5-B224-91B1AB75E8E1}" type="pres">
      <dgm:prSet presAssocID="{EF84BBE6-AA0C-46AE-A13B-777440F65521}" presName="hierChild4" presStyleCnt="0"/>
      <dgm:spPr/>
    </dgm:pt>
    <dgm:pt modelId="{950454BD-404F-4983-B85C-E2B2A3B6AE57}" type="pres">
      <dgm:prSet presAssocID="{19F8029F-698B-42A9-9AF6-9CD5ED448B3D}" presName="Name37" presStyleLbl="parChTrans1D4" presStyleIdx="0" presStyleCnt="3"/>
      <dgm:spPr/>
      <dgm:t>
        <a:bodyPr/>
        <a:lstStyle/>
        <a:p>
          <a:endParaRPr lang="en-US"/>
        </a:p>
      </dgm:t>
    </dgm:pt>
    <dgm:pt modelId="{9D775075-7250-4CB4-B89A-A73A35944056}" type="pres">
      <dgm:prSet presAssocID="{A756DA4D-AF2E-4A69-805E-49A83125DBFE}" presName="hierRoot2" presStyleCnt="0">
        <dgm:presLayoutVars>
          <dgm:hierBranch val="init"/>
        </dgm:presLayoutVars>
      </dgm:prSet>
      <dgm:spPr/>
    </dgm:pt>
    <dgm:pt modelId="{3F7328F9-CB6E-4293-B8B3-65FA824872FC}" type="pres">
      <dgm:prSet presAssocID="{A756DA4D-AF2E-4A69-805E-49A83125DBFE}" presName="rootComposite" presStyleCnt="0"/>
      <dgm:spPr/>
    </dgm:pt>
    <dgm:pt modelId="{BA84AE7E-CBFE-406D-9ECF-8ECE6FDCA0AC}" type="pres">
      <dgm:prSet presAssocID="{A756DA4D-AF2E-4A69-805E-49A83125DBFE}" presName="rootText" presStyleLbl="node4" presStyleIdx="0" presStyleCnt="3">
        <dgm:presLayoutVars>
          <dgm:chPref val="3"/>
        </dgm:presLayoutVars>
      </dgm:prSet>
      <dgm:spPr/>
      <dgm:t>
        <a:bodyPr/>
        <a:lstStyle/>
        <a:p>
          <a:endParaRPr lang="en-US"/>
        </a:p>
      </dgm:t>
    </dgm:pt>
    <dgm:pt modelId="{98EAC3D2-8672-481D-A972-62D1A671EBE0}" type="pres">
      <dgm:prSet presAssocID="{A756DA4D-AF2E-4A69-805E-49A83125DBFE}" presName="rootConnector" presStyleLbl="node4" presStyleIdx="0" presStyleCnt="3"/>
      <dgm:spPr/>
      <dgm:t>
        <a:bodyPr/>
        <a:lstStyle/>
        <a:p>
          <a:endParaRPr lang="en-US"/>
        </a:p>
      </dgm:t>
    </dgm:pt>
    <dgm:pt modelId="{76FAE39F-E1B6-4785-8611-C1E20DD20889}" type="pres">
      <dgm:prSet presAssocID="{A756DA4D-AF2E-4A69-805E-49A83125DBFE}" presName="hierChild4" presStyleCnt="0"/>
      <dgm:spPr/>
    </dgm:pt>
    <dgm:pt modelId="{A61F47A8-7C45-4695-BBF6-5BB7C49D1746}" type="pres">
      <dgm:prSet presAssocID="{A756DA4D-AF2E-4A69-805E-49A83125DBFE}" presName="hierChild5" presStyleCnt="0"/>
      <dgm:spPr/>
    </dgm:pt>
    <dgm:pt modelId="{DFB583B8-794C-4B19-A289-B54419A7B379}" type="pres">
      <dgm:prSet presAssocID="{EF84BBE6-AA0C-46AE-A13B-777440F65521}" presName="hierChild5" presStyleCnt="0"/>
      <dgm:spPr/>
    </dgm:pt>
    <dgm:pt modelId="{FFAB4B3E-4F5C-40BA-98DA-2538BD8607FD}" type="pres">
      <dgm:prSet presAssocID="{48A66645-8842-4A87-B01E-C3A05E6B84EC}" presName="hierChild5" presStyleCnt="0"/>
      <dgm:spPr/>
    </dgm:pt>
    <dgm:pt modelId="{BBE5B1C1-766A-4E9F-87A3-F1DFA3636338}" type="pres">
      <dgm:prSet presAssocID="{68A7660B-842F-4E2C-820D-8EC1E2508A53}" presName="Name37" presStyleLbl="parChTrans1D2" presStyleIdx="1" presStyleCnt="3"/>
      <dgm:spPr/>
      <dgm:t>
        <a:bodyPr/>
        <a:lstStyle/>
        <a:p>
          <a:endParaRPr lang="en-US"/>
        </a:p>
      </dgm:t>
    </dgm:pt>
    <dgm:pt modelId="{B07FC8F4-C697-486D-8C26-F408DC5E9630}" type="pres">
      <dgm:prSet presAssocID="{E2349201-D11A-42DB-A2E3-1B5AA379DC11}" presName="hierRoot2" presStyleCnt="0">
        <dgm:presLayoutVars>
          <dgm:hierBranch val="init"/>
        </dgm:presLayoutVars>
      </dgm:prSet>
      <dgm:spPr/>
    </dgm:pt>
    <dgm:pt modelId="{E0170DA6-7333-411E-B3E7-2C8F7E7F0E14}" type="pres">
      <dgm:prSet presAssocID="{E2349201-D11A-42DB-A2E3-1B5AA379DC11}" presName="rootComposite" presStyleCnt="0"/>
      <dgm:spPr/>
    </dgm:pt>
    <dgm:pt modelId="{4CB922EA-E402-4A61-9C57-B8201E0CCC6A}" type="pres">
      <dgm:prSet presAssocID="{E2349201-D11A-42DB-A2E3-1B5AA379DC11}" presName="rootText" presStyleLbl="node2" presStyleIdx="1" presStyleCnt="3">
        <dgm:presLayoutVars>
          <dgm:chPref val="3"/>
        </dgm:presLayoutVars>
      </dgm:prSet>
      <dgm:spPr/>
      <dgm:t>
        <a:bodyPr/>
        <a:lstStyle/>
        <a:p>
          <a:endParaRPr lang="en-US"/>
        </a:p>
      </dgm:t>
    </dgm:pt>
    <dgm:pt modelId="{1123A4CA-9FC2-4D52-BD28-D243C5C0DEE3}" type="pres">
      <dgm:prSet presAssocID="{E2349201-D11A-42DB-A2E3-1B5AA379DC11}" presName="rootConnector" presStyleLbl="node2" presStyleIdx="1" presStyleCnt="3"/>
      <dgm:spPr/>
      <dgm:t>
        <a:bodyPr/>
        <a:lstStyle/>
        <a:p>
          <a:endParaRPr lang="en-US"/>
        </a:p>
      </dgm:t>
    </dgm:pt>
    <dgm:pt modelId="{7993A3A8-028D-4C57-A36B-E26602EF6357}" type="pres">
      <dgm:prSet presAssocID="{E2349201-D11A-42DB-A2E3-1B5AA379DC11}" presName="hierChild4" presStyleCnt="0"/>
      <dgm:spPr/>
    </dgm:pt>
    <dgm:pt modelId="{9BCD4F31-9647-4F99-875B-49834C1F61CC}" type="pres">
      <dgm:prSet presAssocID="{74302046-E9C8-4BD3-B885-950688F37DA2}" presName="Name37" presStyleLbl="parChTrans1D3" presStyleIdx="1" presStyleCnt="3"/>
      <dgm:spPr/>
      <dgm:t>
        <a:bodyPr/>
        <a:lstStyle/>
        <a:p>
          <a:endParaRPr lang="en-US"/>
        </a:p>
      </dgm:t>
    </dgm:pt>
    <dgm:pt modelId="{8F2BC348-11F1-4611-B297-5622AE5443B8}" type="pres">
      <dgm:prSet presAssocID="{25AA978B-046C-49E8-98C5-D705EC0F25AB}" presName="hierRoot2" presStyleCnt="0">
        <dgm:presLayoutVars>
          <dgm:hierBranch val="init"/>
        </dgm:presLayoutVars>
      </dgm:prSet>
      <dgm:spPr/>
    </dgm:pt>
    <dgm:pt modelId="{F7A57635-6591-4505-821C-32D79D3A069E}" type="pres">
      <dgm:prSet presAssocID="{25AA978B-046C-49E8-98C5-D705EC0F25AB}" presName="rootComposite" presStyleCnt="0"/>
      <dgm:spPr/>
    </dgm:pt>
    <dgm:pt modelId="{424A2101-1811-4FC9-ACAF-8C121E100181}" type="pres">
      <dgm:prSet presAssocID="{25AA978B-046C-49E8-98C5-D705EC0F25AB}" presName="rootText" presStyleLbl="node3" presStyleIdx="1" presStyleCnt="3">
        <dgm:presLayoutVars>
          <dgm:chPref val="3"/>
        </dgm:presLayoutVars>
      </dgm:prSet>
      <dgm:spPr/>
      <dgm:t>
        <a:bodyPr/>
        <a:lstStyle/>
        <a:p>
          <a:endParaRPr lang="en-US"/>
        </a:p>
      </dgm:t>
    </dgm:pt>
    <dgm:pt modelId="{D626897C-4982-48CF-AD76-68EA3F509945}" type="pres">
      <dgm:prSet presAssocID="{25AA978B-046C-49E8-98C5-D705EC0F25AB}" presName="rootConnector" presStyleLbl="node3" presStyleIdx="1" presStyleCnt="3"/>
      <dgm:spPr/>
      <dgm:t>
        <a:bodyPr/>
        <a:lstStyle/>
        <a:p>
          <a:endParaRPr lang="en-US"/>
        </a:p>
      </dgm:t>
    </dgm:pt>
    <dgm:pt modelId="{944D70A3-DE9F-4BD6-91B3-6D666282AA81}" type="pres">
      <dgm:prSet presAssocID="{25AA978B-046C-49E8-98C5-D705EC0F25AB}" presName="hierChild4" presStyleCnt="0"/>
      <dgm:spPr/>
    </dgm:pt>
    <dgm:pt modelId="{BD762540-6564-4E81-9BDA-E3821B13CBE0}" type="pres">
      <dgm:prSet presAssocID="{403F415B-0D7D-47AE-AC07-84738CC9D56E}" presName="Name37" presStyleLbl="parChTrans1D4" presStyleIdx="1" presStyleCnt="3"/>
      <dgm:spPr/>
      <dgm:t>
        <a:bodyPr/>
        <a:lstStyle/>
        <a:p>
          <a:endParaRPr lang="en-US"/>
        </a:p>
      </dgm:t>
    </dgm:pt>
    <dgm:pt modelId="{B97EF76A-9BAC-4C3E-972E-52C17FC8FB50}" type="pres">
      <dgm:prSet presAssocID="{EAF74951-D1A5-48FB-B62F-F403C1510F8D}" presName="hierRoot2" presStyleCnt="0">
        <dgm:presLayoutVars>
          <dgm:hierBranch val="init"/>
        </dgm:presLayoutVars>
      </dgm:prSet>
      <dgm:spPr/>
    </dgm:pt>
    <dgm:pt modelId="{EBEF491E-C3B5-4DFA-906C-A760723DFCAC}" type="pres">
      <dgm:prSet presAssocID="{EAF74951-D1A5-48FB-B62F-F403C1510F8D}" presName="rootComposite" presStyleCnt="0"/>
      <dgm:spPr/>
    </dgm:pt>
    <dgm:pt modelId="{D74A34AF-8060-4694-BB8C-1A359EE32A89}" type="pres">
      <dgm:prSet presAssocID="{EAF74951-D1A5-48FB-B62F-F403C1510F8D}" presName="rootText" presStyleLbl="node4" presStyleIdx="1" presStyleCnt="3">
        <dgm:presLayoutVars>
          <dgm:chPref val="3"/>
        </dgm:presLayoutVars>
      </dgm:prSet>
      <dgm:spPr/>
      <dgm:t>
        <a:bodyPr/>
        <a:lstStyle/>
        <a:p>
          <a:endParaRPr lang="en-US"/>
        </a:p>
      </dgm:t>
    </dgm:pt>
    <dgm:pt modelId="{69E407F9-E15B-410B-803A-52CF4D89C6D7}" type="pres">
      <dgm:prSet presAssocID="{EAF74951-D1A5-48FB-B62F-F403C1510F8D}" presName="rootConnector" presStyleLbl="node4" presStyleIdx="1" presStyleCnt="3"/>
      <dgm:spPr/>
      <dgm:t>
        <a:bodyPr/>
        <a:lstStyle/>
        <a:p>
          <a:endParaRPr lang="en-US"/>
        </a:p>
      </dgm:t>
    </dgm:pt>
    <dgm:pt modelId="{3E8D2125-85DB-4330-9412-EA961CD19F19}" type="pres">
      <dgm:prSet presAssocID="{EAF74951-D1A5-48FB-B62F-F403C1510F8D}" presName="hierChild4" presStyleCnt="0"/>
      <dgm:spPr/>
    </dgm:pt>
    <dgm:pt modelId="{610BA239-2809-4F89-A4A9-7F1142E80768}" type="pres">
      <dgm:prSet presAssocID="{EAF74951-D1A5-48FB-B62F-F403C1510F8D}" presName="hierChild5" presStyleCnt="0"/>
      <dgm:spPr/>
    </dgm:pt>
    <dgm:pt modelId="{1406177A-BBEE-4AFC-B803-E9D872A22C70}" type="pres">
      <dgm:prSet presAssocID="{25AA978B-046C-49E8-98C5-D705EC0F25AB}" presName="hierChild5" presStyleCnt="0"/>
      <dgm:spPr/>
    </dgm:pt>
    <dgm:pt modelId="{40C4562F-4164-44FD-A161-B87058748C13}" type="pres">
      <dgm:prSet presAssocID="{E2349201-D11A-42DB-A2E3-1B5AA379DC11}" presName="hierChild5" presStyleCnt="0"/>
      <dgm:spPr/>
    </dgm:pt>
    <dgm:pt modelId="{A25EAE40-A5EA-4947-887E-3B5B19ACE4F2}" type="pres">
      <dgm:prSet presAssocID="{58B0B6D9-FB18-42DD-86DC-4DD017F171C8}" presName="Name37" presStyleLbl="parChTrans1D2" presStyleIdx="2" presStyleCnt="3"/>
      <dgm:spPr/>
      <dgm:t>
        <a:bodyPr/>
        <a:lstStyle/>
        <a:p>
          <a:endParaRPr lang="en-US"/>
        </a:p>
      </dgm:t>
    </dgm:pt>
    <dgm:pt modelId="{09F1AE48-BF21-4D4C-BA7E-F4F76AAA51F3}" type="pres">
      <dgm:prSet presAssocID="{4A80F044-7A21-43A3-A830-6E8D5C738288}" presName="hierRoot2" presStyleCnt="0">
        <dgm:presLayoutVars>
          <dgm:hierBranch val="init"/>
        </dgm:presLayoutVars>
      </dgm:prSet>
      <dgm:spPr/>
    </dgm:pt>
    <dgm:pt modelId="{424D4EEC-0540-4656-9656-DD38383D67BB}" type="pres">
      <dgm:prSet presAssocID="{4A80F044-7A21-43A3-A830-6E8D5C738288}" presName="rootComposite" presStyleCnt="0"/>
      <dgm:spPr/>
    </dgm:pt>
    <dgm:pt modelId="{F88F9A97-D187-4916-A36D-B05A3653E796}" type="pres">
      <dgm:prSet presAssocID="{4A80F044-7A21-43A3-A830-6E8D5C738288}" presName="rootText" presStyleLbl="node2" presStyleIdx="2" presStyleCnt="3">
        <dgm:presLayoutVars>
          <dgm:chPref val="3"/>
        </dgm:presLayoutVars>
      </dgm:prSet>
      <dgm:spPr/>
      <dgm:t>
        <a:bodyPr/>
        <a:lstStyle/>
        <a:p>
          <a:endParaRPr lang="en-US"/>
        </a:p>
      </dgm:t>
    </dgm:pt>
    <dgm:pt modelId="{BA1C1B60-90C2-4C95-A7DD-503B46A12856}" type="pres">
      <dgm:prSet presAssocID="{4A80F044-7A21-43A3-A830-6E8D5C738288}" presName="rootConnector" presStyleLbl="node2" presStyleIdx="2" presStyleCnt="3"/>
      <dgm:spPr/>
      <dgm:t>
        <a:bodyPr/>
        <a:lstStyle/>
        <a:p>
          <a:endParaRPr lang="en-US"/>
        </a:p>
      </dgm:t>
    </dgm:pt>
    <dgm:pt modelId="{CAB04181-5D10-40AF-845D-E476501E862E}" type="pres">
      <dgm:prSet presAssocID="{4A80F044-7A21-43A3-A830-6E8D5C738288}" presName="hierChild4" presStyleCnt="0"/>
      <dgm:spPr/>
    </dgm:pt>
    <dgm:pt modelId="{045EA8A4-4076-431C-96C9-023879F03D24}" type="pres">
      <dgm:prSet presAssocID="{E45864C1-2EA8-45E8-A4D9-7996ACE84D33}" presName="Name37" presStyleLbl="parChTrans1D3" presStyleIdx="2" presStyleCnt="3"/>
      <dgm:spPr/>
      <dgm:t>
        <a:bodyPr/>
        <a:lstStyle/>
        <a:p>
          <a:endParaRPr lang="en-US"/>
        </a:p>
      </dgm:t>
    </dgm:pt>
    <dgm:pt modelId="{192838D6-0706-4AAC-B4D5-2D788F91BB73}" type="pres">
      <dgm:prSet presAssocID="{A5A16B8D-5EAD-4A0C-A238-F6542988901A}" presName="hierRoot2" presStyleCnt="0">
        <dgm:presLayoutVars>
          <dgm:hierBranch val="init"/>
        </dgm:presLayoutVars>
      </dgm:prSet>
      <dgm:spPr/>
    </dgm:pt>
    <dgm:pt modelId="{BDC7CFFA-F6B0-43EC-921B-DB54A1B39CE5}" type="pres">
      <dgm:prSet presAssocID="{A5A16B8D-5EAD-4A0C-A238-F6542988901A}" presName="rootComposite" presStyleCnt="0"/>
      <dgm:spPr/>
    </dgm:pt>
    <dgm:pt modelId="{8FF42B99-BFF6-42EA-B9E3-2D3301567998}" type="pres">
      <dgm:prSet presAssocID="{A5A16B8D-5EAD-4A0C-A238-F6542988901A}" presName="rootText" presStyleLbl="node3" presStyleIdx="2" presStyleCnt="3">
        <dgm:presLayoutVars>
          <dgm:chPref val="3"/>
        </dgm:presLayoutVars>
      </dgm:prSet>
      <dgm:spPr/>
      <dgm:t>
        <a:bodyPr/>
        <a:lstStyle/>
        <a:p>
          <a:endParaRPr lang="en-US"/>
        </a:p>
      </dgm:t>
    </dgm:pt>
    <dgm:pt modelId="{D7DE7D7C-8BA1-4F61-A487-A379BFFFD9C3}" type="pres">
      <dgm:prSet presAssocID="{A5A16B8D-5EAD-4A0C-A238-F6542988901A}" presName="rootConnector" presStyleLbl="node3" presStyleIdx="2" presStyleCnt="3"/>
      <dgm:spPr/>
      <dgm:t>
        <a:bodyPr/>
        <a:lstStyle/>
        <a:p>
          <a:endParaRPr lang="en-US"/>
        </a:p>
      </dgm:t>
    </dgm:pt>
    <dgm:pt modelId="{EF2403FC-50A5-450A-945A-013D38688CFD}" type="pres">
      <dgm:prSet presAssocID="{A5A16B8D-5EAD-4A0C-A238-F6542988901A}" presName="hierChild4" presStyleCnt="0"/>
      <dgm:spPr/>
    </dgm:pt>
    <dgm:pt modelId="{8C5017F6-A333-4392-9A21-64181415FD6A}" type="pres">
      <dgm:prSet presAssocID="{E7EA6083-9EF1-401A-BD35-E4958E6D2CA2}" presName="Name37" presStyleLbl="parChTrans1D4" presStyleIdx="2" presStyleCnt="3"/>
      <dgm:spPr/>
      <dgm:t>
        <a:bodyPr/>
        <a:lstStyle/>
        <a:p>
          <a:endParaRPr lang="en-US"/>
        </a:p>
      </dgm:t>
    </dgm:pt>
    <dgm:pt modelId="{6EA78E25-2DFB-4548-B540-04AE5932A236}" type="pres">
      <dgm:prSet presAssocID="{78582822-F6D3-4BF1-8617-47F2D5B15F69}" presName="hierRoot2" presStyleCnt="0">
        <dgm:presLayoutVars>
          <dgm:hierBranch val="init"/>
        </dgm:presLayoutVars>
      </dgm:prSet>
      <dgm:spPr/>
    </dgm:pt>
    <dgm:pt modelId="{B7D91FAD-7DE3-47F2-8428-FF61833793FB}" type="pres">
      <dgm:prSet presAssocID="{78582822-F6D3-4BF1-8617-47F2D5B15F69}" presName="rootComposite" presStyleCnt="0"/>
      <dgm:spPr/>
    </dgm:pt>
    <dgm:pt modelId="{E093BA67-5A16-44CB-A355-E297DF8053B8}" type="pres">
      <dgm:prSet presAssocID="{78582822-F6D3-4BF1-8617-47F2D5B15F69}" presName="rootText" presStyleLbl="node4" presStyleIdx="2" presStyleCnt="3">
        <dgm:presLayoutVars>
          <dgm:chPref val="3"/>
        </dgm:presLayoutVars>
      </dgm:prSet>
      <dgm:spPr/>
      <dgm:t>
        <a:bodyPr/>
        <a:lstStyle/>
        <a:p>
          <a:endParaRPr lang="en-US"/>
        </a:p>
      </dgm:t>
    </dgm:pt>
    <dgm:pt modelId="{98ADEACB-81FA-4AF7-ADEC-8C1E7CD17198}" type="pres">
      <dgm:prSet presAssocID="{78582822-F6D3-4BF1-8617-47F2D5B15F69}" presName="rootConnector" presStyleLbl="node4" presStyleIdx="2" presStyleCnt="3"/>
      <dgm:spPr/>
      <dgm:t>
        <a:bodyPr/>
        <a:lstStyle/>
        <a:p>
          <a:endParaRPr lang="en-US"/>
        </a:p>
      </dgm:t>
    </dgm:pt>
    <dgm:pt modelId="{3B88717E-DD06-4426-B27C-7D568C331F4A}" type="pres">
      <dgm:prSet presAssocID="{78582822-F6D3-4BF1-8617-47F2D5B15F69}" presName="hierChild4" presStyleCnt="0"/>
      <dgm:spPr/>
    </dgm:pt>
    <dgm:pt modelId="{D0791554-75D7-42D0-9423-8F6E75060B13}" type="pres">
      <dgm:prSet presAssocID="{78582822-F6D3-4BF1-8617-47F2D5B15F69}" presName="hierChild5" presStyleCnt="0"/>
      <dgm:spPr/>
    </dgm:pt>
    <dgm:pt modelId="{C916FE8D-C0E4-4D88-BD5A-E4D27ADF3331}" type="pres">
      <dgm:prSet presAssocID="{A5A16B8D-5EAD-4A0C-A238-F6542988901A}" presName="hierChild5" presStyleCnt="0"/>
      <dgm:spPr/>
    </dgm:pt>
    <dgm:pt modelId="{28A46A8E-87B9-4DD9-9C8B-AFAD738EF4FD}" type="pres">
      <dgm:prSet presAssocID="{4A80F044-7A21-43A3-A830-6E8D5C738288}" presName="hierChild5" presStyleCnt="0"/>
      <dgm:spPr/>
    </dgm:pt>
    <dgm:pt modelId="{6F71254C-13BC-481C-B4D6-42C57B98C840}" type="pres">
      <dgm:prSet presAssocID="{3C8763AF-5C40-4520-A2AA-A5D5939B922E}" presName="hierChild3" presStyleCnt="0"/>
      <dgm:spPr/>
    </dgm:pt>
  </dgm:ptLst>
  <dgm:cxnLst>
    <dgm:cxn modelId="{8C553A86-E77D-49BE-991E-6A90F122A652}" type="presOf" srcId="{EAF74951-D1A5-48FB-B62F-F403C1510F8D}" destId="{69E407F9-E15B-410B-803A-52CF4D89C6D7}" srcOrd="1" destOrd="0" presId="urn:microsoft.com/office/officeart/2005/8/layout/orgChart1"/>
    <dgm:cxn modelId="{1768976C-9BF7-4E73-AEC6-AC9D511B2822}" type="presOf" srcId="{48A66645-8842-4A87-B01E-C3A05E6B84EC}" destId="{05A40267-B524-49A2-BF26-6725D32E94FC}" srcOrd="0" destOrd="0" presId="urn:microsoft.com/office/officeart/2005/8/layout/orgChart1"/>
    <dgm:cxn modelId="{12E535B4-E2ED-433B-AA79-23F120F0D65C}" srcId="{3C8763AF-5C40-4520-A2AA-A5D5939B922E}" destId="{48A66645-8842-4A87-B01E-C3A05E6B84EC}" srcOrd="0" destOrd="0" parTransId="{01E5C283-CA13-4BE8-9EE9-753D8771ACD6}" sibTransId="{7DD42EB3-8827-4451-B385-D6D669296374}"/>
    <dgm:cxn modelId="{D3184421-D8CC-4451-97B4-84BC502D67CB}" type="presOf" srcId="{A5A16B8D-5EAD-4A0C-A238-F6542988901A}" destId="{D7DE7D7C-8BA1-4F61-A487-A379BFFFD9C3}" srcOrd="1" destOrd="0" presId="urn:microsoft.com/office/officeart/2005/8/layout/orgChart1"/>
    <dgm:cxn modelId="{0576671A-3D03-412F-95C9-0E49A64540D1}" type="presOf" srcId="{25AA978B-046C-49E8-98C5-D705EC0F25AB}" destId="{D626897C-4982-48CF-AD76-68EA3F509945}" srcOrd="1" destOrd="0" presId="urn:microsoft.com/office/officeart/2005/8/layout/orgChart1"/>
    <dgm:cxn modelId="{915ACBC8-6B3D-4EEA-8352-ACCCEB319B46}" type="presOf" srcId="{4A80F044-7A21-43A3-A830-6E8D5C738288}" destId="{F88F9A97-D187-4916-A36D-B05A3653E796}" srcOrd="0" destOrd="0" presId="urn:microsoft.com/office/officeart/2005/8/layout/orgChart1"/>
    <dgm:cxn modelId="{FF7FC180-DCE3-4C4B-A5A2-F287D7A5722E}" type="presOf" srcId="{01E5C283-CA13-4BE8-9EE9-753D8771ACD6}" destId="{A01FEE0A-B2D8-46B4-B5AD-AE1DC2A37800}" srcOrd="0" destOrd="0" presId="urn:microsoft.com/office/officeart/2005/8/layout/orgChart1"/>
    <dgm:cxn modelId="{955959A7-1CC5-4DAB-AD5C-0E1FF34A0A1F}" srcId="{E2349201-D11A-42DB-A2E3-1B5AA379DC11}" destId="{25AA978B-046C-49E8-98C5-D705EC0F25AB}" srcOrd="0" destOrd="0" parTransId="{74302046-E9C8-4BD3-B885-950688F37DA2}" sibTransId="{047F464C-CCAF-44E8-A16D-AF3C278DDBAA}"/>
    <dgm:cxn modelId="{F2214A95-57CC-4A6C-AC90-2093698B45E6}" type="presOf" srcId="{58B0B6D9-FB18-42DD-86DC-4DD017F171C8}" destId="{A25EAE40-A5EA-4947-887E-3B5B19ACE4F2}" srcOrd="0" destOrd="0" presId="urn:microsoft.com/office/officeart/2005/8/layout/orgChart1"/>
    <dgm:cxn modelId="{90E93CCF-1CEA-4464-9FFF-CB8D5C4CB4A3}" type="presOf" srcId="{19F8029F-698B-42A9-9AF6-9CD5ED448B3D}" destId="{950454BD-404F-4983-B85C-E2B2A3B6AE57}" srcOrd="0" destOrd="0" presId="urn:microsoft.com/office/officeart/2005/8/layout/orgChart1"/>
    <dgm:cxn modelId="{8EEDADEB-56E6-47B8-9A96-DB0B45250D46}" type="presOf" srcId="{3C8763AF-5C40-4520-A2AA-A5D5939B922E}" destId="{09532551-4753-4F72-884C-768E2A1D2952}" srcOrd="0" destOrd="0" presId="urn:microsoft.com/office/officeart/2005/8/layout/orgChart1"/>
    <dgm:cxn modelId="{2B78F1E5-6768-47F0-932E-76175D72097D}" type="presOf" srcId="{AC61E9EF-7CD5-43F2-930E-88B371366DEE}" destId="{FFD090AA-E23E-4E17-A388-67286A9E41EA}" srcOrd="0" destOrd="0" presId="urn:microsoft.com/office/officeart/2005/8/layout/orgChart1"/>
    <dgm:cxn modelId="{1FE81C84-6126-4FD0-A427-E67C5BCBF90B}" type="presOf" srcId="{78582822-F6D3-4BF1-8617-47F2D5B15F69}" destId="{98ADEACB-81FA-4AF7-ADEC-8C1E7CD17198}" srcOrd="1" destOrd="0" presId="urn:microsoft.com/office/officeart/2005/8/layout/orgChart1"/>
    <dgm:cxn modelId="{B2851B44-6F0E-439E-84FC-15336E5A6C80}" type="presOf" srcId="{68A7660B-842F-4E2C-820D-8EC1E2508A53}" destId="{BBE5B1C1-766A-4E9F-87A3-F1DFA3636338}" srcOrd="0" destOrd="0" presId="urn:microsoft.com/office/officeart/2005/8/layout/orgChart1"/>
    <dgm:cxn modelId="{21AA453E-C4B0-4080-9280-AA9C1C29EAE1}" type="presOf" srcId="{48A66645-8842-4A87-B01E-C3A05E6B84EC}" destId="{9D0DAE04-7419-4305-9FA6-46BEC97972E7}" srcOrd="1" destOrd="0" presId="urn:microsoft.com/office/officeart/2005/8/layout/orgChart1"/>
    <dgm:cxn modelId="{E15D4FE0-4C7A-4659-A798-0D1B7D7D1CEC}" type="presOf" srcId="{EAF74951-D1A5-48FB-B62F-F403C1510F8D}" destId="{D74A34AF-8060-4694-BB8C-1A359EE32A89}" srcOrd="0" destOrd="0" presId="urn:microsoft.com/office/officeart/2005/8/layout/orgChart1"/>
    <dgm:cxn modelId="{FC292034-57CC-447B-9C9A-7A8F996FC603}" srcId="{3C8763AF-5C40-4520-A2AA-A5D5939B922E}" destId="{4A80F044-7A21-43A3-A830-6E8D5C738288}" srcOrd="2" destOrd="0" parTransId="{58B0B6D9-FB18-42DD-86DC-4DD017F171C8}" sibTransId="{3AD4BB10-AF95-4563-AE7A-9865F64091C0}"/>
    <dgm:cxn modelId="{EA24D8E2-213D-423C-BE83-51CC6DB1602E}" type="presOf" srcId="{A756DA4D-AF2E-4A69-805E-49A83125DBFE}" destId="{98EAC3D2-8672-481D-A972-62D1A671EBE0}" srcOrd="1" destOrd="0" presId="urn:microsoft.com/office/officeart/2005/8/layout/orgChart1"/>
    <dgm:cxn modelId="{F6528A47-1359-48B1-9E55-7E33D3B0D5B0}" type="presOf" srcId="{E2349201-D11A-42DB-A2E3-1B5AA379DC11}" destId="{1123A4CA-9FC2-4D52-BD28-D243C5C0DEE3}" srcOrd="1" destOrd="0" presId="urn:microsoft.com/office/officeart/2005/8/layout/orgChart1"/>
    <dgm:cxn modelId="{3ED1DE2F-D34F-4145-B957-8A86AE3ABA90}" type="presOf" srcId="{E45864C1-2EA8-45E8-A4D9-7996ACE84D33}" destId="{045EA8A4-4076-431C-96C9-023879F03D24}" srcOrd="0" destOrd="0" presId="urn:microsoft.com/office/officeart/2005/8/layout/orgChart1"/>
    <dgm:cxn modelId="{6DA5738F-0137-4F83-8224-300DC1803FE0}" srcId="{A5A16B8D-5EAD-4A0C-A238-F6542988901A}" destId="{78582822-F6D3-4BF1-8617-47F2D5B15F69}" srcOrd="0" destOrd="0" parTransId="{E7EA6083-9EF1-401A-BD35-E4958E6D2CA2}" sibTransId="{9762DD28-F20B-428C-9B6E-4E2C8D3EE20B}"/>
    <dgm:cxn modelId="{8337BB75-44CA-42C8-94B3-837A32900F08}" type="presOf" srcId="{4A80F044-7A21-43A3-A830-6E8D5C738288}" destId="{BA1C1B60-90C2-4C95-A7DD-503B46A12856}" srcOrd="1" destOrd="0" presId="urn:microsoft.com/office/officeart/2005/8/layout/orgChart1"/>
    <dgm:cxn modelId="{361DDCBE-A6D2-4CB2-AECA-1CAA9703D884}" type="presOf" srcId="{719CDFD0-C4DC-4F5C-B235-E7A5B2B81CA0}" destId="{77DA5289-FEE7-48CD-94AC-53038C8DF9DE}" srcOrd="0" destOrd="0" presId="urn:microsoft.com/office/officeart/2005/8/layout/orgChart1"/>
    <dgm:cxn modelId="{7578DA7E-4907-479A-8B31-F6701498B5C5}" type="presOf" srcId="{74302046-E9C8-4BD3-B885-950688F37DA2}" destId="{9BCD4F31-9647-4F99-875B-49834C1F61CC}" srcOrd="0" destOrd="0" presId="urn:microsoft.com/office/officeart/2005/8/layout/orgChart1"/>
    <dgm:cxn modelId="{654ADCC5-F7C7-460B-9DD3-53C433809061}" type="presOf" srcId="{E2349201-D11A-42DB-A2E3-1B5AA379DC11}" destId="{4CB922EA-E402-4A61-9C57-B8201E0CCC6A}" srcOrd="0" destOrd="0" presId="urn:microsoft.com/office/officeart/2005/8/layout/orgChart1"/>
    <dgm:cxn modelId="{ACBFF015-1132-43BA-9A95-FE256A12282B}" type="presOf" srcId="{78582822-F6D3-4BF1-8617-47F2D5B15F69}" destId="{E093BA67-5A16-44CB-A355-E297DF8053B8}" srcOrd="0" destOrd="0" presId="urn:microsoft.com/office/officeart/2005/8/layout/orgChart1"/>
    <dgm:cxn modelId="{344DA98C-4B6D-485C-8542-E2F54BD6BD9C}" type="presOf" srcId="{403F415B-0D7D-47AE-AC07-84738CC9D56E}" destId="{BD762540-6564-4E81-9BDA-E3821B13CBE0}" srcOrd="0" destOrd="0" presId="urn:microsoft.com/office/officeart/2005/8/layout/orgChart1"/>
    <dgm:cxn modelId="{E7951C0D-71FB-492E-8519-9A789DBEB29A}" srcId="{25AA978B-046C-49E8-98C5-D705EC0F25AB}" destId="{EAF74951-D1A5-48FB-B62F-F403C1510F8D}" srcOrd="0" destOrd="0" parTransId="{403F415B-0D7D-47AE-AC07-84738CC9D56E}" sibTransId="{B40F3C00-42B5-4A52-852C-C5ACBE9D2907}"/>
    <dgm:cxn modelId="{13692E00-5E86-47A7-91E8-54BF6AC95FB3}" type="presOf" srcId="{A756DA4D-AF2E-4A69-805E-49A83125DBFE}" destId="{BA84AE7E-CBFE-406D-9ECF-8ECE6FDCA0AC}" srcOrd="0" destOrd="0" presId="urn:microsoft.com/office/officeart/2005/8/layout/orgChart1"/>
    <dgm:cxn modelId="{01A17B73-FF5E-4F68-BDBC-9D7B335C0998}" type="presOf" srcId="{E7EA6083-9EF1-401A-BD35-E4958E6D2CA2}" destId="{8C5017F6-A333-4392-9A21-64181415FD6A}" srcOrd="0" destOrd="0" presId="urn:microsoft.com/office/officeart/2005/8/layout/orgChart1"/>
    <dgm:cxn modelId="{9330ECFA-2479-4EE6-B2ED-ECD3CA9B2292}" type="presOf" srcId="{25AA978B-046C-49E8-98C5-D705EC0F25AB}" destId="{424A2101-1811-4FC9-ACAF-8C121E100181}" srcOrd="0" destOrd="0" presId="urn:microsoft.com/office/officeart/2005/8/layout/orgChart1"/>
    <dgm:cxn modelId="{F89A3B88-9B3A-4949-8746-9EA6D4FA0345}" type="presOf" srcId="{3C8763AF-5C40-4520-A2AA-A5D5939B922E}" destId="{E47B02FB-A16C-42E1-BC5D-0F1D4B82E035}" srcOrd="1" destOrd="0" presId="urn:microsoft.com/office/officeart/2005/8/layout/orgChart1"/>
    <dgm:cxn modelId="{A4C42128-6966-456B-90E9-DD9CD2389728}" srcId="{719CDFD0-C4DC-4F5C-B235-E7A5B2B81CA0}" destId="{3C8763AF-5C40-4520-A2AA-A5D5939B922E}" srcOrd="0" destOrd="0" parTransId="{F7C68ACF-505C-4B3B-9204-9265562C11C5}" sibTransId="{726749CF-CE98-4A48-97EB-BBAB2784A916}"/>
    <dgm:cxn modelId="{0347DAB3-9AC9-4FC2-BC76-3A7D09EAE115}" srcId="{EF84BBE6-AA0C-46AE-A13B-777440F65521}" destId="{A756DA4D-AF2E-4A69-805E-49A83125DBFE}" srcOrd="0" destOrd="0" parTransId="{19F8029F-698B-42A9-9AF6-9CD5ED448B3D}" sibTransId="{B57FA59E-3510-4A27-9552-D8299AB47760}"/>
    <dgm:cxn modelId="{49F33E9E-B17B-45DB-8C52-F115D9FD87CD}" type="presOf" srcId="{EF84BBE6-AA0C-46AE-A13B-777440F65521}" destId="{D4237898-3E02-4F53-B3AF-26EF122F822D}" srcOrd="0" destOrd="0" presId="urn:microsoft.com/office/officeart/2005/8/layout/orgChart1"/>
    <dgm:cxn modelId="{4B537CC3-841F-4A6A-BB70-D2F8C1144811}" srcId="{48A66645-8842-4A87-B01E-C3A05E6B84EC}" destId="{EF84BBE6-AA0C-46AE-A13B-777440F65521}" srcOrd="0" destOrd="0" parTransId="{AC61E9EF-7CD5-43F2-930E-88B371366DEE}" sibTransId="{8C2F4E4F-831D-49CC-B5D1-13CF4563093F}"/>
    <dgm:cxn modelId="{761F0EFF-B85F-41F1-971B-2006EBC229DF}" srcId="{4A80F044-7A21-43A3-A830-6E8D5C738288}" destId="{A5A16B8D-5EAD-4A0C-A238-F6542988901A}" srcOrd="0" destOrd="0" parTransId="{E45864C1-2EA8-45E8-A4D9-7996ACE84D33}" sibTransId="{FAA281EC-4258-44CA-BFFF-97CBFDCC9DEB}"/>
    <dgm:cxn modelId="{CA7BBFEE-F85F-4A95-AFE0-D716D3306580}" type="presOf" srcId="{EF84BBE6-AA0C-46AE-A13B-777440F65521}" destId="{604850C0-7F84-4960-9098-61F92C59B093}" srcOrd="1" destOrd="0" presId="urn:microsoft.com/office/officeart/2005/8/layout/orgChart1"/>
    <dgm:cxn modelId="{58A214E6-CC2E-443A-B2A2-C18F59B1DBB8}" srcId="{3C8763AF-5C40-4520-A2AA-A5D5939B922E}" destId="{E2349201-D11A-42DB-A2E3-1B5AA379DC11}" srcOrd="1" destOrd="0" parTransId="{68A7660B-842F-4E2C-820D-8EC1E2508A53}" sibTransId="{6B3807AE-FCD9-4F99-AC73-4D548B210E8B}"/>
    <dgm:cxn modelId="{77501DBC-972C-4317-ACBD-5F7906339760}" type="presOf" srcId="{A5A16B8D-5EAD-4A0C-A238-F6542988901A}" destId="{8FF42B99-BFF6-42EA-B9E3-2D3301567998}" srcOrd="0" destOrd="0" presId="urn:microsoft.com/office/officeart/2005/8/layout/orgChart1"/>
    <dgm:cxn modelId="{D213A165-44A5-4EF9-961C-8D1C7CD9F738}" type="presParOf" srcId="{77DA5289-FEE7-48CD-94AC-53038C8DF9DE}" destId="{74924DC3-DCAA-4446-84FF-540AEBD4CEE3}" srcOrd="0" destOrd="0" presId="urn:microsoft.com/office/officeart/2005/8/layout/orgChart1"/>
    <dgm:cxn modelId="{AD670063-BC5D-4E27-83AD-491C49CF2032}" type="presParOf" srcId="{74924DC3-DCAA-4446-84FF-540AEBD4CEE3}" destId="{1B99BB56-AE6F-4677-8328-36DEBC1F2201}" srcOrd="0" destOrd="0" presId="urn:microsoft.com/office/officeart/2005/8/layout/orgChart1"/>
    <dgm:cxn modelId="{524A700A-9265-4DF7-AFED-613A1B49050A}" type="presParOf" srcId="{1B99BB56-AE6F-4677-8328-36DEBC1F2201}" destId="{09532551-4753-4F72-884C-768E2A1D2952}" srcOrd="0" destOrd="0" presId="urn:microsoft.com/office/officeart/2005/8/layout/orgChart1"/>
    <dgm:cxn modelId="{0EE793D9-ADB9-4088-A1A9-0E5839327DB2}" type="presParOf" srcId="{1B99BB56-AE6F-4677-8328-36DEBC1F2201}" destId="{E47B02FB-A16C-42E1-BC5D-0F1D4B82E035}" srcOrd="1" destOrd="0" presId="urn:microsoft.com/office/officeart/2005/8/layout/orgChart1"/>
    <dgm:cxn modelId="{AA6945B7-337D-4984-A9B5-577EE9F8E813}" type="presParOf" srcId="{74924DC3-DCAA-4446-84FF-540AEBD4CEE3}" destId="{4EED7B86-EA56-4ACA-ABA0-A6B85E76DB8A}" srcOrd="1" destOrd="0" presId="urn:microsoft.com/office/officeart/2005/8/layout/orgChart1"/>
    <dgm:cxn modelId="{5D9DE7B1-A4A0-47DB-AD57-779793EBA80D}" type="presParOf" srcId="{4EED7B86-EA56-4ACA-ABA0-A6B85E76DB8A}" destId="{A01FEE0A-B2D8-46B4-B5AD-AE1DC2A37800}" srcOrd="0" destOrd="0" presId="urn:microsoft.com/office/officeart/2005/8/layout/orgChart1"/>
    <dgm:cxn modelId="{FD4DD47C-70D7-4017-A9F2-FC1D40879BFA}" type="presParOf" srcId="{4EED7B86-EA56-4ACA-ABA0-A6B85E76DB8A}" destId="{E1640B9B-22FC-42CC-9C4F-3933B5108795}" srcOrd="1" destOrd="0" presId="urn:microsoft.com/office/officeart/2005/8/layout/orgChart1"/>
    <dgm:cxn modelId="{75B5E7AE-80BB-44C3-8771-26D8633C4FF6}" type="presParOf" srcId="{E1640B9B-22FC-42CC-9C4F-3933B5108795}" destId="{B2CBEAA5-1834-47D0-BA64-CE7315313A20}" srcOrd="0" destOrd="0" presId="urn:microsoft.com/office/officeart/2005/8/layout/orgChart1"/>
    <dgm:cxn modelId="{A056E357-D281-4905-9FE4-9309EFD0D76A}" type="presParOf" srcId="{B2CBEAA5-1834-47D0-BA64-CE7315313A20}" destId="{05A40267-B524-49A2-BF26-6725D32E94FC}" srcOrd="0" destOrd="0" presId="urn:microsoft.com/office/officeart/2005/8/layout/orgChart1"/>
    <dgm:cxn modelId="{AC3C6487-005B-468C-ACBC-4140DD3400C7}" type="presParOf" srcId="{B2CBEAA5-1834-47D0-BA64-CE7315313A20}" destId="{9D0DAE04-7419-4305-9FA6-46BEC97972E7}" srcOrd="1" destOrd="0" presId="urn:microsoft.com/office/officeart/2005/8/layout/orgChart1"/>
    <dgm:cxn modelId="{FD3BF0A4-457A-4E29-AF6F-EC4B447D7598}" type="presParOf" srcId="{E1640B9B-22FC-42CC-9C4F-3933B5108795}" destId="{8858B8B8-E9CF-4F3B-8AC4-D2A6B5423650}" srcOrd="1" destOrd="0" presId="urn:microsoft.com/office/officeart/2005/8/layout/orgChart1"/>
    <dgm:cxn modelId="{5C8E5C72-69A5-4BB1-B2EC-9D9544B9E280}" type="presParOf" srcId="{8858B8B8-E9CF-4F3B-8AC4-D2A6B5423650}" destId="{FFD090AA-E23E-4E17-A388-67286A9E41EA}" srcOrd="0" destOrd="0" presId="urn:microsoft.com/office/officeart/2005/8/layout/orgChart1"/>
    <dgm:cxn modelId="{16CE7A1B-DF0E-44D1-9776-637D0CBC9ADF}" type="presParOf" srcId="{8858B8B8-E9CF-4F3B-8AC4-D2A6B5423650}" destId="{0E8B6175-0B47-4BA4-9F6C-B5CBE638EE70}" srcOrd="1" destOrd="0" presId="urn:microsoft.com/office/officeart/2005/8/layout/orgChart1"/>
    <dgm:cxn modelId="{E1D8EA74-9537-4FE2-A786-09D27DA20FA8}" type="presParOf" srcId="{0E8B6175-0B47-4BA4-9F6C-B5CBE638EE70}" destId="{8D946CB6-2E9F-4A0F-B491-E81420DAE303}" srcOrd="0" destOrd="0" presId="urn:microsoft.com/office/officeart/2005/8/layout/orgChart1"/>
    <dgm:cxn modelId="{6BB6C8F3-46DD-4A9E-BA0F-15CFB5CCF464}" type="presParOf" srcId="{8D946CB6-2E9F-4A0F-B491-E81420DAE303}" destId="{D4237898-3E02-4F53-B3AF-26EF122F822D}" srcOrd="0" destOrd="0" presId="urn:microsoft.com/office/officeart/2005/8/layout/orgChart1"/>
    <dgm:cxn modelId="{9B503581-0620-4723-A2D6-F821289AA444}" type="presParOf" srcId="{8D946CB6-2E9F-4A0F-B491-E81420DAE303}" destId="{604850C0-7F84-4960-9098-61F92C59B093}" srcOrd="1" destOrd="0" presId="urn:microsoft.com/office/officeart/2005/8/layout/orgChart1"/>
    <dgm:cxn modelId="{777CE4D4-FD33-4E00-89D7-6B76180C80AC}" type="presParOf" srcId="{0E8B6175-0B47-4BA4-9F6C-B5CBE638EE70}" destId="{C98F030F-355F-48D5-B224-91B1AB75E8E1}" srcOrd="1" destOrd="0" presId="urn:microsoft.com/office/officeart/2005/8/layout/orgChart1"/>
    <dgm:cxn modelId="{D69B59C2-2067-4587-B515-76CE845316A3}" type="presParOf" srcId="{C98F030F-355F-48D5-B224-91B1AB75E8E1}" destId="{950454BD-404F-4983-B85C-E2B2A3B6AE57}" srcOrd="0" destOrd="0" presId="urn:microsoft.com/office/officeart/2005/8/layout/orgChart1"/>
    <dgm:cxn modelId="{97F3746F-E113-48AF-8CA0-C595D4130EE4}" type="presParOf" srcId="{C98F030F-355F-48D5-B224-91B1AB75E8E1}" destId="{9D775075-7250-4CB4-B89A-A73A35944056}" srcOrd="1" destOrd="0" presId="urn:microsoft.com/office/officeart/2005/8/layout/orgChart1"/>
    <dgm:cxn modelId="{BD2EFD04-075F-4FF5-AE41-06524252F0D3}" type="presParOf" srcId="{9D775075-7250-4CB4-B89A-A73A35944056}" destId="{3F7328F9-CB6E-4293-B8B3-65FA824872FC}" srcOrd="0" destOrd="0" presId="urn:microsoft.com/office/officeart/2005/8/layout/orgChart1"/>
    <dgm:cxn modelId="{65883A81-4787-4B46-9433-8C2A1E915AB0}" type="presParOf" srcId="{3F7328F9-CB6E-4293-B8B3-65FA824872FC}" destId="{BA84AE7E-CBFE-406D-9ECF-8ECE6FDCA0AC}" srcOrd="0" destOrd="0" presId="urn:microsoft.com/office/officeart/2005/8/layout/orgChart1"/>
    <dgm:cxn modelId="{49795130-6C6C-41B3-AB8D-08A25995477F}" type="presParOf" srcId="{3F7328F9-CB6E-4293-B8B3-65FA824872FC}" destId="{98EAC3D2-8672-481D-A972-62D1A671EBE0}" srcOrd="1" destOrd="0" presId="urn:microsoft.com/office/officeart/2005/8/layout/orgChart1"/>
    <dgm:cxn modelId="{53BD900A-24A2-4BA1-BE85-C35C7ED4FAAC}" type="presParOf" srcId="{9D775075-7250-4CB4-B89A-A73A35944056}" destId="{76FAE39F-E1B6-4785-8611-C1E20DD20889}" srcOrd="1" destOrd="0" presId="urn:microsoft.com/office/officeart/2005/8/layout/orgChart1"/>
    <dgm:cxn modelId="{EDD153E3-09DB-43E0-BC5D-4538DC265AF9}" type="presParOf" srcId="{9D775075-7250-4CB4-B89A-A73A35944056}" destId="{A61F47A8-7C45-4695-BBF6-5BB7C49D1746}" srcOrd="2" destOrd="0" presId="urn:microsoft.com/office/officeart/2005/8/layout/orgChart1"/>
    <dgm:cxn modelId="{72FC5C0A-0A00-4B92-8AAF-877D4C381B19}" type="presParOf" srcId="{0E8B6175-0B47-4BA4-9F6C-B5CBE638EE70}" destId="{DFB583B8-794C-4B19-A289-B54419A7B379}" srcOrd="2" destOrd="0" presId="urn:microsoft.com/office/officeart/2005/8/layout/orgChart1"/>
    <dgm:cxn modelId="{4C86E20F-A26A-40F5-8396-A56E754AB640}" type="presParOf" srcId="{E1640B9B-22FC-42CC-9C4F-3933B5108795}" destId="{FFAB4B3E-4F5C-40BA-98DA-2538BD8607FD}" srcOrd="2" destOrd="0" presId="urn:microsoft.com/office/officeart/2005/8/layout/orgChart1"/>
    <dgm:cxn modelId="{7A8C87E0-B323-49C3-8C19-37AF1F58EAB8}" type="presParOf" srcId="{4EED7B86-EA56-4ACA-ABA0-A6B85E76DB8A}" destId="{BBE5B1C1-766A-4E9F-87A3-F1DFA3636338}" srcOrd="2" destOrd="0" presId="urn:microsoft.com/office/officeart/2005/8/layout/orgChart1"/>
    <dgm:cxn modelId="{B7031386-6D4E-46A7-B714-2FD35893C15D}" type="presParOf" srcId="{4EED7B86-EA56-4ACA-ABA0-A6B85E76DB8A}" destId="{B07FC8F4-C697-486D-8C26-F408DC5E9630}" srcOrd="3" destOrd="0" presId="urn:microsoft.com/office/officeart/2005/8/layout/orgChart1"/>
    <dgm:cxn modelId="{1A13FF1F-563E-41FC-A83A-21689C7F8165}" type="presParOf" srcId="{B07FC8F4-C697-486D-8C26-F408DC5E9630}" destId="{E0170DA6-7333-411E-B3E7-2C8F7E7F0E14}" srcOrd="0" destOrd="0" presId="urn:microsoft.com/office/officeart/2005/8/layout/orgChart1"/>
    <dgm:cxn modelId="{FC413E48-2428-4F15-8386-F862B62489E4}" type="presParOf" srcId="{E0170DA6-7333-411E-B3E7-2C8F7E7F0E14}" destId="{4CB922EA-E402-4A61-9C57-B8201E0CCC6A}" srcOrd="0" destOrd="0" presId="urn:microsoft.com/office/officeart/2005/8/layout/orgChart1"/>
    <dgm:cxn modelId="{756C4F80-3AA1-4794-9BE7-A4D1BCCFE670}" type="presParOf" srcId="{E0170DA6-7333-411E-B3E7-2C8F7E7F0E14}" destId="{1123A4CA-9FC2-4D52-BD28-D243C5C0DEE3}" srcOrd="1" destOrd="0" presId="urn:microsoft.com/office/officeart/2005/8/layout/orgChart1"/>
    <dgm:cxn modelId="{90E575D4-FD2D-4E01-B5C2-635DC1452B78}" type="presParOf" srcId="{B07FC8F4-C697-486D-8C26-F408DC5E9630}" destId="{7993A3A8-028D-4C57-A36B-E26602EF6357}" srcOrd="1" destOrd="0" presId="urn:microsoft.com/office/officeart/2005/8/layout/orgChart1"/>
    <dgm:cxn modelId="{C21F8161-8FA2-41DE-B8A0-E71DB3BD3D05}" type="presParOf" srcId="{7993A3A8-028D-4C57-A36B-E26602EF6357}" destId="{9BCD4F31-9647-4F99-875B-49834C1F61CC}" srcOrd="0" destOrd="0" presId="urn:microsoft.com/office/officeart/2005/8/layout/orgChart1"/>
    <dgm:cxn modelId="{195B0EC8-5214-4D92-9AEE-31A1485AF8D6}" type="presParOf" srcId="{7993A3A8-028D-4C57-A36B-E26602EF6357}" destId="{8F2BC348-11F1-4611-B297-5622AE5443B8}" srcOrd="1" destOrd="0" presId="urn:microsoft.com/office/officeart/2005/8/layout/orgChart1"/>
    <dgm:cxn modelId="{6BC1D67F-7A2F-43DD-ADCB-518034AC4A19}" type="presParOf" srcId="{8F2BC348-11F1-4611-B297-5622AE5443B8}" destId="{F7A57635-6591-4505-821C-32D79D3A069E}" srcOrd="0" destOrd="0" presId="urn:microsoft.com/office/officeart/2005/8/layout/orgChart1"/>
    <dgm:cxn modelId="{3D36F8FE-44A2-42DE-A61E-19251E0561A1}" type="presParOf" srcId="{F7A57635-6591-4505-821C-32D79D3A069E}" destId="{424A2101-1811-4FC9-ACAF-8C121E100181}" srcOrd="0" destOrd="0" presId="urn:microsoft.com/office/officeart/2005/8/layout/orgChart1"/>
    <dgm:cxn modelId="{B7305435-631C-4CEC-B237-1BBF8D59559C}" type="presParOf" srcId="{F7A57635-6591-4505-821C-32D79D3A069E}" destId="{D626897C-4982-48CF-AD76-68EA3F509945}" srcOrd="1" destOrd="0" presId="urn:microsoft.com/office/officeart/2005/8/layout/orgChart1"/>
    <dgm:cxn modelId="{E2BF2B6E-9263-4941-9030-8F07484592AB}" type="presParOf" srcId="{8F2BC348-11F1-4611-B297-5622AE5443B8}" destId="{944D70A3-DE9F-4BD6-91B3-6D666282AA81}" srcOrd="1" destOrd="0" presId="urn:microsoft.com/office/officeart/2005/8/layout/orgChart1"/>
    <dgm:cxn modelId="{9751C622-C528-45FB-86D5-7E161ED5646F}" type="presParOf" srcId="{944D70A3-DE9F-4BD6-91B3-6D666282AA81}" destId="{BD762540-6564-4E81-9BDA-E3821B13CBE0}" srcOrd="0" destOrd="0" presId="urn:microsoft.com/office/officeart/2005/8/layout/orgChart1"/>
    <dgm:cxn modelId="{AD5B2B61-90A9-4E61-AFCC-E34157484CB0}" type="presParOf" srcId="{944D70A3-DE9F-4BD6-91B3-6D666282AA81}" destId="{B97EF76A-9BAC-4C3E-972E-52C17FC8FB50}" srcOrd="1" destOrd="0" presId="urn:microsoft.com/office/officeart/2005/8/layout/orgChart1"/>
    <dgm:cxn modelId="{24C4D05C-0BC3-4FEB-AFF2-0B5EE20F2908}" type="presParOf" srcId="{B97EF76A-9BAC-4C3E-972E-52C17FC8FB50}" destId="{EBEF491E-C3B5-4DFA-906C-A760723DFCAC}" srcOrd="0" destOrd="0" presId="urn:microsoft.com/office/officeart/2005/8/layout/orgChart1"/>
    <dgm:cxn modelId="{DEDE2278-C1C3-4AEC-8534-E98C51C3F922}" type="presParOf" srcId="{EBEF491E-C3B5-4DFA-906C-A760723DFCAC}" destId="{D74A34AF-8060-4694-BB8C-1A359EE32A89}" srcOrd="0" destOrd="0" presId="urn:microsoft.com/office/officeart/2005/8/layout/orgChart1"/>
    <dgm:cxn modelId="{7E55B98E-7D85-4671-BACC-DCA3F3FD0161}" type="presParOf" srcId="{EBEF491E-C3B5-4DFA-906C-A760723DFCAC}" destId="{69E407F9-E15B-410B-803A-52CF4D89C6D7}" srcOrd="1" destOrd="0" presId="urn:microsoft.com/office/officeart/2005/8/layout/orgChart1"/>
    <dgm:cxn modelId="{11E511C8-4553-421E-A5DD-27E7692505FB}" type="presParOf" srcId="{B97EF76A-9BAC-4C3E-972E-52C17FC8FB50}" destId="{3E8D2125-85DB-4330-9412-EA961CD19F19}" srcOrd="1" destOrd="0" presId="urn:microsoft.com/office/officeart/2005/8/layout/orgChart1"/>
    <dgm:cxn modelId="{E676DCCB-5538-46E8-A72D-90873AB301EE}" type="presParOf" srcId="{B97EF76A-9BAC-4C3E-972E-52C17FC8FB50}" destId="{610BA239-2809-4F89-A4A9-7F1142E80768}" srcOrd="2" destOrd="0" presId="urn:microsoft.com/office/officeart/2005/8/layout/orgChart1"/>
    <dgm:cxn modelId="{D99CE9D8-B769-4546-A1EF-66341E6CF009}" type="presParOf" srcId="{8F2BC348-11F1-4611-B297-5622AE5443B8}" destId="{1406177A-BBEE-4AFC-B803-E9D872A22C70}" srcOrd="2" destOrd="0" presId="urn:microsoft.com/office/officeart/2005/8/layout/orgChart1"/>
    <dgm:cxn modelId="{F7CF3B7C-3A35-40D9-BA86-A6A7F80A20FA}" type="presParOf" srcId="{B07FC8F4-C697-486D-8C26-F408DC5E9630}" destId="{40C4562F-4164-44FD-A161-B87058748C13}" srcOrd="2" destOrd="0" presId="urn:microsoft.com/office/officeart/2005/8/layout/orgChart1"/>
    <dgm:cxn modelId="{194E9012-1B48-4175-BD34-4DEFB0075A55}" type="presParOf" srcId="{4EED7B86-EA56-4ACA-ABA0-A6B85E76DB8A}" destId="{A25EAE40-A5EA-4947-887E-3B5B19ACE4F2}" srcOrd="4" destOrd="0" presId="urn:microsoft.com/office/officeart/2005/8/layout/orgChart1"/>
    <dgm:cxn modelId="{55BF64AB-E0FB-4BA3-8040-8FC3A33DB563}" type="presParOf" srcId="{4EED7B86-EA56-4ACA-ABA0-A6B85E76DB8A}" destId="{09F1AE48-BF21-4D4C-BA7E-F4F76AAA51F3}" srcOrd="5" destOrd="0" presId="urn:microsoft.com/office/officeart/2005/8/layout/orgChart1"/>
    <dgm:cxn modelId="{8943A1B8-0E9A-4E86-975E-847CE4A5272A}" type="presParOf" srcId="{09F1AE48-BF21-4D4C-BA7E-F4F76AAA51F3}" destId="{424D4EEC-0540-4656-9656-DD38383D67BB}" srcOrd="0" destOrd="0" presId="urn:microsoft.com/office/officeart/2005/8/layout/orgChart1"/>
    <dgm:cxn modelId="{03D3BA14-4577-423E-BB0E-445392F8F692}" type="presParOf" srcId="{424D4EEC-0540-4656-9656-DD38383D67BB}" destId="{F88F9A97-D187-4916-A36D-B05A3653E796}" srcOrd="0" destOrd="0" presId="urn:microsoft.com/office/officeart/2005/8/layout/orgChart1"/>
    <dgm:cxn modelId="{934F03A1-1240-409D-8DB2-7AF39F472671}" type="presParOf" srcId="{424D4EEC-0540-4656-9656-DD38383D67BB}" destId="{BA1C1B60-90C2-4C95-A7DD-503B46A12856}" srcOrd="1" destOrd="0" presId="urn:microsoft.com/office/officeart/2005/8/layout/orgChart1"/>
    <dgm:cxn modelId="{DFD4DCE7-3A26-4D0A-9C77-DD58838EAFC9}" type="presParOf" srcId="{09F1AE48-BF21-4D4C-BA7E-F4F76AAA51F3}" destId="{CAB04181-5D10-40AF-845D-E476501E862E}" srcOrd="1" destOrd="0" presId="urn:microsoft.com/office/officeart/2005/8/layout/orgChart1"/>
    <dgm:cxn modelId="{D0EB680E-0094-4E06-889E-2C8025708A32}" type="presParOf" srcId="{CAB04181-5D10-40AF-845D-E476501E862E}" destId="{045EA8A4-4076-431C-96C9-023879F03D24}" srcOrd="0" destOrd="0" presId="urn:microsoft.com/office/officeart/2005/8/layout/orgChart1"/>
    <dgm:cxn modelId="{1EEA0B1B-CCCE-418C-B423-837B3FF05CF9}" type="presParOf" srcId="{CAB04181-5D10-40AF-845D-E476501E862E}" destId="{192838D6-0706-4AAC-B4D5-2D788F91BB73}" srcOrd="1" destOrd="0" presId="urn:microsoft.com/office/officeart/2005/8/layout/orgChart1"/>
    <dgm:cxn modelId="{5EB30430-842E-4E8A-9125-8FAB95AE123F}" type="presParOf" srcId="{192838D6-0706-4AAC-B4D5-2D788F91BB73}" destId="{BDC7CFFA-F6B0-43EC-921B-DB54A1B39CE5}" srcOrd="0" destOrd="0" presId="urn:microsoft.com/office/officeart/2005/8/layout/orgChart1"/>
    <dgm:cxn modelId="{BF2351A7-848B-4089-ADD9-82C8AD03B5EE}" type="presParOf" srcId="{BDC7CFFA-F6B0-43EC-921B-DB54A1B39CE5}" destId="{8FF42B99-BFF6-42EA-B9E3-2D3301567998}" srcOrd="0" destOrd="0" presId="urn:microsoft.com/office/officeart/2005/8/layout/orgChart1"/>
    <dgm:cxn modelId="{3B03C5D5-8ED9-4439-B669-B5DA186D76A7}" type="presParOf" srcId="{BDC7CFFA-F6B0-43EC-921B-DB54A1B39CE5}" destId="{D7DE7D7C-8BA1-4F61-A487-A379BFFFD9C3}" srcOrd="1" destOrd="0" presId="urn:microsoft.com/office/officeart/2005/8/layout/orgChart1"/>
    <dgm:cxn modelId="{357A73A2-F901-45BD-A6E8-BE2D0F7B4B57}" type="presParOf" srcId="{192838D6-0706-4AAC-B4D5-2D788F91BB73}" destId="{EF2403FC-50A5-450A-945A-013D38688CFD}" srcOrd="1" destOrd="0" presId="urn:microsoft.com/office/officeart/2005/8/layout/orgChart1"/>
    <dgm:cxn modelId="{881CFD9B-1AED-405C-B1CE-24A72E745D42}" type="presParOf" srcId="{EF2403FC-50A5-450A-945A-013D38688CFD}" destId="{8C5017F6-A333-4392-9A21-64181415FD6A}" srcOrd="0" destOrd="0" presId="urn:microsoft.com/office/officeart/2005/8/layout/orgChart1"/>
    <dgm:cxn modelId="{F9A53629-08FA-4D42-86E5-8C620392F429}" type="presParOf" srcId="{EF2403FC-50A5-450A-945A-013D38688CFD}" destId="{6EA78E25-2DFB-4548-B540-04AE5932A236}" srcOrd="1" destOrd="0" presId="urn:microsoft.com/office/officeart/2005/8/layout/orgChart1"/>
    <dgm:cxn modelId="{D9015751-1ADD-45D8-8FB2-28060D726CFD}" type="presParOf" srcId="{6EA78E25-2DFB-4548-B540-04AE5932A236}" destId="{B7D91FAD-7DE3-47F2-8428-FF61833793FB}" srcOrd="0" destOrd="0" presId="urn:microsoft.com/office/officeart/2005/8/layout/orgChart1"/>
    <dgm:cxn modelId="{BC0EA5B2-F978-429B-B848-FC6FC28A9379}" type="presParOf" srcId="{B7D91FAD-7DE3-47F2-8428-FF61833793FB}" destId="{E093BA67-5A16-44CB-A355-E297DF8053B8}" srcOrd="0" destOrd="0" presId="urn:microsoft.com/office/officeart/2005/8/layout/orgChart1"/>
    <dgm:cxn modelId="{C2319139-028C-45F6-ABB2-77034AD92ED3}" type="presParOf" srcId="{B7D91FAD-7DE3-47F2-8428-FF61833793FB}" destId="{98ADEACB-81FA-4AF7-ADEC-8C1E7CD17198}" srcOrd="1" destOrd="0" presId="urn:microsoft.com/office/officeart/2005/8/layout/orgChart1"/>
    <dgm:cxn modelId="{7E236D11-B923-4222-BEC3-AAA38B9ECD45}" type="presParOf" srcId="{6EA78E25-2DFB-4548-B540-04AE5932A236}" destId="{3B88717E-DD06-4426-B27C-7D568C331F4A}" srcOrd="1" destOrd="0" presId="urn:microsoft.com/office/officeart/2005/8/layout/orgChart1"/>
    <dgm:cxn modelId="{22CF0407-09B7-49A0-9807-F5F527B06B4E}" type="presParOf" srcId="{6EA78E25-2DFB-4548-B540-04AE5932A236}" destId="{D0791554-75D7-42D0-9423-8F6E75060B13}" srcOrd="2" destOrd="0" presId="urn:microsoft.com/office/officeart/2005/8/layout/orgChart1"/>
    <dgm:cxn modelId="{992A3D68-2245-458F-88AB-A021F05C7A4C}" type="presParOf" srcId="{192838D6-0706-4AAC-B4D5-2D788F91BB73}" destId="{C916FE8D-C0E4-4D88-BD5A-E4D27ADF3331}" srcOrd="2" destOrd="0" presId="urn:microsoft.com/office/officeart/2005/8/layout/orgChart1"/>
    <dgm:cxn modelId="{84E926CE-5188-4EC1-A651-A1903E8F2279}" type="presParOf" srcId="{09F1AE48-BF21-4D4C-BA7E-F4F76AAA51F3}" destId="{28A46A8E-87B9-4DD9-9C8B-AFAD738EF4FD}" srcOrd="2" destOrd="0" presId="urn:microsoft.com/office/officeart/2005/8/layout/orgChart1"/>
    <dgm:cxn modelId="{E2DA2783-7D2C-4ACE-A016-36E55F100C60}" type="presParOf" srcId="{74924DC3-DCAA-4446-84FF-540AEBD4CEE3}" destId="{6F71254C-13BC-481C-B4D6-42C57B98C8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7F59A-55AA-48BA-85BC-45E0B92CA6C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3DF6ECA-2554-4C18-BD8E-8B30D04595B6}">
      <dgm:prSet phldrT="[Text]" custT="1">
        <dgm:style>
          <a:lnRef idx="2">
            <a:schemeClr val="accent6"/>
          </a:lnRef>
          <a:fillRef idx="1">
            <a:schemeClr val="lt1"/>
          </a:fillRef>
          <a:effectRef idx="0">
            <a:schemeClr val="accent6"/>
          </a:effectRef>
          <a:fontRef idx="minor">
            <a:schemeClr val="dk1"/>
          </a:fontRef>
        </dgm:style>
      </dgm:prSet>
      <dgm:spPr/>
      <dgm:t>
        <a:bodyPr/>
        <a:lstStyle/>
        <a:p>
          <a:r>
            <a:rPr lang="ar-AE" sz="2400" b="0" dirty="0" smtClean="0">
              <a:cs typeface="+mj-cs"/>
            </a:rPr>
            <a:t>استعمالات </a:t>
          </a:r>
        </a:p>
        <a:p>
          <a:r>
            <a:rPr lang="ar-OM" sz="2400" b="0" dirty="0" smtClean="0">
              <a:cs typeface="+mj-cs"/>
            </a:rPr>
            <a:t>اختبارات «ت»</a:t>
          </a:r>
          <a:endParaRPr lang="en-US" sz="2400" b="0" dirty="0">
            <a:cs typeface="+mj-cs"/>
          </a:endParaRPr>
        </a:p>
      </dgm:t>
    </dgm:pt>
    <dgm:pt modelId="{4AD9C51C-8AEF-4C35-B892-CA659AEE652B}" type="parTrans" cxnId="{4056111C-0316-4944-B6A1-A4A7992819BA}">
      <dgm:prSet/>
      <dgm:spPr/>
      <dgm:t>
        <a:bodyPr/>
        <a:lstStyle/>
        <a:p>
          <a:endParaRPr lang="en-US"/>
        </a:p>
      </dgm:t>
    </dgm:pt>
    <dgm:pt modelId="{1A462850-E1DC-4E24-9893-3051ACE8F44B}" type="sibTrans" cxnId="{4056111C-0316-4944-B6A1-A4A7992819BA}">
      <dgm:prSet/>
      <dgm:spPr/>
      <dgm:t>
        <a:bodyPr/>
        <a:lstStyle/>
        <a:p>
          <a:endParaRPr lang="en-US"/>
        </a:p>
      </dgm:t>
    </dgm:pt>
    <dgm:pt modelId="{BD55C183-62EB-4A1F-B5B7-307EDCB230BC}">
      <dgm:prSet phldrT="[Text]" custT="1">
        <dgm:style>
          <a:lnRef idx="2">
            <a:schemeClr val="accent4"/>
          </a:lnRef>
          <a:fillRef idx="1">
            <a:schemeClr val="lt1"/>
          </a:fillRef>
          <a:effectRef idx="0">
            <a:schemeClr val="accent4"/>
          </a:effectRef>
          <a:fontRef idx="minor">
            <a:schemeClr val="dk1"/>
          </a:fontRef>
        </dgm:style>
      </dgm:prSet>
      <dgm:spPr/>
      <dgm:t>
        <a:bodyPr/>
        <a:lstStyle/>
        <a:p>
          <a:r>
            <a:rPr lang="ar-OM" sz="2400" b="0" dirty="0" smtClean="0">
              <a:cs typeface="+mj-cs"/>
            </a:rPr>
            <a:t>لمجموعتين مترابطتين</a:t>
          </a:r>
          <a:endParaRPr lang="en-US" sz="2400" b="0" dirty="0">
            <a:cs typeface="+mj-cs"/>
          </a:endParaRPr>
        </a:p>
      </dgm:t>
    </dgm:pt>
    <dgm:pt modelId="{A37019E3-CD75-410E-9A46-E1AE1439CB13}" type="parTrans" cxnId="{590AEE7C-772C-4049-9778-5E9B9CB99170}">
      <dgm:prSet/>
      <dgm:spPr/>
      <dgm:t>
        <a:bodyPr/>
        <a:lstStyle/>
        <a:p>
          <a:endParaRPr lang="en-US"/>
        </a:p>
      </dgm:t>
    </dgm:pt>
    <dgm:pt modelId="{2AB97998-C0E2-4CE4-8933-B74DC711E446}" type="sibTrans" cxnId="{590AEE7C-772C-4049-9778-5E9B9CB99170}">
      <dgm:prSet/>
      <dgm:spPr/>
      <dgm:t>
        <a:bodyPr/>
        <a:lstStyle/>
        <a:p>
          <a:endParaRPr lang="en-US"/>
        </a:p>
      </dgm:t>
    </dgm:pt>
    <dgm:pt modelId="{3699DADF-5037-4772-9F07-0CF16DA2A1B6}">
      <dgm:prSet phldrT="[Text]" custT="1">
        <dgm:style>
          <a:lnRef idx="2">
            <a:schemeClr val="accent4"/>
          </a:lnRef>
          <a:fillRef idx="1">
            <a:schemeClr val="lt1"/>
          </a:fillRef>
          <a:effectRef idx="0">
            <a:schemeClr val="accent4"/>
          </a:effectRef>
          <a:fontRef idx="minor">
            <a:schemeClr val="dk1"/>
          </a:fontRef>
        </dgm:style>
      </dgm:prSet>
      <dgm:spPr/>
      <dgm:t>
        <a:bodyPr/>
        <a:lstStyle/>
        <a:p>
          <a:r>
            <a:rPr lang="ar-OM" sz="2400" b="0" dirty="0" smtClean="0">
              <a:cs typeface="+mj-cs"/>
            </a:rPr>
            <a:t>لمجموعتين مستقلتين</a:t>
          </a:r>
          <a:endParaRPr lang="en-US" sz="2400" b="0" dirty="0">
            <a:cs typeface="+mj-cs"/>
          </a:endParaRPr>
        </a:p>
      </dgm:t>
    </dgm:pt>
    <dgm:pt modelId="{735E9360-5EBB-4A2E-B738-FD89A4F9D2C3}" type="parTrans" cxnId="{40170E11-7D3F-40E5-8365-DB7A78C32ED4}">
      <dgm:prSet/>
      <dgm:spPr/>
      <dgm:t>
        <a:bodyPr/>
        <a:lstStyle/>
        <a:p>
          <a:endParaRPr lang="en-US"/>
        </a:p>
      </dgm:t>
    </dgm:pt>
    <dgm:pt modelId="{D692B0B1-3A44-4B39-B12F-18E9EC4EA486}" type="sibTrans" cxnId="{40170E11-7D3F-40E5-8365-DB7A78C32ED4}">
      <dgm:prSet/>
      <dgm:spPr/>
      <dgm:t>
        <a:bodyPr/>
        <a:lstStyle/>
        <a:p>
          <a:endParaRPr lang="en-US"/>
        </a:p>
      </dgm:t>
    </dgm:pt>
    <dgm:pt modelId="{1B409F24-2F2F-4828-9CAB-C2AC0AB215E5}">
      <dgm:prSet phldrT="[Text]" custT="1">
        <dgm:style>
          <a:lnRef idx="2">
            <a:schemeClr val="accent4"/>
          </a:lnRef>
          <a:fillRef idx="1">
            <a:schemeClr val="lt1"/>
          </a:fillRef>
          <a:effectRef idx="0">
            <a:schemeClr val="accent4"/>
          </a:effectRef>
          <a:fontRef idx="minor">
            <a:schemeClr val="dk1"/>
          </a:fontRef>
        </dgm:style>
      </dgm:prSet>
      <dgm:spPr/>
      <dgm:t>
        <a:bodyPr/>
        <a:lstStyle/>
        <a:p>
          <a:r>
            <a:rPr lang="ar-OM" sz="2400" b="0" dirty="0" smtClean="0">
              <a:cs typeface="+mj-cs"/>
            </a:rPr>
            <a:t>لمجموعة واحدة</a:t>
          </a:r>
          <a:endParaRPr lang="en-US" sz="2400" b="0" dirty="0">
            <a:cs typeface="+mj-cs"/>
          </a:endParaRPr>
        </a:p>
      </dgm:t>
    </dgm:pt>
    <dgm:pt modelId="{8C7306E1-5CE0-4BB9-8EAA-90D9629B3400}" type="parTrans" cxnId="{2972467B-5185-4DF5-8F71-3D95D7C4980A}">
      <dgm:prSet/>
      <dgm:spPr/>
      <dgm:t>
        <a:bodyPr/>
        <a:lstStyle/>
        <a:p>
          <a:endParaRPr lang="en-US"/>
        </a:p>
      </dgm:t>
    </dgm:pt>
    <dgm:pt modelId="{0CBBC9CA-FEFC-4808-B2F3-FEF03EEB3B98}" type="sibTrans" cxnId="{2972467B-5185-4DF5-8F71-3D95D7C4980A}">
      <dgm:prSet/>
      <dgm:spPr/>
      <dgm:t>
        <a:bodyPr/>
        <a:lstStyle/>
        <a:p>
          <a:endParaRPr lang="en-US"/>
        </a:p>
      </dgm:t>
    </dgm:pt>
    <dgm:pt modelId="{C21C9952-A809-48DE-8109-7F83BF9D4407}" type="pres">
      <dgm:prSet presAssocID="{8897F59A-55AA-48BA-85BC-45E0B92CA6C6}" presName="hierChild1" presStyleCnt="0">
        <dgm:presLayoutVars>
          <dgm:orgChart val="1"/>
          <dgm:chPref val="1"/>
          <dgm:dir/>
          <dgm:animOne val="branch"/>
          <dgm:animLvl val="lvl"/>
          <dgm:resizeHandles/>
        </dgm:presLayoutVars>
      </dgm:prSet>
      <dgm:spPr/>
      <dgm:t>
        <a:bodyPr/>
        <a:lstStyle/>
        <a:p>
          <a:endParaRPr lang="en-US"/>
        </a:p>
      </dgm:t>
    </dgm:pt>
    <dgm:pt modelId="{2D8A4D14-E19B-4D3A-BF64-1E7DB49585BF}" type="pres">
      <dgm:prSet presAssocID="{13DF6ECA-2554-4C18-BD8E-8B30D04595B6}" presName="hierRoot1" presStyleCnt="0">
        <dgm:presLayoutVars>
          <dgm:hierBranch val="init"/>
        </dgm:presLayoutVars>
      </dgm:prSet>
      <dgm:spPr/>
    </dgm:pt>
    <dgm:pt modelId="{C99BAFF6-5E2E-4879-A498-E25470C50579}" type="pres">
      <dgm:prSet presAssocID="{13DF6ECA-2554-4C18-BD8E-8B30D04595B6}" presName="rootComposite1" presStyleCnt="0"/>
      <dgm:spPr/>
    </dgm:pt>
    <dgm:pt modelId="{874B2BD2-3EF9-4E1D-8831-F161CC321475}" type="pres">
      <dgm:prSet presAssocID="{13DF6ECA-2554-4C18-BD8E-8B30D04595B6}" presName="rootText1" presStyleLbl="node0" presStyleIdx="0" presStyleCnt="1" custLinFactNeighborX="-592" custLinFactNeighborY="-2366">
        <dgm:presLayoutVars>
          <dgm:chPref val="3"/>
        </dgm:presLayoutVars>
      </dgm:prSet>
      <dgm:spPr/>
      <dgm:t>
        <a:bodyPr/>
        <a:lstStyle/>
        <a:p>
          <a:endParaRPr lang="en-US"/>
        </a:p>
      </dgm:t>
    </dgm:pt>
    <dgm:pt modelId="{74443C32-95CB-4C42-85A8-B7C0D38C3D18}" type="pres">
      <dgm:prSet presAssocID="{13DF6ECA-2554-4C18-BD8E-8B30D04595B6}" presName="rootConnector1" presStyleLbl="node1" presStyleIdx="0" presStyleCnt="0"/>
      <dgm:spPr/>
      <dgm:t>
        <a:bodyPr/>
        <a:lstStyle/>
        <a:p>
          <a:endParaRPr lang="en-US"/>
        </a:p>
      </dgm:t>
    </dgm:pt>
    <dgm:pt modelId="{AC9E219D-25ED-4376-913F-3164D9F8E93D}" type="pres">
      <dgm:prSet presAssocID="{13DF6ECA-2554-4C18-BD8E-8B30D04595B6}" presName="hierChild2" presStyleCnt="0"/>
      <dgm:spPr/>
    </dgm:pt>
    <dgm:pt modelId="{B4D8B9BC-7F1A-4E9D-BCF5-7EA9F70FE67C}" type="pres">
      <dgm:prSet presAssocID="{A37019E3-CD75-410E-9A46-E1AE1439CB13}" presName="Name37" presStyleLbl="parChTrans1D2" presStyleIdx="0" presStyleCnt="3"/>
      <dgm:spPr/>
      <dgm:t>
        <a:bodyPr/>
        <a:lstStyle/>
        <a:p>
          <a:endParaRPr lang="en-US"/>
        </a:p>
      </dgm:t>
    </dgm:pt>
    <dgm:pt modelId="{EFC4532C-A5F9-414B-9DE4-907164C16207}" type="pres">
      <dgm:prSet presAssocID="{BD55C183-62EB-4A1F-B5B7-307EDCB230BC}" presName="hierRoot2" presStyleCnt="0">
        <dgm:presLayoutVars>
          <dgm:hierBranch val="init"/>
        </dgm:presLayoutVars>
      </dgm:prSet>
      <dgm:spPr/>
    </dgm:pt>
    <dgm:pt modelId="{9818EEDB-D818-4F51-9F7C-149EBD16126D}" type="pres">
      <dgm:prSet presAssocID="{BD55C183-62EB-4A1F-B5B7-307EDCB230BC}" presName="rootComposite" presStyleCnt="0"/>
      <dgm:spPr/>
    </dgm:pt>
    <dgm:pt modelId="{40858B9D-5BF9-4496-9896-E3921F6E254E}" type="pres">
      <dgm:prSet presAssocID="{BD55C183-62EB-4A1F-B5B7-307EDCB230BC}" presName="rootText" presStyleLbl="node2" presStyleIdx="0" presStyleCnt="3">
        <dgm:presLayoutVars>
          <dgm:chPref val="3"/>
        </dgm:presLayoutVars>
      </dgm:prSet>
      <dgm:spPr/>
      <dgm:t>
        <a:bodyPr/>
        <a:lstStyle/>
        <a:p>
          <a:endParaRPr lang="en-US"/>
        </a:p>
      </dgm:t>
    </dgm:pt>
    <dgm:pt modelId="{780FCF02-7677-43BC-BE5D-0C535FF21129}" type="pres">
      <dgm:prSet presAssocID="{BD55C183-62EB-4A1F-B5B7-307EDCB230BC}" presName="rootConnector" presStyleLbl="node2" presStyleIdx="0" presStyleCnt="3"/>
      <dgm:spPr/>
      <dgm:t>
        <a:bodyPr/>
        <a:lstStyle/>
        <a:p>
          <a:endParaRPr lang="en-US"/>
        </a:p>
      </dgm:t>
    </dgm:pt>
    <dgm:pt modelId="{DEA3340E-B1AB-4D0D-86B5-EAD923688371}" type="pres">
      <dgm:prSet presAssocID="{BD55C183-62EB-4A1F-B5B7-307EDCB230BC}" presName="hierChild4" presStyleCnt="0"/>
      <dgm:spPr/>
    </dgm:pt>
    <dgm:pt modelId="{E6F5479F-492C-4350-85D7-2DE7E1C99AB2}" type="pres">
      <dgm:prSet presAssocID="{BD55C183-62EB-4A1F-B5B7-307EDCB230BC}" presName="hierChild5" presStyleCnt="0"/>
      <dgm:spPr/>
    </dgm:pt>
    <dgm:pt modelId="{F3B4CF84-AD15-4E8F-9FEA-902D8A9FAE0B}" type="pres">
      <dgm:prSet presAssocID="{735E9360-5EBB-4A2E-B738-FD89A4F9D2C3}" presName="Name37" presStyleLbl="parChTrans1D2" presStyleIdx="1" presStyleCnt="3"/>
      <dgm:spPr/>
      <dgm:t>
        <a:bodyPr/>
        <a:lstStyle/>
        <a:p>
          <a:endParaRPr lang="en-US"/>
        </a:p>
      </dgm:t>
    </dgm:pt>
    <dgm:pt modelId="{260FEE58-5B48-4F5E-97F9-DF9C87A4EEDF}" type="pres">
      <dgm:prSet presAssocID="{3699DADF-5037-4772-9F07-0CF16DA2A1B6}" presName="hierRoot2" presStyleCnt="0">
        <dgm:presLayoutVars>
          <dgm:hierBranch val="init"/>
        </dgm:presLayoutVars>
      </dgm:prSet>
      <dgm:spPr/>
    </dgm:pt>
    <dgm:pt modelId="{2AE695EB-3EFA-44BC-8C81-95DA2341865B}" type="pres">
      <dgm:prSet presAssocID="{3699DADF-5037-4772-9F07-0CF16DA2A1B6}" presName="rootComposite" presStyleCnt="0"/>
      <dgm:spPr/>
    </dgm:pt>
    <dgm:pt modelId="{2B0AB017-B622-49D6-80F3-46375446966A}" type="pres">
      <dgm:prSet presAssocID="{3699DADF-5037-4772-9F07-0CF16DA2A1B6}" presName="rootText" presStyleLbl="node2" presStyleIdx="1" presStyleCnt="3">
        <dgm:presLayoutVars>
          <dgm:chPref val="3"/>
        </dgm:presLayoutVars>
      </dgm:prSet>
      <dgm:spPr/>
      <dgm:t>
        <a:bodyPr/>
        <a:lstStyle/>
        <a:p>
          <a:endParaRPr lang="en-US"/>
        </a:p>
      </dgm:t>
    </dgm:pt>
    <dgm:pt modelId="{A1FEC945-F15D-44FE-BEF1-C2695CF16113}" type="pres">
      <dgm:prSet presAssocID="{3699DADF-5037-4772-9F07-0CF16DA2A1B6}" presName="rootConnector" presStyleLbl="node2" presStyleIdx="1" presStyleCnt="3"/>
      <dgm:spPr/>
      <dgm:t>
        <a:bodyPr/>
        <a:lstStyle/>
        <a:p>
          <a:endParaRPr lang="en-US"/>
        </a:p>
      </dgm:t>
    </dgm:pt>
    <dgm:pt modelId="{7D885C82-C6C4-4237-9200-B197DE865CAE}" type="pres">
      <dgm:prSet presAssocID="{3699DADF-5037-4772-9F07-0CF16DA2A1B6}" presName="hierChild4" presStyleCnt="0"/>
      <dgm:spPr/>
    </dgm:pt>
    <dgm:pt modelId="{B2B07B08-DF44-44E1-9C38-DCF3E3AA9A23}" type="pres">
      <dgm:prSet presAssocID="{3699DADF-5037-4772-9F07-0CF16DA2A1B6}" presName="hierChild5" presStyleCnt="0"/>
      <dgm:spPr/>
    </dgm:pt>
    <dgm:pt modelId="{968123B2-DE2D-4E42-9F64-1ABB47E8CB6B}" type="pres">
      <dgm:prSet presAssocID="{8C7306E1-5CE0-4BB9-8EAA-90D9629B3400}" presName="Name37" presStyleLbl="parChTrans1D2" presStyleIdx="2" presStyleCnt="3"/>
      <dgm:spPr/>
      <dgm:t>
        <a:bodyPr/>
        <a:lstStyle/>
        <a:p>
          <a:endParaRPr lang="en-US"/>
        </a:p>
      </dgm:t>
    </dgm:pt>
    <dgm:pt modelId="{F9F59A40-A7F3-4F3D-9448-C1446C6D3500}" type="pres">
      <dgm:prSet presAssocID="{1B409F24-2F2F-4828-9CAB-C2AC0AB215E5}" presName="hierRoot2" presStyleCnt="0">
        <dgm:presLayoutVars>
          <dgm:hierBranch val="init"/>
        </dgm:presLayoutVars>
      </dgm:prSet>
      <dgm:spPr/>
    </dgm:pt>
    <dgm:pt modelId="{283022F1-1B03-4BC5-B0C4-B3E0D735B8AC}" type="pres">
      <dgm:prSet presAssocID="{1B409F24-2F2F-4828-9CAB-C2AC0AB215E5}" presName="rootComposite" presStyleCnt="0"/>
      <dgm:spPr/>
    </dgm:pt>
    <dgm:pt modelId="{301B852C-6990-4327-BE2E-50D4D57AACA3}" type="pres">
      <dgm:prSet presAssocID="{1B409F24-2F2F-4828-9CAB-C2AC0AB215E5}" presName="rootText" presStyleLbl="node2" presStyleIdx="2" presStyleCnt="3">
        <dgm:presLayoutVars>
          <dgm:chPref val="3"/>
        </dgm:presLayoutVars>
      </dgm:prSet>
      <dgm:spPr/>
      <dgm:t>
        <a:bodyPr/>
        <a:lstStyle/>
        <a:p>
          <a:endParaRPr lang="en-US"/>
        </a:p>
      </dgm:t>
    </dgm:pt>
    <dgm:pt modelId="{835D5FA6-3B27-4E45-BFF0-BA71AC663525}" type="pres">
      <dgm:prSet presAssocID="{1B409F24-2F2F-4828-9CAB-C2AC0AB215E5}" presName="rootConnector" presStyleLbl="node2" presStyleIdx="2" presStyleCnt="3"/>
      <dgm:spPr/>
      <dgm:t>
        <a:bodyPr/>
        <a:lstStyle/>
        <a:p>
          <a:endParaRPr lang="en-US"/>
        </a:p>
      </dgm:t>
    </dgm:pt>
    <dgm:pt modelId="{708BEC9C-F2F0-495C-B387-53CA3CE13376}" type="pres">
      <dgm:prSet presAssocID="{1B409F24-2F2F-4828-9CAB-C2AC0AB215E5}" presName="hierChild4" presStyleCnt="0"/>
      <dgm:spPr/>
    </dgm:pt>
    <dgm:pt modelId="{81560793-43F9-4B40-878C-992EACDD157F}" type="pres">
      <dgm:prSet presAssocID="{1B409F24-2F2F-4828-9CAB-C2AC0AB215E5}" presName="hierChild5" presStyleCnt="0"/>
      <dgm:spPr/>
    </dgm:pt>
    <dgm:pt modelId="{026A9ECD-22B6-4EE7-95DD-85C0A0AEB982}" type="pres">
      <dgm:prSet presAssocID="{13DF6ECA-2554-4C18-BD8E-8B30D04595B6}" presName="hierChild3" presStyleCnt="0"/>
      <dgm:spPr/>
    </dgm:pt>
  </dgm:ptLst>
  <dgm:cxnLst>
    <dgm:cxn modelId="{590AEE7C-772C-4049-9778-5E9B9CB99170}" srcId="{13DF6ECA-2554-4C18-BD8E-8B30D04595B6}" destId="{BD55C183-62EB-4A1F-B5B7-307EDCB230BC}" srcOrd="0" destOrd="0" parTransId="{A37019E3-CD75-410E-9A46-E1AE1439CB13}" sibTransId="{2AB97998-C0E2-4CE4-8933-B74DC711E446}"/>
    <dgm:cxn modelId="{E1ED5E69-2126-4739-9D6F-D334AAC9675A}" type="presOf" srcId="{8897F59A-55AA-48BA-85BC-45E0B92CA6C6}" destId="{C21C9952-A809-48DE-8109-7F83BF9D4407}" srcOrd="0" destOrd="0" presId="urn:microsoft.com/office/officeart/2005/8/layout/orgChart1"/>
    <dgm:cxn modelId="{2972467B-5185-4DF5-8F71-3D95D7C4980A}" srcId="{13DF6ECA-2554-4C18-BD8E-8B30D04595B6}" destId="{1B409F24-2F2F-4828-9CAB-C2AC0AB215E5}" srcOrd="2" destOrd="0" parTransId="{8C7306E1-5CE0-4BB9-8EAA-90D9629B3400}" sibTransId="{0CBBC9CA-FEFC-4808-B2F3-FEF03EEB3B98}"/>
    <dgm:cxn modelId="{2FAD0BDB-FC32-4673-9595-44FBE515C88F}" type="presOf" srcId="{1B409F24-2F2F-4828-9CAB-C2AC0AB215E5}" destId="{301B852C-6990-4327-BE2E-50D4D57AACA3}" srcOrd="0" destOrd="0" presId="urn:microsoft.com/office/officeart/2005/8/layout/orgChart1"/>
    <dgm:cxn modelId="{A8DED044-4114-46EF-A02B-374A79C294F3}" type="presOf" srcId="{A37019E3-CD75-410E-9A46-E1AE1439CB13}" destId="{B4D8B9BC-7F1A-4E9D-BCF5-7EA9F70FE67C}" srcOrd="0" destOrd="0" presId="urn:microsoft.com/office/officeart/2005/8/layout/orgChart1"/>
    <dgm:cxn modelId="{315389D8-4045-44A9-B890-AF8779491CD8}" type="presOf" srcId="{1B409F24-2F2F-4828-9CAB-C2AC0AB215E5}" destId="{835D5FA6-3B27-4E45-BFF0-BA71AC663525}" srcOrd="1" destOrd="0" presId="urn:microsoft.com/office/officeart/2005/8/layout/orgChart1"/>
    <dgm:cxn modelId="{8C033EFB-5701-4387-84A4-C9031F4379BE}" type="presOf" srcId="{13DF6ECA-2554-4C18-BD8E-8B30D04595B6}" destId="{74443C32-95CB-4C42-85A8-B7C0D38C3D18}" srcOrd="1" destOrd="0" presId="urn:microsoft.com/office/officeart/2005/8/layout/orgChart1"/>
    <dgm:cxn modelId="{48CE6C30-2C31-43E7-BEB6-18CA62A01A38}" type="presOf" srcId="{3699DADF-5037-4772-9F07-0CF16DA2A1B6}" destId="{A1FEC945-F15D-44FE-BEF1-C2695CF16113}" srcOrd="1" destOrd="0" presId="urn:microsoft.com/office/officeart/2005/8/layout/orgChart1"/>
    <dgm:cxn modelId="{4056111C-0316-4944-B6A1-A4A7992819BA}" srcId="{8897F59A-55AA-48BA-85BC-45E0B92CA6C6}" destId="{13DF6ECA-2554-4C18-BD8E-8B30D04595B6}" srcOrd="0" destOrd="0" parTransId="{4AD9C51C-8AEF-4C35-B892-CA659AEE652B}" sibTransId="{1A462850-E1DC-4E24-9893-3051ACE8F44B}"/>
    <dgm:cxn modelId="{046897FF-5F6D-45B6-BEB5-263F178FCE8B}" type="presOf" srcId="{BD55C183-62EB-4A1F-B5B7-307EDCB230BC}" destId="{780FCF02-7677-43BC-BE5D-0C535FF21129}" srcOrd="1" destOrd="0" presId="urn:microsoft.com/office/officeart/2005/8/layout/orgChart1"/>
    <dgm:cxn modelId="{DE394679-7F49-40E5-AF6B-1A307CC0E4EB}" type="presOf" srcId="{3699DADF-5037-4772-9F07-0CF16DA2A1B6}" destId="{2B0AB017-B622-49D6-80F3-46375446966A}" srcOrd="0" destOrd="0" presId="urn:microsoft.com/office/officeart/2005/8/layout/orgChart1"/>
    <dgm:cxn modelId="{2B9D339D-70EC-422F-B0AF-DF1DD096CE26}" type="presOf" srcId="{13DF6ECA-2554-4C18-BD8E-8B30D04595B6}" destId="{874B2BD2-3EF9-4E1D-8831-F161CC321475}" srcOrd="0" destOrd="0" presId="urn:microsoft.com/office/officeart/2005/8/layout/orgChart1"/>
    <dgm:cxn modelId="{D54B6CEE-184A-4E11-ABDC-D743CEE1CB85}" type="presOf" srcId="{8C7306E1-5CE0-4BB9-8EAA-90D9629B3400}" destId="{968123B2-DE2D-4E42-9F64-1ABB47E8CB6B}" srcOrd="0" destOrd="0" presId="urn:microsoft.com/office/officeart/2005/8/layout/orgChart1"/>
    <dgm:cxn modelId="{6E1E987E-55F2-405B-8E44-1306B2BE2B5B}" type="presOf" srcId="{735E9360-5EBB-4A2E-B738-FD89A4F9D2C3}" destId="{F3B4CF84-AD15-4E8F-9FEA-902D8A9FAE0B}" srcOrd="0" destOrd="0" presId="urn:microsoft.com/office/officeart/2005/8/layout/orgChart1"/>
    <dgm:cxn modelId="{19BB07F2-7AE6-4EF9-95A0-B790B29057E0}" type="presOf" srcId="{BD55C183-62EB-4A1F-B5B7-307EDCB230BC}" destId="{40858B9D-5BF9-4496-9896-E3921F6E254E}" srcOrd="0" destOrd="0" presId="urn:microsoft.com/office/officeart/2005/8/layout/orgChart1"/>
    <dgm:cxn modelId="{40170E11-7D3F-40E5-8365-DB7A78C32ED4}" srcId="{13DF6ECA-2554-4C18-BD8E-8B30D04595B6}" destId="{3699DADF-5037-4772-9F07-0CF16DA2A1B6}" srcOrd="1" destOrd="0" parTransId="{735E9360-5EBB-4A2E-B738-FD89A4F9D2C3}" sibTransId="{D692B0B1-3A44-4B39-B12F-18E9EC4EA486}"/>
    <dgm:cxn modelId="{4C35A532-C85E-4023-B1F6-709FE5D50098}" type="presParOf" srcId="{C21C9952-A809-48DE-8109-7F83BF9D4407}" destId="{2D8A4D14-E19B-4D3A-BF64-1E7DB49585BF}" srcOrd="0" destOrd="0" presId="urn:microsoft.com/office/officeart/2005/8/layout/orgChart1"/>
    <dgm:cxn modelId="{7DF4CB38-2A7F-412F-8438-AC6D58195FBD}" type="presParOf" srcId="{2D8A4D14-E19B-4D3A-BF64-1E7DB49585BF}" destId="{C99BAFF6-5E2E-4879-A498-E25470C50579}" srcOrd="0" destOrd="0" presId="urn:microsoft.com/office/officeart/2005/8/layout/orgChart1"/>
    <dgm:cxn modelId="{56212231-AFE6-42A6-B5CB-F19A30C97F69}" type="presParOf" srcId="{C99BAFF6-5E2E-4879-A498-E25470C50579}" destId="{874B2BD2-3EF9-4E1D-8831-F161CC321475}" srcOrd="0" destOrd="0" presId="urn:microsoft.com/office/officeart/2005/8/layout/orgChart1"/>
    <dgm:cxn modelId="{719239F3-525D-4FCB-BB24-43350B126789}" type="presParOf" srcId="{C99BAFF6-5E2E-4879-A498-E25470C50579}" destId="{74443C32-95CB-4C42-85A8-B7C0D38C3D18}" srcOrd="1" destOrd="0" presId="urn:microsoft.com/office/officeart/2005/8/layout/orgChart1"/>
    <dgm:cxn modelId="{BEEB2AB0-66E1-4C36-B288-86DFBD3C0A5A}" type="presParOf" srcId="{2D8A4D14-E19B-4D3A-BF64-1E7DB49585BF}" destId="{AC9E219D-25ED-4376-913F-3164D9F8E93D}" srcOrd="1" destOrd="0" presId="urn:microsoft.com/office/officeart/2005/8/layout/orgChart1"/>
    <dgm:cxn modelId="{EB1E2557-7911-4C12-83C9-360CDADFE3DE}" type="presParOf" srcId="{AC9E219D-25ED-4376-913F-3164D9F8E93D}" destId="{B4D8B9BC-7F1A-4E9D-BCF5-7EA9F70FE67C}" srcOrd="0" destOrd="0" presId="urn:microsoft.com/office/officeart/2005/8/layout/orgChart1"/>
    <dgm:cxn modelId="{3F6F8994-0037-43F9-AC6F-BADE9F86871C}" type="presParOf" srcId="{AC9E219D-25ED-4376-913F-3164D9F8E93D}" destId="{EFC4532C-A5F9-414B-9DE4-907164C16207}" srcOrd="1" destOrd="0" presId="urn:microsoft.com/office/officeart/2005/8/layout/orgChart1"/>
    <dgm:cxn modelId="{5C27C7EB-9E2F-46DF-9966-CD234DE229B8}" type="presParOf" srcId="{EFC4532C-A5F9-414B-9DE4-907164C16207}" destId="{9818EEDB-D818-4F51-9F7C-149EBD16126D}" srcOrd="0" destOrd="0" presId="urn:microsoft.com/office/officeart/2005/8/layout/orgChart1"/>
    <dgm:cxn modelId="{F661572B-8D86-48E6-9AF7-8E60A556C561}" type="presParOf" srcId="{9818EEDB-D818-4F51-9F7C-149EBD16126D}" destId="{40858B9D-5BF9-4496-9896-E3921F6E254E}" srcOrd="0" destOrd="0" presId="urn:microsoft.com/office/officeart/2005/8/layout/orgChart1"/>
    <dgm:cxn modelId="{7CCC13F0-7871-4A6A-B78C-1BA0A6412640}" type="presParOf" srcId="{9818EEDB-D818-4F51-9F7C-149EBD16126D}" destId="{780FCF02-7677-43BC-BE5D-0C535FF21129}" srcOrd="1" destOrd="0" presId="urn:microsoft.com/office/officeart/2005/8/layout/orgChart1"/>
    <dgm:cxn modelId="{DCD50B25-F1C5-4BD1-9EBC-EEABFF71A062}" type="presParOf" srcId="{EFC4532C-A5F9-414B-9DE4-907164C16207}" destId="{DEA3340E-B1AB-4D0D-86B5-EAD923688371}" srcOrd="1" destOrd="0" presId="urn:microsoft.com/office/officeart/2005/8/layout/orgChart1"/>
    <dgm:cxn modelId="{CCF54036-88B7-45A2-AB91-A82B430B7554}" type="presParOf" srcId="{EFC4532C-A5F9-414B-9DE4-907164C16207}" destId="{E6F5479F-492C-4350-85D7-2DE7E1C99AB2}" srcOrd="2" destOrd="0" presId="urn:microsoft.com/office/officeart/2005/8/layout/orgChart1"/>
    <dgm:cxn modelId="{E9548D33-F067-402A-A04D-0E545FEABCCF}" type="presParOf" srcId="{AC9E219D-25ED-4376-913F-3164D9F8E93D}" destId="{F3B4CF84-AD15-4E8F-9FEA-902D8A9FAE0B}" srcOrd="2" destOrd="0" presId="urn:microsoft.com/office/officeart/2005/8/layout/orgChart1"/>
    <dgm:cxn modelId="{65BD70C9-E823-4B75-8784-AFAE5D774A7A}" type="presParOf" srcId="{AC9E219D-25ED-4376-913F-3164D9F8E93D}" destId="{260FEE58-5B48-4F5E-97F9-DF9C87A4EEDF}" srcOrd="3" destOrd="0" presId="urn:microsoft.com/office/officeart/2005/8/layout/orgChart1"/>
    <dgm:cxn modelId="{785831C5-BD61-4595-86BE-0A8DC935FD55}" type="presParOf" srcId="{260FEE58-5B48-4F5E-97F9-DF9C87A4EEDF}" destId="{2AE695EB-3EFA-44BC-8C81-95DA2341865B}" srcOrd="0" destOrd="0" presId="urn:microsoft.com/office/officeart/2005/8/layout/orgChart1"/>
    <dgm:cxn modelId="{6E407DF2-1D42-44BB-914F-5A9DF5FC0D67}" type="presParOf" srcId="{2AE695EB-3EFA-44BC-8C81-95DA2341865B}" destId="{2B0AB017-B622-49D6-80F3-46375446966A}" srcOrd="0" destOrd="0" presId="urn:microsoft.com/office/officeart/2005/8/layout/orgChart1"/>
    <dgm:cxn modelId="{C1F24115-F96B-46C9-B8DA-6A19F8535099}" type="presParOf" srcId="{2AE695EB-3EFA-44BC-8C81-95DA2341865B}" destId="{A1FEC945-F15D-44FE-BEF1-C2695CF16113}" srcOrd="1" destOrd="0" presId="urn:microsoft.com/office/officeart/2005/8/layout/orgChart1"/>
    <dgm:cxn modelId="{95DBB0C5-507E-4EE4-84AF-EA14E1922490}" type="presParOf" srcId="{260FEE58-5B48-4F5E-97F9-DF9C87A4EEDF}" destId="{7D885C82-C6C4-4237-9200-B197DE865CAE}" srcOrd="1" destOrd="0" presId="urn:microsoft.com/office/officeart/2005/8/layout/orgChart1"/>
    <dgm:cxn modelId="{B91CAFC3-E31B-451D-B994-57391E797DE1}" type="presParOf" srcId="{260FEE58-5B48-4F5E-97F9-DF9C87A4EEDF}" destId="{B2B07B08-DF44-44E1-9C38-DCF3E3AA9A23}" srcOrd="2" destOrd="0" presId="urn:microsoft.com/office/officeart/2005/8/layout/orgChart1"/>
    <dgm:cxn modelId="{2B6E9B29-9D6A-42BE-A08E-7ED7CB62A0DD}" type="presParOf" srcId="{AC9E219D-25ED-4376-913F-3164D9F8E93D}" destId="{968123B2-DE2D-4E42-9F64-1ABB47E8CB6B}" srcOrd="4" destOrd="0" presId="urn:microsoft.com/office/officeart/2005/8/layout/orgChart1"/>
    <dgm:cxn modelId="{C53B9BF8-A08F-4B1F-8E24-50058132F40E}" type="presParOf" srcId="{AC9E219D-25ED-4376-913F-3164D9F8E93D}" destId="{F9F59A40-A7F3-4F3D-9448-C1446C6D3500}" srcOrd="5" destOrd="0" presId="urn:microsoft.com/office/officeart/2005/8/layout/orgChart1"/>
    <dgm:cxn modelId="{1B472B70-1EDF-46DC-8144-03E92D541EE6}" type="presParOf" srcId="{F9F59A40-A7F3-4F3D-9448-C1446C6D3500}" destId="{283022F1-1B03-4BC5-B0C4-B3E0D735B8AC}" srcOrd="0" destOrd="0" presId="urn:microsoft.com/office/officeart/2005/8/layout/orgChart1"/>
    <dgm:cxn modelId="{773637C7-5E11-4B04-9056-53C342285FBC}" type="presParOf" srcId="{283022F1-1B03-4BC5-B0C4-B3E0D735B8AC}" destId="{301B852C-6990-4327-BE2E-50D4D57AACA3}" srcOrd="0" destOrd="0" presId="urn:microsoft.com/office/officeart/2005/8/layout/orgChart1"/>
    <dgm:cxn modelId="{B8F8F1D3-AC9C-42A5-8C42-58215A1AC0D0}" type="presParOf" srcId="{283022F1-1B03-4BC5-B0C4-B3E0D735B8AC}" destId="{835D5FA6-3B27-4E45-BFF0-BA71AC663525}" srcOrd="1" destOrd="0" presId="urn:microsoft.com/office/officeart/2005/8/layout/orgChart1"/>
    <dgm:cxn modelId="{EDED0646-1CC4-410E-A61C-04289E325D3D}" type="presParOf" srcId="{F9F59A40-A7F3-4F3D-9448-C1446C6D3500}" destId="{708BEC9C-F2F0-495C-B387-53CA3CE13376}" srcOrd="1" destOrd="0" presId="urn:microsoft.com/office/officeart/2005/8/layout/orgChart1"/>
    <dgm:cxn modelId="{B4970B44-71DE-4CAA-B357-6B3D9F11EED3}" type="presParOf" srcId="{F9F59A40-A7F3-4F3D-9448-C1446C6D3500}" destId="{81560793-43F9-4B40-878C-992EACDD157F}" srcOrd="2" destOrd="0" presId="urn:microsoft.com/office/officeart/2005/8/layout/orgChart1"/>
    <dgm:cxn modelId="{7EA87DE4-D6DF-4FA6-BC95-F6F95D076527}" type="presParOf" srcId="{2D8A4D14-E19B-4D3A-BF64-1E7DB49585BF}" destId="{026A9ECD-22B6-4EE7-95DD-85C0A0AEB9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97F59A-55AA-48BA-85BC-45E0B92CA6C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3DF6ECA-2554-4C18-BD8E-8B30D04595B6}">
      <dgm:prSet phldrT="[Text]" custT="1">
        <dgm:style>
          <a:lnRef idx="2">
            <a:schemeClr val="accent6"/>
          </a:lnRef>
          <a:fillRef idx="1">
            <a:schemeClr val="lt1"/>
          </a:fillRef>
          <a:effectRef idx="0">
            <a:schemeClr val="accent6"/>
          </a:effectRef>
          <a:fontRef idx="minor">
            <a:schemeClr val="dk1"/>
          </a:fontRef>
        </dgm:style>
      </dgm:prSet>
      <dgm:spPr/>
      <dgm:t>
        <a:bodyPr/>
        <a:lstStyle/>
        <a:p>
          <a:r>
            <a:rPr lang="ar-AE" sz="2400" b="0" dirty="0" smtClean="0">
              <a:cs typeface="+mj-cs"/>
            </a:rPr>
            <a:t>شروط استعمال </a:t>
          </a:r>
          <a:r>
            <a:rPr lang="ar-OM" sz="2400" b="0" dirty="0" smtClean="0">
              <a:cs typeface="+mj-cs"/>
            </a:rPr>
            <a:t>اختبارات «ت»</a:t>
          </a:r>
          <a:endParaRPr lang="en-US" sz="2400" b="0" dirty="0">
            <a:cs typeface="+mj-cs"/>
          </a:endParaRPr>
        </a:p>
      </dgm:t>
    </dgm:pt>
    <dgm:pt modelId="{4AD9C51C-8AEF-4C35-B892-CA659AEE652B}" type="parTrans" cxnId="{4056111C-0316-4944-B6A1-A4A7992819BA}">
      <dgm:prSet/>
      <dgm:spPr/>
      <dgm:t>
        <a:bodyPr/>
        <a:lstStyle/>
        <a:p>
          <a:endParaRPr lang="en-US"/>
        </a:p>
      </dgm:t>
    </dgm:pt>
    <dgm:pt modelId="{1A462850-E1DC-4E24-9893-3051ACE8F44B}" type="sibTrans" cxnId="{4056111C-0316-4944-B6A1-A4A7992819BA}">
      <dgm:prSet/>
      <dgm:spPr/>
      <dgm:t>
        <a:bodyPr/>
        <a:lstStyle/>
        <a:p>
          <a:endParaRPr lang="en-US"/>
        </a:p>
      </dgm:t>
    </dgm:pt>
    <dgm:pt modelId="{BD55C183-62EB-4A1F-B5B7-307EDCB230BC}">
      <dgm:prSet phldrT="[Text]" custT="1">
        <dgm:style>
          <a:lnRef idx="2">
            <a:schemeClr val="accent4"/>
          </a:lnRef>
          <a:fillRef idx="1">
            <a:schemeClr val="lt1"/>
          </a:fillRef>
          <a:effectRef idx="0">
            <a:schemeClr val="accent4"/>
          </a:effectRef>
          <a:fontRef idx="minor">
            <a:schemeClr val="dk1"/>
          </a:fontRef>
        </dgm:style>
      </dgm:prSet>
      <dgm:spPr/>
      <dgm:t>
        <a:bodyPr/>
        <a:lstStyle/>
        <a:p>
          <a:r>
            <a:rPr lang="ar-AE" sz="2400" b="0" dirty="0" smtClean="0">
              <a:cs typeface="+mj-cs"/>
            </a:rPr>
            <a:t>تجانس المجموعات ( في حالة المجموعات المستقلة)</a:t>
          </a:r>
          <a:endParaRPr lang="en-US" sz="2400" b="0" dirty="0">
            <a:cs typeface="+mj-cs"/>
          </a:endParaRPr>
        </a:p>
      </dgm:t>
    </dgm:pt>
    <dgm:pt modelId="{A37019E3-CD75-410E-9A46-E1AE1439CB13}" type="parTrans" cxnId="{590AEE7C-772C-4049-9778-5E9B9CB99170}">
      <dgm:prSet/>
      <dgm:spPr/>
      <dgm:t>
        <a:bodyPr/>
        <a:lstStyle/>
        <a:p>
          <a:endParaRPr lang="en-US"/>
        </a:p>
      </dgm:t>
    </dgm:pt>
    <dgm:pt modelId="{2AB97998-C0E2-4CE4-8933-B74DC711E446}" type="sibTrans" cxnId="{590AEE7C-772C-4049-9778-5E9B9CB99170}">
      <dgm:prSet/>
      <dgm:spPr/>
      <dgm:t>
        <a:bodyPr/>
        <a:lstStyle/>
        <a:p>
          <a:endParaRPr lang="en-US"/>
        </a:p>
      </dgm:t>
    </dgm:pt>
    <dgm:pt modelId="{3699DADF-5037-4772-9F07-0CF16DA2A1B6}">
      <dgm:prSet phldrT="[Text]" custT="1">
        <dgm:style>
          <a:lnRef idx="2">
            <a:schemeClr val="accent4"/>
          </a:lnRef>
          <a:fillRef idx="1">
            <a:schemeClr val="lt1"/>
          </a:fillRef>
          <a:effectRef idx="0">
            <a:schemeClr val="accent4"/>
          </a:effectRef>
          <a:fontRef idx="minor">
            <a:schemeClr val="dk1"/>
          </a:fontRef>
        </dgm:style>
      </dgm:prSet>
      <dgm:spPr/>
      <dgm:t>
        <a:bodyPr/>
        <a:lstStyle/>
        <a:p>
          <a:r>
            <a:rPr lang="ar-AE" sz="2400" b="0" dirty="0" smtClean="0">
              <a:cs typeface="+mj-cs"/>
            </a:rPr>
            <a:t>البيانات كمية وتتبع التوزيع الطبيعي ( أو العينة كبيرة)</a:t>
          </a:r>
          <a:endParaRPr lang="en-US" sz="2400" b="0" dirty="0">
            <a:cs typeface="+mj-cs"/>
          </a:endParaRPr>
        </a:p>
      </dgm:t>
    </dgm:pt>
    <dgm:pt modelId="{735E9360-5EBB-4A2E-B738-FD89A4F9D2C3}" type="parTrans" cxnId="{40170E11-7D3F-40E5-8365-DB7A78C32ED4}">
      <dgm:prSet/>
      <dgm:spPr/>
      <dgm:t>
        <a:bodyPr/>
        <a:lstStyle/>
        <a:p>
          <a:endParaRPr lang="en-US"/>
        </a:p>
      </dgm:t>
    </dgm:pt>
    <dgm:pt modelId="{D692B0B1-3A44-4B39-B12F-18E9EC4EA486}" type="sibTrans" cxnId="{40170E11-7D3F-40E5-8365-DB7A78C32ED4}">
      <dgm:prSet/>
      <dgm:spPr/>
      <dgm:t>
        <a:bodyPr/>
        <a:lstStyle/>
        <a:p>
          <a:endParaRPr lang="en-US"/>
        </a:p>
      </dgm:t>
    </dgm:pt>
    <dgm:pt modelId="{1B409F24-2F2F-4828-9CAB-C2AC0AB215E5}">
      <dgm:prSet phldrT="[Text]" custT="1">
        <dgm:style>
          <a:lnRef idx="2">
            <a:schemeClr val="accent4"/>
          </a:lnRef>
          <a:fillRef idx="1">
            <a:schemeClr val="lt1"/>
          </a:fillRef>
          <a:effectRef idx="0">
            <a:schemeClr val="accent4"/>
          </a:effectRef>
          <a:fontRef idx="minor">
            <a:schemeClr val="dk1"/>
          </a:fontRef>
        </dgm:style>
      </dgm:prSet>
      <dgm:spPr/>
      <dgm:t>
        <a:bodyPr/>
        <a:lstStyle/>
        <a:p>
          <a:r>
            <a:rPr lang="ar-AE" sz="2400" b="0" dirty="0" smtClean="0">
              <a:cs typeface="+mj-cs"/>
            </a:rPr>
            <a:t>عشوائية البيانات</a:t>
          </a:r>
        </a:p>
        <a:p>
          <a:r>
            <a:rPr lang="ar-AE" sz="2400" b="0" dirty="0" smtClean="0">
              <a:cs typeface="+mj-cs"/>
            </a:rPr>
            <a:t>( تم الحصول على البيانات من عينة عشوائية) </a:t>
          </a:r>
          <a:endParaRPr lang="en-US" sz="2400" b="0" dirty="0">
            <a:cs typeface="+mj-cs"/>
          </a:endParaRPr>
        </a:p>
      </dgm:t>
    </dgm:pt>
    <dgm:pt modelId="{8C7306E1-5CE0-4BB9-8EAA-90D9629B3400}" type="parTrans" cxnId="{2972467B-5185-4DF5-8F71-3D95D7C4980A}">
      <dgm:prSet/>
      <dgm:spPr/>
      <dgm:t>
        <a:bodyPr/>
        <a:lstStyle/>
        <a:p>
          <a:endParaRPr lang="en-US"/>
        </a:p>
      </dgm:t>
    </dgm:pt>
    <dgm:pt modelId="{0CBBC9CA-FEFC-4808-B2F3-FEF03EEB3B98}" type="sibTrans" cxnId="{2972467B-5185-4DF5-8F71-3D95D7C4980A}">
      <dgm:prSet/>
      <dgm:spPr/>
      <dgm:t>
        <a:bodyPr/>
        <a:lstStyle/>
        <a:p>
          <a:endParaRPr lang="en-US"/>
        </a:p>
      </dgm:t>
    </dgm:pt>
    <dgm:pt modelId="{C21C9952-A809-48DE-8109-7F83BF9D4407}" type="pres">
      <dgm:prSet presAssocID="{8897F59A-55AA-48BA-85BC-45E0B92CA6C6}" presName="hierChild1" presStyleCnt="0">
        <dgm:presLayoutVars>
          <dgm:orgChart val="1"/>
          <dgm:chPref val="1"/>
          <dgm:dir/>
          <dgm:animOne val="branch"/>
          <dgm:animLvl val="lvl"/>
          <dgm:resizeHandles/>
        </dgm:presLayoutVars>
      </dgm:prSet>
      <dgm:spPr/>
      <dgm:t>
        <a:bodyPr/>
        <a:lstStyle/>
        <a:p>
          <a:endParaRPr lang="en-US"/>
        </a:p>
      </dgm:t>
    </dgm:pt>
    <dgm:pt modelId="{2D8A4D14-E19B-4D3A-BF64-1E7DB49585BF}" type="pres">
      <dgm:prSet presAssocID="{13DF6ECA-2554-4C18-BD8E-8B30D04595B6}" presName="hierRoot1" presStyleCnt="0">
        <dgm:presLayoutVars>
          <dgm:hierBranch val="init"/>
        </dgm:presLayoutVars>
      </dgm:prSet>
      <dgm:spPr/>
    </dgm:pt>
    <dgm:pt modelId="{C99BAFF6-5E2E-4879-A498-E25470C50579}" type="pres">
      <dgm:prSet presAssocID="{13DF6ECA-2554-4C18-BD8E-8B30D04595B6}" presName="rootComposite1" presStyleCnt="0"/>
      <dgm:spPr/>
    </dgm:pt>
    <dgm:pt modelId="{874B2BD2-3EF9-4E1D-8831-F161CC321475}" type="pres">
      <dgm:prSet presAssocID="{13DF6ECA-2554-4C18-BD8E-8B30D04595B6}" presName="rootText1" presStyleLbl="node0" presStyleIdx="0" presStyleCnt="1" custLinFactNeighborX="-592" custLinFactNeighborY="-2366">
        <dgm:presLayoutVars>
          <dgm:chPref val="3"/>
        </dgm:presLayoutVars>
      </dgm:prSet>
      <dgm:spPr/>
      <dgm:t>
        <a:bodyPr/>
        <a:lstStyle/>
        <a:p>
          <a:endParaRPr lang="en-US"/>
        </a:p>
      </dgm:t>
    </dgm:pt>
    <dgm:pt modelId="{74443C32-95CB-4C42-85A8-B7C0D38C3D18}" type="pres">
      <dgm:prSet presAssocID="{13DF6ECA-2554-4C18-BD8E-8B30D04595B6}" presName="rootConnector1" presStyleLbl="node1" presStyleIdx="0" presStyleCnt="0"/>
      <dgm:spPr/>
      <dgm:t>
        <a:bodyPr/>
        <a:lstStyle/>
        <a:p>
          <a:endParaRPr lang="en-US"/>
        </a:p>
      </dgm:t>
    </dgm:pt>
    <dgm:pt modelId="{AC9E219D-25ED-4376-913F-3164D9F8E93D}" type="pres">
      <dgm:prSet presAssocID="{13DF6ECA-2554-4C18-BD8E-8B30D04595B6}" presName="hierChild2" presStyleCnt="0"/>
      <dgm:spPr/>
    </dgm:pt>
    <dgm:pt modelId="{B4D8B9BC-7F1A-4E9D-BCF5-7EA9F70FE67C}" type="pres">
      <dgm:prSet presAssocID="{A37019E3-CD75-410E-9A46-E1AE1439CB13}" presName="Name37" presStyleLbl="parChTrans1D2" presStyleIdx="0" presStyleCnt="3"/>
      <dgm:spPr/>
      <dgm:t>
        <a:bodyPr/>
        <a:lstStyle/>
        <a:p>
          <a:endParaRPr lang="en-US"/>
        </a:p>
      </dgm:t>
    </dgm:pt>
    <dgm:pt modelId="{EFC4532C-A5F9-414B-9DE4-907164C16207}" type="pres">
      <dgm:prSet presAssocID="{BD55C183-62EB-4A1F-B5B7-307EDCB230BC}" presName="hierRoot2" presStyleCnt="0">
        <dgm:presLayoutVars>
          <dgm:hierBranch val="init"/>
        </dgm:presLayoutVars>
      </dgm:prSet>
      <dgm:spPr/>
    </dgm:pt>
    <dgm:pt modelId="{9818EEDB-D818-4F51-9F7C-149EBD16126D}" type="pres">
      <dgm:prSet presAssocID="{BD55C183-62EB-4A1F-B5B7-307EDCB230BC}" presName="rootComposite" presStyleCnt="0"/>
      <dgm:spPr/>
    </dgm:pt>
    <dgm:pt modelId="{40858B9D-5BF9-4496-9896-E3921F6E254E}" type="pres">
      <dgm:prSet presAssocID="{BD55C183-62EB-4A1F-B5B7-307EDCB230BC}" presName="rootText" presStyleLbl="node2" presStyleIdx="0" presStyleCnt="3">
        <dgm:presLayoutVars>
          <dgm:chPref val="3"/>
        </dgm:presLayoutVars>
      </dgm:prSet>
      <dgm:spPr/>
      <dgm:t>
        <a:bodyPr/>
        <a:lstStyle/>
        <a:p>
          <a:endParaRPr lang="en-US"/>
        </a:p>
      </dgm:t>
    </dgm:pt>
    <dgm:pt modelId="{780FCF02-7677-43BC-BE5D-0C535FF21129}" type="pres">
      <dgm:prSet presAssocID="{BD55C183-62EB-4A1F-B5B7-307EDCB230BC}" presName="rootConnector" presStyleLbl="node2" presStyleIdx="0" presStyleCnt="3"/>
      <dgm:spPr/>
      <dgm:t>
        <a:bodyPr/>
        <a:lstStyle/>
        <a:p>
          <a:endParaRPr lang="en-US"/>
        </a:p>
      </dgm:t>
    </dgm:pt>
    <dgm:pt modelId="{DEA3340E-B1AB-4D0D-86B5-EAD923688371}" type="pres">
      <dgm:prSet presAssocID="{BD55C183-62EB-4A1F-B5B7-307EDCB230BC}" presName="hierChild4" presStyleCnt="0"/>
      <dgm:spPr/>
    </dgm:pt>
    <dgm:pt modelId="{E6F5479F-492C-4350-85D7-2DE7E1C99AB2}" type="pres">
      <dgm:prSet presAssocID="{BD55C183-62EB-4A1F-B5B7-307EDCB230BC}" presName="hierChild5" presStyleCnt="0"/>
      <dgm:spPr/>
    </dgm:pt>
    <dgm:pt modelId="{F3B4CF84-AD15-4E8F-9FEA-902D8A9FAE0B}" type="pres">
      <dgm:prSet presAssocID="{735E9360-5EBB-4A2E-B738-FD89A4F9D2C3}" presName="Name37" presStyleLbl="parChTrans1D2" presStyleIdx="1" presStyleCnt="3"/>
      <dgm:spPr/>
      <dgm:t>
        <a:bodyPr/>
        <a:lstStyle/>
        <a:p>
          <a:endParaRPr lang="en-US"/>
        </a:p>
      </dgm:t>
    </dgm:pt>
    <dgm:pt modelId="{260FEE58-5B48-4F5E-97F9-DF9C87A4EEDF}" type="pres">
      <dgm:prSet presAssocID="{3699DADF-5037-4772-9F07-0CF16DA2A1B6}" presName="hierRoot2" presStyleCnt="0">
        <dgm:presLayoutVars>
          <dgm:hierBranch val="init"/>
        </dgm:presLayoutVars>
      </dgm:prSet>
      <dgm:spPr/>
    </dgm:pt>
    <dgm:pt modelId="{2AE695EB-3EFA-44BC-8C81-95DA2341865B}" type="pres">
      <dgm:prSet presAssocID="{3699DADF-5037-4772-9F07-0CF16DA2A1B6}" presName="rootComposite" presStyleCnt="0"/>
      <dgm:spPr/>
    </dgm:pt>
    <dgm:pt modelId="{2B0AB017-B622-49D6-80F3-46375446966A}" type="pres">
      <dgm:prSet presAssocID="{3699DADF-5037-4772-9F07-0CF16DA2A1B6}" presName="rootText" presStyleLbl="node2" presStyleIdx="1" presStyleCnt="3">
        <dgm:presLayoutVars>
          <dgm:chPref val="3"/>
        </dgm:presLayoutVars>
      </dgm:prSet>
      <dgm:spPr/>
      <dgm:t>
        <a:bodyPr/>
        <a:lstStyle/>
        <a:p>
          <a:endParaRPr lang="en-US"/>
        </a:p>
      </dgm:t>
    </dgm:pt>
    <dgm:pt modelId="{A1FEC945-F15D-44FE-BEF1-C2695CF16113}" type="pres">
      <dgm:prSet presAssocID="{3699DADF-5037-4772-9F07-0CF16DA2A1B6}" presName="rootConnector" presStyleLbl="node2" presStyleIdx="1" presStyleCnt="3"/>
      <dgm:spPr/>
      <dgm:t>
        <a:bodyPr/>
        <a:lstStyle/>
        <a:p>
          <a:endParaRPr lang="en-US"/>
        </a:p>
      </dgm:t>
    </dgm:pt>
    <dgm:pt modelId="{7D885C82-C6C4-4237-9200-B197DE865CAE}" type="pres">
      <dgm:prSet presAssocID="{3699DADF-5037-4772-9F07-0CF16DA2A1B6}" presName="hierChild4" presStyleCnt="0"/>
      <dgm:spPr/>
    </dgm:pt>
    <dgm:pt modelId="{B2B07B08-DF44-44E1-9C38-DCF3E3AA9A23}" type="pres">
      <dgm:prSet presAssocID="{3699DADF-5037-4772-9F07-0CF16DA2A1B6}" presName="hierChild5" presStyleCnt="0"/>
      <dgm:spPr/>
    </dgm:pt>
    <dgm:pt modelId="{968123B2-DE2D-4E42-9F64-1ABB47E8CB6B}" type="pres">
      <dgm:prSet presAssocID="{8C7306E1-5CE0-4BB9-8EAA-90D9629B3400}" presName="Name37" presStyleLbl="parChTrans1D2" presStyleIdx="2" presStyleCnt="3"/>
      <dgm:spPr/>
      <dgm:t>
        <a:bodyPr/>
        <a:lstStyle/>
        <a:p>
          <a:endParaRPr lang="en-US"/>
        </a:p>
      </dgm:t>
    </dgm:pt>
    <dgm:pt modelId="{F9F59A40-A7F3-4F3D-9448-C1446C6D3500}" type="pres">
      <dgm:prSet presAssocID="{1B409F24-2F2F-4828-9CAB-C2AC0AB215E5}" presName="hierRoot2" presStyleCnt="0">
        <dgm:presLayoutVars>
          <dgm:hierBranch val="init"/>
        </dgm:presLayoutVars>
      </dgm:prSet>
      <dgm:spPr/>
    </dgm:pt>
    <dgm:pt modelId="{283022F1-1B03-4BC5-B0C4-B3E0D735B8AC}" type="pres">
      <dgm:prSet presAssocID="{1B409F24-2F2F-4828-9CAB-C2AC0AB215E5}" presName="rootComposite" presStyleCnt="0"/>
      <dgm:spPr/>
    </dgm:pt>
    <dgm:pt modelId="{301B852C-6990-4327-BE2E-50D4D57AACA3}" type="pres">
      <dgm:prSet presAssocID="{1B409F24-2F2F-4828-9CAB-C2AC0AB215E5}" presName="rootText" presStyleLbl="node2" presStyleIdx="2" presStyleCnt="3">
        <dgm:presLayoutVars>
          <dgm:chPref val="3"/>
        </dgm:presLayoutVars>
      </dgm:prSet>
      <dgm:spPr/>
      <dgm:t>
        <a:bodyPr/>
        <a:lstStyle/>
        <a:p>
          <a:endParaRPr lang="en-US"/>
        </a:p>
      </dgm:t>
    </dgm:pt>
    <dgm:pt modelId="{835D5FA6-3B27-4E45-BFF0-BA71AC663525}" type="pres">
      <dgm:prSet presAssocID="{1B409F24-2F2F-4828-9CAB-C2AC0AB215E5}" presName="rootConnector" presStyleLbl="node2" presStyleIdx="2" presStyleCnt="3"/>
      <dgm:spPr/>
      <dgm:t>
        <a:bodyPr/>
        <a:lstStyle/>
        <a:p>
          <a:endParaRPr lang="en-US"/>
        </a:p>
      </dgm:t>
    </dgm:pt>
    <dgm:pt modelId="{708BEC9C-F2F0-495C-B387-53CA3CE13376}" type="pres">
      <dgm:prSet presAssocID="{1B409F24-2F2F-4828-9CAB-C2AC0AB215E5}" presName="hierChild4" presStyleCnt="0"/>
      <dgm:spPr/>
    </dgm:pt>
    <dgm:pt modelId="{81560793-43F9-4B40-878C-992EACDD157F}" type="pres">
      <dgm:prSet presAssocID="{1B409F24-2F2F-4828-9CAB-C2AC0AB215E5}" presName="hierChild5" presStyleCnt="0"/>
      <dgm:spPr/>
    </dgm:pt>
    <dgm:pt modelId="{026A9ECD-22B6-4EE7-95DD-85C0A0AEB982}" type="pres">
      <dgm:prSet presAssocID="{13DF6ECA-2554-4C18-BD8E-8B30D04595B6}" presName="hierChild3" presStyleCnt="0"/>
      <dgm:spPr/>
    </dgm:pt>
  </dgm:ptLst>
  <dgm:cxnLst>
    <dgm:cxn modelId="{590AEE7C-772C-4049-9778-5E9B9CB99170}" srcId="{13DF6ECA-2554-4C18-BD8E-8B30D04595B6}" destId="{BD55C183-62EB-4A1F-B5B7-307EDCB230BC}" srcOrd="0" destOrd="0" parTransId="{A37019E3-CD75-410E-9A46-E1AE1439CB13}" sibTransId="{2AB97998-C0E2-4CE4-8933-B74DC711E446}"/>
    <dgm:cxn modelId="{8B36A820-B842-40DC-8099-62B7A131FDCF}" type="presOf" srcId="{1B409F24-2F2F-4828-9CAB-C2AC0AB215E5}" destId="{835D5FA6-3B27-4E45-BFF0-BA71AC663525}" srcOrd="1" destOrd="0" presId="urn:microsoft.com/office/officeart/2005/8/layout/orgChart1"/>
    <dgm:cxn modelId="{3CD45073-448C-41A8-A5C4-0E61A3DC4465}" type="presOf" srcId="{BD55C183-62EB-4A1F-B5B7-307EDCB230BC}" destId="{40858B9D-5BF9-4496-9896-E3921F6E254E}" srcOrd="0" destOrd="0" presId="urn:microsoft.com/office/officeart/2005/8/layout/orgChart1"/>
    <dgm:cxn modelId="{ABC22BF8-73FF-4D54-94A4-D14330BF32BC}" type="presOf" srcId="{735E9360-5EBB-4A2E-B738-FD89A4F9D2C3}" destId="{F3B4CF84-AD15-4E8F-9FEA-902D8A9FAE0B}" srcOrd="0" destOrd="0" presId="urn:microsoft.com/office/officeart/2005/8/layout/orgChart1"/>
    <dgm:cxn modelId="{2972467B-5185-4DF5-8F71-3D95D7C4980A}" srcId="{13DF6ECA-2554-4C18-BD8E-8B30D04595B6}" destId="{1B409F24-2F2F-4828-9CAB-C2AC0AB215E5}" srcOrd="2" destOrd="0" parTransId="{8C7306E1-5CE0-4BB9-8EAA-90D9629B3400}" sibTransId="{0CBBC9CA-FEFC-4808-B2F3-FEF03EEB3B98}"/>
    <dgm:cxn modelId="{CA234554-9424-4D3E-8B01-E127962E8821}" type="presOf" srcId="{8C7306E1-5CE0-4BB9-8EAA-90D9629B3400}" destId="{968123B2-DE2D-4E42-9F64-1ABB47E8CB6B}" srcOrd="0" destOrd="0" presId="urn:microsoft.com/office/officeart/2005/8/layout/orgChart1"/>
    <dgm:cxn modelId="{5866DDF4-8153-4D51-BB33-497F01620A9F}" type="presOf" srcId="{8897F59A-55AA-48BA-85BC-45E0B92CA6C6}" destId="{C21C9952-A809-48DE-8109-7F83BF9D4407}" srcOrd="0" destOrd="0" presId="urn:microsoft.com/office/officeart/2005/8/layout/orgChart1"/>
    <dgm:cxn modelId="{17D4A585-DD3B-45E9-B655-071D1B03CF8A}" type="presOf" srcId="{1B409F24-2F2F-4828-9CAB-C2AC0AB215E5}" destId="{301B852C-6990-4327-BE2E-50D4D57AACA3}" srcOrd="0" destOrd="0" presId="urn:microsoft.com/office/officeart/2005/8/layout/orgChart1"/>
    <dgm:cxn modelId="{F8B49743-559B-4292-B971-7690D8749333}" type="presOf" srcId="{13DF6ECA-2554-4C18-BD8E-8B30D04595B6}" destId="{74443C32-95CB-4C42-85A8-B7C0D38C3D18}" srcOrd="1" destOrd="0" presId="urn:microsoft.com/office/officeart/2005/8/layout/orgChart1"/>
    <dgm:cxn modelId="{4056111C-0316-4944-B6A1-A4A7992819BA}" srcId="{8897F59A-55AA-48BA-85BC-45E0B92CA6C6}" destId="{13DF6ECA-2554-4C18-BD8E-8B30D04595B6}" srcOrd="0" destOrd="0" parTransId="{4AD9C51C-8AEF-4C35-B892-CA659AEE652B}" sibTransId="{1A462850-E1DC-4E24-9893-3051ACE8F44B}"/>
    <dgm:cxn modelId="{D069B766-7DDB-43F6-8E52-D011C6A91D6D}" type="presOf" srcId="{A37019E3-CD75-410E-9A46-E1AE1439CB13}" destId="{B4D8B9BC-7F1A-4E9D-BCF5-7EA9F70FE67C}" srcOrd="0" destOrd="0" presId="urn:microsoft.com/office/officeart/2005/8/layout/orgChart1"/>
    <dgm:cxn modelId="{F1C9AD6A-C9A2-4366-8642-1F16A27670F2}" type="presOf" srcId="{3699DADF-5037-4772-9F07-0CF16DA2A1B6}" destId="{2B0AB017-B622-49D6-80F3-46375446966A}" srcOrd="0" destOrd="0" presId="urn:microsoft.com/office/officeart/2005/8/layout/orgChart1"/>
    <dgm:cxn modelId="{73788F90-4645-45B7-A38B-64F8F3535CF0}" type="presOf" srcId="{3699DADF-5037-4772-9F07-0CF16DA2A1B6}" destId="{A1FEC945-F15D-44FE-BEF1-C2695CF16113}" srcOrd="1" destOrd="0" presId="urn:microsoft.com/office/officeart/2005/8/layout/orgChart1"/>
    <dgm:cxn modelId="{B6DDD1E1-9F2F-44C6-A761-BD49865971B0}" type="presOf" srcId="{BD55C183-62EB-4A1F-B5B7-307EDCB230BC}" destId="{780FCF02-7677-43BC-BE5D-0C535FF21129}" srcOrd="1" destOrd="0" presId="urn:microsoft.com/office/officeart/2005/8/layout/orgChart1"/>
    <dgm:cxn modelId="{39CAD76D-B39D-4BF8-B685-F57E98D064CE}" type="presOf" srcId="{13DF6ECA-2554-4C18-BD8E-8B30D04595B6}" destId="{874B2BD2-3EF9-4E1D-8831-F161CC321475}" srcOrd="0" destOrd="0" presId="urn:microsoft.com/office/officeart/2005/8/layout/orgChart1"/>
    <dgm:cxn modelId="{40170E11-7D3F-40E5-8365-DB7A78C32ED4}" srcId="{13DF6ECA-2554-4C18-BD8E-8B30D04595B6}" destId="{3699DADF-5037-4772-9F07-0CF16DA2A1B6}" srcOrd="1" destOrd="0" parTransId="{735E9360-5EBB-4A2E-B738-FD89A4F9D2C3}" sibTransId="{D692B0B1-3A44-4B39-B12F-18E9EC4EA486}"/>
    <dgm:cxn modelId="{8CE4505B-F6A0-44A6-A53F-E8630554E5BB}" type="presParOf" srcId="{C21C9952-A809-48DE-8109-7F83BF9D4407}" destId="{2D8A4D14-E19B-4D3A-BF64-1E7DB49585BF}" srcOrd="0" destOrd="0" presId="urn:microsoft.com/office/officeart/2005/8/layout/orgChart1"/>
    <dgm:cxn modelId="{14460385-9803-43D4-917A-8B51BB9AA511}" type="presParOf" srcId="{2D8A4D14-E19B-4D3A-BF64-1E7DB49585BF}" destId="{C99BAFF6-5E2E-4879-A498-E25470C50579}" srcOrd="0" destOrd="0" presId="urn:microsoft.com/office/officeart/2005/8/layout/orgChart1"/>
    <dgm:cxn modelId="{A15E5713-B1CD-4BC6-A9C8-FD5311206A87}" type="presParOf" srcId="{C99BAFF6-5E2E-4879-A498-E25470C50579}" destId="{874B2BD2-3EF9-4E1D-8831-F161CC321475}" srcOrd="0" destOrd="0" presId="urn:microsoft.com/office/officeart/2005/8/layout/orgChart1"/>
    <dgm:cxn modelId="{5413ACB1-F238-47CA-B262-D2C2DBD38844}" type="presParOf" srcId="{C99BAFF6-5E2E-4879-A498-E25470C50579}" destId="{74443C32-95CB-4C42-85A8-B7C0D38C3D18}" srcOrd="1" destOrd="0" presId="urn:microsoft.com/office/officeart/2005/8/layout/orgChart1"/>
    <dgm:cxn modelId="{2AB259CC-0864-4FFE-A385-47F7E5CF5B9D}" type="presParOf" srcId="{2D8A4D14-E19B-4D3A-BF64-1E7DB49585BF}" destId="{AC9E219D-25ED-4376-913F-3164D9F8E93D}" srcOrd="1" destOrd="0" presId="urn:microsoft.com/office/officeart/2005/8/layout/orgChart1"/>
    <dgm:cxn modelId="{D0EE41AE-5231-4D90-97A8-03B4A6A7CC36}" type="presParOf" srcId="{AC9E219D-25ED-4376-913F-3164D9F8E93D}" destId="{B4D8B9BC-7F1A-4E9D-BCF5-7EA9F70FE67C}" srcOrd="0" destOrd="0" presId="urn:microsoft.com/office/officeart/2005/8/layout/orgChart1"/>
    <dgm:cxn modelId="{7423A2BC-1A02-430E-984D-DF296534F051}" type="presParOf" srcId="{AC9E219D-25ED-4376-913F-3164D9F8E93D}" destId="{EFC4532C-A5F9-414B-9DE4-907164C16207}" srcOrd="1" destOrd="0" presId="urn:microsoft.com/office/officeart/2005/8/layout/orgChart1"/>
    <dgm:cxn modelId="{54435827-9939-4F6E-84E4-3BA659724365}" type="presParOf" srcId="{EFC4532C-A5F9-414B-9DE4-907164C16207}" destId="{9818EEDB-D818-4F51-9F7C-149EBD16126D}" srcOrd="0" destOrd="0" presId="urn:microsoft.com/office/officeart/2005/8/layout/orgChart1"/>
    <dgm:cxn modelId="{E3D4687E-8E81-4EBB-8726-21C70C7F2FD2}" type="presParOf" srcId="{9818EEDB-D818-4F51-9F7C-149EBD16126D}" destId="{40858B9D-5BF9-4496-9896-E3921F6E254E}" srcOrd="0" destOrd="0" presId="urn:microsoft.com/office/officeart/2005/8/layout/orgChart1"/>
    <dgm:cxn modelId="{F93AD4F9-81C2-4E8F-9B9C-8FBB3F56F017}" type="presParOf" srcId="{9818EEDB-D818-4F51-9F7C-149EBD16126D}" destId="{780FCF02-7677-43BC-BE5D-0C535FF21129}" srcOrd="1" destOrd="0" presId="urn:microsoft.com/office/officeart/2005/8/layout/orgChart1"/>
    <dgm:cxn modelId="{83DF0340-F936-4877-ADDA-287E495CE3EE}" type="presParOf" srcId="{EFC4532C-A5F9-414B-9DE4-907164C16207}" destId="{DEA3340E-B1AB-4D0D-86B5-EAD923688371}" srcOrd="1" destOrd="0" presId="urn:microsoft.com/office/officeart/2005/8/layout/orgChart1"/>
    <dgm:cxn modelId="{AA7A090C-CFB7-4D57-A724-F5CA57C4742A}" type="presParOf" srcId="{EFC4532C-A5F9-414B-9DE4-907164C16207}" destId="{E6F5479F-492C-4350-85D7-2DE7E1C99AB2}" srcOrd="2" destOrd="0" presId="urn:microsoft.com/office/officeart/2005/8/layout/orgChart1"/>
    <dgm:cxn modelId="{D9EEEBB7-1537-4F40-AA6F-A06C00156998}" type="presParOf" srcId="{AC9E219D-25ED-4376-913F-3164D9F8E93D}" destId="{F3B4CF84-AD15-4E8F-9FEA-902D8A9FAE0B}" srcOrd="2" destOrd="0" presId="urn:microsoft.com/office/officeart/2005/8/layout/orgChart1"/>
    <dgm:cxn modelId="{BE44AF54-92CE-46A1-A797-94B3988AF788}" type="presParOf" srcId="{AC9E219D-25ED-4376-913F-3164D9F8E93D}" destId="{260FEE58-5B48-4F5E-97F9-DF9C87A4EEDF}" srcOrd="3" destOrd="0" presId="urn:microsoft.com/office/officeart/2005/8/layout/orgChart1"/>
    <dgm:cxn modelId="{973E1BFC-AF1B-4B6E-B217-95C65DE7DA8F}" type="presParOf" srcId="{260FEE58-5B48-4F5E-97F9-DF9C87A4EEDF}" destId="{2AE695EB-3EFA-44BC-8C81-95DA2341865B}" srcOrd="0" destOrd="0" presId="urn:microsoft.com/office/officeart/2005/8/layout/orgChart1"/>
    <dgm:cxn modelId="{DD408709-CF22-4618-9C26-DE71AABECDB2}" type="presParOf" srcId="{2AE695EB-3EFA-44BC-8C81-95DA2341865B}" destId="{2B0AB017-B622-49D6-80F3-46375446966A}" srcOrd="0" destOrd="0" presId="urn:microsoft.com/office/officeart/2005/8/layout/orgChart1"/>
    <dgm:cxn modelId="{60D80E2B-A3C0-4F50-9924-447899E4B30C}" type="presParOf" srcId="{2AE695EB-3EFA-44BC-8C81-95DA2341865B}" destId="{A1FEC945-F15D-44FE-BEF1-C2695CF16113}" srcOrd="1" destOrd="0" presId="urn:microsoft.com/office/officeart/2005/8/layout/orgChart1"/>
    <dgm:cxn modelId="{9244FE6E-93D1-41E0-B749-2E9B6C6C0428}" type="presParOf" srcId="{260FEE58-5B48-4F5E-97F9-DF9C87A4EEDF}" destId="{7D885C82-C6C4-4237-9200-B197DE865CAE}" srcOrd="1" destOrd="0" presId="urn:microsoft.com/office/officeart/2005/8/layout/orgChart1"/>
    <dgm:cxn modelId="{000B0B73-F975-47D2-84EE-C575CEEFADB6}" type="presParOf" srcId="{260FEE58-5B48-4F5E-97F9-DF9C87A4EEDF}" destId="{B2B07B08-DF44-44E1-9C38-DCF3E3AA9A23}" srcOrd="2" destOrd="0" presId="urn:microsoft.com/office/officeart/2005/8/layout/orgChart1"/>
    <dgm:cxn modelId="{9C86E900-09E6-431F-91D6-6E8BD23EBA1E}" type="presParOf" srcId="{AC9E219D-25ED-4376-913F-3164D9F8E93D}" destId="{968123B2-DE2D-4E42-9F64-1ABB47E8CB6B}" srcOrd="4" destOrd="0" presId="urn:microsoft.com/office/officeart/2005/8/layout/orgChart1"/>
    <dgm:cxn modelId="{64BD829E-547E-4CD1-9405-AABE0204E83E}" type="presParOf" srcId="{AC9E219D-25ED-4376-913F-3164D9F8E93D}" destId="{F9F59A40-A7F3-4F3D-9448-C1446C6D3500}" srcOrd="5" destOrd="0" presId="urn:microsoft.com/office/officeart/2005/8/layout/orgChart1"/>
    <dgm:cxn modelId="{628DC044-3139-4C0A-B570-907BD03447E4}" type="presParOf" srcId="{F9F59A40-A7F3-4F3D-9448-C1446C6D3500}" destId="{283022F1-1B03-4BC5-B0C4-B3E0D735B8AC}" srcOrd="0" destOrd="0" presId="urn:microsoft.com/office/officeart/2005/8/layout/orgChart1"/>
    <dgm:cxn modelId="{BCD3CC34-7D54-4BC7-BE8E-980686CD5AA8}" type="presParOf" srcId="{283022F1-1B03-4BC5-B0C4-B3E0D735B8AC}" destId="{301B852C-6990-4327-BE2E-50D4D57AACA3}" srcOrd="0" destOrd="0" presId="urn:microsoft.com/office/officeart/2005/8/layout/orgChart1"/>
    <dgm:cxn modelId="{A3DE8888-4484-46D5-A5BC-3202E34B429E}" type="presParOf" srcId="{283022F1-1B03-4BC5-B0C4-B3E0D735B8AC}" destId="{835D5FA6-3B27-4E45-BFF0-BA71AC663525}" srcOrd="1" destOrd="0" presId="urn:microsoft.com/office/officeart/2005/8/layout/orgChart1"/>
    <dgm:cxn modelId="{1A942A17-464B-402C-9CF6-921267DC32D1}" type="presParOf" srcId="{F9F59A40-A7F3-4F3D-9448-C1446C6D3500}" destId="{708BEC9C-F2F0-495C-B387-53CA3CE13376}" srcOrd="1" destOrd="0" presId="urn:microsoft.com/office/officeart/2005/8/layout/orgChart1"/>
    <dgm:cxn modelId="{0F3362EE-D439-4668-9E52-6C2B3D948F18}" type="presParOf" srcId="{F9F59A40-A7F3-4F3D-9448-C1446C6D3500}" destId="{81560793-43F9-4B40-878C-992EACDD157F}" srcOrd="2" destOrd="0" presId="urn:microsoft.com/office/officeart/2005/8/layout/orgChart1"/>
    <dgm:cxn modelId="{ADAE310A-24B0-4A09-BCF2-86B31EB2AC64}" type="presParOf" srcId="{2D8A4D14-E19B-4D3A-BF64-1E7DB49585BF}" destId="{026A9ECD-22B6-4EE7-95DD-85C0A0AEB9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E5493-975E-4CB4-8012-6AE10DC9D35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B974823-E45B-485C-9257-36C5F9A1C641}">
      <dgm:prSet phldrT="[Text]">
        <dgm:style>
          <a:lnRef idx="2">
            <a:schemeClr val="accent5"/>
          </a:lnRef>
          <a:fillRef idx="1">
            <a:schemeClr val="lt1"/>
          </a:fillRef>
          <a:effectRef idx="0">
            <a:schemeClr val="accent5"/>
          </a:effectRef>
          <a:fontRef idx="minor">
            <a:schemeClr val="dk1"/>
          </a:fontRef>
        </dgm:style>
      </dgm:prSet>
      <dgm:spPr/>
      <dgm:t>
        <a:bodyPr/>
        <a:lstStyle/>
        <a:p>
          <a:r>
            <a:rPr lang="ar-OM" dirty="0" smtClean="0"/>
            <a:t>اختبار «ت»  </a:t>
          </a:r>
          <a:endParaRPr lang="en-US" dirty="0"/>
        </a:p>
      </dgm:t>
    </dgm:pt>
    <dgm:pt modelId="{B47C220E-69D8-4CD4-8BDF-16F87D6C9905}" type="parTrans" cxnId="{897553EA-6690-4B77-BE82-FEDB05104F39}">
      <dgm:prSet/>
      <dgm:spPr/>
      <dgm:t>
        <a:bodyPr/>
        <a:lstStyle/>
        <a:p>
          <a:endParaRPr lang="en-US"/>
        </a:p>
      </dgm:t>
    </dgm:pt>
    <dgm:pt modelId="{A543502F-65D8-4446-8700-9BE56ED939F7}" type="sibTrans" cxnId="{897553EA-6690-4B77-BE82-FEDB05104F39}">
      <dgm:prSet/>
      <dgm:spPr/>
      <dgm:t>
        <a:bodyPr/>
        <a:lstStyle/>
        <a:p>
          <a:endParaRPr lang="en-US"/>
        </a:p>
      </dgm:t>
    </dgm:pt>
    <dgm:pt modelId="{3C3C1F2E-B8D5-4547-858A-959BC0FA39A2}">
      <dgm:prSet phldrT="[Text]">
        <dgm:style>
          <a:lnRef idx="2">
            <a:schemeClr val="accent4"/>
          </a:lnRef>
          <a:fillRef idx="1">
            <a:schemeClr val="lt1"/>
          </a:fillRef>
          <a:effectRef idx="0">
            <a:schemeClr val="accent4"/>
          </a:effectRef>
          <a:fontRef idx="minor">
            <a:schemeClr val="dk1"/>
          </a:fontRef>
        </dgm:style>
      </dgm:prSet>
      <dgm:spPr/>
      <dgm:t>
        <a:bodyPr/>
        <a:lstStyle/>
        <a:p>
          <a:r>
            <a:rPr lang="ar-OM" dirty="0" smtClean="0"/>
            <a:t>مجموعة واحدة</a:t>
          </a:r>
          <a:endParaRPr lang="en-US" dirty="0"/>
        </a:p>
      </dgm:t>
    </dgm:pt>
    <dgm:pt modelId="{17B8DD3F-44A3-41CB-9CDD-8C46462F1461}" type="parTrans" cxnId="{C408A205-C331-4954-9E0A-2418FCAC08EE}">
      <dgm:prSet/>
      <dgm:spPr/>
      <dgm:t>
        <a:bodyPr/>
        <a:lstStyle/>
        <a:p>
          <a:endParaRPr lang="en-US"/>
        </a:p>
      </dgm:t>
    </dgm:pt>
    <dgm:pt modelId="{301EED1E-8894-4E9C-8C66-A8C0092124FB}" type="sibTrans" cxnId="{C408A205-C331-4954-9E0A-2418FCAC08EE}">
      <dgm:prSet/>
      <dgm:spPr/>
      <dgm:t>
        <a:bodyPr/>
        <a:lstStyle/>
        <a:p>
          <a:endParaRPr lang="en-US"/>
        </a:p>
      </dgm:t>
    </dgm:pt>
    <dgm:pt modelId="{EA3ABEAD-6298-4509-B095-A0B8F5950502}">
      <dgm:prSet phldrT="[Text]">
        <dgm:style>
          <a:lnRef idx="2">
            <a:schemeClr val="accent4"/>
          </a:lnRef>
          <a:fillRef idx="1">
            <a:schemeClr val="lt1"/>
          </a:fillRef>
          <a:effectRef idx="0">
            <a:schemeClr val="accent4"/>
          </a:effectRef>
          <a:fontRef idx="minor">
            <a:schemeClr val="dk1"/>
          </a:fontRef>
        </dgm:style>
      </dgm:prSet>
      <dgm:spPr/>
      <dgm:t>
        <a:bodyPr/>
        <a:lstStyle/>
        <a:p>
          <a:r>
            <a:rPr lang="ar-OM" dirty="0" smtClean="0"/>
            <a:t>مجموعتان مستقلتان</a:t>
          </a:r>
          <a:endParaRPr lang="en-US" dirty="0"/>
        </a:p>
      </dgm:t>
    </dgm:pt>
    <dgm:pt modelId="{88F9492B-0D01-43AF-A8EC-8AF8AAC4DFDD}" type="parTrans" cxnId="{8909D077-3F9C-4AE3-9B9D-13893D0B54C8}">
      <dgm:prSet/>
      <dgm:spPr/>
      <dgm:t>
        <a:bodyPr/>
        <a:lstStyle/>
        <a:p>
          <a:endParaRPr lang="en-US"/>
        </a:p>
      </dgm:t>
    </dgm:pt>
    <dgm:pt modelId="{E02A9C87-874A-4C03-BA1C-A462169A28DC}" type="sibTrans" cxnId="{8909D077-3F9C-4AE3-9B9D-13893D0B54C8}">
      <dgm:prSet/>
      <dgm:spPr/>
      <dgm:t>
        <a:bodyPr/>
        <a:lstStyle/>
        <a:p>
          <a:endParaRPr lang="en-US"/>
        </a:p>
      </dgm:t>
    </dgm:pt>
    <dgm:pt modelId="{98F4FF2D-A5F0-41C4-AD2E-63FD9E49EE46}">
      <dgm:prSet phldrT="[Text]">
        <dgm:style>
          <a:lnRef idx="2">
            <a:schemeClr val="accent4"/>
          </a:lnRef>
          <a:fillRef idx="1">
            <a:schemeClr val="lt1"/>
          </a:fillRef>
          <a:effectRef idx="0">
            <a:schemeClr val="accent4"/>
          </a:effectRef>
          <a:fontRef idx="minor">
            <a:schemeClr val="dk1"/>
          </a:fontRef>
        </dgm:style>
      </dgm:prSet>
      <dgm:spPr/>
      <dgm:t>
        <a:bodyPr/>
        <a:lstStyle/>
        <a:p>
          <a:r>
            <a:rPr lang="ar-OM" dirty="0" smtClean="0"/>
            <a:t>مجموعتان مترابطتان</a:t>
          </a:r>
          <a:endParaRPr lang="en-US" dirty="0"/>
        </a:p>
      </dgm:t>
    </dgm:pt>
    <dgm:pt modelId="{DE0E75AB-DAFC-43E4-A7A7-E04876DD80F9}" type="parTrans" cxnId="{7C234A68-2839-46D8-B628-4D7DE9F477BC}">
      <dgm:prSet/>
      <dgm:spPr/>
      <dgm:t>
        <a:bodyPr/>
        <a:lstStyle/>
        <a:p>
          <a:endParaRPr lang="en-US"/>
        </a:p>
      </dgm:t>
    </dgm:pt>
    <dgm:pt modelId="{FC964B5C-EBD5-4DF5-80A1-924684A8B420}" type="sibTrans" cxnId="{7C234A68-2839-46D8-B628-4D7DE9F477BC}">
      <dgm:prSet/>
      <dgm:spPr/>
      <dgm:t>
        <a:bodyPr/>
        <a:lstStyle/>
        <a:p>
          <a:endParaRPr lang="en-US"/>
        </a:p>
      </dgm:t>
    </dgm:pt>
    <dgm:pt modelId="{1201727E-7507-4000-95FD-F0839C01F600}">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ar-OM" sz="2300" dirty="0" smtClean="0">
              <a:latin typeface="Calibri" panose="020F0502020204030204" pitchFamily="34" charset="0"/>
              <a:ea typeface="Calibri" panose="020F0502020204030204" pitchFamily="34" charset="0"/>
            </a:rPr>
            <a:t>لا </a:t>
          </a:r>
          <a:r>
            <a:rPr lang="ar-OM" sz="2400" dirty="0" smtClean="0">
              <a:latin typeface="Calibri" panose="020F0502020204030204" pitchFamily="34" charset="0"/>
              <a:ea typeface="Calibri" panose="020F0502020204030204" pitchFamily="34" charset="0"/>
            </a:rPr>
            <a:t>يوجد اختلاف ذات دلالة إحصائية في </a:t>
          </a:r>
          <a:r>
            <a:rPr lang="ar-SA" sz="2400" dirty="0" smtClean="0">
              <a:latin typeface="Calibri" panose="020F0502020204030204" pitchFamily="34" charset="0"/>
              <a:ea typeface="Calibri" panose="020F0502020204030204" pitchFamily="34" charset="0"/>
            </a:rPr>
            <a:t>متوسط أداء طلاب الجامعة الحاليين بمتوسط الأداء العام لطلاب الجامعة.</a:t>
          </a:r>
          <a:endParaRPr lang="en-US" sz="2400" dirty="0"/>
        </a:p>
      </dgm:t>
    </dgm:pt>
    <dgm:pt modelId="{A17B17CD-F351-488C-B7C3-5D47B2458528}" type="parTrans" cxnId="{654E1913-63B4-4D1B-AE6D-3CC8C18F5E21}">
      <dgm:prSet/>
      <dgm:spPr/>
      <dgm:t>
        <a:bodyPr/>
        <a:lstStyle/>
        <a:p>
          <a:endParaRPr lang="en-US"/>
        </a:p>
      </dgm:t>
    </dgm:pt>
    <dgm:pt modelId="{55C319A4-CDC2-4377-A107-5F83E432DE6D}" type="sibTrans" cxnId="{654E1913-63B4-4D1B-AE6D-3CC8C18F5E21}">
      <dgm:prSet/>
      <dgm:spPr/>
      <dgm:t>
        <a:bodyPr/>
        <a:lstStyle/>
        <a:p>
          <a:endParaRPr lang="en-US"/>
        </a:p>
      </dgm:t>
    </dgm:pt>
    <dgm:pt modelId="{E1621392-977B-45F7-9E3A-5DD92F16F2FC}">
      <dgm:prSet phldrT="[Text]">
        <dgm:style>
          <a:lnRef idx="2">
            <a:schemeClr val="accent6"/>
          </a:lnRef>
          <a:fillRef idx="1">
            <a:schemeClr val="lt1"/>
          </a:fillRef>
          <a:effectRef idx="0">
            <a:schemeClr val="accent6"/>
          </a:effectRef>
          <a:fontRef idx="minor">
            <a:schemeClr val="dk1"/>
          </a:fontRef>
        </dgm:style>
      </dgm:prSet>
      <dgm:spPr/>
      <dgm:t>
        <a:bodyPr/>
        <a:lstStyle/>
        <a:p>
          <a:pPr rtl="1"/>
          <a:r>
            <a:rPr lang="ar-OM" dirty="0" smtClean="0"/>
            <a:t>لا يوجد فرق دال إحصائيا في متوسطات الدافع العلمي لدراسة الماجستير يعزى لمتغير الجنس.</a:t>
          </a:r>
          <a:endParaRPr lang="en-US" dirty="0"/>
        </a:p>
      </dgm:t>
    </dgm:pt>
    <dgm:pt modelId="{FFED876C-CA0C-4E3E-8753-E7607F37E63C}" type="parTrans" cxnId="{12AB257A-8FD2-4B30-AB7C-120217D180FA}">
      <dgm:prSet/>
      <dgm:spPr/>
      <dgm:t>
        <a:bodyPr/>
        <a:lstStyle/>
        <a:p>
          <a:endParaRPr lang="en-US"/>
        </a:p>
      </dgm:t>
    </dgm:pt>
    <dgm:pt modelId="{2E9E2E77-4821-4C90-A562-33F3EAE1C9DE}" type="sibTrans" cxnId="{12AB257A-8FD2-4B30-AB7C-120217D180FA}">
      <dgm:prSet/>
      <dgm:spPr/>
      <dgm:t>
        <a:bodyPr/>
        <a:lstStyle/>
        <a:p>
          <a:endParaRPr lang="en-US"/>
        </a:p>
      </dgm:t>
    </dgm:pt>
    <dgm:pt modelId="{DEC665C3-8DEF-490E-98A2-BC2932D82D5A}">
      <dgm:prSet phldrT="[Text]">
        <dgm:style>
          <a:lnRef idx="2">
            <a:schemeClr val="accent6"/>
          </a:lnRef>
          <a:fillRef idx="1">
            <a:schemeClr val="lt1"/>
          </a:fillRef>
          <a:effectRef idx="0">
            <a:schemeClr val="accent6"/>
          </a:effectRef>
          <a:fontRef idx="minor">
            <a:schemeClr val="dk1"/>
          </a:fontRef>
        </dgm:style>
      </dgm:prSet>
      <dgm:spPr/>
      <dgm:t>
        <a:bodyPr/>
        <a:lstStyle/>
        <a:p>
          <a:r>
            <a:rPr lang="ar-OM" dirty="0" smtClean="0"/>
            <a:t>لا توجد فروق معنوية في درجات ذكاء التوائم. </a:t>
          </a:r>
          <a:endParaRPr lang="en-US" dirty="0"/>
        </a:p>
      </dgm:t>
    </dgm:pt>
    <dgm:pt modelId="{D3CF6485-C848-40AC-BED5-6DBCEE77D8C2}" type="parTrans" cxnId="{5E89291E-0AB3-4BAF-9F85-159A4B07DBCE}">
      <dgm:prSet/>
      <dgm:spPr/>
      <dgm:t>
        <a:bodyPr/>
        <a:lstStyle/>
        <a:p>
          <a:endParaRPr lang="en-US"/>
        </a:p>
      </dgm:t>
    </dgm:pt>
    <dgm:pt modelId="{3EC392E5-6635-45EA-B993-4D3679CE6BE1}" type="sibTrans" cxnId="{5E89291E-0AB3-4BAF-9F85-159A4B07DBCE}">
      <dgm:prSet/>
      <dgm:spPr/>
      <dgm:t>
        <a:bodyPr/>
        <a:lstStyle/>
        <a:p>
          <a:endParaRPr lang="en-US"/>
        </a:p>
      </dgm:t>
    </dgm:pt>
    <dgm:pt modelId="{9AAFE189-F367-4ED4-A970-4223A9D151F4}" type="pres">
      <dgm:prSet presAssocID="{20CE5493-975E-4CB4-8012-6AE10DC9D35D}" presName="Name0" presStyleCnt="0">
        <dgm:presLayoutVars>
          <dgm:chPref val="1"/>
          <dgm:dir/>
          <dgm:animOne val="branch"/>
          <dgm:animLvl val="lvl"/>
          <dgm:resizeHandles val="exact"/>
        </dgm:presLayoutVars>
      </dgm:prSet>
      <dgm:spPr/>
      <dgm:t>
        <a:bodyPr/>
        <a:lstStyle/>
        <a:p>
          <a:endParaRPr lang="en-US"/>
        </a:p>
      </dgm:t>
    </dgm:pt>
    <dgm:pt modelId="{F6735447-1ACB-4539-985E-963DC2840605}" type="pres">
      <dgm:prSet presAssocID="{BB974823-E45B-485C-9257-36C5F9A1C641}" presName="root1" presStyleCnt="0"/>
      <dgm:spPr/>
    </dgm:pt>
    <dgm:pt modelId="{4345B9D2-23E9-49CD-BB5E-C489E3E52513}" type="pres">
      <dgm:prSet presAssocID="{BB974823-E45B-485C-9257-36C5F9A1C641}" presName="LevelOneTextNode" presStyleLbl="node0" presStyleIdx="0" presStyleCnt="1" custScaleY="112142" custLinFactNeighborX="-78505">
        <dgm:presLayoutVars>
          <dgm:chPref val="3"/>
        </dgm:presLayoutVars>
      </dgm:prSet>
      <dgm:spPr/>
      <dgm:t>
        <a:bodyPr/>
        <a:lstStyle/>
        <a:p>
          <a:endParaRPr lang="en-US"/>
        </a:p>
      </dgm:t>
    </dgm:pt>
    <dgm:pt modelId="{66EB08C2-B8DD-4FC7-B2C8-D7697DAF310C}" type="pres">
      <dgm:prSet presAssocID="{BB974823-E45B-485C-9257-36C5F9A1C641}" presName="level2hierChild" presStyleCnt="0"/>
      <dgm:spPr/>
    </dgm:pt>
    <dgm:pt modelId="{C095EAF8-B238-43FB-A6C2-C07C07A103B0}" type="pres">
      <dgm:prSet presAssocID="{17B8DD3F-44A3-41CB-9CDD-8C46462F1461}" presName="conn2-1" presStyleLbl="parChTrans1D2" presStyleIdx="0" presStyleCnt="3"/>
      <dgm:spPr/>
      <dgm:t>
        <a:bodyPr/>
        <a:lstStyle/>
        <a:p>
          <a:endParaRPr lang="en-US"/>
        </a:p>
      </dgm:t>
    </dgm:pt>
    <dgm:pt modelId="{DF5888F3-17DC-4FBB-90E1-83A27A921968}" type="pres">
      <dgm:prSet presAssocID="{17B8DD3F-44A3-41CB-9CDD-8C46462F1461}" presName="connTx" presStyleLbl="parChTrans1D2" presStyleIdx="0" presStyleCnt="3"/>
      <dgm:spPr/>
      <dgm:t>
        <a:bodyPr/>
        <a:lstStyle/>
        <a:p>
          <a:endParaRPr lang="en-US"/>
        </a:p>
      </dgm:t>
    </dgm:pt>
    <dgm:pt modelId="{9B70BFA4-8F6F-4FDC-B787-7A08D0896B85}" type="pres">
      <dgm:prSet presAssocID="{3C3C1F2E-B8D5-4547-858A-959BC0FA39A2}" presName="root2" presStyleCnt="0"/>
      <dgm:spPr/>
    </dgm:pt>
    <dgm:pt modelId="{A3AD6D92-B2BC-44FE-A5BA-797E6B8D5951}" type="pres">
      <dgm:prSet presAssocID="{3C3C1F2E-B8D5-4547-858A-959BC0FA39A2}" presName="LevelTwoTextNode" presStyleLbl="node2" presStyleIdx="0" presStyleCnt="3">
        <dgm:presLayoutVars>
          <dgm:chPref val="3"/>
        </dgm:presLayoutVars>
      </dgm:prSet>
      <dgm:spPr/>
      <dgm:t>
        <a:bodyPr/>
        <a:lstStyle/>
        <a:p>
          <a:endParaRPr lang="en-US"/>
        </a:p>
      </dgm:t>
    </dgm:pt>
    <dgm:pt modelId="{A0344D1C-9562-4BE4-88CB-CC205D0EEDFD}" type="pres">
      <dgm:prSet presAssocID="{3C3C1F2E-B8D5-4547-858A-959BC0FA39A2}" presName="level3hierChild" presStyleCnt="0"/>
      <dgm:spPr/>
    </dgm:pt>
    <dgm:pt modelId="{2360D55C-5A71-4162-81F9-FA80C29511DB}" type="pres">
      <dgm:prSet presAssocID="{A17B17CD-F351-488C-B7C3-5D47B2458528}" presName="conn2-1" presStyleLbl="parChTrans1D3" presStyleIdx="0" presStyleCnt="3"/>
      <dgm:spPr/>
      <dgm:t>
        <a:bodyPr/>
        <a:lstStyle/>
        <a:p>
          <a:endParaRPr lang="en-US"/>
        </a:p>
      </dgm:t>
    </dgm:pt>
    <dgm:pt modelId="{53D29532-01B1-436C-A98E-8B22B693A857}" type="pres">
      <dgm:prSet presAssocID="{A17B17CD-F351-488C-B7C3-5D47B2458528}" presName="connTx" presStyleLbl="parChTrans1D3" presStyleIdx="0" presStyleCnt="3"/>
      <dgm:spPr/>
      <dgm:t>
        <a:bodyPr/>
        <a:lstStyle/>
        <a:p>
          <a:endParaRPr lang="en-US"/>
        </a:p>
      </dgm:t>
    </dgm:pt>
    <dgm:pt modelId="{72CC45CF-94B6-4CFC-BC63-9BF23E1479AD}" type="pres">
      <dgm:prSet presAssocID="{1201727E-7507-4000-95FD-F0839C01F600}" presName="root2" presStyleCnt="0"/>
      <dgm:spPr/>
    </dgm:pt>
    <dgm:pt modelId="{2D776B3E-DA0C-4A88-9551-BA7DA4755BD5}" type="pres">
      <dgm:prSet presAssocID="{1201727E-7507-4000-95FD-F0839C01F600}" presName="LevelTwoTextNode" presStyleLbl="node3" presStyleIdx="0" presStyleCnt="3" custScaleX="298673" custScaleY="186919">
        <dgm:presLayoutVars>
          <dgm:chPref val="3"/>
        </dgm:presLayoutVars>
      </dgm:prSet>
      <dgm:spPr/>
      <dgm:t>
        <a:bodyPr/>
        <a:lstStyle/>
        <a:p>
          <a:endParaRPr lang="en-US"/>
        </a:p>
      </dgm:t>
    </dgm:pt>
    <dgm:pt modelId="{D7B41CF4-DE5C-463A-B622-67184B56706E}" type="pres">
      <dgm:prSet presAssocID="{1201727E-7507-4000-95FD-F0839C01F600}" presName="level3hierChild" presStyleCnt="0"/>
      <dgm:spPr/>
    </dgm:pt>
    <dgm:pt modelId="{8C42FD3A-21A7-4376-8159-9D7694A4E385}" type="pres">
      <dgm:prSet presAssocID="{88F9492B-0D01-43AF-A8EC-8AF8AAC4DFDD}" presName="conn2-1" presStyleLbl="parChTrans1D2" presStyleIdx="1" presStyleCnt="3"/>
      <dgm:spPr/>
      <dgm:t>
        <a:bodyPr/>
        <a:lstStyle/>
        <a:p>
          <a:endParaRPr lang="en-US"/>
        </a:p>
      </dgm:t>
    </dgm:pt>
    <dgm:pt modelId="{738D5848-8E82-4CE6-B1C9-43B51D08F7EC}" type="pres">
      <dgm:prSet presAssocID="{88F9492B-0D01-43AF-A8EC-8AF8AAC4DFDD}" presName="connTx" presStyleLbl="parChTrans1D2" presStyleIdx="1" presStyleCnt="3"/>
      <dgm:spPr/>
      <dgm:t>
        <a:bodyPr/>
        <a:lstStyle/>
        <a:p>
          <a:endParaRPr lang="en-US"/>
        </a:p>
      </dgm:t>
    </dgm:pt>
    <dgm:pt modelId="{CAE3B574-2673-40CB-861C-ECF027CF6FE6}" type="pres">
      <dgm:prSet presAssocID="{EA3ABEAD-6298-4509-B095-A0B8F5950502}" presName="root2" presStyleCnt="0"/>
      <dgm:spPr/>
    </dgm:pt>
    <dgm:pt modelId="{F457389E-DC29-47C7-B25F-5A70FF71D0D1}" type="pres">
      <dgm:prSet presAssocID="{EA3ABEAD-6298-4509-B095-A0B8F5950502}" presName="LevelTwoTextNode" presStyleLbl="node2" presStyleIdx="1" presStyleCnt="3" custLinFactNeighborY="2617">
        <dgm:presLayoutVars>
          <dgm:chPref val="3"/>
        </dgm:presLayoutVars>
      </dgm:prSet>
      <dgm:spPr/>
      <dgm:t>
        <a:bodyPr/>
        <a:lstStyle/>
        <a:p>
          <a:endParaRPr lang="en-US"/>
        </a:p>
      </dgm:t>
    </dgm:pt>
    <dgm:pt modelId="{95D5508C-062B-4E49-AED4-3968060150BE}" type="pres">
      <dgm:prSet presAssocID="{EA3ABEAD-6298-4509-B095-A0B8F5950502}" presName="level3hierChild" presStyleCnt="0"/>
      <dgm:spPr/>
    </dgm:pt>
    <dgm:pt modelId="{A515B7AC-23DA-4465-84E9-1DC9B62A1D88}" type="pres">
      <dgm:prSet presAssocID="{FFED876C-CA0C-4E3E-8753-E7607F37E63C}" presName="conn2-1" presStyleLbl="parChTrans1D3" presStyleIdx="1" presStyleCnt="3"/>
      <dgm:spPr/>
      <dgm:t>
        <a:bodyPr/>
        <a:lstStyle/>
        <a:p>
          <a:endParaRPr lang="en-US"/>
        </a:p>
      </dgm:t>
    </dgm:pt>
    <dgm:pt modelId="{C00C2603-831A-4523-B7F8-136A91607923}" type="pres">
      <dgm:prSet presAssocID="{FFED876C-CA0C-4E3E-8753-E7607F37E63C}" presName="connTx" presStyleLbl="parChTrans1D3" presStyleIdx="1" presStyleCnt="3"/>
      <dgm:spPr/>
      <dgm:t>
        <a:bodyPr/>
        <a:lstStyle/>
        <a:p>
          <a:endParaRPr lang="en-US"/>
        </a:p>
      </dgm:t>
    </dgm:pt>
    <dgm:pt modelId="{3D00256B-16FD-4596-99FC-1C15191EB62A}" type="pres">
      <dgm:prSet presAssocID="{E1621392-977B-45F7-9E3A-5DD92F16F2FC}" presName="root2" presStyleCnt="0"/>
      <dgm:spPr/>
    </dgm:pt>
    <dgm:pt modelId="{B70390C0-55B9-4106-AAC2-1A54D24C70B8}" type="pres">
      <dgm:prSet presAssocID="{E1621392-977B-45F7-9E3A-5DD92F16F2FC}" presName="LevelTwoTextNode" presStyleLbl="node3" presStyleIdx="1" presStyleCnt="3" custScaleX="298672" custScaleY="200413" custLinFactNeighborY="2617">
        <dgm:presLayoutVars>
          <dgm:chPref val="3"/>
        </dgm:presLayoutVars>
      </dgm:prSet>
      <dgm:spPr/>
      <dgm:t>
        <a:bodyPr/>
        <a:lstStyle/>
        <a:p>
          <a:endParaRPr lang="en-US"/>
        </a:p>
      </dgm:t>
    </dgm:pt>
    <dgm:pt modelId="{DF6A2898-56FA-49E3-92A4-411B0B6D85B2}" type="pres">
      <dgm:prSet presAssocID="{E1621392-977B-45F7-9E3A-5DD92F16F2FC}" presName="level3hierChild" presStyleCnt="0"/>
      <dgm:spPr/>
    </dgm:pt>
    <dgm:pt modelId="{8A4A9BF4-BC0E-4814-B92E-D9DBF4CDC61D}" type="pres">
      <dgm:prSet presAssocID="{DE0E75AB-DAFC-43E4-A7A7-E04876DD80F9}" presName="conn2-1" presStyleLbl="parChTrans1D2" presStyleIdx="2" presStyleCnt="3"/>
      <dgm:spPr/>
      <dgm:t>
        <a:bodyPr/>
        <a:lstStyle/>
        <a:p>
          <a:endParaRPr lang="en-US"/>
        </a:p>
      </dgm:t>
    </dgm:pt>
    <dgm:pt modelId="{184544F5-B8AF-40D8-8E37-480CA65BA059}" type="pres">
      <dgm:prSet presAssocID="{DE0E75AB-DAFC-43E4-A7A7-E04876DD80F9}" presName="connTx" presStyleLbl="parChTrans1D2" presStyleIdx="2" presStyleCnt="3"/>
      <dgm:spPr/>
      <dgm:t>
        <a:bodyPr/>
        <a:lstStyle/>
        <a:p>
          <a:endParaRPr lang="en-US"/>
        </a:p>
      </dgm:t>
    </dgm:pt>
    <dgm:pt modelId="{F92996A5-BE64-4124-90D3-CD2771B1A7D4}" type="pres">
      <dgm:prSet presAssocID="{98F4FF2D-A5F0-41C4-AD2E-63FD9E49EE46}" presName="root2" presStyleCnt="0"/>
      <dgm:spPr/>
    </dgm:pt>
    <dgm:pt modelId="{084F40B5-6FDF-4369-8750-5E8B9B49D67A}" type="pres">
      <dgm:prSet presAssocID="{98F4FF2D-A5F0-41C4-AD2E-63FD9E49EE46}" presName="LevelTwoTextNode" presStyleLbl="node2" presStyleIdx="2" presStyleCnt="3">
        <dgm:presLayoutVars>
          <dgm:chPref val="3"/>
        </dgm:presLayoutVars>
      </dgm:prSet>
      <dgm:spPr/>
      <dgm:t>
        <a:bodyPr/>
        <a:lstStyle/>
        <a:p>
          <a:endParaRPr lang="en-US"/>
        </a:p>
      </dgm:t>
    </dgm:pt>
    <dgm:pt modelId="{3BEAE4D4-EB4C-45EA-ADD3-007CEEC21640}" type="pres">
      <dgm:prSet presAssocID="{98F4FF2D-A5F0-41C4-AD2E-63FD9E49EE46}" presName="level3hierChild" presStyleCnt="0"/>
      <dgm:spPr/>
    </dgm:pt>
    <dgm:pt modelId="{97BA8436-C6A2-491B-8CE7-D1C734DAC711}" type="pres">
      <dgm:prSet presAssocID="{D3CF6485-C848-40AC-BED5-6DBCEE77D8C2}" presName="conn2-1" presStyleLbl="parChTrans1D3" presStyleIdx="2" presStyleCnt="3"/>
      <dgm:spPr/>
      <dgm:t>
        <a:bodyPr/>
        <a:lstStyle/>
        <a:p>
          <a:endParaRPr lang="en-US"/>
        </a:p>
      </dgm:t>
    </dgm:pt>
    <dgm:pt modelId="{A0DFB462-9876-4752-B7E7-80A932F27CF1}" type="pres">
      <dgm:prSet presAssocID="{D3CF6485-C848-40AC-BED5-6DBCEE77D8C2}" presName="connTx" presStyleLbl="parChTrans1D3" presStyleIdx="2" presStyleCnt="3"/>
      <dgm:spPr/>
      <dgm:t>
        <a:bodyPr/>
        <a:lstStyle/>
        <a:p>
          <a:endParaRPr lang="en-US"/>
        </a:p>
      </dgm:t>
    </dgm:pt>
    <dgm:pt modelId="{EE28D02E-3850-4DB5-A677-6EF8D8049123}" type="pres">
      <dgm:prSet presAssocID="{DEC665C3-8DEF-490E-98A2-BC2932D82D5A}" presName="root2" presStyleCnt="0"/>
      <dgm:spPr/>
    </dgm:pt>
    <dgm:pt modelId="{95466913-B114-4D1A-87B8-46CD974FF9C4}" type="pres">
      <dgm:prSet presAssocID="{DEC665C3-8DEF-490E-98A2-BC2932D82D5A}" presName="LevelTwoTextNode" presStyleLbl="node3" presStyleIdx="2" presStyleCnt="3" custScaleX="298672" custScaleY="192497">
        <dgm:presLayoutVars>
          <dgm:chPref val="3"/>
        </dgm:presLayoutVars>
      </dgm:prSet>
      <dgm:spPr/>
      <dgm:t>
        <a:bodyPr/>
        <a:lstStyle/>
        <a:p>
          <a:endParaRPr lang="en-US"/>
        </a:p>
      </dgm:t>
    </dgm:pt>
    <dgm:pt modelId="{240094C0-9980-47AF-8030-511074AD4B07}" type="pres">
      <dgm:prSet presAssocID="{DEC665C3-8DEF-490E-98A2-BC2932D82D5A}" presName="level3hierChild" presStyleCnt="0"/>
      <dgm:spPr/>
    </dgm:pt>
  </dgm:ptLst>
  <dgm:cxnLst>
    <dgm:cxn modelId="{E2F5AFDB-A34D-40CA-8823-1292DEF87771}" type="presOf" srcId="{BB974823-E45B-485C-9257-36C5F9A1C641}" destId="{4345B9D2-23E9-49CD-BB5E-C489E3E52513}" srcOrd="0" destOrd="0" presId="urn:microsoft.com/office/officeart/2008/layout/HorizontalMultiLevelHierarchy"/>
    <dgm:cxn modelId="{7C234A68-2839-46D8-B628-4D7DE9F477BC}" srcId="{BB974823-E45B-485C-9257-36C5F9A1C641}" destId="{98F4FF2D-A5F0-41C4-AD2E-63FD9E49EE46}" srcOrd="2" destOrd="0" parTransId="{DE0E75AB-DAFC-43E4-A7A7-E04876DD80F9}" sibTransId="{FC964B5C-EBD5-4DF5-80A1-924684A8B420}"/>
    <dgm:cxn modelId="{12AB257A-8FD2-4B30-AB7C-120217D180FA}" srcId="{EA3ABEAD-6298-4509-B095-A0B8F5950502}" destId="{E1621392-977B-45F7-9E3A-5DD92F16F2FC}" srcOrd="0" destOrd="0" parTransId="{FFED876C-CA0C-4E3E-8753-E7607F37E63C}" sibTransId="{2E9E2E77-4821-4C90-A562-33F3EAE1C9DE}"/>
    <dgm:cxn modelId="{C88A37B8-0888-4DAE-88DD-7B39E727C0D6}" type="presOf" srcId="{17B8DD3F-44A3-41CB-9CDD-8C46462F1461}" destId="{DF5888F3-17DC-4FBB-90E1-83A27A921968}" srcOrd="1" destOrd="0" presId="urn:microsoft.com/office/officeart/2008/layout/HorizontalMultiLevelHierarchy"/>
    <dgm:cxn modelId="{CC499DA5-8276-4BC0-B2C5-84F745336EA2}" type="presOf" srcId="{EA3ABEAD-6298-4509-B095-A0B8F5950502}" destId="{F457389E-DC29-47C7-B25F-5A70FF71D0D1}" srcOrd="0" destOrd="0" presId="urn:microsoft.com/office/officeart/2008/layout/HorizontalMultiLevelHierarchy"/>
    <dgm:cxn modelId="{654E1913-63B4-4D1B-AE6D-3CC8C18F5E21}" srcId="{3C3C1F2E-B8D5-4547-858A-959BC0FA39A2}" destId="{1201727E-7507-4000-95FD-F0839C01F600}" srcOrd="0" destOrd="0" parTransId="{A17B17CD-F351-488C-B7C3-5D47B2458528}" sibTransId="{55C319A4-CDC2-4377-A107-5F83E432DE6D}"/>
    <dgm:cxn modelId="{45B50C42-83EE-482E-A454-6665DEB2E0A7}" type="presOf" srcId="{FFED876C-CA0C-4E3E-8753-E7607F37E63C}" destId="{A515B7AC-23DA-4465-84E9-1DC9B62A1D88}" srcOrd="0" destOrd="0" presId="urn:microsoft.com/office/officeart/2008/layout/HorizontalMultiLevelHierarchy"/>
    <dgm:cxn modelId="{5AE47058-41A6-4081-867F-4AE2CCFDE874}" type="presOf" srcId="{FFED876C-CA0C-4E3E-8753-E7607F37E63C}" destId="{C00C2603-831A-4523-B7F8-136A91607923}" srcOrd="1" destOrd="0" presId="urn:microsoft.com/office/officeart/2008/layout/HorizontalMultiLevelHierarchy"/>
    <dgm:cxn modelId="{480CC40F-34CB-47E8-A0F1-B478790D060F}" type="presOf" srcId="{DEC665C3-8DEF-490E-98A2-BC2932D82D5A}" destId="{95466913-B114-4D1A-87B8-46CD974FF9C4}" srcOrd="0" destOrd="0" presId="urn:microsoft.com/office/officeart/2008/layout/HorizontalMultiLevelHierarchy"/>
    <dgm:cxn modelId="{C941DA5B-084D-4706-88A2-1D053624B05F}" type="presOf" srcId="{20CE5493-975E-4CB4-8012-6AE10DC9D35D}" destId="{9AAFE189-F367-4ED4-A970-4223A9D151F4}" srcOrd="0" destOrd="0" presId="urn:microsoft.com/office/officeart/2008/layout/HorizontalMultiLevelHierarchy"/>
    <dgm:cxn modelId="{A549511D-3376-4669-9A22-A550375A2A0B}" type="presOf" srcId="{3C3C1F2E-B8D5-4547-858A-959BC0FA39A2}" destId="{A3AD6D92-B2BC-44FE-A5BA-797E6B8D5951}" srcOrd="0" destOrd="0" presId="urn:microsoft.com/office/officeart/2008/layout/HorizontalMultiLevelHierarchy"/>
    <dgm:cxn modelId="{E7BA2DFC-D774-4E6B-A1F8-78047E377D07}" type="presOf" srcId="{88F9492B-0D01-43AF-A8EC-8AF8AAC4DFDD}" destId="{8C42FD3A-21A7-4376-8159-9D7694A4E385}" srcOrd="0" destOrd="0" presId="urn:microsoft.com/office/officeart/2008/layout/HorizontalMultiLevelHierarchy"/>
    <dgm:cxn modelId="{C7663E8D-5485-4E1D-B636-E76103172B2E}" type="presOf" srcId="{D3CF6485-C848-40AC-BED5-6DBCEE77D8C2}" destId="{97BA8436-C6A2-491B-8CE7-D1C734DAC711}" srcOrd="0" destOrd="0" presId="urn:microsoft.com/office/officeart/2008/layout/HorizontalMultiLevelHierarchy"/>
    <dgm:cxn modelId="{897553EA-6690-4B77-BE82-FEDB05104F39}" srcId="{20CE5493-975E-4CB4-8012-6AE10DC9D35D}" destId="{BB974823-E45B-485C-9257-36C5F9A1C641}" srcOrd="0" destOrd="0" parTransId="{B47C220E-69D8-4CD4-8BDF-16F87D6C9905}" sibTransId="{A543502F-65D8-4446-8700-9BE56ED939F7}"/>
    <dgm:cxn modelId="{5E47B04E-CE57-4168-9D87-83B228B818D1}" type="presOf" srcId="{DE0E75AB-DAFC-43E4-A7A7-E04876DD80F9}" destId="{184544F5-B8AF-40D8-8E37-480CA65BA059}" srcOrd="1" destOrd="0" presId="urn:microsoft.com/office/officeart/2008/layout/HorizontalMultiLevelHierarchy"/>
    <dgm:cxn modelId="{09BD8D7D-F33A-45A2-BDA7-8F5FEBE8D2D2}" type="presOf" srcId="{A17B17CD-F351-488C-B7C3-5D47B2458528}" destId="{53D29532-01B1-436C-A98E-8B22B693A857}" srcOrd="1" destOrd="0" presId="urn:microsoft.com/office/officeart/2008/layout/HorizontalMultiLevelHierarchy"/>
    <dgm:cxn modelId="{25E30C65-1F24-4596-9998-9D4DDE7294D7}" type="presOf" srcId="{E1621392-977B-45F7-9E3A-5DD92F16F2FC}" destId="{B70390C0-55B9-4106-AAC2-1A54D24C70B8}" srcOrd="0" destOrd="0" presId="urn:microsoft.com/office/officeart/2008/layout/HorizontalMultiLevelHierarchy"/>
    <dgm:cxn modelId="{CDF38489-C7EC-4EC6-8C66-183822E3F109}" type="presOf" srcId="{88F9492B-0D01-43AF-A8EC-8AF8AAC4DFDD}" destId="{738D5848-8E82-4CE6-B1C9-43B51D08F7EC}" srcOrd="1" destOrd="0" presId="urn:microsoft.com/office/officeart/2008/layout/HorizontalMultiLevelHierarchy"/>
    <dgm:cxn modelId="{53C25A4F-36CA-42A6-ABEC-0CCA15C513A9}" type="presOf" srcId="{D3CF6485-C848-40AC-BED5-6DBCEE77D8C2}" destId="{A0DFB462-9876-4752-B7E7-80A932F27CF1}" srcOrd="1" destOrd="0" presId="urn:microsoft.com/office/officeart/2008/layout/HorizontalMultiLevelHierarchy"/>
    <dgm:cxn modelId="{C408A205-C331-4954-9E0A-2418FCAC08EE}" srcId="{BB974823-E45B-485C-9257-36C5F9A1C641}" destId="{3C3C1F2E-B8D5-4547-858A-959BC0FA39A2}" srcOrd="0" destOrd="0" parTransId="{17B8DD3F-44A3-41CB-9CDD-8C46462F1461}" sibTransId="{301EED1E-8894-4E9C-8C66-A8C0092124FB}"/>
    <dgm:cxn modelId="{7A36B240-9398-46F1-9F12-B6C3811E83C4}" type="presOf" srcId="{1201727E-7507-4000-95FD-F0839C01F600}" destId="{2D776B3E-DA0C-4A88-9551-BA7DA4755BD5}" srcOrd="0" destOrd="0" presId="urn:microsoft.com/office/officeart/2008/layout/HorizontalMultiLevelHierarchy"/>
    <dgm:cxn modelId="{5A209F24-0B90-4EBF-BE27-817812D7E351}" type="presOf" srcId="{98F4FF2D-A5F0-41C4-AD2E-63FD9E49EE46}" destId="{084F40B5-6FDF-4369-8750-5E8B9B49D67A}" srcOrd="0" destOrd="0" presId="urn:microsoft.com/office/officeart/2008/layout/HorizontalMultiLevelHierarchy"/>
    <dgm:cxn modelId="{EAF98875-23E5-4C12-BCFE-8EA1A87A1A1F}" type="presOf" srcId="{DE0E75AB-DAFC-43E4-A7A7-E04876DD80F9}" destId="{8A4A9BF4-BC0E-4814-B92E-D9DBF4CDC61D}" srcOrd="0" destOrd="0" presId="urn:microsoft.com/office/officeart/2008/layout/HorizontalMultiLevelHierarchy"/>
    <dgm:cxn modelId="{5E89291E-0AB3-4BAF-9F85-159A4B07DBCE}" srcId="{98F4FF2D-A5F0-41C4-AD2E-63FD9E49EE46}" destId="{DEC665C3-8DEF-490E-98A2-BC2932D82D5A}" srcOrd="0" destOrd="0" parTransId="{D3CF6485-C848-40AC-BED5-6DBCEE77D8C2}" sibTransId="{3EC392E5-6635-45EA-B993-4D3679CE6BE1}"/>
    <dgm:cxn modelId="{4F3B4E2A-0266-422E-85A1-EDA56ECE37DB}" type="presOf" srcId="{A17B17CD-F351-488C-B7C3-5D47B2458528}" destId="{2360D55C-5A71-4162-81F9-FA80C29511DB}" srcOrd="0" destOrd="0" presId="urn:microsoft.com/office/officeart/2008/layout/HorizontalMultiLevelHierarchy"/>
    <dgm:cxn modelId="{8909D077-3F9C-4AE3-9B9D-13893D0B54C8}" srcId="{BB974823-E45B-485C-9257-36C5F9A1C641}" destId="{EA3ABEAD-6298-4509-B095-A0B8F5950502}" srcOrd="1" destOrd="0" parTransId="{88F9492B-0D01-43AF-A8EC-8AF8AAC4DFDD}" sibTransId="{E02A9C87-874A-4C03-BA1C-A462169A28DC}"/>
    <dgm:cxn modelId="{E8333C8C-5E69-42EF-908B-87CD08CA18F2}" type="presOf" srcId="{17B8DD3F-44A3-41CB-9CDD-8C46462F1461}" destId="{C095EAF8-B238-43FB-A6C2-C07C07A103B0}" srcOrd="0" destOrd="0" presId="urn:microsoft.com/office/officeart/2008/layout/HorizontalMultiLevelHierarchy"/>
    <dgm:cxn modelId="{15D80C1C-5FB2-4F9C-9817-E118CA9C9174}" type="presParOf" srcId="{9AAFE189-F367-4ED4-A970-4223A9D151F4}" destId="{F6735447-1ACB-4539-985E-963DC2840605}" srcOrd="0" destOrd="0" presId="urn:microsoft.com/office/officeart/2008/layout/HorizontalMultiLevelHierarchy"/>
    <dgm:cxn modelId="{4FFCBD23-E39A-4D89-9A0A-76BC77ECB868}" type="presParOf" srcId="{F6735447-1ACB-4539-985E-963DC2840605}" destId="{4345B9D2-23E9-49CD-BB5E-C489E3E52513}" srcOrd="0" destOrd="0" presId="urn:microsoft.com/office/officeart/2008/layout/HorizontalMultiLevelHierarchy"/>
    <dgm:cxn modelId="{7A6BBD18-D46D-4670-BE20-0E718DF10CBF}" type="presParOf" srcId="{F6735447-1ACB-4539-985E-963DC2840605}" destId="{66EB08C2-B8DD-4FC7-B2C8-D7697DAF310C}" srcOrd="1" destOrd="0" presId="urn:microsoft.com/office/officeart/2008/layout/HorizontalMultiLevelHierarchy"/>
    <dgm:cxn modelId="{46E7243F-1C0C-4235-B84A-56446CC8C50B}" type="presParOf" srcId="{66EB08C2-B8DD-4FC7-B2C8-D7697DAF310C}" destId="{C095EAF8-B238-43FB-A6C2-C07C07A103B0}" srcOrd="0" destOrd="0" presId="urn:microsoft.com/office/officeart/2008/layout/HorizontalMultiLevelHierarchy"/>
    <dgm:cxn modelId="{9526FF48-F2CA-4053-AFC5-076DCD8C46BD}" type="presParOf" srcId="{C095EAF8-B238-43FB-A6C2-C07C07A103B0}" destId="{DF5888F3-17DC-4FBB-90E1-83A27A921968}" srcOrd="0" destOrd="0" presId="urn:microsoft.com/office/officeart/2008/layout/HorizontalMultiLevelHierarchy"/>
    <dgm:cxn modelId="{2247EBDB-0B21-4B0D-8F60-53EC5C0C072A}" type="presParOf" srcId="{66EB08C2-B8DD-4FC7-B2C8-D7697DAF310C}" destId="{9B70BFA4-8F6F-4FDC-B787-7A08D0896B85}" srcOrd="1" destOrd="0" presId="urn:microsoft.com/office/officeart/2008/layout/HorizontalMultiLevelHierarchy"/>
    <dgm:cxn modelId="{E16C1CF5-855C-43DA-88D8-9798008D77A5}" type="presParOf" srcId="{9B70BFA4-8F6F-4FDC-B787-7A08D0896B85}" destId="{A3AD6D92-B2BC-44FE-A5BA-797E6B8D5951}" srcOrd="0" destOrd="0" presId="urn:microsoft.com/office/officeart/2008/layout/HorizontalMultiLevelHierarchy"/>
    <dgm:cxn modelId="{3D60E6CB-8F7A-4F18-B7AC-837C08B74154}" type="presParOf" srcId="{9B70BFA4-8F6F-4FDC-B787-7A08D0896B85}" destId="{A0344D1C-9562-4BE4-88CB-CC205D0EEDFD}" srcOrd="1" destOrd="0" presId="urn:microsoft.com/office/officeart/2008/layout/HorizontalMultiLevelHierarchy"/>
    <dgm:cxn modelId="{D429ADB1-ED8C-4430-973E-738ED2EC6F40}" type="presParOf" srcId="{A0344D1C-9562-4BE4-88CB-CC205D0EEDFD}" destId="{2360D55C-5A71-4162-81F9-FA80C29511DB}" srcOrd="0" destOrd="0" presId="urn:microsoft.com/office/officeart/2008/layout/HorizontalMultiLevelHierarchy"/>
    <dgm:cxn modelId="{C70FE3C0-E0E4-46A5-B46A-F0EB2769E51C}" type="presParOf" srcId="{2360D55C-5A71-4162-81F9-FA80C29511DB}" destId="{53D29532-01B1-436C-A98E-8B22B693A857}" srcOrd="0" destOrd="0" presId="urn:microsoft.com/office/officeart/2008/layout/HorizontalMultiLevelHierarchy"/>
    <dgm:cxn modelId="{201880AC-6BF8-4008-984B-E51B12E22B80}" type="presParOf" srcId="{A0344D1C-9562-4BE4-88CB-CC205D0EEDFD}" destId="{72CC45CF-94B6-4CFC-BC63-9BF23E1479AD}" srcOrd="1" destOrd="0" presId="urn:microsoft.com/office/officeart/2008/layout/HorizontalMultiLevelHierarchy"/>
    <dgm:cxn modelId="{1FC3D15C-35C8-4669-8BD2-7A3721782F3B}" type="presParOf" srcId="{72CC45CF-94B6-4CFC-BC63-9BF23E1479AD}" destId="{2D776B3E-DA0C-4A88-9551-BA7DA4755BD5}" srcOrd="0" destOrd="0" presId="urn:microsoft.com/office/officeart/2008/layout/HorizontalMultiLevelHierarchy"/>
    <dgm:cxn modelId="{34241913-E953-4A7C-A4D6-F5CEF01EE777}" type="presParOf" srcId="{72CC45CF-94B6-4CFC-BC63-9BF23E1479AD}" destId="{D7B41CF4-DE5C-463A-B622-67184B56706E}" srcOrd="1" destOrd="0" presId="urn:microsoft.com/office/officeart/2008/layout/HorizontalMultiLevelHierarchy"/>
    <dgm:cxn modelId="{56560851-68EE-4482-9B5F-1CFE4562CF3B}" type="presParOf" srcId="{66EB08C2-B8DD-4FC7-B2C8-D7697DAF310C}" destId="{8C42FD3A-21A7-4376-8159-9D7694A4E385}" srcOrd="2" destOrd="0" presId="urn:microsoft.com/office/officeart/2008/layout/HorizontalMultiLevelHierarchy"/>
    <dgm:cxn modelId="{9A14F692-C422-4229-8281-149BD1DAAC01}" type="presParOf" srcId="{8C42FD3A-21A7-4376-8159-9D7694A4E385}" destId="{738D5848-8E82-4CE6-B1C9-43B51D08F7EC}" srcOrd="0" destOrd="0" presId="urn:microsoft.com/office/officeart/2008/layout/HorizontalMultiLevelHierarchy"/>
    <dgm:cxn modelId="{57B6F326-CAFA-4A9C-89E6-775367B913AA}" type="presParOf" srcId="{66EB08C2-B8DD-4FC7-B2C8-D7697DAF310C}" destId="{CAE3B574-2673-40CB-861C-ECF027CF6FE6}" srcOrd="3" destOrd="0" presId="urn:microsoft.com/office/officeart/2008/layout/HorizontalMultiLevelHierarchy"/>
    <dgm:cxn modelId="{6BBBBAE2-CA03-4F56-97ED-9956A806BDDB}" type="presParOf" srcId="{CAE3B574-2673-40CB-861C-ECF027CF6FE6}" destId="{F457389E-DC29-47C7-B25F-5A70FF71D0D1}" srcOrd="0" destOrd="0" presId="urn:microsoft.com/office/officeart/2008/layout/HorizontalMultiLevelHierarchy"/>
    <dgm:cxn modelId="{9963DA8B-FB74-4925-A3EF-20E6A8A1165B}" type="presParOf" srcId="{CAE3B574-2673-40CB-861C-ECF027CF6FE6}" destId="{95D5508C-062B-4E49-AED4-3968060150BE}" srcOrd="1" destOrd="0" presId="urn:microsoft.com/office/officeart/2008/layout/HorizontalMultiLevelHierarchy"/>
    <dgm:cxn modelId="{A305DFCC-7034-4B7C-8D7B-237F693F04FB}" type="presParOf" srcId="{95D5508C-062B-4E49-AED4-3968060150BE}" destId="{A515B7AC-23DA-4465-84E9-1DC9B62A1D88}" srcOrd="0" destOrd="0" presId="urn:microsoft.com/office/officeart/2008/layout/HorizontalMultiLevelHierarchy"/>
    <dgm:cxn modelId="{F1002A1A-6EF7-4AD0-A952-E36AB270F7CA}" type="presParOf" srcId="{A515B7AC-23DA-4465-84E9-1DC9B62A1D88}" destId="{C00C2603-831A-4523-B7F8-136A91607923}" srcOrd="0" destOrd="0" presId="urn:microsoft.com/office/officeart/2008/layout/HorizontalMultiLevelHierarchy"/>
    <dgm:cxn modelId="{EA94F7FC-0D2A-46AB-977E-87FE0BED2ACB}" type="presParOf" srcId="{95D5508C-062B-4E49-AED4-3968060150BE}" destId="{3D00256B-16FD-4596-99FC-1C15191EB62A}" srcOrd="1" destOrd="0" presId="urn:microsoft.com/office/officeart/2008/layout/HorizontalMultiLevelHierarchy"/>
    <dgm:cxn modelId="{6544C21E-405D-4F60-8F70-C89ED1FDF19D}" type="presParOf" srcId="{3D00256B-16FD-4596-99FC-1C15191EB62A}" destId="{B70390C0-55B9-4106-AAC2-1A54D24C70B8}" srcOrd="0" destOrd="0" presId="urn:microsoft.com/office/officeart/2008/layout/HorizontalMultiLevelHierarchy"/>
    <dgm:cxn modelId="{AF9B26C9-EA48-49DE-901F-62AF3CDDDAEF}" type="presParOf" srcId="{3D00256B-16FD-4596-99FC-1C15191EB62A}" destId="{DF6A2898-56FA-49E3-92A4-411B0B6D85B2}" srcOrd="1" destOrd="0" presId="urn:microsoft.com/office/officeart/2008/layout/HorizontalMultiLevelHierarchy"/>
    <dgm:cxn modelId="{EE5E975E-77F0-47B0-8616-0A2242CFC0DE}" type="presParOf" srcId="{66EB08C2-B8DD-4FC7-B2C8-D7697DAF310C}" destId="{8A4A9BF4-BC0E-4814-B92E-D9DBF4CDC61D}" srcOrd="4" destOrd="0" presId="urn:microsoft.com/office/officeart/2008/layout/HorizontalMultiLevelHierarchy"/>
    <dgm:cxn modelId="{7F077314-5965-45D1-B72B-7D98C51DAC7C}" type="presParOf" srcId="{8A4A9BF4-BC0E-4814-B92E-D9DBF4CDC61D}" destId="{184544F5-B8AF-40D8-8E37-480CA65BA059}" srcOrd="0" destOrd="0" presId="urn:microsoft.com/office/officeart/2008/layout/HorizontalMultiLevelHierarchy"/>
    <dgm:cxn modelId="{A0B32D87-4F5E-4DFE-A2F4-33864A464AD9}" type="presParOf" srcId="{66EB08C2-B8DD-4FC7-B2C8-D7697DAF310C}" destId="{F92996A5-BE64-4124-90D3-CD2771B1A7D4}" srcOrd="5" destOrd="0" presId="urn:microsoft.com/office/officeart/2008/layout/HorizontalMultiLevelHierarchy"/>
    <dgm:cxn modelId="{E084C414-BC90-4E15-888E-7FEFF7E03545}" type="presParOf" srcId="{F92996A5-BE64-4124-90D3-CD2771B1A7D4}" destId="{084F40B5-6FDF-4369-8750-5E8B9B49D67A}" srcOrd="0" destOrd="0" presId="urn:microsoft.com/office/officeart/2008/layout/HorizontalMultiLevelHierarchy"/>
    <dgm:cxn modelId="{105BFE30-538C-480F-8F0A-6448E73B17F2}" type="presParOf" srcId="{F92996A5-BE64-4124-90D3-CD2771B1A7D4}" destId="{3BEAE4D4-EB4C-45EA-ADD3-007CEEC21640}" srcOrd="1" destOrd="0" presId="urn:microsoft.com/office/officeart/2008/layout/HorizontalMultiLevelHierarchy"/>
    <dgm:cxn modelId="{C22AC807-0E79-4578-A406-F672DE6F08AB}" type="presParOf" srcId="{3BEAE4D4-EB4C-45EA-ADD3-007CEEC21640}" destId="{97BA8436-C6A2-491B-8CE7-D1C734DAC711}" srcOrd="0" destOrd="0" presId="urn:microsoft.com/office/officeart/2008/layout/HorizontalMultiLevelHierarchy"/>
    <dgm:cxn modelId="{00D627F3-F4B0-473A-B467-01E07AD1CC98}" type="presParOf" srcId="{97BA8436-C6A2-491B-8CE7-D1C734DAC711}" destId="{A0DFB462-9876-4752-B7E7-80A932F27CF1}" srcOrd="0" destOrd="0" presId="urn:microsoft.com/office/officeart/2008/layout/HorizontalMultiLevelHierarchy"/>
    <dgm:cxn modelId="{35451892-08BD-44E1-AF87-41FB75B701AA}" type="presParOf" srcId="{3BEAE4D4-EB4C-45EA-ADD3-007CEEC21640}" destId="{EE28D02E-3850-4DB5-A677-6EF8D8049123}" srcOrd="1" destOrd="0" presId="urn:microsoft.com/office/officeart/2008/layout/HorizontalMultiLevelHierarchy"/>
    <dgm:cxn modelId="{06A8AC44-2C49-4EF5-8019-1C539FBA9317}" type="presParOf" srcId="{EE28D02E-3850-4DB5-A677-6EF8D8049123}" destId="{95466913-B114-4D1A-87B8-46CD974FF9C4}" srcOrd="0" destOrd="0" presId="urn:microsoft.com/office/officeart/2008/layout/HorizontalMultiLevelHierarchy"/>
    <dgm:cxn modelId="{3E56F24F-059F-454D-B10E-B96F32E83224}" type="presParOf" srcId="{EE28D02E-3850-4DB5-A677-6EF8D8049123}" destId="{240094C0-9980-47AF-8030-511074AD4B0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8A639-9C1B-428E-B4F1-96DB1187319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3B06F8D-4C36-4D6C-A34A-779977473D78}">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4000" dirty="0" smtClean="0"/>
            <a:t>أساليب تحليل التباين</a:t>
          </a:r>
          <a:r>
            <a:rPr lang="en-US" sz="4000" dirty="0" smtClean="0"/>
            <a:t> </a:t>
          </a:r>
          <a:endParaRPr lang="en-US" sz="4000" dirty="0"/>
        </a:p>
      </dgm:t>
    </dgm:pt>
    <dgm:pt modelId="{827FAA38-E325-4DBA-94A0-70B234BE9474}" type="parTrans" cxnId="{3832417A-5484-4176-9578-30D46EE6A018}">
      <dgm:prSet/>
      <dgm:spPr/>
      <dgm:t>
        <a:bodyPr/>
        <a:lstStyle/>
        <a:p>
          <a:endParaRPr lang="en-US"/>
        </a:p>
      </dgm:t>
    </dgm:pt>
    <dgm:pt modelId="{2E1AF847-E595-487C-A5EB-ABE3142D3C26}" type="sibTrans" cxnId="{3832417A-5484-4176-9578-30D46EE6A018}">
      <dgm:prSet/>
      <dgm:spPr/>
      <dgm:t>
        <a:bodyPr/>
        <a:lstStyle/>
        <a:p>
          <a:endParaRPr lang="en-US"/>
        </a:p>
      </dgm:t>
    </dgm:pt>
    <dgm:pt modelId="{2C95F84D-5FEA-4739-8566-7C2D84C26ADA}">
      <dgm:prSet phldrT="[Text]" custT="1">
        <dgm:style>
          <a:lnRef idx="2">
            <a:schemeClr val="dk1"/>
          </a:lnRef>
          <a:fillRef idx="1">
            <a:schemeClr val="lt1"/>
          </a:fillRef>
          <a:effectRef idx="0">
            <a:schemeClr val="dk1"/>
          </a:effectRef>
          <a:fontRef idx="minor">
            <a:schemeClr val="dk1"/>
          </a:fontRef>
        </dgm:style>
      </dgm:prSet>
      <dgm:spPr/>
      <dgm:t>
        <a:bodyPr/>
        <a:lstStyle/>
        <a:p>
          <a:r>
            <a:rPr lang="en-US" sz="2800" dirty="0" smtClean="0">
              <a:latin typeface="Times New Roman" panose="02020603050405020304" pitchFamily="18" charset="0"/>
              <a:cs typeface="Times New Roman" panose="02020603050405020304" pitchFamily="18" charset="0"/>
            </a:rPr>
            <a:t>MANCOVA</a:t>
          </a:r>
          <a:endParaRPr lang="en-US" sz="2800" dirty="0">
            <a:latin typeface="Times New Roman" panose="02020603050405020304" pitchFamily="18" charset="0"/>
            <a:cs typeface="Times New Roman" panose="02020603050405020304" pitchFamily="18" charset="0"/>
          </a:endParaRPr>
        </a:p>
      </dgm:t>
    </dgm:pt>
    <dgm:pt modelId="{395AAF73-617C-4BE5-B889-F1AD6981C1BF}" type="parTrans" cxnId="{0AFECA0A-F6AF-4DB0-81A8-8754E6587BD4}">
      <dgm:prSet/>
      <dgm:spPr/>
      <dgm:t>
        <a:bodyPr/>
        <a:lstStyle/>
        <a:p>
          <a:endParaRPr lang="en-US"/>
        </a:p>
      </dgm:t>
    </dgm:pt>
    <dgm:pt modelId="{5BBBCF13-6950-49FA-B621-6893E460AB90}" type="sibTrans" cxnId="{0AFECA0A-F6AF-4DB0-81A8-8754E6587BD4}">
      <dgm:prSet/>
      <dgm:spPr/>
      <dgm:t>
        <a:bodyPr/>
        <a:lstStyle/>
        <a:p>
          <a:endParaRPr lang="en-US"/>
        </a:p>
      </dgm:t>
    </dgm:pt>
    <dgm:pt modelId="{DC6A9E4A-2CEA-4348-9C73-06232139123B}">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800" dirty="0" smtClean="0">
              <a:latin typeface="Times New Roman" panose="02020603050405020304" pitchFamily="18" charset="0"/>
              <a:cs typeface="Times New Roman" panose="02020603050405020304" pitchFamily="18" charset="0"/>
            </a:rPr>
            <a:t>ANOVA</a:t>
          </a:r>
          <a:endParaRPr lang="en-US" sz="2800" dirty="0">
            <a:latin typeface="Times New Roman" panose="02020603050405020304" pitchFamily="18" charset="0"/>
            <a:cs typeface="Times New Roman" panose="02020603050405020304" pitchFamily="18" charset="0"/>
          </a:endParaRPr>
        </a:p>
      </dgm:t>
    </dgm:pt>
    <dgm:pt modelId="{9F380850-01CD-40F4-88CF-54CA0C0EE3CA}" type="parTrans" cxnId="{320A3A1A-8876-4995-8DE3-1BC395C5158A}">
      <dgm:prSet/>
      <dgm:spPr/>
      <dgm:t>
        <a:bodyPr/>
        <a:lstStyle/>
        <a:p>
          <a:endParaRPr lang="en-US"/>
        </a:p>
      </dgm:t>
    </dgm:pt>
    <dgm:pt modelId="{66E2F515-3A5B-4092-BEAE-8F522218C7D1}" type="sibTrans" cxnId="{320A3A1A-8876-4995-8DE3-1BC395C5158A}">
      <dgm:prSet/>
      <dgm:spPr/>
      <dgm:t>
        <a:bodyPr/>
        <a:lstStyle/>
        <a:p>
          <a:endParaRPr lang="en-US"/>
        </a:p>
      </dgm:t>
    </dgm:pt>
    <dgm:pt modelId="{1B8F88B7-FB3F-4550-BB4F-653DB3136321}">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800" dirty="0" smtClean="0">
              <a:latin typeface="Times New Roman" panose="02020603050405020304" pitchFamily="18" charset="0"/>
              <a:cs typeface="Times New Roman" panose="02020603050405020304" pitchFamily="18" charset="0"/>
            </a:rPr>
            <a:t>MANOVA</a:t>
          </a:r>
          <a:endParaRPr lang="en-US" sz="2800" dirty="0">
            <a:latin typeface="Times New Roman" panose="02020603050405020304" pitchFamily="18" charset="0"/>
            <a:cs typeface="Times New Roman" panose="02020603050405020304" pitchFamily="18" charset="0"/>
          </a:endParaRPr>
        </a:p>
      </dgm:t>
    </dgm:pt>
    <dgm:pt modelId="{695E7C73-23AD-4FD3-B96F-04ABD60F398F}" type="parTrans" cxnId="{282E3D17-F3D5-49AA-8136-94AF50C4BCB9}">
      <dgm:prSet/>
      <dgm:spPr/>
      <dgm:t>
        <a:bodyPr/>
        <a:lstStyle/>
        <a:p>
          <a:endParaRPr lang="en-US"/>
        </a:p>
      </dgm:t>
    </dgm:pt>
    <dgm:pt modelId="{BD6A2CA8-0433-4524-B8AD-1E52AFAAFAF5}" type="sibTrans" cxnId="{282E3D17-F3D5-49AA-8136-94AF50C4BCB9}">
      <dgm:prSet/>
      <dgm:spPr/>
      <dgm:t>
        <a:bodyPr/>
        <a:lstStyle/>
        <a:p>
          <a:endParaRPr lang="en-US"/>
        </a:p>
      </dgm:t>
    </dgm:pt>
    <dgm:pt modelId="{6034389D-513B-4690-8436-05B0B87D4D5B}">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800" dirty="0" smtClean="0">
              <a:latin typeface="Times New Roman" panose="02020603050405020304" pitchFamily="18" charset="0"/>
              <a:cs typeface="Times New Roman" panose="02020603050405020304" pitchFamily="18" charset="0"/>
            </a:rPr>
            <a:t>ANCOVA</a:t>
          </a:r>
          <a:endParaRPr lang="en-US" sz="2800" dirty="0">
            <a:latin typeface="Times New Roman" panose="02020603050405020304" pitchFamily="18" charset="0"/>
            <a:cs typeface="Times New Roman" panose="02020603050405020304" pitchFamily="18" charset="0"/>
          </a:endParaRPr>
        </a:p>
      </dgm:t>
    </dgm:pt>
    <dgm:pt modelId="{3275F792-E776-4305-A17E-B4C0B6DAFDC4}" type="parTrans" cxnId="{74850AE5-B321-48BE-A8CE-52A1E57D87BE}">
      <dgm:prSet/>
      <dgm:spPr/>
      <dgm:t>
        <a:bodyPr/>
        <a:lstStyle/>
        <a:p>
          <a:endParaRPr lang="en-US"/>
        </a:p>
      </dgm:t>
    </dgm:pt>
    <dgm:pt modelId="{6589A485-A3E1-4244-9A8D-3B9121095FAA}" type="sibTrans" cxnId="{74850AE5-B321-48BE-A8CE-52A1E57D87BE}">
      <dgm:prSet/>
      <dgm:spPr/>
      <dgm:t>
        <a:bodyPr/>
        <a:lstStyle/>
        <a:p>
          <a:endParaRPr lang="en-US"/>
        </a:p>
      </dgm:t>
    </dgm:pt>
    <dgm:pt modelId="{ED222A61-3AA9-445D-A791-43BD11F5EBBA}">
      <dgm:prSet phldrT="[Text]">
        <dgm:style>
          <a:lnRef idx="2">
            <a:schemeClr val="accent6"/>
          </a:lnRef>
          <a:fillRef idx="1">
            <a:schemeClr val="lt1"/>
          </a:fillRef>
          <a:effectRef idx="0">
            <a:schemeClr val="accent6"/>
          </a:effectRef>
          <a:fontRef idx="minor">
            <a:schemeClr val="dk1"/>
          </a:fontRef>
        </dgm:style>
      </dgm:prSet>
      <dgm:spPr/>
      <dgm:t>
        <a:bodyPr/>
        <a:lstStyle/>
        <a:p>
          <a:r>
            <a:rPr lang="ar-AE" dirty="0" smtClean="0">
              <a:latin typeface="Times New Roman" panose="02020603050405020304" pitchFamily="18" charset="0"/>
              <a:cs typeface="Times New Roman" panose="02020603050405020304" pitchFamily="18" charset="0"/>
            </a:rPr>
            <a:t>تحليل التباين</a:t>
          </a:r>
          <a:endParaRPr lang="en-US" dirty="0">
            <a:latin typeface="Times New Roman" panose="02020603050405020304" pitchFamily="18" charset="0"/>
            <a:cs typeface="Times New Roman" panose="02020603050405020304" pitchFamily="18" charset="0"/>
          </a:endParaRPr>
        </a:p>
      </dgm:t>
    </dgm:pt>
    <dgm:pt modelId="{F7D9F01F-0897-4ABE-A770-075E9756FDA2}" type="parTrans" cxnId="{C1F8D243-A1B4-40F2-A4FD-2E385D01CBCA}">
      <dgm:prSet/>
      <dgm:spPr/>
      <dgm:t>
        <a:bodyPr/>
        <a:lstStyle/>
        <a:p>
          <a:endParaRPr lang="en-US"/>
        </a:p>
      </dgm:t>
    </dgm:pt>
    <dgm:pt modelId="{EF812AC2-AA0F-4B47-A533-90BC806FFC0A}" type="sibTrans" cxnId="{C1F8D243-A1B4-40F2-A4FD-2E385D01CBCA}">
      <dgm:prSet/>
      <dgm:spPr/>
      <dgm:t>
        <a:bodyPr/>
        <a:lstStyle/>
        <a:p>
          <a:endParaRPr lang="en-US"/>
        </a:p>
      </dgm:t>
    </dgm:pt>
    <dgm:pt modelId="{D3D18872-B37C-4875-8F5F-6DB90ADDF6F8}">
      <dgm:prSet phldrT="[Text]">
        <dgm:style>
          <a:lnRef idx="2">
            <a:schemeClr val="accent4"/>
          </a:lnRef>
          <a:fillRef idx="1">
            <a:schemeClr val="lt1"/>
          </a:fillRef>
          <a:effectRef idx="0">
            <a:schemeClr val="accent4"/>
          </a:effectRef>
          <a:fontRef idx="minor">
            <a:schemeClr val="dk1"/>
          </a:fontRef>
        </dgm:style>
      </dgm:prSet>
      <dgm:spPr/>
      <dgm:t>
        <a:bodyPr/>
        <a:lstStyle/>
        <a:p>
          <a:r>
            <a:rPr lang="ar-AE" dirty="0" smtClean="0">
              <a:latin typeface="Times New Roman" panose="02020603050405020304" pitchFamily="18" charset="0"/>
              <a:cs typeface="Times New Roman" panose="02020603050405020304" pitchFamily="18" charset="0"/>
            </a:rPr>
            <a:t>تحليل التغاير</a:t>
          </a:r>
          <a:endParaRPr lang="en-US" dirty="0">
            <a:latin typeface="Times New Roman" panose="02020603050405020304" pitchFamily="18" charset="0"/>
            <a:cs typeface="Times New Roman" panose="02020603050405020304" pitchFamily="18" charset="0"/>
          </a:endParaRPr>
        </a:p>
      </dgm:t>
    </dgm:pt>
    <dgm:pt modelId="{69CA5DFA-2917-443D-9DA1-A077A666E650}" type="parTrans" cxnId="{B2466180-7D19-46B6-ACC8-346304AE275B}">
      <dgm:prSet/>
      <dgm:spPr/>
      <dgm:t>
        <a:bodyPr/>
        <a:lstStyle/>
        <a:p>
          <a:endParaRPr lang="en-US"/>
        </a:p>
      </dgm:t>
    </dgm:pt>
    <dgm:pt modelId="{048B2808-31B0-454B-8512-FFAB7ED6070D}" type="sibTrans" cxnId="{B2466180-7D19-46B6-ACC8-346304AE275B}">
      <dgm:prSet/>
      <dgm:spPr/>
      <dgm:t>
        <a:bodyPr/>
        <a:lstStyle/>
        <a:p>
          <a:endParaRPr lang="en-US"/>
        </a:p>
      </dgm:t>
    </dgm:pt>
    <dgm:pt modelId="{FD9669EB-6828-43B2-AD2D-FFB07AA4E955}">
      <dgm:prSet phldrT="[Text]">
        <dgm:style>
          <a:lnRef idx="2">
            <a:schemeClr val="accent5"/>
          </a:lnRef>
          <a:fillRef idx="1">
            <a:schemeClr val="lt1"/>
          </a:fillRef>
          <a:effectRef idx="0">
            <a:schemeClr val="accent5"/>
          </a:effectRef>
          <a:fontRef idx="minor">
            <a:schemeClr val="dk1"/>
          </a:fontRef>
        </dgm:style>
      </dgm:prSet>
      <dgm:spPr/>
      <dgm:t>
        <a:bodyPr/>
        <a:lstStyle/>
        <a:p>
          <a:r>
            <a:rPr lang="ar-AE" dirty="0" smtClean="0">
              <a:latin typeface="Times New Roman" panose="02020603050405020304" pitchFamily="18" charset="0"/>
              <a:cs typeface="Times New Roman" panose="02020603050405020304" pitchFamily="18" charset="0"/>
            </a:rPr>
            <a:t>تحليل التباين متعدد المتغيرات التابعة</a:t>
          </a:r>
          <a:endParaRPr lang="en-US" dirty="0">
            <a:latin typeface="Times New Roman" panose="02020603050405020304" pitchFamily="18" charset="0"/>
            <a:cs typeface="Times New Roman" panose="02020603050405020304" pitchFamily="18" charset="0"/>
          </a:endParaRPr>
        </a:p>
      </dgm:t>
    </dgm:pt>
    <dgm:pt modelId="{A6FAB9A8-50A8-47C1-851E-9416BD490272}" type="parTrans" cxnId="{5763AA67-3860-489B-8E5D-177A413317CD}">
      <dgm:prSet/>
      <dgm:spPr/>
      <dgm:t>
        <a:bodyPr/>
        <a:lstStyle/>
        <a:p>
          <a:endParaRPr lang="en-US"/>
        </a:p>
      </dgm:t>
    </dgm:pt>
    <dgm:pt modelId="{7B0C500B-059A-4136-BBA0-8208F7AA107C}" type="sibTrans" cxnId="{5763AA67-3860-489B-8E5D-177A413317CD}">
      <dgm:prSet/>
      <dgm:spPr/>
      <dgm:t>
        <a:bodyPr/>
        <a:lstStyle/>
        <a:p>
          <a:endParaRPr lang="en-US"/>
        </a:p>
      </dgm:t>
    </dgm:pt>
    <dgm:pt modelId="{FFF916C4-CF14-4E8C-8E05-A5798C9B9CAF}">
      <dgm:prSet phldrT="[Text]">
        <dgm:style>
          <a:lnRef idx="2">
            <a:schemeClr val="dk1"/>
          </a:lnRef>
          <a:fillRef idx="1">
            <a:schemeClr val="lt1"/>
          </a:fillRef>
          <a:effectRef idx="0">
            <a:schemeClr val="dk1"/>
          </a:effectRef>
          <a:fontRef idx="minor">
            <a:schemeClr val="dk1"/>
          </a:fontRef>
        </dgm:style>
      </dgm:prSet>
      <dgm:spPr/>
      <dgm:t>
        <a:bodyPr/>
        <a:lstStyle/>
        <a:p>
          <a:r>
            <a:rPr lang="ar-AE" dirty="0" smtClean="0">
              <a:latin typeface="Times New Roman" panose="02020603050405020304" pitchFamily="18" charset="0"/>
              <a:cs typeface="Times New Roman" panose="02020603050405020304" pitchFamily="18" charset="0"/>
            </a:rPr>
            <a:t>تحليل التغاير متعدد المتغيرات التابعة</a:t>
          </a:r>
          <a:endParaRPr lang="en-US" dirty="0">
            <a:latin typeface="Times New Roman" panose="02020603050405020304" pitchFamily="18" charset="0"/>
            <a:cs typeface="Times New Roman" panose="02020603050405020304" pitchFamily="18" charset="0"/>
          </a:endParaRPr>
        </a:p>
      </dgm:t>
    </dgm:pt>
    <dgm:pt modelId="{F5324D4F-B942-432F-A35C-22C3756A929E}" type="parTrans" cxnId="{B36F27BA-742B-49C1-AFB3-556263284DC0}">
      <dgm:prSet/>
      <dgm:spPr/>
      <dgm:t>
        <a:bodyPr/>
        <a:lstStyle/>
        <a:p>
          <a:endParaRPr lang="en-US"/>
        </a:p>
      </dgm:t>
    </dgm:pt>
    <dgm:pt modelId="{364F8627-1B1F-4782-9066-461EF0A32FBF}" type="sibTrans" cxnId="{B36F27BA-742B-49C1-AFB3-556263284DC0}">
      <dgm:prSet/>
      <dgm:spPr/>
      <dgm:t>
        <a:bodyPr/>
        <a:lstStyle/>
        <a:p>
          <a:endParaRPr lang="en-US"/>
        </a:p>
      </dgm:t>
    </dgm:pt>
    <dgm:pt modelId="{ECD8FCE0-79C5-484F-BBE6-28751A191A67}" type="pres">
      <dgm:prSet presAssocID="{BDD8A639-9C1B-428E-B4F1-96DB11873196}" presName="mainComposite" presStyleCnt="0">
        <dgm:presLayoutVars>
          <dgm:chPref val="1"/>
          <dgm:dir/>
          <dgm:animOne val="branch"/>
          <dgm:animLvl val="lvl"/>
          <dgm:resizeHandles val="exact"/>
        </dgm:presLayoutVars>
      </dgm:prSet>
      <dgm:spPr/>
      <dgm:t>
        <a:bodyPr/>
        <a:lstStyle/>
        <a:p>
          <a:endParaRPr lang="en-US"/>
        </a:p>
      </dgm:t>
    </dgm:pt>
    <dgm:pt modelId="{632C98D3-F942-43BC-BDDA-97196E2462EA}" type="pres">
      <dgm:prSet presAssocID="{BDD8A639-9C1B-428E-B4F1-96DB11873196}" presName="hierFlow" presStyleCnt="0"/>
      <dgm:spPr/>
    </dgm:pt>
    <dgm:pt modelId="{46624F7A-B8CE-4BE5-BEF4-1C8A34C176EB}" type="pres">
      <dgm:prSet presAssocID="{BDD8A639-9C1B-428E-B4F1-96DB11873196}" presName="hierChild1" presStyleCnt="0">
        <dgm:presLayoutVars>
          <dgm:chPref val="1"/>
          <dgm:animOne val="branch"/>
          <dgm:animLvl val="lvl"/>
        </dgm:presLayoutVars>
      </dgm:prSet>
      <dgm:spPr/>
    </dgm:pt>
    <dgm:pt modelId="{224A4644-3A6D-4D60-8D32-483A9797EBE2}" type="pres">
      <dgm:prSet presAssocID="{03B06F8D-4C36-4D6C-A34A-779977473D78}" presName="Name14" presStyleCnt="0"/>
      <dgm:spPr/>
    </dgm:pt>
    <dgm:pt modelId="{EFD046A6-461B-4966-B8B2-4FA101C47355}" type="pres">
      <dgm:prSet presAssocID="{03B06F8D-4C36-4D6C-A34A-779977473D78}" presName="level1Shape" presStyleLbl="node0" presStyleIdx="0" presStyleCnt="1" custScaleX="237325">
        <dgm:presLayoutVars>
          <dgm:chPref val="3"/>
        </dgm:presLayoutVars>
      </dgm:prSet>
      <dgm:spPr/>
      <dgm:t>
        <a:bodyPr/>
        <a:lstStyle/>
        <a:p>
          <a:endParaRPr lang="en-US"/>
        </a:p>
      </dgm:t>
    </dgm:pt>
    <dgm:pt modelId="{7811B555-295B-4E88-9E0C-56890BA3362A}" type="pres">
      <dgm:prSet presAssocID="{03B06F8D-4C36-4D6C-A34A-779977473D78}" presName="hierChild2" presStyleCnt="0"/>
      <dgm:spPr/>
    </dgm:pt>
    <dgm:pt modelId="{83F61A10-EE15-4A3C-AFB9-586072803D87}" type="pres">
      <dgm:prSet presAssocID="{395AAF73-617C-4BE5-B889-F1AD6981C1BF}" presName="Name19" presStyleLbl="parChTrans1D2" presStyleIdx="0" presStyleCnt="4"/>
      <dgm:spPr/>
      <dgm:t>
        <a:bodyPr/>
        <a:lstStyle/>
        <a:p>
          <a:endParaRPr lang="en-US"/>
        </a:p>
      </dgm:t>
    </dgm:pt>
    <dgm:pt modelId="{E60A307E-578F-4183-AED7-2BA40593D351}" type="pres">
      <dgm:prSet presAssocID="{2C95F84D-5FEA-4739-8566-7C2D84C26ADA}" presName="Name21" presStyleCnt="0"/>
      <dgm:spPr/>
    </dgm:pt>
    <dgm:pt modelId="{B4E68142-8DFF-4103-9BE7-356A067FE20C}" type="pres">
      <dgm:prSet presAssocID="{2C95F84D-5FEA-4739-8566-7C2D84C26ADA}" presName="level2Shape" presStyleLbl="node2" presStyleIdx="0" presStyleCnt="4" custScaleX="136982" custLinFactNeighborY="-972"/>
      <dgm:spPr/>
      <dgm:t>
        <a:bodyPr/>
        <a:lstStyle/>
        <a:p>
          <a:endParaRPr lang="en-US"/>
        </a:p>
      </dgm:t>
    </dgm:pt>
    <dgm:pt modelId="{3B5C64D3-F065-4EE8-9377-F851E04A6740}" type="pres">
      <dgm:prSet presAssocID="{2C95F84D-5FEA-4739-8566-7C2D84C26ADA}" presName="hierChild3" presStyleCnt="0"/>
      <dgm:spPr/>
    </dgm:pt>
    <dgm:pt modelId="{385201D7-2E94-4037-A384-D51BA7244941}" type="pres">
      <dgm:prSet presAssocID="{F5324D4F-B942-432F-A35C-22C3756A929E}" presName="Name19" presStyleLbl="parChTrans1D3" presStyleIdx="0" presStyleCnt="4"/>
      <dgm:spPr/>
      <dgm:t>
        <a:bodyPr/>
        <a:lstStyle/>
        <a:p>
          <a:endParaRPr lang="en-US"/>
        </a:p>
      </dgm:t>
    </dgm:pt>
    <dgm:pt modelId="{97D4E408-95F8-4528-9549-CACBB62BA1ED}" type="pres">
      <dgm:prSet presAssocID="{FFF916C4-CF14-4E8C-8E05-A5798C9B9CAF}" presName="Name21" presStyleCnt="0"/>
      <dgm:spPr/>
    </dgm:pt>
    <dgm:pt modelId="{388C71DD-F852-4BB9-8B32-DBAEDBD8267D}" type="pres">
      <dgm:prSet presAssocID="{FFF916C4-CF14-4E8C-8E05-A5798C9B9CAF}" presName="level2Shape" presStyleLbl="node3" presStyleIdx="0" presStyleCnt="4"/>
      <dgm:spPr/>
      <dgm:t>
        <a:bodyPr/>
        <a:lstStyle/>
        <a:p>
          <a:endParaRPr lang="en-US"/>
        </a:p>
      </dgm:t>
    </dgm:pt>
    <dgm:pt modelId="{C9EAFF4E-62DA-43E9-A805-A4BE1B01DDBA}" type="pres">
      <dgm:prSet presAssocID="{FFF916C4-CF14-4E8C-8E05-A5798C9B9CAF}" presName="hierChild3" presStyleCnt="0"/>
      <dgm:spPr/>
    </dgm:pt>
    <dgm:pt modelId="{4682826E-AC9D-4FF7-9CCA-90229A99C971}" type="pres">
      <dgm:prSet presAssocID="{695E7C73-23AD-4FD3-B96F-04ABD60F398F}" presName="Name19" presStyleLbl="parChTrans1D2" presStyleIdx="1" presStyleCnt="4"/>
      <dgm:spPr/>
      <dgm:t>
        <a:bodyPr/>
        <a:lstStyle/>
        <a:p>
          <a:endParaRPr lang="en-US"/>
        </a:p>
      </dgm:t>
    </dgm:pt>
    <dgm:pt modelId="{94FA9C70-A866-44C1-944D-396AD063D2AA}" type="pres">
      <dgm:prSet presAssocID="{1B8F88B7-FB3F-4550-BB4F-653DB3136321}" presName="Name21" presStyleCnt="0"/>
      <dgm:spPr/>
    </dgm:pt>
    <dgm:pt modelId="{75AF26FE-BED8-419A-8F94-51DFC69C635A}" type="pres">
      <dgm:prSet presAssocID="{1B8F88B7-FB3F-4550-BB4F-653DB3136321}" presName="level2Shape" presStyleLbl="node2" presStyleIdx="1" presStyleCnt="4"/>
      <dgm:spPr/>
      <dgm:t>
        <a:bodyPr/>
        <a:lstStyle/>
        <a:p>
          <a:endParaRPr lang="en-US"/>
        </a:p>
      </dgm:t>
    </dgm:pt>
    <dgm:pt modelId="{6409BAE8-443A-4B56-96DC-C2D72510C9AA}" type="pres">
      <dgm:prSet presAssocID="{1B8F88B7-FB3F-4550-BB4F-653DB3136321}" presName="hierChild3" presStyleCnt="0"/>
      <dgm:spPr/>
    </dgm:pt>
    <dgm:pt modelId="{39677519-6BF0-44ED-BB1F-E825CF242E3F}" type="pres">
      <dgm:prSet presAssocID="{A6FAB9A8-50A8-47C1-851E-9416BD490272}" presName="Name19" presStyleLbl="parChTrans1D3" presStyleIdx="1" presStyleCnt="4"/>
      <dgm:spPr/>
      <dgm:t>
        <a:bodyPr/>
        <a:lstStyle/>
        <a:p>
          <a:endParaRPr lang="en-US"/>
        </a:p>
      </dgm:t>
    </dgm:pt>
    <dgm:pt modelId="{3987262C-2D2C-468F-AC4E-376E45B2934B}" type="pres">
      <dgm:prSet presAssocID="{FD9669EB-6828-43B2-AD2D-FFB07AA4E955}" presName="Name21" presStyleCnt="0"/>
      <dgm:spPr/>
    </dgm:pt>
    <dgm:pt modelId="{ADF0A64A-DB95-44B2-ADD6-D4F9880FAD99}" type="pres">
      <dgm:prSet presAssocID="{FD9669EB-6828-43B2-AD2D-FFB07AA4E955}" presName="level2Shape" presStyleLbl="node3" presStyleIdx="1" presStyleCnt="4"/>
      <dgm:spPr/>
      <dgm:t>
        <a:bodyPr/>
        <a:lstStyle/>
        <a:p>
          <a:endParaRPr lang="en-US"/>
        </a:p>
      </dgm:t>
    </dgm:pt>
    <dgm:pt modelId="{B59970BF-3E96-4B75-B077-A7C1993C2857}" type="pres">
      <dgm:prSet presAssocID="{FD9669EB-6828-43B2-AD2D-FFB07AA4E955}" presName="hierChild3" presStyleCnt="0"/>
      <dgm:spPr/>
    </dgm:pt>
    <dgm:pt modelId="{6CC969A7-B469-4426-A108-23461034B30E}" type="pres">
      <dgm:prSet presAssocID="{3275F792-E776-4305-A17E-B4C0B6DAFDC4}" presName="Name19" presStyleLbl="parChTrans1D2" presStyleIdx="2" presStyleCnt="4"/>
      <dgm:spPr/>
      <dgm:t>
        <a:bodyPr/>
        <a:lstStyle/>
        <a:p>
          <a:endParaRPr lang="en-US"/>
        </a:p>
      </dgm:t>
    </dgm:pt>
    <dgm:pt modelId="{C9DC0056-5ACB-4BED-9FB7-D5248A610EA2}" type="pres">
      <dgm:prSet presAssocID="{6034389D-513B-4690-8436-05B0B87D4D5B}" presName="Name21" presStyleCnt="0"/>
      <dgm:spPr/>
    </dgm:pt>
    <dgm:pt modelId="{3A78004F-8026-484D-99B2-D847FB6E8F10}" type="pres">
      <dgm:prSet presAssocID="{6034389D-513B-4690-8436-05B0B87D4D5B}" presName="level2Shape" presStyleLbl="node2" presStyleIdx="2" presStyleCnt="4"/>
      <dgm:spPr/>
      <dgm:t>
        <a:bodyPr/>
        <a:lstStyle/>
        <a:p>
          <a:endParaRPr lang="en-US"/>
        </a:p>
      </dgm:t>
    </dgm:pt>
    <dgm:pt modelId="{F33E52D9-3215-4192-A509-3584DA68D426}" type="pres">
      <dgm:prSet presAssocID="{6034389D-513B-4690-8436-05B0B87D4D5B}" presName="hierChild3" presStyleCnt="0"/>
      <dgm:spPr/>
    </dgm:pt>
    <dgm:pt modelId="{DB499E75-4A53-4477-B729-814D209D8BE7}" type="pres">
      <dgm:prSet presAssocID="{69CA5DFA-2917-443D-9DA1-A077A666E650}" presName="Name19" presStyleLbl="parChTrans1D3" presStyleIdx="2" presStyleCnt="4"/>
      <dgm:spPr/>
      <dgm:t>
        <a:bodyPr/>
        <a:lstStyle/>
        <a:p>
          <a:endParaRPr lang="en-US"/>
        </a:p>
      </dgm:t>
    </dgm:pt>
    <dgm:pt modelId="{E7338CAE-C970-4883-994A-C3ED2EACF07A}" type="pres">
      <dgm:prSet presAssocID="{D3D18872-B37C-4875-8F5F-6DB90ADDF6F8}" presName="Name21" presStyleCnt="0"/>
      <dgm:spPr/>
    </dgm:pt>
    <dgm:pt modelId="{8FB4782A-AA66-4EAB-AF6F-3E215286758C}" type="pres">
      <dgm:prSet presAssocID="{D3D18872-B37C-4875-8F5F-6DB90ADDF6F8}" presName="level2Shape" presStyleLbl="node3" presStyleIdx="2" presStyleCnt="4"/>
      <dgm:spPr/>
      <dgm:t>
        <a:bodyPr/>
        <a:lstStyle/>
        <a:p>
          <a:endParaRPr lang="en-US"/>
        </a:p>
      </dgm:t>
    </dgm:pt>
    <dgm:pt modelId="{513A61D1-F422-428E-B7F7-1F666B321F95}" type="pres">
      <dgm:prSet presAssocID="{D3D18872-B37C-4875-8F5F-6DB90ADDF6F8}" presName="hierChild3" presStyleCnt="0"/>
      <dgm:spPr/>
    </dgm:pt>
    <dgm:pt modelId="{7A63F98D-9329-4969-B3CD-96CEF4A54979}" type="pres">
      <dgm:prSet presAssocID="{9F380850-01CD-40F4-88CF-54CA0C0EE3CA}" presName="Name19" presStyleLbl="parChTrans1D2" presStyleIdx="3" presStyleCnt="4"/>
      <dgm:spPr/>
      <dgm:t>
        <a:bodyPr/>
        <a:lstStyle/>
        <a:p>
          <a:endParaRPr lang="en-US"/>
        </a:p>
      </dgm:t>
    </dgm:pt>
    <dgm:pt modelId="{75DDDD9B-4F08-49D4-9C0F-282EF5C8633D}" type="pres">
      <dgm:prSet presAssocID="{DC6A9E4A-2CEA-4348-9C73-06232139123B}" presName="Name21" presStyleCnt="0"/>
      <dgm:spPr/>
    </dgm:pt>
    <dgm:pt modelId="{68DB6641-323E-45A8-BF94-BE6FAEDB7FF1}" type="pres">
      <dgm:prSet presAssocID="{DC6A9E4A-2CEA-4348-9C73-06232139123B}" presName="level2Shape" presStyleLbl="node2" presStyleIdx="3" presStyleCnt="4"/>
      <dgm:spPr/>
      <dgm:t>
        <a:bodyPr/>
        <a:lstStyle/>
        <a:p>
          <a:endParaRPr lang="en-US"/>
        </a:p>
      </dgm:t>
    </dgm:pt>
    <dgm:pt modelId="{8E232418-554A-4EE6-9B65-3A02CD02C58D}" type="pres">
      <dgm:prSet presAssocID="{DC6A9E4A-2CEA-4348-9C73-06232139123B}" presName="hierChild3" presStyleCnt="0"/>
      <dgm:spPr/>
    </dgm:pt>
    <dgm:pt modelId="{E9522783-A955-4F2C-A5E0-1C3A1A81F45A}" type="pres">
      <dgm:prSet presAssocID="{F7D9F01F-0897-4ABE-A770-075E9756FDA2}" presName="Name19" presStyleLbl="parChTrans1D3" presStyleIdx="3" presStyleCnt="4"/>
      <dgm:spPr/>
      <dgm:t>
        <a:bodyPr/>
        <a:lstStyle/>
        <a:p>
          <a:endParaRPr lang="en-US"/>
        </a:p>
      </dgm:t>
    </dgm:pt>
    <dgm:pt modelId="{675C00CE-8D10-40DF-9819-C582BEBADFC0}" type="pres">
      <dgm:prSet presAssocID="{ED222A61-3AA9-445D-A791-43BD11F5EBBA}" presName="Name21" presStyleCnt="0"/>
      <dgm:spPr/>
    </dgm:pt>
    <dgm:pt modelId="{D538E4D6-A8BC-46CE-9467-38EA55F31D69}" type="pres">
      <dgm:prSet presAssocID="{ED222A61-3AA9-445D-A791-43BD11F5EBBA}" presName="level2Shape" presStyleLbl="node3" presStyleIdx="3" presStyleCnt="4"/>
      <dgm:spPr/>
      <dgm:t>
        <a:bodyPr/>
        <a:lstStyle/>
        <a:p>
          <a:endParaRPr lang="en-US"/>
        </a:p>
      </dgm:t>
    </dgm:pt>
    <dgm:pt modelId="{58959C3F-20F9-4142-9034-492FF476F981}" type="pres">
      <dgm:prSet presAssocID="{ED222A61-3AA9-445D-A791-43BD11F5EBBA}" presName="hierChild3" presStyleCnt="0"/>
      <dgm:spPr/>
    </dgm:pt>
    <dgm:pt modelId="{B89EF91E-39A6-45DF-8104-28A92C82AF25}" type="pres">
      <dgm:prSet presAssocID="{BDD8A639-9C1B-428E-B4F1-96DB11873196}" presName="bgShapesFlow" presStyleCnt="0"/>
      <dgm:spPr/>
    </dgm:pt>
  </dgm:ptLst>
  <dgm:cxnLst>
    <dgm:cxn modelId="{E10A8103-0352-4CDD-8224-D52DB32A7B7C}" type="presOf" srcId="{BDD8A639-9C1B-428E-B4F1-96DB11873196}" destId="{ECD8FCE0-79C5-484F-BBE6-28751A191A67}" srcOrd="0" destOrd="0" presId="urn:microsoft.com/office/officeart/2005/8/layout/hierarchy6"/>
    <dgm:cxn modelId="{B6671569-31A4-4866-A0BA-DFF3E519067A}" type="presOf" srcId="{03B06F8D-4C36-4D6C-A34A-779977473D78}" destId="{EFD046A6-461B-4966-B8B2-4FA101C47355}" srcOrd="0" destOrd="0" presId="urn:microsoft.com/office/officeart/2005/8/layout/hierarchy6"/>
    <dgm:cxn modelId="{6DA5AAA4-0F7B-4538-A401-EFA82C65496A}" type="presOf" srcId="{6034389D-513B-4690-8436-05B0B87D4D5B}" destId="{3A78004F-8026-484D-99B2-D847FB6E8F10}" srcOrd="0" destOrd="0" presId="urn:microsoft.com/office/officeart/2005/8/layout/hierarchy6"/>
    <dgm:cxn modelId="{8153AF80-C733-4DBE-A924-7340CB550275}" type="presOf" srcId="{A6FAB9A8-50A8-47C1-851E-9416BD490272}" destId="{39677519-6BF0-44ED-BB1F-E825CF242E3F}" srcOrd="0" destOrd="0" presId="urn:microsoft.com/office/officeart/2005/8/layout/hierarchy6"/>
    <dgm:cxn modelId="{F8D2A1DB-5006-4660-AB1C-CEB4CD6BB87F}" type="presOf" srcId="{2C95F84D-5FEA-4739-8566-7C2D84C26ADA}" destId="{B4E68142-8DFF-4103-9BE7-356A067FE20C}" srcOrd="0" destOrd="0" presId="urn:microsoft.com/office/officeart/2005/8/layout/hierarchy6"/>
    <dgm:cxn modelId="{B374DFC2-5528-44CD-9DEF-499D975A8851}" type="presOf" srcId="{D3D18872-B37C-4875-8F5F-6DB90ADDF6F8}" destId="{8FB4782A-AA66-4EAB-AF6F-3E215286758C}" srcOrd="0" destOrd="0" presId="urn:microsoft.com/office/officeart/2005/8/layout/hierarchy6"/>
    <dgm:cxn modelId="{AB613FE6-40BA-4A47-BE06-6B085D48F09C}" type="presOf" srcId="{69CA5DFA-2917-443D-9DA1-A077A666E650}" destId="{DB499E75-4A53-4477-B729-814D209D8BE7}" srcOrd="0" destOrd="0" presId="urn:microsoft.com/office/officeart/2005/8/layout/hierarchy6"/>
    <dgm:cxn modelId="{BB44AD37-F595-44F5-A835-EF26FAF4D99F}" type="presOf" srcId="{9F380850-01CD-40F4-88CF-54CA0C0EE3CA}" destId="{7A63F98D-9329-4969-B3CD-96CEF4A54979}" srcOrd="0" destOrd="0" presId="urn:microsoft.com/office/officeart/2005/8/layout/hierarchy6"/>
    <dgm:cxn modelId="{74850AE5-B321-48BE-A8CE-52A1E57D87BE}" srcId="{03B06F8D-4C36-4D6C-A34A-779977473D78}" destId="{6034389D-513B-4690-8436-05B0B87D4D5B}" srcOrd="2" destOrd="0" parTransId="{3275F792-E776-4305-A17E-B4C0B6DAFDC4}" sibTransId="{6589A485-A3E1-4244-9A8D-3B9121095FAA}"/>
    <dgm:cxn modelId="{320A3A1A-8876-4995-8DE3-1BC395C5158A}" srcId="{03B06F8D-4C36-4D6C-A34A-779977473D78}" destId="{DC6A9E4A-2CEA-4348-9C73-06232139123B}" srcOrd="3" destOrd="0" parTransId="{9F380850-01CD-40F4-88CF-54CA0C0EE3CA}" sibTransId="{66E2F515-3A5B-4092-BEAE-8F522218C7D1}"/>
    <dgm:cxn modelId="{95CA32FE-70E3-42BC-BDED-46D7DF3DF7A9}" type="presOf" srcId="{695E7C73-23AD-4FD3-B96F-04ABD60F398F}" destId="{4682826E-AC9D-4FF7-9CCA-90229A99C971}" srcOrd="0" destOrd="0" presId="urn:microsoft.com/office/officeart/2005/8/layout/hierarchy6"/>
    <dgm:cxn modelId="{B2466180-7D19-46B6-ACC8-346304AE275B}" srcId="{6034389D-513B-4690-8436-05B0B87D4D5B}" destId="{D3D18872-B37C-4875-8F5F-6DB90ADDF6F8}" srcOrd="0" destOrd="0" parTransId="{69CA5DFA-2917-443D-9DA1-A077A666E650}" sibTransId="{048B2808-31B0-454B-8512-FFAB7ED6070D}"/>
    <dgm:cxn modelId="{0ABB999B-F48D-4EAA-AB22-5C31CAA98E4D}" type="presOf" srcId="{FFF916C4-CF14-4E8C-8E05-A5798C9B9CAF}" destId="{388C71DD-F852-4BB9-8B32-DBAEDBD8267D}" srcOrd="0" destOrd="0" presId="urn:microsoft.com/office/officeart/2005/8/layout/hierarchy6"/>
    <dgm:cxn modelId="{EB2964B7-9806-4B97-9A2C-C2B33FFA9CCC}" type="presOf" srcId="{F5324D4F-B942-432F-A35C-22C3756A929E}" destId="{385201D7-2E94-4037-A384-D51BA7244941}" srcOrd="0" destOrd="0" presId="urn:microsoft.com/office/officeart/2005/8/layout/hierarchy6"/>
    <dgm:cxn modelId="{CF70A519-2C41-496E-8428-78DDA1035DFB}" type="presOf" srcId="{DC6A9E4A-2CEA-4348-9C73-06232139123B}" destId="{68DB6641-323E-45A8-BF94-BE6FAEDB7FF1}" srcOrd="0" destOrd="0" presId="urn:microsoft.com/office/officeart/2005/8/layout/hierarchy6"/>
    <dgm:cxn modelId="{5763AA67-3860-489B-8E5D-177A413317CD}" srcId="{1B8F88B7-FB3F-4550-BB4F-653DB3136321}" destId="{FD9669EB-6828-43B2-AD2D-FFB07AA4E955}" srcOrd="0" destOrd="0" parTransId="{A6FAB9A8-50A8-47C1-851E-9416BD490272}" sibTransId="{7B0C500B-059A-4136-BBA0-8208F7AA107C}"/>
    <dgm:cxn modelId="{B36F27BA-742B-49C1-AFB3-556263284DC0}" srcId="{2C95F84D-5FEA-4739-8566-7C2D84C26ADA}" destId="{FFF916C4-CF14-4E8C-8E05-A5798C9B9CAF}" srcOrd="0" destOrd="0" parTransId="{F5324D4F-B942-432F-A35C-22C3756A929E}" sibTransId="{364F8627-1B1F-4782-9066-461EF0A32FBF}"/>
    <dgm:cxn modelId="{F797ED4A-DD19-4344-BA9D-43D95CD6A06A}" type="presOf" srcId="{395AAF73-617C-4BE5-B889-F1AD6981C1BF}" destId="{83F61A10-EE15-4A3C-AFB9-586072803D87}" srcOrd="0" destOrd="0" presId="urn:microsoft.com/office/officeart/2005/8/layout/hierarchy6"/>
    <dgm:cxn modelId="{64F808CD-FCA3-4CC9-9467-9314BDB16B8C}" type="presOf" srcId="{1B8F88B7-FB3F-4550-BB4F-653DB3136321}" destId="{75AF26FE-BED8-419A-8F94-51DFC69C635A}" srcOrd="0" destOrd="0" presId="urn:microsoft.com/office/officeart/2005/8/layout/hierarchy6"/>
    <dgm:cxn modelId="{A67D13F4-0731-4FCF-A938-BD3B7141BDFF}" type="presOf" srcId="{3275F792-E776-4305-A17E-B4C0B6DAFDC4}" destId="{6CC969A7-B469-4426-A108-23461034B30E}" srcOrd="0" destOrd="0" presId="urn:microsoft.com/office/officeart/2005/8/layout/hierarchy6"/>
    <dgm:cxn modelId="{A72800B3-CCAB-494E-8318-48087CF62775}" type="presOf" srcId="{FD9669EB-6828-43B2-AD2D-FFB07AA4E955}" destId="{ADF0A64A-DB95-44B2-ADD6-D4F9880FAD99}" srcOrd="0" destOrd="0" presId="urn:microsoft.com/office/officeart/2005/8/layout/hierarchy6"/>
    <dgm:cxn modelId="{68281F2E-279E-4C92-A95A-B0124D3CDDB3}" type="presOf" srcId="{ED222A61-3AA9-445D-A791-43BD11F5EBBA}" destId="{D538E4D6-A8BC-46CE-9467-38EA55F31D69}" srcOrd="0" destOrd="0" presId="urn:microsoft.com/office/officeart/2005/8/layout/hierarchy6"/>
    <dgm:cxn modelId="{8ABEA497-22AC-44DD-A4F9-3FF57083138A}" type="presOf" srcId="{F7D9F01F-0897-4ABE-A770-075E9756FDA2}" destId="{E9522783-A955-4F2C-A5E0-1C3A1A81F45A}" srcOrd="0" destOrd="0" presId="urn:microsoft.com/office/officeart/2005/8/layout/hierarchy6"/>
    <dgm:cxn modelId="{0AFECA0A-F6AF-4DB0-81A8-8754E6587BD4}" srcId="{03B06F8D-4C36-4D6C-A34A-779977473D78}" destId="{2C95F84D-5FEA-4739-8566-7C2D84C26ADA}" srcOrd="0" destOrd="0" parTransId="{395AAF73-617C-4BE5-B889-F1AD6981C1BF}" sibTransId="{5BBBCF13-6950-49FA-B621-6893E460AB90}"/>
    <dgm:cxn modelId="{C1F8D243-A1B4-40F2-A4FD-2E385D01CBCA}" srcId="{DC6A9E4A-2CEA-4348-9C73-06232139123B}" destId="{ED222A61-3AA9-445D-A791-43BD11F5EBBA}" srcOrd="0" destOrd="0" parTransId="{F7D9F01F-0897-4ABE-A770-075E9756FDA2}" sibTransId="{EF812AC2-AA0F-4B47-A533-90BC806FFC0A}"/>
    <dgm:cxn modelId="{282E3D17-F3D5-49AA-8136-94AF50C4BCB9}" srcId="{03B06F8D-4C36-4D6C-A34A-779977473D78}" destId="{1B8F88B7-FB3F-4550-BB4F-653DB3136321}" srcOrd="1" destOrd="0" parTransId="{695E7C73-23AD-4FD3-B96F-04ABD60F398F}" sibTransId="{BD6A2CA8-0433-4524-B8AD-1E52AFAAFAF5}"/>
    <dgm:cxn modelId="{3832417A-5484-4176-9578-30D46EE6A018}" srcId="{BDD8A639-9C1B-428E-B4F1-96DB11873196}" destId="{03B06F8D-4C36-4D6C-A34A-779977473D78}" srcOrd="0" destOrd="0" parTransId="{827FAA38-E325-4DBA-94A0-70B234BE9474}" sibTransId="{2E1AF847-E595-487C-A5EB-ABE3142D3C26}"/>
    <dgm:cxn modelId="{56709083-B865-473E-A409-789750631DE6}" type="presParOf" srcId="{ECD8FCE0-79C5-484F-BBE6-28751A191A67}" destId="{632C98D3-F942-43BC-BDDA-97196E2462EA}" srcOrd="0" destOrd="0" presId="urn:microsoft.com/office/officeart/2005/8/layout/hierarchy6"/>
    <dgm:cxn modelId="{9163680B-91B2-49FC-A962-B773474BC33B}" type="presParOf" srcId="{632C98D3-F942-43BC-BDDA-97196E2462EA}" destId="{46624F7A-B8CE-4BE5-BEF4-1C8A34C176EB}" srcOrd="0" destOrd="0" presId="urn:microsoft.com/office/officeart/2005/8/layout/hierarchy6"/>
    <dgm:cxn modelId="{8ECDD326-03CC-47AB-BAFD-FACAC626D10E}" type="presParOf" srcId="{46624F7A-B8CE-4BE5-BEF4-1C8A34C176EB}" destId="{224A4644-3A6D-4D60-8D32-483A9797EBE2}" srcOrd="0" destOrd="0" presId="urn:microsoft.com/office/officeart/2005/8/layout/hierarchy6"/>
    <dgm:cxn modelId="{FB553DFC-31ED-4106-82B2-083E99772C7E}" type="presParOf" srcId="{224A4644-3A6D-4D60-8D32-483A9797EBE2}" destId="{EFD046A6-461B-4966-B8B2-4FA101C47355}" srcOrd="0" destOrd="0" presId="urn:microsoft.com/office/officeart/2005/8/layout/hierarchy6"/>
    <dgm:cxn modelId="{DF40D2D6-E609-40D4-8A8E-48866ADB4D20}" type="presParOf" srcId="{224A4644-3A6D-4D60-8D32-483A9797EBE2}" destId="{7811B555-295B-4E88-9E0C-56890BA3362A}" srcOrd="1" destOrd="0" presId="urn:microsoft.com/office/officeart/2005/8/layout/hierarchy6"/>
    <dgm:cxn modelId="{5EAB6B4B-B843-4557-B8A8-CB92ADE2BCE6}" type="presParOf" srcId="{7811B555-295B-4E88-9E0C-56890BA3362A}" destId="{83F61A10-EE15-4A3C-AFB9-586072803D87}" srcOrd="0" destOrd="0" presId="urn:microsoft.com/office/officeart/2005/8/layout/hierarchy6"/>
    <dgm:cxn modelId="{ABD01994-C015-4BD5-8B19-A68BE42E760F}" type="presParOf" srcId="{7811B555-295B-4E88-9E0C-56890BA3362A}" destId="{E60A307E-578F-4183-AED7-2BA40593D351}" srcOrd="1" destOrd="0" presId="urn:microsoft.com/office/officeart/2005/8/layout/hierarchy6"/>
    <dgm:cxn modelId="{D3C7BA46-8FDC-408B-A6D3-5AF19C5E4550}" type="presParOf" srcId="{E60A307E-578F-4183-AED7-2BA40593D351}" destId="{B4E68142-8DFF-4103-9BE7-356A067FE20C}" srcOrd="0" destOrd="0" presId="urn:microsoft.com/office/officeart/2005/8/layout/hierarchy6"/>
    <dgm:cxn modelId="{7DE79A6F-9A68-4687-8465-AA57C51B6BC0}" type="presParOf" srcId="{E60A307E-578F-4183-AED7-2BA40593D351}" destId="{3B5C64D3-F065-4EE8-9377-F851E04A6740}" srcOrd="1" destOrd="0" presId="urn:microsoft.com/office/officeart/2005/8/layout/hierarchy6"/>
    <dgm:cxn modelId="{4FE9BFAE-3658-4479-A9BA-0835AA3B71A8}" type="presParOf" srcId="{3B5C64D3-F065-4EE8-9377-F851E04A6740}" destId="{385201D7-2E94-4037-A384-D51BA7244941}" srcOrd="0" destOrd="0" presId="urn:microsoft.com/office/officeart/2005/8/layout/hierarchy6"/>
    <dgm:cxn modelId="{472C6508-564F-49FE-A2C5-CF5405E62AC7}" type="presParOf" srcId="{3B5C64D3-F065-4EE8-9377-F851E04A6740}" destId="{97D4E408-95F8-4528-9549-CACBB62BA1ED}" srcOrd="1" destOrd="0" presId="urn:microsoft.com/office/officeart/2005/8/layout/hierarchy6"/>
    <dgm:cxn modelId="{C63D5222-C6B3-4E9D-99E0-A816C5411715}" type="presParOf" srcId="{97D4E408-95F8-4528-9549-CACBB62BA1ED}" destId="{388C71DD-F852-4BB9-8B32-DBAEDBD8267D}" srcOrd="0" destOrd="0" presId="urn:microsoft.com/office/officeart/2005/8/layout/hierarchy6"/>
    <dgm:cxn modelId="{DF0AC209-C8F0-4894-9C09-6C5C0FA3CACA}" type="presParOf" srcId="{97D4E408-95F8-4528-9549-CACBB62BA1ED}" destId="{C9EAFF4E-62DA-43E9-A805-A4BE1B01DDBA}" srcOrd="1" destOrd="0" presId="urn:microsoft.com/office/officeart/2005/8/layout/hierarchy6"/>
    <dgm:cxn modelId="{A15FAEA8-991A-48AF-8C9B-1C703C6B280B}" type="presParOf" srcId="{7811B555-295B-4E88-9E0C-56890BA3362A}" destId="{4682826E-AC9D-4FF7-9CCA-90229A99C971}" srcOrd="2" destOrd="0" presId="urn:microsoft.com/office/officeart/2005/8/layout/hierarchy6"/>
    <dgm:cxn modelId="{6281FDFB-52FB-4C14-9BA7-3D2CC0B71E62}" type="presParOf" srcId="{7811B555-295B-4E88-9E0C-56890BA3362A}" destId="{94FA9C70-A866-44C1-944D-396AD063D2AA}" srcOrd="3" destOrd="0" presId="urn:microsoft.com/office/officeart/2005/8/layout/hierarchy6"/>
    <dgm:cxn modelId="{FA2566DA-C80C-4B94-ABB4-FBE869E78A1A}" type="presParOf" srcId="{94FA9C70-A866-44C1-944D-396AD063D2AA}" destId="{75AF26FE-BED8-419A-8F94-51DFC69C635A}" srcOrd="0" destOrd="0" presId="urn:microsoft.com/office/officeart/2005/8/layout/hierarchy6"/>
    <dgm:cxn modelId="{7B7A0CC3-B8F3-4627-A55A-82005A6E6B7F}" type="presParOf" srcId="{94FA9C70-A866-44C1-944D-396AD063D2AA}" destId="{6409BAE8-443A-4B56-96DC-C2D72510C9AA}" srcOrd="1" destOrd="0" presId="urn:microsoft.com/office/officeart/2005/8/layout/hierarchy6"/>
    <dgm:cxn modelId="{0702C300-6DAD-4352-A986-9117104140B7}" type="presParOf" srcId="{6409BAE8-443A-4B56-96DC-C2D72510C9AA}" destId="{39677519-6BF0-44ED-BB1F-E825CF242E3F}" srcOrd="0" destOrd="0" presId="urn:microsoft.com/office/officeart/2005/8/layout/hierarchy6"/>
    <dgm:cxn modelId="{5FE9E766-14DC-4858-8829-7BB34C8A9894}" type="presParOf" srcId="{6409BAE8-443A-4B56-96DC-C2D72510C9AA}" destId="{3987262C-2D2C-468F-AC4E-376E45B2934B}" srcOrd="1" destOrd="0" presId="urn:microsoft.com/office/officeart/2005/8/layout/hierarchy6"/>
    <dgm:cxn modelId="{E929CB37-66A7-49C5-A039-A3C807F8D7E8}" type="presParOf" srcId="{3987262C-2D2C-468F-AC4E-376E45B2934B}" destId="{ADF0A64A-DB95-44B2-ADD6-D4F9880FAD99}" srcOrd="0" destOrd="0" presId="urn:microsoft.com/office/officeart/2005/8/layout/hierarchy6"/>
    <dgm:cxn modelId="{0798BC79-2D7E-40F4-B10D-E9586CE81CF3}" type="presParOf" srcId="{3987262C-2D2C-468F-AC4E-376E45B2934B}" destId="{B59970BF-3E96-4B75-B077-A7C1993C2857}" srcOrd="1" destOrd="0" presId="urn:microsoft.com/office/officeart/2005/8/layout/hierarchy6"/>
    <dgm:cxn modelId="{CFF1FDED-3D80-4D0C-983C-2DBDAAE559ED}" type="presParOf" srcId="{7811B555-295B-4E88-9E0C-56890BA3362A}" destId="{6CC969A7-B469-4426-A108-23461034B30E}" srcOrd="4" destOrd="0" presId="urn:microsoft.com/office/officeart/2005/8/layout/hierarchy6"/>
    <dgm:cxn modelId="{332215ED-663A-4422-B2FA-A5E29B3268C0}" type="presParOf" srcId="{7811B555-295B-4E88-9E0C-56890BA3362A}" destId="{C9DC0056-5ACB-4BED-9FB7-D5248A610EA2}" srcOrd="5" destOrd="0" presId="urn:microsoft.com/office/officeart/2005/8/layout/hierarchy6"/>
    <dgm:cxn modelId="{B0F04A40-F522-4247-AA16-5CE0078BE159}" type="presParOf" srcId="{C9DC0056-5ACB-4BED-9FB7-D5248A610EA2}" destId="{3A78004F-8026-484D-99B2-D847FB6E8F10}" srcOrd="0" destOrd="0" presId="urn:microsoft.com/office/officeart/2005/8/layout/hierarchy6"/>
    <dgm:cxn modelId="{0E4976CD-FEE0-4AC9-8FFA-D0EC2C92481D}" type="presParOf" srcId="{C9DC0056-5ACB-4BED-9FB7-D5248A610EA2}" destId="{F33E52D9-3215-4192-A509-3584DA68D426}" srcOrd="1" destOrd="0" presId="urn:microsoft.com/office/officeart/2005/8/layout/hierarchy6"/>
    <dgm:cxn modelId="{BD94B2B6-35CD-452A-AA00-D804B751702A}" type="presParOf" srcId="{F33E52D9-3215-4192-A509-3584DA68D426}" destId="{DB499E75-4A53-4477-B729-814D209D8BE7}" srcOrd="0" destOrd="0" presId="urn:microsoft.com/office/officeart/2005/8/layout/hierarchy6"/>
    <dgm:cxn modelId="{64E0CE8F-A51E-4631-BBF8-A003332C20D9}" type="presParOf" srcId="{F33E52D9-3215-4192-A509-3584DA68D426}" destId="{E7338CAE-C970-4883-994A-C3ED2EACF07A}" srcOrd="1" destOrd="0" presId="urn:microsoft.com/office/officeart/2005/8/layout/hierarchy6"/>
    <dgm:cxn modelId="{9BC890B0-51A4-49D0-984A-F61E0DFF5D1F}" type="presParOf" srcId="{E7338CAE-C970-4883-994A-C3ED2EACF07A}" destId="{8FB4782A-AA66-4EAB-AF6F-3E215286758C}" srcOrd="0" destOrd="0" presId="urn:microsoft.com/office/officeart/2005/8/layout/hierarchy6"/>
    <dgm:cxn modelId="{39E75D4E-236E-4969-9424-4FA443610970}" type="presParOf" srcId="{E7338CAE-C970-4883-994A-C3ED2EACF07A}" destId="{513A61D1-F422-428E-B7F7-1F666B321F95}" srcOrd="1" destOrd="0" presId="urn:microsoft.com/office/officeart/2005/8/layout/hierarchy6"/>
    <dgm:cxn modelId="{1921937B-894A-4092-AF9B-37C4BC174D2C}" type="presParOf" srcId="{7811B555-295B-4E88-9E0C-56890BA3362A}" destId="{7A63F98D-9329-4969-B3CD-96CEF4A54979}" srcOrd="6" destOrd="0" presId="urn:microsoft.com/office/officeart/2005/8/layout/hierarchy6"/>
    <dgm:cxn modelId="{8487B01B-C543-4A85-B861-3FA251143CA0}" type="presParOf" srcId="{7811B555-295B-4E88-9E0C-56890BA3362A}" destId="{75DDDD9B-4F08-49D4-9C0F-282EF5C8633D}" srcOrd="7" destOrd="0" presId="urn:microsoft.com/office/officeart/2005/8/layout/hierarchy6"/>
    <dgm:cxn modelId="{026EE05A-C40F-4DD5-BB2D-4E7BAA829B9A}" type="presParOf" srcId="{75DDDD9B-4F08-49D4-9C0F-282EF5C8633D}" destId="{68DB6641-323E-45A8-BF94-BE6FAEDB7FF1}" srcOrd="0" destOrd="0" presId="urn:microsoft.com/office/officeart/2005/8/layout/hierarchy6"/>
    <dgm:cxn modelId="{68BA40BB-66FA-4934-9A0B-1798662EDFBE}" type="presParOf" srcId="{75DDDD9B-4F08-49D4-9C0F-282EF5C8633D}" destId="{8E232418-554A-4EE6-9B65-3A02CD02C58D}" srcOrd="1" destOrd="0" presId="urn:microsoft.com/office/officeart/2005/8/layout/hierarchy6"/>
    <dgm:cxn modelId="{2DA3DF84-D4B0-49C9-82EE-7B163BA4DF56}" type="presParOf" srcId="{8E232418-554A-4EE6-9B65-3A02CD02C58D}" destId="{E9522783-A955-4F2C-A5E0-1C3A1A81F45A}" srcOrd="0" destOrd="0" presId="urn:microsoft.com/office/officeart/2005/8/layout/hierarchy6"/>
    <dgm:cxn modelId="{A5479212-CAE9-4F9F-944B-ABC7E5500EC7}" type="presParOf" srcId="{8E232418-554A-4EE6-9B65-3A02CD02C58D}" destId="{675C00CE-8D10-40DF-9819-C582BEBADFC0}" srcOrd="1" destOrd="0" presId="urn:microsoft.com/office/officeart/2005/8/layout/hierarchy6"/>
    <dgm:cxn modelId="{11A823D1-44B0-4E14-8027-81BFA22190A2}" type="presParOf" srcId="{675C00CE-8D10-40DF-9819-C582BEBADFC0}" destId="{D538E4D6-A8BC-46CE-9467-38EA55F31D69}" srcOrd="0" destOrd="0" presId="urn:microsoft.com/office/officeart/2005/8/layout/hierarchy6"/>
    <dgm:cxn modelId="{EF381107-887E-48E5-BA94-6B681662A14A}" type="presParOf" srcId="{675C00CE-8D10-40DF-9819-C582BEBADFC0}" destId="{58959C3F-20F9-4142-9034-492FF476F981}" srcOrd="1" destOrd="0" presId="urn:microsoft.com/office/officeart/2005/8/layout/hierarchy6"/>
    <dgm:cxn modelId="{475A0D64-7C71-4782-BB74-2903AAFC5A6C}" type="presParOf" srcId="{ECD8FCE0-79C5-484F-BBE6-28751A191A67}" destId="{B89EF91E-39A6-45DF-8104-28A92C82AF2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B1E49B-9674-4D66-B72B-D27D2FED4B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8FA33DB-D6B6-4EAA-973F-17E5B39DCBBA}">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t>التباين العام للمتغير التابع</a:t>
          </a:r>
          <a:endParaRPr lang="en-US" sz="2400" dirty="0"/>
        </a:p>
      </dgm:t>
    </dgm:pt>
    <dgm:pt modelId="{A2BD1D1C-877E-4B9F-8070-5938E213E824}" type="parTrans" cxnId="{7A44B1AF-6475-46A6-AB87-A37BB6DDFB56}">
      <dgm:prSet/>
      <dgm:spPr/>
      <dgm:t>
        <a:bodyPr/>
        <a:lstStyle/>
        <a:p>
          <a:endParaRPr lang="en-US"/>
        </a:p>
      </dgm:t>
    </dgm:pt>
    <dgm:pt modelId="{6E082527-229C-43E6-80CF-73B7E33F2C18}" type="sibTrans" cxnId="{7A44B1AF-6475-46A6-AB87-A37BB6DDFB56}">
      <dgm:prSet/>
      <dgm:spPr/>
      <dgm:t>
        <a:bodyPr/>
        <a:lstStyle/>
        <a:p>
          <a:endParaRPr lang="en-US"/>
        </a:p>
      </dgm:t>
    </dgm:pt>
    <dgm:pt modelId="{6C53096A-18E8-4B03-BB58-7C6BA9CD6F92}">
      <dgm:prSet phldrT="[Text]" custT="1">
        <dgm:style>
          <a:lnRef idx="2">
            <a:schemeClr val="accent4"/>
          </a:lnRef>
          <a:fillRef idx="1">
            <a:schemeClr val="lt1"/>
          </a:fillRef>
          <a:effectRef idx="0">
            <a:schemeClr val="accent4"/>
          </a:effectRef>
          <a:fontRef idx="minor">
            <a:schemeClr val="dk1"/>
          </a:fontRef>
        </dgm:style>
      </dgm:prSet>
      <dgm:spPr/>
      <dgm:t>
        <a:bodyPr/>
        <a:lstStyle/>
        <a:p>
          <a:r>
            <a:rPr lang="ar-OM" sz="2400" dirty="0" smtClean="0"/>
            <a:t>التباين داخل مجموعات المتغير المستقل</a:t>
          </a:r>
          <a:endParaRPr lang="en-US" sz="2400" dirty="0"/>
        </a:p>
      </dgm:t>
    </dgm:pt>
    <dgm:pt modelId="{11D60416-748E-4701-9F62-8C12D197A809}" type="parTrans" cxnId="{B24028AC-038C-489F-9C83-26D7A146D3F6}">
      <dgm:prSet/>
      <dgm:spPr/>
      <dgm:t>
        <a:bodyPr/>
        <a:lstStyle/>
        <a:p>
          <a:endParaRPr lang="en-US"/>
        </a:p>
      </dgm:t>
    </dgm:pt>
    <dgm:pt modelId="{4316EA8C-C774-4AE5-AF99-EC43CD9159D3}" type="sibTrans" cxnId="{B24028AC-038C-489F-9C83-26D7A146D3F6}">
      <dgm:prSet/>
      <dgm:spPr/>
      <dgm:t>
        <a:bodyPr/>
        <a:lstStyle/>
        <a:p>
          <a:endParaRPr lang="en-US"/>
        </a:p>
      </dgm:t>
    </dgm:pt>
    <dgm:pt modelId="{92AA30B8-6292-4DF2-A064-2D96239C7666}">
      <dgm:prSet phldrT="[Text]" custT="1">
        <dgm:style>
          <a:lnRef idx="2">
            <a:schemeClr val="accent2"/>
          </a:lnRef>
          <a:fillRef idx="1">
            <a:schemeClr val="lt1"/>
          </a:fillRef>
          <a:effectRef idx="0">
            <a:schemeClr val="accent2"/>
          </a:effectRef>
          <a:fontRef idx="minor">
            <a:schemeClr val="dk1"/>
          </a:fontRef>
        </dgm:style>
      </dgm:prSet>
      <dgm:spPr/>
      <dgm:t>
        <a:bodyPr/>
        <a:lstStyle/>
        <a:p>
          <a:r>
            <a:rPr lang="ar-OM" sz="2400" dirty="0" smtClean="0"/>
            <a:t>التباين بين مجموعات المتغير المستقل</a:t>
          </a:r>
          <a:endParaRPr lang="en-US" sz="2400" dirty="0"/>
        </a:p>
      </dgm:t>
    </dgm:pt>
    <dgm:pt modelId="{B8BACA55-4CA1-45E9-A44E-C91714EB5261}" type="parTrans" cxnId="{8216319E-BBFE-45E6-9DED-30F4F65B5D22}">
      <dgm:prSet/>
      <dgm:spPr/>
      <dgm:t>
        <a:bodyPr/>
        <a:lstStyle/>
        <a:p>
          <a:endParaRPr lang="en-US"/>
        </a:p>
      </dgm:t>
    </dgm:pt>
    <dgm:pt modelId="{051604A9-A322-449C-A8FA-D4F4A932BB54}" type="sibTrans" cxnId="{8216319E-BBFE-45E6-9DED-30F4F65B5D22}">
      <dgm:prSet/>
      <dgm:spPr/>
      <dgm:t>
        <a:bodyPr/>
        <a:lstStyle/>
        <a:p>
          <a:endParaRPr lang="en-US"/>
        </a:p>
      </dgm:t>
    </dgm:pt>
    <dgm:pt modelId="{40AE1181-685C-48C8-94B4-93C9AB360AF8}" type="pres">
      <dgm:prSet presAssocID="{96B1E49B-9674-4D66-B72B-D27D2FED4B76}" presName="hierChild1" presStyleCnt="0">
        <dgm:presLayoutVars>
          <dgm:orgChart val="1"/>
          <dgm:chPref val="1"/>
          <dgm:dir/>
          <dgm:animOne val="branch"/>
          <dgm:animLvl val="lvl"/>
          <dgm:resizeHandles/>
        </dgm:presLayoutVars>
      </dgm:prSet>
      <dgm:spPr/>
      <dgm:t>
        <a:bodyPr/>
        <a:lstStyle/>
        <a:p>
          <a:endParaRPr lang="en-US"/>
        </a:p>
      </dgm:t>
    </dgm:pt>
    <dgm:pt modelId="{FB558A5A-81E1-408B-A1C6-DABE165CA55E}" type="pres">
      <dgm:prSet presAssocID="{B8FA33DB-D6B6-4EAA-973F-17E5B39DCBBA}" presName="hierRoot1" presStyleCnt="0">
        <dgm:presLayoutVars>
          <dgm:hierBranch val="init"/>
        </dgm:presLayoutVars>
      </dgm:prSet>
      <dgm:spPr/>
    </dgm:pt>
    <dgm:pt modelId="{47F64A20-F8B9-4F3F-8FAC-B1C6A25DCD78}" type="pres">
      <dgm:prSet presAssocID="{B8FA33DB-D6B6-4EAA-973F-17E5B39DCBBA}" presName="rootComposite1" presStyleCnt="0"/>
      <dgm:spPr/>
    </dgm:pt>
    <dgm:pt modelId="{33711349-F5BA-41D4-B07D-CE455AE30D71}" type="pres">
      <dgm:prSet presAssocID="{B8FA33DB-D6B6-4EAA-973F-17E5B39DCBBA}" presName="rootText1" presStyleLbl="node0" presStyleIdx="0" presStyleCnt="1" custScaleX="146468">
        <dgm:presLayoutVars>
          <dgm:chPref val="3"/>
        </dgm:presLayoutVars>
      </dgm:prSet>
      <dgm:spPr/>
      <dgm:t>
        <a:bodyPr/>
        <a:lstStyle/>
        <a:p>
          <a:endParaRPr lang="en-US"/>
        </a:p>
      </dgm:t>
    </dgm:pt>
    <dgm:pt modelId="{9E580FB4-91FC-4481-BFE3-D7D9B5A07F1A}" type="pres">
      <dgm:prSet presAssocID="{B8FA33DB-D6B6-4EAA-973F-17E5B39DCBBA}" presName="rootConnector1" presStyleLbl="node1" presStyleIdx="0" presStyleCnt="0"/>
      <dgm:spPr/>
      <dgm:t>
        <a:bodyPr/>
        <a:lstStyle/>
        <a:p>
          <a:endParaRPr lang="en-US"/>
        </a:p>
      </dgm:t>
    </dgm:pt>
    <dgm:pt modelId="{0A03B361-1507-49C8-A027-464C1B28CE6F}" type="pres">
      <dgm:prSet presAssocID="{B8FA33DB-D6B6-4EAA-973F-17E5B39DCBBA}" presName="hierChild2" presStyleCnt="0"/>
      <dgm:spPr/>
    </dgm:pt>
    <dgm:pt modelId="{C3E9E3CE-8A27-4AD5-A9DB-8AB4B0401D6A}" type="pres">
      <dgm:prSet presAssocID="{11D60416-748E-4701-9F62-8C12D197A809}" presName="Name37" presStyleLbl="parChTrans1D2" presStyleIdx="0" presStyleCnt="2"/>
      <dgm:spPr/>
      <dgm:t>
        <a:bodyPr/>
        <a:lstStyle/>
        <a:p>
          <a:endParaRPr lang="en-US"/>
        </a:p>
      </dgm:t>
    </dgm:pt>
    <dgm:pt modelId="{9109C8AF-819C-4113-BD65-07C655DC43BA}" type="pres">
      <dgm:prSet presAssocID="{6C53096A-18E8-4B03-BB58-7C6BA9CD6F92}" presName="hierRoot2" presStyleCnt="0">
        <dgm:presLayoutVars>
          <dgm:hierBranch val="init"/>
        </dgm:presLayoutVars>
      </dgm:prSet>
      <dgm:spPr/>
    </dgm:pt>
    <dgm:pt modelId="{3B97A076-ED39-4C01-85C4-04CF11C7A2A9}" type="pres">
      <dgm:prSet presAssocID="{6C53096A-18E8-4B03-BB58-7C6BA9CD6F92}" presName="rootComposite" presStyleCnt="0"/>
      <dgm:spPr/>
    </dgm:pt>
    <dgm:pt modelId="{9E55572B-BA9C-46F6-B1B8-268F8CF2A9AB}" type="pres">
      <dgm:prSet presAssocID="{6C53096A-18E8-4B03-BB58-7C6BA9CD6F92}" presName="rootText" presStyleLbl="node2" presStyleIdx="0" presStyleCnt="2" custScaleX="170731">
        <dgm:presLayoutVars>
          <dgm:chPref val="3"/>
        </dgm:presLayoutVars>
      </dgm:prSet>
      <dgm:spPr/>
      <dgm:t>
        <a:bodyPr/>
        <a:lstStyle/>
        <a:p>
          <a:endParaRPr lang="en-US"/>
        </a:p>
      </dgm:t>
    </dgm:pt>
    <dgm:pt modelId="{4FA88B74-EFD4-4D36-9B14-86F183B1F26B}" type="pres">
      <dgm:prSet presAssocID="{6C53096A-18E8-4B03-BB58-7C6BA9CD6F92}" presName="rootConnector" presStyleLbl="node2" presStyleIdx="0" presStyleCnt="2"/>
      <dgm:spPr/>
      <dgm:t>
        <a:bodyPr/>
        <a:lstStyle/>
        <a:p>
          <a:endParaRPr lang="en-US"/>
        </a:p>
      </dgm:t>
    </dgm:pt>
    <dgm:pt modelId="{26BB9C02-B14E-4FE1-8856-6A774C81E33C}" type="pres">
      <dgm:prSet presAssocID="{6C53096A-18E8-4B03-BB58-7C6BA9CD6F92}" presName="hierChild4" presStyleCnt="0"/>
      <dgm:spPr/>
    </dgm:pt>
    <dgm:pt modelId="{00BC9BBC-C55F-428B-B3FE-1104BFB0E343}" type="pres">
      <dgm:prSet presAssocID="{6C53096A-18E8-4B03-BB58-7C6BA9CD6F92}" presName="hierChild5" presStyleCnt="0"/>
      <dgm:spPr/>
    </dgm:pt>
    <dgm:pt modelId="{F67D2346-5C72-4FD7-80A6-E232E014E5B0}" type="pres">
      <dgm:prSet presAssocID="{B8BACA55-4CA1-45E9-A44E-C91714EB5261}" presName="Name37" presStyleLbl="parChTrans1D2" presStyleIdx="1" presStyleCnt="2"/>
      <dgm:spPr/>
      <dgm:t>
        <a:bodyPr/>
        <a:lstStyle/>
        <a:p>
          <a:endParaRPr lang="en-US"/>
        </a:p>
      </dgm:t>
    </dgm:pt>
    <dgm:pt modelId="{2F11E0CA-D61E-4C76-9130-979C971FF09A}" type="pres">
      <dgm:prSet presAssocID="{92AA30B8-6292-4DF2-A064-2D96239C7666}" presName="hierRoot2" presStyleCnt="0">
        <dgm:presLayoutVars>
          <dgm:hierBranch val="init"/>
        </dgm:presLayoutVars>
      </dgm:prSet>
      <dgm:spPr/>
    </dgm:pt>
    <dgm:pt modelId="{CE5968F0-DC5E-460F-A806-AADB1E5157AC}" type="pres">
      <dgm:prSet presAssocID="{92AA30B8-6292-4DF2-A064-2D96239C7666}" presName="rootComposite" presStyleCnt="0"/>
      <dgm:spPr/>
    </dgm:pt>
    <dgm:pt modelId="{6DCF7393-A9ED-4F88-92FC-2BF3F15FA8D2}" type="pres">
      <dgm:prSet presAssocID="{92AA30B8-6292-4DF2-A064-2D96239C7666}" presName="rootText" presStyleLbl="node2" presStyleIdx="1" presStyleCnt="2" custScaleX="155325">
        <dgm:presLayoutVars>
          <dgm:chPref val="3"/>
        </dgm:presLayoutVars>
      </dgm:prSet>
      <dgm:spPr/>
      <dgm:t>
        <a:bodyPr/>
        <a:lstStyle/>
        <a:p>
          <a:endParaRPr lang="en-US"/>
        </a:p>
      </dgm:t>
    </dgm:pt>
    <dgm:pt modelId="{C394FB62-05B4-44A1-8EE7-06740233B30D}" type="pres">
      <dgm:prSet presAssocID="{92AA30B8-6292-4DF2-A064-2D96239C7666}" presName="rootConnector" presStyleLbl="node2" presStyleIdx="1" presStyleCnt="2"/>
      <dgm:spPr/>
      <dgm:t>
        <a:bodyPr/>
        <a:lstStyle/>
        <a:p>
          <a:endParaRPr lang="en-US"/>
        </a:p>
      </dgm:t>
    </dgm:pt>
    <dgm:pt modelId="{FEEAC624-8EF2-4220-87F4-D247DD6900FE}" type="pres">
      <dgm:prSet presAssocID="{92AA30B8-6292-4DF2-A064-2D96239C7666}" presName="hierChild4" presStyleCnt="0"/>
      <dgm:spPr/>
    </dgm:pt>
    <dgm:pt modelId="{38D35658-311A-4C8B-81C4-B9672870F89A}" type="pres">
      <dgm:prSet presAssocID="{92AA30B8-6292-4DF2-A064-2D96239C7666}" presName="hierChild5" presStyleCnt="0"/>
      <dgm:spPr/>
    </dgm:pt>
    <dgm:pt modelId="{9C264F47-3002-49EF-86BC-01D554143BE0}" type="pres">
      <dgm:prSet presAssocID="{B8FA33DB-D6B6-4EAA-973F-17E5B39DCBBA}" presName="hierChild3" presStyleCnt="0"/>
      <dgm:spPr/>
    </dgm:pt>
  </dgm:ptLst>
  <dgm:cxnLst>
    <dgm:cxn modelId="{6C461111-1462-4C63-B116-3DED8BE95D88}" type="presOf" srcId="{B8FA33DB-D6B6-4EAA-973F-17E5B39DCBBA}" destId="{9E580FB4-91FC-4481-BFE3-D7D9B5A07F1A}" srcOrd="1" destOrd="0" presId="urn:microsoft.com/office/officeart/2005/8/layout/orgChart1"/>
    <dgm:cxn modelId="{0C7488D4-680B-4DC8-809B-0DC76A132B0A}" type="presOf" srcId="{92AA30B8-6292-4DF2-A064-2D96239C7666}" destId="{C394FB62-05B4-44A1-8EE7-06740233B30D}" srcOrd="1" destOrd="0" presId="urn:microsoft.com/office/officeart/2005/8/layout/orgChart1"/>
    <dgm:cxn modelId="{8216319E-BBFE-45E6-9DED-30F4F65B5D22}" srcId="{B8FA33DB-D6B6-4EAA-973F-17E5B39DCBBA}" destId="{92AA30B8-6292-4DF2-A064-2D96239C7666}" srcOrd="1" destOrd="0" parTransId="{B8BACA55-4CA1-45E9-A44E-C91714EB5261}" sibTransId="{051604A9-A322-449C-A8FA-D4F4A932BB54}"/>
    <dgm:cxn modelId="{5FD1FDE3-6782-4E84-A07A-6FB134EE8997}" type="presOf" srcId="{B8FA33DB-D6B6-4EAA-973F-17E5B39DCBBA}" destId="{33711349-F5BA-41D4-B07D-CE455AE30D71}" srcOrd="0" destOrd="0" presId="urn:microsoft.com/office/officeart/2005/8/layout/orgChart1"/>
    <dgm:cxn modelId="{7A44B1AF-6475-46A6-AB87-A37BB6DDFB56}" srcId="{96B1E49B-9674-4D66-B72B-D27D2FED4B76}" destId="{B8FA33DB-D6B6-4EAA-973F-17E5B39DCBBA}" srcOrd="0" destOrd="0" parTransId="{A2BD1D1C-877E-4B9F-8070-5938E213E824}" sibTransId="{6E082527-229C-43E6-80CF-73B7E33F2C18}"/>
    <dgm:cxn modelId="{E8E966F6-6A40-41C3-B75C-EE09549836EB}" type="presOf" srcId="{6C53096A-18E8-4B03-BB58-7C6BA9CD6F92}" destId="{9E55572B-BA9C-46F6-B1B8-268F8CF2A9AB}" srcOrd="0" destOrd="0" presId="urn:microsoft.com/office/officeart/2005/8/layout/orgChart1"/>
    <dgm:cxn modelId="{8CA271AB-8AF8-4A0A-AE0C-2D15CF8E4947}" type="presOf" srcId="{11D60416-748E-4701-9F62-8C12D197A809}" destId="{C3E9E3CE-8A27-4AD5-A9DB-8AB4B0401D6A}" srcOrd="0" destOrd="0" presId="urn:microsoft.com/office/officeart/2005/8/layout/orgChart1"/>
    <dgm:cxn modelId="{83E18515-A962-443A-B772-DB76A84CD59D}" type="presOf" srcId="{6C53096A-18E8-4B03-BB58-7C6BA9CD6F92}" destId="{4FA88B74-EFD4-4D36-9B14-86F183B1F26B}" srcOrd="1" destOrd="0" presId="urn:microsoft.com/office/officeart/2005/8/layout/orgChart1"/>
    <dgm:cxn modelId="{CA7E8279-8184-4E57-9C46-AFE49C66A3CD}" type="presOf" srcId="{B8BACA55-4CA1-45E9-A44E-C91714EB5261}" destId="{F67D2346-5C72-4FD7-80A6-E232E014E5B0}" srcOrd="0" destOrd="0" presId="urn:microsoft.com/office/officeart/2005/8/layout/orgChart1"/>
    <dgm:cxn modelId="{DAC678F4-6759-4C11-979A-663160020671}" type="presOf" srcId="{96B1E49B-9674-4D66-B72B-D27D2FED4B76}" destId="{40AE1181-685C-48C8-94B4-93C9AB360AF8}" srcOrd="0" destOrd="0" presId="urn:microsoft.com/office/officeart/2005/8/layout/orgChart1"/>
    <dgm:cxn modelId="{0CB096FA-9153-44A8-A68F-7CC59131965F}" type="presOf" srcId="{92AA30B8-6292-4DF2-A064-2D96239C7666}" destId="{6DCF7393-A9ED-4F88-92FC-2BF3F15FA8D2}" srcOrd="0" destOrd="0" presId="urn:microsoft.com/office/officeart/2005/8/layout/orgChart1"/>
    <dgm:cxn modelId="{B24028AC-038C-489F-9C83-26D7A146D3F6}" srcId="{B8FA33DB-D6B6-4EAA-973F-17E5B39DCBBA}" destId="{6C53096A-18E8-4B03-BB58-7C6BA9CD6F92}" srcOrd="0" destOrd="0" parTransId="{11D60416-748E-4701-9F62-8C12D197A809}" sibTransId="{4316EA8C-C774-4AE5-AF99-EC43CD9159D3}"/>
    <dgm:cxn modelId="{4B719E87-9CF3-47BB-B5FE-86EC176515D2}" type="presParOf" srcId="{40AE1181-685C-48C8-94B4-93C9AB360AF8}" destId="{FB558A5A-81E1-408B-A1C6-DABE165CA55E}" srcOrd="0" destOrd="0" presId="urn:microsoft.com/office/officeart/2005/8/layout/orgChart1"/>
    <dgm:cxn modelId="{A613BE26-3A6B-4C5D-BC84-FC1BBCE61A35}" type="presParOf" srcId="{FB558A5A-81E1-408B-A1C6-DABE165CA55E}" destId="{47F64A20-F8B9-4F3F-8FAC-B1C6A25DCD78}" srcOrd="0" destOrd="0" presId="urn:microsoft.com/office/officeart/2005/8/layout/orgChart1"/>
    <dgm:cxn modelId="{672AA3F1-FE1A-4EE3-AF7D-E7400E046A1A}" type="presParOf" srcId="{47F64A20-F8B9-4F3F-8FAC-B1C6A25DCD78}" destId="{33711349-F5BA-41D4-B07D-CE455AE30D71}" srcOrd="0" destOrd="0" presId="urn:microsoft.com/office/officeart/2005/8/layout/orgChart1"/>
    <dgm:cxn modelId="{11273631-ACBD-4D1D-96BC-DD9E1076B7AB}" type="presParOf" srcId="{47F64A20-F8B9-4F3F-8FAC-B1C6A25DCD78}" destId="{9E580FB4-91FC-4481-BFE3-D7D9B5A07F1A}" srcOrd="1" destOrd="0" presId="urn:microsoft.com/office/officeart/2005/8/layout/orgChart1"/>
    <dgm:cxn modelId="{B4399036-90EA-4DD1-9479-A9191911608F}" type="presParOf" srcId="{FB558A5A-81E1-408B-A1C6-DABE165CA55E}" destId="{0A03B361-1507-49C8-A027-464C1B28CE6F}" srcOrd="1" destOrd="0" presId="urn:microsoft.com/office/officeart/2005/8/layout/orgChart1"/>
    <dgm:cxn modelId="{5081F801-229A-45FE-B464-EBB0ECAF5CED}" type="presParOf" srcId="{0A03B361-1507-49C8-A027-464C1B28CE6F}" destId="{C3E9E3CE-8A27-4AD5-A9DB-8AB4B0401D6A}" srcOrd="0" destOrd="0" presId="urn:microsoft.com/office/officeart/2005/8/layout/orgChart1"/>
    <dgm:cxn modelId="{D52B711F-01A0-4D40-9CAF-0DFED4A162FC}" type="presParOf" srcId="{0A03B361-1507-49C8-A027-464C1B28CE6F}" destId="{9109C8AF-819C-4113-BD65-07C655DC43BA}" srcOrd="1" destOrd="0" presId="urn:microsoft.com/office/officeart/2005/8/layout/orgChart1"/>
    <dgm:cxn modelId="{DFEEC88D-49EC-48C0-8F9A-1086B32AB1B8}" type="presParOf" srcId="{9109C8AF-819C-4113-BD65-07C655DC43BA}" destId="{3B97A076-ED39-4C01-85C4-04CF11C7A2A9}" srcOrd="0" destOrd="0" presId="urn:microsoft.com/office/officeart/2005/8/layout/orgChart1"/>
    <dgm:cxn modelId="{44BEA6A2-37A6-4DA4-93A0-1D8CAA6CDBBE}" type="presParOf" srcId="{3B97A076-ED39-4C01-85C4-04CF11C7A2A9}" destId="{9E55572B-BA9C-46F6-B1B8-268F8CF2A9AB}" srcOrd="0" destOrd="0" presId="urn:microsoft.com/office/officeart/2005/8/layout/orgChart1"/>
    <dgm:cxn modelId="{5651298C-89C2-4ECC-989F-F0A5EC3B42C7}" type="presParOf" srcId="{3B97A076-ED39-4C01-85C4-04CF11C7A2A9}" destId="{4FA88B74-EFD4-4D36-9B14-86F183B1F26B}" srcOrd="1" destOrd="0" presId="urn:microsoft.com/office/officeart/2005/8/layout/orgChart1"/>
    <dgm:cxn modelId="{B866C51B-2F00-483C-98DC-2D04347D8A0E}" type="presParOf" srcId="{9109C8AF-819C-4113-BD65-07C655DC43BA}" destId="{26BB9C02-B14E-4FE1-8856-6A774C81E33C}" srcOrd="1" destOrd="0" presId="urn:microsoft.com/office/officeart/2005/8/layout/orgChart1"/>
    <dgm:cxn modelId="{A7D0B7FF-916D-405F-88D3-8419E54BA32E}" type="presParOf" srcId="{9109C8AF-819C-4113-BD65-07C655DC43BA}" destId="{00BC9BBC-C55F-428B-B3FE-1104BFB0E343}" srcOrd="2" destOrd="0" presId="urn:microsoft.com/office/officeart/2005/8/layout/orgChart1"/>
    <dgm:cxn modelId="{0F7EBB24-2EE3-4714-8150-B701DF01BB1A}" type="presParOf" srcId="{0A03B361-1507-49C8-A027-464C1B28CE6F}" destId="{F67D2346-5C72-4FD7-80A6-E232E014E5B0}" srcOrd="2" destOrd="0" presId="urn:microsoft.com/office/officeart/2005/8/layout/orgChart1"/>
    <dgm:cxn modelId="{2610AD06-0701-436D-962F-E14461FDC8EC}" type="presParOf" srcId="{0A03B361-1507-49C8-A027-464C1B28CE6F}" destId="{2F11E0CA-D61E-4C76-9130-979C971FF09A}" srcOrd="3" destOrd="0" presId="urn:microsoft.com/office/officeart/2005/8/layout/orgChart1"/>
    <dgm:cxn modelId="{D1841B78-4BFA-4B6E-A89E-88A4B15F128C}" type="presParOf" srcId="{2F11E0CA-D61E-4C76-9130-979C971FF09A}" destId="{CE5968F0-DC5E-460F-A806-AADB1E5157AC}" srcOrd="0" destOrd="0" presId="urn:microsoft.com/office/officeart/2005/8/layout/orgChart1"/>
    <dgm:cxn modelId="{2C11FF7D-BC06-4082-9E34-CE31CD7DD3F1}" type="presParOf" srcId="{CE5968F0-DC5E-460F-A806-AADB1E5157AC}" destId="{6DCF7393-A9ED-4F88-92FC-2BF3F15FA8D2}" srcOrd="0" destOrd="0" presId="urn:microsoft.com/office/officeart/2005/8/layout/orgChart1"/>
    <dgm:cxn modelId="{3B99E0F8-73E0-4ECF-B6F9-8DADD647E776}" type="presParOf" srcId="{CE5968F0-DC5E-460F-A806-AADB1E5157AC}" destId="{C394FB62-05B4-44A1-8EE7-06740233B30D}" srcOrd="1" destOrd="0" presId="urn:microsoft.com/office/officeart/2005/8/layout/orgChart1"/>
    <dgm:cxn modelId="{054440D7-FFF7-46D4-A141-0F12D99D4143}" type="presParOf" srcId="{2F11E0CA-D61E-4C76-9130-979C971FF09A}" destId="{FEEAC624-8EF2-4220-87F4-D247DD6900FE}" srcOrd="1" destOrd="0" presId="urn:microsoft.com/office/officeart/2005/8/layout/orgChart1"/>
    <dgm:cxn modelId="{08E9EA70-5F8B-4EC1-A8D5-F54F52BB19B4}" type="presParOf" srcId="{2F11E0CA-D61E-4C76-9130-979C971FF09A}" destId="{38D35658-311A-4C8B-81C4-B9672870F89A}" srcOrd="2" destOrd="0" presId="urn:microsoft.com/office/officeart/2005/8/layout/orgChart1"/>
    <dgm:cxn modelId="{00F58F6D-7D26-414C-A267-E4FD28AB1529}" type="presParOf" srcId="{FB558A5A-81E1-408B-A1C6-DABE165CA55E}" destId="{9C264F47-3002-49EF-86BC-01D554143BE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B1E49B-9674-4D66-B72B-D27D2FED4B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8FA33DB-D6B6-4EAA-973F-17E5B39DCBBA}">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t>التباين العام للمتغير التابع</a:t>
          </a:r>
          <a:endParaRPr lang="en-US" sz="2400" dirty="0"/>
        </a:p>
      </dgm:t>
    </dgm:pt>
    <dgm:pt modelId="{A2BD1D1C-877E-4B9F-8070-5938E213E824}" type="parTrans" cxnId="{7A44B1AF-6475-46A6-AB87-A37BB6DDFB56}">
      <dgm:prSet/>
      <dgm:spPr/>
      <dgm:t>
        <a:bodyPr/>
        <a:lstStyle/>
        <a:p>
          <a:endParaRPr lang="en-US"/>
        </a:p>
      </dgm:t>
    </dgm:pt>
    <dgm:pt modelId="{6E082527-229C-43E6-80CF-73B7E33F2C18}" type="sibTrans" cxnId="{7A44B1AF-6475-46A6-AB87-A37BB6DDFB56}">
      <dgm:prSet/>
      <dgm:spPr/>
      <dgm:t>
        <a:bodyPr/>
        <a:lstStyle/>
        <a:p>
          <a:endParaRPr lang="en-US"/>
        </a:p>
      </dgm:t>
    </dgm:pt>
    <dgm:pt modelId="{6C53096A-18E8-4B03-BB58-7C6BA9CD6F92}">
      <dgm:prSet phldrT="[Text]" custT="1">
        <dgm:style>
          <a:lnRef idx="2">
            <a:schemeClr val="accent4"/>
          </a:lnRef>
          <a:fillRef idx="1">
            <a:schemeClr val="lt1"/>
          </a:fillRef>
          <a:effectRef idx="0">
            <a:schemeClr val="accent4"/>
          </a:effectRef>
          <a:fontRef idx="minor">
            <a:schemeClr val="dk1"/>
          </a:fontRef>
        </dgm:style>
      </dgm:prSet>
      <dgm:spPr/>
      <dgm:t>
        <a:bodyPr/>
        <a:lstStyle/>
        <a:p>
          <a:r>
            <a:rPr lang="ar-OM" sz="2400" dirty="0" smtClean="0"/>
            <a:t>التباين داخل مجموعات المتغير المستقل</a:t>
          </a:r>
          <a:endParaRPr lang="en-US" sz="2400" dirty="0"/>
        </a:p>
      </dgm:t>
    </dgm:pt>
    <dgm:pt modelId="{11D60416-748E-4701-9F62-8C12D197A809}" type="parTrans" cxnId="{B24028AC-038C-489F-9C83-26D7A146D3F6}">
      <dgm:prSet/>
      <dgm:spPr/>
      <dgm:t>
        <a:bodyPr/>
        <a:lstStyle/>
        <a:p>
          <a:endParaRPr lang="en-US"/>
        </a:p>
      </dgm:t>
    </dgm:pt>
    <dgm:pt modelId="{4316EA8C-C774-4AE5-AF99-EC43CD9159D3}" type="sibTrans" cxnId="{B24028AC-038C-489F-9C83-26D7A146D3F6}">
      <dgm:prSet/>
      <dgm:spPr/>
      <dgm:t>
        <a:bodyPr/>
        <a:lstStyle/>
        <a:p>
          <a:endParaRPr lang="en-US"/>
        </a:p>
      </dgm:t>
    </dgm:pt>
    <dgm:pt modelId="{92AA30B8-6292-4DF2-A064-2D96239C7666}">
      <dgm:prSet phldrT="[Text]" custT="1">
        <dgm:style>
          <a:lnRef idx="2">
            <a:schemeClr val="accent2"/>
          </a:lnRef>
          <a:fillRef idx="1">
            <a:schemeClr val="lt1"/>
          </a:fillRef>
          <a:effectRef idx="0">
            <a:schemeClr val="accent2"/>
          </a:effectRef>
          <a:fontRef idx="minor">
            <a:schemeClr val="dk1"/>
          </a:fontRef>
        </dgm:style>
      </dgm:prSet>
      <dgm:spPr/>
      <dgm:t>
        <a:bodyPr/>
        <a:lstStyle/>
        <a:p>
          <a:r>
            <a:rPr lang="ar-OM" sz="2400" dirty="0" smtClean="0"/>
            <a:t>التباين بين مجموعات المتغير المستقل</a:t>
          </a:r>
          <a:r>
            <a:rPr lang="ar-AE" sz="2400" dirty="0" smtClean="0"/>
            <a:t> </a:t>
          </a:r>
          <a:r>
            <a:rPr lang="ar-AE" sz="2400" dirty="0" smtClean="0">
              <a:solidFill>
                <a:srgbClr val="0070C0"/>
              </a:solidFill>
            </a:rPr>
            <a:t>الثاني</a:t>
          </a:r>
          <a:endParaRPr lang="en-US" sz="2400" dirty="0">
            <a:solidFill>
              <a:srgbClr val="0070C0"/>
            </a:solidFill>
          </a:endParaRPr>
        </a:p>
      </dgm:t>
    </dgm:pt>
    <dgm:pt modelId="{B8BACA55-4CA1-45E9-A44E-C91714EB5261}" type="parTrans" cxnId="{8216319E-BBFE-45E6-9DED-30F4F65B5D22}">
      <dgm:prSet/>
      <dgm:spPr/>
      <dgm:t>
        <a:bodyPr/>
        <a:lstStyle/>
        <a:p>
          <a:endParaRPr lang="en-US"/>
        </a:p>
      </dgm:t>
    </dgm:pt>
    <dgm:pt modelId="{051604A9-A322-449C-A8FA-D4F4A932BB54}" type="sibTrans" cxnId="{8216319E-BBFE-45E6-9DED-30F4F65B5D22}">
      <dgm:prSet/>
      <dgm:spPr/>
      <dgm:t>
        <a:bodyPr/>
        <a:lstStyle/>
        <a:p>
          <a:endParaRPr lang="en-US"/>
        </a:p>
      </dgm:t>
    </dgm:pt>
    <dgm:pt modelId="{27B20A01-E1F7-42A2-88FE-1A6395BCBA7E}">
      <dgm:prSet phldrT="[Text]" custT="1">
        <dgm:style>
          <a:lnRef idx="2">
            <a:schemeClr val="accent2"/>
          </a:lnRef>
          <a:fillRef idx="1">
            <a:schemeClr val="lt1"/>
          </a:fillRef>
          <a:effectRef idx="0">
            <a:schemeClr val="accent2"/>
          </a:effectRef>
          <a:fontRef idx="minor">
            <a:schemeClr val="dk1"/>
          </a:fontRef>
        </dgm:style>
      </dgm:prSet>
      <dgm:spPr/>
      <dgm:t>
        <a:bodyPr/>
        <a:lstStyle/>
        <a:p>
          <a:r>
            <a:rPr lang="ar-OM" sz="2400" dirty="0" smtClean="0"/>
            <a:t>التباين بين مجموعات المتغير </a:t>
          </a:r>
          <a:r>
            <a:rPr lang="ar-AE" sz="2400" dirty="0" smtClean="0"/>
            <a:t>المستقل </a:t>
          </a:r>
          <a:r>
            <a:rPr lang="ar-AE" sz="2400" dirty="0" smtClean="0">
              <a:solidFill>
                <a:srgbClr val="0070C0"/>
              </a:solidFill>
            </a:rPr>
            <a:t>الأول</a:t>
          </a:r>
          <a:endParaRPr lang="en-US" sz="2400" dirty="0">
            <a:solidFill>
              <a:srgbClr val="0070C0"/>
            </a:solidFill>
          </a:endParaRPr>
        </a:p>
      </dgm:t>
    </dgm:pt>
    <dgm:pt modelId="{DAFC9FE6-28B5-45EC-B37E-D9308788D292}" type="parTrans" cxnId="{DDF668CE-F319-4EF8-A8D1-A5427673DA51}">
      <dgm:prSet/>
      <dgm:spPr/>
      <dgm:t>
        <a:bodyPr/>
        <a:lstStyle/>
        <a:p>
          <a:endParaRPr lang="en-US"/>
        </a:p>
      </dgm:t>
    </dgm:pt>
    <dgm:pt modelId="{9C4127C0-F861-4D99-8685-E993FD1C4DDA}" type="sibTrans" cxnId="{DDF668CE-F319-4EF8-A8D1-A5427673DA51}">
      <dgm:prSet/>
      <dgm:spPr/>
      <dgm:t>
        <a:bodyPr/>
        <a:lstStyle/>
        <a:p>
          <a:endParaRPr lang="en-US"/>
        </a:p>
      </dgm:t>
    </dgm:pt>
    <dgm:pt modelId="{2CC703C8-9A60-4946-B5E6-C6CD3149C2B1}">
      <dgm:prSet phldrT="[Text]" custT="1">
        <dgm:style>
          <a:lnRef idx="2">
            <a:schemeClr val="accent2"/>
          </a:lnRef>
          <a:fillRef idx="1">
            <a:schemeClr val="lt1"/>
          </a:fillRef>
          <a:effectRef idx="0">
            <a:schemeClr val="accent2"/>
          </a:effectRef>
          <a:fontRef idx="minor">
            <a:schemeClr val="dk1"/>
          </a:fontRef>
        </dgm:style>
      </dgm:prSet>
      <dgm:spPr/>
      <dgm:t>
        <a:bodyPr/>
        <a:lstStyle/>
        <a:p>
          <a:r>
            <a:rPr lang="ar-AE" sz="2400" dirty="0" smtClean="0"/>
            <a:t>التفاعل بين المجموعات المستقلة</a:t>
          </a:r>
          <a:endParaRPr lang="en-US" sz="2400" dirty="0">
            <a:solidFill>
              <a:srgbClr val="0070C0"/>
            </a:solidFill>
          </a:endParaRPr>
        </a:p>
      </dgm:t>
    </dgm:pt>
    <dgm:pt modelId="{32D44D29-4237-47F8-8BF9-29E6021B86ED}" type="parTrans" cxnId="{567911D3-64B0-41C1-85A0-5BB95C3D6C37}">
      <dgm:prSet/>
      <dgm:spPr/>
      <dgm:t>
        <a:bodyPr/>
        <a:lstStyle/>
        <a:p>
          <a:endParaRPr lang="en-US"/>
        </a:p>
      </dgm:t>
    </dgm:pt>
    <dgm:pt modelId="{18BBAE18-1974-4668-8276-0AF7594314D5}" type="sibTrans" cxnId="{567911D3-64B0-41C1-85A0-5BB95C3D6C37}">
      <dgm:prSet/>
      <dgm:spPr/>
      <dgm:t>
        <a:bodyPr/>
        <a:lstStyle/>
        <a:p>
          <a:endParaRPr lang="en-US"/>
        </a:p>
      </dgm:t>
    </dgm:pt>
    <dgm:pt modelId="{40AE1181-685C-48C8-94B4-93C9AB360AF8}" type="pres">
      <dgm:prSet presAssocID="{96B1E49B-9674-4D66-B72B-D27D2FED4B76}" presName="hierChild1" presStyleCnt="0">
        <dgm:presLayoutVars>
          <dgm:orgChart val="1"/>
          <dgm:chPref val="1"/>
          <dgm:dir/>
          <dgm:animOne val="branch"/>
          <dgm:animLvl val="lvl"/>
          <dgm:resizeHandles/>
        </dgm:presLayoutVars>
      </dgm:prSet>
      <dgm:spPr/>
      <dgm:t>
        <a:bodyPr/>
        <a:lstStyle/>
        <a:p>
          <a:endParaRPr lang="en-US"/>
        </a:p>
      </dgm:t>
    </dgm:pt>
    <dgm:pt modelId="{FB558A5A-81E1-408B-A1C6-DABE165CA55E}" type="pres">
      <dgm:prSet presAssocID="{B8FA33DB-D6B6-4EAA-973F-17E5B39DCBBA}" presName="hierRoot1" presStyleCnt="0">
        <dgm:presLayoutVars>
          <dgm:hierBranch val="init"/>
        </dgm:presLayoutVars>
      </dgm:prSet>
      <dgm:spPr/>
    </dgm:pt>
    <dgm:pt modelId="{47F64A20-F8B9-4F3F-8FAC-B1C6A25DCD78}" type="pres">
      <dgm:prSet presAssocID="{B8FA33DB-D6B6-4EAA-973F-17E5B39DCBBA}" presName="rootComposite1" presStyleCnt="0"/>
      <dgm:spPr/>
    </dgm:pt>
    <dgm:pt modelId="{33711349-F5BA-41D4-B07D-CE455AE30D71}" type="pres">
      <dgm:prSet presAssocID="{B8FA33DB-D6B6-4EAA-973F-17E5B39DCBBA}" presName="rootText1" presStyleLbl="node0" presStyleIdx="0" presStyleCnt="1" custScaleX="168162">
        <dgm:presLayoutVars>
          <dgm:chPref val="3"/>
        </dgm:presLayoutVars>
      </dgm:prSet>
      <dgm:spPr/>
      <dgm:t>
        <a:bodyPr/>
        <a:lstStyle/>
        <a:p>
          <a:endParaRPr lang="en-US"/>
        </a:p>
      </dgm:t>
    </dgm:pt>
    <dgm:pt modelId="{9E580FB4-91FC-4481-BFE3-D7D9B5A07F1A}" type="pres">
      <dgm:prSet presAssocID="{B8FA33DB-D6B6-4EAA-973F-17E5B39DCBBA}" presName="rootConnector1" presStyleLbl="node1" presStyleIdx="0" presStyleCnt="0"/>
      <dgm:spPr/>
      <dgm:t>
        <a:bodyPr/>
        <a:lstStyle/>
        <a:p>
          <a:endParaRPr lang="en-US"/>
        </a:p>
      </dgm:t>
    </dgm:pt>
    <dgm:pt modelId="{0A03B361-1507-49C8-A027-464C1B28CE6F}" type="pres">
      <dgm:prSet presAssocID="{B8FA33DB-D6B6-4EAA-973F-17E5B39DCBBA}" presName="hierChild2" presStyleCnt="0"/>
      <dgm:spPr/>
    </dgm:pt>
    <dgm:pt modelId="{C3E9E3CE-8A27-4AD5-A9DB-8AB4B0401D6A}" type="pres">
      <dgm:prSet presAssocID="{11D60416-748E-4701-9F62-8C12D197A809}" presName="Name37" presStyleLbl="parChTrans1D2" presStyleIdx="0" presStyleCnt="4"/>
      <dgm:spPr/>
      <dgm:t>
        <a:bodyPr/>
        <a:lstStyle/>
        <a:p>
          <a:endParaRPr lang="en-US"/>
        </a:p>
      </dgm:t>
    </dgm:pt>
    <dgm:pt modelId="{9109C8AF-819C-4113-BD65-07C655DC43BA}" type="pres">
      <dgm:prSet presAssocID="{6C53096A-18E8-4B03-BB58-7C6BA9CD6F92}" presName="hierRoot2" presStyleCnt="0">
        <dgm:presLayoutVars>
          <dgm:hierBranch val="init"/>
        </dgm:presLayoutVars>
      </dgm:prSet>
      <dgm:spPr/>
    </dgm:pt>
    <dgm:pt modelId="{3B97A076-ED39-4C01-85C4-04CF11C7A2A9}" type="pres">
      <dgm:prSet presAssocID="{6C53096A-18E8-4B03-BB58-7C6BA9CD6F92}" presName="rootComposite" presStyleCnt="0"/>
      <dgm:spPr/>
    </dgm:pt>
    <dgm:pt modelId="{9E55572B-BA9C-46F6-B1B8-268F8CF2A9AB}" type="pres">
      <dgm:prSet presAssocID="{6C53096A-18E8-4B03-BB58-7C6BA9CD6F92}" presName="rootText" presStyleLbl="node2" presStyleIdx="0" presStyleCnt="4" custScaleX="209111">
        <dgm:presLayoutVars>
          <dgm:chPref val="3"/>
        </dgm:presLayoutVars>
      </dgm:prSet>
      <dgm:spPr/>
      <dgm:t>
        <a:bodyPr/>
        <a:lstStyle/>
        <a:p>
          <a:endParaRPr lang="en-US"/>
        </a:p>
      </dgm:t>
    </dgm:pt>
    <dgm:pt modelId="{4FA88B74-EFD4-4D36-9B14-86F183B1F26B}" type="pres">
      <dgm:prSet presAssocID="{6C53096A-18E8-4B03-BB58-7C6BA9CD6F92}" presName="rootConnector" presStyleLbl="node2" presStyleIdx="0" presStyleCnt="4"/>
      <dgm:spPr/>
      <dgm:t>
        <a:bodyPr/>
        <a:lstStyle/>
        <a:p>
          <a:endParaRPr lang="en-US"/>
        </a:p>
      </dgm:t>
    </dgm:pt>
    <dgm:pt modelId="{26BB9C02-B14E-4FE1-8856-6A774C81E33C}" type="pres">
      <dgm:prSet presAssocID="{6C53096A-18E8-4B03-BB58-7C6BA9CD6F92}" presName="hierChild4" presStyleCnt="0"/>
      <dgm:spPr/>
    </dgm:pt>
    <dgm:pt modelId="{00BC9BBC-C55F-428B-B3FE-1104BFB0E343}" type="pres">
      <dgm:prSet presAssocID="{6C53096A-18E8-4B03-BB58-7C6BA9CD6F92}" presName="hierChild5" presStyleCnt="0"/>
      <dgm:spPr/>
    </dgm:pt>
    <dgm:pt modelId="{593474C2-6E59-407C-895E-51D1E3103841}" type="pres">
      <dgm:prSet presAssocID="{32D44D29-4237-47F8-8BF9-29E6021B86ED}" presName="Name37" presStyleLbl="parChTrans1D2" presStyleIdx="1" presStyleCnt="4"/>
      <dgm:spPr/>
      <dgm:t>
        <a:bodyPr/>
        <a:lstStyle/>
        <a:p>
          <a:endParaRPr lang="en-US"/>
        </a:p>
      </dgm:t>
    </dgm:pt>
    <dgm:pt modelId="{55ED2A27-2FD1-4561-8220-7D9B870EA8DB}" type="pres">
      <dgm:prSet presAssocID="{2CC703C8-9A60-4946-B5E6-C6CD3149C2B1}" presName="hierRoot2" presStyleCnt="0">
        <dgm:presLayoutVars>
          <dgm:hierBranch val="init"/>
        </dgm:presLayoutVars>
      </dgm:prSet>
      <dgm:spPr/>
    </dgm:pt>
    <dgm:pt modelId="{93852E94-A0F6-49A2-A700-7955FF65DCF8}" type="pres">
      <dgm:prSet presAssocID="{2CC703C8-9A60-4946-B5E6-C6CD3149C2B1}" presName="rootComposite" presStyleCnt="0"/>
      <dgm:spPr/>
    </dgm:pt>
    <dgm:pt modelId="{9EB3E68F-DAB7-4CDC-A921-A182ADBF72D4}" type="pres">
      <dgm:prSet presAssocID="{2CC703C8-9A60-4946-B5E6-C6CD3149C2B1}" presName="rootText" presStyleLbl="node2" presStyleIdx="1" presStyleCnt="4" custScaleX="147711">
        <dgm:presLayoutVars>
          <dgm:chPref val="3"/>
        </dgm:presLayoutVars>
      </dgm:prSet>
      <dgm:spPr/>
      <dgm:t>
        <a:bodyPr/>
        <a:lstStyle/>
        <a:p>
          <a:endParaRPr lang="en-US"/>
        </a:p>
      </dgm:t>
    </dgm:pt>
    <dgm:pt modelId="{DA616380-952E-47B1-9FCB-7CEBD8222B94}" type="pres">
      <dgm:prSet presAssocID="{2CC703C8-9A60-4946-B5E6-C6CD3149C2B1}" presName="rootConnector" presStyleLbl="node2" presStyleIdx="1" presStyleCnt="4"/>
      <dgm:spPr/>
      <dgm:t>
        <a:bodyPr/>
        <a:lstStyle/>
        <a:p>
          <a:endParaRPr lang="en-US"/>
        </a:p>
      </dgm:t>
    </dgm:pt>
    <dgm:pt modelId="{1E75F2FB-9C0C-43F1-BE31-F2D9FCB51212}" type="pres">
      <dgm:prSet presAssocID="{2CC703C8-9A60-4946-B5E6-C6CD3149C2B1}" presName="hierChild4" presStyleCnt="0"/>
      <dgm:spPr/>
    </dgm:pt>
    <dgm:pt modelId="{A0880903-7A54-4141-8846-5F9B8FD82C15}" type="pres">
      <dgm:prSet presAssocID="{2CC703C8-9A60-4946-B5E6-C6CD3149C2B1}" presName="hierChild5" presStyleCnt="0"/>
      <dgm:spPr/>
    </dgm:pt>
    <dgm:pt modelId="{F67D2346-5C72-4FD7-80A6-E232E014E5B0}" type="pres">
      <dgm:prSet presAssocID="{B8BACA55-4CA1-45E9-A44E-C91714EB5261}" presName="Name37" presStyleLbl="parChTrans1D2" presStyleIdx="2" presStyleCnt="4"/>
      <dgm:spPr/>
      <dgm:t>
        <a:bodyPr/>
        <a:lstStyle/>
        <a:p>
          <a:endParaRPr lang="en-US"/>
        </a:p>
      </dgm:t>
    </dgm:pt>
    <dgm:pt modelId="{2F11E0CA-D61E-4C76-9130-979C971FF09A}" type="pres">
      <dgm:prSet presAssocID="{92AA30B8-6292-4DF2-A064-2D96239C7666}" presName="hierRoot2" presStyleCnt="0">
        <dgm:presLayoutVars>
          <dgm:hierBranch val="init"/>
        </dgm:presLayoutVars>
      </dgm:prSet>
      <dgm:spPr/>
    </dgm:pt>
    <dgm:pt modelId="{CE5968F0-DC5E-460F-A806-AADB1E5157AC}" type="pres">
      <dgm:prSet presAssocID="{92AA30B8-6292-4DF2-A064-2D96239C7666}" presName="rootComposite" presStyleCnt="0"/>
      <dgm:spPr/>
    </dgm:pt>
    <dgm:pt modelId="{6DCF7393-A9ED-4F88-92FC-2BF3F15FA8D2}" type="pres">
      <dgm:prSet presAssocID="{92AA30B8-6292-4DF2-A064-2D96239C7666}" presName="rootText" presStyleLbl="node2" presStyleIdx="2" presStyleCnt="4" custScaleX="147711">
        <dgm:presLayoutVars>
          <dgm:chPref val="3"/>
        </dgm:presLayoutVars>
      </dgm:prSet>
      <dgm:spPr/>
      <dgm:t>
        <a:bodyPr/>
        <a:lstStyle/>
        <a:p>
          <a:endParaRPr lang="en-US"/>
        </a:p>
      </dgm:t>
    </dgm:pt>
    <dgm:pt modelId="{C394FB62-05B4-44A1-8EE7-06740233B30D}" type="pres">
      <dgm:prSet presAssocID="{92AA30B8-6292-4DF2-A064-2D96239C7666}" presName="rootConnector" presStyleLbl="node2" presStyleIdx="2" presStyleCnt="4"/>
      <dgm:spPr/>
      <dgm:t>
        <a:bodyPr/>
        <a:lstStyle/>
        <a:p>
          <a:endParaRPr lang="en-US"/>
        </a:p>
      </dgm:t>
    </dgm:pt>
    <dgm:pt modelId="{FEEAC624-8EF2-4220-87F4-D247DD6900FE}" type="pres">
      <dgm:prSet presAssocID="{92AA30B8-6292-4DF2-A064-2D96239C7666}" presName="hierChild4" presStyleCnt="0"/>
      <dgm:spPr/>
    </dgm:pt>
    <dgm:pt modelId="{38D35658-311A-4C8B-81C4-B9672870F89A}" type="pres">
      <dgm:prSet presAssocID="{92AA30B8-6292-4DF2-A064-2D96239C7666}" presName="hierChild5" presStyleCnt="0"/>
      <dgm:spPr/>
    </dgm:pt>
    <dgm:pt modelId="{AE41F2E0-6101-413B-8655-C0FCD88380F1}" type="pres">
      <dgm:prSet presAssocID="{DAFC9FE6-28B5-45EC-B37E-D9308788D292}" presName="Name37" presStyleLbl="parChTrans1D2" presStyleIdx="3" presStyleCnt="4"/>
      <dgm:spPr/>
      <dgm:t>
        <a:bodyPr/>
        <a:lstStyle/>
        <a:p>
          <a:endParaRPr lang="en-US"/>
        </a:p>
      </dgm:t>
    </dgm:pt>
    <dgm:pt modelId="{181025B0-1DB9-4DDA-BD96-268028FB8909}" type="pres">
      <dgm:prSet presAssocID="{27B20A01-E1F7-42A2-88FE-1A6395BCBA7E}" presName="hierRoot2" presStyleCnt="0">
        <dgm:presLayoutVars>
          <dgm:hierBranch val="init"/>
        </dgm:presLayoutVars>
      </dgm:prSet>
      <dgm:spPr/>
    </dgm:pt>
    <dgm:pt modelId="{C33F2D07-5D76-44E2-BB3B-A89A9F75DF8C}" type="pres">
      <dgm:prSet presAssocID="{27B20A01-E1F7-42A2-88FE-1A6395BCBA7E}" presName="rootComposite" presStyleCnt="0"/>
      <dgm:spPr/>
    </dgm:pt>
    <dgm:pt modelId="{AEAA839D-164C-49D1-B1F1-C38B9FA0A1BB}" type="pres">
      <dgm:prSet presAssocID="{27B20A01-E1F7-42A2-88FE-1A6395BCBA7E}" presName="rootText" presStyleLbl="node2" presStyleIdx="3" presStyleCnt="4" custScaleX="139044">
        <dgm:presLayoutVars>
          <dgm:chPref val="3"/>
        </dgm:presLayoutVars>
      </dgm:prSet>
      <dgm:spPr/>
      <dgm:t>
        <a:bodyPr/>
        <a:lstStyle/>
        <a:p>
          <a:endParaRPr lang="en-US"/>
        </a:p>
      </dgm:t>
    </dgm:pt>
    <dgm:pt modelId="{DD2A4198-8F43-4125-9AC4-BF14370A0D62}" type="pres">
      <dgm:prSet presAssocID="{27B20A01-E1F7-42A2-88FE-1A6395BCBA7E}" presName="rootConnector" presStyleLbl="node2" presStyleIdx="3" presStyleCnt="4"/>
      <dgm:spPr/>
      <dgm:t>
        <a:bodyPr/>
        <a:lstStyle/>
        <a:p>
          <a:endParaRPr lang="en-US"/>
        </a:p>
      </dgm:t>
    </dgm:pt>
    <dgm:pt modelId="{A8E614D2-87A6-453B-ACFB-761CD98F7028}" type="pres">
      <dgm:prSet presAssocID="{27B20A01-E1F7-42A2-88FE-1A6395BCBA7E}" presName="hierChild4" presStyleCnt="0"/>
      <dgm:spPr/>
    </dgm:pt>
    <dgm:pt modelId="{DB0B49D3-614E-407C-AA1E-F2A88A87FBB2}" type="pres">
      <dgm:prSet presAssocID="{27B20A01-E1F7-42A2-88FE-1A6395BCBA7E}" presName="hierChild5" presStyleCnt="0"/>
      <dgm:spPr/>
    </dgm:pt>
    <dgm:pt modelId="{9C264F47-3002-49EF-86BC-01D554143BE0}" type="pres">
      <dgm:prSet presAssocID="{B8FA33DB-D6B6-4EAA-973F-17E5B39DCBBA}" presName="hierChild3" presStyleCnt="0"/>
      <dgm:spPr/>
    </dgm:pt>
  </dgm:ptLst>
  <dgm:cxnLst>
    <dgm:cxn modelId="{9E81E9A8-D4AE-48F4-9D66-7E38A33911DB}" type="presOf" srcId="{96B1E49B-9674-4D66-B72B-D27D2FED4B76}" destId="{40AE1181-685C-48C8-94B4-93C9AB360AF8}" srcOrd="0" destOrd="0" presId="urn:microsoft.com/office/officeart/2005/8/layout/orgChart1"/>
    <dgm:cxn modelId="{8216319E-BBFE-45E6-9DED-30F4F65B5D22}" srcId="{B8FA33DB-D6B6-4EAA-973F-17E5B39DCBBA}" destId="{92AA30B8-6292-4DF2-A064-2D96239C7666}" srcOrd="2" destOrd="0" parTransId="{B8BACA55-4CA1-45E9-A44E-C91714EB5261}" sibTransId="{051604A9-A322-449C-A8FA-D4F4A932BB54}"/>
    <dgm:cxn modelId="{4AEF313C-F3E5-424B-B65F-DE55E2F9E746}" type="presOf" srcId="{B8FA33DB-D6B6-4EAA-973F-17E5B39DCBBA}" destId="{9E580FB4-91FC-4481-BFE3-D7D9B5A07F1A}" srcOrd="1" destOrd="0" presId="urn:microsoft.com/office/officeart/2005/8/layout/orgChart1"/>
    <dgm:cxn modelId="{8EF9D9E5-8BB2-4D04-8A10-7045D2E90540}" type="presOf" srcId="{B8FA33DB-D6B6-4EAA-973F-17E5B39DCBBA}" destId="{33711349-F5BA-41D4-B07D-CE455AE30D71}" srcOrd="0" destOrd="0" presId="urn:microsoft.com/office/officeart/2005/8/layout/orgChart1"/>
    <dgm:cxn modelId="{8835FC11-7909-4850-8489-FB99B026B475}" type="presOf" srcId="{27B20A01-E1F7-42A2-88FE-1A6395BCBA7E}" destId="{DD2A4198-8F43-4125-9AC4-BF14370A0D62}" srcOrd="1" destOrd="0" presId="urn:microsoft.com/office/officeart/2005/8/layout/orgChart1"/>
    <dgm:cxn modelId="{7A44B1AF-6475-46A6-AB87-A37BB6DDFB56}" srcId="{96B1E49B-9674-4D66-B72B-D27D2FED4B76}" destId="{B8FA33DB-D6B6-4EAA-973F-17E5B39DCBBA}" srcOrd="0" destOrd="0" parTransId="{A2BD1D1C-877E-4B9F-8070-5938E213E824}" sibTransId="{6E082527-229C-43E6-80CF-73B7E33F2C18}"/>
    <dgm:cxn modelId="{F7DCAA0D-DAC9-4A50-B848-EE72BB40882F}" type="presOf" srcId="{92AA30B8-6292-4DF2-A064-2D96239C7666}" destId="{6DCF7393-A9ED-4F88-92FC-2BF3F15FA8D2}" srcOrd="0" destOrd="0" presId="urn:microsoft.com/office/officeart/2005/8/layout/orgChart1"/>
    <dgm:cxn modelId="{2E92B804-C615-4CB8-AC0A-C37CDA4838A1}" type="presOf" srcId="{27B20A01-E1F7-42A2-88FE-1A6395BCBA7E}" destId="{AEAA839D-164C-49D1-B1F1-C38B9FA0A1BB}" srcOrd="0" destOrd="0" presId="urn:microsoft.com/office/officeart/2005/8/layout/orgChart1"/>
    <dgm:cxn modelId="{2E089669-9080-4BBA-82C2-B1039A8C148C}" type="presOf" srcId="{6C53096A-18E8-4B03-BB58-7C6BA9CD6F92}" destId="{9E55572B-BA9C-46F6-B1B8-268F8CF2A9AB}" srcOrd="0" destOrd="0" presId="urn:microsoft.com/office/officeart/2005/8/layout/orgChart1"/>
    <dgm:cxn modelId="{1F14E903-D5D0-4B7B-B3D0-905081168B3C}" type="presOf" srcId="{DAFC9FE6-28B5-45EC-B37E-D9308788D292}" destId="{AE41F2E0-6101-413B-8655-C0FCD88380F1}" srcOrd="0" destOrd="0" presId="urn:microsoft.com/office/officeart/2005/8/layout/orgChart1"/>
    <dgm:cxn modelId="{4D06AC06-CE30-4B99-9ED4-D68CDCA2B75F}" type="presOf" srcId="{11D60416-748E-4701-9F62-8C12D197A809}" destId="{C3E9E3CE-8A27-4AD5-A9DB-8AB4B0401D6A}" srcOrd="0" destOrd="0" presId="urn:microsoft.com/office/officeart/2005/8/layout/orgChart1"/>
    <dgm:cxn modelId="{3893ADC2-2201-4094-A78A-B2E85DE21D04}" type="presOf" srcId="{B8BACA55-4CA1-45E9-A44E-C91714EB5261}" destId="{F67D2346-5C72-4FD7-80A6-E232E014E5B0}" srcOrd="0" destOrd="0" presId="urn:microsoft.com/office/officeart/2005/8/layout/orgChart1"/>
    <dgm:cxn modelId="{268CDD7D-D119-4DAB-9FDD-8F2B4A672528}" type="presOf" srcId="{2CC703C8-9A60-4946-B5E6-C6CD3149C2B1}" destId="{DA616380-952E-47B1-9FCB-7CEBD8222B94}" srcOrd="1" destOrd="0" presId="urn:microsoft.com/office/officeart/2005/8/layout/orgChart1"/>
    <dgm:cxn modelId="{567911D3-64B0-41C1-85A0-5BB95C3D6C37}" srcId="{B8FA33DB-D6B6-4EAA-973F-17E5B39DCBBA}" destId="{2CC703C8-9A60-4946-B5E6-C6CD3149C2B1}" srcOrd="1" destOrd="0" parTransId="{32D44D29-4237-47F8-8BF9-29E6021B86ED}" sibTransId="{18BBAE18-1974-4668-8276-0AF7594314D5}"/>
    <dgm:cxn modelId="{B24028AC-038C-489F-9C83-26D7A146D3F6}" srcId="{B8FA33DB-D6B6-4EAA-973F-17E5B39DCBBA}" destId="{6C53096A-18E8-4B03-BB58-7C6BA9CD6F92}" srcOrd="0" destOrd="0" parTransId="{11D60416-748E-4701-9F62-8C12D197A809}" sibTransId="{4316EA8C-C774-4AE5-AF99-EC43CD9159D3}"/>
    <dgm:cxn modelId="{7569173B-ABB1-4DF9-BCC6-51C07A6282A4}" type="presOf" srcId="{2CC703C8-9A60-4946-B5E6-C6CD3149C2B1}" destId="{9EB3E68F-DAB7-4CDC-A921-A182ADBF72D4}" srcOrd="0" destOrd="0" presId="urn:microsoft.com/office/officeart/2005/8/layout/orgChart1"/>
    <dgm:cxn modelId="{DDF668CE-F319-4EF8-A8D1-A5427673DA51}" srcId="{B8FA33DB-D6B6-4EAA-973F-17E5B39DCBBA}" destId="{27B20A01-E1F7-42A2-88FE-1A6395BCBA7E}" srcOrd="3" destOrd="0" parTransId="{DAFC9FE6-28B5-45EC-B37E-D9308788D292}" sibTransId="{9C4127C0-F861-4D99-8685-E993FD1C4DDA}"/>
    <dgm:cxn modelId="{5C78F78F-2BC7-4934-8F91-FD97F5ADE984}" type="presOf" srcId="{32D44D29-4237-47F8-8BF9-29E6021B86ED}" destId="{593474C2-6E59-407C-895E-51D1E3103841}" srcOrd="0" destOrd="0" presId="urn:microsoft.com/office/officeart/2005/8/layout/orgChart1"/>
    <dgm:cxn modelId="{8E409D93-CA57-43F3-8BB9-01A157BECEA9}" type="presOf" srcId="{92AA30B8-6292-4DF2-A064-2D96239C7666}" destId="{C394FB62-05B4-44A1-8EE7-06740233B30D}" srcOrd="1" destOrd="0" presId="urn:microsoft.com/office/officeart/2005/8/layout/orgChart1"/>
    <dgm:cxn modelId="{B7B1FE4E-E109-4ADB-AE1C-EBC7397119B0}" type="presOf" srcId="{6C53096A-18E8-4B03-BB58-7C6BA9CD6F92}" destId="{4FA88B74-EFD4-4D36-9B14-86F183B1F26B}" srcOrd="1" destOrd="0" presId="urn:microsoft.com/office/officeart/2005/8/layout/orgChart1"/>
    <dgm:cxn modelId="{DFD45B86-000A-4E46-895A-BC04D96AA71F}" type="presParOf" srcId="{40AE1181-685C-48C8-94B4-93C9AB360AF8}" destId="{FB558A5A-81E1-408B-A1C6-DABE165CA55E}" srcOrd="0" destOrd="0" presId="urn:microsoft.com/office/officeart/2005/8/layout/orgChart1"/>
    <dgm:cxn modelId="{B4CF586D-D8FC-4C72-B81C-02B7C8C50946}" type="presParOf" srcId="{FB558A5A-81E1-408B-A1C6-DABE165CA55E}" destId="{47F64A20-F8B9-4F3F-8FAC-B1C6A25DCD78}" srcOrd="0" destOrd="0" presId="urn:microsoft.com/office/officeart/2005/8/layout/orgChart1"/>
    <dgm:cxn modelId="{34FF8271-870E-40E5-A335-5093C5BC0FBC}" type="presParOf" srcId="{47F64A20-F8B9-4F3F-8FAC-B1C6A25DCD78}" destId="{33711349-F5BA-41D4-B07D-CE455AE30D71}" srcOrd="0" destOrd="0" presId="urn:microsoft.com/office/officeart/2005/8/layout/orgChart1"/>
    <dgm:cxn modelId="{BF8FEBB5-9C73-4126-BB6F-8717E190460F}" type="presParOf" srcId="{47F64A20-F8B9-4F3F-8FAC-B1C6A25DCD78}" destId="{9E580FB4-91FC-4481-BFE3-D7D9B5A07F1A}" srcOrd="1" destOrd="0" presId="urn:microsoft.com/office/officeart/2005/8/layout/orgChart1"/>
    <dgm:cxn modelId="{8912B074-0535-4068-9BDC-A7A058CAE324}" type="presParOf" srcId="{FB558A5A-81E1-408B-A1C6-DABE165CA55E}" destId="{0A03B361-1507-49C8-A027-464C1B28CE6F}" srcOrd="1" destOrd="0" presId="urn:microsoft.com/office/officeart/2005/8/layout/orgChart1"/>
    <dgm:cxn modelId="{2885A1B6-B772-4356-8079-E30A1EB58D88}" type="presParOf" srcId="{0A03B361-1507-49C8-A027-464C1B28CE6F}" destId="{C3E9E3CE-8A27-4AD5-A9DB-8AB4B0401D6A}" srcOrd="0" destOrd="0" presId="urn:microsoft.com/office/officeart/2005/8/layout/orgChart1"/>
    <dgm:cxn modelId="{FE1F11EF-7E3C-46D7-854F-AA11C0F97AB7}" type="presParOf" srcId="{0A03B361-1507-49C8-A027-464C1B28CE6F}" destId="{9109C8AF-819C-4113-BD65-07C655DC43BA}" srcOrd="1" destOrd="0" presId="urn:microsoft.com/office/officeart/2005/8/layout/orgChart1"/>
    <dgm:cxn modelId="{5FD5111A-054F-4714-B58F-B749EB8AC958}" type="presParOf" srcId="{9109C8AF-819C-4113-BD65-07C655DC43BA}" destId="{3B97A076-ED39-4C01-85C4-04CF11C7A2A9}" srcOrd="0" destOrd="0" presId="urn:microsoft.com/office/officeart/2005/8/layout/orgChart1"/>
    <dgm:cxn modelId="{7FF88CB0-C6AA-425A-8E19-8679EC968796}" type="presParOf" srcId="{3B97A076-ED39-4C01-85C4-04CF11C7A2A9}" destId="{9E55572B-BA9C-46F6-B1B8-268F8CF2A9AB}" srcOrd="0" destOrd="0" presId="urn:microsoft.com/office/officeart/2005/8/layout/orgChart1"/>
    <dgm:cxn modelId="{D03236CF-5CCA-46FD-B423-32A542BE598A}" type="presParOf" srcId="{3B97A076-ED39-4C01-85C4-04CF11C7A2A9}" destId="{4FA88B74-EFD4-4D36-9B14-86F183B1F26B}" srcOrd="1" destOrd="0" presId="urn:microsoft.com/office/officeart/2005/8/layout/orgChart1"/>
    <dgm:cxn modelId="{5F5E6BB0-BB17-4EF5-8C94-0EE4D33FCEEC}" type="presParOf" srcId="{9109C8AF-819C-4113-BD65-07C655DC43BA}" destId="{26BB9C02-B14E-4FE1-8856-6A774C81E33C}" srcOrd="1" destOrd="0" presId="urn:microsoft.com/office/officeart/2005/8/layout/orgChart1"/>
    <dgm:cxn modelId="{6B7E5481-D36E-40CE-8A6D-F2F92901A170}" type="presParOf" srcId="{9109C8AF-819C-4113-BD65-07C655DC43BA}" destId="{00BC9BBC-C55F-428B-B3FE-1104BFB0E343}" srcOrd="2" destOrd="0" presId="urn:microsoft.com/office/officeart/2005/8/layout/orgChart1"/>
    <dgm:cxn modelId="{DCAA59D4-F1C7-4EB7-B2C1-6CBB33170C0C}" type="presParOf" srcId="{0A03B361-1507-49C8-A027-464C1B28CE6F}" destId="{593474C2-6E59-407C-895E-51D1E3103841}" srcOrd="2" destOrd="0" presId="urn:microsoft.com/office/officeart/2005/8/layout/orgChart1"/>
    <dgm:cxn modelId="{8A9840FF-9A00-4574-B2A2-D7ABA977E9DD}" type="presParOf" srcId="{0A03B361-1507-49C8-A027-464C1B28CE6F}" destId="{55ED2A27-2FD1-4561-8220-7D9B870EA8DB}" srcOrd="3" destOrd="0" presId="urn:microsoft.com/office/officeart/2005/8/layout/orgChart1"/>
    <dgm:cxn modelId="{6D9A0B33-88E3-43E8-A2D9-BBDD23F5A98E}" type="presParOf" srcId="{55ED2A27-2FD1-4561-8220-7D9B870EA8DB}" destId="{93852E94-A0F6-49A2-A700-7955FF65DCF8}" srcOrd="0" destOrd="0" presId="urn:microsoft.com/office/officeart/2005/8/layout/orgChart1"/>
    <dgm:cxn modelId="{74AC14C4-9E64-41DF-B4EB-0D933D4EEFAD}" type="presParOf" srcId="{93852E94-A0F6-49A2-A700-7955FF65DCF8}" destId="{9EB3E68F-DAB7-4CDC-A921-A182ADBF72D4}" srcOrd="0" destOrd="0" presId="urn:microsoft.com/office/officeart/2005/8/layout/orgChart1"/>
    <dgm:cxn modelId="{A6AC3943-63AA-4F11-AC31-5854635E7211}" type="presParOf" srcId="{93852E94-A0F6-49A2-A700-7955FF65DCF8}" destId="{DA616380-952E-47B1-9FCB-7CEBD8222B94}" srcOrd="1" destOrd="0" presId="urn:microsoft.com/office/officeart/2005/8/layout/orgChart1"/>
    <dgm:cxn modelId="{01CB7A73-5748-496C-8747-423CAB8BB97B}" type="presParOf" srcId="{55ED2A27-2FD1-4561-8220-7D9B870EA8DB}" destId="{1E75F2FB-9C0C-43F1-BE31-F2D9FCB51212}" srcOrd="1" destOrd="0" presId="urn:microsoft.com/office/officeart/2005/8/layout/orgChart1"/>
    <dgm:cxn modelId="{EDCA4228-1828-4EB9-9563-96693F7B652D}" type="presParOf" srcId="{55ED2A27-2FD1-4561-8220-7D9B870EA8DB}" destId="{A0880903-7A54-4141-8846-5F9B8FD82C15}" srcOrd="2" destOrd="0" presId="urn:microsoft.com/office/officeart/2005/8/layout/orgChart1"/>
    <dgm:cxn modelId="{3727DB4F-E6B5-42DF-9336-BC6B353C1E5E}" type="presParOf" srcId="{0A03B361-1507-49C8-A027-464C1B28CE6F}" destId="{F67D2346-5C72-4FD7-80A6-E232E014E5B0}" srcOrd="4" destOrd="0" presId="urn:microsoft.com/office/officeart/2005/8/layout/orgChart1"/>
    <dgm:cxn modelId="{4A79FF7D-09CC-4713-ABBD-F529DB339AAE}" type="presParOf" srcId="{0A03B361-1507-49C8-A027-464C1B28CE6F}" destId="{2F11E0CA-D61E-4C76-9130-979C971FF09A}" srcOrd="5" destOrd="0" presId="urn:microsoft.com/office/officeart/2005/8/layout/orgChart1"/>
    <dgm:cxn modelId="{8ED8EE79-160D-46BF-9E1D-58C5521FCDF3}" type="presParOf" srcId="{2F11E0CA-D61E-4C76-9130-979C971FF09A}" destId="{CE5968F0-DC5E-460F-A806-AADB1E5157AC}" srcOrd="0" destOrd="0" presId="urn:microsoft.com/office/officeart/2005/8/layout/orgChart1"/>
    <dgm:cxn modelId="{B7318F87-7E19-4FAB-A0C2-E2595BD9CCB7}" type="presParOf" srcId="{CE5968F0-DC5E-460F-A806-AADB1E5157AC}" destId="{6DCF7393-A9ED-4F88-92FC-2BF3F15FA8D2}" srcOrd="0" destOrd="0" presId="urn:microsoft.com/office/officeart/2005/8/layout/orgChart1"/>
    <dgm:cxn modelId="{D3972F2D-C179-422A-AFE5-11D446AF5C95}" type="presParOf" srcId="{CE5968F0-DC5E-460F-A806-AADB1E5157AC}" destId="{C394FB62-05B4-44A1-8EE7-06740233B30D}" srcOrd="1" destOrd="0" presId="urn:microsoft.com/office/officeart/2005/8/layout/orgChart1"/>
    <dgm:cxn modelId="{79CB4FE7-A0A4-45EE-9367-9AAAF2DBEFFC}" type="presParOf" srcId="{2F11E0CA-D61E-4C76-9130-979C971FF09A}" destId="{FEEAC624-8EF2-4220-87F4-D247DD6900FE}" srcOrd="1" destOrd="0" presId="urn:microsoft.com/office/officeart/2005/8/layout/orgChart1"/>
    <dgm:cxn modelId="{799D7E55-F75F-4F1A-982C-8091A37B190E}" type="presParOf" srcId="{2F11E0CA-D61E-4C76-9130-979C971FF09A}" destId="{38D35658-311A-4C8B-81C4-B9672870F89A}" srcOrd="2" destOrd="0" presId="urn:microsoft.com/office/officeart/2005/8/layout/orgChart1"/>
    <dgm:cxn modelId="{A60ED298-BC18-4C97-A561-0179F8ACBB43}" type="presParOf" srcId="{0A03B361-1507-49C8-A027-464C1B28CE6F}" destId="{AE41F2E0-6101-413B-8655-C0FCD88380F1}" srcOrd="6" destOrd="0" presId="urn:microsoft.com/office/officeart/2005/8/layout/orgChart1"/>
    <dgm:cxn modelId="{EF6B8968-58DB-4AEE-8164-120C9794DFDC}" type="presParOf" srcId="{0A03B361-1507-49C8-A027-464C1B28CE6F}" destId="{181025B0-1DB9-4DDA-BD96-268028FB8909}" srcOrd="7" destOrd="0" presId="urn:microsoft.com/office/officeart/2005/8/layout/orgChart1"/>
    <dgm:cxn modelId="{6E07E0C5-FA6E-4563-8BAD-8C5698FA8F60}" type="presParOf" srcId="{181025B0-1DB9-4DDA-BD96-268028FB8909}" destId="{C33F2D07-5D76-44E2-BB3B-A89A9F75DF8C}" srcOrd="0" destOrd="0" presId="urn:microsoft.com/office/officeart/2005/8/layout/orgChart1"/>
    <dgm:cxn modelId="{0568C4B9-08B1-4F2D-9244-743C92FB39F1}" type="presParOf" srcId="{C33F2D07-5D76-44E2-BB3B-A89A9F75DF8C}" destId="{AEAA839D-164C-49D1-B1F1-C38B9FA0A1BB}" srcOrd="0" destOrd="0" presId="urn:microsoft.com/office/officeart/2005/8/layout/orgChart1"/>
    <dgm:cxn modelId="{C9B33783-E308-4A0F-8FD6-10347808636D}" type="presParOf" srcId="{C33F2D07-5D76-44E2-BB3B-A89A9F75DF8C}" destId="{DD2A4198-8F43-4125-9AC4-BF14370A0D62}" srcOrd="1" destOrd="0" presId="urn:microsoft.com/office/officeart/2005/8/layout/orgChart1"/>
    <dgm:cxn modelId="{AE1864D7-343B-4587-984A-521098ED0DBF}" type="presParOf" srcId="{181025B0-1DB9-4DDA-BD96-268028FB8909}" destId="{A8E614D2-87A6-453B-ACFB-761CD98F7028}" srcOrd="1" destOrd="0" presId="urn:microsoft.com/office/officeart/2005/8/layout/orgChart1"/>
    <dgm:cxn modelId="{05A66423-05C9-4131-B478-6E7F3753F6D0}" type="presParOf" srcId="{181025B0-1DB9-4DDA-BD96-268028FB8909}" destId="{DB0B49D3-614E-407C-AA1E-F2A88A87FBB2}" srcOrd="2" destOrd="0" presId="urn:microsoft.com/office/officeart/2005/8/layout/orgChart1"/>
    <dgm:cxn modelId="{6CC3D98D-D5F9-4500-A6C3-44B663A341F5}" type="presParOf" srcId="{FB558A5A-81E1-408B-A1C6-DABE165CA55E}" destId="{9C264F47-3002-49EF-86BC-01D554143BE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D8A639-9C1B-428E-B4F1-96DB1187319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3B06F8D-4C36-4D6C-A34A-779977473D78}">
      <dgm:prSet phldrT="[Text]" custT="1">
        <dgm:style>
          <a:lnRef idx="2">
            <a:schemeClr val="accent6"/>
          </a:lnRef>
          <a:fillRef idx="1">
            <a:schemeClr val="lt1"/>
          </a:fillRef>
          <a:effectRef idx="0">
            <a:schemeClr val="accent6"/>
          </a:effectRef>
          <a:fontRef idx="minor">
            <a:schemeClr val="dk1"/>
          </a:fontRef>
        </dgm:style>
      </dgm:prSet>
      <dgm:spPr/>
      <dgm:t>
        <a:bodyPr/>
        <a:lstStyle/>
        <a:p>
          <a:pPr rtl="1"/>
          <a:r>
            <a:rPr lang="ar-AE" sz="2800" dirty="0" smtClean="0"/>
            <a:t>بعض </a:t>
          </a:r>
          <a:r>
            <a:rPr lang="ar-OM" sz="2800" dirty="0" smtClean="0"/>
            <a:t>اختبارات المقارنات البعدية المتعددة</a:t>
          </a:r>
          <a:endParaRPr lang="en-US" sz="2800" dirty="0"/>
        </a:p>
      </dgm:t>
    </dgm:pt>
    <dgm:pt modelId="{827FAA38-E325-4DBA-94A0-70B234BE9474}" type="parTrans" cxnId="{3832417A-5484-4176-9578-30D46EE6A018}">
      <dgm:prSet/>
      <dgm:spPr/>
      <dgm:t>
        <a:bodyPr/>
        <a:lstStyle/>
        <a:p>
          <a:endParaRPr lang="en-US"/>
        </a:p>
      </dgm:t>
    </dgm:pt>
    <dgm:pt modelId="{2E1AF847-E595-487C-A5EB-ABE3142D3C26}" type="sibTrans" cxnId="{3832417A-5484-4176-9578-30D46EE6A018}">
      <dgm:prSet/>
      <dgm:spPr/>
      <dgm:t>
        <a:bodyPr/>
        <a:lstStyle/>
        <a:p>
          <a:endParaRPr lang="en-US"/>
        </a:p>
      </dgm:t>
    </dgm:pt>
    <dgm:pt modelId="{2C95F84D-5FEA-4739-8566-7C2D84C26ADA}">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dirty="0" smtClean="0">
              <a:latin typeface="Times New Roman" panose="02020603050405020304" pitchFamily="18" charset="0"/>
              <a:cs typeface="Times New Roman" panose="02020603050405020304" pitchFamily="18" charset="0"/>
            </a:rPr>
            <a:t>LSD</a:t>
          </a:r>
        </a:p>
        <a:p>
          <a:r>
            <a:rPr lang="ar-OM" sz="2400" dirty="0" smtClean="0">
              <a:latin typeface="Times New Roman" panose="02020603050405020304" pitchFamily="18" charset="0"/>
              <a:cs typeface="Times New Roman" panose="02020603050405020304" pitchFamily="18" charset="0"/>
            </a:rPr>
            <a:t>اختبار أقل فرق دال</a:t>
          </a:r>
          <a:endParaRPr lang="en-US" sz="2400" dirty="0">
            <a:latin typeface="Times New Roman" panose="02020603050405020304" pitchFamily="18" charset="0"/>
            <a:cs typeface="Times New Roman" panose="02020603050405020304" pitchFamily="18" charset="0"/>
          </a:endParaRPr>
        </a:p>
      </dgm:t>
    </dgm:pt>
    <dgm:pt modelId="{395AAF73-617C-4BE5-B889-F1AD6981C1BF}" type="parTrans" cxnId="{0AFECA0A-F6AF-4DB0-81A8-8754E6587BD4}">
      <dgm:prSet/>
      <dgm:spPr/>
      <dgm:t>
        <a:bodyPr/>
        <a:lstStyle/>
        <a:p>
          <a:endParaRPr lang="en-US"/>
        </a:p>
      </dgm:t>
    </dgm:pt>
    <dgm:pt modelId="{5BBBCF13-6950-49FA-B621-6893E460AB90}" type="sibTrans" cxnId="{0AFECA0A-F6AF-4DB0-81A8-8754E6587BD4}">
      <dgm:prSet/>
      <dgm:spPr/>
      <dgm:t>
        <a:bodyPr/>
        <a:lstStyle/>
        <a:p>
          <a:endParaRPr lang="en-US"/>
        </a:p>
      </dgm:t>
    </dgm:pt>
    <dgm:pt modelId="{DC6A9E4A-2CEA-4348-9C73-06232139123B}">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latin typeface="Times New Roman" panose="02020603050405020304" pitchFamily="18" charset="0"/>
              <a:cs typeface="Times New Roman" panose="02020603050405020304" pitchFamily="18" charset="0"/>
            </a:rPr>
            <a:t>شافيه</a:t>
          </a:r>
          <a:endParaRPr lang="en-US" sz="2400" dirty="0">
            <a:latin typeface="Times New Roman" panose="02020603050405020304" pitchFamily="18" charset="0"/>
            <a:cs typeface="Times New Roman" panose="02020603050405020304" pitchFamily="18" charset="0"/>
          </a:endParaRPr>
        </a:p>
      </dgm:t>
    </dgm:pt>
    <dgm:pt modelId="{9F380850-01CD-40F4-88CF-54CA0C0EE3CA}" type="parTrans" cxnId="{320A3A1A-8876-4995-8DE3-1BC395C5158A}">
      <dgm:prSet/>
      <dgm:spPr/>
      <dgm:t>
        <a:bodyPr/>
        <a:lstStyle/>
        <a:p>
          <a:endParaRPr lang="en-US"/>
        </a:p>
      </dgm:t>
    </dgm:pt>
    <dgm:pt modelId="{66E2F515-3A5B-4092-BEAE-8F522218C7D1}" type="sibTrans" cxnId="{320A3A1A-8876-4995-8DE3-1BC395C5158A}">
      <dgm:prSet/>
      <dgm:spPr/>
      <dgm:t>
        <a:bodyPr/>
        <a:lstStyle/>
        <a:p>
          <a:endParaRPr lang="en-US"/>
        </a:p>
      </dgm:t>
    </dgm:pt>
    <dgm:pt modelId="{1B8F88B7-FB3F-4550-BB4F-653DB3136321}">
      <dgm:prSet phldrT="[Text]" custT="1">
        <dgm:style>
          <a:lnRef idx="2">
            <a:schemeClr val="accent5"/>
          </a:lnRef>
          <a:fillRef idx="1">
            <a:schemeClr val="lt1"/>
          </a:fillRef>
          <a:effectRef idx="0">
            <a:schemeClr val="accent5"/>
          </a:effectRef>
          <a:fontRef idx="minor">
            <a:schemeClr val="dk1"/>
          </a:fontRef>
        </dgm:style>
      </dgm:prSet>
      <dgm:spPr/>
      <dgm:t>
        <a:bodyPr/>
        <a:lstStyle/>
        <a:p>
          <a:r>
            <a:rPr lang="ar-OM" sz="2400" dirty="0" smtClean="0">
              <a:latin typeface="Times New Roman" panose="02020603050405020304" pitchFamily="18" charset="0"/>
              <a:cs typeface="Times New Roman" panose="02020603050405020304" pitchFamily="18" charset="0"/>
            </a:rPr>
            <a:t>دونت</a:t>
          </a:r>
          <a:endParaRPr lang="en-US" sz="2400" dirty="0">
            <a:latin typeface="Times New Roman" panose="02020603050405020304" pitchFamily="18" charset="0"/>
            <a:cs typeface="Times New Roman" panose="02020603050405020304" pitchFamily="18" charset="0"/>
          </a:endParaRPr>
        </a:p>
      </dgm:t>
    </dgm:pt>
    <dgm:pt modelId="{695E7C73-23AD-4FD3-B96F-04ABD60F398F}" type="parTrans" cxnId="{282E3D17-F3D5-49AA-8136-94AF50C4BCB9}">
      <dgm:prSet/>
      <dgm:spPr/>
      <dgm:t>
        <a:bodyPr/>
        <a:lstStyle/>
        <a:p>
          <a:endParaRPr lang="en-US"/>
        </a:p>
      </dgm:t>
    </dgm:pt>
    <dgm:pt modelId="{BD6A2CA8-0433-4524-B8AD-1E52AFAAFAF5}" type="sibTrans" cxnId="{282E3D17-F3D5-49AA-8136-94AF50C4BCB9}">
      <dgm:prSet/>
      <dgm:spPr/>
      <dgm:t>
        <a:bodyPr/>
        <a:lstStyle/>
        <a:p>
          <a:endParaRPr lang="en-US"/>
        </a:p>
      </dgm:t>
    </dgm:pt>
    <dgm:pt modelId="{FC5784CB-B909-4AFA-BC09-A9D5513F361F}">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latin typeface="Times New Roman" panose="02020603050405020304" pitchFamily="18" charset="0"/>
              <a:cs typeface="Times New Roman" panose="02020603050405020304" pitchFamily="18" charset="0"/>
            </a:rPr>
            <a:t>بنفروني</a:t>
          </a:r>
          <a:endParaRPr lang="en-US" sz="2400" dirty="0">
            <a:latin typeface="Times New Roman" panose="02020603050405020304" pitchFamily="18" charset="0"/>
            <a:cs typeface="Times New Roman" panose="02020603050405020304" pitchFamily="18" charset="0"/>
          </a:endParaRPr>
        </a:p>
      </dgm:t>
    </dgm:pt>
    <dgm:pt modelId="{DC82743A-9A39-45EB-B34C-057C28169BF3}" type="parTrans" cxnId="{FF1E6BE5-DC4F-43D8-AB5C-3396433D56FE}">
      <dgm:prSet/>
      <dgm:spPr/>
      <dgm:t>
        <a:bodyPr/>
        <a:lstStyle/>
        <a:p>
          <a:endParaRPr lang="en-US"/>
        </a:p>
      </dgm:t>
    </dgm:pt>
    <dgm:pt modelId="{C943C910-C6A9-45DC-880A-7DAC9102E0A4}" type="sibTrans" cxnId="{FF1E6BE5-DC4F-43D8-AB5C-3396433D56FE}">
      <dgm:prSet/>
      <dgm:spPr/>
      <dgm:t>
        <a:bodyPr/>
        <a:lstStyle/>
        <a:p>
          <a:endParaRPr lang="en-US"/>
        </a:p>
      </dgm:t>
    </dgm:pt>
    <dgm:pt modelId="{3485FC8C-9B18-48E5-98FC-93E5CDCC061B}">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latin typeface="Times New Roman" panose="02020603050405020304" pitchFamily="18" charset="0"/>
              <a:cs typeface="Times New Roman" panose="02020603050405020304" pitchFamily="18" charset="0"/>
            </a:rPr>
            <a:t>توكي </a:t>
          </a:r>
          <a:endParaRPr lang="en-US" sz="2400" dirty="0">
            <a:latin typeface="Times New Roman" panose="02020603050405020304" pitchFamily="18" charset="0"/>
            <a:cs typeface="Times New Roman" panose="02020603050405020304" pitchFamily="18" charset="0"/>
          </a:endParaRPr>
        </a:p>
      </dgm:t>
    </dgm:pt>
    <dgm:pt modelId="{3068C49F-5EA9-48E1-99F6-BCEA5F156C9A}" type="parTrans" cxnId="{C8D544AB-BA04-4D46-A107-8B05EE907DFB}">
      <dgm:prSet/>
      <dgm:spPr/>
      <dgm:t>
        <a:bodyPr/>
        <a:lstStyle/>
        <a:p>
          <a:endParaRPr lang="en-US"/>
        </a:p>
      </dgm:t>
    </dgm:pt>
    <dgm:pt modelId="{27458E86-D0F6-4D5E-B96B-B5E09560521D}" type="sibTrans" cxnId="{C8D544AB-BA04-4D46-A107-8B05EE907DFB}">
      <dgm:prSet/>
      <dgm:spPr/>
      <dgm:t>
        <a:bodyPr/>
        <a:lstStyle/>
        <a:p>
          <a:endParaRPr lang="en-US"/>
        </a:p>
      </dgm:t>
    </dgm:pt>
    <dgm:pt modelId="{7B14A814-51CE-425C-B7ED-AD3E737E5819}">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latin typeface="Times New Roman" panose="02020603050405020304" pitchFamily="18" charset="0"/>
              <a:cs typeface="Times New Roman" panose="02020603050405020304" pitchFamily="18" charset="0"/>
            </a:rPr>
            <a:t>سيداك</a:t>
          </a:r>
          <a:endParaRPr lang="en-US" sz="2400" dirty="0">
            <a:latin typeface="Times New Roman" panose="02020603050405020304" pitchFamily="18" charset="0"/>
            <a:cs typeface="Times New Roman" panose="02020603050405020304" pitchFamily="18" charset="0"/>
          </a:endParaRPr>
        </a:p>
      </dgm:t>
    </dgm:pt>
    <dgm:pt modelId="{65B3F2A2-C434-458D-A88C-CEFE4BB571FA}" type="parTrans" cxnId="{ADE3DEAB-FF0D-4ADA-A04B-80E8106D44FE}">
      <dgm:prSet/>
      <dgm:spPr/>
      <dgm:t>
        <a:bodyPr/>
        <a:lstStyle/>
        <a:p>
          <a:endParaRPr lang="en-US"/>
        </a:p>
      </dgm:t>
    </dgm:pt>
    <dgm:pt modelId="{402208F4-9A53-47CA-97C0-EA3DECB28F50}" type="sibTrans" cxnId="{ADE3DEAB-FF0D-4ADA-A04B-80E8106D44FE}">
      <dgm:prSet/>
      <dgm:spPr/>
      <dgm:t>
        <a:bodyPr/>
        <a:lstStyle/>
        <a:p>
          <a:endParaRPr lang="en-US"/>
        </a:p>
      </dgm:t>
    </dgm:pt>
    <dgm:pt modelId="{6E68913C-7791-45F2-9F27-ACE77E39D7A2}">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400" dirty="0" smtClean="0">
              <a:latin typeface="Times New Roman" panose="02020603050405020304" pitchFamily="18" charset="0"/>
              <a:cs typeface="Times New Roman" panose="02020603050405020304" pitchFamily="18" charset="0"/>
            </a:rPr>
            <a:t>دنكان</a:t>
          </a:r>
          <a:endParaRPr lang="en-US" sz="2400" dirty="0">
            <a:latin typeface="Times New Roman" panose="02020603050405020304" pitchFamily="18" charset="0"/>
            <a:cs typeface="Times New Roman" panose="02020603050405020304" pitchFamily="18" charset="0"/>
          </a:endParaRPr>
        </a:p>
      </dgm:t>
    </dgm:pt>
    <dgm:pt modelId="{F0CD5D74-B7C8-4D9E-8544-B65DAACDBB17}" type="parTrans" cxnId="{05E714C0-1F4C-4D41-A7A5-533C5F6B7D51}">
      <dgm:prSet/>
      <dgm:spPr/>
      <dgm:t>
        <a:bodyPr/>
        <a:lstStyle/>
        <a:p>
          <a:endParaRPr lang="en-US"/>
        </a:p>
      </dgm:t>
    </dgm:pt>
    <dgm:pt modelId="{8C594F51-A844-415C-8AB9-50DA948F2324}" type="sibTrans" cxnId="{05E714C0-1F4C-4D41-A7A5-533C5F6B7D51}">
      <dgm:prSet/>
      <dgm:spPr/>
      <dgm:t>
        <a:bodyPr/>
        <a:lstStyle/>
        <a:p>
          <a:endParaRPr lang="en-US"/>
        </a:p>
      </dgm:t>
    </dgm:pt>
    <dgm:pt modelId="{ECD8FCE0-79C5-484F-BBE6-28751A191A67}" type="pres">
      <dgm:prSet presAssocID="{BDD8A639-9C1B-428E-B4F1-96DB11873196}" presName="mainComposite" presStyleCnt="0">
        <dgm:presLayoutVars>
          <dgm:chPref val="1"/>
          <dgm:dir/>
          <dgm:animOne val="branch"/>
          <dgm:animLvl val="lvl"/>
          <dgm:resizeHandles val="exact"/>
        </dgm:presLayoutVars>
      </dgm:prSet>
      <dgm:spPr/>
      <dgm:t>
        <a:bodyPr/>
        <a:lstStyle/>
        <a:p>
          <a:endParaRPr lang="en-US"/>
        </a:p>
      </dgm:t>
    </dgm:pt>
    <dgm:pt modelId="{632C98D3-F942-43BC-BDDA-97196E2462EA}" type="pres">
      <dgm:prSet presAssocID="{BDD8A639-9C1B-428E-B4F1-96DB11873196}" presName="hierFlow" presStyleCnt="0"/>
      <dgm:spPr/>
    </dgm:pt>
    <dgm:pt modelId="{46624F7A-B8CE-4BE5-BEF4-1C8A34C176EB}" type="pres">
      <dgm:prSet presAssocID="{BDD8A639-9C1B-428E-B4F1-96DB11873196}" presName="hierChild1" presStyleCnt="0">
        <dgm:presLayoutVars>
          <dgm:chPref val="1"/>
          <dgm:animOne val="branch"/>
          <dgm:animLvl val="lvl"/>
        </dgm:presLayoutVars>
      </dgm:prSet>
      <dgm:spPr/>
    </dgm:pt>
    <dgm:pt modelId="{224A4644-3A6D-4D60-8D32-483A9797EBE2}" type="pres">
      <dgm:prSet presAssocID="{03B06F8D-4C36-4D6C-A34A-779977473D78}" presName="Name14" presStyleCnt="0"/>
      <dgm:spPr/>
    </dgm:pt>
    <dgm:pt modelId="{EFD046A6-461B-4966-B8B2-4FA101C47355}" type="pres">
      <dgm:prSet presAssocID="{03B06F8D-4C36-4D6C-A34A-779977473D78}" presName="level1Shape" presStyleLbl="node0" presStyleIdx="0" presStyleCnt="1" custScaleX="450104">
        <dgm:presLayoutVars>
          <dgm:chPref val="3"/>
        </dgm:presLayoutVars>
      </dgm:prSet>
      <dgm:spPr/>
      <dgm:t>
        <a:bodyPr/>
        <a:lstStyle/>
        <a:p>
          <a:endParaRPr lang="en-US"/>
        </a:p>
      </dgm:t>
    </dgm:pt>
    <dgm:pt modelId="{7811B555-295B-4E88-9E0C-56890BA3362A}" type="pres">
      <dgm:prSet presAssocID="{03B06F8D-4C36-4D6C-A34A-779977473D78}" presName="hierChild2" presStyleCnt="0"/>
      <dgm:spPr/>
    </dgm:pt>
    <dgm:pt modelId="{83F61A10-EE15-4A3C-AFB9-586072803D87}" type="pres">
      <dgm:prSet presAssocID="{395AAF73-617C-4BE5-B889-F1AD6981C1BF}" presName="Name19" presStyleLbl="parChTrans1D2" presStyleIdx="0" presStyleCnt="7"/>
      <dgm:spPr/>
      <dgm:t>
        <a:bodyPr/>
        <a:lstStyle/>
        <a:p>
          <a:endParaRPr lang="en-US"/>
        </a:p>
      </dgm:t>
    </dgm:pt>
    <dgm:pt modelId="{E60A307E-578F-4183-AED7-2BA40593D351}" type="pres">
      <dgm:prSet presAssocID="{2C95F84D-5FEA-4739-8566-7C2D84C26ADA}" presName="Name21" presStyleCnt="0"/>
      <dgm:spPr/>
    </dgm:pt>
    <dgm:pt modelId="{B4E68142-8DFF-4103-9BE7-356A067FE20C}" type="pres">
      <dgm:prSet presAssocID="{2C95F84D-5FEA-4739-8566-7C2D84C26ADA}" presName="level2Shape" presStyleLbl="node2" presStyleIdx="0" presStyleCnt="7" custScaleX="224841" custLinFactNeighborY="-972"/>
      <dgm:spPr/>
      <dgm:t>
        <a:bodyPr/>
        <a:lstStyle/>
        <a:p>
          <a:endParaRPr lang="en-US"/>
        </a:p>
      </dgm:t>
    </dgm:pt>
    <dgm:pt modelId="{3B5C64D3-F065-4EE8-9377-F851E04A6740}" type="pres">
      <dgm:prSet presAssocID="{2C95F84D-5FEA-4739-8566-7C2D84C26ADA}" presName="hierChild3" presStyleCnt="0"/>
      <dgm:spPr/>
    </dgm:pt>
    <dgm:pt modelId="{4682826E-AC9D-4FF7-9CCA-90229A99C971}" type="pres">
      <dgm:prSet presAssocID="{695E7C73-23AD-4FD3-B96F-04ABD60F398F}" presName="Name19" presStyleLbl="parChTrans1D2" presStyleIdx="1" presStyleCnt="7"/>
      <dgm:spPr/>
      <dgm:t>
        <a:bodyPr/>
        <a:lstStyle/>
        <a:p>
          <a:endParaRPr lang="en-US"/>
        </a:p>
      </dgm:t>
    </dgm:pt>
    <dgm:pt modelId="{94FA9C70-A866-44C1-944D-396AD063D2AA}" type="pres">
      <dgm:prSet presAssocID="{1B8F88B7-FB3F-4550-BB4F-653DB3136321}" presName="Name21" presStyleCnt="0"/>
      <dgm:spPr/>
    </dgm:pt>
    <dgm:pt modelId="{75AF26FE-BED8-419A-8F94-51DFC69C635A}" type="pres">
      <dgm:prSet presAssocID="{1B8F88B7-FB3F-4550-BB4F-653DB3136321}" presName="level2Shape" presStyleLbl="node2" presStyleIdx="1" presStyleCnt="7"/>
      <dgm:spPr/>
      <dgm:t>
        <a:bodyPr/>
        <a:lstStyle/>
        <a:p>
          <a:endParaRPr lang="en-US"/>
        </a:p>
      </dgm:t>
    </dgm:pt>
    <dgm:pt modelId="{6409BAE8-443A-4B56-96DC-C2D72510C9AA}" type="pres">
      <dgm:prSet presAssocID="{1B8F88B7-FB3F-4550-BB4F-653DB3136321}" presName="hierChild3" presStyleCnt="0"/>
      <dgm:spPr/>
    </dgm:pt>
    <dgm:pt modelId="{8837C0F6-16A9-4496-9488-8EC460DC00AF}" type="pres">
      <dgm:prSet presAssocID="{F0CD5D74-B7C8-4D9E-8544-B65DAACDBB17}" presName="Name19" presStyleLbl="parChTrans1D2" presStyleIdx="2" presStyleCnt="7"/>
      <dgm:spPr/>
      <dgm:t>
        <a:bodyPr/>
        <a:lstStyle/>
        <a:p>
          <a:endParaRPr lang="en-US"/>
        </a:p>
      </dgm:t>
    </dgm:pt>
    <dgm:pt modelId="{3DF7A30E-58B9-4D5E-BFB1-28F901B6CEB0}" type="pres">
      <dgm:prSet presAssocID="{6E68913C-7791-45F2-9F27-ACE77E39D7A2}" presName="Name21" presStyleCnt="0"/>
      <dgm:spPr/>
    </dgm:pt>
    <dgm:pt modelId="{49ECB0B3-4693-4E12-A76F-12229A111A10}" type="pres">
      <dgm:prSet presAssocID="{6E68913C-7791-45F2-9F27-ACE77E39D7A2}" presName="level2Shape" presStyleLbl="node2" presStyleIdx="2" presStyleCnt="7"/>
      <dgm:spPr/>
      <dgm:t>
        <a:bodyPr/>
        <a:lstStyle/>
        <a:p>
          <a:endParaRPr lang="en-US"/>
        </a:p>
      </dgm:t>
    </dgm:pt>
    <dgm:pt modelId="{3CCED35C-648D-49C9-90EB-D2897EB5ABCF}" type="pres">
      <dgm:prSet presAssocID="{6E68913C-7791-45F2-9F27-ACE77E39D7A2}" presName="hierChild3" presStyleCnt="0"/>
      <dgm:spPr/>
    </dgm:pt>
    <dgm:pt modelId="{069343BB-6B82-4D1A-9FBE-8F2964C3AA9B}" type="pres">
      <dgm:prSet presAssocID="{65B3F2A2-C434-458D-A88C-CEFE4BB571FA}" presName="Name19" presStyleLbl="parChTrans1D2" presStyleIdx="3" presStyleCnt="7"/>
      <dgm:spPr/>
      <dgm:t>
        <a:bodyPr/>
        <a:lstStyle/>
        <a:p>
          <a:endParaRPr lang="en-US"/>
        </a:p>
      </dgm:t>
    </dgm:pt>
    <dgm:pt modelId="{5BA3C529-19EE-4557-B76D-8ED1BF80E307}" type="pres">
      <dgm:prSet presAssocID="{7B14A814-51CE-425C-B7ED-AD3E737E5819}" presName="Name21" presStyleCnt="0"/>
      <dgm:spPr/>
    </dgm:pt>
    <dgm:pt modelId="{C87D0F0C-BE40-4F57-B637-8051A572EDA1}" type="pres">
      <dgm:prSet presAssocID="{7B14A814-51CE-425C-B7ED-AD3E737E5819}" presName="level2Shape" presStyleLbl="node2" presStyleIdx="3" presStyleCnt="7"/>
      <dgm:spPr/>
      <dgm:t>
        <a:bodyPr/>
        <a:lstStyle/>
        <a:p>
          <a:endParaRPr lang="en-US"/>
        </a:p>
      </dgm:t>
    </dgm:pt>
    <dgm:pt modelId="{D987E858-05F6-484E-8A76-B684D1FC5CA5}" type="pres">
      <dgm:prSet presAssocID="{7B14A814-51CE-425C-B7ED-AD3E737E5819}" presName="hierChild3" presStyleCnt="0"/>
      <dgm:spPr/>
    </dgm:pt>
    <dgm:pt modelId="{8DFDE348-225A-440B-BE02-91ADE8364CA0}" type="pres">
      <dgm:prSet presAssocID="{DC82743A-9A39-45EB-B34C-057C28169BF3}" presName="Name19" presStyleLbl="parChTrans1D2" presStyleIdx="4" presStyleCnt="7"/>
      <dgm:spPr/>
      <dgm:t>
        <a:bodyPr/>
        <a:lstStyle/>
        <a:p>
          <a:endParaRPr lang="en-US"/>
        </a:p>
      </dgm:t>
    </dgm:pt>
    <dgm:pt modelId="{9AD45EA4-C728-47F6-9E16-8C47E92F8FFB}" type="pres">
      <dgm:prSet presAssocID="{FC5784CB-B909-4AFA-BC09-A9D5513F361F}" presName="Name21" presStyleCnt="0"/>
      <dgm:spPr/>
    </dgm:pt>
    <dgm:pt modelId="{AEA3ABCD-D5DC-4DB0-BEE9-91C4309CBD91}" type="pres">
      <dgm:prSet presAssocID="{FC5784CB-B909-4AFA-BC09-A9D5513F361F}" presName="level2Shape" presStyleLbl="node2" presStyleIdx="4" presStyleCnt="7"/>
      <dgm:spPr/>
      <dgm:t>
        <a:bodyPr/>
        <a:lstStyle/>
        <a:p>
          <a:endParaRPr lang="en-US"/>
        </a:p>
      </dgm:t>
    </dgm:pt>
    <dgm:pt modelId="{F89FE144-E115-4AE0-9C05-F60ADD26D01D}" type="pres">
      <dgm:prSet presAssocID="{FC5784CB-B909-4AFA-BC09-A9D5513F361F}" presName="hierChild3" presStyleCnt="0"/>
      <dgm:spPr/>
    </dgm:pt>
    <dgm:pt modelId="{EE140995-B0AE-474B-A68D-20C09EF034F4}" type="pres">
      <dgm:prSet presAssocID="{3068C49F-5EA9-48E1-99F6-BCEA5F156C9A}" presName="Name19" presStyleLbl="parChTrans1D2" presStyleIdx="5" presStyleCnt="7"/>
      <dgm:spPr/>
      <dgm:t>
        <a:bodyPr/>
        <a:lstStyle/>
        <a:p>
          <a:endParaRPr lang="en-US"/>
        </a:p>
      </dgm:t>
    </dgm:pt>
    <dgm:pt modelId="{6ADCCC81-95FF-454C-AEA5-2D6A9A2C14D0}" type="pres">
      <dgm:prSet presAssocID="{3485FC8C-9B18-48E5-98FC-93E5CDCC061B}" presName="Name21" presStyleCnt="0"/>
      <dgm:spPr/>
    </dgm:pt>
    <dgm:pt modelId="{50FAB3CA-60D4-4660-9BA6-D9AC06862764}" type="pres">
      <dgm:prSet presAssocID="{3485FC8C-9B18-48E5-98FC-93E5CDCC061B}" presName="level2Shape" presStyleLbl="node2" presStyleIdx="5" presStyleCnt="7"/>
      <dgm:spPr/>
      <dgm:t>
        <a:bodyPr/>
        <a:lstStyle/>
        <a:p>
          <a:endParaRPr lang="en-US"/>
        </a:p>
      </dgm:t>
    </dgm:pt>
    <dgm:pt modelId="{40A4FFE4-1BD8-4697-ABF7-7E395FD27427}" type="pres">
      <dgm:prSet presAssocID="{3485FC8C-9B18-48E5-98FC-93E5CDCC061B}" presName="hierChild3" presStyleCnt="0"/>
      <dgm:spPr/>
    </dgm:pt>
    <dgm:pt modelId="{7A63F98D-9329-4969-B3CD-96CEF4A54979}" type="pres">
      <dgm:prSet presAssocID="{9F380850-01CD-40F4-88CF-54CA0C0EE3CA}" presName="Name19" presStyleLbl="parChTrans1D2" presStyleIdx="6" presStyleCnt="7"/>
      <dgm:spPr/>
      <dgm:t>
        <a:bodyPr/>
        <a:lstStyle/>
        <a:p>
          <a:endParaRPr lang="en-US"/>
        </a:p>
      </dgm:t>
    </dgm:pt>
    <dgm:pt modelId="{75DDDD9B-4F08-49D4-9C0F-282EF5C8633D}" type="pres">
      <dgm:prSet presAssocID="{DC6A9E4A-2CEA-4348-9C73-06232139123B}" presName="Name21" presStyleCnt="0"/>
      <dgm:spPr/>
    </dgm:pt>
    <dgm:pt modelId="{68DB6641-323E-45A8-BF94-BE6FAEDB7FF1}" type="pres">
      <dgm:prSet presAssocID="{DC6A9E4A-2CEA-4348-9C73-06232139123B}" presName="level2Shape" presStyleLbl="node2" presStyleIdx="6" presStyleCnt="7"/>
      <dgm:spPr/>
      <dgm:t>
        <a:bodyPr/>
        <a:lstStyle/>
        <a:p>
          <a:endParaRPr lang="en-US"/>
        </a:p>
      </dgm:t>
    </dgm:pt>
    <dgm:pt modelId="{8E232418-554A-4EE6-9B65-3A02CD02C58D}" type="pres">
      <dgm:prSet presAssocID="{DC6A9E4A-2CEA-4348-9C73-06232139123B}" presName="hierChild3" presStyleCnt="0"/>
      <dgm:spPr/>
    </dgm:pt>
    <dgm:pt modelId="{B89EF91E-39A6-45DF-8104-28A92C82AF25}" type="pres">
      <dgm:prSet presAssocID="{BDD8A639-9C1B-428E-B4F1-96DB11873196}" presName="bgShapesFlow" presStyleCnt="0"/>
      <dgm:spPr/>
    </dgm:pt>
  </dgm:ptLst>
  <dgm:cxnLst>
    <dgm:cxn modelId="{B09875D1-CE7F-43D4-BF10-622EA82FAC7A}" type="presOf" srcId="{DC82743A-9A39-45EB-B34C-057C28169BF3}" destId="{8DFDE348-225A-440B-BE02-91ADE8364CA0}" srcOrd="0" destOrd="0" presId="urn:microsoft.com/office/officeart/2005/8/layout/hierarchy6"/>
    <dgm:cxn modelId="{27136E34-91E6-499C-B53A-072430EE2FCF}" type="presOf" srcId="{695E7C73-23AD-4FD3-B96F-04ABD60F398F}" destId="{4682826E-AC9D-4FF7-9CCA-90229A99C971}" srcOrd="0" destOrd="0" presId="urn:microsoft.com/office/officeart/2005/8/layout/hierarchy6"/>
    <dgm:cxn modelId="{292CC7E5-4FCB-4976-9F39-35318EEB6918}" type="presOf" srcId="{BDD8A639-9C1B-428E-B4F1-96DB11873196}" destId="{ECD8FCE0-79C5-484F-BBE6-28751A191A67}" srcOrd="0" destOrd="0" presId="urn:microsoft.com/office/officeart/2005/8/layout/hierarchy6"/>
    <dgm:cxn modelId="{9ADF0D48-769D-4284-B517-70A8128A9307}" type="presOf" srcId="{65B3F2A2-C434-458D-A88C-CEFE4BB571FA}" destId="{069343BB-6B82-4D1A-9FBE-8F2964C3AA9B}" srcOrd="0" destOrd="0" presId="urn:microsoft.com/office/officeart/2005/8/layout/hierarchy6"/>
    <dgm:cxn modelId="{B6C97B2B-6E4A-4D1D-B22C-6EAB8747D428}" type="presOf" srcId="{F0CD5D74-B7C8-4D9E-8544-B65DAACDBB17}" destId="{8837C0F6-16A9-4496-9488-8EC460DC00AF}" srcOrd="0" destOrd="0" presId="urn:microsoft.com/office/officeart/2005/8/layout/hierarchy6"/>
    <dgm:cxn modelId="{D018CFDB-C3B7-47B0-A74A-E5FC0A502960}" type="presOf" srcId="{7B14A814-51CE-425C-B7ED-AD3E737E5819}" destId="{C87D0F0C-BE40-4F57-B637-8051A572EDA1}" srcOrd="0" destOrd="0" presId="urn:microsoft.com/office/officeart/2005/8/layout/hierarchy6"/>
    <dgm:cxn modelId="{0AFECA0A-F6AF-4DB0-81A8-8754E6587BD4}" srcId="{03B06F8D-4C36-4D6C-A34A-779977473D78}" destId="{2C95F84D-5FEA-4739-8566-7C2D84C26ADA}" srcOrd="0" destOrd="0" parTransId="{395AAF73-617C-4BE5-B889-F1AD6981C1BF}" sibTransId="{5BBBCF13-6950-49FA-B621-6893E460AB90}"/>
    <dgm:cxn modelId="{9FDAB035-1634-4638-8110-B81CD247DD9C}" type="presOf" srcId="{1B8F88B7-FB3F-4550-BB4F-653DB3136321}" destId="{75AF26FE-BED8-419A-8F94-51DFC69C635A}" srcOrd="0" destOrd="0" presId="urn:microsoft.com/office/officeart/2005/8/layout/hierarchy6"/>
    <dgm:cxn modelId="{3C5F84F7-5758-4DFC-9C26-D44E67907525}" type="presOf" srcId="{3068C49F-5EA9-48E1-99F6-BCEA5F156C9A}" destId="{EE140995-B0AE-474B-A68D-20C09EF034F4}" srcOrd="0" destOrd="0" presId="urn:microsoft.com/office/officeart/2005/8/layout/hierarchy6"/>
    <dgm:cxn modelId="{D79360B0-B66A-4CE0-AC55-A3BA2CBD5DC2}" type="presOf" srcId="{395AAF73-617C-4BE5-B889-F1AD6981C1BF}" destId="{83F61A10-EE15-4A3C-AFB9-586072803D87}" srcOrd="0" destOrd="0" presId="urn:microsoft.com/office/officeart/2005/8/layout/hierarchy6"/>
    <dgm:cxn modelId="{FF1E6BE5-DC4F-43D8-AB5C-3396433D56FE}" srcId="{03B06F8D-4C36-4D6C-A34A-779977473D78}" destId="{FC5784CB-B909-4AFA-BC09-A9D5513F361F}" srcOrd="4" destOrd="0" parTransId="{DC82743A-9A39-45EB-B34C-057C28169BF3}" sibTransId="{C943C910-C6A9-45DC-880A-7DAC9102E0A4}"/>
    <dgm:cxn modelId="{774C3BF8-663C-4B7E-8A01-C0C094E1E88F}" type="presOf" srcId="{2C95F84D-5FEA-4739-8566-7C2D84C26ADA}" destId="{B4E68142-8DFF-4103-9BE7-356A067FE20C}" srcOrd="0" destOrd="0" presId="urn:microsoft.com/office/officeart/2005/8/layout/hierarchy6"/>
    <dgm:cxn modelId="{FD322D2B-A93F-4469-9595-3B79A9170BAF}" type="presOf" srcId="{03B06F8D-4C36-4D6C-A34A-779977473D78}" destId="{EFD046A6-461B-4966-B8B2-4FA101C47355}" srcOrd="0" destOrd="0" presId="urn:microsoft.com/office/officeart/2005/8/layout/hierarchy6"/>
    <dgm:cxn modelId="{05E714C0-1F4C-4D41-A7A5-533C5F6B7D51}" srcId="{03B06F8D-4C36-4D6C-A34A-779977473D78}" destId="{6E68913C-7791-45F2-9F27-ACE77E39D7A2}" srcOrd="2" destOrd="0" parTransId="{F0CD5D74-B7C8-4D9E-8544-B65DAACDBB17}" sibTransId="{8C594F51-A844-415C-8AB9-50DA948F2324}"/>
    <dgm:cxn modelId="{097568F1-9691-46CC-8652-28D0EF8DA9A6}" type="presOf" srcId="{DC6A9E4A-2CEA-4348-9C73-06232139123B}" destId="{68DB6641-323E-45A8-BF94-BE6FAEDB7FF1}" srcOrd="0" destOrd="0" presId="urn:microsoft.com/office/officeart/2005/8/layout/hierarchy6"/>
    <dgm:cxn modelId="{320A3A1A-8876-4995-8DE3-1BC395C5158A}" srcId="{03B06F8D-4C36-4D6C-A34A-779977473D78}" destId="{DC6A9E4A-2CEA-4348-9C73-06232139123B}" srcOrd="6" destOrd="0" parTransId="{9F380850-01CD-40F4-88CF-54CA0C0EE3CA}" sibTransId="{66E2F515-3A5B-4092-BEAE-8F522218C7D1}"/>
    <dgm:cxn modelId="{ADE3DEAB-FF0D-4ADA-A04B-80E8106D44FE}" srcId="{03B06F8D-4C36-4D6C-A34A-779977473D78}" destId="{7B14A814-51CE-425C-B7ED-AD3E737E5819}" srcOrd="3" destOrd="0" parTransId="{65B3F2A2-C434-458D-A88C-CEFE4BB571FA}" sibTransId="{402208F4-9A53-47CA-97C0-EA3DECB28F50}"/>
    <dgm:cxn modelId="{D5143D91-4FD9-40EE-8532-B4899E389607}" type="presOf" srcId="{3485FC8C-9B18-48E5-98FC-93E5CDCC061B}" destId="{50FAB3CA-60D4-4660-9BA6-D9AC06862764}" srcOrd="0" destOrd="0" presId="urn:microsoft.com/office/officeart/2005/8/layout/hierarchy6"/>
    <dgm:cxn modelId="{C6399683-DCC4-406C-89C7-979042322EF8}" type="presOf" srcId="{FC5784CB-B909-4AFA-BC09-A9D5513F361F}" destId="{AEA3ABCD-D5DC-4DB0-BEE9-91C4309CBD91}" srcOrd="0" destOrd="0" presId="urn:microsoft.com/office/officeart/2005/8/layout/hierarchy6"/>
    <dgm:cxn modelId="{0386A157-581A-4DF0-B629-946BD6AA42D6}" type="presOf" srcId="{9F380850-01CD-40F4-88CF-54CA0C0EE3CA}" destId="{7A63F98D-9329-4969-B3CD-96CEF4A54979}" srcOrd="0" destOrd="0" presId="urn:microsoft.com/office/officeart/2005/8/layout/hierarchy6"/>
    <dgm:cxn modelId="{282E3D17-F3D5-49AA-8136-94AF50C4BCB9}" srcId="{03B06F8D-4C36-4D6C-A34A-779977473D78}" destId="{1B8F88B7-FB3F-4550-BB4F-653DB3136321}" srcOrd="1" destOrd="0" parTransId="{695E7C73-23AD-4FD3-B96F-04ABD60F398F}" sibTransId="{BD6A2CA8-0433-4524-B8AD-1E52AFAAFAF5}"/>
    <dgm:cxn modelId="{3832417A-5484-4176-9578-30D46EE6A018}" srcId="{BDD8A639-9C1B-428E-B4F1-96DB11873196}" destId="{03B06F8D-4C36-4D6C-A34A-779977473D78}" srcOrd="0" destOrd="0" parTransId="{827FAA38-E325-4DBA-94A0-70B234BE9474}" sibTransId="{2E1AF847-E595-487C-A5EB-ABE3142D3C26}"/>
    <dgm:cxn modelId="{C8D544AB-BA04-4D46-A107-8B05EE907DFB}" srcId="{03B06F8D-4C36-4D6C-A34A-779977473D78}" destId="{3485FC8C-9B18-48E5-98FC-93E5CDCC061B}" srcOrd="5" destOrd="0" parTransId="{3068C49F-5EA9-48E1-99F6-BCEA5F156C9A}" sibTransId="{27458E86-D0F6-4D5E-B96B-B5E09560521D}"/>
    <dgm:cxn modelId="{6EEF8378-3C47-4587-A671-F81FD51BD1FC}" type="presOf" srcId="{6E68913C-7791-45F2-9F27-ACE77E39D7A2}" destId="{49ECB0B3-4693-4E12-A76F-12229A111A10}" srcOrd="0" destOrd="0" presId="urn:microsoft.com/office/officeart/2005/8/layout/hierarchy6"/>
    <dgm:cxn modelId="{D2BC7B7D-EBE2-4679-9CA7-E01EB0552E8C}" type="presParOf" srcId="{ECD8FCE0-79C5-484F-BBE6-28751A191A67}" destId="{632C98D3-F942-43BC-BDDA-97196E2462EA}" srcOrd="0" destOrd="0" presId="urn:microsoft.com/office/officeart/2005/8/layout/hierarchy6"/>
    <dgm:cxn modelId="{4591739A-DCD2-491F-811C-E54863AC4577}" type="presParOf" srcId="{632C98D3-F942-43BC-BDDA-97196E2462EA}" destId="{46624F7A-B8CE-4BE5-BEF4-1C8A34C176EB}" srcOrd="0" destOrd="0" presId="urn:microsoft.com/office/officeart/2005/8/layout/hierarchy6"/>
    <dgm:cxn modelId="{25D8A3BA-E853-4280-97B6-A80005603A10}" type="presParOf" srcId="{46624F7A-B8CE-4BE5-BEF4-1C8A34C176EB}" destId="{224A4644-3A6D-4D60-8D32-483A9797EBE2}" srcOrd="0" destOrd="0" presId="urn:microsoft.com/office/officeart/2005/8/layout/hierarchy6"/>
    <dgm:cxn modelId="{4F76D8F2-C32B-46E4-A887-0ABEB2243903}" type="presParOf" srcId="{224A4644-3A6D-4D60-8D32-483A9797EBE2}" destId="{EFD046A6-461B-4966-B8B2-4FA101C47355}" srcOrd="0" destOrd="0" presId="urn:microsoft.com/office/officeart/2005/8/layout/hierarchy6"/>
    <dgm:cxn modelId="{8347C829-B3B8-492F-8690-A04170C67B4D}" type="presParOf" srcId="{224A4644-3A6D-4D60-8D32-483A9797EBE2}" destId="{7811B555-295B-4E88-9E0C-56890BA3362A}" srcOrd="1" destOrd="0" presId="urn:microsoft.com/office/officeart/2005/8/layout/hierarchy6"/>
    <dgm:cxn modelId="{90474BDB-10FC-4F1A-A9C9-31C3EFF56889}" type="presParOf" srcId="{7811B555-295B-4E88-9E0C-56890BA3362A}" destId="{83F61A10-EE15-4A3C-AFB9-586072803D87}" srcOrd="0" destOrd="0" presId="urn:microsoft.com/office/officeart/2005/8/layout/hierarchy6"/>
    <dgm:cxn modelId="{1A33CABD-D99F-4246-91DB-DD1136484529}" type="presParOf" srcId="{7811B555-295B-4E88-9E0C-56890BA3362A}" destId="{E60A307E-578F-4183-AED7-2BA40593D351}" srcOrd="1" destOrd="0" presId="urn:microsoft.com/office/officeart/2005/8/layout/hierarchy6"/>
    <dgm:cxn modelId="{E056280D-1FF8-4622-8BD9-50CF60BDDF10}" type="presParOf" srcId="{E60A307E-578F-4183-AED7-2BA40593D351}" destId="{B4E68142-8DFF-4103-9BE7-356A067FE20C}" srcOrd="0" destOrd="0" presId="urn:microsoft.com/office/officeart/2005/8/layout/hierarchy6"/>
    <dgm:cxn modelId="{C87FAF64-47B8-4283-AEBE-B1FA283B5FC5}" type="presParOf" srcId="{E60A307E-578F-4183-AED7-2BA40593D351}" destId="{3B5C64D3-F065-4EE8-9377-F851E04A6740}" srcOrd="1" destOrd="0" presId="urn:microsoft.com/office/officeart/2005/8/layout/hierarchy6"/>
    <dgm:cxn modelId="{C8917B16-9171-4490-BB87-541C5C7E8217}" type="presParOf" srcId="{7811B555-295B-4E88-9E0C-56890BA3362A}" destId="{4682826E-AC9D-4FF7-9CCA-90229A99C971}" srcOrd="2" destOrd="0" presId="urn:microsoft.com/office/officeart/2005/8/layout/hierarchy6"/>
    <dgm:cxn modelId="{2BCFAB68-7F38-4897-B662-A2C8605FE84E}" type="presParOf" srcId="{7811B555-295B-4E88-9E0C-56890BA3362A}" destId="{94FA9C70-A866-44C1-944D-396AD063D2AA}" srcOrd="3" destOrd="0" presId="urn:microsoft.com/office/officeart/2005/8/layout/hierarchy6"/>
    <dgm:cxn modelId="{AFAECCD4-0F40-4B94-BB71-C52970C617EE}" type="presParOf" srcId="{94FA9C70-A866-44C1-944D-396AD063D2AA}" destId="{75AF26FE-BED8-419A-8F94-51DFC69C635A}" srcOrd="0" destOrd="0" presId="urn:microsoft.com/office/officeart/2005/8/layout/hierarchy6"/>
    <dgm:cxn modelId="{2566B26E-4D8B-4AE4-9868-CF25971DDB06}" type="presParOf" srcId="{94FA9C70-A866-44C1-944D-396AD063D2AA}" destId="{6409BAE8-443A-4B56-96DC-C2D72510C9AA}" srcOrd="1" destOrd="0" presId="urn:microsoft.com/office/officeart/2005/8/layout/hierarchy6"/>
    <dgm:cxn modelId="{63D6DEF6-0644-43EF-AAC3-420C707AFD08}" type="presParOf" srcId="{7811B555-295B-4E88-9E0C-56890BA3362A}" destId="{8837C0F6-16A9-4496-9488-8EC460DC00AF}" srcOrd="4" destOrd="0" presId="urn:microsoft.com/office/officeart/2005/8/layout/hierarchy6"/>
    <dgm:cxn modelId="{65BA3022-AC49-4EC2-9BD4-5F08F876C4C7}" type="presParOf" srcId="{7811B555-295B-4E88-9E0C-56890BA3362A}" destId="{3DF7A30E-58B9-4D5E-BFB1-28F901B6CEB0}" srcOrd="5" destOrd="0" presId="urn:microsoft.com/office/officeart/2005/8/layout/hierarchy6"/>
    <dgm:cxn modelId="{FE3770EB-630E-402A-8D4A-74B923AF425B}" type="presParOf" srcId="{3DF7A30E-58B9-4D5E-BFB1-28F901B6CEB0}" destId="{49ECB0B3-4693-4E12-A76F-12229A111A10}" srcOrd="0" destOrd="0" presId="urn:microsoft.com/office/officeart/2005/8/layout/hierarchy6"/>
    <dgm:cxn modelId="{36F97644-F92F-4BE8-A085-2FEB58AF3AF7}" type="presParOf" srcId="{3DF7A30E-58B9-4D5E-BFB1-28F901B6CEB0}" destId="{3CCED35C-648D-49C9-90EB-D2897EB5ABCF}" srcOrd="1" destOrd="0" presId="urn:microsoft.com/office/officeart/2005/8/layout/hierarchy6"/>
    <dgm:cxn modelId="{56A57D2D-018B-4CEA-8DDD-94A69C12C7B1}" type="presParOf" srcId="{7811B555-295B-4E88-9E0C-56890BA3362A}" destId="{069343BB-6B82-4D1A-9FBE-8F2964C3AA9B}" srcOrd="6" destOrd="0" presId="urn:microsoft.com/office/officeart/2005/8/layout/hierarchy6"/>
    <dgm:cxn modelId="{F161E62C-9B30-43D3-BEA0-5016CEC430AB}" type="presParOf" srcId="{7811B555-295B-4E88-9E0C-56890BA3362A}" destId="{5BA3C529-19EE-4557-B76D-8ED1BF80E307}" srcOrd="7" destOrd="0" presId="urn:microsoft.com/office/officeart/2005/8/layout/hierarchy6"/>
    <dgm:cxn modelId="{E035070D-5B34-48AA-91B4-BDCB00C2F2CD}" type="presParOf" srcId="{5BA3C529-19EE-4557-B76D-8ED1BF80E307}" destId="{C87D0F0C-BE40-4F57-B637-8051A572EDA1}" srcOrd="0" destOrd="0" presId="urn:microsoft.com/office/officeart/2005/8/layout/hierarchy6"/>
    <dgm:cxn modelId="{67F492A4-84D9-48D1-A7B5-5E2490EAABA2}" type="presParOf" srcId="{5BA3C529-19EE-4557-B76D-8ED1BF80E307}" destId="{D987E858-05F6-484E-8A76-B684D1FC5CA5}" srcOrd="1" destOrd="0" presId="urn:microsoft.com/office/officeart/2005/8/layout/hierarchy6"/>
    <dgm:cxn modelId="{09C14C34-C063-4BF7-83D1-26EEA983BAF0}" type="presParOf" srcId="{7811B555-295B-4E88-9E0C-56890BA3362A}" destId="{8DFDE348-225A-440B-BE02-91ADE8364CA0}" srcOrd="8" destOrd="0" presId="urn:microsoft.com/office/officeart/2005/8/layout/hierarchy6"/>
    <dgm:cxn modelId="{1D0AA077-CD3C-4FF3-9F62-680AB4666080}" type="presParOf" srcId="{7811B555-295B-4E88-9E0C-56890BA3362A}" destId="{9AD45EA4-C728-47F6-9E16-8C47E92F8FFB}" srcOrd="9" destOrd="0" presId="urn:microsoft.com/office/officeart/2005/8/layout/hierarchy6"/>
    <dgm:cxn modelId="{BB598846-053E-4727-8964-A5730341F49E}" type="presParOf" srcId="{9AD45EA4-C728-47F6-9E16-8C47E92F8FFB}" destId="{AEA3ABCD-D5DC-4DB0-BEE9-91C4309CBD91}" srcOrd="0" destOrd="0" presId="urn:microsoft.com/office/officeart/2005/8/layout/hierarchy6"/>
    <dgm:cxn modelId="{DF64A292-8F67-44B7-928B-9BC6BC2DB26A}" type="presParOf" srcId="{9AD45EA4-C728-47F6-9E16-8C47E92F8FFB}" destId="{F89FE144-E115-4AE0-9C05-F60ADD26D01D}" srcOrd="1" destOrd="0" presId="urn:microsoft.com/office/officeart/2005/8/layout/hierarchy6"/>
    <dgm:cxn modelId="{513CF7C5-1984-45FC-B8DF-B9AE3573E5F1}" type="presParOf" srcId="{7811B555-295B-4E88-9E0C-56890BA3362A}" destId="{EE140995-B0AE-474B-A68D-20C09EF034F4}" srcOrd="10" destOrd="0" presId="urn:microsoft.com/office/officeart/2005/8/layout/hierarchy6"/>
    <dgm:cxn modelId="{C8CC9CAA-1221-4616-B07E-2A1EE81EAF37}" type="presParOf" srcId="{7811B555-295B-4E88-9E0C-56890BA3362A}" destId="{6ADCCC81-95FF-454C-AEA5-2D6A9A2C14D0}" srcOrd="11" destOrd="0" presId="urn:microsoft.com/office/officeart/2005/8/layout/hierarchy6"/>
    <dgm:cxn modelId="{ACB1B66A-FBF9-4802-93E1-3289F04F7E3E}" type="presParOf" srcId="{6ADCCC81-95FF-454C-AEA5-2D6A9A2C14D0}" destId="{50FAB3CA-60D4-4660-9BA6-D9AC06862764}" srcOrd="0" destOrd="0" presId="urn:microsoft.com/office/officeart/2005/8/layout/hierarchy6"/>
    <dgm:cxn modelId="{894160B8-11F6-43DC-8BA5-440322AC63BF}" type="presParOf" srcId="{6ADCCC81-95FF-454C-AEA5-2D6A9A2C14D0}" destId="{40A4FFE4-1BD8-4697-ABF7-7E395FD27427}" srcOrd="1" destOrd="0" presId="urn:microsoft.com/office/officeart/2005/8/layout/hierarchy6"/>
    <dgm:cxn modelId="{4ABBBA16-63A6-4ADF-B9B6-8B1D832D973C}" type="presParOf" srcId="{7811B555-295B-4E88-9E0C-56890BA3362A}" destId="{7A63F98D-9329-4969-B3CD-96CEF4A54979}" srcOrd="12" destOrd="0" presId="urn:microsoft.com/office/officeart/2005/8/layout/hierarchy6"/>
    <dgm:cxn modelId="{8879E115-7255-4895-8E09-7819E4CD4FB0}" type="presParOf" srcId="{7811B555-295B-4E88-9E0C-56890BA3362A}" destId="{75DDDD9B-4F08-49D4-9C0F-282EF5C8633D}" srcOrd="13" destOrd="0" presId="urn:microsoft.com/office/officeart/2005/8/layout/hierarchy6"/>
    <dgm:cxn modelId="{F6F895C6-2960-4A0F-9203-67547908B42E}" type="presParOf" srcId="{75DDDD9B-4F08-49D4-9C0F-282EF5C8633D}" destId="{68DB6641-323E-45A8-BF94-BE6FAEDB7FF1}" srcOrd="0" destOrd="0" presId="urn:microsoft.com/office/officeart/2005/8/layout/hierarchy6"/>
    <dgm:cxn modelId="{3D3BB1C6-A9D0-407B-A4F9-5F4224C7254B}" type="presParOf" srcId="{75DDDD9B-4F08-49D4-9C0F-282EF5C8633D}" destId="{8E232418-554A-4EE6-9B65-3A02CD02C58D}" srcOrd="1" destOrd="0" presId="urn:microsoft.com/office/officeart/2005/8/layout/hierarchy6"/>
    <dgm:cxn modelId="{FE2AF5C9-1B7B-4109-A0CC-04B10404E99E}" type="presParOf" srcId="{ECD8FCE0-79C5-484F-BBE6-28751A191A67}" destId="{B89EF91E-39A6-45DF-8104-28A92C82AF2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CE5493-975E-4CB4-8012-6AE10DC9D35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B974823-E45B-485C-9257-36C5F9A1C641}">
      <dgm:prSet phldrT="[Text]" custT="1">
        <dgm:style>
          <a:lnRef idx="2">
            <a:schemeClr val="accent5"/>
          </a:lnRef>
          <a:fillRef idx="1">
            <a:schemeClr val="lt1"/>
          </a:fillRef>
          <a:effectRef idx="0">
            <a:schemeClr val="accent5"/>
          </a:effectRef>
          <a:fontRef idx="minor">
            <a:schemeClr val="dk1"/>
          </a:fontRef>
        </dgm:style>
      </dgm:prSet>
      <dgm:spPr/>
      <dgm:t>
        <a:bodyPr/>
        <a:lstStyle/>
        <a:p>
          <a:r>
            <a:rPr lang="ar-OM" sz="3200" dirty="0" smtClean="0"/>
            <a:t>الخلايا</a:t>
          </a:r>
          <a:r>
            <a:rPr lang="ar-OM" sz="3200" dirty="0" smtClean="0">
              <a:cs typeface="+mj-cs"/>
            </a:rPr>
            <a:t>  </a:t>
          </a:r>
          <a:endParaRPr lang="en-US" sz="3200" dirty="0">
            <a:cs typeface="+mj-cs"/>
          </a:endParaRPr>
        </a:p>
      </dgm:t>
    </dgm:pt>
    <dgm:pt modelId="{B47C220E-69D8-4CD4-8BDF-16F87D6C9905}" type="parTrans" cxnId="{897553EA-6690-4B77-BE82-FEDB05104F39}">
      <dgm:prSet/>
      <dgm:spPr/>
      <dgm:t>
        <a:bodyPr/>
        <a:lstStyle/>
        <a:p>
          <a:endParaRPr lang="en-US"/>
        </a:p>
      </dgm:t>
    </dgm:pt>
    <dgm:pt modelId="{A543502F-65D8-4446-8700-9BE56ED939F7}" type="sibTrans" cxnId="{897553EA-6690-4B77-BE82-FEDB05104F39}">
      <dgm:prSet/>
      <dgm:spPr/>
      <dgm:t>
        <a:bodyPr/>
        <a:lstStyle/>
        <a:p>
          <a:endParaRPr lang="en-US"/>
        </a:p>
      </dgm:t>
    </dgm:pt>
    <dgm:pt modelId="{3C3C1F2E-B8D5-4547-858A-959BC0FA39A2}">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800" dirty="0" smtClean="0">
              <a:latin typeface="Times New Roman" panose="02020603050405020304" pitchFamily="18" charset="0"/>
              <a:cs typeface="Times New Roman" panose="02020603050405020304" pitchFamily="18" charset="0"/>
            </a:rPr>
            <a:t>Dependent variable</a:t>
          </a:r>
          <a:endParaRPr lang="en-US" sz="1800" dirty="0">
            <a:latin typeface="Times New Roman" panose="02020603050405020304" pitchFamily="18" charset="0"/>
            <a:cs typeface="Times New Roman" panose="02020603050405020304" pitchFamily="18" charset="0"/>
          </a:endParaRPr>
        </a:p>
      </dgm:t>
    </dgm:pt>
    <dgm:pt modelId="{17B8DD3F-44A3-41CB-9CDD-8C46462F1461}" type="parTrans" cxnId="{C408A205-C331-4954-9E0A-2418FCAC08EE}">
      <dgm:prSet/>
      <dgm:spPr/>
      <dgm:t>
        <a:bodyPr/>
        <a:lstStyle/>
        <a:p>
          <a:endParaRPr lang="en-US"/>
        </a:p>
      </dgm:t>
    </dgm:pt>
    <dgm:pt modelId="{301EED1E-8894-4E9C-8C66-A8C0092124FB}" type="sibTrans" cxnId="{C408A205-C331-4954-9E0A-2418FCAC08EE}">
      <dgm:prSet/>
      <dgm:spPr/>
      <dgm:t>
        <a:bodyPr/>
        <a:lstStyle/>
        <a:p>
          <a:endParaRPr lang="en-US"/>
        </a:p>
      </dgm:t>
    </dgm:pt>
    <dgm:pt modelId="{EA3ABEAD-6298-4509-B095-A0B8F5950502}">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smtClean="0">
              <a:latin typeface="Times New Roman" panose="02020603050405020304" pitchFamily="18" charset="0"/>
              <a:cs typeface="Times New Roman" panose="02020603050405020304" pitchFamily="18" charset="0"/>
            </a:rPr>
            <a:t>Fixed factors</a:t>
          </a:r>
          <a:endParaRPr lang="en-US" sz="2000" dirty="0">
            <a:latin typeface="Times New Roman" panose="02020603050405020304" pitchFamily="18" charset="0"/>
            <a:cs typeface="Times New Roman" panose="02020603050405020304" pitchFamily="18" charset="0"/>
          </a:endParaRPr>
        </a:p>
      </dgm:t>
    </dgm:pt>
    <dgm:pt modelId="{88F9492B-0D01-43AF-A8EC-8AF8AAC4DFDD}" type="parTrans" cxnId="{8909D077-3F9C-4AE3-9B9D-13893D0B54C8}">
      <dgm:prSet/>
      <dgm:spPr/>
      <dgm:t>
        <a:bodyPr/>
        <a:lstStyle/>
        <a:p>
          <a:endParaRPr lang="en-US"/>
        </a:p>
      </dgm:t>
    </dgm:pt>
    <dgm:pt modelId="{E02A9C87-874A-4C03-BA1C-A462169A28DC}" type="sibTrans" cxnId="{8909D077-3F9C-4AE3-9B9D-13893D0B54C8}">
      <dgm:prSet/>
      <dgm:spPr/>
      <dgm:t>
        <a:bodyPr/>
        <a:lstStyle/>
        <a:p>
          <a:endParaRPr lang="en-US"/>
        </a:p>
      </dgm:t>
    </dgm:pt>
    <dgm:pt modelId="{98F4FF2D-A5F0-41C4-AD2E-63FD9E49EE46}">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smtClean="0">
              <a:latin typeface="Times New Roman" panose="02020603050405020304" pitchFamily="18" charset="0"/>
              <a:cs typeface="Times New Roman" panose="02020603050405020304" pitchFamily="18" charset="0"/>
            </a:rPr>
            <a:t>Random factors</a:t>
          </a:r>
          <a:endParaRPr lang="en-US" sz="2000" dirty="0">
            <a:latin typeface="Times New Roman" panose="02020603050405020304" pitchFamily="18" charset="0"/>
            <a:cs typeface="Times New Roman" panose="02020603050405020304" pitchFamily="18" charset="0"/>
          </a:endParaRPr>
        </a:p>
      </dgm:t>
    </dgm:pt>
    <dgm:pt modelId="{DE0E75AB-DAFC-43E4-A7A7-E04876DD80F9}" type="parTrans" cxnId="{7C234A68-2839-46D8-B628-4D7DE9F477BC}">
      <dgm:prSet/>
      <dgm:spPr/>
      <dgm:t>
        <a:bodyPr/>
        <a:lstStyle/>
        <a:p>
          <a:endParaRPr lang="en-US"/>
        </a:p>
      </dgm:t>
    </dgm:pt>
    <dgm:pt modelId="{FC964B5C-EBD5-4DF5-80A1-924684A8B420}" type="sibTrans" cxnId="{7C234A68-2839-46D8-B628-4D7DE9F477BC}">
      <dgm:prSet/>
      <dgm:spPr/>
      <dgm:t>
        <a:bodyPr/>
        <a:lstStyle/>
        <a:p>
          <a:endParaRPr lang="en-US"/>
        </a:p>
      </dgm:t>
    </dgm:pt>
    <dgm:pt modelId="{1201727E-7507-4000-95FD-F0839C01F600}">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ar-OM" sz="2000" dirty="0" smtClean="0">
              <a:cs typeface="+mj-cs"/>
            </a:rPr>
            <a:t>نضع هنا المتغير التابع</a:t>
          </a:r>
          <a:endParaRPr lang="en-US" sz="2000" dirty="0">
            <a:cs typeface="+mj-cs"/>
          </a:endParaRPr>
        </a:p>
      </dgm:t>
    </dgm:pt>
    <dgm:pt modelId="{A17B17CD-F351-488C-B7C3-5D47B2458528}" type="parTrans" cxnId="{654E1913-63B4-4D1B-AE6D-3CC8C18F5E21}">
      <dgm:prSet/>
      <dgm:spPr/>
      <dgm:t>
        <a:bodyPr/>
        <a:lstStyle/>
        <a:p>
          <a:endParaRPr lang="en-US"/>
        </a:p>
      </dgm:t>
    </dgm:pt>
    <dgm:pt modelId="{55C319A4-CDC2-4377-A107-5F83E432DE6D}" type="sibTrans" cxnId="{654E1913-63B4-4D1B-AE6D-3CC8C18F5E21}">
      <dgm:prSet/>
      <dgm:spPr/>
      <dgm:t>
        <a:bodyPr/>
        <a:lstStyle/>
        <a:p>
          <a:endParaRPr lang="en-US"/>
        </a:p>
      </dgm:t>
    </dgm:pt>
    <dgm:pt modelId="{E1621392-977B-45F7-9E3A-5DD92F16F2FC}">
      <dgm:prSet phldrT="[Text]" custT="1">
        <dgm:style>
          <a:lnRef idx="2">
            <a:schemeClr val="accent6"/>
          </a:lnRef>
          <a:fillRef idx="1">
            <a:schemeClr val="lt1"/>
          </a:fillRef>
          <a:effectRef idx="0">
            <a:schemeClr val="accent6"/>
          </a:effectRef>
          <a:fontRef idx="minor">
            <a:schemeClr val="dk1"/>
          </a:fontRef>
        </dgm:style>
      </dgm:prSet>
      <dgm:spPr/>
      <dgm:t>
        <a:bodyPr/>
        <a:lstStyle/>
        <a:p>
          <a:pPr rtl="1"/>
          <a:r>
            <a:rPr lang="ar-OM" sz="2000" dirty="0" smtClean="0">
              <a:cs typeface="+mj-cs"/>
            </a:rPr>
            <a:t>نضع المتغيرات المستقلة في حالة اشتمال المتغير المستقل على كل المستويات الممكنة</a:t>
          </a:r>
          <a:r>
            <a:rPr lang="en-US" sz="2000" dirty="0" smtClean="0">
              <a:cs typeface="+mj-cs"/>
            </a:rPr>
            <a:t>.</a:t>
          </a:r>
          <a:endParaRPr lang="en-US" sz="2000" dirty="0">
            <a:cs typeface="+mj-cs"/>
          </a:endParaRPr>
        </a:p>
      </dgm:t>
    </dgm:pt>
    <dgm:pt modelId="{FFED876C-CA0C-4E3E-8753-E7607F37E63C}" type="parTrans" cxnId="{12AB257A-8FD2-4B30-AB7C-120217D180FA}">
      <dgm:prSet/>
      <dgm:spPr/>
      <dgm:t>
        <a:bodyPr/>
        <a:lstStyle/>
        <a:p>
          <a:endParaRPr lang="en-US"/>
        </a:p>
      </dgm:t>
    </dgm:pt>
    <dgm:pt modelId="{2E9E2E77-4821-4C90-A562-33F3EAE1C9DE}" type="sibTrans" cxnId="{12AB257A-8FD2-4B30-AB7C-120217D180FA}">
      <dgm:prSet/>
      <dgm:spPr/>
      <dgm:t>
        <a:bodyPr/>
        <a:lstStyle/>
        <a:p>
          <a:endParaRPr lang="en-US"/>
        </a:p>
      </dgm:t>
    </dgm:pt>
    <dgm:pt modelId="{DEC665C3-8DEF-490E-98A2-BC2932D82D5A}">
      <dgm:prSet phldrT="[Text]" custT="1">
        <dgm:style>
          <a:lnRef idx="2">
            <a:schemeClr val="accent6"/>
          </a:lnRef>
          <a:fillRef idx="1">
            <a:schemeClr val="lt1"/>
          </a:fillRef>
          <a:effectRef idx="0">
            <a:schemeClr val="accent6"/>
          </a:effectRef>
          <a:fontRef idx="minor">
            <a:schemeClr val="dk1"/>
          </a:fontRef>
        </dgm:style>
      </dgm:prSet>
      <dgm:spPr/>
      <dgm:t>
        <a:bodyPr/>
        <a:lstStyle/>
        <a:p>
          <a:r>
            <a:rPr lang="ar-OM" sz="2000" dirty="0" smtClean="0">
              <a:cs typeface="+mj-cs"/>
            </a:rPr>
            <a:t>نضع المتغيرات المستقلة في حالة عدم اشتمال المتغير المستقل على كل المستويات بل تم اختيار بعضها عشوائيا. </a:t>
          </a:r>
          <a:endParaRPr lang="en-US" sz="2000" dirty="0">
            <a:cs typeface="+mj-cs"/>
          </a:endParaRPr>
        </a:p>
      </dgm:t>
    </dgm:pt>
    <dgm:pt modelId="{D3CF6485-C848-40AC-BED5-6DBCEE77D8C2}" type="parTrans" cxnId="{5E89291E-0AB3-4BAF-9F85-159A4B07DBCE}">
      <dgm:prSet/>
      <dgm:spPr/>
      <dgm:t>
        <a:bodyPr/>
        <a:lstStyle/>
        <a:p>
          <a:endParaRPr lang="en-US"/>
        </a:p>
      </dgm:t>
    </dgm:pt>
    <dgm:pt modelId="{3EC392E5-6635-45EA-B993-4D3679CE6BE1}" type="sibTrans" cxnId="{5E89291E-0AB3-4BAF-9F85-159A4B07DBCE}">
      <dgm:prSet/>
      <dgm:spPr/>
      <dgm:t>
        <a:bodyPr/>
        <a:lstStyle/>
        <a:p>
          <a:endParaRPr lang="en-US"/>
        </a:p>
      </dgm:t>
    </dgm:pt>
    <dgm:pt modelId="{AB0505FE-61C0-462D-A9BA-B91471CE98C8}">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smtClean="0">
              <a:latin typeface="Times New Roman" panose="02020603050405020304" pitchFamily="18" charset="0"/>
              <a:cs typeface="Times New Roman" panose="02020603050405020304" pitchFamily="18" charset="0"/>
            </a:rPr>
            <a:t>covariates</a:t>
          </a:r>
          <a:endParaRPr lang="en-US" sz="2000" dirty="0">
            <a:latin typeface="Times New Roman" panose="02020603050405020304" pitchFamily="18" charset="0"/>
            <a:cs typeface="Times New Roman" panose="02020603050405020304" pitchFamily="18" charset="0"/>
          </a:endParaRPr>
        </a:p>
      </dgm:t>
    </dgm:pt>
    <dgm:pt modelId="{A9C391D0-F918-4280-8301-D5865B472D23}" type="parTrans" cxnId="{7B265ACD-0CE5-49F3-B345-D227F7C7BCB3}">
      <dgm:prSet/>
      <dgm:spPr/>
      <dgm:t>
        <a:bodyPr/>
        <a:lstStyle/>
        <a:p>
          <a:endParaRPr lang="en-US"/>
        </a:p>
      </dgm:t>
    </dgm:pt>
    <dgm:pt modelId="{969DF22F-FE87-4B14-A7F5-435B67F73172}" type="sibTrans" cxnId="{7B265ACD-0CE5-49F3-B345-D227F7C7BCB3}">
      <dgm:prSet/>
      <dgm:spPr/>
      <dgm:t>
        <a:bodyPr/>
        <a:lstStyle/>
        <a:p>
          <a:endParaRPr lang="en-US"/>
        </a:p>
      </dgm:t>
    </dgm:pt>
    <dgm:pt modelId="{3ACB0B1A-7072-438F-AD80-D9ADF5928F53}">
      <dgm:prSet phldrT="[Text]" custT="1">
        <dgm:style>
          <a:lnRef idx="2">
            <a:schemeClr val="accent4"/>
          </a:lnRef>
          <a:fillRef idx="1">
            <a:schemeClr val="lt1"/>
          </a:fillRef>
          <a:effectRef idx="0">
            <a:schemeClr val="accent4"/>
          </a:effectRef>
          <a:fontRef idx="minor">
            <a:schemeClr val="dk1"/>
          </a:fontRef>
        </dgm:style>
      </dgm:prSet>
      <dgm:spPr/>
      <dgm:t>
        <a:bodyPr/>
        <a:lstStyle/>
        <a:p>
          <a:r>
            <a:rPr lang="ar-OM" sz="2000" dirty="0" smtClean="0">
              <a:cs typeface="+mj-cs"/>
            </a:rPr>
            <a:t>نضع المتغيرات الخارجية المراد إلغاء أثرها</a:t>
          </a:r>
          <a:endParaRPr lang="en-US" sz="2000" dirty="0">
            <a:cs typeface="+mj-cs"/>
          </a:endParaRPr>
        </a:p>
      </dgm:t>
    </dgm:pt>
    <dgm:pt modelId="{AF0849B2-63B9-4D0E-9C5F-C3491E3B36B8}" type="parTrans" cxnId="{6D920065-85F6-4931-AE07-0FBB7EED9BA8}">
      <dgm:prSet/>
      <dgm:spPr/>
      <dgm:t>
        <a:bodyPr/>
        <a:lstStyle/>
        <a:p>
          <a:endParaRPr lang="en-US"/>
        </a:p>
      </dgm:t>
    </dgm:pt>
    <dgm:pt modelId="{D2325744-83EA-4E4E-AF99-83639F5637FC}" type="sibTrans" cxnId="{6D920065-85F6-4931-AE07-0FBB7EED9BA8}">
      <dgm:prSet/>
      <dgm:spPr/>
      <dgm:t>
        <a:bodyPr/>
        <a:lstStyle/>
        <a:p>
          <a:endParaRPr lang="en-US"/>
        </a:p>
      </dgm:t>
    </dgm:pt>
    <dgm:pt modelId="{1D235AFC-B836-4B2D-92E8-54430A2DAD2B}" type="pres">
      <dgm:prSet presAssocID="{20CE5493-975E-4CB4-8012-6AE10DC9D35D}" presName="mainComposite" presStyleCnt="0">
        <dgm:presLayoutVars>
          <dgm:chPref val="1"/>
          <dgm:dir/>
          <dgm:animOne val="branch"/>
          <dgm:animLvl val="lvl"/>
          <dgm:resizeHandles val="exact"/>
        </dgm:presLayoutVars>
      </dgm:prSet>
      <dgm:spPr/>
      <dgm:t>
        <a:bodyPr/>
        <a:lstStyle/>
        <a:p>
          <a:endParaRPr lang="en-US"/>
        </a:p>
      </dgm:t>
    </dgm:pt>
    <dgm:pt modelId="{124C55FF-A99F-4CB9-959F-05993F10D8E5}" type="pres">
      <dgm:prSet presAssocID="{20CE5493-975E-4CB4-8012-6AE10DC9D35D}" presName="hierFlow" presStyleCnt="0"/>
      <dgm:spPr/>
    </dgm:pt>
    <dgm:pt modelId="{5082E2FD-256F-440C-9E27-600E692D85D5}" type="pres">
      <dgm:prSet presAssocID="{20CE5493-975E-4CB4-8012-6AE10DC9D35D}" presName="hierChild1" presStyleCnt="0">
        <dgm:presLayoutVars>
          <dgm:chPref val="1"/>
          <dgm:animOne val="branch"/>
          <dgm:animLvl val="lvl"/>
        </dgm:presLayoutVars>
      </dgm:prSet>
      <dgm:spPr/>
    </dgm:pt>
    <dgm:pt modelId="{3D1206A5-BFB3-4366-844B-8276365570C5}" type="pres">
      <dgm:prSet presAssocID="{BB974823-E45B-485C-9257-36C5F9A1C641}" presName="Name14" presStyleCnt="0"/>
      <dgm:spPr/>
    </dgm:pt>
    <dgm:pt modelId="{7729CA6B-E912-435E-8E5F-C9F688F7A495}" type="pres">
      <dgm:prSet presAssocID="{BB974823-E45B-485C-9257-36C5F9A1C641}" presName="level1Shape" presStyleLbl="node0" presStyleIdx="0" presStyleCnt="1" custScaleY="55706">
        <dgm:presLayoutVars>
          <dgm:chPref val="3"/>
        </dgm:presLayoutVars>
      </dgm:prSet>
      <dgm:spPr/>
      <dgm:t>
        <a:bodyPr/>
        <a:lstStyle/>
        <a:p>
          <a:endParaRPr lang="en-US"/>
        </a:p>
      </dgm:t>
    </dgm:pt>
    <dgm:pt modelId="{DBFD35A6-68CC-4D02-8358-51AC9F2CB3B6}" type="pres">
      <dgm:prSet presAssocID="{BB974823-E45B-485C-9257-36C5F9A1C641}" presName="hierChild2" presStyleCnt="0"/>
      <dgm:spPr/>
    </dgm:pt>
    <dgm:pt modelId="{CF176633-5A15-454B-A2FC-8C482A5DFEC6}" type="pres">
      <dgm:prSet presAssocID="{17B8DD3F-44A3-41CB-9CDD-8C46462F1461}" presName="Name19" presStyleLbl="parChTrans1D2" presStyleIdx="0" presStyleCnt="4"/>
      <dgm:spPr/>
      <dgm:t>
        <a:bodyPr/>
        <a:lstStyle/>
        <a:p>
          <a:endParaRPr lang="en-US"/>
        </a:p>
      </dgm:t>
    </dgm:pt>
    <dgm:pt modelId="{D4F0F76A-0D85-4C1D-8BC3-5654050BAE05}" type="pres">
      <dgm:prSet presAssocID="{3C3C1F2E-B8D5-4547-858A-959BC0FA39A2}" presName="Name21" presStyleCnt="0"/>
      <dgm:spPr/>
    </dgm:pt>
    <dgm:pt modelId="{D907CD8E-E0B4-456D-9809-2AB53589FD55}" type="pres">
      <dgm:prSet presAssocID="{3C3C1F2E-B8D5-4547-858A-959BC0FA39A2}" presName="level2Shape" presStyleLbl="node2" presStyleIdx="0" presStyleCnt="4"/>
      <dgm:spPr/>
      <dgm:t>
        <a:bodyPr/>
        <a:lstStyle/>
        <a:p>
          <a:endParaRPr lang="en-US"/>
        </a:p>
      </dgm:t>
    </dgm:pt>
    <dgm:pt modelId="{05B44B77-E121-44B9-838A-816250679A34}" type="pres">
      <dgm:prSet presAssocID="{3C3C1F2E-B8D5-4547-858A-959BC0FA39A2}" presName="hierChild3" presStyleCnt="0"/>
      <dgm:spPr/>
    </dgm:pt>
    <dgm:pt modelId="{130AE508-98F1-4F59-9D31-940C2BB6A495}" type="pres">
      <dgm:prSet presAssocID="{A17B17CD-F351-488C-B7C3-5D47B2458528}" presName="Name19" presStyleLbl="parChTrans1D3" presStyleIdx="0" presStyleCnt="4"/>
      <dgm:spPr/>
      <dgm:t>
        <a:bodyPr/>
        <a:lstStyle/>
        <a:p>
          <a:endParaRPr lang="en-US"/>
        </a:p>
      </dgm:t>
    </dgm:pt>
    <dgm:pt modelId="{CAB4E53B-6253-4E73-AEB4-1122C8C98E5A}" type="pres">
      <dgm:prSet presAssocID="{1201727E-7507-4000-95FD-F0839C01F600}" presName="Name21" presStyleCnt="0"/>
      <dgm:spPr/>
    </dgm:pt>
    <dgm:pt modelId="{97F21FA3-24DF-49DA-8482-18317F50C84F}" type="pres">
      <dgm:prSet presAssocID="{1201727E-7507-4000-95FD-F0839C01F600}" presName="level2Shape" presStyleLbl="node3" presStyleIdx="0" presStyleCnt="4"/>
      <dgm:spPr/>
      <dgm:t>
        <a:bodyPr/>
        <a:lstStyle/>
        <a:p>
          <a:endParaRPr lang="en-US"/>
        </a:p>
      </dgm:t>
    </dgm:pt>
    <dgm:pt modelId="{02263A21-E497-4B56-95DD-A1DE536CD4F2}" type="pres">
      <dgm:prSet presAssocID="{1201727E-7507-4000-95FD-F0839C01F600}" presName="hierChild3" presStyleCnt="0"/>
      <dgm:spPr/>
    </dgm:pt>
    <dgm:pt modelId="{5B0760CF-27B2-426E-AA6A-C24C07109FC1}" type="pres">
      <dgm:prSet presAssocID="{88F9492B-0D01-43AF-A8EC-8AF8AAC4DFDD}" presName="Name19" presStyleLbl="parChTrans1D2" presStyleIdx="1" presStyleCnt="4"/>
      <dgm:spPr/>
      <dgm:t>
        <a:bodyPr/>
        <a:lstStyle/>
        <a:p>
          <a:endParaRPr lang="en-US"/>
        </a:p>
      </dgm:t>
    </dgm:pt>
    <dgm:pt modelId="{19561970-1DEE-4CA1-A84F-2334577E4B07}" type="pres">
      <dgm:prSet presAssocID="{EA3ABEAD-6298-4509-B095-A0B8F5950502}" presName="Name21" presStyleCnt="0"/>
      <dgm:spPr/>
    </dgm:pt>
    <dgm:pt modelId="{AF7C40D1-7C89-4229-9800-707D1F5C7AA8}" type="pres">
      <dgm:prSet presAssocID="{EA3ABEAD-6298-4509-B095-A0B8F5950502}" presName="level2Shape" presStyleLbl="node2" presStyleIdx="1" presStyleCnt="4"/>
      <dgm:spPr/>
      <dgm:t>
        <a:bodyPr/>
        <a:lstStyle/>
        <a:p>
          <a:endParaRPr lang="en-US"/>
        </a:p>
      </dgm:t>
    </dgm:pt>
    <dgm:pt modelId="{4B04A41A-EC5F-4A51-BCE8-3D2710590ADC}" type="pres">
      <dgm:prSet presAssocID="{EA3ABEAD-6298-4509-B095-A0B8F5950502}" presName="hierChild3" presStyleCnt="0"/>
      <dgm:spPr/>
    </dgm:pt>
    <dgm:pt modelId="{7D22F79A-7B2B-4DA4-ACE4-756BF7091D15}" type="pres">
      <dgm:prSet presAssocID="{FFED876C-CA0C-4E3E-8753-E7607F37E63C}" presName="Name19" presStyleLbl="parChTrans1D3" presStyleIdx="1" presStyleCnt="4"/>
      <dgm:spPr/>
      <dgm:t>
        <a:bodyPr/>
        <a:lstStyle/>
        <a:p>
          <a:endParaRPr lang="en-US"/>
        </a:p>
      </dgm:t>
    </dgm:pt>
    <dgm:pt modelId="{7D40D64C-80F8-4C8E-BA4D-B3E43A55E18D}" type="pres">
      <dgm:prSet presAssocID="{E1621392-977B-45F7-9E3A-5DD92F16F2FC}" presName="Name21" presStyleCnt="0"/>
      <dgm:spPr/>
    </dgm:pt>
    <dgm:pt modelId="{134AA7A3-6524-4C83-94BB-2560DBF31ED0}" type="pres">
      <dgm:prSet presAssocID="{E1621392-977B-45F7-9E3A-5DD92F16F2FC}" presName="level2Shape" presStyleLbl="node3" presStyleIdx="1" presStyleCnt="4"/>
      <dgm:spPr/>
      <dgm:t>
        <a:bodyPr/>
        <a:lstStyle/>
        <a:p>
          <a:endParaRPr lang="en-US"/>
        </a:p>
      </dgm:t>
    </dgm:pt>
    <dgm:pt modelId="{8A427632-605A-4DA8-A734-138814B0C554}" type="pres">
      <dgm:prSet presAssocID="{E1621392-977B-45F7-9E3A-5DD92F16F2FC}" presName="hierChild3" presStyleCnt="0"/>
      <dgm:spPr/>
    </dgm:pt>
    <dgm:pt modelId="{40FD5851-F1E5-42AA-94B0-CB1EF4371F90}" type="pres">
      <dgm:prSet presAssocID="{DE0E75AB-DAFC-43E4-A7A7-E04876DD80F9}" presName="Name19" presStyleLbl="parChTrans1D2" presStyleIdx="2" presStyleCnt="4"/>
      <dgm:spPr/>
      <dgm:t>
        <a:bodyPr/>
        <a:lstStyle/>
        <a:p>
          <a:endParaRPr lang="en-US"/>
        </a:p>
      </dgm:t>
    </dgm:pt>
    <dgm:pt modelId="{1A462DE3-4864-4F2B-8C0D-296EF5A9E0F7}" type="pres">
      <dgm:prSet presAssocID="{98F4FF2D-A5F0-41C4-AD2E-63FD9E49EE46}" presName="Name21" presStyleCnt="0"/>
      <dgm:spPr/>
    </dgm:pt>
    <dgm:pt modelId="{794C6DFF-FEE1-4A21-B79A-25581D1A1CBA}" type="pres">
      <dgm:prSet presAssocID="{98F4FF2D-A5F0-41C4-AD2E-63FD9E49EE46}" presName="level2Shape" presStyleLbl="node2" presStyleIdx="2" presStyleCnt="4"/>
      <dgm:spPr/>
      <dgm:t>
        <a:bodyPr/>
        <a:lstStyle/>
        <a:p>
          <a:endParaRPr lang="en-US"/>
        </a:p>
      </dgm:t>
    </dgm:pt>
    <dgm:pt modelId="{8F5DF72E-B0FC-4167-B5B7-849FF8BDD7ED}" type="pres">
      <dgm:prSet presAssocID="{98F4FF2D-A5F0-41C4-AD2E-63FD9E49EE46}" presName="hierChild3" presStyleCnt="0"/>
      <dgm:spPr/>
    </dgm:pt>
    <dgm:pt modelId="{48049C69-A953-444B-A780-F4C09B6E4C17}" type="pres">
      <dgm:prSet presAssocID="{D3CF6485-C848-40AC-BED5-6DBCEE77D8C2}" presName="Name19" presStyleLbl="parChTrans1D3" presStyleIdx="2" presStyleCnt="4"/>
      <dgm:spPr/>
      <dgm:t>
        <a:bodyPr/>
        <a:lstStyle/>
        <a:p>
          <a:endParaRPr lang="en-US"/>
        </a:p>
      </dgm:t>
    </dgm:pt>
    <dgm:pt modelId="{DBCA365D-3AE8-4E74-980E-79ECC7767CD5}" type="pres">
      <dgm:prSet presAssocID="{DEC665C3-8DEF-490E-98A2-BC2932D82D5A}" presName="Name21" presStyleCnt="0"/>
      <dgm:spPr/>
    </dgm:pt>
    <dgm:pt modelId="{6F5B9088-1512-4E50-BFEC-251A15A769F7}" type="pres">
      <dgm:prSet presAssocID="{DEC665C3-8DEF-490E-98A2-BC2932D82D5A}" presName="level2Shape" presStyleLbl="node3" presStyleIdx="2" presStyleCnt="4"/>
      <dgm:spPr/>
      <dgm:t>
        <a:bodyPr/>
        <a:lstStyle/>
        <a:p>
          <a:endParaRPr lang="en-US"/>
        </a:p>
      </dgm:t>
    </dgm:pt>
    <dgm:pt modelId="{32212EC7-5148-4FD9-8162-B92FAB8196A2}" type="pres">
      <dgm:prSet presAssocID="{DEC665C3-8DEF-490E-98A2-BC2932D82D5A}" presName="hierChild3" presStyleCnt="0"/>
      <dgm:spPr/>
    </dgm:pt>
    <dgm:pt modelId="{0022A5CD-2032-410B-8964-36661477FB4B}" type="pres">
      <dgm:prSet presAssocID="{A9C391D0-F918-4280-8301-D5865B472D23}" presName="Name19" presStyleLbl="parChTrans1D2" presStyleIdx="3" presStyleCnt="4"/>
      <dgm:spPr/>
      <dgm:t>
        <a:bodyPr/>
        <a:lstStyle/>
        <a:p>
          <a:endParaRPr lang="en-US"/>
        </a:p>
      </dgm:t>
    </dgm:pt>
    <dgm:pt modelId="{10F22AD9-31D8-4917-A1C4-A03FDE01F734}" type="pres">
      <dgm:prSet presAssocID="{AB0505FE-61C0-462D-A9BA-B91471CE98C8}" presName="Name21" presStyleCnt="0"/>
      <dgm:spPr/>
    </dgm:pt>
    <dgm:pt modelId="{729B7BAE-CFE9-4092-AF8F-70BAF58AEC36}" type="pres">
      <dgm:prSet presAssocID="{AB0505FE-61C0-462D-A9BA-B91471CE98C8}" presName="level2Shape" presStyleLbl="node2" presStyleIdx="3" presStyleCnt="4"/>
      <dgm:spPr/>
      <dgm:t>
        <a:bodyPr/>
        <a:lstStyle/>
        <a:p>
          <a:endParaRPr lang="en-US"/>
        </a:p>
      </dgm:t>
    </dgm:pt>
    <dgm:pt modelId="{65228FE3-8881-43FB-9DFD-BB2E2E1E5631}" type="pres">
      <dgm:prSet presAssocID="{AB0505FE-61C0-462D-A9BA-B91471CE98C8}" presName="hierChild3" presStyleCnt="0"/>
      <dgm:spPr/>
    </dgm:pt>
    <dgm:pt modelId="{084DFAAD-40AA-44C1-B398-BCCB4FE473AC}" type="pres">
      <dgm:prSet presAssocID="{AF0849B2-63B9-4D0E-9C5F-C3491E3B36B8}" presName="Name19" presStyleLbl="parChTrans1D3" presStyleIdx="3" presStyleCnt="4"/>
      <dgm:spPr/>
      <dgm:t>
        <a:bodyPr/>
        <a:lstStyle/>
        <a:p>
          <a:endParaRPr lang="en-US"/>
        </a:p>
      </dgm:t>
    </dgm:pt>
    <dgm:pt modelId="{B8369B0C-4399-42BF-9AF5-00F37DDB5FDF}" type="pres">
      <dgm:prSet presAssocID="{3ACB0B1A-7072-438F-AD80-D9ADF5928F53}" presName="Name21" presStyleCnt="0"/>
      <dgm:spPr/>
    </dgm:pt>
    <dgm:pt modelId="{D0FD8DB4-031E-46E7-AA2E-D4D424A93205}" type="pres">
      <dgm:prSet presAssocID="{3ACB0B1A-7072-438F-AD80-D9ADF5928F53}" presName="level2Shape" presStyleLbl="node3" presStyleIdx="3" presStyleCnt="4"/>
      <dgm:spPr/>
      <dgm:t>
        <a:bodyPr/>
        <a:lstStyle/>
        <a:p>
          <a:endParaRPr lang="en-US"/>
        </a:p>
      </dgm:t>
    </dgm:pt>
    <dgm:pt modelId="{2B25EE6C-57C6-4F71-B4C5-90F8B4486576}" type="pres">
      <dgm:prSet presAssocID="{3ACB0B1A-7072-438F-AD80-D9ADF5928F53}" presName="hierChild3" presStyleCnt="0"/>
      <dgm:spPr/>
    </dgm:pt>
    <dgm:pt modelId="{3CEF397E-DF08-4B88-AB60-5DE41DFD5D90}" type="pres">
      <dgm:prSet presAssocID="{20CE5493-975E-4CB4-8012-6AE10DC9D35D}" presName="bgShapesFlow" presStyleCnt="0"/>
      <dgm:spPr/>
    </dgm:pt>
  </dgm:ptLst>
  <dgm:cxnLst>
    <dgm:cxn modelId="{E01CD466-3A41-4FEA-BEB8-4A37B1FD0989}" type="presOf" srcId="{1201727E-7507-4000-95FD-F0839C01F600}" destId="{97F21FA3-24DF-49DA-8482-18317F50C84F}" srcOrd="0" destOrd="0" presId="urn:microsoft.com/office/officeart/2005/8/layout/hierarchy6"/>
    <dgm:cxn modelId="{7C234A68-2839-46D8-B628-4D7DE9F477BC}" srcId="{BB974823-E45B-485C-9257-36C5F9A1C641}" destId="{98F4FF2D-A5F0-41C4-AD2E-63FD9E49EE46}" srcOrd="2" destOrd="0" parTransId="{DE0E75AB-DAFC-43E4-A7A7-E04876DD80F9}" sibTransId="{FC964B5C-EBD5-4DF5-80A1-924684A8B420}"/>
    <dgm:cxn modelId="{12AB257A-8FD2-4B30-AB7C-120217D180FA}" srcId="{EA3ABEAD-6298-4509-B095-A0B8F5950502}" destId="{E1621392-977B-45F7-9E3A-5DD92F16F2FC}" srcOrd="0" destOrd="0" parTransId="{FFED876C-CA0C-4E3E-8753-E7607F37E63C}" sibTransId="{2E9E2E77-4821-4C90-A562-33F3EAE1C9DE}"/>
    <dgm:cxn modelId="{FCC75B30-3EF2-429F-9F5F-A1DF07C22224}" type="presOf" srcId="{EA3ABEAD-6298-4509-B095-A0B8F5950502}" destId="{AF7C40D1-7C89-4229-9800-707D1F5C7AA8}" srcOrd="0" destOrd="0" presId="urn:microsoft.com/office/officeart/2005/8/layout/hierarchy6"/>
    <dgm:cxn modelId="{695FD134-3434-421F-AE95-DBBC3DBC3F28}" type="presOf" srcId="{D3CF6485-C848-40AC-BED5-6DBCEE77D8C2}" destId="{48049C69-A953-444B-A780-F4C09B6E4C17}" srcOrd="0" destOrd="0" presId="urn:microsoft.com/office/officeart/2005/8/layout/hierarchy6"/>
    <dgm:cxn modelId="{D01B9E1A-37CA-4EDC-B6CC-40DBFEE27040}" type="presOf" srcId="{AB0505FE-61C0-462D-A9BA-B91471CE98C8}" destId="{729B7BAE-CFE9-4092-AF8F-70BAF58AEC36}" srcOrd="0" destOrd="0" presId="urn:microsoft.com/office/officeart/2005/8/layout/hierarchy6"/>
    <dgm:cxn modelId="{654E1913-63B4-4D1B-AE6D-3CC8C18F5E21}" srcId="{3C3C1F2E-B8D5-4547-858A-959BC0FA39A2}" destId="{1201727E-7507-4000-95FD-F0839C01F600}" srcOrd="0" destOrd="0" parTransId="{A17B17CD-F351-488C-B7C3-5D47B2458528}" sibTransId="{55C319A4-CDC2-4377-A107-5F83E432DE6D}"/>
    <dgm:cxn modelId="{4D711AC9-9BC8-46E5-8F03-3C472CD778A8}" type="presOf" srcId="{DE0E75AB-DAFC-43E4-A7A7-E04876DD80F9}" destId="{40FD5851-F1E5-42AA-94B0-CB1EF4371F90}" srcOrd="0" destOrd="0" presId="urn:microsoft.com/office/officeart/2005/8/layout/hierarchy6"/>
    <dgm:cxn modelId="{62AFC2A6-D9CE-4B78-9A48-6830BBE60A0A}" type="presOf" srcId="{98F4FF2D-A5F0-41C4-AD2E-63FD9E49EE46}" destId="{794C6DFF-FEE1-4A21-B79A-25581D1A1CBA}" srcOrd="0" destOrd="0" presId="urn:microsoft.com/office/officeart/2005/8/layout/hierarchy6"/>
    <dgm:cxn modelId="{42539078-9BD9-404F-89E5-7C86FB9CA290}" type="presOf" srcId="{88F9492B-0D01-43AF-A8EC-8AF8AAC4DFDD}" destId="{5B0760CF-27B2-426E-AA6A-C24C07109FC1}" srcOrd="0" destOrd="0" presId="urn:microsoft.com/office/officeart/2005/8/layout/hierarchy6"/>
    <dgm:cxn modelId="{9CF1CA64-717D-4E18-8C71-467FE9077047}" type="presOf" srcId="{3ACB0B1A-7072-438F-AD80-D9ADF5928F53}" destId="{D0FD8DB4-031E-46E7-AA2E-D4D424A93205}" srcOrd="0" destOrd="0" presId="urn:microsoft.com/office/officeart/2005/8/layout/hierarchy6"/>
    <dgm:cxn modelId="{0451F632-FC6F-4188-8FF8-DB658BD512F7}" type="presOf" srcId="{A9C391D0-F918-4280-8301-D5865B472D23}" destId="{0022A5CD-2032-410B-8964-36661477FB4B}" srcOrd="0" destOrd="0" presId="urn:microsoft.com/office/officeart/2005/8/layout/hierarchy6"/>
    <dgm:cxn modelId="{897553EA-6690-4B77-BE82-FEDB05104F39}" srcId="{20CE5493-975E-4CB4-8012-6AE10DC9D35D}" destId="{BB974823-E45B-485C-9257-36C5F9A1C641}" srcOrd="0" destOrd="0" parTransId="{B47C220E-69D8-4CD4-8BDF-16F87D6C9905}" sibTransId="{A543502F-65D8-4446-8700-9BE56ED939F7}"/>
    <dgm:cxn modelId="{BCFCB764-E734-490B-ADDA-D6FD6EB54758}" type="presOf" srcId="{E1621392-977B-45F7-9E3A-5DD92F16F2FC}" destId="{134AA7A3-6524-4C83-94BB-2560DBF31ED0}" srcOrd="0" destOrd="0" presId="urn:microsoft.com/office/officeart/2005/8/layout/hierarchy6"/>
    <dgm:cxn modelId="{7B265ACD-0CE5-49F3-B345-D227F7C7BCB3}" srcId="{BB974823-E45B-485C-9257-36C5F9A1C641}" destId="{AB0505FE-61C0-462D-A9BA-B91471CE98C8}" srcOrd="3" destOrd="0" parTransId="{A9C391D0-F918-4280-8301-D5865B472D23}" sibTransId="{969DF22F-FE87-4B14-A7F5-435B67F73172}"/>
    <dgm:cxn modelId="{9E31FE6E-D1E6-4E40-A962-3378A0D23366}" type="presOf" srcId="{BB974823-E45B-485C-9257-36C5F9A1C641}" destId="{7729CA6B-E912-435E-8E5F-C9F688F7A495}" srcOrd="0" destOrd="0" presId="urn:microsoft.com/office/officeart/2005/8/layout/hierarchy6"/>
    <dgm:cxn modelId="{8572E139-11CE-4DC4-ABEE-249905790D40}" type="presOf" srcId="{3C3C1F2E-B8D5-4547-858A-959BC0FA39A2}" destId="{D907CD8E-E0B4-456D-9809-2AB53589FD55}" srcOrd="0" destOrd="0" presId="urn:microsoft.com/office/officeart/2005/8/layout/hierarchy6"/>
    <dgm:cxn modelId="{A20F1CBE-650B-4384-8D18-E427B002A86B}" type="presOf" srcId="{AF0849B2-63B9-4D0E-9C5F-C3491E3B36B8}" destId="{084DFAAD-40AA-44C1-B398-BCCB4FE473AC}" srcOrd="0" destOrd="0" presId="urn:microsoft.com/office/officeart/2005/8/layout/hierarchy6"/>
    <dgm:cxn modelId="{6D920065-85F6-4931-AE07-0FBB7EED9BA8}" srcId="{AB0505FE-61C0-462D-A9BA-B91471CE98C8}" destId="{3ACB0B1A-7072-438F-AD80-D9ADF5928F53}" srcOrd="0" destOrd="0" parTransId="{AF0849B2-63B9-4D0E-9C5F-C3491E3B36B8}" sibTransId="{D2325744-83EA-4E4E-AF99-83639F5637FC}"/>
    <dgm:cxn modelId="{C408A205-C331-4954-9E0A-2418FCAC08EE}" srcId="{BB974823-E45B-485C-9257-36C5F9A1C641}" destId="{3C3C1F2E-B8D5-4547-858A-959BC0FA39A2}" srcOrd="0" destOrd="0" parTransId="{17B8DD3F-44A3-41CB-9CDD-8C46462F1461}" sibTransId="{301EED1E-8894-4E9C-8C66-A8C0092124FB}"/>
    <dgm:cxn modelId="{BB366906-3C75-4AA6-94B6-8BF8B85F3030}" type="presOf" srcId="{DEC665C3-8DEF-490E-98A2-BC2932D82D5A}" destId="{6F5B9088-1512-4E50-BFEC-251A15A769F7}" srcOrd="0" destOrd="0" presId="urn:microsoft.com/office/officeart/2005/8/layout/hierarchy6"/>
    <dgm:cxn modelId="{3E396524-26A2-4D81-93D9-7C055B895374}" type="presOf" srcId="{A17B17CD-F351-488C-B7C3-5D47B2458528}" destId="{130AE508-98F1-4F59-9D31-940C2BB6A495}" srcOrd="0" destOrd="0" presId="urn:microsoft.com/office/officeart/2005/8/layout/hierarchy6"/>
    <dgm:cxn modelId="{59AC4928-D8B7-4013-9839-FDBA9A1B2641}" type="presOf" srcId="{FFED876C-CA0C-4E3E-8753-E7607F37E63C}" destId="{7D22F79A-7B2B-4DA4-ACE4-756BF7091D15}" srcOrd="0" destOrd="0" presId="urn:microsoft.com/office/officeart/2005/8/layout/hierarchy6"/>
    <dgm:cxn modelId="{C2100338-6D4F-4377-9F64-66847655A109}" type="presOf" srcId="{20CE5493-975E-4CB4-8012-6AE10DC9D35D}" destId="{1D235AFC-B836-4B2D-92E8-54430A2DAD2B}" srcOrd="0" destOrd="0" presId="urn:microsoft.com/office/officeart/2005/8/layout/hierarchy6"/>
    <dgm:cxn modelId="{5E89291E-0AB3-4BAF-9F85-159A4B07DBCE}" srcId="{98F4FF2D-A5F0-41C4-AD2E-63FD9E49EE46}" destId="{DEC665C3-8DEF-490E-98A2-BC2932D82D5A}" srcOrd="0" destOrd="0" parTransId="{D3CF6485-C848-40AC-BED5-6DBCEE77D8C2}" sibTransId="{3EC392E5-6635-45EA-B993-4D3679CE6BE1}"/>
    <dgm:cxn modelId="{3A17483E-41F7-432E-9D59-50F7FF392BF9}" type="presOf" srcId="{17B8DD3F-44A3-41CB-9CDD-8C46462F1461}" destId="{CF176633-5A15-454B-A2FC-8C482A5DFEC6}" srcOrd="0" destOrd="0" presId="urn:microsoft.com/office/officeart/2005/8/layout/hierarchy6"/>
    <dgm:cxn modelId="{8909D077-3F9C-4AE3-9B9D-13893D0B54C8}" srcId="{BB974823-E45B-485C-9257-36C5F9A1C641}" destId="{EA3ABEAD-6298-4509-B095-A0B8F5950502}" srcOrd="1" destOrd="0" parTransId="{88F9492B-0D01-43AF-A8EC-8AF8AAC4DFDD}" sibTransId="{E02A9C87-874A-4C03-BA1C-A462169A28DC}"/>
    <dgm:cxn modelId="{BFF14313-33BE-4D61-A864-4CABA3C7F137}" type="presParOf" srcId="{1D235AFC-B836-4B2D-92E8-54430A2DAD2B}" destId="{124C55FF-A99F-4CB9-959F-05993F10D8E5}" srcOrd="0" destOrd="0" presId="urn:microsoft.com/office/officeart/2005/8/layout/hierarchy6"/>
    <dgm:cxn modelId="{146A3042-1A83-4413-BCED-5E2D88FE9A12}" type="presParOf" srcId="{124C55FF-A99F-4CB9-959F-05993F10D8E5}" destId="{5082E2FD-256F-440C-9E27-600E692D85D5}" srcOrd="0" destOrd="0" presId="urn:microsoft.com/office/officeart/2005/8/layout/hierarchy6"/>
    <dgm:cxn modelId="{02901681-A488-43A1-BCC1-3553F1CC5F3B}" type="presParOf" srcId="{5082E2FD-256F-440C-9E27-600E692D85D5}" destId="{3D1206A5-BFB3-4366-844B-8276365570C5}" srcOrd="0" destOrd="0" presId="urn:microsoft.com/office/officeart/2005/8/layout/hierarchy6"/>
    <dgm:cxn modelId="{C61CC824-2913-4467-9EC7-67FF0C6E9502}" type="presParOf" srcId="{3D1206A5-BFB3-4366-844B-8276365570C5}" destId="{7729CA6B-E912-435E-8E5F-C9F688F7A495}" srcOrd="0" destOrd="0" presId="urn:microsoft.com/office/officeart/2005/8/layout/hierarchy6"/>
    <dgm:cxn modelId="{425D7C97-38DB-4F62-8B5B-42CBEF194650}" type="presParOf" srcId="{3D1206A5-BFB3-4366-844B-8276365570C5}" destId="{DBFD35A6-68CC-4D02-8358-51AC9F2CB3B6}" srcOrd="1" destOrd="0" presId="urn:microsoft.com/office/officeart/2005/8/layout/hierarchy6"/>
    <dgm:cxn modelId="{C23DF415-6CF3-42D5-8112-5B627E6D4CA1}" type="presParOf" srcId="{DBFD35A6-68CC-4D02-8358-51AC9F2CB3B6}" destId="{CF176633-5A15-454B-A2FC-8C482A5DFEC6}" srcOrd="0" destOrd="0" presId="urn:microsoft.com/office/officeart/2005/8/layout/hierarchy6"/>
    <dgm:cxn modelId="{1CDCBE3A-F9CE-464E-8A96-A1B254B88F23}" type="presParOf" srcId="{DBFD35A6-68CC-4D02-8358-51AC9F2CB3B6}" destId="{D4F0F76A-0D85-4C1D-8BC3-5654050BAE05}" srcOrd="1" destOrd="0" presId="urn:microsoft.com/office/officeart/2005/8/layout/hierarchy6"/>
    <dgm:cxn modelId="{F4F3CE2C-F551-4564-9568-E0FA57469D04}" type="presParOf" srcId="{D4F0F76A-0D85-4C1D-8BC3-5654050BAE05}" destId="{D907CD8E-E0B4-456D-9809-2AB53589FD55}" srcOrd="0" destOrd="0" presId="urn:microsoft.com/office/officeart/2005/8/layout/hierarchy6"/>
    <dgm:cxn modelId="{76976DA6-F2F5-44FF-8D63-FB4E7FD4A2CB}" type="presParOf" srcId="{D4F0F76A-0D85-4C1D-8BC3-5654050BAE05}" destId="{05B44B77-E121-44B9-838A-816250679A34}" srcOrd="1" destOrd="0" presId="urn:microsoft.com/office/officeart/2005/8/layout/hierarchy6"/>
    <dgm:cxn modelId="{D9822973-23A1-452A-B103-EFE9B1D2FDE8}" type="presParOf" srcId="{05B44B77-E121-44B9-838A-816250679A34}" destId="{130AE508-98F1-4F59-9D31-940C2BB6A495}" srcOrd="0" destOrd="0" presId="urn:microsoft.com/office/officeart/2005/8/layout/hierarchy6"/>
    <dgm:cxn modelId="{1A4E7428-B0F3-4ED1-B3EA-6772C586D621}" type="presParOf" srcId="{05B44B77-E121-44B9-838A-816250679A34}" destId="{CAB4E53B-6253-4E73-AEB4-1122C8C98E5A}" srcOrd="1" destOrd="0" presId="urn:microsoft.com/office/officeart/2005/8/layout/hierarchy6"/>
    <dgm:cxn modelId="{05935C74-A972-4BFB-A553-8BEF5570E8A9}" type="presParOf" srcId="{CAB4E53B-6253-4E73-AEB4-1122C8C98E5A}" destId="{97F21FA3-24DF-49DA-8482-18317F50C84F}" srcOrd="0" destOrd="0" presId="urn:microsoft.com/office/officeart/2005/8/layout/hierarchy6"/>
    <dgm:cxn modelId="{79B1D57F-347D-4FE4-B0FA-C61FDF00B9D2}" type="presParOf" srcId="{CAB4E53B-6253-4E73-AEB4-1122C8C98E5A}" destId="{02263A21-E497-4B56-95DD-A1DE536CD4F2}" srcOrd="1" destOrd="0" presId="urn:microsoft.com/office/officeart/2005/8/layout/hierarchy6"/>
    <dgm:cxn modelId="{92877806-475E-45EB-9908-3BFCD7D251F2}" type="presParOf" srcId="{DBFD35A6-68CC-4D02-8358-51AC9F2CB3B6}" destId="{5B0760CF-27B2-426E-AA6A-C24C07109FC1}" srcOrd="2" destOrd="0" presId="urn:microsoft.com/office/officeart/2005/8/layout/hierarchy6"/>
    <dgm:cxn modelId="{56DFAD1F-56EB-43B5-BA06-5925434F6E08}" type="presParOf" srcId="{DBFD35A6-68CC-4D02-8358-51AC9F2CB3B6}" destId="{19561970-1DEE-4CA1-A84F-2334577E4B07}" srcOrd="3" destOrd="0" presId="urn:microsoft.com/office/officeart/2005/8/layout/hierarchy6"/>
    <dgm:cxn modelId="{185E11F0-4672-4736-94C2-54FD7FC65577}" type="presParOf" srcId="{19561970-1DEE-4CA1-A84F-2334577E4B07}" destId="{AF7C40D1-7C89-4229-9800-707D1F5C7AA8}" srcOrd="0" destOrd="0" presId="urn:microsoft.com/office/officeart/2005/8/layout/hierarchy6"/>
    <dgm:cxn modelId="{21991A48-86E2-4674-8B01-6F14C35203EC}" type="presParOf" srcId="{19561970-1DEE-4CA1-A84F-2334577E4B07}" destId="{4B04A41A-EC5F-4A51-BCE8-3D2710590ADC}" srcOrd="1" destOrd="0" presId="urn:microsoft.com/office/officeart/2005/8/layout/hierarchy6"/>
    <dgm:cxn modelId="{9B92F76C-6E69-4C4E-9639-3EEDC1F97D6D}" type="presParOf" srcId="{4B04A41A-EC5F-4A51-BCE8-3D2710590ADC}" destId="{7D22F79A-7B2B-4DA4-ACE4-756BF7091D15}" srcOrd="0" destOrd="0" presId="urn:microsoft.com/office/officeart/2005/8/layout/hierarchy6"/>
    <dgm:cxn modelId="{2F7A30DA-9777-4B97-92DD-E5B059FAC1DA}" type="presParOf" srcId="{4B04A41A-EC5F-4A51-BCE8-3D2710590ADC}" destId="{7D40D64C-80F8-4C8E-BA4D-B3E43A55E18D}" srcOrd="1" destOrd="0" presId="urn:microsoft.com/office/officeart/2005/8/layout/hierarchy6"/>
    <dgm:cxn modelId="{72032A08-31BD-4B84-B1A8-1C2E22B07572}" type="presParOf" srcId="{7D40D64C-80F8-4C8E-BA4D-B3E43A55E18D}" destId="{134AA7A3-6524-4C83-94BB-2560DBF31ED0}" srcOrd="0" destOrd="0" presId="urn:microsoft.com/office/officeart/2005/8/layout/hierarchy6"/>
    <dgm:cxn modelId="{DB7C1080-9BD4-45BD-B5E1-B8926499AA22}" type="presParOf" srcId="{7D40D64C-80F8-4C8E-BA4D-B3E43A55E18D}" destId="{8A427632-605A-4DA8-A734-138814B0C554}" srcOrd="1" destOrd="0" presId="urn:microsoft.com/office/officeart/2005/8/layout/hierarchy6"/>
    <dgm:cxn modelId="{35F13E13-A3DC-4CCF-8131-8B62B6EFB388}" type="presParOf" srcId="{DBFD35A6-68CC-4D02-8358-51AC9F2CB3B6}" destId="{40FD5851-F1E5-42AA-94B0-CB1EF4371F90}" srcOrd="4" destOrd="0" presId="urn:microsoft.com/office/officeart/2005/8/layout/hierarchy6"/>
    <dgm:cxn modelId="{931FC0E6-6AD2-4872-9FB2-B73F7F511C00}" type="presParOf" srcId="{DBFD35A6-68CC-4D02-8358-51AC9F2CB3B6}" destId="{1A462DE3-4864-4F2B-8C0D-296EF5A9E0F7}" srcOrd="5" destOrd="0" presId="urn:microsoft.com/office/officeart/2005/8/layout/hierarchy6"/>
    <dgm:cxn modelId="{A44B20DC-83EC-4949-802D-EB20A6E3D6CD}" type="presParOf" srcId="{1A462DE3-4864-4F2B-8C0D-296EF5A9E0F7}" destId="{794C6DFF-FEE1-4A21-B79A-25581D1A1CBA}" srcOrd="0" destOrd="0" presId="urn:microsoft.com/office/officeart/2005/8/layout/hierarchy6"/>
    <dgm:cxn modelId="{78F2C2EF-9001-4742-95CB-591E43E3ED10}" type="presParOf" srcId="{1A462DE3-4864-4F2B-8C0D-296EF5A9E0F7}" destId="{8F5DF72E-B0FC-4167-B5B7-849FF8BDD7ED}" srcOrd="1" destOrd="0" presId="urn:microsoft.com/office/officeart/2005/8/layout/hierarchy6"/>
    <dgm:cxn modelId="{D3410D2D-94BE-497E-88A5-701C01EAF541}" type="presParOf" srcId="{8F5DF72E-B0FC-4167-B5B7-849FF8BDD7ED}" destId="{48049C69-A953-444B-A780-F4C09B6E4C17}" srcOrd="0" destOrd="0" presId="urn:microsoft.com/office/officeart/2005/8/layout/hierarchy6"/>
    <dgm:cxn modelId="{92041F6A-80C5-4518-B40E-77A3513F914B}" type="presParOf" srcId="{8F5DF72E-B0FC-4167-B5B7-849FF8BDD7ED}" destId="{DBCA365D-3AE8-4E74-980E-79ECC7767CD5}" srcOrd="1" destOrd="0" presId="urn:microsoft.com/office/officeart/2005/8/layout/hierarchy6"/>
    <dgm:cxn modelId="{82C88F15-ED2A-4295-BF8F-85D78312C00A}" type="presParOf" srcId="{DBCA365D-3AE8-4E74-980E-79ECC7767CD5}" destId="{6F5B9088-1512-4E50-BFEC-251A15A769F7}" srcOrd="0" destOrd="0" presId="urn:microsoft.com/office/officeart/2005/8/layout/hierarchy6"/>
    <dgm:cxn modelId="{0055FF10-315D-4755-A44E-CAC6A194C307}" type="presParOf" srcId="{DBCA365D-3AE8-4E74-980E-79ECC7767CD5}" destId="{32212EC7-5148-4FD9-8162-B92FAB8196A2}" srcOrd="1" destOrd="0" presId="urn:microsoft.com/office/officeart/2005/8/layout/hierarchy6"/>
    <dgm:cxn modelId="{0CDC3E62-C3C1-4460-A607-20DD374FA69B}" type="presParOf" srcId="{DBFD35A6-68CC-4D02-8358-51AC9F2CB3B6}" destId="{0022A5CD-2032-410B-8964-36661477FB4B}" srcOrd="6" destOrd="0" presId="urn:microsoft.com/office/officeart/2005/8/layout/hierarchy6"/>
    <dgm:cxn modelId="{82E87609-1C2A-4AD1-9699-9AC6848E2424}" type="presParOf" srcId="{DBFD35A6-68CC-4D02-8358-51AC9F2CB3B6}" destId="{10F22AD9-31D8-4917-A1C4-A03FDE01F734}" srcOrd="7" destOrd="0" presId="urn:microsoft.com/office/officeart/2005/8/layout/hierarchy6"/>
    <dgm:cxn modelId="{0DE782C2-14FA-40C1-A370-2E1356785E79}" type="presParOf" srcId="{10F22AD9-31D8-4917-A1C4-A03FDE01F734}" destId="{729B7BAE-CFE9-4092-AF8F-70BAF58AEC36}" srcOrd="0" destOrd="0" presId="urn:microsoft.com/office/officeart/2005/8/layout/hierarchy6"/>
    <dgm:cxn modelId="{FB7A4C85-16A8-4782-9CBB-24416D76F53C}" type="presParOf" srcId="{10F22AD9-31D8-4917-A1C4-A03FDE01F734}" destId="{65228FE3-8881-43FB-9DFD-BB2E2E1E5631}" srcOrd="1" destOrd="0" presId="urn:microsoft.com/office/officeart/2005/8/layout/hierarchy6"/>
    <dgm:cxn modelId="{29BD9065-998B-41FD-A104-548D1D8A31AB}" type="presParOf" srcId="{65228FE3-8881-43FB-9DFD-BB2E2E1E5631}" destId="{084DFAAD-40AA-44C1-B398-BCCB4FE473AC}" srcOrd="0" destOrd="0" presId="urn:microsoft.com/office/officeart/2005/8/layout/hierarchy6"/>
    <dgm:cxn modelId="{36FE7327-9670-48F1-9485-FEA9BD3040FA}" type="presParOf" srcId="{65228FE3-8881-43FB-9DFD-BB2E2E1E5631}" destId="{B8369B0C-4399-42BF-9AF5-00F37DDB5FDF}" srcOrd="1" destOrd="0" presId="urn:microsoft.com/office/officeart/2005/8/layout/hierarchy6"/>
    <dgm:cxn modelId="{A02974F5-F352-41B1-AC6F-9C74854279C5}" type="presParOf" srcId="{B8369B0C-4399-42BF-9AF5-00F37DDB5FDF}" destId="{D0FD8DB4-031E-46E7-AA2E-D4D424A93205}" srcOrd="0" destOrd="0" presId="urn:microsoft.com/office/officeart/2005/8/layout/hierarchy6"/>
    <dgm:cxn modelId="{3F5678F4-8E30-4D3E-B5DC-1C89A06E70A4}" type="presParOf" srcId="{B8369B0C-4399-42BF-9AF5-00F37DDB5FDF}" destId="{2B25EE6C-57C6-4F71-B4C5-90F8B4486576}" srcOrd="1" destOrd="0" presId="urn:microsoft.com/office/officeart/2005/8/layout/hierarchy6"/>
    <dgm:cxn modelId="{BC6C5C7B-F8F7-46BE-A74B-A09DEDAF06DF}" type="presParOf" srcId="{1D235AFC-B836-4B2D-92E8-54430A2DAD2B}" destId="{3CEF397E-DF08-4B88-AB60-5DE41DFD5D9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2EF5F-79B4-4A8F-AC36-81129011CFC5}"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57858-1DC3-408D-873F-8A10F1D78424}" type="slidenum">
              <a:rPr lang="en-US" smtClean="0"/>
              <a:t>‹N°›</a:t>
            </a:fld>
            <a:endParaRPr lang="en-US"/>
          </a:p>
        </p:txBody>
      </p:sp>
    </p:spTree>
    <p:extLst>
      <p:ext uri="{BB962C8B-B14F-4D97-AF65-F5344CB8AC3E}">
        <p14:creationId xmlns:p14="http://schemas.microsoft.com/office/powerpoint/2010/main" val="252846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59949-4609-480C-B62A-B5DDCE84E095}"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13419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59949-4609-480C-B62A-B5DDCE84E095}"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236781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59949-4609-480C-B62A-B5DDCE84E095}"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418361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59949-4609-480C-B62A-B5DDCE84E095}"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343641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59949-4609-480C-B62A-B5DDCE84E095}"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229507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59949-4609-480C-B62A-B5DDCE84E095}"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35360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59949-4609-480C-B62A-B5DDCE84E095}"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150490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59949-4609-480C-B62A-B5DDCE84E095}"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309305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59949-4609-480C-B62A-B5DDCE84E095}"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179254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59949-4609-480C-B62A-B5DDCE84E095}"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120997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59949-4609-480C-B62A-B5DDCE84E095}"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9DBE2-BFE7-474F-90B3-42A3FECDF0A8}" type="slidenum">
              <a:rPr lang="en-US" smtClean="0"/>
              <a:t>‹N°›</a:t>
            </a:fld>
            <a:endParaRPr lang="en-US"/>
          </a:p>
        </p:txBody>
      </p:sp>
    </p:spTree>
    <p:extLst>
      <p:ext uri="{BB962C8B-B14F-4D97-AF65-F5344CB8AC3E}">
        <p14:creationId xmlns:p14="http://schemas.microsoft.com/office/powerpoint/2010/main" val="378573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59949-4609-480C-B62A-B5DDCE84E095}" type="datetimeFigureOut">
              <a:rPr lang="en-US" smtClean="0"/>
              <a:t>4/10/2024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9DBE2-BFE7-474F-90B3-42A3FECDF0A8}" type="slidenum">
              <a:rPr lang="en-US" smtClean="0"/>
              <a:t>‹N°›</a:t>
            </a:fld>
            <a:endParaRPr lang="en-US"/>
          </a:p>
        </p:txBody>
      </p:sp>
    </p:spTree>
    <p:extLst>
      <p:ext uri="{BB962C8B-B14F-4D97-AF65-F5344CB8AC3E}">
        <p14:creationId xmlns:p14="http://schemas.microsoft.com/office/powerpoint/2010/main" val="159602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20.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0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30.wmf"/><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8.emf"/><Relationship Id="rId5" Type="http://schemas.openxmlformats.org/officeDocument/2006/relationships/oleObject" Target="../embeddings/oleObject1.bin"/><Relationship Id="rId4" Type="http://schemas.openxmlformats.org/officeDocument/2006/relationships/image" Target="../media/image131.wmf"/></Relationships>
</file>

<file path=ppt/slides/_rels/slide12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1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7.png"/><Relationship Id="rId1" Type="http://schemas.openxmlformats.org/officeDocument/2006/relationships/slideLayout" Target="../slideLayouts/slideLayout7.xml"/><Relationship Id="rId4" Type="http://schemas.openxmlformats.org/officeDocument/2006/relationships/image" Target="../media/image148.png"/></Relationships>
</file>

<file path=ppt/slides/_rels/slide1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 Id="rId5" Type="http://schemas.openxmlformats.org/officeDocument/2006/relationships/image" Target="../media/image151.png"/><Relationship Id="rId4" Type="http://schemas.openxmlformats.org/officeDocument/2006/relationships/image" Target="../media/image25.png"/></Relationships>
</file>

<file path=ppt/slides/_rels/slide14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145.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161.png"/></Relationships>
</file>

<file path=ppt/slides/_rels/slide14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9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9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3499" y="1854559"/>
            <a:ext cx="8731876" cy="1506828"/>
          </a:xfrm>
          <a:ln>
            <a:solidFill>
              <a:srgbClr val="FF0000"/>
            </a:solidFill>
          </a:ln>
        </p:spPr>
        <p:txBody>
          <a:bodyPr>
            <a:noAutofit/>
          </a:bodyPr>
          <a:lstStyle/>
          <a:p>
            <a:pPr rtl="1"/>
            <a:r>
              <a:rPr lang="ar-OM" sz="4000" dirty="0" smtClean="0"/>
              <a:t>الدليل العملي لمقرر إحصاء تربوي محوسب (</a:t>
            </a:r>
            <a:r>
              <a:rPr lang="en-US" sz="4000" dirty="0" smtClean="0">
                <a:latin typeface="Times New Roman" panose="02020603050405020304" pitchFamily="18" charset="0"/>
                <a:cs typeface="Times New Roman" panose="02020603050405020304" pitchFamily="18" charset="0"/>
              </a:rPr>
              <a:t>STAT615</a:t>
            </a:r>
            <a:r>
              <a:rPr lang="ar-OM" sz="4000" dirty="0" smtClean="0"/>
              <a:t>)</a:t>
            </a:r>
            <a:endParaRPr lang="en-US" sz="4000" dirty="0"/>
          </a:p>
        </p:txBody>
      </p:sp>
      <p:sp>
        <p:nvSpPr>
          <p:cNvPr id="3" name="Subtitle 2"/>
          <p:cNvSpPr>
            <a:spLocks noGrp="1"/>
          </p:cNvSpPr>
          <p:nvPr>
            <p:ph type="subTitle" idx="1"/>
          </p:nvPr>
        </p:nvSpPr>
        <p:spPr>
          <a:xfrm>
            <a:off x="3348506" y="4039918"/>
            <a:ext cx="6722773" cy="1356329"/>
          </a:xfrm>
          <a:ln>
            <a:solidFill>
              <a:srgbClr val="00B050"/>
            </a:solidFill>
          </a:ln>
        </p:spPr>
        <p:txBody>
          <a:bodyPr>
            <a:noAutofit/>
          </a:bodyPr>
          <a:lstStyle/>
          <a:p>
            <a:pPr rtl="1"/>
            <a:r>
              <a:rPr lang="ar-OM" sz="3600" dirty="0" smtClean="0"/>
              <a:t>د. سعيد بن علي بن عبدالله الحضرمي</a:t>
            </a:r>
            <a:endParaRPr lang="en-US" sz="3600" dirty="0"/>
          </a:p>
        </p:txBody>
      </p:sp>
    </p:spTree>
    <p:extLst>
      <p:ext uri="{BB962C8B-B14F-4D97-AF65-F5344CB8AC3E}">
        <p14:creationId xmlns:p14="http://schemas.microsoft.com/office/powerpoint/2010/main" val="215716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750" y="3192818"/>
            <a:ext cx="5394426" cy="769441"/>
          </a:xfrm>
          <a:prstGeom prst="rect">
            <a:avLst/>
          </a:prstGeom>
          <a:ln>
            <a:solidFill>
              <a:srgbClr val="FF0000"/>
            </a:solidFill>
          </a:ln>
        </p:spPr>
        <p:txBody>
          <a:bodyPr wrap="none">
            <a:spAutoFit/>
          </a:bodyPr>
          <a:lstStyle/>
          <a:p>
            <a:pPr algn="r" rtl="1"/>
            <a:r>
              <a:rPr lang="ar-SA" sz="4400" dirty="0">
                <a:latin typeface="Times New Roman" panose="02020603050405020304" pitchFamily="18" charset="0"/>
                <a:ea typeface="SimSun" panose="02010600030101010101" pitchFamily="2" charset="-122"/>
                <a:cs typeface="Simplified Arabic" panose="02020603050405020304" pitchFamily="18" charset="-78"/>
              </a:rPr>
              <a:t>القوائم الرئيسة لبرنامج </a:t>
            </a:r>
            <a:r>
              <a:rPr lang="en-US" sz="4400" dirty="0">
                <a:latin typeface="Times New Roman" panose="02020603050405020304" pitchFamily="18" charset="0"/>
                <a:ea typeface="SimSun" panose="02010600030101010101" pitchFamily="2" charset="-122"/>
                <a:cs typeface="Simplified Arabic" panose="02020603050405020304" pitchFamily="18" charset="-78"/>
              </a:rPr>
              <a:t>SPSS</a:t>
            </a:r>
            <a:endParaRPr lang="en-US" sz="4400" dirty="0"/>
          </a:p>
        </p:txBody>
      </p:sp>
    </p:spTree>
    <p:extLst>
      <p:ext uri="{BB962C8B-B14F-4D97-AF65-F5344CB8AC3E}">
        <p14:creationId xmlns:p14="http://schemas.microsoft.com/office/powerpoint/2010/main" val="33396831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679" y="1280373"/>
            <a:ext cx="9751453" cy="4875727"/>
          </a:xfrm>
          <a:prstGeom prst="rect">
            <a:avLst/>
          </a:prstGeom>
        </p:spPr>
      </p:pic>
    </p:spTree>
    <p:extLst>
      <p:ext uri="{BB962C8B-B14F-4D97-AF65-F5344CB8AC3E}">
        <p14:creationId xmlns:p14="http://schemas.microsoft.com/office/powerpoint/2010/main" val="25105919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6859" y="1030787"/>
            <a:ext cx="10041395" cy="5099557"/>
          </a:xfrm>
          <a:prstGeom prst="rect">
            <a:avLst/>
          </a:prstGeom>
        </p:spPr>
      </p:pic>
    </p:spTree>
    <p:extLst>
      <p:ext uri="{BB962C8B-B14F-4D97-AF65-F5344CB8AC3E}">
        <p14:creationId xmlns:p14="http://schemas.microsoft.com/office/powerpoint/2010/main" val="21405029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8" y="659659"/>
            <a:ext cx="11539470" cy="5244769"/>
          </a:xfrm>
          <a:prstGeom prst="rect">
            <a:avLst/>
          </a:prstGeom>
          <a:ln>
            <a:solidFill>
              <a:srgbClr val="00B050"/>
            </a:solidFill>
          </a:ln>
        </p:spPr>
        <p:txBody>
          <a:bodyPr wrap="square">
            <a:spAutoFit/>
          </a:bodyPr>
          <a:lstStyle/>
          <a:p>
            <a:pPr algn="r" rtl="1">
              <a:lnSpc>
                <a:spcPct val="107000"/>
              </a:lnSpc>
              <a:spcAft>
                <a:spcPts val="0"/>
              </a:spcAft>
            </a:pPr>
            <a:r>
              <a:rPr lang="ar-SA" sz="2400" dirty="0">
                <a:latin typeface="Times New Roman" panose="02020603050405020304" pitchFamily="18" charset="0"/>
                <a:ea typeface="Calibri" panose="020F0502020204030204" pitchFamily="34" charset="0"/>
              </a:rPr>
              <a:t>أسلوب تحليل التباين </a:t>
            </a:r>
            <a:r>
              <a:rPr lang="en-US" sz="2400" dirty="0">
                <a:latin typeface="Times New Roman" panose="02020603050405020304" pitchFamily="18" charset="0"/>
                <a:ea typeface="Calibri" panose="020F0502020204030204" pitchFamily="34" charset="0"/>
                <a:cs typeface="Times New Roman" panose="02020603050405020304" pitchFamily="18" charset="0"/>
              </a:rPr>
              <a:t>ANOVA </a:t>
            </a:r>
            <a:r>
              <a:rPr lang="ar-OM"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ar-SA" sz="2400" dirty="0" smtClean="0">
                <a:latin typeface="Times New Roman" panose="02020603050405020304" pitchFamily="18" charset="0"/>
                <a:ea typeface="Calibri" panose="020F0502020204030204" pitchFamily="34" charset="0"/>
              </a:rPr>
              <a:t>من </a:t>
            </a:r>
            <a:r>
              <a:rPr lang="ar-SA" sz="2400" dirty="0">
                <a:latin typeface="Times New Roman" panose="02020603050405020304" pitchFamily="18" charset="0"/>
                <a:ea typeface="Calibri" panose="020F0502020204030204" pitchFamily="34" charset="0"/>
              </a:rPr>
              <a:t>أهم الأساليب </a:t>
            </a:r>
            <a:r>
              <a:rPr lang="ar-SA" sz="2400" dirty="0" smtClean="0">
                <a:latin typeface="Times New Roman" panose="02020603050405020304" pitchFamily="18" charset="0"/>
                <a:ea typeface="Calibri" panose="020F0502020204030204" pitchFamily="34" charset="0"/>
              </a:rPr>
              <a:t>الإحصائية</a:t>
            </a:r>
            <a:r>
              <a:rPr lang="ar-OM" sz="2400" dirty="0" smtClean="0">
                <a:latin typeface="Times New Roman" panose="02020603050405020304" pitchFamily="18" charset="0"/>
                <a:ea typeface="Calibri" panose="020F0502020204030204" pitchFamily="34" charset="0"/>
              </a:rPr>
              <a:t> المعلمية.</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pPr>
            <a:r>
              <a:rPr lang="ar-SA" sz="2400" dirty="0">
                <a:latin typeface="Calibri" panose="020F0502020204030204" pitchFamily="34" charset="0"/>
                <a:ea typeface="Calibri" panose="020F0502020204030204" pitchFamily="34" charset="0"/>
              </a:rPr>
              <a:t>نستعمل اختبار أنوفا إذا كان الهدف مقارنة متوسطات أكثر من مجموعتين.</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dirty="0" smtClean="0">
                <a:latin typeface="Times New Roman" panose="02020603050405020304" pitchFamily="18" charset="0"/>
                <a:ea typeface="Calibri" panose="020F0502020204030204" pitchFamily="34" charset="0"/>
              </a:rPr>
              <a:t>يعتمد </a:t>
            </a:r>
            <a:r>
              <a:rPr lang="ar-SA" sz="2400" dirty="0">
                <a:latin typeface="Times New Roman" panose="02020603050405020304" pitchFamily="18" charset="0"/>
                <a:ea typeface="Calibri" panose="020F0502020204030204" pitchFamily="34" charset="0"/>
              </a:rPr>
              <a:t>أسلوب تحليل التباين على عدد من الافتراضات التي ينبغي تحقيقها</a:t>
            </a:r>
            <a:r>
              <a:rPr lang="ar-OM" sz="2400" dirty="0">
                <a:latin typeface="Times New Roman" panose="02020603050405020304" pitchFamily="18" charset="0"/>
                <a:ea typeface="Calibri" panose="020F0502020204030204" pitchFamily="34" charset="0"/>
              </a:rPr>
              <a:t> وهي </a:t>
            </a:r>
            <a:r>
              <a:rPr lang="ar-SA" sz="2400" dirty="0">
                <a:latin typeface="Times New Roman" panose="02020603050405020304" pitchFamily="18" charset="0"/>
                <a:ea typeface="Calibri" panose="020F0502020204030204" pitchFamily="34" charset="0"/>
              </a:rPr>
              <a:t>تجانس التباين </a:t>
            </a:r>
            <a:r>
              <a:rPr lang="ar-OM" sz="2400" dirty="0">
                <a:latin typeface="Times New Roman" panose="02020603050405020304" pitchFamily="18" charset="0"/>
                <a:ea typeface="Calibri" panose="020F0502020204030204" pitchFamily="34" charset="0"/>
              </a:rPr>
              <a:t>بين المجموعات </a:t>
            </a:r>
            <a:r>
              <a:rPr lang="ar-SA" sz="2400" dirty="0" smtClean="0">
                <a:latin typeface="Times New Roman" panose="02020603050405020304" pitchFamily="18" charset="0"/>
                <a:ea typeface="Calibri" panose="020F0502020204030204" pitchFamily="34" charset="0"/>
              </a:rPr>
              <a:t>و</a:t>
            </a:r>
            <a:r>
              <a:rPr lang="ar-OM" sz="2400" dirty="0" smtClean="0">
                <a:latin typeface="Times New Roman" panose="02020603050405020304" pitchFamily="18" charset="0"/>
                <a:ea typeface="Calibri" panose="020F0502020204030204" pitchFamily="34" charset="0"/>
              </a:rPr>
              <a:t>اعتدالية البيانات في كل المجموعات </a:t>
            </a:r>
            <a:r>
              <a:rPr lang="ar-SA" sz="2400" dirty="0" smtClean="0">
                <a:latin typeface="Times New Roman" panose="02020603050405020304" pitchFamily="18" charset="0"/>
                <a:ea typeface="Calibri" panose="020F0502020204030204" pitchFamily="34" charset="0"/>
              </a:rPr>
              <a:t>والتقارب </a:t>
            </a:r>
            <a:r>
              <a:rPr lang="ar-SA" sz="2400" dirty="0">
                <a:latin typeface="Times New Roman" panose="02020603050405020304" pitchFamily="18" charset="0"/>
                <a:ea typeface="Calibri" panose="020F0502020204030204" pitchFamily="34" charset="0"/>
              </a:rPr>
              <a:t>في حجوم العينات </a:t>
            </a:r>
            <a:r>
              <a:rPr lang="ar-OM" sz="2400" dirty="0">
                <a:latin typeface="Times New Roman" panose="02020603050405020304" pitchFamily="18" charset="0"/>
                <a:ea typeface="Calibri" panose="020F0502020204030204" pitchFamily="34" charset="0"/>
              </a:rPr>
              <a:t>وعشوائية </a:t>
            </a:r>
            <a:r>
              <a:rPr lang="ar-OM" sz="2400" dirty="0" smtClean="0">
                <a:latin typeface="Times New Roman" panose="02020603050405020304" pitchFamily="18" charset="0"/>
                <a:ea typeface="Calibri" panose="020F0502020204030204" pitchFamily="34" charset="0"/>
              </a:rPr>
              <a:t>واستقلالية </a:t>
            </a:r>
            <a:r>
              <a:rPr lang="ar-OM" sz="2400" dirty="0">
                <a:latin typeface="Times New Roman" panose="02020603050405020304" pitchFamily="18" charset="0"/>
                <a:ea typeface="Calibri" panose="020F0502020204030204" pitchFamily="34" charset="0"/>
              </a:rPr>
              <a:t>المشاهدات.</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pPr>
            <a:r>
              <a:rPr lang="ar-SA" sz="2400" dirty="0">
                <a:latin typeface="Times New Roman" panose="02020603050405020304" pitchFamily="18" charset="0"/>
                <a:ea typeface="Calibri" panose="020F0502020204030204" pitchFamily="34" charset="0"/>
              </a:rPr>
              <a:t> </a:t>
            </a:r>
            <a:r>
              <a:rPr lang="ar-SA" sz="2400" dirty="0">
                <a:latin typeface="Calibri" panose="020F0502020204030204" pitchFamily="34" charset="0"/>
                <a:ea typeface="Calibri" panose="020F0502020204030204" pitchFamily="34" charset="0"/>
              </a:rPr>
              <a:t>تحليل أنوفا (</a:t>
            </a:r>
            <a:r>
              <a:rPr lang="en-US" sz="2400" dirty="0">
                <a:latin typeface="Times New Roman" panose="02020603050405020304" pitchFamily="18" charset="0"/>
                <a:ea typeface="Calibri" panose="020F0502020204030204" pitchFamily="34" charset="0"/>
                <a:cs typeface="Times New Roman" panose="02020603050405020304" pitchFamily="18" charset="0"/>
              </a:rPr>
              <a:t>ANOVA</a:t>
            </a:r>
            <a:r>
              <a:rPr lang="ar-SA" sz="2400" dirty="0">
                <a:latin typeface="Calibri" panose="020F0502020204030204" pitchFamily="34" charset="0"/>
                <a:ea typeface="Calibri" panose="020F0502020204030204" pitchFamily="34" charset="0"/>
              </a:rPr>
              <a:t>) يختبر الفروق في متوسطات المجموعات لكن لا يحدد المجموعات الثنائية التي سببت الاختلاف.</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ar-SA" sz="2400" dirty="0" smtClean="0">
                <a:latin typeface="Calibri" panose="020F0502020204030204" pitchFamily="34" charset="0"/>
                <a:ea typeface="Calibri" panose="020F0502020204030204" pitchFamily="34" charset="0"/>
              </a:rPr>
              <a:t>عند </a:t>
            </a:r>
            <a:r>
              <a:rPr lang="ar-SA" sz="2400" dirty="0">
                <a:latin typeface="Calibri" panose="020F0502020204030204" pitchFamily="34" charset="0"/>
                <a:ea typeface="Calibri" panose="020F0502020204030204" pitchFamily="34" charset="0"/>
              </a:rPr>
              <a:t>رفض الفرضية الصفرية </a:t>
            </a:r>
            <a:r>
              <a:rPr lang="ar-OM" sz="2400" dirty="0" smtClean="0">
                <a:latin typeface="Calibri" panose="020F0502020204030204" pitchFamily="34" charset="0"/>
                <a:ea typeface="Calibri" panose="020F0502020204030204" pitchFamily="34" charset="0"/>
              </a:rPr>
              <a:t>( أي أن الفروق دالة إحصائيا) </a:t>
            </a:r>
            <a:r>
              <a:rPr lang="ar-SA" sz="2400" dirty="0" smtClean="0">
                <a:latin typeface="Calibri" panose="020F0502020204030204" pitchFamily="34" charset="0"/>
                <a:ea typeface="Calibri" panose="020F0502020204030204" pitchFamily="34" charset="0"/>
              </a:rPr>
              <a:t>في </a:t>
            </a:r>
            <a:r>
              <a:rPr lang="ar-SA" sz="2400" dirty="0">
                <a:latin typeface="Calibri" panose="020F0502020204030204" pitchFamily="34" charset="0"/>
                <a:ea typeface="Calibri" panose="020F0502020204030204" pitchFamily="34" charset="0"/>
              </a:rPr>
              <a:t>تحليل أنوفا نلجأ لاختبارات المقارنات </a:t>
            </a:r>
            <a:r>
              <a:rPr lang="ar-SA" sz="2400" dirty="0" smtClean="0">
                <a:latin typeface="Calibri" panose="020F0502020204030204" pitchFamily="34" charset="0"/>
                <a:ea typeface="Calibri" panose="020F0502020204030204" pitchFamily="34" charset="0"/>
              </a:rPr>
              <a:t>البعدية</a:t>
            </a:r>
            <a:r>
              <a:rPr lang="ar-OM" sz="2400" dirty="0" smtClean="0">
                <a:latin typeface="Calibri" panose="020F0502020204030204" pitchFamily="34" charset="0"/>
                <a:ea typeface="Calibri" panose="020F0502020204030204" pitchFamily="34" charset="0"/>
              </a:rPr>
              <a:t> المتعددة</a:t>
            </a:r>
            <a:r>
              <a:rPr lang="ar-SA" sz="2400" dirty="0" smtClean="0">
                <a:latin typeface="Calibri" panose="020F0502020204030204" pitchFamily="34"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539750" algn="r"/>
              </a:tabLst>
            </a:pPr>
            <a:r>
              <a:rPr lang="ar-SA" sz="2400" dirty="0">
                <a:latin typeface="Calibri" panose="020F0502020204030204" pitchFamily="34" charset="0"/>
                <a:ea typeface="Calibri" panose="020F0502020204030204" pitchFamily="34" charset="0"/>
              </a:rPr>
              <a:t>عندما تكون الفروق في تحليل أنوفا غير </a:t>
            </a:r>
            <a:r>
              <a:rPr lang="ar-SA" sz="2400" dirty="0" smtClean="0">
                <a:latin typeface="Calibri" panose="020F0502020204030204" pitchFamily="34" charset="0"/>
                <a:ea typeface="Calibri" panose="020F0502020204030204" pitchFamily="34" charset="0"/>
              </a:rPr>
              <a:t>دالة</a:t>
            </a:r>
            <a:r>
              <a:rPr lang="ar-OM" sz="2400" dirty="0" smtClean="0">
                <a:latin typeface="Calibri" panose="020F0502020204030204" pitchFamily="34" charset="0"/>
                <a:ea typeface="Calibri" panose="020F0502020204030204" pitchFamily="34" charset="0"/>
              </a:rPr>
              <a:t> ( لا نرفض الفرضبة الصفرية)</a:t>
            </a:r>
            <a:r>
              <a:rPr lang="ar-SA" sz="2400" dirty="0" smtClean="0">
                <a:latin typeface="Calibri" panose="020F0502020204030204" pitchFamily="34" charset="0"/>
                <a:ea typeface="Calibri" panose="020F0502020204030204" pitchFamily="34" charset="0"/>
              </a:rPr>
              <a:t> </a:t>
            </a:r>
            <a:r>
              <a:rPr lang="ar-SA" sz="2400" dirty="0">
                <a:latin typeface="Calibri" panose="020F0502020204030204" pitchFamily="34" charset="0"/>
                <a:ea typeface="Calibri" panose="020F0502020204030204" pitchFamily="34" charset="0"/>
              </a:rPr>
              <a:t>فلا نحتاج </a:t>
            </a:r>
            <a:r>
              <a:rPr lang="ar-SA" sz="2400" dirty="0" smtClean="0">
                <a:latin typeface="Calibri" panose="020F0502020204030204" pitchFamily="34" charset="0"/>
                <a:ea typeface="Calibri" panose="020F0502020204030204" pitchFamily="34" charset="0"/>
              </a:rPr>
              <a:t>ل</a:t>
            </a:r>
            <a:r>
              <a:rPr lang="ar-OM" sz="2400" dirty="0" smtClean="0">
                <a:latin typeface="Calibri" panose="020F0502020204030204" pitchFamily="34" charset="0"/>
                <a:ea typeface="Calibri" panose="020F0502020204030204" pitchFamily="34" charset="0"/>
              </a:rPr>
              <a:t>إ</a:t>
            </a:r>
            <a:r>
              <a:rPr lang="ar-SA" sz="2400" dirty="0" smtClean="0">
                <a:latin typeface="Calibri" panose="020F0502020204030204" pitchFamily="34" charset="0"/>
                <a:ea typeface="Calibri" panose="020F0502020204030204" pitchFamily="34" charset="0"/>
              </a:rPr>
              <a:t>جراء </a:t>
            </a:r>
            <a:r>
              <a:rPr lang="ar-SA" sz="2400" dirty="0">
                <a:latin typeface="Calibri" panose="020F0502020204030204" pitchFamily="34" charset="0"/>
                <a:ea typeface="Calibri" panose="020F0502020204030204" pitchFamily="34" charset="0"/>
              </a:rPr>
              <a:t>مقارنات بعدية.</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539750" algn="r"/>
              </a:tabLst>
            </a:pPr>
            <a:r>
              <a:rPr lang="ar-SA" sz="2400" dirty="0">
                <a:latin typeface="Calibri" panose="020F0502020204030204" pitchFamily="34" charset="0"/>
                <a:ea typeface="Calibri" panose="020F0502020204030204" pitchFamily="34" charset="0"/>
              </a:rPr>
              <a:t>الهدف من المقارنات البعدية المتعددة هو التعرف على المجموعات الثنائية ذات الفرق الدال</a:t>
            </a:r>
            <a:r>
              <a:rPr lang="ar-SA" sz="2400" dirty="0" smtClean="0">
                <a:latin typeface="Calibri" panose="020F0502020204030204" pitchFamily="34" charset="0"/>
                <a:ea typeface="Calibri" panose="020F0502020204030204" pitchFamily="34" charset="0"/>
              </a:rPr>
              <a:t>.</a:t>
            </a:r>
            <a:endParaRPr lang="ar-OM" sz="2400" dirty="0" smtClean="0">
              <a:latin typeface="Calibri" panose="020F0502020204030204" pitchFamily="34" charset="0"/>
              <a:ea typeface="Calibri" panose="020F0502020204030204" pitchFamily="34" charset="0"/>
            </a:endParaRPr>
          </a:p>
          <a:p>
            <a:pPr lvl="0" algn="r" rtl="1">
              <a:lnSpc>
                <a:spcPct val="107000"/>
              </a:lnSpc>
              <a:spcAft>
                <a:spcPts val="800"/>
              </a:spcAft>
              <a:tabLst>
                <a:tab pos="539750" algn="r"/>
              </a:tabLst>
            </a:pPr>
            <a:r>
              <a:rPr lang="ar-SA" sz="2400" dirty="0">
                <a:latin typeface="Calibri" panose="020F0502020204030204" pitchFamily="34" charset="0"/>
                <a:ea typeface="Calibri" panose="020F0502020204030204" pitchFamily="34" charset="0"/>
              </a:rPr>
              <a:t>اختبارات المقارنات البعدية  تشمل اختبار شافيه وتوكي وبنفروني ودنكان واختبار أقل فرق دال.</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tabLst>
                <a:tab pos="539750" algn="r"/>
              </a:tabLst>
            </a:pPr>
            <a:r>
              <a:rPr lang="ar-SA" sz="2400" dirty="0">
                <a:latin typeface="Calibri" panose="020F0502020204030204" pitchFamily="34" charset="0"/>
                <a:ea typeface="Calibri" panose="020F0502020204030204" pitchFamily="34" charset="0"/>
              </a:rPr>
              <a:t>اختبار شافيه وتوكي وبنفروني ودنكان واختبار أقل فرق دال هي اختبارات </a:t>
            </a:r>
            <a:r>
              <a:rPr lang="ar-SA" sz="2400" dirty="0" smtClean="0">
                <a:latin typeface="Calibri" panose="020F0502020204030204" pitchFamily="34" charset="0"/>
                <a:ea typeface="Calibri" panose="020F0502020204030204" pitchFamily="34" charset="0"/>
              </a:rPr>
              <a:t>معلمي</a:t>
            </a:r>
            <a:r>
              <a:rPr lang="ar-OM" sz="2400" dirty="0" smtClean="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SA" sz="2400" dirty="0">
                <a:latin typeface="Calibri" panose="020F0502020204030204" pitchFamily="34" charset="0"/>
                <a:ea typeface="Calibri" panose="020F0502020204030204" pitchFamily="34" charset="0"/>
              </a:rPr>
              <a:t>في اختبار </a:t>
            </a:r>
            <a:r>
              <a:rPr lang="en-US" sz="2400" dirty="0">
                <a:latin typeface="Times New Roman" panose="02020603050405020304" pitchFamily="18" charset="0"/>
                <a:ea typeface="Calibri" panose="020F0502020204030204" pitchFamily="34" charset="0"/>
                <a:cs typeface="Times New Roman" panose="02020603050405020304" pitchFamily="18" charset="0"/>
              </a:rPr>
              <a:t>ANOVA  </a:t>
            </a:r>
            <a:r>
              <a:rPr lang="ar-OM" sz="2400" dirty="0">
                <a:latin typeface="Times New Roman" panose="02020603050405020304" pitchFamily="18" charset="0"/>
                <a:ea typeface="Calibri" panose="020F0502020204030204" pitchFamily="34" charset="0"/>
                <a:cs typeface="Times New Roman" panose="02020603050405020304" pitchFamily="18" charset="0"/>
              </a:rPr>
              <a:t> </a:t>
            </a:r>
            <a:r>
              <a:rPr lang="ar-SA" sz="2400" dirty="0">
                <a:latin typeface="Calibri" panose="020F0502020204030204" pitchFamily="34" charset="0"/>
                <a:ea typeface="Calibri" panose="020F0502020204030204" pitchFamily="34" charset="0"/>
              </a:rPr>
              <a:t>تكون الفرضيات ذات طرفين</a:t>
            </a:r>
            <a:r>
              <a:rPr lang="ar-SA" sz="2400" dirty="0" smtClean="0">
                <a:latin typeface="Calibri" panose="020F0502020204030204" pitchFamily="34"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9409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29250769"/>
              </p:ext>
            </p:extLst>
          </p:nvPr>
        </p:nvGraphicFramePr>
        <p:xfrm>
          <a:off x="2032000" y="2202287"/>
          <a:ext cx="6867301" cy="3936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61385" y="592427"/>
            <a:ext cx="3451538" cy="954107"/>
          </a:xfrm>
          <a:prstGeom prst="rect">
            <a:avLst/>
          </a:prstGeom>
          <a:noFill/>
          <a:ln>
            <a:solidFill>
              <a:srgbClr val="FF0000"/>
            </a:solidFill>
          </a:ln>
        </p:spPr>
        <p:txBody>
          <a:bodyPr wrap="square" rtlCol="0">
            <a:spAutoFit/>
          </a:bodyPr>
          <a:lstStyle/>
          <a:p>
            <a:pPr algn="r" rtl="1"/>
            <a:r>
              <a:rPr lang="ar-OM" sz="2800" dirty="0" smtClean="0">
                <a:cs typeface="+mj-cs"/>
              </a:rPr>
              <a:t>تحليل التباين الأحادي</a:t>
            </a:r>
          </a:p>
          <a:p>
            <a:pPr algn="r" rtl="1"/>
            <a:r>
              <a:rPr lang="en-US" sz="2800" dirty="0" smtClean="0">
                <a:latin typeface="Times New Roman" panose="02020603050405020304" pitchFamily="18" charset="0"/>
                <a:cs typeface="Times New Roman" panose="02020603050405020304" pitchFamily="18" charset="0"/>
              </a:rPr>
              <a:t>One-way ANOVA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3785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17038361"/>
              </p:ext>
            </p:extLst>
          </p:nvPr>
        </p:nvGraphicFramePr>
        <p:xfrm>
          <a:off x="940157" y="1815921"/>
          <a:ext cx="10959921" cy="432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46986" y="218940"/>
            <a:ext cx="5653825" cy="523220"/>
          </a:xfrm>
          <a:prstGeom prst="rect">
            <a:avLst/>
          </a:prstGeom>
          <a:noFill/>
          <a:ln>
            <a:solidFill>
              <a:srgbClr val="FF0000"/>
            </a:solidFill>
          </a:ln>
        </p:spPr>
        <p:txBody>
          <a:bodyPr wrap="square" rtlCol="0">
            <a:spAutoFit/>
          </a:bodyPr>
          <a:lstStyle/>
          <a:p>
            <a:pPr algn="r" rtl="1"/>
            <a:r>
              <a:rPr lang="ar-OM" sz="2800" dirty="0" smtClean="0">
                <a:cs typeface="+mj-cs"/>
              </a:rPr>
              <a:t>تحليل التباين </a:t>
            </a:r>
            <a:r>
              <a:rPr lang="ar-AE" sz="2800" dirty="0" smtClean="0">
                <a:cs typeface="+mj-cs"/>
              </a:rPr>
              <a:t>الثنائي  </a:t>
            </a:r>
            <a:r>
              <a:rPr lang="en-US" sz="2800" dirty="0" smtClean="0">
                <a:latin typeface="Times New Roman" panose="02020603050405020304" pitchFamily="18" charset="0"/>
                <a:cs typeface="Times New Roman" panose="02020603050405020304" pitchFamily="18" charset="0"/>
              </a:rPr>
              <a:t>Two-way ANOVA</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477295" y="1403796"/>
                <a:ext cx="8525815" cy="954107"/>
              </a:xfrm>
              <a:prstGeom prst="rect">
                <a:avLst/>
              </a:prstGeom>
              <a:noFill/>
              <a:ln>
                <a:solidFill>
                  <a:srgbClr val="00B0F0"/>
                </a:solidFill>
              </a:ln>
            </p:spPr>
            <p:txBody>
              <a:bodyPr wrap="square" rtlCol="0">
                <a:spAutoFit/>
              </a:bodyPr>
              <a:lstStyle/>
              <a:p>
                <a:pPr algn="r" rtl="1"/>
                <a:r>
                  <a:rPr lang="ar-AE" sz="2800" dirty="0" smtClean="0">
                    <a:cs typeface="+mj-cs"/>
                  </a:rPr>
                  <a:t>كلما زاد عدد المتغيرات المستقلة زادت مكونات التباين العام</a:t>
                </a:r>
              </a:p>
              <a:p>
                <a:pPr algn="r" rtl="1"/>
                <a:r>
                  <a:rPr lang="ar-AE" sz="2800" dirty="0" smtClean="0">
                    <a:cs typeface="+mj-cs"/>
                  </a:rPr>
                  <a:t>عدد مكونات التباين العام يساوي </a:t>
                </a:r>
                <a14:m>
                  <m:oMath xmlns:m="http://schemas.openxmlformats.org/officeDocument/2006/math">
                    <m:sSup>
                      <m:sSupPr>
                        <m:ctrlPr>
                          <a:rPr lang="ar-AE" sz="2800" i="1" smtClean="0">
                            <a:latin typeface="Cambria Math"/>
                            <a:cs typeface="+mj-cs"/>
                          </a:rPr>
                        </m:ctrlPr>
                      </m:sSupPr>
                      <m:e>
                        <m:r>
                          <a:rPr lang="en-US" sz="2800" b="0" i="1" smtClean="0">
                            <a:latin typeface="Cambria Math" panose="02040503050406030204" pitchFamily="18" charset="0"/>
                            <a:cs typeface="+mj-cs"/>
                          </a:rPr>
                          <m:t>2</m:t>
                        </m:r>
                      </m:e>
                      <m:sup>
                        <m:r>
                          <a:rPr lang="en-US" sz="2800" b="0" i="1" smtClean="0">
                            <a:latin typeface="Cambria Math" panose="02040503050406030204" pitchFamily="18" charset="0"/>
                            <a:cs typeface="+mj-cs"/>
                          </a:rPr>
                          <m:t>𝑛</m:t>
                        </m:r>
                      </m:sup>
                    </m:sSup>
                  </m:oMath>
                </a14:m>
                <a:r>
                  <a:rPr lang="ar-AE" sz="2800" dirty="0" smtClean="0">
                    <a:cs typeface="+mj-cs"/>
                  </a:rPr>
                  <a:t> </a:t>
                </a:r>
                <a:r>
                  <a:rPr lang="ar-OM" sz="2800" dirty="0" smtClean="0">
                    <a:cs typeface="+mj-cs"/>
                  </a:rPr>
                  <a:t>حيث يمثل </a:t>
                </a:r>
                <a14:m>
                  <m:oMath xmlns:m="http://schemas.openxmlformats.org/officeDocument/2006/math">
                    <m:r>
                      <a:rPr lang="en-US" sz="2800" b="0" i="1" smtClean="0">
                        <a:latin typeface="Cambria Math" panose="02040503050406030204" pitchFamily="18" charset="0"/>
                        <a:cs typeface="+mj-cs"/>
                      </a:rPr>
                      <m:t>𝑛</m:t>
                    </m:r>
                    <m:r>
                      <a:rPr lang="ar-OM" sz="2800" b="0" i="1" smtClean="0">
                        <a:latin typeface="Cambria Math" panose="02040503050406030204" pitchFamily="18" charset="0"/>
                        <a:cs typeface="+mj-cs"/>
                      </a:rPr>
                      <m:t> </m:t>
                    </m:r>
                  </m:oMath>
                </a14:m>
                <a:r>
                  <a:rPr lang="ar-OM" sz="2800" dirty="0" smtClean="0">
                    <a:cs typeface="+mj-cs"/>
                  </a:rPr>
                  <a:t> عدد المتغيرات المستقلة</a:t>
                </a:r>
                <a:endParaRPr lang="en-US" sz="2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77295" y="1403796"/>
                <a:ext cx="8525815" cy="954107"/>
              </a:xfrm>
              <a:prstGeom prst="rect">
                <a:avLst/>
              </a:prstGeom>
              <a:blipFill rotWithShape="0">
                <a:blip r:embed="rId7"/>
                <a:stretch>
                  <a:fillRect l="-286" t="-5660" r="-1356" b="-15723"/>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611079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113" y="306942"/>
            <a:ext cx="5732719" cy="5230973"/>
          </a:xfrm>
          <a:prstGeom prst="rect">
            <a:avLst/>
          </a:prstGeom>
        </p:spPr>
      </p:pic>
      <p:sp>
        <p:nvSpPr>
          <p:cNvPr id="3" name="TextBox 2"/>
          <p:cNvSpPr txBox="1"/>
          <p:nvPr/>
        </p:nvSpPr>
        <p:spPr>
          <a:xfrm>
            <a:off x="7856113" y="306525"/>
            <a:ext cx="3889420" cy="461665"/>
          </a:xfrm>
          <a:prstGeom prst="rect">
            <a:avLst/>
          </a:prstGeom>
          <a:noFill/>
          <a:ln>
            <a:solidFill>
              <a:srgbClr val="FF0000"/>
            </a:solidFill>
          </a:ln>
        </p:spPr>
        <p:txBody>
          <a:bodyPr wrap="square" rtlCol="0">
            <a:spAutoFit/>
          </a:bodyPr>
          <a:lstStyle/>
          <a:p>
            <a:pPr algn="r" rtl="1"/>
            <a:r>
              <a:rPr lang="ar-OM" sz="2400" dirty="0" smtClean="0"/>
              <a:t>لإجراء اختبار تحليل التباين الأحادي</a:t>
            </a:r>
          </a:p>
        </p:txBody>
      </p:sp>
      <p:pic>
        <p:nvPicPr>
          <p:cNvPr id="4" name="Picture 3"/>
          <p:cNvPicPr>
            <a:picLocks noChangeAspect="1"/>
          </p:cNvPicPr>
          <p:nvPr/>
        </p:nvPicPr>
        <p:blipFill>
          <a:blip r:embed="rId3"/>
          <a:stretch>
            <a:fillRect/>
          </a:stretch>
        </p:blipFill>
        <p:spPr>
          <a:xfrm>
            <a:off x="7031864" y="1733828"/>
            <a:ext cx="5054759" cy="3018476"/>
          </a:xfrm>
          <a:prstGeom prst="rect">
            <a:avLst/>
          </a:prstGeom>
        </p:spPr>
      </p:pic>
      <p:pic>
        <p:nvPicPr>
          <p:cNvPr id="5" name="Picture 4"/>
          <p:cNvPicPr>
            <a:picLocks noChangeAspect="1"/>
          </p:cNvPicPr>
          <p:nvPr/>
        </p:nvPicPr>
        <p:blipFill>
          <a:blip r:embed="rId4"/>
          <a:stretch>
            <a:fillRect/>
          </a:stretch>
        </p:blipFill>
        <p:spPr>
          <a:xfrm>
            <a:off x="6041572" y="2121175"/>
            <a:ext cx="914400" cy="428625"/>
          </a:xfrm>
          <a:prstGeom prst="rect">
            <a:avLst/>
          </a:prstGeom>
        </p:spPr>
      </p:pic>
    </p:spTree>
    <p:extLst>
      <p:ext uri="{BB962C8B-B14F-4D97-AF65-F5344CB8AC3E}">
        <p14:creationId xmlns:p14="http://schemas.microsoft.com/office/powerpoint/2010/main" val="13724109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458" y="496878"/>
            <a:ext cx="6761409" cy="5107042"/>
          </a:xfrm>
          <a:prstGeom prst="rect">
            <a:avLst/>
          </a:prstGeom>
        </p:spPr>
      </p:pic>
      <p:cxnSp>
        <p:nvCxnSpPr>
          <p:cNvPr id="3" name="Straight Arrow Connector 2"/>
          <p:cNvCxnSpPr/>
          <p:nvPr/>
        </p:nvCxnSpPr>
        <p:spPr>
          <a:xfrm flipH="1">
            <a:off x="2153469" y="1389590"/>
            <a:ext cx="852168" cy="6120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 name="Straight Arrow Connector 3"/>
          <p:cNvCxnSpPr/>
          <p:nvPr/>
        </p:nvCxnSpPr>
        <p:spPr>
          <a:xfrm flipH="1">
            <a:off x="2475130" y="1420100"/>
            <a:ext cx="1704336" cy="12241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a:off x="3358650" y="1436633"/>
            <a:ext cx="820816" cy="1204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2372982" y="1064597"/>
            <a:ext cx="1268296" cy="369332"/>
          </a:xfrm>
          <a:prstGeom prst="rect">
            <a:avLst/>
          </a:prstGeom>
          <a:noFill/>
        </p:spPr>
        <p:txBody>
          <a:bodyPr wrap="none" rtlCol="0">
            <a:spAutoFit/>
          </a:bodyPr>
          <a:lstStyle/>
          <a:p>
            <a:r>
              <a:rPr lang="ar-OM" dirty="0" smtClean="0"/>
              <a:t>اختبار التجانس</a:t>
            </a:r>
            <a:endParaRPr lang="en-US" dirty="0"/>
          </a:p>
        </p:txBody>
      </p:sp>
      <p:sp>
        <p:nvSpPr>
          <p:cNvPr id="10" name="TextBox 9"/>
          <p:cNvSpPr txBox="1"/>
          <p:nvPr/>
        </p:nvSpPr>
        <p:spPr>
          <a:xfrm>
            <a:off x="3865486" y="1050768"/>
            <a:ext cx="1257075" cy="369332"/>
          </a:xfrm>
          <a:prstGeom prst="rect">
            <a:avLst/>
          </a:prstGeom>
          <a:noFill/>
        </p:spPr>
        <p:txBody>
          <a:bodyPr wrap="none" rtlCol="0">
            <a:spAutoFit/>
          </a:bodyPr>
          <a:lstStyle/>
          <a:p>
            <a:r>
              <a:rPr lang="ar-OM" dirty="0" smtClean="0"/>
              <a:t>درجات الحرية</a:t>
            </a:r>
            <a:endParaRPr lang="en-US" dirty="0"/>
          </a:p>
        </p:txBody>
      </p:sp>
      <p:sp>
        <p:nvSpPr>
          <p:cNvPr id="11" name="TextBox 10"/>
          <p:cNvSpPr txBox="1"/>
          <p:nvPr/>
        </p:nvSpPr>
        <p:spPr>
          <a:xfrm>
            <a:off x="4210620" y="1864025"/>
            <a:ext cx="3497034" cy="369332"/>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a:off x="4281614" y="2233357"/>
            <a:ext cx="852168" cy="6120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2372982" y="353284"/>
            <a:ext cx="3267029" cy="646331"/>
          </a:xfrm>
          <a:prstGeom prst="rect">
            <a:avLst/>
          </a:prstGeom>
          <a:noFill/>
          <a:ln>
            <a:solidFill>
              <a:srgbClr val="00B0F0"/>
            </a:solidFill>
          </a:ln>
        </p:spPr>
        <p:txBody>
          <a:bodyPr wrap="square" rtlCol="0">
            <a:spAutoFit/>
          </a:bodyPr>
          <a:lstStyle/>
          <a:p>
            <a:pPr algn="r" rtl="1"/>
            <a:r>
              <a:rPr lang="ar-OM" dirty="0" smtClean="0"/>
              <a:t>القيمة الاحتمالية لاختبار التجانس</a:t>
            </a:r>
            <a:r>
              <a:rPr lang="ar-AE" dirty="0" smtClean="0"/>
              <a:t> </a:t>
            </a:r>
            <a:r>
              <a:rPr lang="ar-OM" dirty="0" smtClean="0"/>
              <a:t>أكبر من </a:t>
            </a:r>
            <a:r>
              <a:rPr lang="en-US" dirty="0" smtClean="0">
                <a:latin typeface="Times New Roman" panose="02020603050405020304" pitchFamily="18" charset="0"/>
                <a:cs typeface="Times New Roman" panose="02020603050405020304" pitchFamily="18" charset="0"/>
              </a:rPr>
              <a:t>0.05</a:t>
            </a:r>
            <a:r>
              <a:rPr lang="ar-OM" dirty="0" smtClean="0"/>
              <a:t> لا نرفض التجانس.</a:t>
            </a:r>
            <a:endParaRPr lang="en-US" dirty="0"/>
          </a:p>
        </p:txBody>
      </p:sp>
      <p:sp>
        <p:nvSpPr>
          <p:cNvPr id="14" name="TextBox 13"/>
          <p:cNvSpPr txBox="1"/>
          <p:nvPr/>
        </p:nvSpPr>
        <p:spPr>
          <a:xfrm>
            <a:off x="5244154" y="3904038"/>
            <a:ext cx="1856448" cy="369332"/>
          </a:xfrm>
          <a:prstGeom prst="rect">
            <a:avLst/>
          </a:prstGeom>
          <a:noFill/>
        </p:spPr>
        <p:txBody>
          <a:bodyPr wrap="square" rtlCol="0">
            <a:spAutoFit/>
          </a:bodyPr>
          <a:lstStyle/>
          <a:p>
            <a:pPr algn="ctr" rtl="1"/>
            <a:r>
              <a:rPr lang="ar-OM" dirty="0" smtClean="0">
                <a:latin typeface="Times New Roman" panose="02020603050405020304" pitchFamily="18" charset="0"/>
                <a:cs typeface="Times New Roman" panose="02020603050405020304" pitchFamily="18" charset="0"/>
              </a:rPr>
              <a:t>التباين بين المجموعات</a:t>
            </a:r>
            <a:endParaRPr lang="en-US"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748277" y="4150579"/>
            <a:ext cx="714016" cy="6793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09317" y="3829445"/>
            <a:ext cx="1386918" cy="369332"/>
          </a:xfrm>
          <a:prstGeom prst="rect">
            <a:avLst/>
          </a:prstGeom>
          <a:noFill/>
        </p:spPr>
        <p:txBody>
          <a:bodyPr wrap="none" rtlCol="0">
            <a:spAutoFit/>
          </a:bodyPr>
          <a:lstStyle/>
          <a:p>
            <a:r>
              <a:rPr lang="ar-OM" dirty="0" smtClean="0"/>
              <a:t>بين المجموعات </a:t>
            </a:r>
            <a:endParaRPr lang="en-US" dirty="0"/>
          </a:p>
        </p:txBody>
      </p:sp>
      <p:sp>
        <p:nvSpPr>
          <p:cNvPr id="18" name="TextBox 17"/>
          <p:cNvSpPr txBox="1"/>
          <p:nvPr/>
        </p:nvSpPr>
        <p:spPr>
          <a:xfrm>
            <a:off x="133098" y="5866586"/>
            <a:ext cx="1386918" cy="369332"/>
          </a:xfrm>
          <a:prstGeom prst="rect">
            <a:avLst/>
          </a:prstGeom>
          <a:noFill/>
        </p:spPr>
        <p:txBody>
          <a:bodyPr wrap="none" rtlCol="0">
            <a:spAutoFit/>
          </a:bodyPr>
          <a:lstStyle/>
          <a:p>
            <a:r>
              <a:rPr lang="ar-OM" dirty="0" smtClean="0"/>
              <a:t>بين المجموعات </a:t>
            </a:r>
            <a:endParaRPr lang="en-US" dirty="0"/>
          </a:p>
        </p:txBody>
      </p:sp>
      <p:cxnSp>
        <p:nvCxnSpPr>
          <p:cNvPr id="21" name="Straight Arrow Connector 20"/>
          <p:cNvCxnSpPr/>
          <p:nvPr/>
        </p:nvCxnSpPr>
        <p:spPr>
          <a:xfrm flipV="1">
            <a:off x="475322" y="5092599"/>
            <a:ext cx="469114" cy="6895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flipV="1">
            <a:off x="1286659" y="5359137"/>
            <a:ext cx="351269" cy="6012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1520016" y="5794226"/>
            <a:ext cx="809837" cy="369332"/>
          </a:xfrm>
          <a:prstGeom prst="rect">
            <a:avLst/>
          </a:prstGeom>
          <a:noFill/>
        </p:spPr>
        <p:txBody>
          <a:bodyPr wrap="none" rtlCol="0">
            <a:spAutoFit/>
          </a:bodyPr>
          <a:lstStyle/>
          <a:p>
            <a:r>
              <a:rPr lang="ar-OM" dirty="0" smtClean="0"/>
              <a:t>المجموع</a:t>
            </a:r>
            <a:endParaRPr lang="en-US" dirty="0"/>
          </a:p>
        </p:txBody>
      </p:sp>
      <p:cxnSp>
        <p:nvCxnSpPr>
          <p:cNvPr id="26" name="Straight Arrow Connector 25"/>
          <p:cNvCxnSpPr/>
          <p:nvPr/>
        </p:nvCxnSpPr>
        <p:spPr>
          <a:xfrm>
            <a:off x="3407855" y="3747866"/>
            <a:ext cx="457631" cy="11302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1756513" y="3460113"/>
            <a:ext cx="4163319" cy="369332"/>
          </a:xfrm>
          <a:prstGeom prst="rect">
            <a:avLst/>
          </a:prstGeom>
          <a:noFill/>
        </p:spPr>
        <p:txBody>
          <a:bodyPr wrap="none" rtlCol="0">
            <a:spAutoFit/>
          </a:bodyPr>
          <a:lstStyle/>
          <a:p>
            <a:r>
              <a:rPr lang="ar-OM" dirty="0" smtClean="0"/>
              <a:t>درجات الحرية بين المجموعات= عدد المجموعات -1 </a:t>
            </a:r>
            <a:endParaRPr lang="en-US" dirty="0"/>
          </a:p>
        </p:txBody>
      </p:sp>
      <p:sp>
        <p:nvSpPr>
          <p:cNvPr id="29" name="TextBox 28"/>
          <p:cNvSpPr txBox="1"/>
          <p:nvPr/>
        </p:nvSpPr>
        <p:spPr>
          <a:xfrm>
            <a:off x="2435790" y="5905733"/>
            <a:ext cx="2635658" cy="646331"/>
          </a:xfrm>
          <a:prstGeom prst="rect">
            <a:avLst/>
          </a:prstGeom>
          <a:noFill/>
        </p:spPr>
        <p:txBody>
          <a:bodyPr wrap="none" rtlCol="0">
            <a:spAutoFit/>
          </a:bodyPr>
          <a:lstStyle/>
          <a:p>
            <a:r>
              <a:rPr lang="ar-OM" dirty="0" smtClean="0"/>
              <a:t>درجات الحرية بين المجموعات</a:t>
            </a:r>
          </a:p>
          <a:p>
            <a:r>
              <a:rPr lang="ar-OM" dirty="0" smtClean="0"/>
              <a:t>= حجم العينة – عدد المجموعات </a:t>
            </a:r>
            <a:endParaRPr lang="en-US" dirty="0"/>
          </a:p>
        </p:txBody>
      </p:sp>
      <p:cxnSp>
        <p:nvCxnSpPr>
          <p:cNvPr id="30" name="Straight Arrow Connector 29"/>
          <p:cNvCxnSpPr/>
          <p:nvPr/>
        </p:nvCxnSpPr>
        <p:spPr>
          <a:xfrm flipV="1">
            <a:off x="3186141" y="5152725"/>
            <a:ext cx="530630" cy="7530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flipH="1" flipV="1">
            <a:off x="4006497" y="5449380"/>
            <a:ext cx="1441266" cy="7763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5244154" y="6222642"/>
            <a:ext cx="2986715" cy="369332"/>
          </a:xfrm>
          <a:prstGeom prst="rect">
            <a:avLst/>
          </a:prstGeom>
          <a:noFill/>
        </p:spPr>
        <p:txBody>
          <a:bodyPr wrap="none" rtlCol="0">
            <a:spAutoFit/>
          </a:bodyPr>
          <a:lstStyle/>
          <a:p>
            <a:r>
              <a:rPr lang="ar-OM" dirty="0" smtClean="0"/>
              <a:t>درجات الحرية الكلي = حجم العينة -1</a:t>
            </a:r>
            <a:endParaRPr lang="en-US" dirty="0"/>
          </a:p>
        </p:txBody>
      </p:sp>
      <p:sp>
        <p:nvSpPr>
          <p:cNvPr id="41" name="TextBox 40"/>
          <p:cNvSpPr txBox="1"/>
          <p:nvPr/>
        </p:nvSpPr>
        <p:spPr>
          <a:xfrm>
            <a:off x="7704143" y="4967875"/>
            <a:ext cx="3497034" cy="369332"/>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5287478" y="5602389"/>
            <a:ext cx="2169389" cy="369332"/>
          </a:xfrm>
          <a:prstGeom prst="rect">
            <a:avLst/>
          </a:prstGeom>
          <a:noFill/>
        </p:spPr>
        <p:txBody>
          <a:bodyPr wrap="square" rtlCol="0">
            <a:spAutoFit/>
          </a:bodyPr>
          <a:lstStyle/>
          <a:p>
            <a:pPr algn="ctr" rtl="1"/>
            <a:r>
              <a:rPr lang="ar-OM" dirty="0" smtClean="0">
                <a:latin typeface="Times New Roman" panose="02020603050405020304" pitchFamily="18" charset="0"/>
                <a:cs typeface="Times New Roman" panose="02020603050405020304" pitchFamily="18" charset="0"/>
              </a:rPr>
              <a:t>التباين داخل المجموعات</a:t>
            </a:r>
            <a:endParaRPr lang="en-US" dirty="0">
              <a:latin typeface="Times New Roman" panose="02020603050405020304" pitchFamily="18" charset="0"/>
              <a:cs typeface="Times New Roman" panose="02020603050405020304" pitchFamily="18" charset="0"/>
            </a:endParaRPr>
          </a:p>
        </p:txBody>
      </p:sp>
      <p:cxnSp>
        <p:nvCxnSpPr>
          <p:cNvPr id="43" name="Straight Arrow Connector 42"/>
          <p:cNvCxnSpPr/>
          <p:nvPr/>
        </p:nvCxnSpPr>
        <p:spPr>
          <a:xfrm flipH="1">
            <a:off x="4887889" y="4249317"/>
            <a:ext cx="852168" cy="6120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flipH="1" flipV="1">
            <a:off x="5108561" y="5188163"/>
            <a:ext cx="308657" cy="5574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9" name="TextBox 48"/>
          <p:cNvSpPr txBox="1"/>
          <p:nvPr/>
        </p:nvSpPr>
        <p:spPr>
          <a:xfrm>
            <a:off x="7618197" y="3781247"/>
            <a:ext cx="1856448" cy="369332"/>
          </a:xfrm>
          <a:prstGeom prst="rect">
            <a:avLst/>
          </a:prstGeom>
          <a:noFill/>
        </p:spPr>
        <p:txBody>
          <a:bodyPr wrap="square" rtlCol="0">
            <a:spAutoFit/>
          </a:bodyPr>
          <a:lstStyle/>
          <a:p>
            <a:pPr algn="ctr" rtl="1"/>
            <a:r>
              <a:rPr lang="ar-OM" dirty="0" smtClean="0">
                <a:latin typeface="Times New Roman" panose="02020603050405020304" pitchFamily="18" charset="0"/>
                <a:cs typeface="Times New Roman" panose="02020603050405020304" pitchFamily="18" charset="0"/>
              </a:rPr>
              <a:t>التباين بين المجموعات</a:t>
            </a:r>
            <a:endParaRPr lang="en-US" dirty="0">
              <a:latin typeface="Times New Roman" panose="02020603050405020304" pitchFamily="18" charset="0"/>
              <a:cs typeface="Times New Roman" panose="02020603050405020304" pitchFamily="18" charset="0"/>
            </a:endParaRPr>
          </a:p>
        </p:txBody>
      </p:sp>
      <p:cxnSp>
        <p:nvCxnSpPr>
          <p:cNvPr id="50" name="Straight Arrow Connector 49"/>
          <p:cNvCxnSpPr>
            <a:stCxn id="49" idx="1"/>
          </p:cNvCxnSpPr>
          <p:nvPr/>
        </p:nvCxnSpPr>
        <p:spPr>
          <a:xfrm flipH="1">
            <a:off x="5959137" y="3965913"/>
            <a:ext cx="1659060" cy="8701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a:stCxn id="41" idx="1"/>
          </p:cNvCxnSpPr>
          <p:nvPr/>
        </p:nvCxnSpPr>
        <p:spPr>
          <a:xfrm flipH="1" flipV="1">
            <a:off x="7018471" y="4891962"/>
            <a:ext cx="685672" cy="2605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4" name="TextBox 53"/>
          <p:cNvSpPr txBox="1"/>
          <p:nvPr/>
        </p:nvSpPr>
        <p:spPr>
          <a:xfrm>
            <a:off x="7943008" y="1662223"/>
            <a:ext cx="3933219" cy="1754326"/>
          </a:xfrm>
          <a:prstGeom prst="rect">
            <a:avLst/>
          </a:prstGeom>
          <a:noFill/>
          <a:ln>
            <a:solidFill>
              <a:srgbClr val="00B0F0"/>
            </a:solidFill>
          </a:ln>
        </p:spPr>
        <p:txBody>
          <a:bodyPr wrap="square" rtlCol="0">
            <a:spAutoFit/>
          </a:bodyPr>
          <a:lstStyle/>
          <a:p>
            <a:pPr marL="285750" indent="-285750" algn="r" rtl="1">
              <a:buFont typeface="Wingdings" panose="05000000000000000000" pitchFamily="2" charset="2"/>
              <a:buChar char="Ø"/>
            </a:pPr>
            <a:r>
              <a:rPr lang="ar-OM" dirty="0" smtClean="0"/>
              <a:t>القيمة الاحتمالية لاختبار أنوفا أقل من </a:t>
            </a:r>
            <a:r>
              <a:rPr lang="en-US" dirty="0" smtClean="0">
                <a:latin typeface="Times New Roman" panose="02020603050405020304" pitchFamily="18" charset="0"/>
                <a:cs typeface="Times New Roman" panose="02020603050405020304" pitchFamily="18" charset="0"/>
              </a:rPr>
              <a:t>0.05</a:t>
            </a:r>
            <a:r>
              <a:rPr lang="ar-OM" dirty="0" smtClean="0"/>
              <a:t> لذلك تكون الفروق بين المجموعات دالة إحصائيا. </a:t>
            </a:r>
          </a:p>
          <a:p>
            <a:pPr marL="285750" indent="-285750" algn="r" rtl="1">
              <a:buFont typeface="Wingdings" panose="05000000000000000000" pitchFamily="2" charset="2"/>
              <a:buChar char="Ø"/>
            </a:pPr>
            <a:endParaRPr lang="ar-OM" dirty="0" smtClean="0"/>
          </a:p>
          <a:p>
            <a:pPr marL="285750" indent="-285750" algn="r" rtl="1">
              <a:buFont typeface="Wingdings" panose="05000000000000000000" pitchFamily="2" charset="2"/>
              <a:buChar char="Ø"/>
            </a:pPr>
            <a:r>
              <a:rPr lang="ar-OM" dirty="0" smtClean="0"/>
              <a:t>نحتاج لإجراء مقارنات بعدية متعددة لمعرفة المجموعات الثنائية التي سببت الإختلاف.</a:t>
            </a:r>
            <a:endParaRPr lang="en-US" dirty="0"/>
          </a:p>
        </p:txBody>
      </p:sp>
    </p:spTree>
    <p:extLst>
      <p:ext uri="{BB962C8B-B14F-4D97-AF65-F5344CB8AC3E}">
        <p14:creationId xmlns:p14="http://schemas.microsoft.com/office/powerpoint/2010/main" val="3450433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0729" y="2112135"/>
            <a:ext cx="6723744" cy="4462530"/>
          </a:xfrm>
          <a:prstGeom prst="rect">
            <a:avLst/>
          </a:prstGeom>
        </p:spPr>
      </p:pic>
      <p:sp>
        <p:nvSpPr>
          <p:cNvPr id="4" name="TextBox 3"/>
          <p:cNvSpPr txBox="1"/>
          <p:nvPr/>
        </p:nvSpPr>
        <p:spPr>
          <a:xfrm>
            <a:off x="6581107" y="465426"/>
            <a:ext cx="2266682" cy="461665"/>
          </a:xfrm>
          <a:prstGeom prst="rect">
            <a:avLst/>
          </a:prstGeom>
          <a:noFill/>
          <a:ln>
            <a:solidFill>
              <a:srgbClr val="FF0000"/>
            </a:solidFill>
          </a:ln>
        </p:spPr>
        <p:txBody>
          <a:bodyPr wrap="square" rtlCol="0">
            <a:spAutoFit/>
          </a:bodyPr>
          <a:lstStyle/>
          <a:p>
            <a:r>
              <a:rPr lang="ar-OM" sz="2400" dirty="0" smtClean="0"/>
              <a:t>مقارنات بعدية متعددة</a:t>
            </a:r>
            <a:endParaRPr lang="en-US" sz="2400" dirty="0"/>
          </a:p>
        </p:txBody>
      </p:sp>
      <p:pic>
        <p:nvPicPr>
          <p:cNvPr id="5" name="Picture 4"/>
          <p:cNvPicPr>
            <a:picLocks noChangeAspect="1"/>
          </p:cNvPicPr>
          <p:nvPr/>
        </p:nvPicPr>
        <p:blipFill>
          <a:blip r:embed="rId3"/>
          <a:stretch>
            <a:fillRect/>
          </a:stretch>
        </p:blipFill>
        <p:spPr>
          <a:xfrm>
            <a:off x="0" y="155346"/>
            <a:ext cx="5054759" cy="3018476"/>
          </a:xfrm>
          <a:prstGeom prst="rect">
            <a:avLst/>
          </a:prstGeom>
        </p:spPr>
      </p:pic>
      <p:pic>
        <p:nvPicPr>
          <p:cNvPr id="6" name="Picture 5"/>
          <p:cNvPicPr>
            <a:picLocks noChangeAspect="1"/>
          </p:cNvPicPr>
          <p:nvPr/>
        </p:nvPicPr>
        <p:blipFill>
          <a:blip r:embed="rId4"/>
          <a:stretch>
            <a:fillRect/>
          </a:stretch>
        </p:blipFill>
        <p:spPr>
          <a:xfrm>
            <a:off x="4233344" y="3743913"/>
            <a:ext cx="914400" cy="428625"/>
          </a:xfrm>
          <a:prstGeom prst="rect">
            <a:avLst/>
          </a:prstGeom>
        </p:spPr>
      </p:pic>
      <p:cxnSp>
        <p:nvCxnSpPr>
          <p:cNvPr id="7" name="Straight Arrow Connector 6"/>
          <p:cNvCxnSpPr/>
          <p:nvPr/>
        </p:nvCxnSpPr>
        <p:spPr>
          <a:xfrm flipH="1" flipV="1">
            <a:off x="3062463" y="2887874"/>
            <a:ext cx="118619" cy="7530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131255" y="3635059"/>
            <a:ext cx="2009104" cy="646331"/>
          </a:xfrm>
          <a:prstGeom prst="rect">
            <a:avLst/>
          </a:prstGeom>
          <a:noFill/>
        </p:spPr>
        <p:txBody>
          <a:bodyPr wrap="square" rtlCol="0">
            <a:spAutoFit/>
          </a:bodyPr>
          <a:lstStyle/>
          <a:p>
            <a:pPr algn="just" rtl="1"/>
            <a:r>
              <a:rPr lang="ar-AE" dirty="0" smtClean="0"/>
              <a:t>لاختيار اختبار المقارنات البعدية المتعددة</a:t>
            </a:r>
            <a:endParaRPr lang="en-US" dirty="0"/>
          </a:p>
        </p:txBody>
      </p:sp>
    </p:spTree>
    <p:extLst>
      <p:ext uri="{BB962C8B-B14F-4D97-AF65-F5344CB8AC3E}">
        <p14:creationId xmlns:p14="http://schemas.microsoft.com/office/powerpoint/2010/main" val="42778628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60391533"/>
              </p:ext>
            </p:extLst>
          </p:nvPr>
        </p:nvGraphicFramePr>
        <p:xfrm>
          <a:off x="270455" y="631065"/>
          <a:ext cx="11101589" cy="500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4521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487" y="1105723"/>
            <a:ext cx="7152806" cy="3239453"/>
          </a:xfrm>
          <a:prstGeom prst="rect">
            <a:avLst/>
          </a:prstGeom>
        </p:spPr>
      </p:pic>
      <p:pic>
        <p:nvPicPr>
          <p:cNvPr id="3" name="Picture 2"/>
          <p:cNvPicPr>
            <a:picLocks noChangeAspect="1"/>
          </p:cNvPicPr>
          <p:nvPr/>
        </p:nvPicPr>
        <p:blipFill>
          <a:blip r:embed="rId3"/>
          <a:stretch>
            <a:fillRect/>
          </a:stretch>
        </p:blipFill>
        <p:spPr>
          <a:xfrm>
            <a:off x="316089" y="139231"/>
            <a:ext cx="1552575" cy="352425"/>
          </a:xfrm>
          <a:prstGeom prst="rect">
            <a:avLst/>
          </a:prstGeom>
        </p:spPr>
      </p:pic>
      <p:sp>
        <p:nvSpPr>
          <p:cNvPr id="4" name="TextBox 3"/>
          <p:cNvSpPr txBox="1"/>
          <p:nvPr/>
        </p:nvSpPr>
        <p:spPr>
          <a:xfrm>
            <a:off x="7959143" y="444189"/>
            <a:ext cx="3780077" cy="461665"/>
          </a:xfrm>
          <a:prstGeom prst="rect">
            <a:avLst/>
          </a:prstGeom>
          <a:noFill/>
          <a:ln>
            <a:solidFill>
              <a:srgbClr val="00B0F0"/>
            </a:solidFill>
          </a:ln>
        </p:spPr>
        <p:txBody>
          <a:bodyPr wrap="square" rtlCol="0">
            <a:spAutoFit/>
          </a:bodyPr>
          <a:lstStyle/>
          <a:p>
            <a:pPr algn="r" rtl="1"/>
            <a:r>
              <a:rPr lang="ar-OM" sz="2400" dirty="0" smtClean="0"/>
              <a:t>مقارنات بعدية متعددة</a:t>
            </a:r>
            <a:r>
              <a:rPr lang="ar-AE" sz="2400" dirty="0" smtClean="0"/>
              <a:t>: اختبار شافيه</a:t>
            </a:r>
            <a:endParaRPr lang="en-US" sz="2400" dirty="0"/>
          </a:p>
        </p:txBody>
      </p:sp>
      <p:cxnSp>
        <p:nvCxnSpPr>
          <p:cNvPr id="5" name="Straight Arrow Connector 4"/>
          <p:cNvCxnSpPr/>
          <p:nvPr/>
        </p:nvCxnSpPr>
        <p:spPr>
          <a:xfrm flipV="1">
            <a:off x="1427152" y="3873622"/>
            <a:ext cx="155284" cy="15257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4586414" y="1519499"/>
            <a:ext cx="500741" cy="8946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7077708" y="3873622"/>
            <a:ext cx="668934" cy="4715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15" idx="1"/>
          </p:cNvCxnSpPr>
          <p:nvPr/>
        </p:nvCxnSpPr>
        <p:spPr>
          <a:xfrm flipH="1">
            <a:off x="6851346" y="1747164"/>
            <a:ext cx="787205" cy="4960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471487" y="5324661"/>
            <a:ext cx="2794355" cy="369332"/>
          </a:xfrm>
          <a:prstGeom prst="rect">
            <a:avLst/>
          </a:prstGeom>
          <a:noFill/>
        </p:spPr>
        <p:txBody>
          <a:bodyPr wrap="none" rtlCol="0">
            <a:spAutoFit/>
          </a:bodyPr>
          <a:lstStyle/>
          <a:p>
            <a:r>
              <a:rPr lang="ar-OM" dirty="0" smtClean="0"/>
              <a:t>المجموعات الثنائية التي يتم مقارنتها</a:t>
            </a:r>
            <a:endParaRPr lang="en-US" dirty="0"/>
          </a:p>
        </p:txBody>
      </p:sp>
      <p:sp>
        <p:nvSpPr>
          <p:cNvPr id="15" name="TextBox 14"/>
          <p:cNvSpPr txBox="1"/>
          <p:nvPr/>
        </p:nvSpPr>
        <p:spPr>
          <a:xfrm>
            <a:off x="7638551" y="1562498"/>
            <a:ext cx="3930884" cy="369332"/>
          </a:xfrm>
          <a:prstGeom prst="rect">
            <a:avLst/>
          </a:prstGeom>
          <a:noFill/>
        </p:spPr>
        <p:txBody>
          <a:bodyPr wrap="none" rtlCol="0">
            <a:spAutoFit/>
          </a:bodyPr>
          <a:lstStyle/>
          <a:p>
            <a:r>
              <a:rPr lang="ar-OM" dirty="0" smtClean="0"/>
              <a:t>فترات الثقة للفرق في متوسطات المجموعات الثنائية</a:t>
            </a:r>
            <a:endParaRPr lang="en-US" dirty="0"/>
          </a:p>
        </p:txBody>
      </p:sp>
      <p:sp>
        <p:nvSpPr>
          <p:cNvPr id="16" name="TextBox 15"/>
          <p:cNvSpPr txBox="1"/>
          <p:nvPr/>
        </p:nvSpPr>
        <p:spPr>
          <a:xfrm>
            <a:off x="8127258" y="2314175"/>
            <a:ext cx="3611962" cy="1477328"/>
          </a:xfrm>
          <a:prstGeom prst="rect">
            <a:avLst/>
          </a:prstGeom>
          <a:noFill/>
          <a:ln>
            <a:solidFill>
              <a:srgbClr val="FF0000"/>
            </a:solidFill>
          </a:ln>
        </p:spPr>
        <p:txBody>
          <a:bodyPr wrap="square" rtlCol="0">
            <a:spAutoFit/>
          </a:bodyPr>
          <a:lstStyle/>
          <a:p>
            <a:pPr algn="just" rtl="1"/>
            <a:r>
              <a:rPr lang="ar-OM" dirty="0" smtClean="0"/>
              <a:t>فترات الثقة التي تشمل الصفر لا ترفض الفرضية الصفرية ( الفروق في المتوسطات غير دالة).</a:t>
            </a:r>
          </a:p>
          <a:p>
            <a:pPr algn="just" rtl="1"/>
            <a:r>
              <a:rPr lang="ar-OM" dirty="0" smtClean="0"/>
              <a:t>إذا كان الحد الأدنى سالب والحد الأعلى موجب فالصفر موجود في الفترة.</a:t>
            </a:r>
            <a:endParaRPr lang="en-US" dirty="0"/>
          </a:p>
        </p:txBody>
      </p:sp>
      <p:pic>
        <p:nvPicPr>
          <p:cNvPr id="17" name="Picture 16"/>
          <p:cNvPicPr>
            <a:picLocks noChangeAspect="1"/>
          </p:cNvPicPr>
          <p:nvPr/>
        </p:nvPicPr>
        <p:blipFill>
          <a:blip r:embed="rId4"/>
          <a:stretch>
            <a:fillRect/>
          </a:stretch>
        </p:blipFill>
        <p:spPr>
          <a:xfrm>
            <a:off x="7212858" y="2290690"/>
            <a:ext cx="914400" cy="428625"/>
          </a:xfrm>
          <a:prstGeom prst="rect">
            <a:avLst/>
          </a:prstGeom>
        </p:spPr>
      </p:pic>
      <p:cxnSp>
        <p:nvCxnSpPr>
          <p:cNvPr id="19" name="Straight Arrow Connector 18"/>
          <p:cNvCxnSpPr/>
          <p:nvPr/>
        </p:nvCxnSpPr>
        <p:spPr>
          <a:xfrm flipH="1" flipV="1">
            <a:off x="5970125" y="3983581"/>
            <a:ext cx="668934" cy="4715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7764558" y="4209034"/>
            <a:ext cx="1782860" cy="369332"/>
          </a:xfrm>
          <a:prstGeom prst="rect">
            <a:avLst/>
          </a:prstGeom>
          <a:noFill/>
        </p:spPr>
        <p:txBody>
          <a:bodyPr wrap="none" rtlCol="0">
            <a:spAutoFit/>
          </a:bodyPr>
          <a:lstStyle/>
          <a:p>
            <a:r>
              <a:rPr lang="ar-OM" dirty="0" smtClean="0"/>
              <a:t>الحد الأعلى لفترة الثقة</a:t>
            </a:r>
            <a:endParaRPr lang="en-US" dirty="0"/>
          </a:p>
        </p:txBody>
      </p:sp>
      <p:sp>
        <p:nvSpPr>
          <p:cNvPr id="21" name="TextBox 20"/>
          <p:cNvSpPr txBox="1"/>
          <p:nvPr/>
        </p:nvSpPr>
        <p:spPr>
          <a:xfrm>
            <a:off x="5947092" y="4432619"/>
            <a:ext cx="1808508" cy="369332"/>
          </a:xfrm>
          <a:prstGeom prst="rect">
            <a:avLst/>
          </a:prstGeom>
          <a:noFill/>
        </p:spPr>
        <p:txBody>
          <a:bodyPr wrap="none" rtlCol="0">
            <a:spAutoFit/>
          </a:bodyPr>
          <a:lstStyle/>
          <a:p>
            <a:r>
              <a:rPr lang="ar-OM" dirty="0" smtClean="0"/>
              <a:t>الحد الأدنى لفترة الثقة</a:t>
            </a:r>
            <a:endParaRPr lang="en-US" dirty="0"/>
          </a:p>
        </p:txBody>
      </p:sp>
      <p:sp>
        <p:nvSpPr>
          <p:cNvPr id="24" name="TextBox 23"/>
          <p:cNvSpPr txBox="1"/>
          <p:nvPr/>
        </p:nvSpPr>
        <p:spPr>
          <a:xfrm>
            <a:off x="4630224" y="1193166"/>
            <a:ext cx="3497034" cy="369332"/>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H="1" flipV="1">
            <a:off x="4031061" y="3942441"/>
            <a:ext cx="790532" cy="6335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0" name="TextBox 29"/>
          <p:cNvSpPr txBox="1"/>
          <p:nvPr/>
        </p:nvSpPr>
        <p:spPr>
          <a:xfrm>
            <a:off x="3037321" y="4524070"/>
            <a:ext cx="2909771" cy="369332"/>
          </a:xfrm>
          <a:prstGeom prst="rect">
            <a:avLst/>
          </a:prstGeom>
          <a:noFill/>
        </p:spPr>
        <p:txBody>
          <a:bodyPr wrap="none" rtlCol="0">
            <a:spAutoFit/>
          </a:bodyPr>
          <a:lstStyle/>
          <a:p>
            <a:r>
              <a:rPr lang="ar-OM" dirty="0" smtClean="0"/>
              <a:t>الخطأ المعياري للفرق بين المتوسطين</a:t>
            </a:r>
            <a:endParaRPr lang="en-US" dirty="0"/>
          </a:p>
        </p:txBody>
      </p:sp>
      <p:cxnSp>
        <p:nvCxnSpPr>
          <p:cNvPr id="32" name="Straight Arrow Connector 31"/>
          <p:cNvCxnSpPr/>
          <p:nvPr/>
        </p:nvCxnSpPr>
        <p:spPr>
          <a:xfrm flipH="1">
            <a:off x="2672691" y="854097"/>
            <a:ext cx="593151" cy="12072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2416197" y="536522"/>
            <a:ext cx="3106888" cy="369332"/>
          </a:xfrm>
          <a:prstGeom prst="rect">
            <a:avLst/>
          </a:prstGeom>
          <a:noFill/>
        </p:spPr>
        <p:txBody>
          <a:bodyPr wrap="square" rtlCol="0">
            <a:spAutoFit/>
          </a:bodyPr>
          <a:lstStyle/>
          <a:p>
            <a:pPr algn="ctr" rtl="1"/>
            <a:r>
              <a:rPr lang="ar-OM" dirty="0" smtClean="0"/>
              <a:t>الفرق في متوسطات المجموعات الثنائية</a:t>
            </a:r>
            <a:endParaRPr lang="en-US"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082870" y="5234730"/>
            <a:ext cx="6658609" cy="830997"/>
          </a:xfrm>
          <a:prstGeom prst="rect">
            <a:avLst/>
          </a:prstGeom>
          <a:noFill/>
          <a:ln>
            <a:solidFill>
              <a:srgbClr val="FF0000"/>
            </a:solidFill>
          </a:ln>
        </p:spPr>
        <p:txBody>
          <a:bodyPr wrap="square" rtlCol="0">
            <a:spAutoFit/>
          </a:bodyPr>
          <a:lstStyle/>
          <a:p>
            <a:pPr algn="just" rtl="1"/>
            <a:r>
              <a:rPr lang="ar-OM" sz="2400" dirty="0" smtClean="0">
                <a:cs typeface="+mj-cs"/>
              </a:rPr>
              <a:t>الفروق دالة إحصائيا عند مقارنة متوسطي كل من الفئات العمرية (</a:t>
            </a:r>
            <a:r>
              <a:rPr lang="en-US" sz="2400" dirty="0" smtClean="0">
                <a:cs typeface="+mj-cs"/>
              </a:rPr>
              <a:t>25-35</a:t>
            </a:r>
            <a:r>
              <a:rPr lang="ar-OM" sz="2400" dirty="0" smtClean="0">
                <a:cs typeface="+mj-cs"/>
              </a:rPr>
              <a:t>) و(</a:t>
            </a:r>
            <a:r>
              <a:rPr lang="en-US" sz="2400" dirty="0" smtClean="0">
                <a:cs typeface="+mj-cs"/>
              </a:rPr>
              <a:t>46</a:t>
            </a:r>
            <a:r>
              <a:rPr lang="ar-OM" sz="2400" dirty="0" smtClean="0">
                <a:cs typeface="+mj-cs"/>
              </a:rPr>
              <a:t> فأكثر). أما باقي المجموعات الثنائية.</a:t>
            </a:r>
            <a:endParaRPr lang="en-US" sz="2400" dirty="0">
              <a:cs typeface="+mj-cs"/>
            </a:endParaRPr>
          </a:p>
        </p:txBody>
      </p:sp>
    </p:spTree>
    <p:extLst>
      <p:ext uri="{BB962C8B-B14F-4D97-AF65-F5344CB8AC3E}">
        <p14:creationId xmlns:p14="http://schemas.microsoft.com/office/powerpoint/2010/main" val="273204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5378" y="1497209"/>
            <a:ext cx="3168203" cy="2185214"/>
          </a:xfrm>
          <a:prstGeom prst="rect">
            <a:avLst/>
          </a:prstGeom>
          <a:ln>
            <a:solidFill>
              <a:srgbClr val="FF0000"/>
            </a:solidFill>
          </a:ln>
        </p:spPr>
        <p:txBody>
          <a:bodyPr wrap="square">
            <a:spAutoFit/>
          </a:bodyPr>
          <a:lstStyle/>
          <a:p>
            <a:pPr algn="r" rtl="1">
              <a:spcBef>
                <a:spcPts val="1200"/>
              </a:spcBef>
              <a:spcAft>
                <a:spcPts val="0"/>
              </a:spcAft>
            </a:pPr>
            <a:r>
              <a:rPr lang="ar-SA" dirty="0">
                <a:latin typeface="Times New Roman" panose="02020603050405020304" pitchFamily="18" charset="0"/>
                <a:ea typeface="SimSun" panose="02010600030101010101" pitchFamily="2" charset="-122"/>
                <a:cs typeface="Simplified Arabic" panose="02020603050405020304" pitchFamily="18" charset="-78"/>
              </a:rPr>
              <a:t>قائمة الملف </a:t>
            </a:r>
            <a:r>
              <a:rPr lang="en-US" dirty="0">
                <a:latin typeface="Times New Roman" panose="02020603050405020304" pitchFamily="18" charset="0"/>
                <a:ea typeface="SimSun" panose="02010600030101010101" pitchFamily="2" charset="-122"/>
                <a:cs typeface="Simplified Arabic" panose="02020603050405020304" pitchFamily="18" charset="-78"/>
              </a:rPr>
              <a:t>File Menu</a:t>
            </a:r>
            <a:endParaRPr lang="en-US" sz="1600" dirty="0">
              <a:latin typeface="Times New Roman" panose="02020603050405020304" pitchFamily="18" charset="0"/>
              <a:ea typeface="SimSun" panose="02010600030101010101" pitchFamily="2" charset="-122"/>
            </a:endParaRPr>
          </a:p>
          <a:p>
            <a:pPr algn="r" rtl="1">
              <a:spcBef>
                <a:spcPts val="1200"/>
              </a:spcBef>
              <a:spcAft>
                <a:spcPts val="0"/>
              </a:spcAft>
            </a:pPr>
            <a:r>
              <a:rPr lang="ar-AE" dirty="0" smtClean="0">
                <a:latin typeface="Times New Roman" panose="02020603050405020304" pitchFamily="18" charset="0"/>
                <a:ea typeface="SimSun" panose="02010600030101010101" pitchFamily="2" charset="-122"/>
                <a:cs typeface="Simplified Arabic" panose="02020603050405020304" pitchFamily="18" charset="-78"/>
              </a:rPr>
              <a:t>هذه القائمة تتحكم بالملفات وليس لتحليل البيانات. ففي هذه القائمة يتم </a:t>
            </a:r>
            <a:r>
              <a:rPr lang="ar-SA" dirty="0" smtClean="0">
                <a:latin typeface="Times New Roman" panose="02020603050405020304" pitchFamily="18" charset="0"/>
                <a:ea typeface="SimSun" panose="02010600030101010101" pitchFamily="2" charset="-122"/>
                <a:cs typeface="Simplified Arabic" panose="02020603050405020304" pitchFamily="18" charset="-78"/>
              </a:rPr>
              <a:t>إنشاء </a:t>
            </a:r>
            <a:r>
              <a:rPr lang="ar-SA" dirty="0">
                <a:latin typeface="Times New Roman" panose="02020603050405020304" pitchFamily="18" charset="0"/>
                <a:ea typeface="SimSun" panose="02010600030101010101" pitchFamily="2" charset="-122"/>
                <a:cs typeface="Simplified Arabic" panose="02020603050405020304" pitchFamily="18" charset="-78"/>
              </a:rPr>
              <a:t>ملف </a:t>
            </a:r>
            <a:r>
              <a:rPr lang="ar-AE" dirty="0" smtClean="0">
                <a:latin typeface="Times New Roman" panose="02020603050405020304" pitchFamily="18" charset="0"/>
                <a:ea typeface="SimSun" panose="02010600030101010101" pitchFamily="2" charset="-122"/>
                <a:cs typeface="Simplified Arabic" panose="02020603050405020304" pitchFamily="18" charset="-78"/>
              </a:rPr>
              <a:t>جديد </a:t>
            </a:r>
            <a:r>
              <a:rPr lang="ar-SA" dirty="0" smtClean="0">
                <a:latin typeface="Times New Roman" panose="02020603050405020304" pitchFamily="18" charset="0"/>
                <a:ea typeface="SimSun" panose="02010600030101010101" pitchFamily="2" charset="-122"/>
                <a:cs typeface="Simplified Arabic" panose="02020603050405020304" pitchFamily="18" charset="-78"/>
              </a:rPr>
              <a:t>أو </a:t>
            </a:r>
            <a:r>
              <a:rPr lang="ar-SA" dirty="0">
                <a:latin typeface="Times New Roman" panose="02020603050405020304" pitchFamily="18" charset="0"/>
                <a:ea typeface="SimSun" panose="02010600030101010101" pitchFamily="2" charset="-122"/>
                <a:cs typeface="Simplified Arabic" panose="02020603050405020304" pitchFamily="18" charset="-78"/>
              </a:rPr>
              <a:t>فتح </a:t>
            </a:r>
            <a:r>
              <a:rPr lang="ar-SA" dirty="0" smtClean="0">
                <a:latin typeface="Times New Roman" panose="02020603050405020304" pitchFamily="18" charset="0"/>
                <a:ea typeface="SimSun" panose="02010600030101010101" pitchFamily="2" charset="-122"/>
                <a:cs typeface="Simplified Arabic" panose="02020603050405020304" pitchFamily="18" charset="-78"/>
              </a:rPr>
              <a:t>ملف</a:t>
            </a:r>
            <a:r>
              <a:rPr lang="ar-AE" dirty="0" smtClean="0">
                <a:latin typeface="Times New Roman" panose="02020603050405020304" pitchFamily="18" charset="0"/>
                <a:ea typeface="SimSun" panose="02010600030101010101" pitchFamily="2" charset="-122"/>
                <a:cs typeface="Simplified Arabic" panose="02020603050405020304" pitchFamily="18" charset="-78"/>
              </a:rPr>
              <a:t> موجود</a:t>
            </a:r>
            <a:r>
              <a:rPr lang="ar-SA" dirty="0" smtClean="0">
                <a:latin typeface="Times New Roman" panose="02020603050405020304" pitchFamily="18" charset="0"/>
                <a:ea typeface="SimSun" panose="02010600030101010101" pitchFamily="2" charset="-122"/>
                <a:cs typeface="Simplified Arabic" panose="02020603050405020304" pitchFamily="18" charset="-78"/>
              </a:rPr>
              <a:t> </a:t>
            </a:r>
            <a:r>
              <a:rPr lang="ar-SA" dirty="0">
                <a:latin typeface="Times New Roman" panose="02020603050405020304" pitchFamily="18" charset="0"/>
                <a:ea typeface="SimSun" panose="02010600030101010101" pitchFamily="2" charset="-122"/>
                <a:cs typeface="Simplified Arabic" panose="02020603050405020304" pitchFamily="18" charset="-78"/>
              </a:rPr>
              <a:t>أو عرض معلومات عن ملف أو طباعة </a:t>
            </a:r>
            <a:r>
              <a:rPr lang="ar-SA" dirty="0" smtClean="0">
                <a:latin typeface="Times New Roman" panose="02020603050405020304" pitchFamily="18" charset="0"/>
                <a:ea typeface="SimSun" panose="02010600030101010101" pitchFamily="2" charset="-122"/>
                <a:cs typeface="Simplified Arabic" panose="02020603050405020304" pitchFamily="18" charset="-78"/>
              </a:rPr>
              <a:t>ملف</a:t>
            </a:r>
            <a:r>
              <a:rPr lang="ar-AE" dirty="0" smtClean="0">
                <a:latin typeface="Times New Roman" panose="02020603050405020304" pitchFamily="18" charset="0"/>
                <a:ea typeface="SimSun" panose="02010600030101010101" pitchFamily="2" charset="-122"/>
                <a:cs typeface="Simplified Arabic" panose="02020603050405020304" pitchFamily="18" charset="-78"/>
              </a:rPr>
              <a:t> وتصدير ملف وعرض</a:t>
            </a:r>
            <a:r>
              <a:rPr lang="ar-SA" dirty="0" smtClean="0">
                <a:latin typeface="Times New Roman" panose="02020603050405020304" pitchFamily="18" charset="0"/>
                <a:ea typeface="SimSun" panose="02010600030101010101" pitchFamily="2" charset="-122"/>
                <a:cs typeface="Simplified Arabic" panose="02020603050405020304" pitchFamily="18" charset="-78"/>
              </a:rPr>
              <a:t> </a:t>
            </a:r>
            <a:r>
              <a:rPr lang="ar-SA" dirty="0">
                <a:latin typeface="Times New Roman" panose="02020603050405020304" pitchFamily="18" charset="0"/>
                <a:ea typeface="SimSun" panose="02010600030101010101" pitchFamily="2" charset="-122"/>
                <a:cs typeface="Simplified Arabic" panose="02020603050405020304" pitchFamily="18" charset="-78"/>
              </a:rPr>
              <a:t>قائمة بآخر الملفات التي تم استخدامها</a:t>
            </a:r>
            <a:r>
              <a:rPr lang="ar-SA" dirty="0" smtClean="0">
                <a:latin typeface="Times New Roman" panose="02020603050405020304" pitchFamily="18" charset="0"/>
                <a:ea typeface="SimSun" panose="02010600030101010101" pitchFamily="2" charset="-122"/>
                <a:cs typeface="Simplified Arabic" panose="02020603050405020304" pitchFamily="18" charset="-78"/>
              </a:rPr>
              <a:t>.</a:t>
            </a:r>
            <a:endParaRPr lang="en-US" sz="1600" dirty="0">
              <a:latin typeface="Times New Roman" panose="02020603050405020304" pitchFamily="18" charset="0"/>
              <a:ea typeface="SimSun" panose="02010600030101010101" pitchFamily="2" charset="-122"/>
            </a:endParaRPr>
          </a:p>
        </p:txBody>
      </p:sp>
      <p:pic>
        <p:nvPicPr>
          <p:cNvPr id="4" name="Picture 3"/>
          <p:cNvPicPr>
            <a:picLocks noChangeAspect="1"/>
          </p:cNvPicPr>
          <p:nvPr/>
        </p:nvPicPr>
        <p:blipFill>
          <a:blip r:embed="rId2"/>
          <a:stretch>
            <a:fillRect/>
          </a:stretch>
        </p:blipFill>
        <p:spPr>
          <a:xfrm>
            <a:off x="408032" y="909103"/>
            <a:ext cx="3481388" cy="5738530"/>
          </a:xfrm>
          <a:prstGeom prst="rect">
            <a:avLst/>
          </a:prstGeom>
        </p:spPr>
      </p:pic>
      <p:pic>
        <p:nvPicPr>
          <p:cNvPr id="5" name="Picture 4"/>
          <p:cNvPicPr>
            <a:picLocks noChangeAspect="1"/>
          </p:cNvPicPr>
          <p:nvPr/>
        </p:nvPicPr>
        <p:blipFill>
          <a:blip r:embed="rId3"/>
          <a:stretch>
            <a:fillRect/>
          </a:stretch>
        </p:blipFill>
        <p:spPr>
          <a:xfrm>
            <a:off x="7596748" y="960645"/>
            <a:ext cx="2843723" cy="4296236"/>
          </a:xfrm>
          <a:prstGeom prst="rect">
            <a:avLst/>
          </a:prstGeom>
        </p:spPr>
      </p:pic>
      <p:sp>
        <p:nvSpPr>
          <p:cNvPr id="6" name="Rectangle 5"/>
          <p:cNvSpPr/>
          <p:nvPr/>
        </p:nvSpPr>
        <p:spPr>
          <a:xfrm>
            <a:off x="4461952" y="5354591"/>
            <a:ext cx="7425248" cy="1077218"/>
          </a:xfrm>
          <a:prstGeom prst="rect">
            <a:avLst/>
          </a:prstGeom>
          <a:ln>
            <a:solidFill>
              <a:srgbClr val="0070C0"/>
            </a:solidFill>
          </a:ln>
        </p:spPr>
        <p:txBody>
          <a:bodyPr wrap="square">
            <a:spAutoFit/>
          </a:bodyPr>
          <a:lstStyle/>
          <a:p>
            <a:pPr algn="r" rtl="1">
              <a:spcBef>
                <a:spcPts val="1200"/>
              </a:spcBef>
              <a:spcAft>
                <a:spcPts val="0"/>
              </a:spcAft>
            </a:pPr>
            <a:r>
              <a:rPr lang="ar-SA" dirty="0">
                <a:latin typeface="Times New Roman" panose="02020603050405020304" pitchFamily="18" charset="0"/>
                <a:ea typeface="SimSun" panose="02010600030101010101" pitchFamily="2" charset="-122"/>
                <a:cs typeface="Simplified Arabic" panose="02020603050405020304" pitchFamily="18" charset="-78"/>
              </a:rPr>
              <a:t>قائمة التحرير </a:t>
            </a:r>
            <a:r>
              <a:rPr lang="en-US" dirty="0">
                <a:latin typeface="Times New Roman" panose="02020603050405020304" pitchFamily="18" charset="0"/>
                <a:ea typeface="SimSun" panose="02010600030101010101" pitchFamily="2" charset="-122"/>
                <a:cs typeface="Simplified Arabic" panose="02020603050405020304" pitchFamily="18" charset="-78"/>
              </a:rPr>
              <a:t>Edit menu</a:t>
            </a:r>
            <a:endParaRPr lang="en-US" sz="1600" dirty="0">
              <a:latin typeface="Times New Roman" panose="02020603050405020304" pitchFamily="18" charset="0"/>
              <a:ea typeface="SimSun" panose="02010600030101010101" pitchFamily="2" charset="-122"/>
            </a:endParaRPr>
          </a:p>
          <a:p>
            <a:pPr algn="r" rtl="1">
              <a:spcBef>
                <a:spcPts val="1200"/>
              </a:spcBef>
              <a:spcAft>
                <a:spcPts val="0"/>
              </a:spcAft>
            </a:pPr>
            <a:r>
              <a:rPr lang="ar-AE" dirty="0">
                <a:latin typeface="Times New Roman" panose="02020603050405020304" pitchFamily="18" charset="0"/>
                <a:ea typeface="SimSun" panose="02010600030101010101" pitchFamily="2" charset="-122"/>
                <a:cs typeface="Simplified Arabic" panose="02020603050405020304" pitchFamily="18" charset="-78"/>
              </a:rPr>
              <a:t>تقوم القائمة بعمليات القص والنسخ واللصق وحذف صفوف أو أعمدة وإضافة متغيرات أو حالات أو البحث. فهي تقوم ب</a:t>
            </a:r>
            <a:r>
              <a:rPr lang="ar-SA" dirty="0">
                <a:latin typeface="Times New Roman" panose="02020603050405020304" pitchFamily="18" charset="0"/>
                <a:ea typeface="SimSun" panose="02010600030101010101" pitchFamily="2" charset="-122"/>
                <a:cs typeface="Simplified Arabic" panose="02020603050405020304" pitchFamily="18" charset="-78"/>
              </a:rPr>
              <a:t>عمليات التعديل في البيانات</a:t>
            </a:r>
            <a:r>
              <a:rPr lang="ar-AE" dirty="0">
                <a:latin typeface="Times New Roman" panose="02020603050405020304" pitchFamily="18" charset="0"/>
                <a:ea typeface="SimSun" panose="02010600030101010101" pitchFamily="2" charset="-122"/>
                <a:cs typeface="Simplified Arabic" panose="02020603050405020304" pitchFamily="18" charset="-78"/>
              </a:rPr>
              <a:t> وليس التحليل.</a:t>
            </a:r>
            <a:endParaRPr lang="en-US" sz="1600" dirty="0">
              <a:latin typeface="Times New Roman" panose="02020603050405020304" pitchFamily="18" charset="0"/>
              <a:ea typeface="SimSun" panose="02010600030101010101" pitchFamily="2" charset="-122"/>
            </a:endParaRPr>
          </a:p>
        </p:txBody>
      </p:sp>
      <p:sp>
        <p:nvSpPr>
          <p:cNvPr id="7" name="Rectangle 6"/>
          <p:cNvSpPr/>
          <p:nvPr/>
        </p:nvSpPr>
        <p:spPr>
          <a:xfrm>
            <a:off x="7747441" y="370009"/>
            <a:ext cx="2542336" cy="461665"/>
          </a:xfrm>
          <a:prstGeom prst="rect">
            <a:avLst/>
          </a:prstGeom>
          <a:ln>
            <a:solidFill>
              <a:srgbClr val="0070C0"/>
            </a:solidFill>
          </a:ln>
        </p:spPr>
        <p:txBody>
          <a:bodyPr wrap="square">
            <a:spAutoFit/>
          </a:bodyPr>
          <a:lstStyle/>
          <a:p>
            <a:pPr algn="ctr" rtl="1"/>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قا</a:t>
            </a:r>
            <a:r>
              <a:rPr lang="ar-SA" sz="2400" dirty="0" smtClean="0">
                <a:latin typeface="Times New Roman" panose="02020603050405020304" pitchFamily="18" charset="0"/>
                <a:ea typeface="SimSun" panose="02010600030101010101" pitchFamily="2" charset="-122"/>
                <a:cs typeface="Simplified Arabic" panose="02020603050405020304" pitchFamily="18" charset="-78"/>
              </a:rPr>
              <a:t>ئمة التحرير</a:t>
            </a:r>
            <a:endParaRPr lang="en-US" sz="2400" dirty="0"/>
          </a:p>
        </p:txBody>
      </p:sp>
      <p:sp>
        <p:nvSpPr>
          <p:cNvPr id="8" name="Rectangle 7"/>
          <p:cNvSpPr/>
          <p:nvPr/>
        </p:nvSpPr>
        <p:spPr>
          <a:xfrm>
            <a:off x="1230172" y="370010"/>
            <a:ext cx="1303563" cy="461665"/>
          </a:xfrm>
          <a:prstGeom prst="rect">
            <a:avLst/>
          </a:prstGeom>
          <a:ln>
            <a:solidFill>
              <a:srgbClr val="FF0000"/>
            </a:solidFill>
          </a:ln>
        </p:spPr>
        <p:txBody>
          <a:bodyPr wrap="none">
            <a:spAutoFit/>
          </a:bodyPr>
          <a:lstStyle/>
          <a:p>
            <a:pPr algn="r" rtl="1"/>
            <a:r>
              <a:rPr lang="ar-SA" sz="2400" dirty="0">
                <a:latin typeface="Times New Roman" panose="02020603050405020304" pitchFamily="18" charset="0"/>
                <a:ea typeface="SimSun" panose="02010600030101010101" pitchFamily="2" charset="-122"/>
                <a:cs typeface="Simplified Arabic" panose="02020603050405020304" pitchFamily="18" charset="-78"/>
              </a:rPr>
              <a:t>قائمة </a:t>
            </a:r>
            <a:r>
              <a:rPr lang="ar-SA" sz="2400" dirty="0" smtClean="0">
                <a:latin typeface="Times New Roman" panose="02020603050405020304" pitchFamily="18" charset="0"/>
                <a:ea typeface="SimSun" panose="02010600030101010101" pitchFamily="2" charset="-122"/>
                <a:cs typeface="Simplified Arabic" panose="02020603050405020304" pitchFamily="18" charset="-78"/>
              </a:rPr>
              <a:t>الملف</a:t>
            </a:r>
            <a:endParaRPr lang="en-US" sz="2400" dirty="0"/>
          </a:p>
        </p:txBody>
      </p:sp>
    </p:spTree>
    <p:extLst>
      <p:ext uri="{BB962C8B-B14F-4D97-AF65-F5344CB8AC3E}">
        <p14:creationId xmlns:p14="http://schemas.microsoft.com/office/powerpoint/2010/main" val="1782838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578" y="418403"/>
            <a:ext cx="5112912" cy="5510348"/>
          </a:xfrm>
          <a:prstGeom prst="rect">
            <a:avLst/>
          </a:prstGeom>
        </p:spPr>
      </p:pic>
      <p:sp>
        <p:nvSpPr>
          <p:cNvPr id="3" name="TextBox 2"/>
          <p:cNvSpPr txBox="1"/>
          <p:nvPr/>
        </p:nvSpPr>
        <p:spPr>
          <a:xfrm>
            <a:off x="5885646" y="282919"/>
            <a:ext cx="5859888" cy="830997"/>
          </a:xfrm>
          <a:prstGeom prst="rect">
            <a:avLst/>
          </a:prstGeom>
          <a:noFill/>
          <a:ln>
            <a:solidFill>
              <a:srgbClr val="FF0000"/>
            </a:solidFill>
          </a:ln>
        </p:spPr>
        <p:txBody>
          <a:bodyPr wrap="square" rtlCol="0">
            <a:spAutoFit/>
          </a:bodyPr>
          <a:lstStyle/>
          <a:p>
            <a:pPr algn="r" rtl="1"/>
            <a:r>
              <a:rPr lang="ar-OM" sz="2400" dirty="0" smtClean="0"/>
              <a:t>لإجراء اختبار تحليل التباين </a:t>
            </a:r>
            <a:r>
              <a:rPr lang="ar-AE" sz="2400" dirty="0" smtClean="0"/>
              <a:t>بأكثر من متغير </a:t>
            </a:r>
            <a:r>
              <a:rPr lang="ar-OM" sz="2400" dirty="0" smtClean="0"/>
              <a:t>مستقل</a:t>
            </a:r>
            <a:r>
              <a:rPr lang="ar-AE" sz="2400" dirty="0" smtClean="0"/>
              <a:t> ولكن متغير تابع واحد. </a:t>
            </a:r>
            <a:r>
              <a:rPr lang="ar-OM" sz="2400" dirty="0" smtClean="0"/>
              <a:t>وكذلك لإجراء اختبار التغاير.</a:t>
            </a:r>
            <a:endParaRPr lang="en-US" sz="2400" dirty="0"/>
          </a:p>
        </p:txBody>
      </p:sp>
      <p:pic>
        <p:nvPicPr>
          <p:cNvPr id="4" name="Picture 3"/>
          <p:cNvPicPr>
            <a:picLocks noChangeAspect="1"/>
          </p:cNvPicPr>
          <p:nvPr/>
        </p:nvPicPr>
        <p:blipFill>
          <a:blip r:embed="rId3"/>
          <a:stretch>
            <a:fillRect/>
          </a:stretch>
        </p:blipFill>
        <p:spPr>
          <a:xfrm>
            <a:off x="6452315" y="1790493"/>
            <a:ext cx="5293217" cy="4529661"/>
          </a:xfrm>
          <a:prstGeom prst="rect">
            <a:avLst/>
          </a:prstGeom>
        </p:spPr>
      </p:pic>
      <p:pic>
        <p:nvPicPr>
          <p:cNvPr id="5" name="Picture 4"/>
          <p:cNvPicPr>
            <a:picLocks noChangeAspect="1"/>
          </p:cNvPicPr>
          <p:nvPr/>
        </p:nvPicPr>
        <p:blipFill>
          <a:blip r:embed="rId4"/>
          <a:stretch>
            <a:fillRect/>
          </a:stretch>
        </p:blipFill>
        <p:spPr>
          <a:xfrm>
            <a:off x="5454202" y="3626698"/>
            <a:ext cx="914400" cy="428625"/>
          </a:xfrm>
          <a:prstGeom prst="rect">
            <a:avLst/>
          </a:prstGeom>
        </p:spPr>
      </p:pic>
    </p:spTree>
    <p:extLst>
      <p:ext uri="{BB962C8B-B14F-4D97-AF65-F5344CB8AC3E}">
        <p14:creationId xmlns:p14="http://schemas.microsoft.com/office/powerpoint/2010/main" val="4783908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66" y="276157"/>
            <a:ext cx="6359652" cy="3023691"/>
          </a:xfrm>
          <a:prstGeom prst="rect">
            <a:avLst/>
          </a:prstGeom>
        </p:spPr>
      </p:pic>
      <p:sp>
        <p:nvSpPr>
          <p:cNvPr id="4" name="TextBox 3"/>
          <p:cNvSpPr txBox="1"/>
          <p:nvPr/>
        </p:nvSpPr>
        <p:spPr>
          <a:xfrm>
            <a:off x="7105881" y="1788002"/>
            <a:ext cx="3933219" cy="1477328"/>
          </a:xfrm>
          <a:prstGeom prst="rect">
            <a:avLst/>
          </a:prstGeom>
          <a:noFill/>
          <a:ln>
            <a:solidFill>
              <a:srgbClr val="00B0F0"/>
            </a:solidFill>
          </a:ln>
        </p:spPr>
        <p:txBody>
          <a:bodyPr wrap="square" rtlCol="0">
            <a:spAutoFit/>
          </a:bodyPr>
          <a:lstStyle/>
          <a:p>
            <a:pPr marL="285750" indent="-285750" algn="r" rtl="1">
              <a:buFont typeface="Wingdings" panose="05000000000000000000" pitchFamily="2" charset="2"/>
              <a:buChar char="Ø"/>
            </a:pPr>
            <a:r>
              <a:rPr lang="ar-OM" dirty="0" smtClean="0"/>
              <a:t>تم استبعاد أثر الوظيفة.</a:t>
            </a:r>
          </a:p>
          <a:p>
            <a:pPr marL="285750" indent="-285750" algn="r" rtl="1">
              <a:buFont typeface="Wingdings" panose="05000000000000000000" pitchFamily="2" charset="2"/>
              <a:buChar char="Ø"/>
            </a:pPr>
            <a:r>
              <a:rPr lang="ar-OM" dirty="0" smtClean="0"/>
              <a:t>القيمة الاحتمالية </a:t>
            </a:r>
            <a:r>
              <a:rPr lang="ar-AE" dirty="0" smtClean="0"/>
              <a:t>لاختبار التفاعل أكبر</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a:t>
            </a:r>
            <a:r>
              <a:rPr lang="ar-AE" dirty="0" smtClean="0"/>
              <a:t>يكون </a:t>
            </a:r>
            <a:r>
              <a:rPr lang="ar-OM" dirty="0" smtClean="0"/>
              <a:t>تأثير التفاعل </a:t>
            </a:r>
            <a:r>
              <a:rPr lang="ar-AE" dirty="0" smtClean="0"/>
              <a:t>غير </a:t>
            </a:r>
            <a:r>
              <a:rPr lang="ar-OM" dirty="0" smtClean="0"/>
              <a:t>دالة إحصائيا. </a:t>
            </a:r>
            <a:r>
              <a:rPr lang="ar-AE" dirty="0" smtClean="0"/>
              <a:t>أي لا يوجد تفاعل بين الجنس والعمر في تاثيرهما على </a:t>
            </a:r>
            <a:r>
              <a:rPr lang="en-US" dirty="0" smtClean="0"/>
              <a:t>scale 1</a:t>
            </a:r>
            <a:r>
              <a:rPr lang="ar-OM" dirty="0" smtClean="0"/>
              <a:t> .</a:t>
            </a:r>
          </a:p>
        </p:txBody>
      </p:sp>
      <p:sp>
        <p:nvSpPr>
          <p:cNvPr id="6" name="TextBox 5"/>
          <p:cNvSpPr txBox="1"/>
          <p:nvPr/>
        </p:nvSpPr>
        <p:spPr>
          <a:xfrm>
            <a:off x="7743385" y="1111303"/>
            <a:ext cx="2298805" cy="369332"/>
          </a:xfrm>
          <a:prstGeom prst="rect">
            <a:avLst/>
          </a:prstGeom>
          <a:noFill/>
          <a:ln>
            <a:solidFill>
              <a:srgbClr val="00B0F0"/>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Two-way ANCOVA</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875357" y="3880064"/>
            <a:ext cx="2034862" cy="369332"/>
          </a:xfrm>
          <a:prstGeom prst="rect">
            <a:avLst/>
          </a:prstGeom>
          <a:noFill/>
          <a:ln>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Two-way ANOVA</a:t>
            </a:r>
          </a:p>
        </p:txBody>
      </p:sp>
      <p:pic>
        <p:nvPicPr>
          <p:cNvPr id="8" name="Picture 7"/>
          <p:cNvPicPr>
            <a:picLocks noChangeAspect="1"/>
          </p:cNvPicPr>
          <p:nvPr/>
        </p:nvPicPr>
        <p:blipFill>
          <a:blip r:embed="rId3"/>
          <a:stretch>
            <a:fillRect/>
          </a:stretch>
        </p:blipFill>
        <p:spPr>
          <a:xfrm>
            <a:off x="425004" y="3533840"/>
            <a:ext cx="6108006" cy="2767521"/>
          </a:xfrm>
          <a:prstGeom prst="rect">
            <a:avLst/>
          </a:prstGeom>
        </p:spPr>
      </p:pic>
      <p:sp>
        <p:nvSpPr>
          <p:cNvPr id="9" name="TextBox 8"/>
          <p:cNvSpPr txBox="1"/>
          <p:nvPr/>
        </p:nvSpPr>
        <p:spPr>
          <a:xfrm>
            <a:off x="7105881" y="4405423"/>
            <a:ext cx="3933219" cy="1477328"/>
          </a:xfrm>
          <a:prstGeom prst="rect">
            <a:avLst/>
          </a:prstGeom>
          <a:noFill/>
          <a:ln>
            <a:solidFill>
              <a:srgbClr val="FF0000"/>
            </a:solidFill>
          </a:ln>
        </p:spPr>
        <p:txBody>
          <a:bodyPr wrap="square" rtlCol="0">
            <a:spAutoFit/>
          </a:bodyPr>
          <a:lstStyle/>
          <a:p>
            <a:pPr marL="285750" indent="-285750" algn="r" rtl="1">
              <a:buFont typeface="Wingdings" panose="05000000000000000000" pitchFamily="2" charset="2"/>
              <a:buChar char="Ø"/>
            </a:pPr>
            <a:r>
              <a:rPr lang="ar-OM" dirty="0" smtClean="0"/>
              <a:t>لم يستبعد أي متغير.</a:t>
            </a:r>
          </a:p>
          <a:p>
            <a:pPr marL="285750" indent="-285750" algn="r" rtl="1">
              <a:buFont typeface="Wingdings" panose="05000000000000000000" pitchFamily="2" charset="2"/>
              <a:buChar char="Ø"/>
            </a:pPr>
            <a:r>
              <a:rPr lang="ar-OM" dirty="0" smtClean="0"/>
              <a:t>القيمة الاحتمالية </a:t>
            </a:r>
            <a:r>
              <a:rPr lang="ar-AE" dirty="0" smtClean="0"/>
              <a:t>لاختبار التفاعل أكبر</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a:t>
            </a:r>
            <a:r>
              <a:rPr lang="ar-AE" dirty="0" smtClean="0"/>
              <a:t>يكون </a:t>
            </a:r>
            <a:r>
              <a:rPr lang="ar-OM" dirty="0" smtClean="0"/>
              <a:t>تأثير التفاعل </a:t>
            </a:r>
            <a:r>
              <a:rPr lang="ar-AE" dirty="0" smtClean="0"/>
              <a:t>غير </a:t>
            </a:r>
            <a:r>
              <a:rPr lang="ar-OM" dirty="0" smtClean="0"/>
              <a:t>دالة إحصائيا. </a:t>
            </a:r>
            <a:r>
              <a:rPr lang="ar-AE" dirty="0" smtClean="0"/>
              <a:t>أي لا يوجد تفاعل بين الجنس والعمر في تاثيرهما على </a:t>
            </a:r>
            <a:r>
              <a:rPr lang="en-US" dirty="0" smtClean="0"/>
              <a:t>scale 1</a:t>
            </a:r>
            <a:r>
              <a:rPr lang="ar-OM" dirty="0" smtClean="0"/>
              <a:t> .</a:t>
            </a:r>
          </a:p>
        </p:txBody>
      </p:sp>
    </p:spTree>
    <p:extLst>
      <p:ext uri="{BB962C8B-B14F-4D97-AF65-F5344CB8AC3E}">
        <p14:creationId xmlns:p14="http://schemas.microsoft.com/office/powerpoint/2010/main" val="36764560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963" y="512471"/>
            <a:ext cx="5905232" cy="5672743"/>
          </a:xfrm>
          <a:prstGeom prst="rect">
            <a:avLst/>
          </a:prstGeom>
        </p:spPr>
      </p:pic>
      <p:sp>
        <p:nvSpPr>
          <p:cNvPr id="3" name="TextBox 2"/>
          <p:cNvSpPr txBox="1"/>
          <p:nvPr/>
        </p:nvSpPr>
        <p:spPr>
          <a:xfrm>
            <a:off x="7186412" y="3438243"/>
            <a:ext cx="4649273" cy="830997"/>
          </a:xfrm>
          <a:prstGeom prst="rect">
            <a:avLst/>
          </a:prstGeom>
          <a:noFill/>
          <a:ln>
            <a:solidFill>
              <a:srgbClr val="FF0000"/>
            </a:solidFill>
          </a:ln>
        </p:spPr>
        <p:txBody>
          <a:bodyPr wrap="square" rtlCol="0">
            <a:spAutoFit/>
          </a:bodyPr>
          <a:lstStyle/>
          <a:p>
            <a:pPr marL="342900" indent="-342900" algn="r" rtl="1">
              <a:buFont typeface="Wingdings" panose="05000000000000000000" pitchFamily="2" charset="2"/>
              <a:buChar char="Ø"/>
            </a:pPr>
            <a:r>
              <a:rPr lang="ar-OM" sz="2400" dirty="0" smtClean="0"/>
              <a:t>لإجراء اختبار تحليل التباين المتعدد.</a:t>
            </a:r>
          </a:p>
          <a:p>
            <a:pPr marL="342900" indent="-342900" algn="r" rtl="1">
              <a:buFont typeface="Wingdings" panose="05000000000000000000" pitchFamily="2" charset="2"/>
              <a:buChar char="Ø"/>
            </a:pPr>
            <a:r>
              <a:rPr lang="ar-OM" sz="2400" dirty="0" smtClean="0"/>
              <a:t>وكذلك لإجراء اختبار التغاير المتعدد.</a:t>
            </a:r>
            <a:endParaRPr lang="en-US" sz="2400" dirty="0"/>
          </a:p>
        </p:txBody>
      </p:sp>
    </p:spTree>
    <p:extLst>
      <p:ext uri="{BB962C8B-B14F-4D97-AF65-F5344CB8AC3E}">
        <p14:creationId xmlns:p14="http://schemas.microsoft.com/office/powerpoint/2010/main" val="34201044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3950" y="959530"/>
            <a:ext cx="6558700" cy="5499896"/>
          </a:xfrm>
          <a:prstGeom prst="rect">
            <a:avLst/>
          </a:prstGeom>
        </p:spPr>
      </p:pic>
    </p:spTree>
    <p:extLst>
      <p:ext uri="{BB962C8B-B14F-4D97-AF65-F5344CB8AC3E}">
        <p14:creationId xmlns:p14="http://schemas.microsoft.com/office/powerpoint/2010/main" val="32147375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731520" y="351693"/>
          <a:ext cx="10902462" cy="6119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5814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9549" y="658136"/>
            <a:ext cx="7718470" cy="5549078"/>
          </a:xfrm>
          <a:prstGeom prst="rect">
            <a:avLst/>
          </a:prstGeom>
        </p:spPr>
      </p:pic>
      <p:cxnSp>
        <p:nvCxnSpPr>
          <p:cNvPr id="4" name="Straight Arrow Connector 3"/>
          <p:cNvCxnSpPr/>
          <p:nvPr/>
        </p:nvCxnSpPr>
        <p:spPr>
          <a:xfrm flipH="1" flipV="1">
            <a:off x="7540906" y="2447710"/>
            <a:ext cx="1049302" cy="121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flipV="1">
            <a:off x="7580778" y="3334930"/>
            <a:ext cx="1049302" cy="121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7580778" y="4130549"/>
            <a:ext cx="1049302" cy="121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7580778" y="5029924"/>
            <a:ext cx="1049302" cy="121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731876" y="2275199"/>
            <a:ext cx="2770310" cy="646331"/>
          </a:xfrm>
          <a:prstGeom prst="rect">
            <a:avLst/>
          </a:prstGeom>
          <a:noFill/>
        </p:spPr>
        <p:txBody>
          <a:bodyPr wrap="none" rtlCol="0">
            <a:spAutoFit/>
          </a:bodyPr>
          <a:lstStyle/>
          <a:p>
            <a:r>
              <a:rPr lang="ar-OM" dirty="0" smtClean="0"/>
              <a:t>تأثير الوظيفة على المتغيرات التابعة</a:t>
            </a:r>
          </a:p>
          <a:p>
            <a:pPr algn="ctr"/>
            <a:r>
              <a:rPr lang="ar-OM" dirty="0" smtClean="0"/>
              <a:t>(</a:t>
            </a:r>
            <a:r>
              <a:rPr lang="ar-OM" dirty="0" smtClean="0">
                <a:solidFill>
                  <a:srgbClr val="0070C0"/>
                </a:solidFill>
              </a:rPr>
              <a:t>غير دال إحصائيا</a:t>
            </a:r>
            <a:r>
              <a:rPr lang="ar-OM" dirty="0" smtClean="0"/>
              <a:t>)</a:t>
            </a:r>
            <a:endParaRPr lang="en-US" dirty="0"/>
          </a:p>
        </p:txBody>
      </p:sp>
      <p:sp>
        <p:nvSpPr>
          <p:cNvPr id="9" name="TextBox 8"/>
          <p:cNvSpPr txBox="1"/>
          <p:nvPr/>
        </p:nvSpPr>
        <p:spPr>
          <a:xfrm>
            <a:off x="8731876" y="3092486"/>
            <a:ext cx="2563522" cy="646331"/>
          </a:xfrm>
          <a:prstGeom prst="rect">
            <a:avLst/>
          </a:prstGeom>
          <a:noFill/>
        </p:spPr>
        <p:txBody>
          <a:bodyPr wrap="none" rtlCol="0">
            <a:spAutoFit/>
          </a:bodyPr>
          <a:lstStyle/>
          <a:p>
            <a:r>
              <a:rPr lang="ar-OM" dirty="0" smtClean="0"/>
              <a:t>تأثير العمرعلى المتغيرات التابعة</a:t>
            </a:r>
          </a:p>
          <a:p>
            <a:pPr algn="ctr" rtl="1"/>
            <a:r>
              <a:rPr lang="ar-OM" dirty="0" smtClean="0"/>
              <a:t>(</a:t>
            </a:r>
            <a:r>
              <a:rPr lang="ar-OM" dirty="0" smtClean="0">
                <a:solidFill>
                  <a:srgbClr val="0070C0"/>
                </a:solidFill>
              </a:rPr>
              <a:t>دال إحصائيا</a:t>
            </a:r>
            <a:r>
              <a:rPr lang="ar-OM" dirty="0" smtClean="0"/>
              <a:t>)</a:t>
            </a:r>
            <a:endParaRPr lang="en-US" dirty="0"/>
          </a:p>
        </p:txBody>
      </p:sp>
      <p:sp>
        <p:nvSpPr>
          <p:cNvPr id="10" name="TextBox 9"/>
          <p:cNvSpPr txBox="1"/>
          <p:nvPr/>
        </p:nvSpPr>
        <p:spPr>
          <a:xfrm>
            <a:off x="8630080" y="3945883"/>
            <a:ext cx="2699778" cy="646331"/>
          </a:xfrm>
          <a:prstGeom prst="rect">
            <a:avLst/>
          </a:prstGeom>
          <a:noFill/>
        </p:spPr>
        <p:txBody>
          <a:bodyPr wrap="none" rtlCol="0">
            <a:spAutoFit/>
          </a:bodyPr>
          <a:lstStyle/>
          <a:p>
            <a:r>
              <a:rPr lang="ar-OM" dirty="0" smtClean="0"/>
              <a:t>تأثير الجنس على المتغيرات التابعة</a:t>
            </a:r>
          </a:p>
          <a:p>
            <a:pPr algn="ctr"/>
            <a:r>
              <a:rPr lang="ar-OM" dirty="0" smtClean="0"/>
              <a:t>( </a:t>
            </a:r>
            <a:r>
              <a:rPr lang="ar-OM" dirty="0" smtClean="0">
                <a:solidFill>
                  <a:srgbClr val="0070C0"/>
                </a:solidFill>
              </a:rPr>
              <a:t>غير دال إحصائيا</a:t>
            </a:r>
            <a:r>
              <a:rPr lang="ar-OM" dirty="0" smtClean="0"/>
              <a:t>)</a:t>
            </a:r>
            <a:endParaRPr lang="en-US" dirty="0"/>
          </a:p>
        </p:txBody>
      </p:sp>
      <p:sp>
        <p:nvSpPr>
          <p:cNvPr id="11" name="TextBox 10"/>
          <p:cNvSpPr txBox="1"/>
          <p:nvPr/>
        </p:nvSpPr>
        <p:spPr>
          <a:xfrm>
            <a:off x="8731877" y="4845258"/>
            <a:ext cx="3219718" cy="923330"/>
          </a:xfrm>
          <a:prstGeom prst="rect">
            <a:avLst/>
          </a:prstGeom>
          <a:noFill/>
        </p:spPr>
        <p:txBody>
          <a:bodyPr wrap="square" rtlCol="0">
            <a:spAutoFit/>
          </a:bodyPr>
          <a:lstStyle/>
          <a:p>
            <a:pPr algn="r" rtl="1"/>
            <a:r>
              <a:rPr lang="ar-OM" dirty="0" smtClean="0"/>
              <a:t>تأثير التفاعل بين العمر والجنس على المتغيرات التابعة</a:t>
            </a:r>
          </a:p>
          <a:p>
            <a:pPr algn="r" rtl="1"/>
            <a:r>
              <a:rPr lang="ar-OM" dirty="0" smtClean="0"/>
              <a:t>( </a:t>
            </a:r>
            <a:r>
              <a:rPr lang="ar-OM" dirty="0" smtClean="0">
                <a:solidFill>
                  <a:srgbClr val="0070C0"/>
                </a:solidFill>
              </a:rPr>
              <a:t>غير دال إحصائيا</a:t>
            </a:r>
            <a:r>
              <a:rPr lang="ar-OM" dirty="0" smtClean="0"/>
              <a:t>)</a:t>
            </a:r>
            <a:endParaRPr lang="en-US" dirty="0"/>
          </a:p>
        </p:txBody>
      </p:sp>
    </p:spTree>
    <p:extLst>
      <p:ext uri="{BB962C8B-B14F-4D97-AF65-F5344CB8AC3E}">
        <p14:creationId xmlns:p14="http://schemas.microsoft.com/office/powerpoint/2010/main" val="42126016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00" y="314989"/>
            <a:ext cx="8303406" cy="5261564"/>
          </a:xfrm>
          <a:prstGeom prst="rect">
            <a:avLst/>
          </a:prstGeom>
        </p:spPr>
      </p:pic>
      <p:cxnSp>
        <p:nvCxnSpPr>
          <p:cNvPr id="3" name="Straight Arrow Connector 2"/>
          <p:cNvCxnSpPr/>
          <p:nvPr/>
        </p:nvCxnSpPr>
        <p:spPr>
          <a:xfrm flipH="1">
            <a:off x="7913162" y="1804747"/>
            <a:ext cx="456031" cy="4088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 name="Straight Arrow Connector 3"/>
          <p:cNvCxnSpPr/>
          <p:nvPr/>
        </p:nvCxnSpPr>
        <p:spPr>
          <a:xfrm flipH="1">
            <a:off x="7834391" y="2675266"/>
            <a:ext cx="613572" cy="747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flipV="1">
            <a:off x="7834391" y="3132254"/>
            <a:ext cx="1356089" cy="1881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7913162" y="3587368"/>
            <a:ext cx="1049302" cy="5142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8447963" y="2175747"/>
            <a:ext cx="3619381" cy="646331"/>
          </a:xfrm>
          <a:prstGeom prst="rect">
            <a:avLst/>
          </a:prstGeom>
          <a:noFill/>
        </p:spPr>
        <p:txBody>
          <a:bodyPr wrap="square" rtlCol="0">
            <a:spAutoFit/>
          </a:bodyPr>
          <a:lstStyle/>
          <a:p>
            <a:r>
              <a:rPr lang="ar-OM" dirty="0" smtClean="0"/>
              <a:t>تأثير العمرعلى كل تابع على حدة</a:t>
            </a:r>
          </a:p>
          <a:p>
            <a:pPr algn="ctr"/>
            <a:r>
              <a:rPr lang="ar-OM" dirty="0" smtClean="0"/>
              <a:t>(</a:t>
            </a:r>
            <a:r>
              <a:rPr lang="ar-OM" dirty="0">
                <a:solidFill>
                  <a:srgbClr val="0070C0"/>
                </a:solidFill>
              </a:rPr>
              <a:t>دال مع التابع الأول -غير </a:t>
            </a:r>
            <a:r>
              <a:rPr lang="ar-OM" dirty="0" smtClean="0">
                <a:solidFill>
                  <a:srgbClr val="0070C0"/>
                </a:solidFill>
              </a:rPr>
              <a:t>دال مع التابع الثاني</a:t>
            </a:r>
            <a:r>
              <a:rPr lang="ar-OM" dirty="0" smtClean="0"/>
              <a:t>)</a:t>
            </a:r>
            <a:endParaRPr lang="en-US" dirty="0"/>
          </a:p>
        </p:txBody>
      </p:sp>
      <p:sp>
        <p:nvSpPr>
          <p:cNvPr id="8" name="TextBox 7"/>
          <p:cNvSpPr txBox="1"/>
          <p:nvPr/>
        </p:nvSpPr>
        <p:spPr>
          <a:xfrm>
            <a:off x="8295778" y="1343082"/>
            <a:ext cx="3655815" cy="646331"/>
          </a:xfrm>
          <a:prstGeom prst="rect">
            <a:avLst/>
          </a:prstGeom>
          <a:noFill/>
        </p:spPr>
        <p:txBody>
          <a:bodyPr wrap="square" rtlCol="0">
            <a:spAutoFit/>
          </a:bodyPr>
          <a:lstStyle/>
          <a:p>
            <a:r>
              <a:rPr lang="ar-OM" dirty="0" smtClean="0"/>
              <a:t>تأثير الوظيفة على كل متغير تابع على حدة</a:t>
            </a:r>
          </a:p>
          <a:p>
            <a:pPr algn="ctr"/>
            <a:r>
              <a:rPr lang="ar-OM" dirty="0" smtClean="0"/>
              <a:t>(</a:t>
            </a:r>
            <a:r>
              <a:rPr lang="ar-OM" dirty="0" smtClean="0">
                <a:solidFill>
                  <a:srgbClr val="0070C0"/>
                </a:solidFill>
              </a:rPr>
              <a:t>غير دال مع التابع الأول- دال مع التابع الثاني</a:t>
            </a:r>
            <a:r>
              <a:rPr lang="ar-OM" dirty="0" smtClean="0"/>
              <a:t>)</a:t>
            </a:r>
            <a:endParaRPr lang="en-US" dirty="0"/>
          </a:p>
        </p:txBody>
      </p:sp>
      <p:sp>
        <p:nvSpPr>
          <p:cNvPr id="9" name="TextBox 8"/>
          <p:cNvSpPr txBox="1"/>
          <p:nvPr/>
        </p:nvSpPr>
        <p:spPr>
          <a:xfrm>
            <a:off x="9190481" y="3132254"/>
            <a:ext cx="2761112" cy="646331"/>
          </a:xfrm>
          <a:prstGeom prst="rect">
            <a:avLst/>
          </a:prstGeom>
          <a:noFill/>
        </p:spPr>
        <p:txBody>
          <a:bodyPr wrap="square" rtlCol="0">
            <a:spAutoFit/>
          </a:bodyPr>
          <a:lstStyle/>
          <a:p>
            <a:r>
              <a:rPr lang="ar-OM" dirty="0" smtClean="0"/>
              <a:t>تأثير الجنس على كل تابع على حدة</a:t>
            </a:r>
          </a:p>
          <a:p>
            <a:pPr algn="ctr"/>
            <a:r>
              <a:rPr lang="ar-OM" dirty="0" smtClean="0"/>
              <a:t>(</a:t>
            </a:r>
            <a:r>
              <a:rPr lang="ar-OM" dirty="0" smtClean="0">
                <a:solidFill>
                  <a:srgbClr val="0070C0"/>
                </a:solidFill>
              </a:rPr>
              <a:t>دال إحصائيا مع كل تابع</a:t>
            </a:r>
            <a:r>
              <a:rPr lang="ar-OM" dirty="0" smtClean="0"/>
              <a:t>)</a:t>
            </a:r>
            <a:endParaRPr lang="en-US" dirty="0"/>
          </a:p>
        </p:txBody>
      </p:sp>
      <p:sp>
        <p:nvSpPr>
          <p:cNvPr id="10" name="TextBox 9"/>
          <p:cNvSpPr txBox="1"/>
          <p:nvPr/>
        </p:nvSpPr>
        <p:spPr>
          <a:xfrm>
            <a:off x="8867900" y="4088761"/>
            <a:ext cx="2763898" cy="646331"/>
          </a:xfrm>
          <a:prstGeom prst="rect">
            <a:avLst/>
          </a:prstGeom>
          <a:noFill/>
        </p:spPr>
        <p:txBody>
          <a:bodyPr wrap="none" rtlCol="0">
            <a:spAutoFit/>
          </a:bodyPr>
          <a:lstStyle/>
          <a:p>
            <a:r>
              <a:rPr lang="ar-OM" dirty="0" smtClean="0"/>
              <a:t>تأثير التفاعل على كل تابع على حدة</a:t>
            </a:r>
          </a:p>
          <a:p>
            <a:pPr algn="ctr"/>
            <a:r>
              <a:rPr lang="ar-OM" dirty="0" smtClean="0"/>
              <a:t>(</a:t>
            </a:r>
            <a:r>
              <a:rPr lang="ar-OM" dirty="0" smtClean="0">
                <a:solidFill>
                  <a:srgbClr val="0070C0"/>
                </a:solidFill>
              </a:rPr>
              <a:t>غير دال مع كل تابع</a:t>
            </a:r>
            <a:r>
              <a:rPr lang="ar-OM" dirty="0" smtClean="0"/>
              <a:t>)</a:t>
            </a:r>
            <a:endParaRPr lang="en-US" dirty="0"/>
          </a:p>
        </p:txBody>
      </p:sp>
    </p:spTree>
    <p:extLst>
      <p:ext uri="{BB962C8B-B14F-4D97-AF65-F5344CB8AC3E}">
        <p14:creationId xmlns:p14="http://schemas.microsoft.com/office/powerpoint/2010/main" val="29582046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609" y="1380461"/>
            <a:ext cx="10831131" cy="4454425"/>
          </a:xfrm>
          <a:prstGeom prst="rect">
            <a:avLst/>
          </a:prstGeom>
          <a:ln>
            <a:solidFill>
              <a:srgbClr val="FF0000"/>
            </a:solidFill>
          </a:ln>
        </p:spPr>
        <p:txBody>
          <a:bodyPr wrap="square">
            <a:spAutoFit/>
          </a:bodyPr>
          <a:lstStyle/>
          <a:p>
            <a:pPr marL="342900" indent="-342900" algn="just" rtl="1">
              <a:lnSpc>
                <a:spcPct val="107000"/>
              </a:lnSpc>
              <a:spcAft>
                <a:spcPts val="800"/>
              </a:spcAft>
              <a:buFont typeface="Wingdings" panose="05000000000000000000" pitchFamily="2" charset="2"/>
              <a:buChar char="Ø"/>
            </a:pPr>
            <a:r>
              <a:rPr lang="ar-SA" sz="2400" dirty="0">
                <a:latin typeface="Calibri" panose="020F0502020204030204" pitchFamily="34" charset="0"/>
                <a:ea typeface="Calibri" panose="020F0502020204030204" pitchFamily="34" charset="0"/>
              </a:rPr>
              <a:t>في الاحصاء نقصد بالتفاعل بين متغيرين أو أكثر (</a:t>
            </a:r>
            <a:r>
              <a:rPr lang="en-US" sz="2400" dirty="0">
                <a:latin typeface="Times New Roman" panose="02020603050405020304" pitchFamily="18" charset="0"/>
                <a:ea typeface="Calibri" panose="020F0502020204030204" pitchFamily="34" charset="0"/>
                <a:cs typeface="Times New Roman" panose="02020603050405020304" pitchFamily="18" charset="0"/>
              </a:rPr>
              <a:t>interaction</a:t>
            </a:r>
            <a:r>
              <a:rPr lang="ar-SA" sz="2400" dirty="0">
                <a:latin typeface="Calibri" panose="020F0502020204030204" pitchFamily="34" charset="0"/>
                <a:ea typeface="Calibri" panose="020F0502020204030204" pitchFamily="34" charset="0"/>
              </a:rPr>
              <a:t>)</a:t>
            </a:r>
            <a:r>
              <a:rPr lang="ar-OM" sz="2400" dirty="0">
                <a:latin typeface="Calibri" panose="020F0502020204030204" pitchFamily="34" charset="0"/>
                <a:ea typeface="Calibri" panose="020F0502020204030204" pitchFamily="34" charset="0"/>
              </a:rPr>
              <a:t> هو التأثير المشترك للمتغيرات المستقلة على المتغير التابع.</a:t>
            </a:r>
          </a:p>
          <a:p>
            <a:pPr marL="342900" lvl="0" indent="-342900" algn="just" rtl="1">
              <a:lnSpc>
                <a:spcPct val="107000"/>
              </a:lnSpc>
              <a:spcAft>
                <a:spcPts val="800"/>
              </a:spcAft>
              <a:buFont typeface="Wingdings" panose="05000000000000000000" pitchFamily="2" charset="2"/>
              <a:buChar char="Ø"/>
            </a:pPr>
            <a:r>
              <a:rPr lang="ar-OM" sz="2400" dirty="0" smtClean="0">
                <a:solidFill>
                  <a:srgbClr val="0070C0"/>
                </a:solidFill>
                <a:latin typeface="Calibri" panose="020F0502020204030204" pitchFamily="34" charset="0"/>
                <a:ea typeface="Calibri" panose="020F0502020204030204" pitchFamily="34" charset="0"/>
              </a:rPr>
              <a:t>تحليل </a:t>
            </a:r>
            <a:r>
              <a:rPr lang="ar-OM" sz="2400" dirty="0">
                <a:solidFill>
                  <a:srgbClr val="0070C0"/>
                </a:solidFill>
                <a:latin typeface="Calibri" panose="020F0502020204030204" pitchFamily="34" charset="0"/>
                <a:ea typeface="Calibri" panose="020F0502020204030204" pitchFamily="34" charset="0"/>
              </a:rPr>
              <a:t>التباين الثنائي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Two-way</a:t>
            </a:r>
            <a:r>
              <a:rPr lang="en-US" sz="24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ANOVA</a:t>
            </a:r>
            <a:r>
              <a:rPr lang="ar-OM" sz="2400" dirty="0" smtClean="0">
                <a:solidFill>
                  <a:srgbClr val="0070C0"/>
                </a:solidFill>
                <a:latin typeface="Calibri" panose="020F0502020204030204" pitchFamily="34" charset="0"/>
                <a:ea typeface="Calibri" panose="020F0502020204030204" pitchFamily="34" charset="0"/>
              </a:rPr>
              <a:t>) </a:t>
            </a:r>
            <a:r>
              <a:rPr lang="ar-OM" sz="2400" dirty="0">
                <a:solidFill>
                  <a:srgbClr val="0070C0"/>
                </a:solidFill>
                <a:latin typeface="Calibri" panose="020F0502020204030204" pitchFamily="34" charset="0"/>
                <a:ea typeface="Calibri" panose="020F0502020204030204" pitchFamily="34" charset="0"/>
              </a:rPr>
              <a:t>يسمح باختبار التفاعل بين </a:t>
            </a:r>
            <a:r>
              <a:rPr lang="ar-OM" sz="2400" dirty="0" smtClean="0">
                <a:solidFill>
                  <a:srgbClr val="0070C0"/>
                </a:solidFill>
                <a:latin typeface="Calibri" panose="020F0502020204030204" pitchFamily="34" charset="0"/>
                <a:ea typeface="Calibri" panose="020F0502020204030204" pitchFamily="34" charset="0"/>
              </a:rPr>
              <a:t>متغير</a:t>
            </a:r>
            <a:r>
              <a:rPr lang="ar-AE" sz="2400" dirty="0" smtClean="0">
                <a:solidFill>
                  <a:srgbClr val="0070C0"/>
                </a:solidFill>
                <a:latin typeface="Calibri" panose="020F0502020204030204" pitchFamily="34" charset="0"/>
                <a:ea typeface="Calibri" panose="020F0502020204030204" pitchFamily="34" charset="0"/>
              </a:rPr>
              <a:t>ين</a:t>
            </a:r>
            <a:r>
              <a:rPr lang="ar-OM" sz="2400" dirty="0" smtClean="0">
                <a:solidFill>
                  <a:srgbClr val="0070C0"/>
                </a:solidFill>
                <a:latin typeface="Calibri" panose="020F0502020204030204" pitchFamily="34" charset="0"/>
                <a:ea typeface="Calibri" panose="020F0502020204030204" pitchFamily="34" charset="0"/>
              </a:rPr>
              <a:t> مستقلين </a:t>
            </a:r>
            <a:r>
              <a:rPr lang="ar-AE" sz="2400" dirty="0" smtClean="0">
                <a:solidFill>
                  <a:srgbClr val="0070C0"/>
                </a:solidFill>
                <a:latin typeface="Calibri" panose="020F0502020204030204" pitchFamily="34" charset="0"/>
                <a:ea typeface="Calibri" panose="020F0502020204030204" pitchFamily="34" charset="0"/>
              </a:rPr>
              <a:t>عندما يؤثران </a:t>
            </a:r>
            <a:r>
              <a:rPr lang="ar-OM" sz="2400" dirty="0" smtClean="0">
                <a:solidFill>
                  <a:srgbClr val="0070C0"/>
                </a:solidFill>
                <a:latin typeface="Calibri" panose="020F0502020204030204" pitchFamily="34" charset="0"/>
                <a:ea typeface="Calibri" panose="020F0502020204030204" pitchFamily="34" charset="0"/>
              </a:rPr>
              <a:t>على متغير </a:t>
            </a:r>
            <a:r>
              <a:rPr lang="ar-AE" sz="2400" dirty="0" smtClean="0">
                <a:solidFill>
                  <a:srgbClr val="0070C0"/>
                </a:solidFill>
                <a:latin typeface="Calibri" panose="020F0502020204030204" pitchFamily="34" charset="0"/>
                <a:ea typeface="Calibri" panose="020F0502020204030204" pitchFamily="34" charset="0"/>
              </a:rPr>
              <a:t>تابع واحد</a:t>
            </a:r>
            <a:r>
              <a:rPr lang="ar-OM" sz="2400" dirty="0" smtClean="0">
                <a:solidFill>
                  <a:srgbClr val="0070C0"/>
                </a:solidFill>
                <a:latin typeface="Calibri" panose="020F0502020204030204" pitchFamily="34" charset="0"/>
                <a:ea typeface="Calibri" panose="020F0502020204030204" pitchFamily="34" charset="0"/>
              </a:rPr>
              <a:t>.</a:t>
            </a:r>
            <a:endParaRPr lang="en-US" sz="24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Ø"/>
            </a:pPr>
            <a:r>
              <a:rPr lang="ar-OM" sz="2400" dirty="0">
                <a:solidFill>
                  <a:srgbClr val="0070C0"/>
                </a:solidFill>
                <a:latin typeface="Calibri" panose="020F0502020204030204" pitchFamily="34" charset="0"/>
                <a:ea typeface="Calibri" panose="020F0502020204030204" pitchFamily="34" charset="0"/>
              </a:rPr>
              <a:t>تحليل التباين </a:t>
            </a:r>
            <a:r>
              <a:rPr lang="ar-OM" sz="2400" dirty="0" smtClean="0">
                <a:solidFill>
                  <a:srgbClr val="0070C0"/>
                </a:solidFill>
                <a:latin typeface="Calibri" panose="020F0502020204030204" pitchFamily="34" charset="0"/>
                <a:ea typeface="Calibri" panose="020F0502020204030204" pitchFamily="34" charset="0"/>
              </a:rPr>
              <a:t>الثلاثي(</a:t>
            </a:r>
            <a:r>
              <a:rPr lang="en-US"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Three- way</a:t>
            </a:r>
            <a:r>
              <a:rPr lang="en-US" sz="2400" dirty="0" smtClean="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ANOVA</a:t>
            </a:r>
            <a:r>
              <a:rPr lang="ar-OM" sz="2400" dirty="0">
                <a:solidFill>
                  <a:srgbClr val="0070C0"/>
                </a:solidFill>
                <a:latin typeface="Calibri" panose="020F0502020204030204" pitchFamily="34" charset="0"/>
                <a:ea typeface="Calibri" panose="020F0502020204030204" pitchFamily="34" charset="0"/>
              </a:rPr>
              <a:t>) يسمح باختبار التفاعل بين </a:t>
            </a:r>
            <a:r>
              <a:rPr lang="ar-OM" sz="2400" dirty="0" smtClean="0">
                <a:solidFill>
                  <a:srgbClr val="0070C0"/>
                </a:solidFill>
                <a:latin typeface="Calibri" panose="020F0502020204030204" pitchFamily="34" charset="0"/>
                <a:ea typeface="Calibri" panose="020F0502020204030204" pitchFamily="34" charset="0"/>
              </a:rPr>
              <a:t>متغيرين مستقلين</a:t>
            </a:r>
            <a:r>
              <a:rPr lang="ar-AE" sz="2400" dirty="0" smtClean="0">
                <a:solidFill>
                  <a:srgbClr val="0070C0"/>
                </a:solidFill>
                <a:latin typeface="Calibri" panose="020F0502020204030204" pitchFamily="34" charset="0"/>
                <a:ea typeface="Calibri" panose="020F0502020204030204" pitchFamily="34" charset="0"/>
              </a:rPr>
              <a:t> عندما </a:t>
            </a:r>
            <a:r>
              <a:rPr lang="ar-OM" sz="2400" dirty="0" smtClean="0">
                <a:solidFill>
                  <a:srgbClr val="0070C0"/>
                </a:solidFill>
                <a:latin typeface="Calibri" panose="020F0502020204030204" pitchFamily="34" charset="0"/>
                <a:ea typeface="Calibri" panose="020F0502020204030204" pitchFamily="34" charset="0"/>
              </a:rPr>
              <a:t>يؤثران على </a:t>
            </a:r>
            <a:r>
              <a:rPr lang="ar-OM" sz="2400" dirty="0">
                <a:solidFill>
                  <a:srgbClr val="0070C0"/>
                </a:solidFill>
                <a:latin typeface="Calibri" panose="020F0502020204030204" pitchFamily="34" charset="0"/>
                <a:ea typeface="Calibri" panose="020F0502020204030204" pitchFamily="34" charset="0"/>
              </a:rPr>
              <a:t>متغير </a:t>
            </a:r>
            <a:r>
              <a:rPr lang="ar-AE" sz="2400" dirty="0">
                <a:solidFill>
                  <a:srgbClr val="0070C0"/>
                </a:solidFill>
                <a:latin typeface="Calibri" panose="020F0502020204030204" pitchFamily="34" charset="0"/>
                <a:ea typeface="Calibri" panose="020F0502020204030204" pitchFamily="34" charset="0"/>
              </a:rPr>
              <a:t>تابع واحد</a:t>
            </a:r>
            <a:r>
              <a:rPr lang="ar-OM" sz="2400" dirty="0" smtClean="0">
                <a:solidFill>
                  <a:srgbClr val="0070C0"/>
                </a:solidFill>
                <a:latin typeface="Calibri" panose="020F0502020204030204" pitchFamily="34" charset="0"/>
                <a:ea typeface="Calibri" panose="020F0502020204030204" pitchFamily="34" charset="0"/>
              </a:rPr>
              <a:t>.</a:t>
            </a:r>
            <a:endParaRPr lang="ar-AE" sz="2400" dirty="0" smtClean="0">
              <a:solidFill>
                <a:srgbClr val="0070C0"/>
              </a:solidFill>
              <a:latin typeface="Calibri" panose="020F0502020204030204" pitchFamily="34" charset="0"/>
              <a:ea typeface="Calibri" panose="020F0502020204030204" pitchFamily="34" charset="0"/>
            </a:endParaRPr>
          </a:p>
          <a:p>
            <a:pPr marL="342900" lvl="0" indent="-342900" algn="just" rtl="1">
              <a:lnSpc>
                <a:spcPct val="107000"/>
              </a:lnSpc>
              <a:spcAft>
                <a:spcPts val="800"/>
              </a:spcAft>
              <a:buFont typeface="Wingdings" panose="05000000000000000000" pitchFamily="2" charset="2"/>
              <a:buChar char="Ø"/>
            </a:pPr>
            <a:r>
              <a:rPr lang="ar-OM" sz="2400" dirty="0">
                <a:latin typeface="Calibri" panose="020F0502020204030204" pitchFamily="34" charset="0"/>
                <a:ea typeface="Calibri" panose="020F0502020204030204" pitchFamily="34" charset="0"/>
              </a:rPr>
              <a:t>تحليل التباين </a:t>
            </a:r>
            <a:r>
              <a:rPr lang="ar-OM" sz="2400" dirty="0" smtClean="0">
                <a:latin typeface="Calibri" panose="020F0502020204030204" pitchFamily="34" charset="0"/>
                <a:ea typeface="Calibri" panose="020F0502020204030204" pitchFamily="34" charset="0"/>
              </a:rPr>
              <a:t>الثنائي</a:t>
            </a:r>
            <a:r>
              <a:rPr lang="ar-AE" sz="2400" dirty="0" smtClean="0">
                <a:latin typeface="Calibri" panose="020F0502020204030204" pitchFamily="34" charset="0"/>
                <a:ea typeface="Calibri" panose="020F0502020204030204" pitchFamily="34" charset="0"/>
              </a:rPr>
              <a:t> المتعدد</a:t>
            </a:r>
            <a:r>
              <a:rPr lang="ar-OM" sz="2400" dirty="0" smtClean="0">
                <a:latin typeface="Calibri" panose="020F0502020204030204" pitchFamily="34" charset="0"/>
                <a:ea typeface="Calibri" panose="020F0502020204030204" pitchFamily="34" charset="0"/>
              </a:rPr>
              <a:t> </a:t>
            </a:r>
            <a:r>
              <a:rPr lang="ar-OM" sz="2400" dirty="0">
                <a:latin typeface="Calibri" panose="020F0502020204030204" pitchFamily="34" charset="0"/>
                <a:ea typeface="Calibri" panose="020F0502020204030204" pitchFamily="34"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Two-way</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MANOVA</a:t>
            </a:r>
            <a:r>
              <a:rPr lang="ar-OM" sz="2400" dirty="0" smtClean="0">
                <a:latin typeface="Calibri" panose="020F0502020204030204" pitchFamily="34" charset="0"/>
                <a:ea typeface="Calibri" panose="020F0502020204030204" pitchFamily="34" charset="0"/>
              </a:rPr>
              <a:t>) </a:t>
            </a:r>
            <a:r>
              <a:rPr lang="ar-OM" sz="2400" dirty="0">
                <a:latin typeface="Calibri" panose="020F0502020204030204" pitchFamily="34" charset="0"/>
                <a:ea typeface="Calibri" panose="020F0502020204030204" pitchFamily="34" charset="0"/>
              </a:rPr>
              <a:t>يسمح باختبار التفاعل بين متغير</a:t>
            </a:r>
            <a:r>
              <a:rPr lang="ar-AE" sz="2400" dirty="0">
                <a:latin typeface="Calibri" panose="020F0502020204030204" pitchFamily="34" charset="0"/>
                <a:ea typeface="Calibri" panose="020F0502020204030204" pitchFamily="34" charset="0"/>
              </a:rPr>
              <a:t>ين</a:t>
            </a:r>
            <a:r>
              <a:rPr lang="ar-OM" sz="2400" dirty="0">
                <a:latin typeface="Calibri" panose="020F0502020204030204" pitchFamily="34" charset="0"/>
                <a:ea typeface="Calibri" panose="020F0502020204030204" pitchFamily="34" charset="0"/>
              </a:rPr>
              <a:t> مستقلين </a:t>
            </a:r>
            <a:r>
              <a:rPr lang="ar-AE" sz="2400" dirty="0">
                <a:latin typeface="Calibri" panose="020F0502020204030204" pitchFamily="34" charset="0"/>
                <a:ea typeface="Calibri" panose="020F0502020204030204" pitchFamily="34" charset="0"/>
              </a:rPr>
              <a:t>عندما يؤثران </a:t>
            </a:r>
            <a:r>
              <a:rPr lang="ar-OM" sz="2400" dirty="0">
                <a:latin typeface="Calibri" panose="020F0502020204030204" pitchFamily="34" charset="0"/>
                <a:ea typeface="Calibri" panose="020F0502020204030204" pitchFamily="34" charset="0"/>
              </a:rPr>
              <a:t>على </a:t>
            </a:r>
            <a:r>
              <a:rPr lang="ar-OM" sz="2400" dirty="0" smtClean="0">
                <a:latin typeface="Calibri" panose="020F0502020204030204" pitchFamily="34" charset="0"/>
                <a:ea typeface="Calibri" panose="020F0502020204030204" pitchFamily="34" charset="0"/>
              </a:rPr>
              <a:t>متغيرات تابعة.</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Ø"/>
            </a:pPr>
            <a:r>
              <a:rPr lang="ar-OM" sz="2400" dirty="0">
                <a:latin typeface="Calibri" panose="020F0502020204030204" pitchFamily="34" charset="0"/>
                <a:ea typeface="Calibri" panose="020F0502020204030204" pitchFamily="34" charset="0"/>
              </a:rPr>
              <a:t>تحليل التباين </a:t>
            </a:r>
            <a:r>
              <a:rPr lang="ar-OM" sz="2400" dirty="0" smtClean="0">
                <a:latin typeface="Calibri" panose="020F0502020204030204" pitchFamily="34" charset="0"/>
                <a:ea typeface="Calibri" panose="020F0502020204030204" pitchFamily="34" charset="0"/>
              </a:rPr>
              <a:t>الثلاثي المتعدد (</a:t>
            </a:r>
            <a:r>
              <a:rPr lang="en-US" sz="2400" dirty="0">
                <a:latin typeface="Times New Roman" panose="02020603050405020304" pitchFamily="18" charset="0"/>
                <a:ea typeface="Calibri" panose="020F0502020204030204" pitchFamily="34" charset="0"/>
                <a:cs typeface="Times New Roman" panose="02020603050405020304" pitchFamily="18" charset="0"/>
              </a:rPr>
              <a:t>Three- way</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MANOVA</a:t>
            </a:r>
            <a:r>
              <a:rPr lang="ar-OM" sz="2400" dirty="0" smtClean="0">
                <a:latin typeface="Calibri" panose="020F0502020204030204" pitchFamily="34" charset="0"/>
                <a:ea typeface="Calibri" panose="020F0502020204030204" pitchFamily="34" charset="0"/>
              </a:rPr>
              <a:t>) </a:t>
            </a:r>
            <a:r>
              <a:rPr lang="ar-OM" sz="2400" dirty="0">
                <a:latin typeface="Calibri" panose="020F0502020204030204" pitchFamily="34" charset="0"/>
                <a:ea typeface="Calibri" panose="020F0502020204030204" pitchFamily="34" charset="0"/>
              </a:rPr>
              <a:t>يسمح باختبار التفاعل بين </a:t>
            </a:r>
            <a:r>
              <a:rPr lang="ar-AE" sz="2400" dirty="0">
                <a:latin typeface="Calibri" panose="020F0502020204030204" pitchFamily="34" charset="0"/>
                <a:ea typeface="Calibri" panose="020F0502020204030204" pitchFamily="34" charset="0"/>
              </a:rPr>
              <a:t>ثلاثة متغيرات مستقلة عندما تؤثر</a:t>
            </a:r>
            <a:r>
              <a:rPr lang="ar-OM" sz="2400" dirty="0">
                <a:latin typeface="Calibri" panose="020F0502020204030204" pitchFamily="34" charset="0"/>
                <a:ea typeface="Calibri" panose="020F0502020204030204" pitchFamily="34" charset="0"/>
              </a:rPr>
              <a:t>على </a:t>
            </a:r>
            <a:r>
              <a:rPr lang="ar-OM" sz="2400" dirty="0" smtClean="0">
                <a:latin typeface="Calibri" panose="020F0502020204030204" pitchFamily="34" charset="0"/>
                <a:ea typeface="Calibri" panose="020F0502020204030204" pitchFamily="34" charset="0"/>
              </a:rPr>
              <a:t>متغيرات تابعة.</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4220306" y="393896"/>
            <a:ext cx="3685735" cy="461665"/>
          </a:xfrm>
          <a:prstGeom prst="rect">
            <a:avLst/>
          </a:prstGeom>
          <a:noFill/>
          <a:ln>
            <a:solidFill>
              <a:srgbClr val="00B050"/>
            </a:solidFill>
          </a:ln>
        </p:spPr>
        <p:txBody>
          <a:bodyPr wrap="square" rtlCol="0">
            <a:spAutoFit/>
          </a:bodyPr>
          <a:lstStyle/>
          <a:p>
            <a:pPr algn="ctr"/>
            <a:r>
              <a:rPr lang="ar-AE" sz="2400" dirty="0" smtClean="0"/>
              <a:t>التفاعل بين المتغيرات المستقلة </a:t>
            </a:r>
            <a:endParaRPr lang="en-US" sz="2400" dirty="0"/>
          </a:p>
        </p:txBody>
      </p:sp>
    </p:spTree>
    <p:extLst>
      <p:ext uri="{BB962C8B-B14F-4D97-AF65-F5344CB8AC3E}">
        <p14:creationId xmlns:p14="http://schemas.microsoft.com/office/powerpoint/2010/main" val="18426315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39483" y="845889"/>
                <a:ext cx="10170942" cy="4367029"/>
              </a:xfrm>
              <a:prstGeom prst="rect">
                <a:avLst/>
              </a:prstGeom>
              <a:ln>
                <a:solidFill>
                  <a:srgbClr val="FF0000"/>
                </a:solidFill>
              </a:ln>
            </p:spPr>
            <p:txBody>
              <a:bodyPr wrap="square">
                <a:spAutoFit/>
              </a:bodyPr>
              <a:lstStyle/>
              <a:p>
                <a:pPr marL="342900" indent="-342900" algn="just" rtl="1">
                  <a:lnSpc>
                    <a:spcPct val="107000"/>
                  </a:lnSpc>
                  <a:spcAft>
                    <a:spcPts val="800"/>
                  </a:spcAft>
                  <a:buFont typeface="Wingdings" panose="05000000000000000000" pitchFamily="2" charset="2"/>
                  <a:buChar char="Ø"/>
                </a:pPr>
                <a:r>
                  <a:rPr lang="ar-OM" sz="2400" dirty="0" smtClean="0">
                    <a:latin typeface="Calibri" panose="020F0502020204030204" pitchFamily="34" charset="0"/>
                    <a:ea typeface="Calibri" panose="020F0502020204030204" pitchFamily="34" charset="0"/>
                  </a:rPr>
                  <a:t>نستعمل تحليل </a:t>
                </a:r>
                <a:r>
                  <a:rPr lang="en-US" sz="2400" dirty="0">
                    <a:latin typeface="Times New Roman" panose="02020603050405020304" pitchFamily="18" charset="0"/>
                    <a:ea typeface="Calibri" panose="020F0502020204030204" pitchFamily="34" charset="0"/>
                    <a:cs typeface="Times New Roman" panose="02020603050405020304" pitchFamily="18" charset="0"/>
                  </a:rPr>
                  <a:t>MANOVA</a:t>
                </a:r>
                <a:r>
                  <a:rPr lang="ar-OM" sz="2400" dirty="0">
                    <a:latin typeface="Calibri" panose="020F0502020204030204" pitchFamily="34" charset="0"/>
                    <a:ea typeface="Calibri" panose="020F0502020204030204" pitchFamily="34" charset="0"/>
                  </a:rPr>
                  <a:t> إذا كانا نرغب بدراسة أكثر من متغير تابع لدراسة التأثيرات الداخلية.</a:t>
                </a:r>
              </a:p>
              <a:p>
                <a:pPr marL="342900" indent="-342900" algn="just" rtl="1">
                  <a:lnSpc>
                    <a:spcPct val="107000"/>
                  </a:lnSpc>
                  <a:spcAft>
                    <a:spcPts val="800"/>
                  </a:spcAft>
                  <a:buFont typeface="Wingdings" panose="05000000000000000000" pitchFamily="2" charset="2"/>
                  <a:buChar char="Ø"/>
                </a:pPr>
                <a:r>
                  <a:rPr lang="ar-OM" sz="2400" dirty="0">
                    <a:latin typeface="Calibri" panose="020F0502020204030204" pitchFamily="34" charset="0"/>
                    <a:ea typeface="Calibri" panose="020F0502020204030204" pitchFamily="34" charset="0"/>
                  </a:rPr>
                  <a:t>تحليل </a:t>
                </a:r>
                <a:r>
                  <a:rPr lang="en-US" sz="2400" dirty="0">
                    <a:latin typeface="Times New Roman" panose="02020603050405020304" pitchFamily="18" charset="0"/>
                    <a:ea typeface="Calibri" panose="020F0502020204030204" pitchFamily="34" charset="0"/>
                    <a:cs typeface="Times New Roman" panose="02020603050405020304" pitchFamily="18" charset="0"/>
                  </a:rPr>
                  <a:t>MANOVA</a:t>
                </a:r>
                <a:r>
                  <a:rPr lang="ar-OM" sz="2400" dirty="0">
                    <a:latin typeface="Calibri" panose="020F0502020204030204" pitchFamily="34" charset="0"/>
                    <a:ea typeface="Calibri" panose="020F0502020204030204" pitchFamily="34" charset="0"/>
                  </a:rPr>
                  <a:t> أكثر دقة من </a:t>
                </a:r>
                <a:r>
                  <a:rPr lang="en-US" sz="2400" dirty="0">
                    <a:latin typeface="Times New Roman" panose="02020603050405020304" pitchFamily="18" charset="0"/>
                    <a:ea typeface="Calibri" panose="020F0502020204030204" pitchFamily="34" charset="0"/>
                    <a:cs typeface="Times New Roman" panose="02020603050405020304" pitchFamily="18" charset="0"/>
                  </a:rPr>
                  <a:t>ANOVA </a:t>
                </a:r>
                <a:r>
                  <a:rPr lang="ar-OM" sz="2400" dirty="0">
                    <a:latin typeface="Times New Roman" panose="02020603050405020304" pitchFamily="18" charset="0"/>
                    <a:ea typeface="Calibri" panose="020F0502020204030204" pitchFamily="34" charset="0"/>
                    <a:cs typeface="Times New Roman" panose="02020603050405020304" pitchFamily="18" charset="0"/>
                  </a:rPr>
                  <a:t> </a:t>
                </a:r>
                <a:r>
                  <a:rPr lang="ar-OM" sz="2400" dirty="0">
                    <a:latin typeface="Calibri" panose="020F0502020204030204" pitchFamily="34" charset="0"/>
                    <a:ea typeface="Calibri" panose="020F0502020204030204" pitchFamily="34" charset="0"/>
                  </a:rPr>
                  <a:t>عندما يكون لدينا أكثر من متغير تابع.</a:t>
                </a:r>
              </a:p>
              <a:p>
                <a:pPr marL="342900" indent="-342900" algn="just" rtl="1">
                  <a:lnSpc>
                    <a:spcPct val="107000"/>
                  </a:lnSpc>
                  <a:spcAft>
                    <a:spcPts val="800"/>
                  </a:spcAft>
                  <a:buFont typeface="Wingdings" panose="05000000000000000000" pitchFamily="2" charset="2"/>
                  <a:buChar char="Ø"/>
                  <a:tabLst>
                    <a:tab pos="539750" algn="r"/>
                    <a:tab pos="629920" algn="r"/>
                  </a:tabLst>
                </a:pPr>
                <a:r>
                  <a:rPr lang="ar-SA" sz="2400" dirty="0" smtClean="0">
                    <a:latin typeface="Calibri" panose="020F0502020204030204" pitchFamily="34" charset="0"/>
                    <a:ea typeface="Calibri" panose="020F0502020204030204" pitchFamily="34" charset="0"/>
                  </a:rPr>
                  <a:t>اذا </a:t>
                </a:r>
                <a:r>
                  <a:rPr lang="ar-SA" sz="2400" dirty="0">
                    <a:latin typeface="Calibri" panose="020F0502020204030204" pitchFamily="34" charset="0"/>
                    <a:ea typeface="Calibri" panose="020F0502020204030204" pitchFamily="34" charset="0"/>
                  </a:rPr>
                  <a:t>كنا ندرس أثر متغير عشوائي </a:t>
                </a:r>
                <a:r>
                  <a:rPr lang="ar-SA" sz="2400" dirty="0" smtClean="0">
                    <a:latin typeface="Calibri" panose="020F0502020204030204" pitchFamily="34" charset="0"/>
                    <a:ea typeface="Calibri" panose="020F0502020204030204" pitchFamily="34" charset="0"/>
                  </a:rPr>
                  <a:t>واحد</a:t>
                </a:r>
                <a:r>
                  <a:rPr lang="ar-OM" sz="2400" dirty="0" smtClean="0">
                    <a:latin typeface="Calibri" panose="020F0502020204030204" pitchFamily="34" charset="0"/>
                    <a:ea typeface="Calibri" panose="020F0502020204030204" pitchFamily="34" charset="0"/>
                  </a:rPr>
                  <a:t> </a:t>
                </a:r>
                <a:r>
                  <a:rPr lang="ar-SA" sz="2400" dirty="0" smtClean="0">
                    <a:latin typeface="Calibri" panose="020F0502020204030204" pitchFamily="34" charset="0"/>
                    <a:ea typeface="Calibri" panose="020F0502020204030204" pitchFamily="34" charset="0"/>
                  </a:rPr>
                  <a:t>على </a:t>
                </a:r>
                <a:r>
                  <a:rPr lang="ar-SA" sz="2400" dirty="0">
                    <a:latin typeface="Calibri" panose="020F0502020204030204" pitchFamily="34" charset="0"/>
                    <a:ea typeface="Calibri" panose="020F0502020204030204" pitchFamily="34" charset="0"/>
                  </a:rPr>
                  <a:t>أكثر من متغير تابع فيمكن </a:t>
                </a:r>
                <a:r>
                  <a:rPr lang="ar-SA" sz="2400" dirty="0" smtClean="0">
                    <a:latin typeface="Times New Roman" panose="02020603050405020304" pitchFamily="18" charset="0"/>
                    <a:ea typeface="Calibri" panose="020F0502020204030204" pitchFamily="34" charset="0"/>
                    <a:cs typeface="Times New Roman" panose="02020603050405020304" pitchFamily="18" charset="0"/>
                  </a:rPr>
                  <a:t>استعمال</a:t>
                </a:r>
                <a:endParaRPr lang="ar-OM"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tabLst>
                    <a:tab pos="539750" algn="r"/>
                    <a:tab pos="629920" algn="r"/>
                  </a:tabLst>
                </a:pPr>
                <a:r>
                  <a:rPr lang="ar-SA" sz="2400"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ea typeface="Calibri" panose="020F0502020204030204" pitchFamily="34" charset="0"/>
                        <a:cs typeface="Times New Roman" panose="02020603050405020304" pitchFamily="18" charset="0"/>
                      </a:rPr>
                      <m:t>One</m:t>
                    </m:r>
                    <m:r>
                      <a:rPr lang="en-US" sz="2400" i="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𝑤𝑎𝑦</m:t>
                    </m:r>
                    <m:r>
                      <a:rPr lang="en-US" sz="2400" i="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i="0">
                        <a:latin typeface="Cambria Math" panose="02040503050406030204" pitchFamily="18" charset="0"/>
                        <a:ea typeface="Calibri" panose="020F0502020204030204" pitchFamily="34" charset="0"/>
                        <a:cs typeface="Times New Roman" panose="02020603050405020304" pitchFamily="18" charset="0"/>
                      </a:rPr>
                      <m:t>MANOVA</m:t>
                    </m:r>
                  </m:oMath>
                </a14:m>
                <a:r>
                  <a:rPr lang="ar-SA" sz="2400" dirty="0" smtClean="0">
                    <a:latin typeface="Times New Roman" panose="02020603050405020304" pitchFamily="18" charset="0"/>
                    <a:ea typeface="Calibri" panose="020F0502020204030204" pitchFamily="34" charset="0"/>
                    <a:cs typeface="Times New Roman" panose="02020603050405020304" pitchFamily="18" charset="0"/>
                  </a:rPr>
                  <a:t>.</a:t>
                </a:r>
                <a:r>
                  <a:rPr lang="ar-OM" sz="2400" dirty="0">
                    <a:latin typeface="Calibri" panose="020F0502020204030204" pitchFamily="34" charset="0"/>
                    <a:ea typeface="Calibri" panose="020F0502020204030204" pitchFamily="34" charset="0"/>
                  </a:rPr>
                  <a:t> </a:t>
                </a:r>
                <a:endParaRPr lang="ar-OM" sz="2400" dirty="0" smtClean="0">
                  <a:latin typeface="Calibri" panose="020F0502020204030204" pitchFamily="34" charset="0"/>
                  <a:ea typeface="Calibri" panose="020F0502020204030204" pitchFamily="34" charset="0"/>
                </a:endParaRPr>
              </a:p>
              <a:p>
                <a:pPr marL="342900" indent="-342900" algn="just" rtl="1">
                  <a:lnSpc>
                    <a:spcPct val="107000"/>
                  </a:lnSpc>
                  <a:spcAft>
                    <a:spcPts val="800"/>
                  </a:spcAft>
                  <a:buFont typeface="Wingdings" panose="05000000000000000000" pitchFamily="2" charset="2"/>
                  <a:buChar char="Ø"/>
                  <a:tabLst>
                    <a:tab pos="539750" algn="r"/>
                    <a:tab pos="629920" algn="r"/>
                  </a:tabLst>
                </a:pPr>
                <a:r>
                  <a:rPr lang="ar-SA" sz="2400" dirty="0">
                    <a:latin typeface="Calibri" panose="020F0502020204030204" pitchFamily="34" charset="0"/>
                    <a:ea typeface="Calibri" panose="020F0502020204030204" pitchFamily="34" charset="0"/>
                  </a:rPr>
                  <a:t>اذا كنا ندرس أثر </a:t>
                </a:r>
                <a:r>
                  <a:rPr lang="ar-SA" sz="2400" dirty="0" smtClean="0">
                    <a:latin typeface="Calibri" panose="020F0502020204030204" pitchFamily="34" charset="0"/>
                    <a:ea typeface="Calibri" panose="020F0502020204030204" pitchFamily="34" charset="0"/>
                  </a:rPr>
                  <a:t>متغير</a:t>
                </a:r>
                <a:r>
                  <a:rPr lang="ar-OM" sz="2400" dirty="0" smtClean="0">
                    <a:latin typeface="Calibri" panose="020F0502020204030204" pitchFamily="34" charset="0"/>
                    <a:ea typeface="Calibri" panose="020F0502020204030204" pitchFamily="34" charset="0"/>
                  </a:rPr>
                  <a:t>ين</a:t>
                </a:r>
                <a:r>
                  <a:rPr lang="ar-SA" sz="2400" dirty="0" smtClean="0">
                    <a:latin typeface="Calibri" panose="020F0502020204030204" pitchFamily="34" charset="0"/>
                    <a:ea typeface="Calibri" panose="020F0502020204030204" pitchFamily="34" charset="0"/>
                  </a:rPr>
                  <a:t> عشوائي</a:t>
                </a:r>
                <a:r>
                  <a:rPr lang="ar-OM" sz="2400" dirty="0" smtClean="0">
                    <a:latin typeface="Calibri" panose="020F0502020204030204" pitchFamily="34" charset="0"/>
                    <a:ea typeface="Calibri" panose="020F0502020204030204" pitchFamily="34" charset="0"/>
                  </a:rPr>
                  <a:t>ين ع</a:t>
                </a:r>
                <a:r>
                  <a:rPr lang="ar-SA" sz="2400" dirty="0" smtClean="0">
                    <a:latin typeface="Calibri" panose="020F0502020204030204" pitchFamily="34" charset="0"/>
                    <a:ea typeface="Calibri" panose="020F0502020204030204" pitchFamily="34" charset="0"/>
                  </a:rPr>
                  <a:t>لى </a:t>
                </a:r>
                <a:r>
                  <a:rPr lang="ar-SA" sz="2400" dirty="0">
                    <a:latin typeface="Calibri" panose="020F0502020204030204" pitchFamily="34" charset="0"/>
                    <a:ea typeface="Calibri" panose="020F0502020204030204" pitchFamily="34" charset="0"/>
                  </a:rPr>
                  <a:t>أكثر من متغير تابع فيمكن </a:t>
                </a:r>
                <a:r>
                  <a:rPr lang="ar-SA" sz="2400" dirty="0">
                    <a:latin typeface="Times New Roman" panose="02020603050405020304" pitchFamily="18" charset="0"/>
                    <a:ea typeface="Calibri" panose="020F0502020204030204" pitchFamily="34" charset="0"/>
                    <a:cs typeface="Times New Roman" panose="02020603050405020304" pitchFamily="18" charset="0"/>
                  </a:rPr>
                  <a:t>استعمال</a:t>
                </a:r>
                <a:endParaRPr lang="ar-OM" sz="2400" dirty="0">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tabLst>
                    <a:tab pos="539750" algn="r"/>
                    <a:tab pos="629920" algn="r"/>
                  </a:tabLst>
                </a:pPr>
                <a:r>
                  <a:rPr lang="ar-SA"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dirty="0">
                        <a:latin typeface="Cambria Math" panose="02040503050406030204" pitchFamily="18" charset="0"/>
                        <a:ea typeface="Calibri" panose="020F0502020204030204" pitchFamily="34" charset="0"/>
                        <a:cs typeface="Times New Roman" panose="02020603050405020304" pitchFamily="18" charset="0"/>
                      </a:rPr>
                      <m:t>T</m:t>
                    </m:r>
                    <m:r>
                      <m:rPr>
                        <m:sty m:val="p"/>
                      </m:rPr>
                      <a:rPr lang="en-US" sz="2400" b="0" i="0" dirty="0" smtClean="0">
                        <a:latin typeface="Cambria Math" panose="02040503050406030204" pitchFamily="18" charset="0"/>
                        <a:ea typeface="Calibri" panose="020F0502020204030204" pitchFamily="34" charset="0"/>
                        <a:cs typeface="Times New Roman" panose="02020603050405020304" pitchFamily="18" charset="0"/>
                      </a:rPr>
                      <m:t>wo</m:t>
                    </m:r>
                    <m:r>
                      <a:rPr lang="en-US"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𝑤𝑎𝑦</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r>
                      <a:rPr lang="en-US" sz="24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latin typeface="Cambria Math" panose="02040503050406030204" pitchFamily="18" charset="0"/>
                        <a:ea typeface="Calibri" panose="020F0502020204030204" pitchFamily="34" charset="0"/>
                        <a:cs typeface="Times New Roman" panose="02020603050405020304" pitchFamily="18" charset="0"/>
                      </a:rPr>
                      <m:t>MANOVA</m:t>
                    </m:r>
                  </m:oMath>
                </a14:m>
                <a:r>
                  <a:rPr lang="ar-SA" sz="2400" dirty="0">
                    <a:latin typeface="Times New Roman" panose="02020603050405020304" pitchFamily="18" charset="0"/>
                    <a:ea typeface="Calibri" panose="020F0502020204030204" pitchFamily="34" charset="0"/>
                    <a:cs typeface="Times New Roman" panose="02020603050405020304" pitchFamily="18" charset="0"/>
                  </a:rPr>
                  <a:t>.</a:t>
                </a:r>
                <a:r>
                  <a:rPr lang="ar-OM" sz="2400" dirty="0">
                    <a:latin typeface="Calibri" panose="020F0502020204030204" pitchFamily="34" charset="0"/>
                    <a:ea typeface="Calibri" panose="020F0502020204030204" pitchFamily="34" charset="0"/>
                  </a:rPr>
                  <a:t> </a:t>
                </a:r>
              </a:p>
              <a:p>
                <a:pPr marL="342900" lvl="0" indent="-342900" algn="just" rtl="1">
                  <a:lnSpc>
                    <a:spcPct val="107000"/>
                  </a:lnSpc>
                  <a:spcAft>
                    <a:spcPts val="800"/>
                  </a:spcAft>
                  <a:buFont typeface="Wingdings" panose="05000000000000000000" pitchFamily="2" charset="2"/>
                  <a:buChar char="Ø"/>
                  <a:tabLst>
                    <a:tab pos="539750" algn="r"/>
                    <a:tab pos="629920" algn="r"/>
                  </a:tabLst>
                </a:pPr>
                <a:r>
                  <a:rPr lang="ar-OM" sz="2400" dirty="0">
                    <a:latin typeface="Times New Roman" panose="02020603050405020304" pitchFamily="18" charset="0"/>
                    <a:ea typeface="Calibri" panose="020F0502020204030204" pitchFamily="34" charset="0"/>
                    <a:cs typeface="Times New Roman" panose="02020603050405020304" pitchFamily="18" charset="0"/>
                  </a:rPr>
                  <a:t>أما إذا كان هناك أكثر من تابع ونريد عزل </a:t>
                </a:r>
                <a:r>
                  <a:rPr lang="ar-OM" sz="2400" dirty="0">
                    <a:latin typeface="Calibri" panose="020F0502020204030204" pitchFamily="34" charset="0"/>
                    <a:ea typeface="Calibri" panose="020F0502020204030204" pitchFamily="34" charset="0"/>
                  </a:rPr>
                  <a:t>( إلغاء/ تثبيت/ تحييد) </a:t>
                </a:r>
                <a:r>
                  <a:rPr lang="ar-OM" sz="2400" dirty="0">
                    <a:latin typeface="Times New Roman" panose="02020603050405020304" pitchFamily="18" charset="0"/>
                    <a:ea typeface="Calibri" panose="020F0502020204030204" pitchFamily="34" charset="0"/>
                    <a:cs typeface="Times New Roman" panose="02020603050405020304" pitchFamily="18" charset="0"/>
                  </a:rPr>
                  <a:t>المتغيرات الخارجية ( المصاحبة/ الدخيلة/ الوسيطة / المزعجة) فنستعمل اختبارات </a:t>
                </a:r>
                <a:r>
                  <a:rPr lang="en-US" sz="2400" dirty="0">
                    <a:latin typeface="Times New Roman" panose="02020603050405020304" pitchFamily="18" charset="0"/>
                    <a:ea typeface="Calibri" panose="020F0502020204030204" pitchFamily="34" charset="0"/>
                    <a:cs typeface="Times New Roman" panose="02020603050405020304" pitchFamily="18" charset="0"/>
                  </a:rPr>
                  <a:t>MANCOVA</a:t>
                </a:r>
                <a:r>
                  <a:rPr lang="ar-OM" sz="2400" dirty="0">
                    <a:latin typeface="Calibri" panose="020F0502020204030204" pitchFamily="34" charset="0"/>
                    <a:ea typeface="Calibri" panose="020F0502020204030204" pitchFamily="34" charset="0"/>
                  </a:rPr>
                  <a:t> </a:t>
                </a:r>
                <a:r>
                  <a:rPr lang="ar-AE" sz="2400" dirty="0">
                    <a:latin typeface="Calibri" panose="020F0502020204030204" pitchFamily="34"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rtl="1">
                  <a:lnSpc>
                    <a:spcPct val="107000"/>
                  </a:lnSpc>
                  <a:spcAft>
                    <a:spcPts val="800"/>
                  </a:spcAft>
                  <a:buFont typeface="Wingdings" panose="05000000000000000000" pitchFamily="2" charset="2"/>
                  <a:buChar char="Ø"/>
                  <a:tabLst>
                    <a:tab pos="539750" algn="r"/>
                    <a:tab pos="629920" algn="r"/>
                  </a:tabLst>
                </a:pPr>
                <a:r>
                  <a:rPr lang="ar-OM" sz="2400" dirty="0" smtClean="0">
                    <a:latin typeface="Calibri" panose="020F0502020204030204" pitchFamily="34" charset="0"/>
                    <a:ea typeface="Calibri" panose="020F0502020204030204" pitchFamily="34" charset="0"/>
                  </a:rPr>
                  <a:t>تحليل </a:t>
                </a:r>
                <a:r>
                  <a:rPr lang="en-US" sz="2400" dirty="0">
                    <a:latin typeface="Times New Roman" panose="02020603050405020304" pitchFamily="18" charset="0"/>
                    <a:ea typeface="Calibri" panose="020F0502020204030204" pitchFamily="34" charset="0"/>
                    <a:cs typeface="Times New Roman" panose="02020603050405020304" pitchFamily="18" charset="0"/>
                  </a:rPr>
                  <a:t>MANCOVA</a:t>
                </a:r>
                <a:r>
                  <a:rPr lang="ar-OM" sz="2400" dirty="0">
                    <a:latin typeface="Calibri" panose="020F0502020204030204" pitchFamily="34" charset="0"/>
                    <a:ea typeface="Calibri" panose="020F0502020204030204" pitchFamily="34" charset="0"/>
                  </a:rPr>
                  <a:t> يسمح بدراسة التأثيرات الداخلية وإمكانية عزل بعض المتغيرات المستقلة</a:t>
                </a:r>
                <a:r>
                  <a:rPr lang="ar-OM" sz="2400" dirty="0" smtClean="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39483" y="845889"/>
                <a:ext cx="10170942" cy="4367029"/>
              </a:xfrm>
              <a:prstGeom prst="rect">
                <a:avLst/>
              </a:prstGeom>
              <a:blipFill rotWithShape="0">
                <a:blip r:embed="rId2"/>
                <a:stretch>
                  <a:fillRect l="-1677" t="-975" r="-838" b="-1532"/>
                </a:stretch>
              </a:blipFill>
              <a:ln>
                <a:solidFill>
                  <a:srgbClr val="FF0000"/>
                </a:solidFill>
              </a:ln>
            </p:spPr>
            <p:txBody>
              <a:bodyPr/>
              <a:lstStyle/>
              <a:p>
                <a:r>
                  <a:rPr lang="en-US">
                    <a:noFill/>
                  </a:rPr>
                  <a:t> </a:t>
                </a:r>
              </a:p>
            </p:txBody>
          </p:sp>
        </mc:Fallback>
      </mc:AlternateContent>
      <p:sp>
        <p:nvSpPr>
          <p:cNvPr id="3" name="TextBox 2"/>
          <p:cNvSpPr txBox="1"/>
          <p:nvPr/>
        </p:nvSpPr>
        <p:spPr>
          <a:xfrm>
            <a:off x="4220308" y="182880"/>
            <a:ext cx="3685735" cy="461665"/>
          </a:xfrm>
          <a:prstGeom prst="rect">
            <a:avLst/>
          </a:prstGeom>
          <a:noFill/>
          <a:ln>
            <a:solidFill>
              <a:srgbClr val="00B050"/>
            </a:solidFill>
          </a:ln>
        </p:spPr>
        <p:txBody>
          <a:bodyPr wrap="square" rtlCol="0">
            <a:spAutoFit/>
          </a:bodyPr>
          <a:lstStyle/>
          <a:p>
            <a:pPr algn="ctr"/>
            <a:r>
              <a:rPr lang="ar-OM" sz="2400" dirty="0" smtClean="0"/>
              <a:t>المتغيرات التابعة والتأثيرات الداخلية</a:t>
            </a:r>
            <a:endParaRPr lang="en-US" sz="2400" dirty="0"/>
          </a:p>
        </p:txBody>
      </p:sp>
    </p:spTree>
    <p:extLst>
      <p:ext uri="{BB962C8B-B14F-4D97-AF65-F5344CB8AC3E}">
        <p14:creationId xmlns:p14="http://schemas.microsoft.com/office/powerpoint/2010/main" val="11171147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427" y="1270831"/>
            <a:ext cx="11127347" cy="4340419"/>
          </a:xfrm>
          <a:prstGeom prst="rect">
            <a:avLst/>
          </a:prstGeom>
          <a:ln>
            <a:solidFill>
              <a:srgbClr val="00B050"/>
            </a:solidFill>
          </a:ln>
        </p:spPr>
        <p:txBody>
          <a:bodyPr wrap="square">
            <a:spAutoFit/>
          </a:bodyPr>
          <a:lstStyle/>
          <a:p>
            <a:pPr algn="r" rtl="1">
              <a:lnSpc>
                <a:spcPct val="107000"/>
              </a:lnSpc>
              <a:spcAft>
                <a:spcPts val="0"/>
              </a:spcAft>
            </a:pPr>
            <a:r>
              <a:rPr lang="ar-SA"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spcAft>
                <a:spcPts val="0"/>
              </a:spcAft>
              <a:buFont typeface="Wingdings" panose="05000000000000000000" pitchFamily="2" charset="2"/>
              <a:buChar char="Ø"/>
            </a:pPr>
            <a:r>
              <a:rPr lang="ar-AE" sz="2400" dirty="0" smtClean="0">
                <a:latin typeface="Times New Roman" panose="02020603050405020304" pitchFamily="18" charset="0"/>
                <a:ea typeface="Calibri" panose="020F0502020204030204" pitchFamily="34" charset="0"/>
              </a:rPr>
              <a:t>افراد </a:t>
            </a:r>
            <a:r>
              <a:rPr lang="ar-SA" sz="2400" dirty="0" smtClean="0">
                <a:latin typeface="Times New Roman" panose="02020603050405020304" pitchFamily="18" charset="0"/>
                <a:ea typeface="Calibri" panose="020F0502020204030204" pitchFamily="34" charset="0"/>
              </a:rPr>
              <a:t>مجتمع </a:t>
            </a:r>
            <a:r>
              <a:rPr lang="ar-SA" sz="2400" dirty="0">
                <a:latin typeface="Times New Roman" panose="02020603050405020304" pitchFamily="18" charset="0"/>
                <a:ea typeface="Calibri" panose="020F0502020204030204" pitchFamily="34" charset="0"/>
              </a:rPr>
              <a:t>الدراسة في </a:t>
            </a:r>
            <a:r>
              <a:rPr lang="ar-OM" sz="2400" dirty="0" smtClean="0">
                <a:latin typeface="Times New Roman" panose="02020603050405020304" pitchFamily="18" charset="0"/>
                <a:ea typeface="Calibri" panose="020F0502020204030204" pitchFamily="34" charset="0"/>
              </a:rPr>
              <a:t>ا</a:t>
            </a:r>
            <a:r>
              <a:rPr lang="ar-SA" sz="2400" dirty="0" smtClean="0">
                <a:latin typeface="Times New Roman" panose="02020603050405020304" pitchFamily="18" charset="0"/>
                <a:ea typeface="Calibri" panose="020F0502020204030204" pitchFamily="34" charset="0"/>
              </a:rPr>
              <a:t>لبحـوث </a:t>
            </a:r>
            <a:r>
              <a:rPr lang="ar-SA" sz="2400" dirty="0">
                <a:latin typeface="Times New Roman" panose="02020603050405020304" pitchFamily="18" charset="0"/>
                <a:ea typeface="Calibri" panose="020F0502020204030204" pitchFamily="34" charset="0"/>
              </a:rPr>
              <a:t>التربويـة والنفسـية هم البشر.</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spcAft>
                <a:spcPts val="0"/>
              </a:spcAft>
              <a:buFont typeface="Wingdings" panose="05000000000000000000" pitchFamily="2" charset="2"/>
              <a:buChar char="Ø"/>
            </a:pPr>
            <a:r>
              <a:rPr lang="ar-SA" sz="2400" dirty="0">
                <a:latin typeface="Times New Roman" panose="02020603050405020304" pitchFamily="18" charset="0"/>
                <a:ea typeface="Calibri" panose="020F0502020204030204" pitchFamily="34" charset="0"/>
              </a:rPr>
              <a:t>الظواهر الانسانية تتـأثر بعوامـل عديــدة ومتفاعلــة يصــعب التحكم فيها أو عزلهــا أو تثبيتهــا بشكل كامل.</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buFont typeface="Wingdings" panose="05000000000000000000" pitchFamily="2" charset="2"/>
              <a:buChar char="Ø"/>
            </a:pPr>
            <a:r>
              <a:rPr lang="ar-SA" sz="2400" dirty="0" smtClean="0">
                <a:latin typeface="Times New Roman" panose="02020603050405020304" pitchFamily="18" charset="0"/>
                <a:ea typeface="Calibri" panose="020F0502020204030204" pitchFamily="34" charset="0"/>
              </a:rPr>
              <a:t>هنـاك </a:t>
            </a:r>
            <a:r>
              <a:rPr lang="ar-SA" sz="2400" dirty="0">
                <a:latin typeface="Times New Roman" panose="02020603050405020304" pitchFamily="18" charset="0"/>
                <a:ea typeface="Calibri" panose="020F0502020204030204" pitchFamily="34" charset="0"/>
              </a:rPr>
              <a:t>متغيرات تزاحم وتنافس المتغــيرات المســتقلة في تأثيرها على المتغير التابع. وهذا يجعل تحديد التـأثير الـدقيق للمتغـير المسـتقل علـى المتغـير التـابع صعبا</a:t>
            </a:r>
            <a:r>
              <a:rPr lang="ar-SA" sz="2400" dirty="0" smtClean="0">
                <a:latin typeface="Times New Roman" panose="02020603050405020304" pitchFamily="18" charset="0"/>
                <a:ea typeface="Calibri" panose="020F0502020204030204" pitchFamily="34" charset="0"/>
              </a:rPr>
              <a:t>.</a:t>
            </a:r>
            <a:endParaRPr lang="ar-OM" sz="2400" dirty="0" smtClean="0">
              <a:latin typeface="Times New Roman" panose="02020603050405020304" pitchFamily="18" charset="0"/>
              <a:ea typeface="Calibri" panose="020F0502020204030204" pitchFamily="34" charset="0"/>
            </a:endParaRPr>
          </a:p>
          <a:p>
            <a:pPr marL="342900" indent="-342900" algn="r" rtl="1">
              <a:lnSpc>
                <a:spcPct val="107000"/>
              </a:lnSpc>
              <a:buFont typeface="Wingdings" panose="05000000000000000000" pitchFamily="2" charset="2"/>
              <a:buChar char="Ø"/>
            </a:pPr>
            <a:r>
              <a:rPr lang="ar-OM" sz="2400" dirty="0" smtClean="0">
                <a:latin typeface="Times New Roman" panose="02020603050405020304" pitchFamily="18" charset="0"/>
                <a:ea typeface="Calibri" panose="020F0502020204030204" pitchFamily="34" charset="0"/>
              </a:rPr>
              <a:t> </a:t>
            </a:r>
            <a:r>
              <a:rPr lang="ar-OM" sz="2400" dirty="0">
                <a:latin typeface="Times New Roman" panose="02020603050405020304" pitchFamily="18" charset="0"/>
                <a:ea typeface="Calibri" panose="020F0502020204030204" pitchFamily="34" charset="0"/>
              </a:rPr>
              <a:t>يسعى </a:t>
            </a:r>
            <a:r>
              <a:rPr lang="ar-SA" sz="2400" dirty="0">
                <a:latin typeface="Times New Roman" panose="02020603050405020304" pitchFamily="18" charset="0"/>
                <a:ea typeface="Calibri" panose="020F0502020204030204" pitchFamily="34" charset="0"/>
              </a:rPr>
              <a:t>الباحثون لمعرفـة الأثـر الـذي تتركـه المتغـيرات المسـتقلة علـى المتغـيرات التابعـة</a:t>
            </a:r>
            <a:r>
              <a:rPr lang="ar-SA" sz="2400" dirty="0" smtClean="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buFont typeface="Wingdings" panose="05000000000000000000" pitchFamily="2" charset="2"/>
              <a:buChar char="Ø"/>
            </a:pPr>
            <a:r>
              <a:rPr lang="ar-SA" sz="2400" dirty="0">
                <a:latin typeface="Times New Roman" panose="02020603050405020304" pitchFamily="18" charset="0"/>
                <a:ea typeface="Calibri" panose="020F0502020204030204" pitchFamily="34" charset="0"/>
              </a:rPr>
              <a:t>يرغب الباحثون في أن يكون التأثير في المتغير التابع هو بسبب المتغير المستقل قيد الدراسة وليس لمتغيرات خارجية . </a:t>
            </a:r>
            <a:endParaRPr lang="en-US" sz="2400" dirty="0">
              <a:latin typeface="Times New Roman" panose="02020603050405020304" pitchFamily="18" charset="0"/>
              <a:ea typeface="Calibri" panose="020F0502020204030204" pitchFamily="34" charset="0"/>
            </a:endParaRPr>
          </a:p>
          <a:p>
            <a:pPr marL="342900" indent="-342900" algn="r" rtl="1">
              <a:lnSpc>
                <a:spcPct val="107000"/>
              </a:lnSpc>
              <a:buFont typeface="Wingdings" panose="05000000000000000000" pitchFamily="2" charset="2"/>
              <a:buChar char="Ø"/>
            </a:pPr>
            <a:r>
              <a:rPr lang="ar-SA" sz="2400" dirty="0" smtClean="0">
                <a:latin typeface="Times New Roman" panose="02020603050405020304" pitchFamily="18" charset="0"/>
                <a:ea typeface="Calibri" panose="020F0502020204030204" pitchFamily="34" charset="0"/>
              </a:rPr>
              <a:t>لدراسة </a:t>
            </a:r>
            <a:r>
              <a:rPr lang="ar-SA" sz="2400" dirty="0">
                <a:latin typeface="Times New Roman" panose="02020603050405020304" pitchFamily="18" charset="0"/>
                <a:ea typeface="Calibri" panose="020F0502020204030204" pitchFamily="34" charset="0"/>
              </a:rPr>
              <a:t>أثر متغير مستقل على متغيرتابع يتطلب تثبيت المتغيرات الأخرى التي تؤثر على التابع.</a:t>
            </a:r>
            <a:endParaRPr lang="en-US" sz="2400" dirty="0">
              <a:latin typeface="Times New Roman" panose="02020603050405020304" pitchFamily="18" charset="0"/>
              <a:ea typeface="Calibri" panose="020F0502020204030204" pitchFamily="34" charset="0"/>
            </a:endParaRPr>
          </a:p>
          <a:p>
            <a:pPr marL="342900" indent="-342900" algn="r" rtl="1">
              <a:lnSpc>
                <a:spcPct val="107000"/>
              </a:lnSpc>
              <a:buFont typeface="Wingdings" panose="05000000000000000000" pitchFamily="2" charset="2"/>
              <a:buChar char="Ø"/>
            </a:pPr>
            <a:r>
              <a:rPr lang="ar-SA" sz="2400" dirty="0">
                <a:latin typeface="Times New Roman" panose="02020603050405020304" pitchFamily="18" charset="0"/>
                <a:ea typeface="Calibri" panose="020F0502020204030204" pitchFamily="34" charset="0"/>
              </a:rPr>
              <a:t>ينبغي للباحثين اكتساب مهارة الضبط الإحصائي إلى جانب الضبط التجريب.</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buFont typeface="Wingdings" panose="05000000000000000000" pitchFamily="2" charset="2"/>
              <a:buChar char="Ø"/>
            </a:pPr>
            <a:r>
              <a:rPr lang="ar-SA" sz="2400" dirty="0" smtClean="0">
                <a:latin typeface="Times New Roman" panose="02020603050405020304" pitchFamily="18" charset="0"/>
                <a:ea typeface="Calibri" panose="020F0502020204030204" pitchFamily="34" charset="0"/>
              </a:rPr>
              <a:t>ما </a:t>
            </a:r>
            <a:r>
              <a:rPr lang="ar-SA" sz="2400" dirty="0">
                <a:latin typeface="Times New Roman" panose="02020603050405020304" pitchFamily="18" charset="0"/>
                <a:ea typeface="Calibri" panose="020F0502020204030204" pitchFamily="34" charset="0"/>
              </a:rPr>
              <a:t>لا يمكن ضبطه تجريبا نضبطه إحصائيا باستعمال تحليل التباين المصاحب ( تحليل التغاير</a:t>
            </a:r>
            <a:r>
              <a:rPr lang="ar-SA" sz="2400" dirty="0" smtClean="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3" name="Rectangle 2"/>
          <p:cNvSpPr/>
          <p:nvPr/>
        </p:nvSpPr>
        <p:spPr>
          <a:xfrm>
            <a:off x="4581592" y="414179"/>
            <a:ext cx="4059125" cy="458780"/>
          </a:xfrm>
          <a:prstGeom prst="rect">
            <a:avLst/>
          </a:prstGeom>
          <a:ln>
            <a:solidFill>
              <a:srgbClr val="FF0000"/>
            </a:solidFill>
          </a:ln>
        </p:spPr>
        <p:txBody>
          <a:bodyPr wrap="none">
            <a:spAutoFit/>
          </a:bodyPr>
          <a:lstStyle/>
          <a:p>
            <a:pPr algn="ctr" rtl="1">
              <a:lnSpc>
                <a:spcPct val="107000"/>
              </a:lnSpc>
              <a:spcAft>
                <a:spcPts val="0"/>
              </a:spcAft>
            </a:pPr>
            <a:r>
              <a:rPr lang="ar-SA" sz="2400" b="1" dirty="0">
                <a:latin typeface="Times New Roman" panose="02020603050405020304" pitchFamily="18" charset="0"/>
                <a:ea typeface="Calibri" panose="020F0502020204030204" pitchFamily="34" charset="0"/>
              </a:rPr>
              <a:t>تحليل التباين المصاحب ( تحليل التغاير)</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023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6202" y="1512351"/>
            <a:ext cx="4962659" cy="1354217"/>
          </a:xfrm>
          <a:prstGeom prst="rect">
            <a:avLst/>
          </a:prstGeom>
          <a:ln>
            <a:solidFill>
              <a:srgbClr val="FF0000"/>
            </a:solidFill>
          </a:ln>
        </p:spPr>
        <p:txBody>
          <a:bodyPr wrap="square">
            <a:spAutoFit/>
          </a:bodyPr>
          <a:lstStyle/>
          <a:p>
            <a:pPr algn="r" rtl="1">
              <a:spcBef>
                <a:spcPts val="1200"/>
              </a:spcBef>
              <a:spcAft>
                <a:spcPts val="0"/>
              </a:spcAft>
            </a:pPr>
            <a:r>
              <a:rPr lang="ar-SA" dirty="0">
                <a:latin typeface="Times New Roman" panose="02020603050405020304" pitchFamily="18" charset="0"/>
                <a:ea typeface="SimSun" panose="02010600030101010101" pitchFamily="2" charset="-122"/>
                <a:cs typeface="Simplified Arabic" panose="02020603050405020304" pitchFamily="18" charset="-78"/>
              </a:rPr>
              <a:t>قائمة العرض </a:t>
            </a:r>
            <a:r>
              <a:rPr lang="en-US" dirty="0">
                <a:latin typeface="Times New Roman" panose="02020603050405020304" pitchFamily="18" charset="0"/>
                <a:ea typeface="SimSun" panose="02010600030101010101" pitchFamily="2" charset="-122"/>
                <a:cs typeface="Simplified Arabic" panose="02020603050405020304" pitchFamily="18" charset="-78"/>
              </a:rPr>
              <a:t>View Menu</a:t>
            </a:r>
            <a:endParaRPr lang="en-US" sz="1600" dirty="0">
              <a:latin typeface="Times New Roman" panose="02020603050405020304" pitchFamily="18" charset="0"/>
              <a:ea typeface="SimSun" panose="02010600030101010101" pitchFamily="2" charset="-122"/>
            </a:endParaRPr>
          </a:p>
          <a:p>
            <a:pPr algn="r" rtl="1">
              <a:spcBef>
                <a:spcPts val="1200"/>
              </a:spcBef>
              <a:spcAft>
                <a:spcPts val="0"/>
              </a:spcAft>
            </a:pPr>
            <a:r>
              <a:rPr lang="ar-OM" dirty="0" smtClean="0">
                <a:latin typeface="Times New Roman" panose="02020603050405020304" pitchFamily="18" charset="0"/>
                <a:ea typeface="SimSun" panose="02010600030101010101" pitchFamily="2" charset="-122"/>
                <a:cs typeface="Simplified Arabic" panose="02020603050405020304" pitchFamily="18" charset="-78"/>
              </a:rPr>
              <a:t>هذه القائمة تعطي خيارات ظهور صفحة البيانات مخططة أو غير مخططة والبيانات بالترميز أو بتعريف الترميز و</a:t>
            </a:r>
            <a:r>
              <a:rPr lang="ar-SA" dirty="0" smtClean="0">
                <a:latin typeface="Times New Roman" panose="02020603050405020304" pitchFamily="18" charset="0"/>
                <a:ea typeface="SimSun" panose="02010600030101010101" pitchFamily="2" charset="-122"/>
                <a:cs typeface="Simplified Arabic" panose="02020603050405020304" pitchFamily="18" charset="-78"/>
              </a:rPr>
              <a:t>عرض </a:t>
            </a:r>
            <a:r>
              <a:rPr lang="ar-OM" dirty="0" smtClean="0">
                <a:latin typeface="Times New Roman" panose="02020603050405020304" pitchFamily="18" charset="0"/>
                <a:ea typeface="SimSun" panose="02010600030101010101" pitchFamily="2" charset="-122"/>
                <a:cs typeface="Simplified Arabic" panose="02020603050405020304" pitchFamily="18" charset="-78"/>
              </a:rPr>
              <a:t>أ</a:t>
            </a:r>
            <a:r>
              <a:rPr lang="ar-SA" dirty="0" smtClean="0">
                <a:latin typeface="Times New Roman" panose="02020603050405020304" pitchFamily="18" charset="0"/>
                <a:ea typeface="SimSun" panose="02010600030101010101" pitchFamily="2" charset="-122"/>
                <a:cs typeface="Simplified Arabic" panose="02020603050405020304" pitchFamily="18" charset="-78"/>
              </a:rPr>
              <a:t>وإخفاء </a:t>
            </a:r>
            <a:r>
              <a:rPr lang="ar-SA" dirty="0">
                <a:latin typeface="Times New Roman" panose="02020603050405020304" pitchFamily="18" charset="0"/>
                <a:ea typeface="SimSun" panose="02010600030101010101" pitchFamily="2" charset="-122"/>
                <a:cs typeface="Simplified Arabic" panose="02020603050405020304" pitchFamily="18" charset="-78"/>
              </a:rPr>
              <a:t>شريط الأدوات </a:t>
            </a:r>
            <a:r>
              <a:rPr lang="ar-OM" dirty="0" smtClean="0">
                <a:latin typeface="Times New Roman" panose="02020603050405020304" pitchFamily="18" charset="0"/>
                <a:ea typeface="SimSun" panose="02010600030101010101" pitchFamily="2" charset="-122"/>
                <a:cs typeface="Simplified Arabic" panose="02020603050405020304" pitchFamily="18" charset="-78"/>
              </a:rPr>
              <a:t>وتعديل الخط وحجمه ونوعه.</a:t>
            </a:r>
            <a:endParaRPr lang="en-US" sz="1600" dirty="0">
              <a:latin typeface="Times New Roman" panose="02020603050405020304" pitchFamily="18" charset="0"/>
              <a:ea typeface="SimSun" panose="02010600030101010101" pitchFamily="2" charset="-122"/>
            </a:endParaRPr>
          </a:p>
        </p:txBody>
      </p:sp>
      <p:pic>
        <p:nvPicPr>
          <p:cNvPr id="3" name="Picture 2"/>
          <p:cNvPicPr>
            <a:picLocks noChangeAspect="1"/>
          </p:cNvPicPr>
          <p:nvPr/>
        </p:nvPicPr>
        <p:blipFill>
          <a:blip r:embed="rId2"/>
          <a:stretch>
            <a:fillRect/>
          </a:stretch>
        </p:blipFill>
        <p:spPr>
          <a:xfrm>
            <a:off x="500532" y="489397"/>
            <a:ext cx="4428829" cy="3928057"/>
          </a:xfrm>
          <a:prstGeom prst="rect">
            <a:avLst/>
          </a:prstGeom>
        </p:spPr>
      </p:pic>
    </p:spTree>
    <p:extLst>
      <p:ext uri="{BB962C8B-B14F-4D97-AF65-F5344CB8AC3E}">
        <p14:creationId xmlns:p14="http://schemas.microsoft.com/office/powerpoint/2010/main" val="23138004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609" y="1113175"/>
            <a:ext cx="10831131" cy="2565959"/>
          </a:xfrm>
          <a:prstGeom prst="rect">
            <a:avLst/>
          </a:prstGeom>
          <a:ln>
            <a:solidFill>
              <a:srgbClr val="FF0000"/>
            </a:solidFill>
          </a:ln>
        </p:spPr>
        <p:txBody>
          <a:bodyPr wrap="square">
            <a:spAutoFit/>
          </a:bodyPr>
          <a:lstStyle/>
          <a:p>
            <a:pPr marL="342900" indent="-342900" algn="r" rtl="1">
              <a:lnSpc>
                <a:spcPct val="107000"/>
              </a:lnSpc>
              <a:spcAft>
                <a:spcPts val="0"/>
              </a:spcAft>
              <a:buFont typeface="Wingdings" panose="05000000000000000000" pitchFamily="2" charset="2"/>
              <a:buChar char="Ø"/>
            </a:pPr>
            <a:r>
              <a:rPr lang="ar-SA" sz="2400" dirty="0">
                <a:latin typeface="Times New Roman" panose="02020603050405020304" pitchFamily="18" charset="0"/>
                <a:ea typeface="Calibri" panose="020F0502020204030204" pitchFamily="34" charset="0"/>
              </a:rPr>
              <a:t>أسلوب تحليل التباين المصاحب يساعد في إزالة أو تقليـل أثـر المتغـير الدخيل/ المزعج/ المصاحب/ الوسيط.</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spcAft>
                <a:spcPts val="0"/>
              </a:spcAft>
              <a:buFont typeface="Wingdings" panose="05000000000000000000" pitchFamily="2" charset="2"/>
              <a:buChar char="Ø"/>
            </a:pPr>
            <a:r>
              <a:rPr lang="ar-SA" sz="2400" dirty="0">
                <a:latin typeface="Times New Roman" panose="02020603050405020304" pitchFamily="18" charset="0"/>
                <a:ea typeface="Calibri" panose="020F0502020204030204" pitchFamily="34" charset="0"/>
              </a:rPr>
              <a:t>يشيع تحليل التباين المصاحب في البحوث التجريبية.</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Ø"/>
            </a:pPr>
            <a:r>
              <a:rPr lang="ar-OM" sz="2400" dirty="0" smtClean="0">
                <a:latin typeface="Calibri" panose="020F0502020204030204" pitchFamily="34" charset="0"/>
                <a:ea typeface="Calibri" panose="020F0502020204030204" pitchFamily="34" charset="0"/>
                <a:cs typeface="Arial" panose="020B0604020202020204" pitchFamily="34" charset="0"/>
              </a:rPr>
              <a:t>إذا كنا نريد عزل ( إلغاء/ تثبيت/ تحييد) المتغيرات الخارجية </a:t>
            </a:r>
            <a:r>
              <a:rPr lang="ar-OM"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ar-OM" sz="2400" dirty="0">
                <a:latin typeface="Times New Roman" panose="02020603050405020304" pitchFamily="18" charset="0"/>
                <a:ea typeface="Calibri" panose="020F0502020204030204" pitchFamily="34" charset="0"/>
                <a:cs typeface="Times New Roman" panose="02020603050405020304" pitchFamily="18" charset="0"/>
              </a:rPr>
              <a:t>المصاحبة/ الدخيلة/ الوسيطة / المزعجة)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0" algn="r" rtl="1">
              <a:lnSpc>
                <a:spcPct val="107000"/>
              </a:lnSpc>
              <a:spcAft>
                <a:spcPts val="800"/>
              </a:spcAft>
            </a:pPr>
            <a:r>
              <a:rPr lang="ar-OM" sz="2400" dirty="0" smtClean="0">
                <a:latin typeface="Calibri" panose="020F0502020204030204" pitchFamily="34" charset="0"/>
                <a:ea typeface="Calibri" panose="020F0502020204030204" pitchFamily="34" charset="0"/>
                <a:cs typeface="Arial" panose="020B0604020202020204" pitchFamily="34" charset="0"/>
              </a:rPr>
              <a:t> فيمكن استعمال اختبار التباين المصاحب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ANCOVA</a:t>
            </a:r>
            <a:r>
              <a:rPr lang="ar-OM" sz="2400" dirty="0" smtClean="0">
                <a:latin typeface="Times New Roman" panose="02020603050405020304" pitchFamily="18" charset="0"/>
                <a:ea typeface="Calibri" panose="020F0502020204030204" pitchFamily="34" charset="0"/>
                <a:cs typeface="Times New Roman" panose="02020603050405020304" pitchFamily="18" charset="0"/>
              </a:rPr>
              <a:t> إذا كان المتغير التابع واحد فقط. أما إذا كان هناك أكثر من تابع ونريد عزل </a:t>
            </a:r>
            <a:r>
              <a:rPr lang="ar-OM" sz="2400" dirty="0">
                <a:latin typeface="Calibri" panose="020F0502020204030204" pitchFamily="34" charset="0"/>
                <a:ea typeface="Calibri" panose="020F0502020204030204" pitchFamily="34" charset="0"/>
              </a:rPr>
              <a:t>( إلغاء/ تثبيت/ تحييد) </a:t>
            </a:r>
            <a:r>
              <a:rPr lang="ar-OM" sz="2400" dirty="0" smtClean="0">
                <a:latin typeface="Times New Roman" panose="02020603050405020304" pitchFamily="18" charset="0"/>
                <a:ea typeface="Calibri" panose="020F0502020204030204" pitchFamily="34" charset="0"/>
                <a:cs typeface="Times New Roman" panose="02020603050405020304" pitchFamily="18" charset="0"/>
              </a:rPr>
              <a:t>المتغيرات الخارجية ( المصاحبة/ الدخيلة/ الوسيطة / المزعجة) فنستعمل اختبارات </a:t>
            </a:r>
            <a:r>
              <a:rPr lang="en-US" sz="2400" dirty="0">
                <a:latin typeface="Times New Roman" panose="02020603050405020304" pitchFamily="18" charset="0"/>
                <a:ea typeface="Calibri" panose="020F0502020204030204" pitchFamily="34" charset="0"/>
                <a:cs typeface="Times New Roman" panose="02020603050405020304" pitchFamily="18" charset="0"/>
              </a:rPr>
              <a:t>MANCOVA</a:t>
            </a:r>
            <a:r>
              <a:rPr lang="ar-OM" sz="2400" dirty="0">
                <a:latin typeface="Calibri" panose="020F0502020204030204" pitchFamily="34" charset="0"/>
                <a:ea typeface="Calibri" panose="020F0502020204030204" pitchFamily="34" charset="0"/>
              </a:rPr>
              <a:t> </a:t>
            </a:r>
            <a:r>
              <a:rPr lang="ar-AE" sz="2400" dirty="0" smtClean="0">
                <a:latin typeface="Calibri" panose="020F0502020204030204" pitchFamily="34"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4220308" y="182880"/>
            <a:ext cx="3685735" cy="461665"/>
          </a:xfrm>
          <a:prstGeom prst="rect">
            <a:avLst/>
          </a:prstGeom>
          <a:noFill/>
          <a:ln>
            <a:solidFill>
              <a:srgbClr val="00B050"/>
            </a:solidFill>
          </a:ln>
        </p:spPr>
        <p:txBody>
          <a:bodyPr wrap="square" rtlCol="0">
            <a:spAutoFit/>
          </a:bodyPr>
          <a:lstStyle/>
          <a:p>
            <a:pPr algn="ctr"/>
            <a:r>
              <a:rPr lang="ar-AE" sz="2400" dirty="0" smtClean="0"/>
              <a:t>إلغاء أثر المتغيرات الخارجية</a:t>
            </a:r>
            <a:endParaRPr lang="en-US" sz="2400" dirty="0"/>
          </a:p>
        </p:txBody>
      </p:sp>
    </p:spTree>
    <p:extLst>
      <p:ext uri="{BB962C8B-B14F-4D97-AF65-F5344CB8AC3E}">
        <p14:creationId xmlns:p14="http://schemas.microsoft.com/office/powerpoint/2010/main" val="24028490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48" y="1224802"/>
            <a:ext cx="10534918" cy="3648884"/>
          </a:xfrm>
          <a:prstGeom prst="rect">
            <a:avLst/>
          </a:prstGeom>
          <a:ln>
            <a:solidFill>
              <a:srgbClr val="00B050"/>
            </a:solidFill>
          </a:ln>
        </p:spPr>
        <p:txBody>
          <a:bodyPr wrap="square">
            <a:spAutoFit/>
          </a:bodyPr>
          <a:lstStyle/>
          <a:p>
            <a:pPr algn="r" rtl="1">
              <a:lnSpc>
                <a:spcPct val="107000"/>
              </a:lnSpc>
              <a:spcAft>
                <a:spcPts val="0"/>
              </a:spcAft>
            </a:pPr>
            <a:endParaRPr lang="en-US" sz="2400" dirty="0">
              <a:latin typeface="Times New Roman" panose="02020603050405020304" pitchFamily="18" charset="0"/>
              <a:ea typeface="Calibri" panose="020F0502020204030204" pitchFamily="34" charset="0"/>
            </a:endParaRPr>
          </a:p>
          <a:p>
            <a:pPr algn="r" rtl="1">
              <a:lnSpc>
                <a:spcPct val="107000"/>
              </a:lnSpc>
              <a:spcAft>
                <a:spcPts val="0"/>
              </a:spcAft>
            </a:pPr>
            <a:r>
              <a:rPr lang="ar-SA" sz="2400" dirty="0">
                <a:latin typeface="Times New Roman" panose="02020603050405020304" pitchFamily="18" charset="0"/>
                <a:ea typeface="Calibri" panose="020F0502020204030204" pitchFamily="34" charset="0"/>
              </a:rPr>
              <a:t>خطأ التباين هـو الأثـر الـذي لا يجـد لـه الباحـث تفسـيراً مـن خـلال المتغـيرات المسـتقلة والعائـد إلى عوامل أخرى</a:t>
            </a:r>
            <a:r>
              <a:rPr lang="ar-SA" sz="2400" dirty="0" smtClean="0">
                <a:latin typeface="Times New Roman" panose="02020603050405020304" pitchFamily="18" charset="0"/>
                <a:ea typeface="Calibri" panose="020F0502020204030204" pitchFamily="34" charset="0"/>
              </a:rPr>
              <a:t>.</a:t>
            </a:r>
            <a:r>
              <a:rPr lang="en-US" sz="2400" dirty="0" smtClean="0">
                <a:latin typeface="Times New Roman" panose="02020603050405020304" pitchFamily="18" charset="0"/>
                <a:ea typeface="Calibri" panose="020F0502020204030204" pitchFamily="34" charset="0"/>
              </a:rPr>
              <a:t>  </a:t>
            </a:r>
            <a:r>
              <a:rPr lang="ar-OM" sz="2400" dirty="0" smtClean="0">
                <a:latin typeface="Times New Roman" panose="02020603050405020304" pitchFamily="18" charset="0"/>
                <a:ea typeface="Calibri" panose="020F0502020204030204" pitchFamily="34" charset="0"/>
              </a:rPr>
              <a:t>وبصورة أخرى </a:t>
            </a:r>
            <a:r>
              <a:rPr lang="ar-SA" sz="2400" dirty="0" smtClean="0">
                <a:latin typeface="Times New Roman" panose="02020603050405020304" pitchFamily="18" charset="0"/>
                <a:ea typeface="Calibri" panose="020F0502020204030204" pitchFamily="34" charset="0"/>
              </a:rPr>
              <a:t>خطأ </a:t>
            </a:r>
            <a:r>
              <a:rPr lang="ar-SA" sz="2400" dirty="0">
                <a:latin typeface="Times New Roman" panose="02020603050405020304" pitchFamily="18" charset="0"/>
                <a:ea typeface="Calibri" panose="020F0502020204030204" pitchFamily="34" charset="0"/>
              </a:rPr>
              <a:t>التباين هو التبـاين المتبقـي دون تفسـير بعـد تحديـد التباين المفسر وحذفه من التباين الكلي .</a:t>
            </a:r>
            <a:endParaRPr lang="en-US" sz="2400" dirty="0">
              <a:latin typeface="Times New Roman" panose="02020603050405020304" pitchFamily="18" charset="0"/>
              <a:ea typeface="Calibri" panose="020F0502020204030204" pitchFamily="34" charset="0"/>
            </a:endParaRPr>
          </a:p>
          <a:p>
            <a:pPr algn="r" rtl="1">
              <a:lnSpc>
                <a:spcPct val="107000"/>
              </a:lnSpc>
              <a:spcAft>
                <a:spcPts val="0"/>
              </a:spcAft>
            </a:pPr>
            <a:r>
              <a:rPr lang="ar-SA" sz="2400"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a:p>
            <a:pPr algn="r" rtl="1">
              <a:lnSpc>
                <a:spcPct val="107000"/>
              </a:lnSpc>
              <a:spcAft>
                <a:spcPts val="0"/>
              </a:spcAft>
            </a:pPr>
            <a:r>
              <a:rPr lang="ar-SA" sz="2400" dirty="0">
                <a:latin typeface="Times New Roman" panose="02020603050405020304" pitchFamily="18" charset="0"/>
                <a:ea typeface="Calibri" panose="020F0502020204030204" pitchFamily="34" charset="0"/>
              </a:rPr>
              <a:t>الضبط الإحصائي هو اســتخدام الطــرق الإحصــائية في عــزل تــأثير المتغــيرات الخارجية على المتغير التابع. </a:t>
            </a:r>
            <a:endParaRPr lang="en-US" sz="2400" dirty="0">
              <a:latin typeface="Times New Roman" panose="02020603050405020304" pitchFamily="18" charset="0"/>
              <a:ea typeface="Calibri" panose="020F0502020204030204" pitchFamily="34" charset="0"/>
            </a:endParaRPr>
          </a:p>
          <a:p>
            <a:pPr algn="r" rtl="1">
              <a:lnSpc>
                <a:spcPct val="107000"/>
              </a:lnSpc>
              <a:spcAft>
                <a:spcPts val="0"/>
              </a:spcAft>
            </a:pPr>
            <a:r>
              <a:rPr lang="ar-SA" sz="2400" dirty="0">
                <a:latin typeface="Times New Roman" panose="02020603050405020304" pitchFamily="18" charset="0"/>
                <a:ea typeface="Calibri" panose="020F0502020204030204" pitchFamily="34" charset="0"/>
              </a:rPr>
              <a:t>ضبط المتغيرات هو التعرف على المتغيرات الخارجية التي تؤثر في المتغير التابع وضبط  أثرها حتى يكون الأثر على المتغير التابع يعزى للمتغير المستقل فقط</a:t>
            </a:r>
            <a:r>
              <a:rPr lang="en-US" sz="2400"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2228362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791" y="1160319"/>
            <a:ext cx="11029071" cy="3956661"/>
          </a:xfrm>
          <a:prstGeom prst="rect">
            <a:avLst/>
          </a:prstGeom>
          <a:ln>
            <a:solidFill>
              <a:srgbClr val="FF0000"/>
            </a:solidFill>
          </a:ln>
        </p:spPr>
        <p:txBody>
          <a:bodyPr wrap="square">
            <a:spAutoFit/>
          </a:bodyPr>
          <a:lstStyle/>
          <a:p>
            <a:pPr lvl="0" algn="r" rtl="1">
              <a:lnSpc>
                <a:spcPct val="107000"/>
              </a:lnSpc>
            </a:pPr>
            <a:r>
              <a:rPr lang="ar-SA" sz="2400" dirty="0">
                <a:latin typeface="Calibri" panose="020F0502020204030204" pitchFamily="34" charset="0"/>
                <a:ea typeface="Calibri" panose="020F0502020204030204" pitchFamily="34" charset="0"/>
              </a:rPr>
              <a:t>تحليل أنوفا (</a:t>
            </a:r>
            <a:r>
              <a:rPr lang="en-US" sz="2400" dirty="0">
                <a:latin typeface="Times New Roman" panose="02020603050405020304" pitchFamily="18" charset="0"/>
                <a:ea typeface="Calibri" panose="020F0502020204030204" pitchFamily="34" charset="0"/>
                <a:cs typeface="Times New Roman" panose="02020603050405020304" pitchFamily="18" charset="0"/>
              </a:rPr>
              <a:t>ANOVA</a:t>
            </a:r>
            <a:r>
              <a:rPr lang="ar-SA" sz="2400" dirty="0">
                <a:latin typeface="Calibri" panose="020F0502020204030204" pitchFamily="34" charset="0"/>
                <a:ea typeface="Calibri" panose="020F0502020204030204" pitchFamily="34" charset="0"/>
              </a:rPr>
              <a:t>) يختبر الفروق في متوسطات المجموعات لكن لا يحدد المجموعات الثنائية التي سببت الاختلاف</a:t>
            </a:r>
            <a:r>
              <a:rPr lang="ar-SA" sz="2400" dirty="0" smtClean="0">
                <a:latin typeface="Calibri" panose="020F0502020204030204" pitchFamily="34" charset="0"/>
                <a:ea typeface="Calibri" panose="020F0502020204030204" pitchFamily="34" charset="0"/>
              </a:rPr>
              <a:t>.</a:t>
            </a:r>
            <a:r>
              <a:rPr lang="ar-SA" sz="2400" dirty="0">
                <a:latin typeface="Calibri" panose="020F0502020204030204" pitchFamily="34" charset="0"/>
                <a:ea typeface="Calibri" panose="020F0502020204030204" pitchFamily="34" charset="0"/>
              </a:rPr>
              <a:t> </a:t>
            </a:r>
            <a:r>
              <a:rPr lang="ar-SA" sz="2400" dirty="0" smtClean="0">
                <a:latin typeface="Calibri" panose="020F0502020204030204" pitchFamily="34" charset="0"/>
                <a:ea typeface="Calibri" panose="020F0502020204030204" pitchFamily="34" charset="0"/>
              </a:rPr>
              <a:t>تكون </a:t>
            </a:r>
            <a:r>
              <a:rPr lang="ar-SA" sz="2400" dirty="0">
                <a:latin typeface="Calibri" panose="020F0502020204030204" pitchFamily="34" charset="0"/>
                <a:ea typeface="Calibri" panose="020F0502020204030204" pitchFamily="34" charset="0"/>
              </a:rPr>
              <a:t>الفرضيات ذات طرفين.</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ar-SA" sz="2400" dirty="0">
                <a:latin typeface="Calibri" panose="020F0502020204030204" pitchFamily="34" charset="0"/>
                <a:ea typeface="Calibri" panose="020F0502020204030204" pitchFamily="34" charset="0"/>
              </a:rPr>
              <a:t>عند رفض الفرضية الصفرية </a:t>
            </a:r>
            <a:r>
              <a:rPr lang="ar-OM" sz="2400" dirty="0">
                <a:latin typeface="Calibri" panose="020F0502020204030204" pitchFamily="34" charset="0"/>
                <a:ea typeface="Calibri" panose="020F0502020204030204" pitchFamily="34" charset="0"/>
              </a:rPr>
              <a:t>( أي أن الفروق دالة إحصائيا) </a:t>
            </a:r>
            <a:r>
              <a:rPr lang="ar-SA" sz="2400" dirty="0">
                <a:latin typeface="Calibri" panose="020F0502020204030204" pitchFamily="34" charset="0"/>
                <a:ea typeface="Calibri" panose="020F0502020204030204" pitchFamily="34" charset="0"/>
              </a:rPr>
              <a:t>في تحليل أنوفا نلجأ لاختبارات المقارنات البعدية</a:t>
            </a:r>
            <a:r>
              <a:rPr lang="ar-OM" sz="2400" dirty="0">
                <a:latin typeface="Calibri" panose="020F0502020204030204" pitchFamily="34" charset="0"/>
                <a:ea typeface="Calibri" panose="020F0502020204030204" pitchFamily="34" charset="0"/>
              </a:rPr>
              <a:t> المتعددة</a:t>
            </a:r>
            <a:r>
              <a:rPr lang="ar-SA" sz="2400" dirty="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539750" algn="r"/>
              </a:tabLst>
            </a:pPr>
            <a:r>
              <a:rPr lang="ar-SA" sz="2400" dirty="0">
                <a:latin typeface="Calibri" panose="020F0502020204030204" pitchFamily="34" charset="0"/>
                <a:ea typeface="Calibri" panose="020F0502020204030204" pitchFamily="34" charset="0"/>
              </a:rPr>
              <a:t>الهدف من المقارنات البعدية المتعددة هو التعرف على المجموعات الثنائية ذات الفرق الدال.</a:t>
            </a:r>
            <a:endParaRPr lang="ar-OM" sz="2400" dirty="0">
              <a:latin typeface="Calibri" panose="020F0502020204030204" pitchFamily="34" charset="0"/>
              <a:ea typeface="Calibri" panose="020F0502020204030204" pitchFamily="34" charset="0"/>
            </a:endParaRPr>
          </a:p>
          <a:p>
            <a:pPr algn="just" rtl="1">
              <a:lnSpc>
                <a:spcPct val="107000"/>
              </a:lnSpc>
              <a:spcAft>
                <a:spcPts val="800"/>
              </a:spcAft>
              <a:tabLst>
                <a:tab pos="539750" algn="r"/>
              </a:tabLst>
            </a:pPr>
            <a:r>
              <a:rPr lang="ar-SA" sz="2400" dirty="0" smtClean="0">
                <a:latin typeface="Calibri" panose="020F0502020204030204" pitchFamily="34" charset="0"/>
                <a:ea typeface="Calibri" panose="020F0502020204030204" pitchFamily="34" charset="0"/>
              </a:rPr>
              <a:t>عندما </a:t>
            </a:r>
            <a:r>
              <a:rPr lang="ar-SA" sz="2400" dirty="0">
                <a:latin typeface="Calibri" panose="020F0502020204030204" pitchFamily="34" charset="0"/>
                <a:ea typeface="Calibri" panose="020F0502020204030204" pitchFamily="34" charset="0"/>
              </a:rPr>
              <a:t>تكون الفروق في تحليل أنوفا غير دالة</a:t>
            </a:r>
            <a:r>
              <a:rPr lang="ar-OM" sz="2400" dirty="0">
                <a:latin typeface="Calibri" panose="020F0502020204030204" pitchFamily="34" charset="0"/>
                <a:ea typeface="Calibri" panose="020F0502020204030204" pitchFamily="34" charset="0"/>
              </a:rPr>
              <a:t> ( لا نرفض </a:t>
            </a:r>
            <a:r>
              <a:rPr lang="ar-OM" sz="2400" dirty="0" smtClean="0">
                <a:latin typeface="Calibri" panose="020F0502020204030204" pitchFamily="34" charset="0"/>
                <a:ea typeface="Calibri" panose="020F0502020204030204" pitchFamily="34" charset="0"/>
              </a:rPr>
              <a:t>الفرضية </a:t>
            </a:r>
            <a:r>
              <a:rPr lang="ar-OM" sz="2400" dirty="0">
                <a:latin typeface="Calibri" panose="020F0502020204030204" pitchFamily="34" charset="0"/>
                <a:ea typeface="Calibri" panose="020F0502020204030204" pitchFamily="34" charset="0"/>
              </a:rPr>
              <a:t>الصفرية)</a:t>
            </a:r>
            <a:r>
              <a:rPr lang="ar-SA" sz="2400" dirty="0">
                <a:latin typeface="Calibri" panose="020F0502020204030204" pitchFamily="34" charset="0"/>
                <a:ea typeface="Calibri" panose="020F0502020204030204" pitchFamily="34" charset="0"/>
              </a:rPr>
              <a:t> فلا نحتاج ل</a:t>
            </a:r>
            <a:r>
              <a:rPr lang="ar-OM" sz="2400" dirty="0">
                <a:latin typeface="Calibri" panose="020F0502020204030204" pitchFamily="34" charset="0"/>
                <a:ea typeface="Calibri" panose="020F0502020204030204" pitchFamily="34" charset="0"/>
              </a:rPr>
              <a:t>إ</a:t>
            </a:r>
            <a:r>
              <a:rPr lang="ar-SA" sz="2400" dirty="0">
                <a:latin typeface="Calibri" panose="020F0502020204030204" pitchFamily="34" charset="0"/>
                <a:ea typeface="Calibri" panose="020F0502020204030204" pitchFamily="34" charset="0"/>
              </a:rPr>
              <a:t>جراء مقارنات بعدية.</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tabLst>
                <a:tab pos="539750" algn="r"/>
              </a:tabLst>
            </a:pPr>
            <a:r>
              <a:rPr lang="ar-SA" sz="2400" dirty="0" smtClean="0">
                <a:latin typeface="Calibri" panose="020F0502020204030204" pitchFamily="34" charset="0"/>
                <a:ea typeface="Calibri" panose="020F0502020204030204" pitchFamily="34" charset="0"/>
              </a:rPr>
              <a:t>اختبارات </a:t>
            </a:r>
            <a:r>
              <a:rPr lang="ar-SA" sz="2400" dirty="0">
                <a:latin typeface="Calibri" panose="020F0502020204030204" pitchFamily="34" charset="0"/>
                <a:ea typeface="Calibri" panose="020F0502020204030204" pitchFamily="34" charset="0"/>
              </a:rPr>
              <a:t>المقارنات البعدية  تشمل اختبار شافيه وتوكي وبنفروني </a:t>
            </a:r>
            <a:r>
              <a:rPr lang="ar-OM" sz="2400" dirty="0" smtClean="0">
                <a:latin typeface="Calibri" panose="020F0502020204030204" pitchFamily="34" charset="0"/>
                <a:ea typeface="Calibri" panose="020F0502020204030204" pitchFamily="34" charset="0"/>
              </a:rPr>
              <a:t>وسيداك </a:t>
            </a:r>
            <a:r>
              <a:rPr lang="ar-SA" sz="2400" dirty="0" smtClean="0">
                <a:latin typeface="Calibri" panose="020F0502020204030204" pitchFamily="34" charset="0"/>
                <a:ea typeface="Calibri" panose="020F0502020204030204" pitchFamily="34" charset="0"/>
              </a:rPr>
              <a:t>ودنكان </a:t>
            </a:r>
            <a:r>
              <a:rPr lang="ar-OM" sz="2400" dirty="0" smtClean="0">
                <a:latin typeface="Calibri" panose="020F0502020204030204" pitchFamily="34" charset="0"/>
                <a:ea typeface="Calibri" panose="020F0502020204030204" pitchFamily="34" charset="0"/>
              </a:rPr>
              <a:t>وجبريل ودونت </a:t>
            </a:r>
            <a:r>
              <a:rPr lang="ar-SA" sz="2400" dirty="0" smtClean="0">
                <a:latin typeface="Calibri" panose="020F0502020204030204" pitchFamily="34" charset="0"/>
                <a:ea typeface="Calibri" panose="020F0502020204030204" pitchFamily="34" charset="0"/>
              </a:rPr>
              <a:t>واختبار </a:t>
            </a:r>
            <a:r>
              <a:rPr lang="ar-SA" sz="2400" dirty="0">
                <a:latin typeface="Calibri" panose="020F0502020204030204" pitchFamily="34" charset="0"/>
                <a:ea typeface="Calibri" panose="020F0502020204030204" pitchFamily="34" charset="0"/>
              </a:rPr>
              <a:t>أقل فرق </a:t>
            </a:r>
            <a:r>
              <a:rPr lang="ar-SA" sz="2400" dirty="0" smtClean="0">
                <a:latin typeface="Calibri" panose="020F0502020204030204" pitchFamily="34" charset="0"/>
                <a:ea typeface="Calibri" panose="020F0502020204030204" pitchFamily="34" charset="0"/>
              </a:rPr>
              <a:t>دال.</a:t>
            </a:r>
            <a:r>
              <a:rPr lang="ar-OM" sz="2400" dirty="0" smtClean="0">
                <a:latin typeface="Calibri" panose="020F0502020204030204" pitchFamily="34" charset="0"/>
                <a:ea typeface="Calibri" panose="020F0502020204030204" pitchFamily="34" charset="0"/>
                <a:cs typeface="Arial" panose="020B0604020202020204" pitchFamily="34" charset="0"/>
              </a:rPr>
              <a:t> و</a:t>
            </a:r>
            <a:r>
              <a:rPr lang="ar-SA" sz="2400" dirty="0" smtClean="0">
                <a:latin typeface="Calibri" panose="020F0502020204030204" pitchFamily="34" charset="0"/>
                <a:ea typeface="Calibri" panose="020F0502020204030204" pitchFamily="34" charset="0"/>
              </a:rPr>
              <a:t>هي </a:t>
            </a:r>
            <a:r>
              <a:rPr lang="ar-SA" sz="2400" dirty="0">
                <a:latin typeface="Calibri" panose="020F0502020204030204" pitchFamily="34" charset="0"/>
                <a:ea typeface="Calibri" panose="020F0502020204030204" pitchFamily="34" charset="0"/>
              </a:rPr>
              <a:t>اختبارات </a:t>
            </a:r>
            <a:r>
              <a:rPr lang="ar-SA" sz="2400" dirty="0" smtClean="0">
                <a:latin typeface="Calibri" panose="020F0502020204030204" pitchFamily="34" charset="0"/>
                <a:ea typeface="Calibri" panose="020F0502020204030204" pitchFamily="34" charset="0"/>
              </a:rPr>
              <a:t>معلمي</a:t>
            </a:r>
            <a:r>
              <a:rPr lang="ar-OM" sz="2400" dirty="0" smtClean="0">
                <a:latin typeface="Calibri" panose="020F0502020204030204" pitchFamily="34" charset="0"/>
                <a:ea typeface="Calibri" panose="020F0502020204030204" pitchFamily="34" charset="0"/>
              </a:rPr>
              <a:t>ة.</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254859" y="414179"/>
            <a:ext cx="2712602" cy="460511"/>
          </a:xfrm>
          <a:prstGeom prst="rect">
            <a:avLst/>
          </a:prstGeom>
          <a:ln>
            <a:solidFill>
              <a:srgbClr val="00B050"/>
            </a:solidFill>
          </a:ln>
        </p:spPr>
        <p:txBody>
          <a:bodyPr wrap="none">
            <a:spAutoFit/>
          </a:bodyPr>
          <a:lstStyle/>
          <a:p>
            <a:pPr algn="ctr" rtl="1">
              <a:lnSpc>
                <a:spcPct val="107000"/>
              </a:lnSpc>
              <a:spcAft>
                <a:spcPts val="0"/>
              </a:spcAft>
            </a:pPr>
            <a:r>
              <a:rPr lang="ar-OM" sz="2400" b="1" dirty="0" smtClean="0">
                <a:latin typeface="Times New Roman" panose="02020603050405020304" pitchFamily="18" charset="0"/>
                <a:ea typeface="Calibri" panose="020F0502020204030204" pitchFamily="34" charset="0"/>
              </a:rPr>
              <a:t>المقارنات البعدية المتعددة</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54673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0935" y="2472744"/>
            <a:ext cx="3863662" cy="769441"/>
          </a:xfrm>
          <a:prstGeom prst="rect">
            <a:avLst/>
          </a:prstGeom>
          <a:noFill/>
          <a:ln>
            <a:solidFill>
              <a:srgbClr val="FF0000"/>
            </a:solidFill>
          </a:ln>
        </p:spPr>
        <p:txBody>
          <a:bodyPr wrap="square" rtlCol="0">
            <a:spAutoFit/>
          </a:bodyPr>
          <a:lstStyle/>
          <a:p>
            <a:pPr algn="ctr"/>
            <a:r>
              <a:rPr lang="ar-OM" sz="4400" dirty="0" smtClean="0"/>
              <a:t>معاملات الارتباط</a:t>
            </a:r>
            <a:endParaRPr lang="en-US" sz="4400" dirty="0"/>
          </a:p>
        </p:txBody>
      </p:sp>
    </p:spTree>
    <p:extLst>
      <p:ext uri="{BB962C8B-B14F-4D97-AF65-F5344CB8AC3E}">
        <p14:creationId xmlns:p14="http://schemas.microsoft.com/office/powerpoint/2010/main" val="12009816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01" y="3973462"/>
            <a:ext cx="3736983" cy="234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634" y="3853244"/>
            <a:ext cx="3890101" cy="230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7"/>
          <p:cNvGraphicFramePr>
            <a:graphicFrameLocks noChangeAspect="1"/>
          </p:cNvGraphicFramePr>
          <p:nvPr>
            <p:extLst/>
          </p:nvPr>
        </p:nvGraphicFramePr>
        <p:xfrm>
          <a:off x="5559634" y="1622738"/>
          <a:ext cx="3221611" cy="1814021"/>
        </p:xfrm>
        <a:graphic>
          <a:graphicData uri="http://schemas.openxmlformats.org/presentationml/2006/ole">
            <mc:AlternateContent xmlns:mc="http://schemas.openxmlformats.org/markup-compatibility/2006">
              <mc:Choice xmlns:v="urn:schemas-microsoft-com:vml" Requires="v">
                <p:oleObj spid="_x0000_s1054" name="Chart" r:id="rId5" imgW="5734184" imgH="3228803" progId="Excel.Chart.8">
                  <p:embed/>
                </p:oleObj>
              </mc:Choice>
              <mc:Fallback>
                <p:oleObj name="Chart" r:id="rId5" imgW="5734184" imgH="3228803"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634" y="1622738"/>
                        <a:ext cx="3221611" cy="1814021"/>
                      </a:xfrm>
                      <a:prstGeom prst="rect">
                        <a:avLst/>
                      </a:prstGeom>
                      <a:noFill/>
                      <a:ln>
                        <a:noFill/>
                      </a:ln>
                      <a:effectLst/>
                      <a:extLst/>
                    </p:spPr>
                  </p:pic>
                </p:oleObj>
              </mc:Fallback>
            </mc:AlternateContent>
          </a:graphicData>
        </a:graphic>
      </p:graphicFrame>
      <p:graphicFrame>
        <p:nvGraphicFramePr>
          <p:cNvPr id="5" name="Object 5"/>
          <p:cNvGraphicFramePr>
            <a:graphicFrameLocks noChangeAspect="1"/>
          </p:cNvGraphicFramePr>
          <p:nvPr>
            <p:extLst/>
          </p:nvPr>
        </p:nvGraphicFramePr>
        <p:xfrm>
          <a:off x="1131194" y="1536845"/>
          <a:ext cx="3526590" cy="1985806"/>
        </p:xfrm>
        <a:graphic>
          <a:graphicData uri="http://schemas.openxmlformats.org/presentationml/2006/ole">
            <mc:AlternateContent xmlns:mc="http://schemas.openxmlformats.org/markup-compatibility/2006">
              <mc:Choice xmlns:v="urn:schemas-microsoft-com:vml" Requires="v">
                <p:oleObj spid="_x0000_s1055" name="Chart" r:id="rId7" imgW="5734184" imgH="3228803" progId="Excel.Chart.8">
                  <p:embed/>
                </p:oleObj>
              </mc:Choice>
              <mc:Fallback>
                <p:oleObj name="Chart" r:id="rId7" imgW="5734184" imgH="3228803"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1194" y="1536845"/>
                        <a:ext cx="3526590" cy="198580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898753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5916" y="625018"/>
            <a:ext cx="5269404" cy="5852250"/>
          </a:xfrm>
          <a:prstGeom prst="rect">
            <a:avLst/>
          </a:prstGeom>
        </p:spPr>
      </p:pic>
      <p:sp>
        <p:nvSpPr>
          <p:cNvPr id="3" name="TextBox 2"/>
          <p:cNvSpPr txBox="1"/>
          <p:nvPr/>
        </p:nvSpPr>
        <p:spPr>
          <a:xfrm>
            <a:off x="6903077" y="1365161"/>
            <a:ext cx="4842456" cy="461665"/>
          </a:xfrm>
          <a:prstGeom prst="rect">
            <a:avLst/>
          </a:prstGeom>
          <a:noFill/>
          <a:ln>
            <a:solidFill>
              <a:srgbClr val="FF0000"/>
            </a:solidFill>
          </a:ln>
        </p:spPr>
        <p:txBody>
          <a:bodyPr wrap="square" rtlCol="0">
            <a:spAutoFit/>
          </a:bodyPr>
          <a:lstStyle/>
          <a:p>
            <a:pPr algn="r" rtl="1"/>
            <a:r>
              <a:rPr lang="ar-OM" sz="2400" dirty="0" smtClean="0"/>
              <a:t>لإيجاد معامل ارتباط بيرسون و سبيرمان وكاندل</a:t>
            </a:r>
            <a:endParaRPr lang="en-US" sz="2400" dirty="0"/>
          </a:p>
        </p:txBody>
      </p:sp>
    </p:spTree>
    <p:extLst>
      <p:ext uri="{BB962C8B-B14F-4D97-AF65-F5344CB8AC3E}">
        <p14:creationId xmlns:p14="http://schemas.microsoft.com/office/powerpoint/2010/main" val="12024956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36" y="844092"/>
            <a:ext cx="6338015" cy="4738563"/>
          </a:xfrm>
          <a:prstGeom prst="rect">
            <a:avLst/>
          </a:prstGeom>
        </p:spPr>
      </p:pic>
      <p:sp>
        <p:nvSpPr>
          <p:cNvPr id="3" name="TextBox 2"/>
          <p:cNvSpPr txBox="1"/>
          <p:nvPr/>
        </p:nvSpPr>
        <p:spPr>
          <a:xfrm>
            <a:off x="7199290" y="1068946"/>
            <a:ext cx="4494727" cy="830997"/>
          </a:xfrm>
          <a:prstGeom prst="rect">
            <a:avLst/>
          </a:prstGeom>
          <a:noFill/>
          <a:ln>
            <a:solidFill>
              <a:srgbClr val="FF0000"/>
            </a:solidFill>
          </a:ln>
        </p:spPr>
        <p:txBody>
          <a:bodyPr wrap="square" rtlCol="0">
            <a:spAutoFit/>
          </a:bodyPr>
          <a:lstStyle/>
          <a:p>
            <a:pPr algn="r" rtl="1"/>
            <a:r>
              <a:rPr lang="ar-OM" sz="2400" dirty="0" smtClean="0"/>
              <a:t>يتم إدخال المتغيرات المطلوب إيجاد معامل الإرتباط بينهن في خانة (</a:t>
            </a:r>
            <a:r>
              <a:rPr lang="en-US" sz="2400" dirty="0" smtClean="0">
                <a:latin typeface="Times New Roman" panose="02020603050405020304" pitchFamily="18" charset="0"/>
                <a:cs typeface="Times New Roman" panose="02020603050405020304" pitchFamily="18" charset="0"/>
              </a:rPr>
              <a:t>variables</a:t>
            </a:r>
            <a:r>
              <a:rPr lang="ar-OM" sz="2400" dirty="0" smtClean="0"/>
              <a:t>)</a:t>
            </a:r>
            <a:r>
              <a:rPr lang="en-US" sz="2400" dirty="0" smtClean="0"/>
              <a:t>.</a:t>
            </a:r>
            <a:endParaRPr lang="en-US" sz="2400" dirty="0"/>
          </a:p>
        </p:txBody>
      </p:sp>
      <p:sp>
        <p:nvSpPr>
          <p:cNvPr id="4" name="TextBox 3"/>
          <p:cNvSpPr txBox="1"/>
          <p:nvPr/>
        </p:nvSpPr>
        <p:spPr>
          <a:xfrm>
            <a:off x="7199290" y="2910625"/>
            <a:ext cx="4443211" cy="1200329"/>
          </a:xfrm>
          <a:prstGeom prst="rect">
            <a:avLst/>
          </a:prstGeom>
          <a:noFill/>
          <a:ln>
            <a:solidFill>
              <a:srgbClr val="FF0000"/>
            </a:solidFill>
          </a:ln>
        </p:spPr>
        <p:txBody>
          <a:bodyPr wrap="square" rtlCol="0">
            <a:spAutoFit/>
          </a:bodyPr>
          <a:lstStyle/>
          <a:p>
            <a:pPr algn="r" rtl="1"/>
            <a:r>
              <a:rPr lang="ar-OM" sz="2400" dirty="0" smtClean="0"/>
              <a:t>يتم اختيار معامل الارتباط المناسب من خانة (</a:t>
            </a:r>
            <a:r>
              <a:rPr lang="en-US" sz="2400" dirty="0">
                <a:latin typeface="Times New Roman" panose="02020603050405020304" pitchFamily="18" charset="0"/>
                <a:cs typeface="Times New Roman" panose="02020603050405020304" pitchFamily="18" charset="0"/>
              </a:rPr>
              <a:t>correlation coefficients</a:t>
            </a:r>
            <a:r>
              <a:rPr lang="ar-OM" sz="2400" dirty="0" smtClean="0"/>
              <a:t>)</a:t>
            </a:r>
            <a:r>
              <a:rPr lang="ar-OM" sz="2400" dirty="0"/>
              <a:t> </a:t>
            </a:r>
            <a:r>
              <a:rPr lang="ar-OM" sz="2400" dirty="0" smtClean="0"/>
              <a:t>وليكن معامل إرتباط بيرسون.</a:t>
            </a:r>
            <a:endParaRPr lang="en-US" sz="2400" dirty="0"/>
          </a:p>
        </p:txBody>
      </p:sp>
      <p:sp>
        <p:nvSpPr>
          <p:cNvPr id="5" name="TextBox 4"/>
          <p:cNvSpPr txBox="1"/>
          <p:nvPr/>
        </p:nvSpPr>
        <p:spPr>
          <a:xfrm>
            <a:off x="7250806" y="4745528"/>
            <a:ext cx="4443211" cy="1200329"/>
          </a:xfrm>
          <a:prstGeom prst="rect">
            <a:avLst/>
          </a:prstGeom>
          <a:noFill/>
          <a:ln>
            <a:solidFill>
              <a:srgbClr val="FF0000"/>
            </a:solidFill>
          </a:ln>
        </p:spPr>
        <p:txBody>
          <a:bodyPr wrap="square" rtlCol="0">
            <a:spAutoFit/>
          </a:bodyPr>
          <a:lstStyle/>
          <a:p>
            <a:pPr algn="r" rtl="1"/>
            <a:r>
              <a:rPr lang="ar-OM" sz="2400" dirty="0" smtClean="0"/>
              <a:t>يتم اختيار اختبار الارتباط لفرضية متجهة أو غير متجهة من خانة </a:t>
            </a:r>
          </a:p>
          <a:p>
            <a:pPr algn="r" rtl="1"/>
            <a:r>
              <a:rPr lang="ar-OM" sz="2400" dirty="0" smtClean="0"/>
              <a:t>(</a:t>
            </a:r>
            <a:r>
              <a:rPr lang="en-US" sz="2400" dirty="0" smtClean="0">
                <a:latin typeface="Times New Roman" panose="02020603050405020304" pitchFamily="18" charset="0"/>
                <a:cs typeface="Times New Roman" panose="02020603050405020304" pitchFamily="18" charset="0"/>
              </a:rPr>
              <a:t>Test of significance</a:t>
            </a:r>
            <a:r>
              <a:rPr lang="ar-OM" sz="2400" dirty="0" smtClean="0"/>
              <a:t>)</a:t>
            </a:r>
            <a:r>
              <a:rPr lang="en-US" sz="2400" dirty="0" smtClean="0"/>
              <a:t>.</a:t>
            </a:r>
            <a:endParaRPr lang="en-US" sz="2400" dirty="0"/>
          </a:p>
        </p:txBody>
      </p:sp>
    </p:spTree>
    <p:extLst>
      <p:ext uri="{BB962C8B-B14F-4D97-AF65-F5344CB8AC3E}">
        <p14:creationId xmlns:p14="http://schemas.microsoft.com/office/powerpoint/2010/main" val="26812022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1868" y="1120462"/>
            <a:ext cx="5200777" cy="3117425"/>
          </a:xfrm>
          <a:prstGeom prst="rect">
            <a:avLst/>
          </a:prstGeom>
        </p:spPr>
      </p:pic>
      <p:sp>
        <p:nvSpPr>
          <p:cNvPr id="4" name="TextBox 3"/>
          <p:cNvSpPr txBox="1"/>
          <p:nvPr/>
        </p:nvSpPr>
        <p:spPr>
          <a:xfrm>
            <a:off x="6838682" y="1068946"/>
            <a:ext cx="4855335" cy="830997"/>
          </a:xfrm>
          <a:prstGeom prst="rect">
            <a:avLst/>
          </a:prstGeom>
          <a:noFill/>
          <a:ln>
            <a:solidFill>
              <a:srgbClr val="FF0000"/>
            </a:solidFill>
          </a:ln>
        </p:spPr>
        <p:txBody>
          <a:bodyPr wrap="square" rtlCol="0">
            <a:spAutoFit/>
          </a:bodyPr>
          <a:lstStyle/>
          <a:p>
            <a:pPr algn="r" rtl="1"/>
            <a:r>
              <a:rPr lang="ar-OM" sz="2400" dirty="0" smtClean="0"/>
              <a:t>بالنقر على (</a:t>
            </a:r>
            <a:r>
              <a:rPr lang="en-US" sz="2400" dirty="0" smtClean="0">
                <a:latin typeface="Times New Roman" panose="02020603050405020304" pitchFamily="18" charset="0"/>
                <a:cs typeface="Times New Roman" panose="02020603050405020304" pitchFamily="18" charset="0"/>
              </a:rPr>
              <a:t>options</a:t>
            </a:r>
            <a:r>
              <a:rPr lang="ar-OM" sz="2400" dirty="0" smtClean="0"/>
              <a:t>)</a:t>
            </a:r>
            <a:r>
              <a:rPr lang="en-US" sz="2400" dirty="0" smtClean="0"/>
              <a:t> </a:t>
            </a:r>
            <a:r>
              <a:rPr lang="ar-OM" sz="2400" dirty="0" smtClean="0"/>
              <a:t>يمكن اختيار المتوسطات والانحرافات المعيارية للمتغيرات.</a:t>
            </a:r>
            <a:endParaRPr lang="en-US" sz="2400" dirty="0"/>
          </a:p>
        </p:txBody>
      </p:sp>
    </p:spTree>
    <p:extLst>
      <p:ext uri="{BB962C8B-B14F-4D97-AF65-F5344CB8AC3E}">
        <p14:creationId xmlns:p14="http://schemas.microsoft.com/office/powerpoint/2010/main" val="24863455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9741" y="1356032"/>
            <a:ext cx="4404575" cy="830997"/>
          </a:xfrm>
          <a:prstGeom prst="rect">
            <a:avLst/>
          </a:prstGeom>
          <a:noFill/>
          <a:ln>
            <a:solidFill>
              <a:srgbClr val="FF0000"/>
            </a:solidFill>
          </a:ln>
        </p:spPr>
        <p:txBody>
          <a:bodyPr wrap="square" rtlCol="0">
            <a:spAutoFit/>
          </a:bodyPr>
          <a:lstStyle/>
          <a:p>
            <a:pPr algn="r" rtl="1"/>
            <a:r>
              <a:rPr lang="ar-OM" sz="2400" dirty="0" smtClean="0"/>
              <a:t>الجدول الأول يظهر المتوسطات والإنحرافات المعيارية وحجم العينة.</a:t>
            </a:r>
            <a:endParaRPr lang="en-US" sz="2400" dirty="0"/>
          </a:p>
        </p:txBody>
      </p:sp>
      <p:sp>
        <p:nvSpPr>
          <p:cNvPr id="4" name="TextBox 3"/>
          <p:cNvSpPr txBox="1"/>
          <p:nvPr/>
        </p:nvSpPr>
        <p:spPr>
          <a:xfrm>
            <a:off x="6735650" y="3193046"/>
            <a:ext cx="4404575" cy="2677656"/>
          </a:xfrm>
          <a:prstGeom prst="rect">
            <a:avLst/>
          </a:prstGeom>
          <a:noFill/>
          <a:ln>
            <a:solidFill>
              <a:srgbClr val="FF0000"/>
            </a:solidFill>
          </a:ln>
        </p:spPr>
        <p:txBody>
          <a:bodyPr wrap="square" rtlCol="0">
            <a:spAutoFit/>
          </a:bodyPr>
          <a:lstStyle/>
          <a:p>
            <a:pPr algn="r" rtl="1"/>
            <a:r>
              <a:rPr lang="ar-OM" sz="2400" dirty="0" smtClean="0"/>
              <a:t>الجدول الثاني يظهر معامل الإرتباط بين المتغيرين (</a:t>
            </a:r>
            <a:r>
              <a:rPr lang="en-US" sz="2400" dirty="0" smtClean="0">
                <a:latin typeface="Times New Roman" panose="02020603050405020304" pitchFamily="18" charset="0"/>
                <a:cs typeface="Times New Roman" panose="02020603050405020304" pitchFamily="18" charset="0"/>
              </a:rPr>
              <a:t>scale1 , scale2</a:t>
            </a:r>
            <a:r>
              <a:rPr lang="ar-OM" sz="2400" dirty="0" smtClean="0"/>
              <a:t>) حيث يساوي </a:t>
            </a:r>
            <a:r>
              <a:rPr lang="en-US" sz="2400" dirty="0" smtClean="0">
                <a:latin typeface="Times New Roman" panose="02020603050405020304" pitchFamily="18" charset="0"/>
                <a:cs typeface="Times New Roman" panose="02020603050405020304" pitchFamily="18" charset="0"/>
              </a:rPr>
              <a:t>0.389</a:t>
            </a:r>
            <a:r>
              <a:rPr lang="ar-OM" sz="2400" dirty="0" smtClean="0"/>
              <a:t> ومستوى الدلالة ( القيمة الاحتمالية) أقل من </a:t>
            </a:r>
            <a:r>
              <a:rPr lang="en-US" sz="2400" dirty="0">
                <a:latin typeface="Times New Roman" panose="02020603050405020304" pitchFamily="18" charset="0"/>
                <a:cs typeface="Times New Roman" panose="02020603050405020304" pitchFamily="18" charset="0"/>
              </a:rPr>
              <a:t>0.05</a:t>
            </a:r>
            <a:r>
              <a:rPr lang="ar-OM" sz="2400" dirty="0" smtClean="0"/>
              <a:t>  وبالتالي فإن العلاقة دالة إحصائيا.</a:t>
            </a:r>
          </a:p>
          <a:p>
            <a:pPr algn="r" rtl="1"/>
            <a:r>
              <a:rPr lang="ar-OM" sz="2400" dirty="0" smtClean="0"/>
              <a:t>نلاحظ تناظر معامل الإرتباط وكذلك معامل الإرتباط بين المتغير ونفسه يساوي </a:t>
            </a:r>
            <a:r>
              <a:rPr lang="en-US" sz="2400" dirty="0">
                <a:latin typeface="Times New Roman" panose="02020603050405020304" pitchFamily="18" charset="0"/>
                <a:cs typeface="Times New Roman" panose="02020603050405020304" pitchFamily="18" charset="0"/>
              </a:rPr>
              <a:t>1</a:t>
            </a:r>
            <a:r>
              <a:rPr lang="ar-OM" sz="2400" dirty="0" smtClean="0"/>
              <a:t>.</a:t>
            </a:r>
            <a:endParaRPr lang="en-US" sz="2400" dirty="0"/>
          </a:p>
        </p:txBody>
      </p:sp>
      <p:pic>
        <p:nvPicPr>
          <p:cNvPr id="6" name="Picture 5"/>
          <p:cNvPicPr>
            <a:picLocks noChangeAspect="1"/>
          </p:cNvPicPr>
          <p:nvPr/>
        </p:nvPicPr>
        <p:blipFill>
          <a:blip r:embed="rId2"/>
          <a:stretch>
            <a:fillRect/>
          </a:stretch>
        </p:blipFill>
        <p:spPr>
          <a:xfrm>
            <a:off x="413855" y="708337"/>
            <a:ext cx="5536185" cy="5253726"/>
          </a:xfrm>
          <a:prstGeom prst="rect">
            <a:avLst/>
          </a:prstGeom>
        </p:spPr>
      </p:pic>
    </p:spTree>
    <p:extLst>
      <p:ext uri="{BB962C8B-B14F-4D97-AF65-F5344CB8AC3E}">
        <p14:creationId xmlns:p14="http://schemas.microsoft.com/office/powerpoint/2010/main" val="2409838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86" y="3438659"/>
            <a:ext cx="7778838" cy="584775"/>
          </a:xfrm>
          <a:prstGeom prst="rect">
            <a:avLst/>
          </a:prstGeom>
          <a:noFill/>
          <a:ln>
            <a:solidFill>
              <a:srgbClr val="FF0000"/>
            </a:solidFill>
          </a:ln>
        </p:spPr>
        <p:txBody>
          <a:bodyPr wrap="square" rtlCol="0">
            <a:spAutoFit/>
          </a:bodyPr>
          <a:lstStyle/>
          <a:p>
            <a:pPr algn="r" rtl="1"/>
            <a:r>
              <a:rPr lang="ar-OM" sz="3200" dirty="0" smtClean="0"/>
              <a:t>معاملات الإرتباط بين متغيرات نوعية في جداول مزدوجة</a:t>
            </a:r>
            <a:endParaRPr lang="en-US" sz="3200" dirty="0"/>
          </a:p>
        </p:txBody>
      </p:sp>
    </p:spTree>
    <p:extLst>
      <p:ext uri="{BB962C8B-B14F-4D97-AF65-F5344CB8AC3E}">
        <p14:creationId xmlns:p14="http://schemas.microsoft.com/office/powerpoint/2010/main" val="80905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278" y="515155"/>
            <a:ext cx="4278185" cy="5692462"/>
          </a:xfrm>
          <a:prstGeom prst="rect">
            <a:avLst/>
          </a:prstGeom>
        </p:spPr>
      </p:pic>
      <p:sp>
        <p:nvSpPr>
          <p:cNvPr id="3" name="Rectangle 2"/>
          <p:cNvSpPr/>
          <p:nvPr/>
        </p:nvSpPr>
        <p:spPr>
          <a:xfrm>
            <a:off x="5250288" y="2246448"/>
            <a:ext cx="6096000" cy="1723549"/>
          </a:xfrm>
          <a:prstGeom prst="rect">
            <a:avLst/>
          </a:prstGeom>
          <a:ln>
            <a:solidFill>
              <a:srgbClr val="FF0000"/>
            </a:solidFill>
          </a:ln>
        </p:spPr>
        <p:txBody>
          <a:bodyPr>
            <a:spAutoFit/>
          </a:bodyPr>
          <a:lstStyle/>
          <a:p>
            <a:pPr algn="r" rtl="1">
              <a:spcBef>
                <a:spcPts val="1200"/>
              </a:spcBef>
              <a:spcAft>
                <a:spcPts val="0"/>
              </a:spcAft>
            </a:pPr>
            <a:r>
              <a:rPr lang="ar-SA" sz="2400" dirty="0">
                <a:latin typeface="Times New Roman" panose="02020603050405020304" pitchFamily="18" charset="0"/>
                <a:ea typeface="SimSun" panose="02010600030101010101" pitchFamily="2" charset="-122"/>
                <a:cs typeface="Simplified Arabic" panose="02020603050405020304" pitchFamily="18" charset="-78"/>
              </a:rPr>
              <a:t>قائمة البيانات </a:t>
            </a:r>
            <a:r>
              <a:rPr lang="en-US" sz="2400" dirty="0">
                <a:latin typeface="Times New Roman" panose="02020603050405020304" pitchFamily="18" charset="0"/>
                <a:ea typeface="SimSun" panose="02010600030101010101" pitchFamily="2" charset="-122"/>
                <a:cs typeface="Simplified Arabic" panose="02020603050405020304" pitchFamily="18" charset="-78"/>
              </a:rPr>
              <a:t>Data Menu</a:t>
            </a:r>
            <a:endParaRPr lang="en-US" sz="2400" dirty="0">
              <a:latin typeface="Times New Roman" panose="02020603050405020304" pitchFamily="18" charset="0"/>
              <a:ea typeface="SimSun" panose="02010600030101010101" pitchFamily="2" charset="-122"/>
            </a:endParaRPr>
          </a:p>
          <a:p>
            <a:pPr algn="r" rtl="1">
              <a:spcBef>
                <a:spcPts val="1200"/>
              </a:spcBef>
              <a:spcAft>
                <a:spcPts val="0"/>
              </a:spcAft>
            </a:pPr>
            <a:r>
              <a:rPr lang="ar-SA" sz="2400" dirty="0" smtClean="0">
                <a:latin typeface="Times New Roman" panose="02020603050405020304" pitchFamily="18" charset="0"/>
                <a:ea typeface="SimSun" panose="02010600030101010101" pitchFamily="2" charset="-122"/>
                <a:cs typeface="Simplified Arabic" panose="02020603050405020304" pitchFamily="18" charset="-78"/>
              </a:rPr>
              <a:t>تحتوي </a:t>
            </a: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هذه القائمة على مهام مختلفة أهمها ترتيب الحالات تصاعدي أو تنازلي، وفصل ودمج الملفات واختيار حالات معينة ووزن المتغيرات.</a:t>
            </a:r>
            <a:endParaRPr lang="en-US" sz="2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1961270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6379" y="2253803"/>
            <a:ext cx="8178085" cy="1938992"/>
          </a:xfrm>
          <a:prstGeom prst="rect">
            <a:avLst/>
          </a:prstGeom>
          <a:noFill/>
          <a:ln>
            <a:solidFill>
              <a:srgbClr val="C00000"/>
            </a:solidFill>
          </a:ln>
        </p:spPr>
        <p:txBody>
          <a:bodyPr wrap="square" rtlCol="0">
            <a:spAutoFit/>
          </a:bodyPr>
          <a:lstStyle/>
          <a:p>
            <a:pPr marL="285750" indent="-285750" algn="r" rtl="1">
              <a:buFont typeface="Wingdings" panose="05000000000000000000" pitchFamily="2" charset="2"/>
              <a:buChar char="Ø"/>
            </a:pPr>
            <a:r>
              <a:rPr lang="ar-AE" sz="2400" dirty="0" smtClean="0"/>
              <a:t>العلاقة بين الاحساس بالأمان</a:t>
            </a:r>
            <a:r>
              <a:rPr lang="en-US" sz="2400" dirty="0" smtClean="0"/>
              <a:t>) </a:t>
            </a:r>
            <a:r>
              <a:rPr lang="ar-OM" sz="2400" dirty="0" smtClean="0"/>
              <a:t> رتبي) </a:t>
            </a:r>
            <a:r>
              <a:rPr lang="ar-AE" sz="2400" dirty="0" smtClean="0"/>
              <a:t>والرضا الوظيفي</a:t>
            </a:r>
            <a:r>
              <a:rPr lang="ar-OM" sz="2400" dirty="0" smtClean="0"/>
              <a:t> ( رتبي).</a:t>
            </a:r>
            <a:endParaRPr lang="ar-AE" sz="2400" dirty="0" smtClean="0"/>
          </a:p>
          <a:p>
            <a:pPr marL="285750" indent="-285750" algn="r" rtl="1">
              <a:buFont typeface="Wingdings" panose="05000000000000000000" pitchFamily="2" charset="2"/>
              <a:buChar char="Ø"/>
            </a:pPr>
            <a:r>
              <a:rPr lang="ar-AE" sz="2400" dirty="0" smtClean="0"/>
              <a:t>العلاقة بين مستوى السمنة</a:t>
            </a:r>
            <a:r>
              <a:rPr lang="ar-OM" sz="2400" dirty="0" smtClean="0"/>
              <a:t> </a:t>
            </a:r>
            <a:r>
              <a:rPr lang="ar-AE" sz="2400" dirty="0" smtClean="0"/>
              <a:t>( مفرط بدانة</a:t>
            </a:r>
            <a:r>
              <a:rPr lang="ar-OM" sz="2400" dirty="0" smtClean="0"/>
              <a:t> </a:t>
            </a:r>
            <a:r>
              <a:rPr lang="ar-AE" sz="2400" dirty="0" smtClean="0"/>
              <a:t>- بدين- متوسط – نحيف) ومستوى </a:t>
            </a:r>
            <a:r>
              <a:rPr lang="ar-OM" sz="2400" dirty="0" smtClean="0"/>
              <a:t>ممارسة </a:t>
            </a:r>
            <a:r>
              <a:rPr lang="ar-AE" sz="2400" dirty="0" smtClean="0"/>
              <a:t>الرياضة</a:t>
            </a:r>
            <a:r>
              <a:rPr lang="ar-OM" sz="2400" dirty="0" smtClean="0"/>
              <a:t> </a:t>
            </a:r>
            <a:r>
              <a:rPr lang="ar-AE" sz="2400" dirty="0" smtClean="0"/>
              <a:t>( دائ</a:t>
            </a:r>
            <a:r>
              <a:rPr lang="ar-OM" sz="2400" dirty="0" smtClean="0"/>
              <a:t>م</a:t>
            </a:r>
            <a:r>
              <a:rPr lang="ar-AE" sz="2400" dirty="0" smtClean="0"/>
              <a:t>ا- غالبا- أحيانا – نادرا – أبدا</a:t>
            </a:r>
            <a:r>
              <a:rPr lang="ar-OM" sz="2400" dirty="0" smtClean="0"/>
              <a:t>).</a:t>
            </a:r>
          </a:p>
          <a:p>
            <a:pPr marL="285750" indent="-285750" algn="r" rtl="1">
              <a:buFont typeface="Wingdings" panose="05000000000000000000" pitchFamily="2" charset="2"/>
              <a:buChar char="Ø"/>
            </a:pPr>
            <a:r>
              <a:rPr lang="ar-OM" sz="2400" dirty="0" smtClean="0"/>
              <a:t>العلاقة بين عدد مرات زيارة المكتبة في الأسبوع ( رتبي) و مستوى الاعتقاد بأهمية الكتبة كمصدر للمعرفة( رتبي).</a:t>
            </a:r>
            <a:endParaRPr lang="en-US" sz="2400" dirty="0"/>
          </a:p>
        </p:txBody>
      </p:sp>
    </p:spTree>
    <p:extLst>
      <p:ext uri="{BB962C8B-B14F-4D97-AF65-F5344CB8AC3E}">
        <p14:creationId xmlns:p14="http://schemas.microsoft.com/office/powerpoint/2010/main" val="4384024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073" y="973525"/>
            <a:ext cx="2300825" cy="5316061"/>
          </a:xfrm>
          <a:prstGeom prst="rect">
            <a:avLst/>
          </a:prstGeom>
        </p:spPr>
      </p:pic>
      <p:pic>
        <p:nvPicPr>
          <p:cNvPr id="3" name="Picture 2"/>
          <p:cNvPicPr>
            <a:picLocks noChangeAspect="1"/>
          </p:cNvPicPr>
          <p:nvPr/>
        </p:nvPicPr>
        <p:blipFill>
          <a:blip r:embed="rId3"/>
          <a:stretch>
            <a:fillRect/>
          </a:stretch>
        </p:blipFill>
        <p:spPr>
          <a:xfrm>
            <a:off x="3725661" y="1403327"/>
            <a:ext cx="6181725" cy="1990725"/>
          </a:xfrm>
          <a:prstGeom prst="rect">
            <a:avLst/>
          </a:prstGeom>
        </p:spPr>
      </p:pic>
      <p:pic>
        <p:nvPicPr>
          <p:cNvPr id="4" name="Picture 3"/>
          <p:cNvPicPr>
            <a:picLocks noChangeAspect="1"/>
          </p:cNvPicPr>
          <p:nvPr/>
        </p:nvPicPr>
        <p:blipFill>
          <a:blip r:embed="rId4"/>
          <a:stretch>
            <a:fillRect/>
          </a:stretch>
        </p:blipFill>
        <p:spPr>
          <a:xfrm>
            <a:off x="3214040" y="3823854"/>
            <a:ext cx="7204968" cy="1947593"/>
          </a:xfrm>
          <a:prstGeom prst="rect">
            <a:avLst/>
          </a:prstGeom>
        </p:spPr>
      </p:pic>
    </p:spTree>
    <p:extLst>
      <p:ext uri="{BB962C8B-B14F-4D97-AF65-F5344CB8AC3E}">
        <p14:creationId xmlns:p14="http://schemas.microsoft.com/office/powerpoint/2010/main" val="2721931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73" y="297193"/>
            <a:ext cx="5595602" cy="6115547"/>
          </a:xfrm>
          <a:prstGeom prst="rect">
            <a:avLst/>
          </a:prstGeom>
        </p:spPr>
      </p:pic>
      <p:pic>
        <p:nvPicPr>
          <p:cNvPr id="3" name="Picture 2"/>
          <p:cNvPicPr>
            <a:picLocks noChangeAspect="1"/>
          </p:cNvPicPr>
          <p:nvPr/>
        </p:nvPicPr>
        <p:blipFill>
          <a:blip r:embed="rId3"/>
          <a:stretch>
            <a:fillRect/>
          </a:stretch>
        </p:blipFill>
        <p:spPr>
          <a:xfrm>
            <a:off x="6877318" y="297193"/>
            <a:ext cx="4675031" cy="4177687"/>
          </a:xfrm>
          <a:prstGeom prst="rect">
            <a:avLst/>
          </a:prstGeom>
        </p:spPr>
      </p:pic>
      <p:sp>
        <p:nvSpPr>
          <p:cNvPr id="4" name="TextBox 3"/>
          <p:cNvSpPr txBox="1"/>
          <p:nvPr/>
        </p:nvSpPr>
        <p:spPr>
          <a:xfrm>
            <a:off x="6465194" y="4881093"/>
            <a:ext cx="5331854" cy="769441"/>
          </a:xfrm>
          <a:prstGeom prst="rect">
            <a:avLst/>
          </a:prstGeom>
          <a:noFill/>
          <a:ln>
            <a:solidFill>
              <a:srgbClr val="FF0000"/>
            </a:solidFill>
          </a:ln>
        </p:spPr>
        <p:txBody>
          <a:bodyPr wrap="square" rtlCol="0">
            <a:spAutoFit/>
          </a:bodyPr>
          <a:lstStyle/>
          <a:p>
            <a:pPr algn="r" rtl="1"/>
            <a:r>
              <a:rPr lang="ar-OM" sz="2200" dirty="0" smtClean="0"/>
              <a:t>لإيجاد العلاقة بين متغيرين نوعيين في جداول مزدوجة.</a:t>
            </a:r>
          </a:p>
          <a:p>
            <a:pPr algn="r" rtl="1"/>
            <a:r>
              <a:rPr lang="ar-OM" sz="2200" dirty="0" smtClean="0"/>
              <a:t>ندخل أحد المتغيرين في الصف والمتغير الآخر في العمود.</a:t>
            </a:r>
            <a:endParaRPr lang="en-US" sz="2200" dirty="0"/>
          </a:p>
        </p:txBody>
      </p:sp>
    </p:spTree>
    <p:extLst>
      <p:ext uri="{BB962C8B-B14F-4D97-AF65-F5344CB8AC3E}">
        <p14:creationId xmlns:p14="http://schemas.microsoft.com/office/powerpoint/2010/main" val="18070035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7364" y="1236690"/>
            <a:ext cx="6529589" cy="5213677"/>
          </a:xfrm>
          <a:prstGeom prst="rect">
            <a:avLst/>
          </a:prstGeom>
        </p:spPr>
      </p:pic>
      <p:sp>
        <p:nvSpPr>
          <p:cNvPr id="3" name="TextBox 2"/>
          <p:cNvSpPr txBox="1"/>
          <p:nvPr/>
        </p:nvSpPr>
        <p:spPr>
          <a:xfrm>
            <a:off x="5716075" y="267081"/>
            <a:ext cx="4417453" cy="830997"/>
          </a:xfrm>
          <a:prstGeom prst="rect">
            <a:avLst/>
          </a:prstGeom>
          <a:noFill/>
          <a:ln>
            <a:solidFill>
              <a:srgbClr val="FF0000"/>
            </a:solidFill>
          </a:ln>
        </p:spPr>
        <p:txBody>
          <a:bodyPr wrap="square" rtlCol="0">
            <a:spAutoFit/>
          </a:bodyPr>
          <a:lstStyle/>
          <a:p>
            <a:pPr algn="r" rtl="1"/>
            <a:r>
              <a:rPr lang="ar-OM" sz="2400" dirty="0" smtClean="0"/>
              <a:t>من زر (</a:t>
            </a:r>
            <a:r>
              <a:rPr lang="en-US" sz="2400" dirty="0" smtClean="0"/>
              <a:t>statistics</a:t>
            </a:r>
            <a:r>
              <a:rPr lang="ar-OM" sz="2400" dirty="0" smtClean="0"/>
              <a:t>) نحصل على معاملات الإرتباط والمعاملات الأخرى ذات الصلة.</a:t>
            </a:r>
            <a:endParaRPr lang="en-US" sz="2400" dirty="0"/>
          </a:p>
        </p:txBody>
      </p:sp>
      <p:cxnSp>
        <p:nvCxnSpPr>
          <p:cNvPr id="4" name="Straight Arrow Connector 3"/>
          <p:cNvCxnSpPr/>
          <p:nvPr/>
        </p:nvCxnSpPr>
        <p:spPr>
          <a:xfrm>
            <a:off x="1408889" y="2975020"/>
            <a:ext cx="1544213" cy="1030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270456" y="2605688"/>
            <a:ext cx="1414170" cy="369332"/>
          </a:xfrm>
          <a:prstGeom prst="rect">
            <a:avLst/>
          </a:prstGeom>
          <a:noFill/>
        </p:spPr>
        <p:txBody>
          <a:bodyPr wrap="none" rtlCol="0">
            <a:spAutoFit/>
          </a:bodyPr>
          <a:lstStyle/>
          <a:p>
            <a:r>
              <a:rPr lang="ar-OM" dirty="0" smtClean="0"/>
              <a:t>المتغيران اسميان</a:t>
            </a:r>
            <a:endParaRPr lang="en-US" dirty="0"/>
          </a:p>
        </p:txBody>
      </p:sp>
      <p:cxnSp>
        <p:nvCxnSpPr>
          <p:cNvPr id="14" name="Straight Arrow Connector 13"/>
          <p:cNvCxnSpPr/>
          <p:nvPr/>
        </p:nvCxnSpPr>
        <p:spPr>
          <a:xfrm flipH="1" flipV="1">
            <a:off x="7660785" y="3599739"/>
            <a:ext cx="2848376" cy="3627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10522040" y="3658863"/>
            <a:ext cx="1377300" cy="369332"/>
          </a:xfrm>
          <a:prstGeom prst="rect">
            <a:avLst/>
          </a:prstGeom>
          <a:noFill/>
        </p:spPr>
        <p:txBody>
          <a:bodyPr wrap="none" rtlCol="0">
            <a:spAutoFit/>
          </a:bodyPr>
          <a:lstStyle/>
          <a:p>
            <a:r>
              <a:rPr lang="ar-OM" dirty="0" smtClean="0"/>
              <a:t>المتغيران رتبيان</a:t>
            </a:r>
            <a:endParaRPr lang="en-US" dirty="0"/>
          </a:p>
        </p:txBody>
      </p:sp>
      <p:cxnSp>
        <p:nvCxnSpPr>
          <p:cNvPr id="18" name="Straight Arrow Connector 17"/>
          <p:cNvCxnSpPr/>
          <p:nvPr/>
        </p:nvCxnSpPr>
        <p:spPr>
          <a:xfrm>
            <a:off x="2112135" y="4413092"/>
            <a:ext cx="1115162" cy="3511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09092" y="4228426"/>
            <a:ext cx="1923925" cy="369332"/>
          </a:xfrm>
          <a:prstGeom prst="rect">
            <a:avLst/>
          </a:prstGeom>
          <a:noFill/>
        </p:spPr>
        <p:txBody>
          <a:bodyPr wrap="none" rtlCol="0">
            <a:spAutoFit/>
          </a:bodyPr>
          <a:lstStyle/>
          <a:p>
            <a:r>
              <a:rPr lang="ar-OM" dirty="0" smtClean="0"/>
              <a:t>متغير اسمي وآخر كمي</a:t>
            </a:r>
            <a:endParaRPr lang="en-US" dirty="0"/>
          </a:p>
        </p:txBody>
      </p:sp>
    </p:spTree>
    <p:extLst>
      <p:ext uri="{BB962C8B-B14F-4D97-AF65-F5344CB8AC3E}">
        <p14:creationId xmlns:p14="http://schemas.microsoft.com/office/powerpoint/2010/main" val="39176019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30" y="767600"/>
            <a:ext cx="11449318" cy="5909310"/>
          </a:xfrm>
          <a:prstGeom prst="rect">
            <a:avLst/>
          </a:prstGeom>
          <a:ln>
            <a:solidFill>
              <a:srgbClr val="FF0000"/>
            </a:solidFill>
          </a:ln>
        </p:spPr>
        <p:txBody>
          <a:bodyPr wrap="square">
            <a:spAutoFit/>
          </a:bodyPr>
          <a:lstStyle/>
          <a:p>
            <a:pPr algn="r" rtl="1"/>
            <a:r>
              <a:rPr lang="ar-OM" sz="2200" dirty="0">
                <a:solidFill>
                  <a:srgbClr val="000000"/>
                </a:solidFill>
                <a:latin typeface="Times New Roman" panose="02020603050405020304" pitchFamily="18" charset="0"/>
                <a:ea typeface="Times New Roman" panose="02020603050405020304" pitchFamily="18" charset="0"/>
                <a:cs typeface="+mj-cs"/>
              </a:rPr>
              <a:t>معامل </a:t>
            </a:r>
            <a:r>
              <a:rPr lang="ar-OM" sz="2200" dirty="0" smtClean="0">
                <a:solidFill>
                  <a:srgbClr val="000000"/>
                </a:solidFill>
                <a:latin typeface="Times New Roman" panose="02020603050405020304" pitchFamily="18" charset="0"/>
                <a:ea typeface="Times New Roman" panose="02020603050405020304" pitchFamily="18" charset="0"/>
                <a:cs typeface="+mj-cs"/>
              </a:rPr>
              <a:t>التوافق</a:t>
            </a:r>
            <a:r>
              <a:rPr lang="ar-AE" sz="2200" dirty="0" smtClean="0">
                <a:solidFill>
                  <a:srgbClr val="000000"/>
                </a:solidFill>
                <a:latin typeface="Times New Roman" panose="02020603050405020304" pitchFamily="18" charset="0"/>
                <a:ea typeface="Times New Roman" panose="02020603050405020304" pitchFamily="18" charset="0"/>
                <a:cs typeface="+mj-cs"/>
              </a:rPr>
              <a:t> (</a:t>
            </a:r>
            <a:r>
              <a:rPr lang="ar-OM" sz="2200" dirty="0" smtClean="0">
                <a:solidFill>
                  <a:srgbClr val="000000"/>
                </a:solidFill>
                <a:latin typeface="Times New Roman" panose="02020603050405020304" pitchFamily="18" charset="0"/>
                <a:ea typeface="Times New Roman" panose="02020603050405020304" pitchFamily="18" charset="0"/>
                <a:cs typeface="+mj-cs"/>
              </a:rPr>
              <a:t> </a:t>
            </a:r>
            <a:r>
              <a:rPr lang="en-US" sz="2200" dirty="0">
                <a:solidFill>
                  <a:srgbClr val="000000"/>
                </a:solidFill>
                <a:latin typeface="Arial" panose="020B0604020202020204" pitchFamily="34" charset="0"/>
                <a:ea typeface="Times New Roman" panose="02020603050405020304" pitchFamily="18" charset="0"/>
                <a:cs typeface="+mj-cs"/>
              </a:rPr>
              <a:t>Contingency coefficient</a:t>
            </a:r>
            <a:r>
              <a:rPr lang="ar-SA" sz="2200" dirty="0">
                <a:solidFill>
                  <a:srgbClr val="000000"/>
                </a:solidFill>
                <a:latin typeface="Times New Roman" panose="02020603050405020304" pitchFamily="18" charset="0"/>
                <a:ea typeface="Times New Roman" panose="02020603050405020304" pitchFamily="18" charset="0"/>
                <a:cs typeface="+mj-cs"/>
              </a:rPr>
              <a:t> </a:t>
            </a:r>
            <a:r>
              <a:rPr lang="ar-AE" sz="2200" dirty="0" smtClean="0">
                <a:solidFill>
                  <a:srgbClr val="000000"/>
                </a:solidFill>
                <a:latin typeface="Times New Roman" panose="02020603050405020304" pitchFamily="18" charset="0"/>
                <a:ea typeface="Times New Roman" panose="02020603050405020304" pitchFamily="18" charset="0"/>
                <a:cs typeface="+mj-cs"/>
              </a:rPr>
              <a:t>)</a:t>
            </a:r>
            <a:r>
              <a:rPr lang="ar-SA" sz="2200" dirty="0" smtClean="0">
                <a:solidFill>
                  <a:srgbClr val="000000"/>
                </a:solidFill>
                <a:latin typeface="Times New Roman" panose="02020603050405020304" pitchFamily="18" charset="0"/>
                <a:ea typeface="Times New Roman" panose="02020603050405020304" pitchFamily="18" charset="0"/>
                <a:cs typeface="+mj-cs"/>
              </a:rPr>
              <a:t> </a:t>
            </a:r>
            <a:r>
              <a:rPr lang="ar-SA" sz="2200" dirty="0">
                <a:solidFill>
                  <a:srgbClr val="000000"/>
                </a:solidFill>
                <a:latin typeface="Times New Roman" panose="02020603050405020304" pitchFamily="18" charset="0"/>
                <a:ea typeface="Times New Roman" panose="02020603050405020304" pitchFamily="18" charset="0"/>
                <a:cs typeface="+mj-cs"/>
              </a:rPr>
              <a:t>يقيس العلاقة بين </a:t>
            </a:r>
            <a:r>
              <a:rPr lang="ar-SA" sz="2200" dirty="0" smtClean="0">
                <a:solidFill>
                  <a:srgbClr val="000000"/>
                </a:solidFill>
                <a:latin typeface="Times New Roman" panose="02020603050405020304" pitchFamily="18" charset="0"/>
                <a:ea typeface="Times New Roman" panose="02020603050405020304" pitchFamily="18" charset="0"/>
                <a:cs typeface="+mj-cs"/>
              </a:rPr>
              <a:t>متغيرين</a:t>
            </a:r>
            <a:r>
              <a:rPr lang="ar-AE" sz="2200" dirty="0" smtClean="0">
                <a:solidFill>
                  <a:srgbClr val="000000"/>
                </a:solidFill>
                <a:latin typeface="Times New Roman" panose="02020603050405020304" pitchFamily="18" charset="0"/>
                <a:ea typeface="Times New Roman" panose="02020603050405020304" pitchFamily="18" charset="0"/>
                <a:cs typeface="+mj-cs"/>
              </a:rPr>
              <a:t> اسميين</a:t>
            </a:r>
            <a:r>
              <a:rPr lang="ar-SA" sz="2200" dirty="0" smtClean="0">
                <a:solidFill>
                  <a:srgbClr val="000000"/>
                </a:solidFill>
                <a:latin typeface="Times New Roman" panose="02020603050405020304" pitchFamily="18" charset="0"/>
                <a:ea typeface="Times New Roman" panose="02020603050405020304" pitchFamily="18" charset="0"/>
                <a:cs typeface="+mj-cs"/>
              </a:rPr>
              <a:t> </a:t>
            </a:r>
            <a:r>
              <a:rPr lang="ar-SA" sz="2200" dirty="0">
                <a:solidFill>
                  <a:srgbClr val="000000"/>
                </a:solidFill>
                <a:latin typeface="Times New Roman" panose="02020603050405020304" pitchFamily="18" charset="0"/>
                <a:ea typeface="Times New Roman" panose="02020603050405020304" pitchFamily="18" charset="0"/>
                <a:cs typeface="+mj-cs"/>
              </a:rPr>
              <a:t>معتمدا عل </a:t>
            </a:r>
            <a:r>
              <a:rPr lang="ar-SA" sz="2200">
                <a:solidFill>
                  <a:srgbClr val="000000"/>
                </a:solidFill>
                <a:latin typeface="Times New Roman" panose="02020603050405020304" pitchFamily="18" charset="0"/>
                <a:ea typeface="Times New Roman" panose="02020603050405020304" pitchFamily="18" charset="0"/>
                <a:cs typeface="+mj-cs"/>
              </a:rPr>
              <a:t>مربع </a:t>
            </a:r>
            <a:r>
              <a:rPr lang="ar-SA" sz="2200" smtClean="0">
                <a:solidFill>
                  <a:srgbClr val="000000"/>
                </a:solidFill>
                <a:latin typeface="Times New Roman" panose="02020603050405020304" pitchFamily="18" charset="0"/>
                <a:ea typeface="Times New Roman" panose="02020603050405020304" pitchFamily="18" charset="0"/>
                <a:cs typeface="+mj-cs"/>
              </a:rPr>
              <a:t>كاي</a:t>
            </a:r>
            <a:r>
              <a:rPr lang="ar-AE" sz="2200" smtClean="0">
                <a:solidFill>
                  <a:srgbClr val="000000"/>
                </a:solidFill>
                <a:latin typeface="Times New Roman" panose="02020603050405020304" pitchFamily="18" charset="0"/>
                <a:ea typeface="Times New Roman" panose="02020603050405020304" pitchFamily="18" charset="0"/>
                <a:cs typeface="+mj-cs"/>
              </a:rPr>
              <a:t>، </a:t>
            </a:r>
            <a:r>
              <a:rPr lang="ar-SA" sz="2200" dirty="0" smtClean="0">
                <a:solidFill>
                  <a:srgbClr val="000000"/>
                </a:solidFill>
                <a:latin typeface="Times New Roman" panose="02020603050405020304" pitchFamily="18" charset="0"/>
                <a:ea typeface="Times New Roman" panose="02020603050405020304" pitchFamily="18" charset="0"/>
                <a:cs typeface="+mj-cs"/>
              </a:rPr>
              <a:t>وقيمته </a:t>
            </a:r>
            <a:r>
              <a:rPr lang="ar-SA" sz="2200" dirty="0">
                <a:solidFill>
                  <a:srgbClr val="000000"/>
                </a:solidFill>
                <a:latin typeface="Times New Roman" panose="02020603050405020304" pitchFamily="18" charset="0"/>
                <a:ea typeface="Times New Roman" panose="02020603050405020304" pitchFamily="18" charset="0"/>
                <a:cs typeface="+mj-cs"/>
              </a:rPr>
              <a:t>تتراوح بين الصفر والواحد.</a:t>
            </a:r>
            <a:endParaRPr lang="en-US" sz="2200" dirty="0">
              <a:latin typeface="Times New Roman" panose="02020603050405020304" pitchFamily="18" charset="0"/>
              <a:ea typeface="Times New Roman" panose="02020603050405020304" pitchFamily="18" charset="0"/>
              <a:cs typeface="+mj-cs"/>
            </a:endParaRPr>
          </a:p>
          <a:p>
            <a:pPr algn="r" rtl="1"/>
            <a:endParaRPr lang="ar-OM" sz="2200" dirty="0" smtClean="0">
              <a:solidFill>
                <a:srgbClr val="000000"/>
              </a:solidFill>
              <a:latin typeface="Times New Roman" panose="02020603050405020304" pitchFamily="18" charset="0"/>
              <a:ea typeface="Times New Roman" panose="02020603050405020304" pitchFamily="18" charset="0"/>
              <a:cs typeface="+mj-cs"/>
            </a:endParaRPr>
          </a:p>
          <a:p>
            <a:pPr algn="r" rtl="1"/>
            <a:r>
              <a:rPr lang="ar-SA" sz="2200" dirty="0" smtClean="0">
                <a:solidFill>
                  <a:srgbClr val="000000"/>
                </a:solidFill>
                <a:latin typeface="Times New Roman" panose="02020603050405020304" pitchFamily="18" charset="0"/>
                <a:ea typeface="Times New Roman" panose="02020603050405020304" pitchFamily="18" charset="0"/>
                <a:cs typeface="+mj-cs"/>
              </a:rPr>
              <a:t>معاملي </a:t>
            </a:r>
            <a:r>
              <a:rPr lang="ar-SA" sz="2200" dirty="0">
                <a:solidFill>
                  <a:srgbClr val="000000"/>
                </a:solidFill>
                <a:latin typeface="Times New Roman" panose="02020603050405020304" pitchFamily="18" charset="0"/>
                <a:ea typeface="Times New Roman" panose="02020603050405020304" pitchFamily="18" charset="0"/>
                <a:cs typeface="+mj-cs"/>
              </a:rPr>
              <a:t>فاي وكرامر </a:t>
            </a:r>
            <a:r>
              <a:rPr lang="ar-AE" sz="2200" dirty="0" smtClean="0">
                <a:solidFill>
                  <a:srgbClr val="000000"/>
                </a:solidFill>
                <a:latin typeface="Times New Roman" panose="02020603050405020304" pitchFamily="18" charset="0"/>
                <a:ea typeface="Times New Roman" panose="02020603050405020304" pitchFamily="18" charset="0"/>
                <a:cs typeface="+mj-cs"/>
              </a:rPr>
              <a:t>(</a:t>
            </a:r>
            <a:r>
              <a:rPr lang="en-US" sz="2200" dirty="0" smtClean="0">
                <a:solidFill>
                  <a:srgbClr val="000000"/>
                </a:solidFill>
                <a:latin typeface="Arial" panose="020B0604020202020204" pitchFamily="34" charset="0"/>
                <a:ea typeface="Times New Roman" panose="02020603050405020304" pitchFamily="18" charset="0"/>
                <a:cs typeface="+mj-cs"/>
              </a:rPr>
              <a:t>Phi and </a:t>
            </a:r>
            <a:r>
              <a:rPr lang="en-US" sz="2200" dirty="0">
                <a:solidFill>
                  <a:srgbClr val="000000"/>
                </a:solidFill>
                <a:latin typeface="Arial" panose="020B0604020202020204" pitchFamily="34" charset="0"/>
                <a:ea typeface="Times New Roman" panose="02020603050405020304" pitchFamily="18" charset="0"/>
                <a:cs typeface="+mj-cs"/>
              </a:rPr>
              <a:t>Cramer's V </a:t>
            </a:r>
            <a:r>
              <a:rPr lang="ar-OM" sz="2200" dirty="0" smtClean="0">
                <a:solidFill>
                  <a:srgbClr val="000000"/>
                </a:solidFill>
                <a:latin typeface="Arial" panose="020B0604020202020204" pitchFamily="34" charset="0"/>
                <a:ea typeface="Times New Roman" panose="02020603050405020304" pitchFamily="18" charset="0"/>
                <a:cs typeface="+mj-cs"/>
              </a:rPr>
              <a:t> </a:t>
            </a:r>
            <a:r>
              <a:rPr lang="ar-AE" sz="2200" dirty="0" smtClean="0">
                <a:solidFill>
                  <a:srgbClr val="000000"/>
                </a:solidFill>
                <a:latin typeface="Arial" panose="020B0604020202020204" pitchFamily="34" charset="0"/>
                <a:ea typeface="Times New Roman" panose="02020603050405020304" pitchFamily="18" charset="0"/>
                <a:cs typeface="+mj-cs"/>
              </a:rPr>
              <a:t>) </a:t>
            </a:r>
            <a:r>
              <a:rPr lang="ar-AE" sz="2200" dirty="0" smtClean="0">
                <a:solidFill>
                  <a:srgbClr val="000000"/>
                </a:solidFill>
                <a:latin typeface="Times New Roman" panose="02020603050405020304" pitchFamily="18" charset="0"/>
                <a:ea typeface="Times New Roman" panose="02020603050405020304" pitchFamily="18" charset="0"/>
                <a:cs typeface="+mj-cs"/>
              </a:rPr>
              <a:t>يقيس</a:t>
            </a:r>
            <a:r>
              <a:rPr lang="ar-OM" sz="2200" dirty="0" smtClean="0">
                <a:solidFill>
                  <a:srgbClr val="000000"/>
                </a:solidFill>
                <a:latin typeface="Times New Roman" panose="02020603050405020304" pitchFamily="18" charset="0"/>
                <a:ea typeface="Times New Roman" panose="02020603050405020304" pitchFamily="18" charset="0"/>
                <a:cs typeface="+mj-cs"/>
              </a:rPr>
              <a:t>ان</a:t>
            </a:r>
            <a:r>
              <a:rPr lang="ar-AE" sz="2200" dirty="0" smtClean="0">
                <a:solidFill>
                  <a:srgbClr val="000000"/>
                </a:solidFill>
                <a:latin typeface="Times New Roman" panose="02020603050405020304" pitchFamily="18" charset="0"/>
                <a:ea typeface="Times New Roman" panose="02020603050405020304" pitchFamily="18" charset="0"/>
                <a:cs typeface="+mj-cs"/>
              </a:rPr>
              <a:t> </a:t>
            </a:r>
            <a:r>
              <a:rPr lang="ar-AE" sz="2200" dirty="0">
                <a:solidFill>
                  <a:srgbClr val="000000"/>
                </a:solidFill>
                <a:latin typeface="Times New Roman" panose="02020603050405020304" pitchFamily="18" charset="0"/>
                <a:ea typeface="Times New Roman" panose="02020603050405020304" pitchFamily="18" charset="0"/>
                <a:cs typeface="+mj-cs"/>
              </a:rPr>
              <a:t>العلاقة بين متغيرين اسميين </a:t>
            </a:r>
            <a:r>
              <a:rPr lang="ar-SA" sz="2200" dirty="0" smtClean="0">
                <a:solidFill>
                  <a:srgbClr val="000000"/>
                </a:solidFill>
                <a:latin typeface="Times New Roman" panose="02020603050405020304" pitchFamily="18" charset="0"/>
                <a:ea typeface="Times New Roman" panose="02020603050405020304" pitchFamily="18" charset="0"/>
                <a:cs typeface="+mj-cs"/>
              </a:rPr>
              <a:t>معتمد</a:t>
            </a:r>
            <a:r>
              <a:rPr lang="ar-OM" sz="2200" dirty="0" smtClean="0">
                <a:solidFill>
                  <a:srgbClr val="000000"/>
                </a:solidFill>
                <a:latin typeface="Times New Roman" panose="02020603050405020304" pitchFamily="18" charset="0"/>
                <a:ea typeface="Times New Roman" panose="02020603050405020304" pitchFamily="18" charset="0"/>
                <a:cs typeface="+mj-cs"/>
              </a:rPr>
              <a:t>ين</a:t>
            </a:r>
            <a:r>
              <a:rPr lang="ar-SA" sz="2200" dirty="0" smtClean="0">
                <a:solidFill>
                  <a:srgbClr val="000000"/>
                </a:solidFill>
                <a:latin typeface="Times New Roman" panose="02020603050405020304" pitchFamily="18" charset="0"/>
                <a:ea typeface="Times New Roman" panose="02020603050405020304" pitchFamily="18" charset="0"/>
                <a:cs typeface="+mj-cs"/>
              </a:rPr>
              <a:t> عل</a:t>
            </a:r>
            <a:r>
              <a:rPr lang="ar-OM" sz="2200" dirty="0" smtClean="0">
                <a:solidFill>
                  <a:srgbClr val="000000"/>
                </a:solidFill>
                <a:latin typeface="Times New Roman" panose="02020603050405020304" pitchFamily="18" charset="0"/>
                <a:ea typeface="Times New Roman" panose="02020603050405020304" pitchFamily="18" charset="0"/>
                <a:cs typeface="+mj-cs"/>
              </a:rPr>
              <a:t>ى</a:t>
            </a:r>
            <a:r>
              <a:rPr lang="ar-SA" sz="2200" dirty="0" smtClean="0">
                <a:solidFill>
                  <a:srgbClr val="000000"/>
                </a:solidFill>
                <a:latin typeface="Times New Roman" panose="02020603050405020304" pitchFamily="18" charset="0"/>
                <a:ea typeface="Times New Roman" panose="02020603050405020304" pitchFamily="18" charset="0"/>
                <a:cs typeface="+mj-cs"/>
              </a:rPr>
              <a:t> </a:t>
            </a:r>
            <a:r>
              <a:rPr lang="ar-SA" sz="2200" dirty="0">
                <a:solidFill>
                  <a:srgbClr val="000000"/>
                </a:solidFill>
                <a:latin typeface="Times New Roman" panose="02020603050405020304" pitchFamily="18" charset="0"/>
                <a:ea typeface="Times New Roman" panose="02020603050405020304" pitchFamily="18" charset="0"/>
                <a:cs typeface="+mj-cs"/>
              </a:rPr>
              <a:t>مربع كاي </a:t>
            </a:r>
            <a:r>
              <a:rPr lang="ar-AE" sz="2200" dirty="0">
                <a:solidFill>
                  <a:srgbClr val="000000"/>
                </a:solidFill>
                <a:latin typeface="Times New Roman" panose="02020603050405020304" pitchFamily="18" charset="0"/>
                <a:ea typeface="Times New Roman" panose="02020603050405020304" pitchFamily="18" charset="0"/>
                <a:cs typeface="+mj-cs"/>
              </a:rPr>
              <a:t>، </a:t>
            </a:r>
            <a:r>
              <a:rPr lang="ar-SA" sz="2200" dirty="0" smtClean="0">
                <a:solidFill>
                  <a:srgbClr val="000000"/>
                </a:solidFill>
                <a:latin typeface="Times New Roman" panose="02020603050405020304" pitchFamily="18" charset="0"/>
                <a:ea typeface="Times New Roman" panose="02020603050405020304" pitchFamily="18" charset="0"/>
                <a:cs typeface="+mj-cs"/>
              </a:rPr>
              <a:t>وقيمته</a:t>
            </a:r>
            <a:r>
              <a:rPr lang="ar-OM" sz="2200" dirty="0" smtClean="0">
                <a:solidFill>
                  <a:srgbClr val="000000"/>
                </a:solidFill>
                <a:latin typeface="Times New Roman" panose="02020603050405020304" pitchFamily="18" charset="0"/>
                <a:ea typeface="Times New Roman" panose="02020603050405020304" pitchFamily="18" charset="0"/>
                <a:cs typeface="+mj-cs"/>
              </a:rPr>
              <a:t>ما</a:t>
            </a:r>
            <a:r>
              <a:rPr lang="ar-SA" sz="2200" dirty="0" smtClean="0">
                <a:solidFill>
                  <a:srgbClr val="000000"/>
                </a:solidFill>
                <a:latin typeface="Times New Roman" panose="02020603050405020304" pitchFamily="18" charset="0"/>
                <a:ea typeface="Times New Roman" panose="02020603050405020304" pitchFamily="18" charset="0"/>
                <a:cs typeface="+mj-cs"/>
              </a:rPr>
              <a:t> </a:t>
            </a:r>
            <a:r>
              <a:rPr lang="ar-SA" sz="2200" dirty="0">
                <a:solidFill>
                  <a:srgbClr val="000000"/>
                </a:solidFill>
                <a:latin typeface="Times New Roman" panose="02020603050405020304" pitchFamily="18" charset="0"/>
                <a:ea typeface="Times New Roman" panose="02020603050405020304" pitchFamily="18" charset="0"/>
                <a:cs typeface="+mj-cs"/>
              </a:rPr>
              <a:t>تتراوح بين الصفر والواحد</a:t>
            </a:r>
            <a:r>
              <a:rPr lang="ar-SA" sz="2200" dirty="0" smtClean="0">
                <a:solidFill>
                  <a:srgbClr val="000000"/>
                </a:solidFill>
                <a:latin typeface="Times New Roman" panose="02020603050405020304" pitchFamily="18" charset="0"/>
                <a:ea typeface="Times New Roman" panose="02020603050405020304" pitchFamily="18" charset="0"/>
                <a:cs typeface="+mj-cs"/>
              </a:rPr>
              <a:t>.</a:t>
            </a:r>
            <a:endParaRPr lang="ar-OM" sz="2200" dirty="0" smtClean="0">
              <a:solidFill>
                <a:srgbClr val="000000"/>
              </a:solidFill>
              <a:latin typeface="Times New Roman" panose="02020603050405020304" pitchFamily="18" charset="0"/>
              <a:ea typeface="Times New Roman" panose="02020603050405020304" pitchFamily="18" charset="0"/>
              <a:cs typeface="+mj-cs"/>
            </a:endParaRPr>
          </a:p>
          <a:p>
            <a:pPr algn="r" rtl="1" fontAlgn="base"/>
            <a:r>
              <a:rPr lang="ar-SA" sz="2400" dirty="0"/>
              <a:t>معامل فاي هو للجداول </a:t>
            </a:r>
            <a:r>
              <a:rPr lang="ar-SA" sz="2400" dirty="0">
                <a:cs typeface="+mj-cs"/>
              </a:rPr>
              <a:t>المربعة </a:t>
            </a:r>
            <a:r>
              <a:rPr lang="en-US" sz="2400" dirty="0">
                <a:cs typeface="+mj-cs"/>
              </a:rPr>
              <a:t>2 </a:t>
            </a:r>
            <a:r>
              <a:rPr lang="ar-OM" sz="2400" dirty="0">
                <a:cs typeface="+mj-cs"/>
              </a:rPr>
              <a:t>×</a:t>
            </a:r>
            <a:r>
              <a:rPr lang="en-US" sz="2400" dirty="0">
                <a:cs typeface="+mj-cs"/>
              </a:rPr>
              <a:t>2</a:t>
            </a:r>
            <a:r>
              <a:rPr lang="ar-AE" sz="2400" dirty="0">
                <a:cs typeface="+mj-cs"/>
              </a:rPr>
              <a:t> </a:t>
            </a:r>
            <a:r>
              <a:rPr lang="ar-AE" sz="2400" dirty="0" smtClean="0">
                <a:cs typeface="+mj-cs"/>
              </a:rPr>
              <a:t>،</a:t>
            </a:r>
            <a:r>
              <a:rPr lang="ar-OM" sz="2400" dirty="0" smtClean="0">
                <a:cs typeface="+mj-cs"/>
              </a:rPr>
              <a:t>ومعامل </a:t>
            </a:r>
            <a:r>
              <a:rPr lang="ar-OM" sz="2400" dirty="0">
                <a:cs typeface="+mj-cs"/>
              </a:rPr>
              <a:t>كرامر ( </a:t>
            </a:r>
            <a:r>
              <a:rPr lang="en-US" sz="2400" dirty="0">
                <a:cs typeface="+mj-cs"/>
              </a:rPr>
              <a:t>Cramer’s V</a:t>
            </a:r>
            <a:r>
              <a:rPr lang="ar-OM" sz="2400" dirty="0" smtClean="0">
                <a:cs typeface="+mj-cs"/>
              </a:rPr>
              <a:t>) يمكن </a:t>
            </a:r>
            <a:r>
              <a:rPr lang="ar-OM" sz="2400" dirty="0">
                <a:cs typeface="+mj-cs"/>
              </a:rPr>
              <a:t>أن يكون بأي عدد من الصفوف والأعمدة وليس شرطا أن يكون مربع. </a:t>
            </a:r>
            <a:endParaRPr lang="en-US" sz="2400" dirty="0">
              <a:cs typeface="+mj-cs"/>
            </a:endParaRPr>
          </a:p>
          <a:p>
            <a:pPr algn="r" rtl="1"/>
            <a:endParaRPr lang="ar-OM" sz="2200" dirty="0" smtClean="0">
              <a:solidFill>
                <a:srgbClr val="000000"/>
              </a:solidFill>
              <a:latin typeface="Times New Roman" panose="02020603050405020304" pitchFamily="18" charset="0"/>
              <a:ea typeface="Times New Roman" panose="02020603050405020304" pitchFamily="18" charset="0"/>
              <a:cs typeface="+mj-cs"/>
            </a:endParaRPr>
          </a:p>
          <a:p>
            <a:pPr algn="r" rtl="1"/>
            <a:r>
              <a:rPr lang="ar-AE" sz="2200" dirty="0" smtClean="0">
                <a:solidFill>
                  <a:srgbClr val="000000"/>
                </a:solidFill>
                <a:latin typeface="Times New Roman" panose="02020603050405020304" pitchFamily="18" charset="0"/>
                <a:ea typeface="Times New Roman" panose="02020603050405020304" pitchFamily="18" charset="0"/>
                <a:cs typeface="+mj-cs"/>
              </a:rPr>
              <a:t>معامل </a:t>
            </a:r>
            <a:r>
              <a:rPr lang="ar-AE" sz="2200" dirty="0">
                <a:solidFill>
                  <a:srgbClr val="000000"/>
                </a:solidFill>
                <a:latin typeface="Times New Roman" panose="02020603050405020304" pitchFamily="18" charset="0"/>
                <a:ea typeface="Times New Roman" panose="02020603050405020304" pitchFamily="18" charset="0"/>
                <a:cs typeface="+mj-cs"/>
              </a:rPr>
              <a:t>لمدا </a:t>
            </a:r>
            <a:r>
              <a:rPr lang="en-US" sz="2200" dirty="0" smtClean="0">
                <a:solidFill>
                  <a:srgbClr val="000000"/>
                </a:solidFill>
                <a:latin typeface="Arial" panose="020B0604020202020204" pitchFamily="34" charset="0"/>
                <a:ea typeface="Times New Roman" panose="02020603050405020304" pitchFamily="18" charset="0"/>
                <a:cs typeface="+mj-cs"/>
              </a:rPr>
              <a:t>Lambda</a:t>
            </a:r>
          </a:p>
          <a:p>
            <a:pPr algn="r" rtl="1"/>
            <a:r>
              <a:rPr lang="ar-OM" sz="2400" dirty="0"/>
              <a:t>يختلف عن السابقين بأنه لا يعتمد على مربع </a:t>
            </a:r>
            <a:r>
              <a:rPr lang="ar-AE" sz="2400" dirty="0" smtClean="0"/>
              <a:t>كاي. و</a:t>
            </a:r>
            <a:r>
              <a:rPr lang="ar-SA" sz="2200" dirty="0" smtClean="0">
                <a:solidFill>
                  <a:srgbClr val="000000"/>
                </a:solidFill>
                <a:latin typeface="Times New Roman" panose="02020603050405020304" pitchFamily="18" charset="0"/>
                <a:ea typeface="Times New Roman" panose="02020603050405020304" pitchFamily="18" charset="0"/>
                <a:cs typeface="+mj-cs"/>
              </a:rPr>
              <a:t>يفسر </a:t>
            </a:r>
            <a:r>
              <a:rPr lang="ar-SA" sz="2200" dirty="0">
                <a:solidFill>
                  <a:srgbClr val="000000"/>
                </a:solidFill>
                <a:latin typeface="Times New Roman" panose="02020603050405020304" pitchFamily="18" charset="0"/>
                <a:ea typeface="Times New Roman" panose="02020603050405020304" pitchFamily="18" charset="0"/>
                <a:cs typeface="+mj-cs"/>
              </a:rPr>
              <a:t>نسبة تقليص الخطأ </a:t>
            </a:r>
            <a:r>
              <a:rPr lang="en-US" sz="2200" dirty="0">
                <a:solidFill>
                  <a:srgbClr val="000000"/>
                </a:solidFill>
                <a:latin typeface="Arial" panose="020B0604020202020204" pitchFamily="34" charset="0"/>
                <a:ea typeface="Times New Roman" panose="02020603050405020304" pitchFamily="18" charset="0"/>
                <a:cs typeface="+mj-cs"/>
              </a:rPr>
              <a:t>proportional reduction in </a:t>
            </a:r>
            <a:r>
              <a:rPr lang="en-US" sz="2200" dirty="0" smtClean="0">
                <a:solidFill>
                  <a:srgbClr val="000000"/>
                </a:solidFill>
                <a:latin typeface="Arial" panose="020B0604020202020204" pitchFamily="34" charset="0"/>
                <a:ea typeface="Times New Roman" panose="02020603050405020304" pitchFamily="18" charset="0"/>
                <a:cs typeface="+mj-cs"/>
              </a:rPr>
              <a:t>error)  </a:t>
            </a:r>
            <a:r>
              <a:rPr lang="ar-OM" sz="2200" dirty="0" smtClean="0">
                <a:solidFill>
                  <a:srgbClr val="000000"/>
                </a:solidFill>
                <a:latin typeface="Arial" panose="020B0604020202020204" pitchFamily="34" charset="0"/>
                <a:ea typeface="Times New Roman" panose="02020603050405020304" pitchFamily="18" charset="0"/>
                <a:cs typeface="+mj-cs"/>
              </a:rPr>
              <a:t>) </a:t>
            </a:r>
            <a:r>
              <a:rPr lang="ar-SA" sz="2200" dirty="0" smtClean="0">
                <a:solidFill>
                  <a:srgbClr val="000000"/>
                </a:solidFill>
                <a:latin typeface="Times New Roman" panose="02020603050405020304" pitchFamily="18" charset="0"/>
                <a:ea typeface="Times New Roman" panose="02020603050405020304" pitchFamily="18" charset="0"/>
                <a:cs typeface="+mj-cs"/>
              </a:rPr>
              <a:t>عندما </a:t>
            </a:r>
            <a:r>
              <a:rPr lang="ar-SA" sz="2200" dirty="0">
                <a:solidFill>
                  <a:srgbClr val="000000"/>
                </a:solidFill>
                <a:latin typeface="Times New Roman" panose="02020603050405020304" pitchFamily="18" charset="0"/>
                <a:ea typeface="Times New Roman" panose="02020603050405020304" pitchFamily="18" charset="0"/>
                <a:cs typeface="+mj-cs"/>
              </a:rPr>
              <a:t>يقوم متغير مستقل بالتنبؤ بمتغير تابع. </a:t>
            </a:r>
            <a:r>
              <a:rPr lang="ar-SA" sz="2200" dirty="0" smtClean="0">
                <a:solidFill>
                  <a:srgbClr val="000000"/>
                </a:solidFill>
                <a:latin typeface="Times New Roman" panose="02020603050405020304" pitchFamily="18" charset="0"/>
                <a:ea typeface="Times New Roman" panose="02020603050405020304" pitchFamily="18" charset="0"/>
                <a:cs typeface="+mj-cs"/>
              </a:rPr>
              <a:t>الق</a:t>
            </a:r>
            <a:r>
              <a:rPr lang="ar-OM" sz="2200" dirty="0" smtClean="0">
                <a:solidFill>
                  <a:srgbClr val="000000"/>
                </a:solidFill>
                <a:latin typeface="Times New Roman" panose="02020603050405020304" pitchFamily="18" charset="0"/>
                <a:ea typeface="Times New Roman" panose="02020603050405020304" pitchFamily="18" charset="0"/>
                <a:cs typeface="+mj-cs"/>
              </a:rPr>
              <a:t>ي</a:t>
            </a:r>
            <a:r>
              <a:rPr lang="ar-SA" sz="2200" dirty="0" smtClean="0">
                <a:solidFill>
                  <a:srgbClr val="000000"/>
                </a:solidFill>
                <a:latin typeface="Times New Roman" panose="02020603050405020304" pitchFamily="18" charset="0"/>
                <a:ea typeface="Times New Roman" panose="02020603050405020304" pitchFamily="18" charset="0"/>
                <a:cs typeface="+mj-cs"/>
              </a:rPr>
              <a:t>مة </a:t>
            </a:r>
            <a:r>
              <a:rPr lang="ar-SA" sz="2200" dirty="0">
                <a:solidFill>
                  <a:srgbClr val="000000"/>
                </a:solidFill>
                <a:latin typeface="Times New Roman" panose="02020603050405020304" pitchFamily="18" charset="0"/>
                <a:ea typeface="Times New Roman" panose="02020603050405020304" pitchFamily="18" charset="0"/>
                <a:cs typeface="+mj-cs"/>
              </a:rPr>
              <a:t>واحد تعني أن المتغير المستقل يتنبأ بشكل تام بالمتغير التابع. القيمة صفر تعني أنه لا دور للمتغير المستقل في التنبؤ بالمتعير التابع</a:t>
            </a:r>
            <a:r>
              <a:rPr lang="ar-SA" sz="2200" dirty="0" smtClean="0">
                <a:solidFill>
                  <a:srgbClr val="000000"/>
                </a:solidFill>
                <a:latin typeface="Times New Roman" panose="02020603050405020304" pitchFamily="18" charset="0"/>
                <a:ea typeface="Times New Roman" panose="02020603050405020304" pitchFamily="18" charset="0"/>
                <a:cs typeface="+mj-cs"/>
              </a:rPr>
              <a:t>.</a:t>
            </a:r>
            <a:endParaRPr lang="ar-AE" sz="2200" dirty="0" smtClean="0">
              <a:solidFill>
                <a:srgbClr val="000000"/>
              </a:solidFill>
              <a:latin typeface="Times New Roman" panose="02020603050405020304" pitchFamily="18" charset="0"/>
              <a:ea typeface="Times New Roman" panose="02020603050405020304" pitchFamily="18" charset="0"/>
              <a:cs typeface="+mj-cs"/>
            </a:endParaRPr>
          </a:p>
          <a:p>
            <a:pPr algn="r" rtl="1"/>
            <a:endParaRPr lang="ar-OM" sz="2200" dirty="0" smtClean="0">
              <a:solidFill>
                <a:srgbClr val="000000"/>
              </a:solidFill>
              <a:latin typeface="Times New Roman" panose="02020603050405020304" pitchFamily="18" charset="0"/>
              <a:ea typeface="Times New Roman" panose="02020603050405020304" pitchFamily="18" charset="0"/>
              <a:cs typeface="+mj-cs"/>
            </a:endParaRPr>
          </a:p>
          <a:p>
            <a:pPr algn="r" rtl="1"/>
            <a:r>
              <a:rPr lang="ar-AE" sz="2200" dirty="0">
                <a:solidFill>
                  <a:srgbClr val="000000"/>
                </a:solidFill>
                <a:latin typeface="Arial" panose="020B0604020202020204" pitchFamily="34" charset="0"/>
                <a:ea typeface="Times New Roman" panose="02020603050405020304" pitchFamily="18" charset="0"/>
                <a:cs typeface="+mj-cs"/>
              </a:rPr>
              <a:t>معامل عدم </a:t>
            </a:r>
            <a:r>
              <a:rPr lang="ar-AE" sz="2200" dirty="0" smtClean="0">
                <a:solidFill>
                  <a:srgbClr val="000000"/>
                </a:solidFill>
                <a:latin typeface="Arial" panose="020B0604020202020204" pitchFamily="34" charset="0"/>
                <a:ea typeface="Times New Roman" panose="02020603050405020304" pitchFamily="18" charset="0"/>
                <a:cs typeface="+mj-cs"/>
              </a:rPr>
              <a:t>التحديد ( </a:t>
            </a:r>
            <a:r>
              <a:rPr lang="en-US" sz="2200" dirty="0" smtClean="0">
                <a:solidFill>
                  <a:srgbClr val="000000"/>
                </a:solidFill>
                <a:latin typeface="Arial" panose="020B0604020202020204" pitchFamily="34" charset="0"/>
                <a:ea typeface="Times New Roman" panose="02020603050405020304" pitchFamily="18" charset="0"/>
                <a:cs typeface="+mj-cs"/>
              </a:rPr>
              <a:t>Uncertainty coefficient</a:t>
            </a:r>
            <a:r>
              <a:rPr lang="ar-AE" sz="2200" dirty="0" smtClean="0">
                <a:solidFill>
                  <a:srgbClr val="000000"/>
                </a:solidFill>
                <a:latin typeface="Arial" panose="020B0604020202020204" pitchFamily="34" charset="0"/>
                <a:ea typeface="Times New Roman" panose="02020603050405020304" pitchFamily="18" charset="0"/>
                <a:cs typeface="+mj-cs"/>
              </a:rPr>
              <a:t>)</a:t>
            </a:r>
            <a:endParaRPr lang="en-US" sz="2200" dirty="0">
              <a:latin typeface="Times New Roman" panose="02020603050405020304" pitchFamily="18" charset="0"/>
              <a:ea typeface="Times New Roman" panose="02020603050405020304" pitchFamily="18" charset="0"/>
              <a:cs typeface="+mj-cs"/>
            </a:endParaRPr>
          </a:p>
          <a:p>
            <a:pPr algn="r" rtl="1"/>
            <a:r>
              <a:rPr lang="ar-SA" sz="2200" dirty="0" smtClean="0">
                <a:solidFill>
                  <a:srgbClr val="000000"/>
                </a:solidFill>
                <a:latin typeface="Times New Roman" panose="02020603050405020304" pitchFamily="18" charset="0"/>
                <a:ea typeface="Times New Roman" panose="02020603050405020304" pitchFamily="18" charset="0"/>
                <a:cs typeface="+mj-cs"/>
              </a:rPr>
              <a:t>يفسر </a:t>
            </a:r>
            <a:r>
              <a:rPr lang="ar-SA" sz="2200" dirty="0">
                <a:solidFill>
                  <a:srgbClr val="000000"/>
                </a:solidFill>
                <a:latin typeface="Times New Roman" panose="02020603050405020304" pitchFamily="18" charset="0"/>
                <a:ea typeface="Times New Roman" panose="02020603050405020304" pitchFamily="18" charset="0"/>
                <a:cs typeface="+mj-cs"/>
              </a:rPr>
              <a:t>نسبة تقليص الخطأ </a:t>
            </a:r>
            <a:r>
              <a:rPr lang="en-US" sz="2200" dirty="0">
                <a:solidFill>
                  <a:srgbClr val="000000"/>
                </a:solidFill>
                <a:latin typeface="Arial" panose="020B0604020202020204" pitchFamily="34" charset="0"/>
                <a:ea typeface="Times New Roman" panose="02020603050405020304" pitchFamily="18" charset="0"/>
              </a:rPr>
              <a:t>proportional reduction in error)  </a:t>
            </a:r>
            <a:r>
              <a:rPr lang="ar-OM" sz="2200" dirty="0">
                <a:solidFill>
                  <a:srgbClr val="000000"/>
                </a:solidFill>
                <a:latin typeface="Arial" panose="020B0604020202020204" pitchFamily="34" charset="0"/>
                <a:ea typeface="Times New Roman" panose="02020603050405020304" pitchFamily="18" charset="0"/>
              </a:rPr>
              <a:t>) </a:t>
            </a:r>
            <a:r>
              <a:rPr lang="ar-SA" sz="2200" dirty="0" smtClean="0">
                <a:solidFill>
                  <a:srgbClr val="000000"/>
                </a:solidFill>
                <a:latin typeface="Times New Roman" panose="02020603050405020304" pitchFamily="18" charset="0"/>
                <a:ea typeface="Times New Roman" panose="02020603050405020304" pitchFamily="18" charset="0"/>
                <a:cs typeface="+mj-cs"/>
              </a:rPr>
              <a:t>عندما </a:t>
            </a:r>
            <a:r>
              <a:rPr lang="ar-SA" sz="2200" dirty="0">
                <a:solidFill>
                  <a:srgbClr val="000000"/>
                </a:solidFill>
                <a:latin typeface="Times New Roman" panose="02020603050405020304" pitchFamily="18" charset="0"/>
                <a:ea typeface="Times New Roman" panose="02020603050405020304" pitchFamily="18" charset="0"/>
                <a:cs typeface="+mj-cs"/>
              </a:rPr>
              <a:t>يقوم أحد المتغيرين بالتنبؤ بالمتغير الآخر. </a:t>
            </a:r>
            <a:r>
              <a:rPr lang="ar-SA" sz="2200" dirty="0" smtClean="0">
                <a:solidFill>
                  <a:srgbClr val="000000"/>
                </a:solidFill>
                <a:latin typeface="Times New Roman" panose="02020603050405020304" pitchFamily="18" charset="0"/>
                <a:ea typeface="Times New Roman" panose="02020603050405020304" pitchFamily="18" charset="0"/>
                <a:cs typeface="+mj-cs"/>
              </a:rPr>
              <a:t>الق</a:t>
            </a:r>
            <a:r>
              <a:rPr lang="ar-OM" sz="2200" dirty="0" smtClean="0">
                <a:solidFill>
                  <a:srgbClr val="000000"/>
                </a:solidFill>
                <a:latin typeface="Times New Roman" panose="02020603050405020304" pitchFamily="18" charset="0"/>
                <a:ea typeface="Times New Roman" panose="02020603050405020304" pitchFamily="18" charset="0"/>
                <a:cs typeface="+mj-cs"/>
              </a:rPr>
              <a:t>ي</a:t>
            </a:r>
            <a:r>
              <a:rPr lang="ar-SA" sz="2200" dirty="0" smtClean="0">
                <a:solidFill>
                  <a:srgbClr val="000000"/>
                </a:solidFill>
                <a:latin typeface="Times New Roman" panose="02020603050405020304" pitchFamily="18" charset="0"/>
                <a:ea typeface="Times New Roman" panose="02020603050405020304" pitchFamily="18" charset="0"/>
                <a:cs typeface="+mj-cs"/>
              </a:rPr>
              <a:t>مة </a:t>
            </a:r>
            <a:r>
              <a:rPr lang="ar-SA" sz="2200" dirty="0">
                <a:solidFill>
                  <a:srgbClr val="000000"/>
                </a:solidFill>
                <a:latin typeface="Times New Roman" panose="02020603050405020304" pitchFamily="18" charset="0"/>
                <a:ea typeface="Times New Roman" panose="02020603050405020304" pitchFamily="18" charset="0"/>
                <a:cs typeface="+mj-cs"/>
              </a:rPr>
              <a:t>واحد تعني أن المتغير يتنبأ بشكل تام بالمتغير الآخر. القيمة صفر تعني أنه لا دور للمتغير في التنبؤ بالمتعير الآخر.</a:t>
            </a:r>
            <a:endParaRPr lang="en-US" sz="2200" dirty="0">
              <a:latin typeface="Times New Roman" panose="02020603050405020304" pitchFamily="18" charset="0"/>
              <a:ea typeface="Times New Roman" panose="02020603050405020304" pitchFamily="18" charset="0"/>
              <a:cs typeface="+mj-cs"/>
            </a:endParaRPr>
          </a:p>
          <a:p>
            <a:pPr algn="r" rtl="1"/>
            <a:r>
              <a:rPr lang="ar-AE" sz="2200" dirty="0">
                <a:solidFill>
                  <a:srgbClr val="000000"/>
                </a:solidFill>
                <a:latin typeface="Times New Roman" panose="02020603050405020304" pitchFamily="18" charset="0"/>
                <a:ea typeface="Times New Roman" panose="02020603050405020304" pitchFamily="18" charset="0"/>
                <a:cs typeface="+mj-cs"/>
              </a:rPr>
              <a:t>إذا كان المعامل يساوي </a:t>
            </a:r>
            <a:r>
              <a:rPr lang="en-US" sz="2200" dirty="0">
                <a:solidFill>
                  <a:srgbClr val="000000"/>
                </a:solidFill>
                <a:latin typeface="Arial" panose="020B0604020202020204" pitchFamily="34" charset="0"/>
                <a:ea typeface="Times New Roman" panose="02020603050405020304" pitchFamily="18" charset="0"/>
                <a:cs typeface="+mj-cs"/>
              </a:rPr>
              <a:t>0.7</a:t>
            </a:r>
            <a:r>
              <a:rPr lang="ar-AE" sz="2200" dirty="0">
                <a:solidFill>
                  <a:srgbClr val="000000"/>
                </a:solidFill>
                <a:latin typeface="Times New Roman" panose="02020603050405020304" pitchFamily="18" charset="0"/>
                <a:ea typeface="Times New Roman" panose="02020603050405020304" pitchFamily="18" charset="0"/>
                <a:cs typeface="+mj-cs"/>
              </a:rPr>
              <a:t> فهذا يعني أن المعرفة بأحد المتغيرين يخفض الخطأ في التنبؤ بقيم المتغير الآخر بنسبة </a:t>
            </a:r>
            <a:r>
              <a:rPr lang="en-US" sz="2200" dirty="0" smtClean="0">
                <a:solidFill>
                  <a:srgbClr val="000000"/>
                </a:solidFill>
                <a:latin typeface="Times New Roman" panose="02020603050405020304" pitchFamily="18" charset="0"/>
                <a:ea typeface="Times New Roman" panose="02020603050405020304" pitchFamily="18" charset="0"/>
                <a:cs typeface="+mj-cs"/>
              </a:rPr>
              <a:t>70</a:t>
            </a:r>
            <a:r>
              <a:rPr lang="ar-OM" sz="2200" dirty="0" smtClean="0">
                <a:solidFill>
                  <a:srgbClr val="000000"/>
                </a:solidFill>
                <a:latin typeface="Times New Roman" panose="02020603050405020304" pitchFamily="18" charset="0"/>
                <a:ea typeface="Times New Roman" panose="02020603050405020304" pitchFamily="18" charset="0"/>
                <a:cs typeface="+mj-cs"/>
              </a:rPr>
              <a:t> </a:t>
            </a:r>
            <a:r>
              <a:rPr lang="ar-AE" sz="2200" dirty="0" smtClean="0">
                <a:solidFill>
                  <a:srgbClr val="000000"/>
                </a:solidFill>
                <a:latin typeface="Times New Roman" panose="02020603050405020304" pitchFamily="18" charset="0"/>
                <a:ea typeface="Times New Roman" panose="02020603050405020304" pitchFamily="18" charset="0"/>
                <a:cs typeface="+mj-cs"/>
              </a:rPr>
              <a:t>%</a:t>
            </a:r>
            <a:r>
              <a:rPr lang="ar-OM" sz="2200" dirty="0" smtClean="0">
                <a:solidFill>
                  <a:srgbClr val="000000"/>
                </a:solidFill>
                <a:latin typeface="Times New Roman" panose="02020603050405020304" pitchFamily="18" charset="0"/>
                <a:ea typeface="Times New Roman" panose="02020603050405020304" pitchFamily="18" charset="0"/>
                <a:cs typeface="+mj-cs"/>
              </a:rPr>
              <a:t>.</a:t>
            </a:r>
            <a:endParaRPr lang="en-US" sz="2200" dirty="0">
              <a:effectLst/>
              <a:latin typeface="Times New Roman" panose="02020603050405020304" pitchFamily="18" charset="0"/>
              <a:ea typeface="Times New Roman" panose="02020603050405020304" pitchFamily="18" charset="0"/>
              <a:cs typeface="+mj-cs"/>
            </a:endParaRPr>
          </a:p>
        </p:txBody>
      </p:sp>
      <p:sp>
        <p:nvSpPr>
          <p:cNvPr id="4" name="TextBox 3"/>
          <p:cNvSpPr txBox="1"/>
          <p:nvPr/>
        </p:nvSpPr>
        <p:spPr>
          <a:xfrm>
            <a:off x="4121239" y="206062"/>
            <a:ext cx="2962142" cy="461665"/>
          </a:xfrm>
          <a:prstGeom prst="rect">
            <a:avLst/>
          </a:prstGeom>
          <a:noFill/>
          <a:ln>
            <a:solidFill>
              <a:srgbClr val="00B050"/>
            </a:solidFill>
          </a:ln>
        </p:spPr>
        <p:txBody>
          <a:bodyPr wrap="square" rtlCol="0">
            <a:spAutoFit/>
          </a:bodyPr>
          <a:lstStyle/>
          <a:p>
            <a:r>
              <a:rPr lang="ar-AE" sz="2400" dirty="0" smtClean="0"/>
              <a:t>العلاقة بين متغيرين اسميين</a:t>
            </a:r>
            <a:endParaRPr lang="en-US" sz="2400" dirty="0"/>
          </a:p>
        </p:txBody>
      </p:sp>
    </p:spTree>
    <p:extLst>
      <p:ext uri="{BB962C8B-B14F-4D97-AF65-F5344CB8AC3E}">
        <p14:creationId xmlns:p14="http://schemas.microsoft.com/office/powerpoint/2010/main" val="22828693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836" y="1756516"/>
            <a:ext cx="9676327" cy="3416320"/>
          </a:xfrm>
          <a:prstGeom prst="rect">
            <a:avLst/>
          </a:prstGeom>
          <a:ln>
            <a:solidFill>
              <a:srgbClr val="FF0000"/>
            </a:solidFill>
          </a:ln>
        </p:spPr>
        <p:txBody>
          <a:bodyPr wrap="square">
            <a:spAutoFit/>
          </a:bodyPr>
          <a:lstStyle/>
          <a:p>
            <a:pPr algn="r" rtl="1"/>
            <a:r>
              <a:rPr lang="ar-SA" sz="2400" dirty="0">
                <a:solidFill>
                  <a:srgbClr val="000000"/>
                </a:solidFill>
                <a:latin typeface="Times New Roman" panose="02020603050405020304" pitchFamily="18" charset="0"/>
                <a:ea typeface="Times New Roman" panose="02020603050405020304" pitchFamily="18" charset="0"/>
                <a:cs typeface="+mj-cs"/>
              </a:rPr>
              <a:t>معامل جاما </a:t>
            </a:r>
            <a:r>
              <a:rPr lang="en-US" sz="2400" dirty="0">
                <a:solidFill>
                  <a:srgbClr val="000000"/>
                </a:solidFill>
                <a:latin typeface="Arial" panose="020B0604020202020204" pitchFamily="34" charset="0"/>
                <a:ea typeface="Times New Roman" panose="02020603050405020304" pitchFamily="18" charset="0"/>
                <a:cs typeface="+mj-cs"/>
              </a:rPr>
              <a:t>Gamma </a:t>
            </a:r>
            <a:r>
              <a:rPr lang="ar-OM" sz="2400" dirty="0" smtClean="0">
                <a:solidFill>
                  <a:srgbClr val="000000"/>
                </a:solidFill>
                <a:latin typeface="Arial" panose="020B0604020202020204" pitchFamily="34" charset="0"/>
                <a:ea typeface="Times New Roman" panose="02020603050405020304" pitchFamily="18" charset="0"/>
                <a:cs typeface="+mj-cs"/>
              </a:rPr>
              <a:t> </a:t>
            </a:r>
            <a:r>
              <a:rPr lang="ar-SA" sz="2400" dirty="0" smtClean="0">
                <a:solidFill>
                  <a:srgbClr val="000000"/>
                </a:solidFill>
                <a:latin typeface="Arial" panose="020B0604020202020204" pitchFamily="34" charset="0"/>
                <a:ea typeface="Times New Roman" panose="02020603050405020304" pitchFamily="18" charset="0"/>
                <a:cs typeface="+mj-cs"/>
              </a:rPr>
              <a:t>متماثل </a:t>
            </a:r>
            <a:r>
              <a:rPr lang="ar-SA" sz="2400" dirty="0">
                <a:solidFill>
                  <a:srgbClr val="000000"/>
                </a:solidFill>
                <a:latin typeface="Arial" panose="020B0604020202020204" pitchFamily="34" charset="0"/>
                <a:ea typeface="Times New Roman" panose="02020603050405020304" pitchFamily="18" charset="0"/>
                <a:cs typeface="+mj-cs"/>
              </a:rPr>
              <a:t>وقيمته بين سالب واحد وموجب واحد.</a:t>
            </a:r>
            <a:endParaRPr lang="en-US" sz="2400" dirty="0">
              <a:latin typeface="Times New Roman" panose="02020603050405020304" pitchFamily="18" charset="0"/>
              <a:ea typeface="Times New Roman" panose="02020603050405020304" pitchFamily="18" charset="0"/>
              <a:cs typeface="+mj-cs"/>
            </a:endParaRPr>
          </a:p>
          <a:p>
            <a:pPr algn="r" rtl="1"/>
            <a:endParaRPr lang="ar-OM" sz="2400" dirty="0" smtClean="0">
              <a:solidFill>
                <a:srgbClr val="000000"/>
              </a:solidFill>
              <a:latin typeface="Times New Roman" panose="02020603050405020304" pitchFamily="18" charset="0"/>
              <a:ea typeface="Times New Roman" panose="02020603050405020304" pitchFamily="18" charset="0"/>
              <a:cs typeface="+mj-cs"/>
            </a:endParaRPr>
          </a:p>
          <a:p>
            <a:pPr algn="r" rtl="1"/>
            <a:r>
              <a:rPr lang="ar-SA" sz="2400" dirty="0" smtClean="0">
                <a:solidFill>
                  <a:srgbClr val="000000"/>
                </a:solidFill>
                <a:latin typeface="Times New Roman" panose="02020603050405020304" pitchFamily="18" charset="0"/>
                <a:ea typeface="Times New Roman" panose="02020603050405020304" pitchFamily="18" charset="0"/>
                <a:cs typeface="+mj-cs"/>
              </a:rPr>
              <a:t>سومر </a:t>
            </a:r>
            <a:r>
              <a:rPr lang="en-US" sz="2400" dirty="0">
                <a:solidFill>
                  <a:srgbClr val="000000"/>
                </a:solidFill>
                <a:latin typeface="Arial" panose="020B0604020202020204" pitchFamily="34" charset="0"/>
                <a:ea typeface="Times New Roman" panose="02020603050405020304" pitchFamily="18" charset="0"/>
                <a:cs typeface="+mj-cs"/>
              </a:rPr>
              <a:t>Somers' d</a:t>
            </a:r>
            <a:r>
              <a:rPr lang="ar-SA" sz="2400" dirty="0">
                <a:solidFill>
                  <a:srgbClr val="000000"/>
                </a:solidFill>
                <a:latin typeface="Times New Roman" panose="02020603050405020304" pitchFamily="18" charset="0"/>
                <a:ea typeface="Times New Roman" panose="02020603050405020304" pitchFamily="18" charset="0"/>
                <a:cs typeface="+mj-cs"/>
              </a:rPr>
              <a:t> </a:t>
            </a:r>
            <a:r>
              <a:rPr lang="ar-OM" sz="2400" dirty="0">
                <a:solidFill>
                  <a:srgbClr val="000000"/>
                </a:solidFill>
                <a:latin typeface="Times New Roman" panose="02020603050405020304" pitchFamily="18" charset="0"/>
                <a:ea typeface="Times New Roman" panose="02020603050405020304" pitchFamily="18" charset="0"/>
                <a:cs typeface="+mj-cs"/>
              </a:rPr>
              <a:t> </a:t>
            </a:r>
            <a:r>
              <a:rPr lang="ar-OM" sz="2400" dirty="0" smtClean="0">
                <a:solidFill>
                  <a:srgbClr val="000000"/>
                </a:solidFill>
                <a:latin typeface="Times New Roman" panose="02020603050405020304" pitchFamily="18" charset="0"/>
                <a:ea typeface="Times New Roman" panose="02020603050405020304" pitchFamily="18" charset="0"/>
                <a:cs typeface="+mj-cs"/>
              </a:rPr>
              <a:t>م</a:t>
            </a:r>
            <a:r>
              <a:rPr lang="ar-SA" sz="2400" dirty="0" smtClean="0">
                <a:solidFill>
                  <a:srgbClr val="000000"/>
                </a:solidFill>
                <a:latin typeface="Times New Roman" panose="02020603050405020304" pitchFamily="18" charset="0"/>
                <a:ea typeface="Times New Roman" panose="02020603050405020304" pitchFamily="18" charset="0"/>
                <a:cs typeface="+mj-cs"/>
              </a:rPr>
              <a:t>تماثل </a:t>
            </a:r>
            <a:r>
              <a:rPr lang="ar-OM" sz="2400" dirty="0" smtClean="0">
                <a:solidFill>
                  <a:srgbClr val="000000"/>
                </a:solidFill>
                <a:latin typeface="Times New Roman" panose="02020603050405020304" pitchFamily="18" charset="0"/>
                <a:ea typeface="Times New Roman" panose="02020603050405020304" pitchFamily="18" charset="0"/>
                <a:cs typeface="+mj-cs"/>
              </a:rPr>
              <a:t>و</a:t>
            </a:r>
            <a:r>
              <a:rPr lang="ar-SA" sz="2400" dirty="0" smtClean="0">
                <a:solidFill>
                  <a:srgbClr val="000000"/>
                </a:solidFill>
                <a:latin typeface="Times New Roman" panose="02020603050405020304" pitchFamily="18" charset="0"/>
                <a:ea typeface="Times New Roman" panose="02020603050405020304" pitchFamily="18" charset="0"/>
                <a:cs typeface="+mj-cs"/>
              </a:rPr>
              <a:t>غير متماثل وقيمته </a:t>
            </a:r>
            <a:r>
              <a:rPr lang="ar-SA" sz="2400" dirty="0">
                <a:solidFill>
                  <a:srgbClr val="000000"/>
                </a:solidFill>
                <a:latin typeface="Times New Roman" panose="02020603050405020304" pitchFamily="18" charset="0"/>
                <a:ea typeface="Times New Roman" panose="02020603050405020304" pitchFamily="18" charset="0"/>
                <a:cs typeface="+mj-cs"/>
              </a:rPr>
              <a:t>بين سالب واحد وموجب واحد</a:t>
            </a:r>
            <a:r>
              <a:rPr lang="ar-SA" sz="2400" dirty="0" smtClean="0">
                <a:solidFill>
                  <a:srgbClr val="000000"/>
                </a:solidFill>
                <a:latin typeface="Times New Roman" panose="02020603050405020304" pitchFamily="18" charset="0"/>
                <a:ea typeface="Times New Roman" panose="02020603050405020304" pitchFamily="18" charset="0"/>
                <a:cs typeface="+mj-cs"/>
              </a:rPr>
              <a:t>.</a:t>
            </a:r>
            <a:endParaRPr lang="ar-OM" sz="2400" dirty="0" smtClean="0">
              <a:solidFill>
                <a:srgbClr val="000000"/>
              </a:solidFill>
              <a:latin typeface="Times New Roman" panose="02020603050405020304" pitchFamily="18" charset="0"/>
              <a:ea typeface="Times New Roman" panose="02020603050405020304" pitchFamily="18" charset="0"/>
              <a:cs typeface="+mj-cs"/>
            </a:endParaRPr>
          </a:p>
          <a:p>
            <a:pPr algn="r" rtl="1"/>
            <a:endParaRPr lang="en-US" sz="2400" dirty="0">
              <a:latin typeface="Times New Roman" panose="02020603050405020304" pitchFamily="18" charset="0"/>
              <a:ea typeface="Times New Roman" panose="02020603050405020304" pitchFamily="18" charset="0"/>
              <a:cs typeface="+mj-cs"/>
            </a:endParaRPr>
          </a:p>
          <a:p>
            <a:pPr algn="r" rtl="1"/>
            <a:r>
              <a:rPr lang="en-US" sz="2400" dirty="0">
                <a:solidFill>
                  <a:srgbClr val="000000"/>
                </a:solidFill>
                <a:latin typeface="Arial" panose="020B0604020202020204" pitchFamily="34" charset="0"/>
                <a:ea typeface="Times New Roman" panose="02020603050405020304" pitchFamily="18" charset="0"/>
                <a:cs typeface="+mj-cs"/>
              </a:rPr>
              <a:t>Kendall's </a:t>
            </a:r>
            <a:r>
              <a:rPr lang="en-US" sz="2400" dirty="0" smtClean="0">
                <a:solidFill>
                  <a:srgbClr val="000000"/>
                </a:solidFill>
                <a:latin typeface="Arial" panose="020B0604020202020204" pitchFamily="34" charset="0"/>
                <a:ea typeface="Times New Roman" panose="02020603050405020304" pitchFamily="18" charset="0"/>
                <a:cs typeface="+mj-cs"/>
              </a:rPr>
              <a:t>tau-b</a:t>
            </a:r>
            <a:r>
              <a:rPr lang="ar-SA" sz="2400" dirty="0" smtClean="0">
                <a:solidFill>
                  <a:srgbClr val="000000"/>
                </a:solidFill>
                <a:latin typeface="Times New Roman" panose="02020603050405020304" pitchFamily="18" charset="0"/>
                <a:ea typeface="Times New Roman" panose="02020603050405020304" pitchFamily="18" charset="0"/>
                <a:cs typeface="+mj-cs"/>
              </a:rPr>
              <a:t>  </a:t>
            </a:r>
            <a:r>
              <a:rPr lang="ar-SA" sz="2400" dirty="0">
                <a:solidFill>
                  <a:srgbClr val="000000"/>
                </a:solidFill>
                <a:latin typeface="Times New Roman" panose="02020603050405020304" pitchFamily="18" charset="0"/>
                <a:ea typeface="Times New Roman" panose="02020603050405020304" pitchFamily="18" charset="0"/>
                <a:cs typeface="+mj-cs"/>
              </a:rPr>
              <a:t>يأخذ في </a:t>
            </a:r>
            <a:r>
              <a:rPr lang="ar-SA" sz="2400" dirty="0" smtClean="0">
                <a:solidFill>
                  <a:srgbClr val="000000"/>
                </a:solidFill>
                <a:latin typeface="Times New Roman" panose="02020603050405020304" pitchFamily="18" charset="0"/>
                <a:ea typeface="Times New Roman" panose="02020603050405020304" pitchFamily="18" charset="0"/>
                <a:cs typeface="+mj-cs"/>
              </a:rPr>
              <a:t>الاعتبار</a:t>
            </a:r>
            <a:r>
              <a:rPr lang="ar-OM" sz="2400" dirty="0" smtClean="0">
                <a:solidFill>
                  <a:srgbClr val="000000"/>
                </a:solidFill>
                <a:latin typeface="Times New Roman" panose="02020603050405020304" pitchFamily="18" charset="0"/>
                <a:ea typeface="Times New Roman" panose="02020603050405020304" pitchFamily="18" charset="0"/>
                <a:cs typeface="+mj-cs"/>
              </a:rPr>
              <a:t>الحالات المتشابهة في الترتيب (</a:t>
            </a:r>
            <a:r>
              <a:rPr lang="ar-SA" sz="2400" dirty="0" smtClean="0">
                <a:solidFill>
                  <a:srgbClr val="000000"/>
                </a:solidFill>
                <a:latin typeface="Times New Roman" panose="02020603050405020304" pitchFamily="18" charset="0"/>
                <a:ea typeface="Times New Roman" panose="02020603050405020304" pitchFamily="18" charset="0"/>
                <a:cs typeface="+mj-cs"/>
              </a:rPr>
              <a:t> </a:t>
            </a:r>
            <a:r>
              <a:rPr lang="en-US" sz="2400" dirty="0" smtClean="0">
                <a:solidFill>
                  <a:srgbClr val="000000"/>
                </a:solidFill>
                <a:latin typeface="Arial" panose="020B0604020202020204" pitchFamily="34" charset="0"/>
                <a:ea typeface="Times New Roman" panose="02020603050405020304" pitchFamily="18" charset="0"/>
                <a:cs typeface="+mj-cs"/>
              </a:rPr>
              <a:t>ties</a:t>
            </a:r>
            <a:r>
              <a:rPr lang="ar-OM" sz="2400" dirty="0" smtClean="0">
                <a:solidFill>
                  <a:srgbClr val="000000"/>
                </a:solidFill>
                <a:latin typeface="Arial" panose="020B0604020202020204" pitchFamily="34" charset="0"/>
                <a:ea typeface="Times New Roman" panose="02020603050405020304" pitchFamily="18" charset="0"/>
                <a:cs typeface="+mj-cs"/>
              </a:rPr>
              <a:t>)</a:t>
            </a:r>
            <a:r>
              <a:rPr lang="ar-OM" sz="2400" dirty="0" smtClean="0">
                <a:solidFill>
                  <a:srgbClr val="000000"/>
                </a:solidFill>
                <a:latin typeface="Times New Roman" panose="02020603050405020304" pitchFamily="18" charset="0"/>
                <a:ea typeface="Times New Roman" panose="02020603050405020304" pitchFamily="18" charset="0"/>
                <a:cs typeface="+mj-cs"/>
              </a:rPr>
              <a:t>. </a:t>
            </a:r>
            <a:r>
              <a:rPr lang="ar-SA" sz="2400" dirty="0">
                <a:solidFill>
                  <a:srgbClr val="000000"/>
                </a:solidFill>
                <a:latin typeface="Times New Roman" panose="02020603050405020304" pitchFamily="18" charset="0"/>
                <a:ea typeface="Times New Roman" panose="02020603050405020304" pitchFamily="18" charset="0"/>
                <a:cs typeface="+mj-cs"/>
              </a:rPr>
              <a:t>وقيمته بين سالب واحد وموجب واحد. نحصل على </a:t>
            </a:r>
            <a:r>
              <a:rPr lang="en-US" sz="2400" dirty="0" smtClean="0">
                <a:solidFill>
                  <a:srgbClr val="000000"/>
                </a:solidFill>
                <a:latin typeface="Times New Roman" panose="02020603050405020304" pitchFamily="18" charset="0"/>
                <a:ea typeface="Times New Roman" panose="02020603050405020304" pitchFamily="18" charset="0"/>
                <a:cs typeface="+mj-cs"/>
              </a:rPr>
              <a:t>-1, 1</a:t>
            </a:r>
            <a:r>
              <a:rPr lang="ar-OM" sz="2400" dirty="0" smtClean="0">
                <a:solidFill>
                  <a:srgbClr val="000000"/>
                </a:solidFill>
                <a:latin typeface="Times New Roman" panose="02020603050405020304" pitchFamily="18" charset="0"/>
                <a:ea typeface="Times New Roman" panose="02020603050405020304" pitchFamily="18" charset="0"/>
                <a:cs typeface="+mj-cs"/>
              </a:rPr>
              <a:t>  </a:t>
            </a:r>
            <a:r>
              <a:rPr lang="ar-SA" sz="2400" dirty="0" smtClean="0">
                <a:solidFill>
                  <a:srgbClr val="000000"/>
                </a:solidFill>
                <a:latin typeface="Times New Roman" panose="02020603050405020304" pitchFamily="18" charset="0"/>
                <a:ea typeface="Times New Roman" panose="02020603050405020304" pitchFamily="18" charset="0"/>
                <a:cs typeface="+mj-cs"/>
              </a:rPr>
              <a:t>في </a:t>
            </a:r>
            <a:r>
              <a:rPr lang="ar-SA" sz="2400" dirty="0">
                <a:solidFill>
                  <a:srgbClr val="000000"/>
                </a:solidFill>
                <a:latin typeface="Times New Roman" panose="02020603050405020304" pitchFamily="18" charset="0"/>
                <a:ea typeface="Times New Roman" panose="02020603050405020304" pitchFamily="18" charset="0"/>
                <a:cs typeface="+mj-cs"/>
              </a:rPr>
              <a:t>الجداول المربعة</a:t>
            </a:r>
            <a:r>
              <a:rPr lang="ar-SA" sz="2400" dirty="0" smtClean="0">
                <a:solidFill>
                  <a:srgbClr val="000000"/>
                </a:solidFill>
                <a:latin typeface="Times New Roman" panose="02020603050405020304" pitchFamily="18" charset="0"/>
                <a:ea typeface="Times New Roman" panose="02020603050405020304" pitchFamily="18" charset="0"/>
                <a:cs typeface="+mj-cs"/>
              </a:rPr>
              <a:t>.</a:t>
            </a:r>
            <a:endParaRPr lang="ar-OM" sz="2400" dirty="0" smtClean="0">
              <a:solidFill>
                <a:srgbClr val="000000"/>
              </a:solidFill>
              <a:latin typeface="Times New Roman" panose="02020603050405020304" pitchFamily="18" charset="0"/>
              <a:ea typeface="Times New Roman" panose="02020603050405020304" pitchFamily="18" charset="0"/>
              <a:cs typeface="+mj-cs"/>
            </a:endParaRPr>
          </a:p>
          <a:p>
            <a:pPr algn="r" rtl="1"/>
            <a:endParaRPr lang="en-US" sz="2400" dirty="0">
              <a:latin typeface="Times New Roman" panose="02020603050405020304" pitchFamily="18" charset="0"/>
              <a:ea typeface="Times New Roman" panose="02020603050405020304" pitchFamily="18" charset="0"/>
              <a:cs typeface="+mj-cs"/>
            </a:endParaRPr>
          </a:p>
          <a:p>
            <a:pPr algn="r" rtl="1"/>
            <a:r>
              <a:rPr lang="en-US" sz="2400" dirty="0">
                <a:solidFill>
                  <a:srgbClr val="000000"/>
                </a:solidFill>
                <a:latin typeface="Arial" panose="020B0604020202020204" pitchFamily="34" charset="0"/>
                <a:ea typeface="Times New Roman" panose="02020603050405020304" pitchFamily="18" charset="0"/>
                <a:cs typeface="+mj-cs"/>
              </a:rPr>
              <a:t>Kendall's </a:t>
            </a:r>
            <a:r>
              <a:rPr lang="en-US" sz="2400" dirty="0" smtClean="0">
                <a:solidFill>
                  <a:srgbClr val="000000"/>
                </a:solidFill>
                <a:latin typeface="Arial" panose="020B0604020202020204" pitchFamily="34" charset="0"/>
                <a:ea typeface="Times New Roman" panose="02020603050405020304" pitchFamily="18" charset="0"/>
                <a:cs typeface="+mj-cs"/>
              </a:rPr>
              <a:t>tau-c</a:t>
            </a:r>
            <a:r>
              <a:rPr lang="ar-SA" sz="2400" dirty="0" smtClean="0">
                <a:solidFill>
                  <a:srgbClr val="000000"/>
                </a:solidFill>
                <a:latin typeface="Times New Roman" panose="02020603050405020304" pitchFamily="18" charset="0"/>
                <a:ea typeface="Times New Roman" panose="02020603050405020304" pitchFamily="18" charset="0"/>
                <a:cs typeface="+mj-cs"/>
              </a:rPr>
              <a:t>  </a:t>
            </a:r>
            <a:r>
              <a:rPr lang="ar-OM" sz="2400" dirty="0" smtClean="0">
                <a:solidFill>
                  <a:srgbClr val="000000"/>
                </a:solidFill>
                <a:latin typeface="Times New Roman" panose="02020603050405020304" pitchFamily="18" charset="0"/>
                <a:ea typeface="Times New Roman" panose="02020603050405020304" pitchFamily="18" charset="0"/>
                <a:cs typeface="+mj-cs"/>
              </a:rPr>
              <a:t>يهمل </a:t>
            </a:r>
            <a:r>
              <a:rPr lang="ar-OM" sz="2400" dirty="0">
                <a:solidFill>
                  <a:srgbClr val="000000"/>
                </a:solidFill>
                <a:latin typeface="Times New Roman" panose="02020603050405020304" pitchFamily="18" charset="0"/>
                <a:ea typeface="Times New Roman" panose="02020603050405020304" pitchFamily="18" charset="0"/>
              </a:rPr>
              <a:t>الحالات المتشابهة في الترتيب (</a:t>
            </a:r>
            <a:r>
              <a:rPr lang="ar-SA"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Arial" panose="020B0604020202020204" pitchFamily="34" charset="0"/>
                <a:ea typeface="Times New Roman" panose="02020603050405020304" pitchFamily="18" charset="0"/>
              </a:rPr>
              <a:t>ties</a:t>
            </a:r>
            <a:r>
              <a:rPr lang="ar-OM" sz="2400" dirty="0">
                <a:solidFill>
                  <a:srgbClr val="000000"/>
                </a:solidFill>
                <a:latin typeface="Arial" panose="020B0604020202020204" pitchFamily="34" charset="0"/>
                <a:ea typeface="Times New Roman" panose="02020603050405020304" pitchFamily="18" charset="0"/>
              </a:rPr>
              <a:t>)</a:t>
            </a:r>
            <a:r>
              <a:rPr lang="ar-OM" sz="2400" dirty="0">
                <a:solidFill>
                  <a:srgbClr val="000000"/>
                </a:solidFill>
                <a:latin typeface="Times New Roman" panose="02020603050405020304" pitchFamily="18" charset="0"/>
                <a:ea typeface="Times New Roman" panose="02020603050405020304" pitchFamily="18" charset="0"/>
              </a:rPr>
              <a:t>.</a:t>
            </a:r>
            <a:r>
              <a:rPr lang="ar-OM" sz="2400" dirty="0" smtClean="0">
                <a:solidFill>
                  <a:srgbClr val="000000"/>
                </a:solidFill>
                <a:latin typeface="Times New Roman" panose="02020603050405020304" pitchFamily="18" charset="0"/>
                <a:ea typeface="Times New Roman" panose="02020603050405020304" pitchFamily="18" charset="0"/>
                <a:cs typeface="+mj-cs"/>
              </a:rPr>
              <a:t> </a:t>
            </a:r>
            <a:r>
              <a:rPr lang="ar-OM" sz="2400" dirty="0">
                <a:solidFill>
                  <a:srgbClr val="000000"/>
                </a:solidFill>
                <a:latin typeface="Times New Roman" panose="02020603050405020304" pitchFamily="18" charset="0"/>
                <a:ea typeface="Times New Roman" panose="02020603050405020304" pitchFamily="18" charset="0"/>
                <a:cs typeface="+mj-cs"/>
              </a:rPr>
              <a:t>.</a:t>
            </a:r>
            <a:r>
              <a:rPr lang="ar-SA" sz="2400" dirty="0">
                <a:solidFill>
                  <a:srgbClr val="000000"/>
                </a:solidFill>
                <a:latin typeface="Times New Roman" panose="02020603050405020304" pitchFamily="18" charset="0"/>
                <a:ea typeface="Times New Roman" panose="02020603050405020304" pitchFamily="18" charset="0"/>
                <a:cs typeface="+mj-cs"/>
              </a:rPr>
              <a:t>وقيمته بين سالب واحد وموجب واحد. نحصل على </a:t>
            </a:r>
            <a:r>
              <a:rPr lang="en-US" sz="2400" dirty="0">
                <a:solidFill>
                  <a:srgbClr val="000000"/>
                </a:solidFill>
                <a:latin typeface="Times New Roman" panose="02020603050405020304" pitchFamily="18" charset="0"/>
                <a:ea typeface="Times New Roman" panose="02020603050405020304" pitchFamily="18" charset="0"/>
              </a:rPr>
              <a:t>-1, 1</a:t>
            </a:r>
            <a:r>
              <a:rPr lang="ar-SA" sz="2400" dirty="0" smtClean="0">
                <a:solidFill>
                  <a:srgbClr val="000000"/>
                </a:solidFill>
                <a:latin typeface="Times New Roman" panose="02020603050405020304" pitchFamily="18" charset="0"/>
                <a:ea typeface="Times New Roman" panose="02020603050405020304" pitchFamily="18" charset="0"/>
                <a:cs typeface="+mj-cs"/>
              </a:rPr>
              <a:t> </a:t>
            </a:r>
            <a:r>
              <a:rPr lang="ar-SA" sz="2400" dirty="0">
                <a:solidFill>
                  <a:srgbClr val="000000"/>
                </a:solidFill>
                <a:latin typeface="Times New Roman" panose="02020603050405020304" pitchFamily="18" charset="0"/>
                <a:ea typeface="Times New Roman" panose="02020603050405020304" pitchFamily="18" charset="0"/>
                <a:cs typeface="+mj-cs"/>
              </a:rPr>
              <a:t>في الجداول المربعة.</a:t>
            </a:r>
            <a:endParaRPr lang="en-US" sz="2400" dirty="0">
              <a:effectLst/>
              <a:latin typeface="Times New Roman" panose="02020603050405020304" pitchFamily="18" charset="0"/>
              <a:ea typeface="Times New Roman" panose="02020603050405020304" pitchFamily="18" charset="0"/>
              <a:cs typeface="+mj-cs"/>
            </a:endParaRPr>
          </a:p>
        </p:txBody>
      </p:sp>
      <p:sp>
        <p:nvSpPr>
          <p:cNvPr id="4" name="TextBox 3"/>
          <p:cNvSpPr txBox="1"/>
          <p:nvPr/>
        </p:nvSpPr>
        <p:spPr>
          <a:xfrm>
            <a:off x="3357093" y="839599"/>
            <a:ext cx="5078569" cy="461665"/>
          </a:xfrm>
          <a:prstGeom prst="rect">
            <a:avLst/>
          </a:prstGeom>
          <a:noFill/>
          <a:ln>
            <a:solidFill>
              <a:srgbClr val="00B050"/>
            </a:solidFill>
          </a:ln>
        </p:spPr>
        <p:txBody>
          <a:bodyPr wrap="square" rtlCol="0">
            <a:spAutoFit/>
          </a:bodyPr>
          <a:lstStyle/>
          <a:p>
            <a:pPr algn="ctr"/>
            <a:r>
              <a:rPr lang="ar-AE" sz="2400" dirty="0" smtClean="0"/>
              <a:t>العلاقة بين متغيرين </a:t>
            </a:r>
            <a:r>
              <a:rPr lang="ar-OM" sz="2400" dirty="0" smtClean="0"/>
              <a:t>رتبيين</a:t>
            </a:r>
            <a:endParaRPr lang="en-US" sz="2400" dirty="0"/>
          </a:p>
        </p:txBody>
      </p:sp>
    </p:spTree>
    <p:extLst>
      <p:ext uri="{BB962C8B-B14F-4D97-AF65-F5344CB8AC3E}">
        <p14:creationId xmlns:p14="http://schemas.microsoft.com/office/powerpoint/2010/main" val="4071560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a:t>Slide </a:t>
            </a:r>
            <a:fld id="{7F0C9638-CAA1-4245-A91C-290E7C58174A}" type="slidenum">
              <a:rPr lang="en-US" altLang="en-US"/>
              <a:pPr/>
              <a:t>136</a:t>
            </a:fld>
            <a:endParaRPr lang="en-US" altLang="en-US"/>
          </a:p>
        </p:txBody>
      </p:sp>
      <p:sp>
        <p:nvSpPr>
          <p:cNvPr id="8" name="Rectangle 3"/>
          <p:cNvSpPr txBox="1">
            <a:spLocks noChangeArrowheads="1"/>
          </p:cNvSpPr>
          <p:nvPr/>
        </p:nvSpPr>
        <p:spPr>
          <a:xfrm>
            <a:off x="180304" y="1171977"/>
            <a:ext cx="11173496" cy="3747753"/>
          </a:xfrm>
          <a:prstGeom prst="rect">
            <a:avLst/>
          </a:prstGeom>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Wingdings" panose="05000000000000000000" pitchFamily="2" charset="2"/>
              <a:buChar char="Ø"/>
            </a:pPr>
            <a:r>
              <a:rPr lang="ar-OM" sz="2400" dirty="0">
                <a:cs typeface="+mj-cs"/>
              </a:rPr>
              <a:t>عند دراسة العلاقة بين متغيرين وكان هناك </a:t>
            </a:r>
            <a:r>
              <a:rPr lang="ar-OM" sz="2400" dirty="0" smtClean="0">
                <a:cs typeface="+mj-cs"/>
              </a:rPr>
              <a:t>م</a:t>
            </a:r>
            <a:r>
              <a:rPr lang="ar-AE" sz="2400" dirty="0" smtClean="0">
                <a:cs typeface="+mj-cs"/>
              </a:rPr>
              <a:t>ت</a:t>
            </a:r>
            <a:r>
              <a:rPr lang="ar-OM" sz="2400" dirty="0" smtClean="0">
                <a:cs typeface="+mj-cs"/>
              </a:rPr>
              <a:t>غير </a:t>
            </a:r>
            <a:r>
              <a:rPr lang="ar-OM" sz="2400" dirty="0">
                <a:cs typeface="+mj-cs"/>
              </a:rPr>
              <a:t>مستقل وآخر تابع فنقول أن </a:t>
            </a:r>
            <a:r>
              <a:rPr lang="ar-OM" sz="2400" dirty="0">
                <a:solidFill>
                  <a:srgbClr val="0070C0"/>
                </a:solidFill>
                <a:cs typeface="+mj-cs"/>
              </a:rPr>
              <a:t>العلاقة متجهة </a:t>
            </a:r>
            <a:r>
              <a:rPr lang="ar-OM" sz="2400" dirty="0">
                <a:cs typeface="+mj-cs"/>
              </a:rPr>
              <a:t>(</a:t>
            </a:r>
            <a:r>
              <a:rPr lang="en-US" sz="2400" dirty="0">
                <a:latin typeface="Times New Roman" panose="02020603050405020304" pitchFamily="18" charset="0"/>
                <a:cs typeface="+mj-cs"/>
              </a:rPr>
              <a:t>directional</a:t>
            </a:r>
            <a:r>
              <a:rPr lang="ar-OM" sz="2400" dirty="0">
                <a:cs typeface="+mj-cs"/>
              </a:rPr>
              <a:t>) ، أما إذا كنا لا نصنف أحدهما تابع والآخر مستقل فنقول العلاقة </a:t>
            </a:r>
            <a:r>
              <a:rPr lang="ar-OM" sz="2400" dirty="0">
                <a:solidFill>
                  <a:srgbClr val="0070C0"/>
                </a:solidFill>
                <a:cs typeface="+mj-cs"/>
              </a:rPr>
              <a:t>متماثلة</a:t>
            </a:r>
            <a:r>
              <a:rPr lang="ar-OM" sz="2400" dirty="0">
                <a:cs typeface="+mj-cs"/>
              </a:rPr>
              <a:t> (</a:t>
            </a:r>
            <a:r>
              <a:rPr lang="en-US" sz="2400" dirty="0">
                <a:latin typeface="Times New Roman" panose="02020603050405020304" pitchFamily="18" charset="0"/>
                <a:cs typeface="+mj-cs"/>
              </a:rPr>
              <a:t>symmetric</a:t>
            </a:r>
            <a:r>
              <a:rPr lang="ar-OM" sz="2400" dirty="0" smtClean="0">
                <a:cs typeface="+mj-cs"/>
              </a:rPr>
              <a:t>).</a:t>
            </a:r>
            <a:endParaRPr lang="en-US" sz="2400" dirty="0">
              <a:cs typeface="+mj-cs"/>
            </a:endParaRPr>
          </a:p>
          <a:p>
            <a:pPr algn="r" rtl="1">
              <a:buFont typeface="Wingdings" panose="05000000000000000000" pitchFamily="2" charset="2"/>
              <a:buChar char="Ø"/>
            </a:pPr>
            <a:r>
              <a:rPr lang="ar-OM" altLang="en-US" sz="2400" dirty="0" smtClean="0">
                <a:cs typeface="+mj-cs"/>
              </a:rPr>
              <a:t>إذا كانت العلاقة متجهة</a:t>
            </a:r>
            <a:r>
              <a:rPr lang="ar-AE" altLang="en-US" sz="2400" dirty="0" smtClean="0">
                <a:cs typeface="+mj-cs"/>
              </a:rPr>
              <a:t> (</a:t>
            </a:r>
            <a:r>
              <a:rPr lang="en-US" altLang="en-US" sz="2400" dirty="0" smtClean="0">
                <a:latin typeface="Times New Roman" panose="02020603050405020304" pitchFamily="18" charset="0"/>
                <a:cs typeface="+mj-cs"/>
              </a:rPr>
              <a:t>directional</a:t>
            </a:r>
            <a:r>
              <a:rPr lang="ar-AE" altLang="en-US" sz="2400" dirty="0" smtClean="0">
                <a:cs typeface="+mj-cs"/>
              </a:rPr>
              <a:t>)</a:t>
            </a:r>
            <a:r>
              <a:rPr lang="ar-OM" altLang="en-US" sz="2400" dirty="0" smtClean="0">
                <a:cs typeface="+mj-cs"/>
              </a:rPr>
              <a:t> فمن الأفضل استعمال</a:t>
            </a:r>
            <a:r>
              <a:rPr lang="ar-AE" altLang="en-US" sz="2400" dirty="0" smtClean="0">
                <a:cs typeface="+mj-cs"/>
              </a:rPr>
              <a:t>:</a:t>
            </a:r>
          </a:p>
          <a:p>
            <a:pPr marL="0" indent="0" algn="r" rtl="1">
              <a:buNone/>
            </a:pPr>
            <a:r>
              <a:rPr lang="ar-AE" altLang="en-US" sz="2400" dirty="0" smtClean="0">
                <a:cs typeface="+mj-cs"/>
              </a:rPr>
              <a:t>                                 </a:t>
            </a:r>
            <a:r>
              <a:rPr lang="ar-OM" altLang="en-US" sz="2400" dirty="0" smtClean="0">
                <a:cs typeface="+mj-cs"/>
              </a:rPr>
              <a:t> </a:t>
            </a:r>
            <a:r>
              <a:rPr lang="ar-OM" altLang="en-US" sz="2400" dirty="0" smtClean="0">
                <a:solidFill>
                  <a:srgbClr val="0070C0"/>
                </a:solidFill>
                <a:cs typeface="+mj-cs"/>
              </a:rPr>
              <a:t>معامل جاما(</a:t>
            </a:r>
            <a:r>
              <a:rPr lang="en-US" altLang="en-US" sz="2400" dirty="0">
                <a:solidFill>
                  <a:srgbClr val="0070C0"/>
                </a:solidFill>
                <a:cs typeface="+mj-cs"/>
                <a:sym typeface="Wingdings" panose="05000000000000000000" pitchFamily="2" charset="2"/>
              </a:rPr>
              <a:t>Gamma </a:t>
            </a:r>
            <a:r>
              <a:rPr lang="ar-OM" altLang="en-US" sz="2400" dirty="0" smtClean="0">
                <a:solidFill>
                  <a:srgbClr val="0070C0"/>
                </a:solidFill>
                <a:cs typeface="+mj-cs"/>
              </a:rPr>
              <a:t>) و سومر(</a:t>
            </a:r>
            <a:r>
              <a:rPr lang="en-US" altLang="en-US" sz="2400" dirty="0" smtClean="0">
                <a:solidFill>
                  <a:srgbClr val="0070C0"/>
                </a:solidFill>
                <a:cs typeface="+mj-cs"/>
                <a:sym typeface="Wingdings" panose="05000000000000000000" pitchFamily="2" charset="2"/>
              </a:rPr>
              <a:t>Somers</a:t>
            </a:r>
            <a:r>
              <a:rPr lang="en-US" altLang="en-US" sz="2400" dirty="0">
                <a:solidFill>
                  <a:srgbClr val="0070C0"/>
                </a:solidFill>
                <a:cs typeface="+mj-cs"/>
                <a:sym typeface="Wingdings" panose="05000000000000000000" pitchFamily="2" charset="2"/>
              </a:rPr>
              <a:t>’ </a:t>
            </a:r>
            <a:r>
              <a:rPr lang="en-US" altLang="en-US" sz="2400" dirty="0" smtClean="0">
                <a:solidFill>
                  <a:srgbClr val="0070C0"/>
                </a:solidFill>
                <a:cs typeface="+mj-cs"/>
                <a:sym typeface="Wingdings" panose="05000000000000000000" pitchFamily="2" charset="2"/>
              </a:rPr>
              <a:t>D</a:t>
            </a:r>
            <a:r>
              <a:rPr lang="ar-OM" altLang="en-US" sz="2400" dirty="0" smtClean="0">
                <a:solidFill>
                  <a:srgbClr val="0070C0"/>
                </a:solidFill>
                <a:cs typeface="+mj-cs"/>
              </a:rPr>
              <a:t>). </a:t>
            </a:r>
          </a:p>
          <a:p>
            <a:pPr algn="r" rtl="1">
              <a:buFont typeface="Wingdings" panose="05000000000000000000" pitchFamily="2" charset="2"/>
              <a:buChar char="Ø"/>
            </a:pPr>
            <a:r>
              <a:rPr lang="ar-OM" altLang="en-US" sz="2400" dirty="0" smtClean="0">
                <a:cs typeface="+mj-cs"/>
              </a:rPr>
              <a:t>إذا كانت العلاقة متماثلة (</a:t>
            </a:r>
            <a:r>
              <a:rPr lang="en-US" altLang="en-US" sz="2400" dirty="0" smtClean="0">
                <a:latin typeface="Times New Roman" panose="02020603050405020304" pitchFamily="18" charset="0"/>
                <a:cs typeface="+mj-cs"/>
              </a:rPr>
              <a:t>symmetric</a:t>
            </a:r>
            <a:r>
              <a:rPr lang="ar-OM" altLang="en-US" sz="2400" dirty="0" smtClean="0">
                <a:cs typeface="+mj-cs"/>
              </a:rPr>
              <a:t>) فمن الأفضل استعمال </a:t>
            </a:r>
            <a:r>
              <a:rPr lang="en-US" altLang="en-US" sz="2400" dirty="0" smtClean="0">
                <a:cs typeface="+mj-cs"/>
              </a:rPr>
              <a:t>:</a:t>
            </a:r>
          </a:p>
          <a:p>
            <a:pPr marL="0" indent="0" algn="r" rtl="1">
              <a:lnSpc>
                <a:spcPct val="100000"/>
              </a:lnSpc>
              <a:buNone/>
            </a:pPr>
            <a:r>
              <a:rPr lang="en-US" altLang="en-US" sz="2400" dirty="0">
                <a:solidFill>
                  <a:srgbClr val="0070C0"/>
                </a:solidFill>
                <a:cs typeface="+mj-cs"/>
              </a:rPr>
              <a:t>                      </a:t>
            </a:r>
            <a:r>
              <a:rPr lang="ar-OM" altLang="en-US" sz="2400" dirty="0" smtClean="0">
                <a:solidFill>
                  <a:srgbClr val="0070C0"/>
                </a:solidFill>
                <a:cs typeface="+mj-cs"/>
              </a:rPr>
              <a:t>معامل </a:t>
            </a:r>
            <a:r>
              <a:rPr lang="ar-OM" altLang="en-US" sz="2400" dirty="0">
                <a:solidFill>
                  <a:srgbClr val="0070C0"/>
                </a:solidFill>
                <a:cs typeface="+mj-cs"/>
              </a:rPr>
              <a:t>جاما(</a:t>
            </a:r>
            <a:r>
              <a:rPr lang="en-US" altLang="en-US" sz="2400" dirty="0">
                <a:solidFill>
                  <a:srgbClr val="0070C0"/>
                </a:solidFill>
                <a:cs typeface="+mj-cs"/>
                <a:sym typeface="Wingdings" panose="05000000000000000000" pitchFamily="2" charset="2"/>
              </a:rPr>
              <a:t>Gamma </a:t>
            </a:r>
            <a:r>
              <a:rPr lang="ar-OM" altLang="en-US" sz="2400" dirty="0">
                <a:solidFill>
                  <a:srgbClr val="0070C0"/>
                </a:solidFill>
                <a:cs typeface="+mj-cs"/>
              </a:rPr>
              <a:t>) و سومر(</a:t>
            </a:r>
            <a:r>
              <a:rPr lang="en-US" altLang="en-US" sz="2400" dirty="0">
                <a:solidFill>
                  <a:srgbClr val="0070C0"/>
                </a:solidFill>
                <a:cs typeface="+mj-cs"/>
                <a:sym typeface="Wingdings" panose="05000000000000000000" pitchFamily="2" charset="2"/>
              </a:rPr>
              <a:t>Somers’ D</a:t>
            </a:r>
            <a:r>
              <a:rPr lang="ar-OM" altLang="en-US" sz="2400" dirty="0" smtClean="0">
                <a:solidFill>
                  <a:srgbClr val="0070C0"/>
                </a:solidFill>
                <a:cs typeface="+mj-cs"/>
              </a:rPr>
              <a:t>)</a:t>
            </a:r>
            <a:r>
              <a:rPr lang="en-US" altLang="en-US" sz="2400" dirty="0" smtClean="0">
                <a:solidFill>
                  <a:srgbClr val="0070C0"/>
                </a:solidFill>
                <a:cs typeface="+mj-cs"/>
              </a:rPr>
              <a:t> </a:t>
            </a:r>
            <a:r>
              <a:rPr lang="ar-AE" altLang="en-US" sz="2400" dirty="0" smtClean="0">
                <a:solidFill>
                  <a:srgbClr val="0070C0"/>
                </a:solidFill>
                <a:cs typeface="+mj-cs"/>
              </a:rPr>
              <a:t>و</a:t>
            </a:r>
            <a:r>
              <a:rPr lang="ar-OM" altLang="en-US" sz="2400" dirty="0" smtClean="0">
                <a:solidFill>
                  <a:srgbClr val="0070C0"/>
                </a:solidFill>
                <a:cs typeface="+mj-cs"/>
              </a:rPr>
              <a:t> </a:t>
            </a:r>
            <a:r>
              <a:rPr lang="ar-OM" altLang="en-US" sz="2400" dirty="0">
                <a:solidFill>
                  <a:srgbClr val="0070C0"/>
                </a:solidFill>
                <a:cs typeface="+mj-cs"/>
              </a:rPr>
              <a:t>معامل كاندل (</a:t>
            </a:r>
            <a:r>
              <a:rPr lang="en-US" altLang="en-US" sz="2400" dirty="0">
                <a:solidFill>
                  <a:srgbClr val="0070C0"/>
                </a:solidFill>
                <a:cs typeface="+mj-cs"/>
                <a:sym typeface="Wingdings" panose="05000000000000000000" pitchFamily="2" charset="2"/>
              </a:rPr>
              <a:t>Kendall’s tau-b</a:t>
            </a:r>
            <a:r>
              <a:rPr lang="ar-OM" altLang="en-US" sz="2400" dirty="0">
                <a:solidFill>
                  <a:srgbClr val="0070C0"/>
                </a:solidFill>
                <a:cs typeface="+mj-cs"/>
              </a:rPr>
              <a:t>)</a:t>
            </a:r>
            <a:r>
              <a:rPr lang="en-US" altLang="en-US" sz="2400" dirty="0">
                <a:solidFill>
                  <a:srgbClr val="0070C0"/>
                </a:solidFill>
                <a:cs typeface="+mj-cs"/>
              </a:rPr>
              <a:t>.</a:t>
            </a:r>
          </a:p>
          <a:p>
            <a:pPr algn="r" rtl="1">
              <a:buFont typeface="Wingdings" panose="05000000000000000000" pitchFamily="2" charset="2"/>
              <a:buChar char="Ø"/>
            </a:pPr>
            <a:r>
              <a:rPr lang="ar-OM" altLang="en-US" sz="2400" dirty="0" smtClean="0">
                <a:cs typeface="+mj-cs"/>
              </a:rPr>
              <a:t>إذا كانت العلاقة ليست مضطردة(</a:t>
            </a:r>
            <a:r>
              <a:rPr lang="en-US" altLang="en-US" sz="2400" u="sng" dirty="0" smtClean="0">
                <a:latin typeface="Times New Roman" panose="02020603050405020304" pitchFamily="18" charset="0"/>
                <a:cs typeface="+mj-cs"/>
              </a:rPr>
              <a:t>non-monotonic</a:t>
            </a:r>
            <a:r>
              <a:rPr lang="ar-OM" altLang="en-US" sz="2400" dirty="0" smtClean="0">
                <a:cs typeface="+mj-cs"/>
              </a:rPr>
              <a:t>) فنستعمل</a:t>
            </a:r>
            <a:endParaRPr lang="en-US" altLang="en-US" sz="2400" dirty="0" smtClean="0">
              <a:cs typeface="+mj-cs"/>
            </a:endParaRPr>
          </a:p>
          <a:p>
            <a:pPr marL="0" indent="0" algn="r" rtl="1">
              <a:buNone/>
            </a:pPr>
            <a:r>
              <a:rPr lang="ar-OM" altLang="en-US" sz="2400" dirty="0" smtClean="0">
                <a:cs typeface="+mj-cs"/>
              </a:rPr>
              <a:t> </a:t>
            </a:r>
            <a:r>
              <a:rPr lang="ar-OM" altLang="en-US" sz="2400" dirty="0" smtClean="0">
                <a:solidFill>
                  <a:srgbClr val="0070C0"/>
                </a:solidFill>
                <a:cs typeface="+mj-cs"/>
              </a:rPr>
              <a:t>معاملات فاي</a:t>
            </a:r>
            <a:r>
              <a:rPr lang="ar-AE" altLang="en-US" sz="2400" dirty="0" smtClean="0">
                <a:solidFill>
                  <a:srgbClr val="0070C0"/>
                </a:solidFill>
                <a:cs typeface="+mj-cs"/>
              </a:rPr>
              <a:t> وكرامر</a:t>
            </a:r>
            <a:r>
              <a:rPr lang="ar-OM" altLang="en-US" sz="2400" dirty="0" smtClean="0">
                <a:solidFill>
                  <a:srgbClr val="0070C0"/>
                </a:solidFill>
                <a:cs typeface="+mj-cs"/>
              </a:rPr>
              <a:t> (</a:t>
            </a:r>
            <a:r>
              <a:rPr lang="en-US" altLang="en-US" sz="2400" dirty="0">
                <a:solidFill>
                  <a:srgbClr val="0070C0"/>
                </a:solidFill>
                <a:cs typeface="+mj-cs"/>
                <a:sym typeface="Wingdings" panose="05000000000000000000" pitchFamily="2" charset="2"/>
              </a:rPr>
              <a:t>Phi and Cramer’s V </a:t>
            </a:r>
            <a:r>
              <a:rPr lang="ar-OM" altLang="en-US" sz="2400" dirty="0" smtClean="0">
                <a:solidFill>
                  <a:srgbClr val="0070C0"/>
                </a:solidFill>
                <a:cs typeface="+mj-cs"/>
              </a:rPr>
              <a:t>) و</a:t>
            </a:r>
            <a:r>
              <a:rPr lang="ar-AE" altLang="en-US" sz="2400" dirty="0" smtClean="0">
                <a:solidFill>
                  <a:srgbClr val="0070C0"/>
                </a:solidFill>
                <a:cs typeface="+mj-cs"/>
              </a:rPr>
              <a:t>ل</a:t>
            </a:r>
            <a:r>
              <a:rPr lang="ar-OM" altLang="en-US" sz="2400" dirty="0" smtClean="0">
                <a:solidFill>
                  <a:srgbClr val="0070C0"/>
                </a:solidFill>
                <a:cs typeface="+mj-cs"/>
              </a:rPr>
              <a:t>امدا(</a:t>
            </a:r>
            <a:r>
              <a:rPr lang="en-US" altLang="en-US" sz="2400" dirty="0">
                <a:solidFill>
                  <a:srgbClr val="0070C0"/>
                </a:solidFill>
                <a:cs typeface="+mj-cs"/>
                <a:sym typeface="Wingdings" panose="05000000000000000000" pitchFamily="2" charset="2"/>
              </a:rPr>
              <a:t>Lambda</a:t>
            </a:r>
            <a:r>
              <a:rPr lang="ar-OM" altLang="en-US" sz="2400" dirty="0" smtClean="0">
                <a:solidFill>
                  <a:srgbClr val="0070C0"/>
                </a:solidFill>
                <a:cs typeface="+mj-cs"/>
              </a:rPr>
              <a:t>) </a:t>
            </a:r>
            <a:r>
              <a:rPr lang="ar-AE" altLang="en-US" sz="2400" dirty="0" smtClean="0">
                <a:solidFill>
                  <a:srgbClr val="0070C0"/>
                </a:solidFill>
                <a:cs typeface="+mj-cs"/>
              </a:rPr>
              <a:t>. </a:t>
            </a:r>
            <a:r>
              <a:rPr lang="ar-OM" altLang="en-US" sz="2400" dirty="0" smtClean="0">
                <a:solidFill>
                  <a:srgbClr val="0070C0"/>
                </a:solidFill>
                <a:cs typeface="+mj-cs"/>
              </a:rPr>
              <a:t>وهي معاملات اسمية.</a:t>
            </a:r>
            <a:endParaRPr lang="en-US" altLang="en-US" sz="2400" dirty="0">
              <a:solidFill>
                <a:srgbClr val="0070C0"/>
              </a:solidFill>
              <a:cs typeface="+mj-cs"/>
            </a:endParaRPr>
          </a:p>
        </p:txBody>
      </p:sp>
    </p:spTree>
    <p:extLst>
      <p:ext uri="{BB962C8B-B14F-4D97-AF65-F5344CB8AC3E}">
        <p14:creationId xmlns:p14="http://schemas.microsoft.com/office/powerpoint/2010/main" val="35985975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642" y="2101380"/>
            <a:ext cx="10740980" cy="985270"/>
          </a:xfrm>
          <a:prstGeom prst="rect">
            <a:avLst/>
          </a:prstGeom>
          <a:ln>
            <a:solidFill>
              <a:srgbClr val="FF0000"/>
            </a:solidFill>
          </a:ln>
        </p:spPr>
        <p:txBody>
          <a:bodyPr wrap="square">
            <a:spAutoFit/>
          </a:bodyPr>
          <a:lstStyle/>
          <a:p>
            <a:pPr algn="r" rtl="1">
              <a:lnSpc>
                <a:spcPct val="107000"/>
              </a:lnSpc>
              <a:spcAft>
                <a:spcPts val="800"/>
              </a:spcAft>
            </a:pPr>
            <a:r>
              <a:rPr lang="ar-AE" sz="2400" dirty="0" smtClean="0">
                <a:solidFill>
                  <a:srgbClr val="000000"/>
                </a:solidFill>
                <a:latin typeface="Arial" panose="020B0604020202020204" pitchFamily="34" charset="0"/>
                <a:ea typeface="Calibri" panose="020F0502020204030204" pitchFamily="34" charset="0"/>
                <a:cs typeface="+mj-cs"/>
              </a:rPr>
              <a:t>معامل إيتا (</a:t>
            </a:r>
            <a:r>
              <a:rPr lang="en-US" sz="2400" dirty="0" smtClean="0">
                <a:solidFill>
                  <a:srgbClr val="000000"/>
                </a:solidFill>
                <a:latin typeface="Arial" panose="020B0604020202020204" pitchFamily="34" charset="0"/>
                <a:ea typeface="Calibri" panose="020F0502020204030204" pitchFamily="34" charset="0"/>
                <a:cs typeface="+mj-cs"/>
              </a:rPr>
              <a:t>Eta</a:t>
            </a:r>
            <a:r>
              <a:rPr lang="ar-AE" sz="2400" dirty="0" smtClean="0">
                <a:solidFill>
                  <a:srgbClr val="000000"/>
                </a:solidFill>
                <a:latin typeface="Arial" panose="020B0604020202020204" pitchFamily="34" charset="0"/>
                <a:ea typeface="Calibri" panose="020F0502020204030204" pitchFamily="34" charset="0"/>
                <a:cs typeface="+mj-cs"/>
              </a:rPr>
              <a:t>)</a:t>
            </a:r>
            <a:r>
              <a:rPr lang="ar-OM" sz="2400" dirty="0" smtClean="0">
                <a:solidFill>
                  <a:srgbClr val="000000"/>
                </a:solidFill>
                <a:latin typeface="Arial" panose="020B0604020202020204" pitchFamily="34" charset="0"/>
                <a:ea typeface="Calibri" panose="020F0502020204030204" pitchFamily="34" charset="0"/>
                <a:cs typeface="+mj-cs"/>
              </a:rPr>
              <a:t> </a:t>
            </a:r>
            <a:r>
              <a:rPr lang="ar-SA" sz="2400" dirty="0" smtClean="0">
                <a:solidFill>
                  <a:srgbClr val="000000"/>
                </a:solidFill>
                <a:latin typeface="Times New Roman" panose="02020603050405020304" pitchFamily="18" charset="0"/>
                <a:ea typeface="Calibri" panose="020F0502020204030204" pitchFamily="34" charset="0"/>
                <a:cs typeface="+mj-cs"/>
              </a:rPr>
              <a:t>يقيس </a:t>
            </a:r>
            <a:r>
              <a:rPr lang="ar-SA" sz="2400" dirty="0">
                <a:solidFill>
                  <a:srgbClr val="000000"/>
                </a:solidFill>
                <a:latin typeface="Times New Roman" panose="02020603050405020304" pitchFamily="18" charset="0"/>
                <a:ea typeface="Calibri" panose="020F0502020204030204" pitchFamily="34" charset="0"/>
                <a:cs typeface="+mj-cs"/>
              </a:rPr>
              <a:t>قوة العلاقة بين متغير كمي ( تابع) ومتغير نوعي ( مستقل</a:t>
            </a:r>
            <a:r>
              <a:rPr lang="ar-SA" sz="2400" dirty="0" smtClean="0">
                <a:solidFill>
                  <a:srgbClr val="000000"/>
                </a:solidFill>
                <a:latin typeface="Times New Roman" panose="02020603050405020304" pitchFamily="18" charset="0"/>
                <a:ea typeface="Calibri" panose="020F0502020204030204" pitchFamily="34" charset="0"/>
                <a:cs typeface="+mj-cs"/>
              </a:rPr>
              <a:t>)</a:t>
            </a:r>
            <a:r>
              <a:rPr lang="ar-OM" sz="2400" dirty="0" smtClean="0">
                <a:solidFill>
                  <a:srgbClr val="000000"/>
                </a:solidFill>
                <a:latin typeface="Times New Roman" panose="02020603050405020304" pitchFamily="18" charset="0"/>
                <a:ea typeface="Calibri" panose="020F0502020204030204" pitchFamily="34" charset="0"/>
                <a:cs typeface="+mj-cs"/>
              </a:rPr>
              <a:t>.</a:t>
            </a:r>
          </a:p>
          <a:p>
            <a:pPr algn="r" rtl="1">
              <a:lnSpc>
                <a:spcPct val="107000"/>
              </a:lnSpc>
              <a:spcAft>
                <a:spcPts val="800"/>
              </a:spcAft>
            </a:pPr>
            <a:r>
              <a:rPr lang="ar-SA" sz="2400" dirty="0" smtClean="0">
                <a:solidFill>
                  <a:srgbClr val="000000"/>
                </a:solidFill>
                <a:latin typeface="Times New Roman" panose="02020603050405020304" pitchFamily="18" charset="0"/>
                <a:ea typeface="Calibri" panose="020F0502020204030204" pitchFamily="34" charset="0"/>
                <a:cs typeface="+mj-cs"/>
              </a:rPr>
              <a:t>قيمته </a:t>
            </a:r>
            <a:r>
              <a:rPr lang="ar-SA" sz="2400" dirty="0">
                <a:solidFill>
                  <a:srgbClr val="000000"/>
                </a:solidFill>
                <a:latin typeface="Times New Roman" panose="02020603050405020304" pitchFamily="18" charset="0"/>
                <a:ea typeface="Calibri" panose="020F0502020204030204" pitchFamily="34" charset="0"/>
                <a:cs typeface="+mj-cs"/>
              </a:rPr>
              <a:t>محصورة بين الصفر والواحد. </a:t>
            </a:r>
            <a:endParaRPr lang="en-US" sz="2400" dirty="0">
              <a:effectLst/>
              <a:latin typeface="Times New Roman" panose="02020603050405020304" pitchFamily="18" charset="0"/>
              <a:ea typeface="Calibri" panose="020F0502020204030204" pitchFamily="34" charset="0"/>
              <a:cs typeface="+mj-cs"/>
            </a:endParaRPr>
          </a:p>
        </p:txBody>
      </p:sp>
      <p:sp>
        <p:nvSpPr>
          <p:cNvPr id="5" name="TextBox 4"/>
          <p:cNvSpPr txBox="1"/>
          <p:nvPr/>
        </p:nvSpPr>
        <p:spPr>
          <a:xfrm>
            <a:off x="3719848" y="772339"/>
            <a:ext cx="5078569" cy="461665"/>
          </a:xfrm>
          <a:prstGeom prst="rect">
            <a:avLst/>
          </a:prstGeom>
          <a:noFill/>
          <a:ln>
            <a:solidFill>
              <a:srgbClr val="00B050"/>
            </a:solidFill>
          </a:ln>
        </p:spPr>
        <p:txBody>
          <a:bodyPr wrap="square" rtlCol="0">
            <a:spAutoFit/>
          </a:bodyPr>
          <a:lstStyle/>
          <a:p>
            <a:pPr algn="ctr"/>
            <a:r>
              <a:rPr lang="ar-AE" sz="2400" dirty="0" smtClean="0"/>
              <a:t>العلاقة بين مت</a:t>
            </a:r>
            <a:r>
              <a:rPr lang="ar-OM" sz="2400" dirty="0" smtClean="0"/>
              <a:t>غير كمي ومتغير نوعي</a:t>
            </a:r>
            <a:endParaRPr lang="en-US" sz="2400" dirty="0"/>
          </a:p>
        </p:txBody>
      </p:sp>
    </p:spTree>
    <p:extLst>
      <p:ext uri="{BB962C8B-B14F-4D97-AF65-F5344CB8AC3E}">
        <p14:creationId xmlns:p14="http://schemas.microsoft.com/office/powerpoint/2010/main" val="33394499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19" y="941598"/>
            <a:ext cx="11384924" cy="5500865"/>
          </a:xfrm>
          <a:prstGeom prst="rect">
            <a:avLst/>
          </a:prstGeom>
          <a:ln>
            <a:solidFill>
              <a:srgbClr val="FF0000"/>
            </a:solidFill>
          </a:ln>
        </p:spPr>
        <p:txBody>
          <a:bodyPr wrap="square">
            <a:spAutoFit/>
          </a:bodyPr>
          <a:lstStyle/>
          <a:p>
            <a:pPr algn="r" rtl="1">
              <a:lnSpc>
                <a:spcPct val="107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rPr>
              <a:t> Cohen's kappa</a:t>
            </a:r>
            <a:endParaRPr lang="en-US" sz="2400" dirty="0">
              <a:latin typeface="Times New Roman" panose="02020603050405020304" pitchFamily="18" charset="0"/>
              <a:ea typeface="Times New Roman" panose="02020603050405020304" pitchFamily="18" charset="0"/>
            </a:endParaRPr>
          </a:p>
          <a:p>
            <a:pPr algn="r" rtl="1"/>
            <a:r>
              <a:rPr lang="ar-SA" sz="2400" dirty="0">
                <a:solidFill>
                  <a:srgbClr val="000000"/>
                </a:solidFill>
                <a:latin typeface="Times New Roman" panose="02020603050405020304" pitchFamily="18" charset="0"/>
                <a:ea typeface="Times New Roman" panose="02020603050405020304" pitchFamily="18" charset="0"/>
              </a:rPr>
              <a:t>يقيس التوافق بين محكمين اثنين لنفس الشيء. </a:t>
            </a:r>
            <a:r>
              <a:rPr lang="ar-OM" sz="2400" dirty="0" smtClean="0">
                <a:solidFill>
                  <a:srgbClr val="000000"/>
                </a:solidFill>
                <a:latin typeface="Times New Roman" panose="02020603050405020304" pitchFamily="18" charset="0"/>
                <a:ea typeface="Times New Roman" panose="02020603050405020304" pitchFamily="18" charset="0"/>
              </a:rPr>
              <a:t>إذا قيمة المعامل تساوي </a:t>
            </a:r>
            <a:r>
              <a:rPr lang="ar-SA" sz="2400" dirty="0" smtClean="0">
                <a:solidFill>
                  <a:srgbClr val="000000"/>
                </a:solidFill>
                <a:latin typeface="Times New Roman" panose="02020603050405020304" pitchFamily="18" charset="0"/>
                <a:ea typeface="Times New Roman" panose="02020603050405020304" pitchFamily="18" charset="0"/>
              </a:rPr>
              <a:t>الواحد </a:t>
            </a:r>
            <a:r>
              <a:rPr lang="ar-OM" sz="2400" dirty="0" smtClean="0">
                <a:solidFill>
                  <a:srgbClr val="000000"/>
                </a:solidFill>
                <a:latin typeface="Times New Roman" panose="02020603050405020304" pitchFamily="18" charset="0"/>
                <a:ea typeface="Times New Roman" panose="02020603050405020304" pitchFamily="18" charset="0"/>
              </a:rPr>
              <a:t>فإن التوافق </a:t>
            </a:r>
            <a:r>
              <a:rPr lang="ar-SA" sz="2400" dirty="0" smtClean="0">
                <a:solidFill>
                  <a:srgbClr val="000000"/>
                </a:solidFill>
                <a:latin typeface="Times New Roman" panose="02020603050405020304" pitchFamily="18" charset="0"/>
                <a:ea typeface="Times New Roman" panose="02020603050405020304" pitchFamily="18" charset="0"/>
              </a:rPr>
              <a:t>تام </a:t>
            </a:r>
            <a:r>
              <a:rPr lang="ar-OM" sz="2400" dirty="0" smtClean="0">
                <a:solidFill>
                  <a:srgbClr val="000000"/>
                </a:solidFill>
                <a:latin typeface="Times New Roman" panose="02020603050405020304" pitchFamily="18" charset="0"/>
                <a:ea typeface="Times New Roman" panose="02020603050405020304" pitchFamily="18" charset="0"/>
              </a:rPr>
              <a:t>ويقل التوافق كلما اقترب المعامل من الصفرز </a:t>
            </a:r>
            <a:r>
              <a:rPr lang="ar-SA" sz="2400" dirty="0" smtClean="0">
                <a:solidFill>
                  <a:srgbClr val="000000"/>
                </a:solidFill>
                <a:latin typeface="Times New Roman" panose="02020603050405020304" pitchFamily="18" charset="0"/>
                <a:ea typeface="Times New Roman" panose="02020603050405020304" pitchFamily="18" charset="0"/>
              </a:rPr>
              <a:t>والصفر </a:t>
            </a:r>
            <a:r>
              <a:rPr lang="ar-SA" sz="2400" dirty="0">
                <a:solidFill>
                  <a:srgbClr val="000000"/>
                </a:solidFill>
                <a:latin typeface="Times New Roman" panose="02020603050405020304" pitchFamily="18" charset="0"/>
                <a:ea typeface="Times New Roman" panose="02020603050405020304" pitchFamily="18" charset="0"/>
              </a:rPr>
              <a:t>يشير أن التوافق ليس أفضل من العشوائية</a:t>
            </a:r>
            <a:r>
              <a:rPr lang="ar-SA" sz="24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r" rtl="1">
              <a:lnSpc>
                <a:spcPct val="107000"/>
              </a:lnSpc>
              <a:spcAft>
                <a:spcPts val="800"/>
              </a:spcAft>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Risk</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spcAft>
                <a:spcPts val="800"/>
              </a:spcAft>
            </a:pPr>
            <a:r>
              <a:rPr lang="ar-OM" sz="2400" dirty="0" smtClean="0">
                <a:solidFill>
                  <a:srgbClr val="000000"/>
                </a:solidFill>
                <a:latin typeface="Times New Roman" panose="02020603050405020304" pitchFamily="18" charset="0"/>
                <a:ea typeface="Calibri" panose="020F0502020204030204" pitchFamily="34" charset="0"/>
              </a:rPr>
              <a:t>ي</a:t>
            </a:r>
            <a:r>
              <a:rPr lang="ar-SA" sz="2400" dirty="0" smtClean="0">
                <a:solidFill>
                  <a:srgbClr val="000000"/>
                </a:solidFill>
                <a:latin typeface="Times New Roman" panose="02020603050405020304" pitchFamily="18" charset="0"/>
                <a:ea typeface="Calibri" panose="020F0502020204030204" pitchFamily="34" charset="0"/>
              </a:rPr>
              <a:t>قيس </a:t>
            </a:r>
            <a:r>
              <a:rPr lang="ar-SA" sz="2400" dirty="0">
                <a:solidFill>
                  <a:srgbClr val="000000"/>
                </a:solidFill>
                <a:latin typeface="Times New Roman" panose="02020603050405020304" pitchFamily="18" charset="0"/>
                <a:ea typeface="Calibri" panose="020F0502020204030204" pitchFamily="34" charset="0"/>
              </a:rPr>
              <a:t>قوة العلاقة بين وجود </a:t>
            </a:r>
            <a:r>
              <a:rPr lang="ar-SA" sz="2400" dirty="0" smtClean="0">
                <a:solidFill>
                  <a:srgbClr val="000000"/>
                </a:solidFill>
                <a:latin typeface="Times New Roman" panose="02020603050405020304" pitchFamily="18" charset="0"/>
                <a:ea typeface="Calibri" panose="020F0502020204030204" pitchFamily="34" charset="0"/>
              </a:rPr>
              <a:t>عامل</a:t>
            </a:r>
            <a:r>
              <a:rPr lang="ar-OM" sz="2400" dirty="0" smtClean="0">
                <a:solidFill>
                  <a:srgbClr val="000000"/>
                </a:solidFill>
                <a:latin typeface="Times New Roman" panose="02020603050405020304" pitchFamily="18" charset="0"/>
                <a:ea typeface="Calibri" panose="020F0502020204030204" pitchFamily="34" charset="0"/>
              </a:rPr>
              <a:t> ( مثل التدخين)</a:t>
            </a:r>
            <a:r>
              <a:rPr lang="ar-SA" sz="2400" dirty="0" smtClean="0">
                <a:solidFill>
                  <a:srgbClr val="000000"/>
                </a:solidFill>
                <a:latin typeface="Times New Roman" panose="02020603050405020304" pitchFamily="18" charset="0"/>
                <a:ea typeface="Calibri" panose="020F0502020204030204" pitchFamily="34" charset="0"/>
              </a:rPr>
              <a:t> </a:t>
            </a:r>
            <a:r>
              <a:rPr lang="ar-SA" sz="2400" dirty="0">
                <a:solidFill>
                  <a:srgbClr val="000000"/>
                </a:solidFill>
                <a:latin typeface="Times New Roman" panose="02020603050405020304" pitchFamily="18" charset="0"/>
                <a:ea typeface="Calibri" panose="020F0502020204030204" pitchFamily="34" charset="0"/>
              </a:rPr>
              <a:t>ووجود </a:t>
            </a:r>
            <a:r>
              <a:rPr lang="ar-SA" sz="2400" dirty="0" smtClean="0">
                <a:solidFill>
                  <a:srgbClr val="000000"/>
                </a:solidFill>
                <a:latin typeface="Times New Roman" panose="02020603050405020304" pitchFamily="18" charset="0"/>
                <a:ea typeface="Calibri" panose="020F0502020204030204" pitchFamily="34" charset="0"/>
              </a:rPr>
              <a:t>حادث</a:t>
            </a:r>
            <a:r>
              <a:rPr lang="ar-OM" sz="2400" dirty="0" smtClean="0">
                <a:solidFill>
                  <a:srgbClr val="000000"/>
                </a:solidFill>
                <a:latin typeface="Times New Roman" panose="02020603050405020304" pitchFamily="18" charset="0"/>
                <a:ea typeface="Calibri" panose="020F0502020204030204" pitchFamily="34" charset="0"/>
              </a:rPr>
              <a:t> ( المرض). </a:t>
            </a:r>
            <a:r>
              <a:rPr lang="ar-SA" sz="2400" dirty="0" smtClean="0">
                <a:solidFill>
                  <a:srgbClr val="000000"/>
                </a:solidFill>
                <a:latin typeface="Times New Roman" panose="02020603050405020304" pitchFamily="18" charset="0"/>
                <a:ea typeface="Calibri" panose="020F0502020204030204" pitchFamily="34" charset="0"/>
              </a:rPr>
              <a:t>يصلح </a:t>
            </a:r>
            <a:r>
              <a:rPr lang="ar-SA" sz="2400" dirty="0">
                <a:solidFill>
                  <a:srgbClr val="000000"/>
                </a:solidFill>
                <a:latin typeface="Times New Roman" panose="02020603050405020304" pitchFamily="18" charset="0"/>
                <a:ea typeface="Calibri" panose="020F0502020204030204" pitchFamily="34" charset="0"/>
              </a:rPr>
              <a:t>لجداول من صفين </a:t>
            </a:r>
            <a:r>
              <a:rPr lang="ar-SA" sz="2400" dirty="0" smtClean="0">
                <a:solidFill>
                  <a:srgbClr val="000000"/>
                </a:solidFill>
                <a:latin typeface="Times New Roman" panose="02020603050405020304" pitchFamily="18" charset="0"/>
                <a:ea typeface="Calibri" panose="020F0502020204030204" pitchFamily="34" charset="0"/>
              </a:rPr>
              <a:t>وعمودين.</a:t>
            </a:r>
            <a:endParaRPr lang="ar-OM" sz="2400" dirty="0" smtClean="0">
              <a:solidFill>
                <a:srgbClr val="000000"/>
              </a:solidFill>
              <a:latin typeface="Times New Roman" panose="02020603050405020304" pitchFamily="18" charset="0"/>
              <a:ea typeface="Calibri" panose="020F0502020204030204" pitchFamily="34" charset="0"/>
            </a:endParaRPr>
          </a:p>
          <a:p>
            <a:pPr algn="r" rtl="1">
              <a:lnSpc>
                <a:spcPct val="107000"/>
              </a:lnSpc>
              <a:spcAft>
                <a:spcPts val="800"/>
              </a:spcAft>
            </a:pPr>
            <a:r>
              <a:rPr lang="ar-SA" sz="2400" dirty="0" smtClean="0">
                <a:solidFill>
                  <a:srgbClr val="000000"/>
                </a:solidFill>
                <a:latin typeface="Times New Roman" panose="02020603050405020304" pitchFamily="18" charset="0"/>
                <a:ea typeface="Calibri" panose="020F0502020204030204" pitchFamily="34" charset="0"/>
              </a:rPr>
              <a:t> </a:t>
            </a: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McNemar</a:t>
            </a:r>
            <a:endParaRPr lang="ar-OM" sz="2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OM" sz="2400" dirty="0">
                <a:solidFill>
                  <a:srgbClr val="000000"/>
                </a:solidFill>
                <a:latin typeface="Times New Roman" panose="02020603050405020304" pitchFamily="18" charset="0"/>
                <a:ea typeface="Calibri" panose="020F0502020204030204" pitchFamily="34" charset="0"/>
              </a:rPr>
              <a:t>يقيس </a:t>
            </a:r>
            <a:r>
              <a:rPr lang="ar-SA" sz="2400" dirty="0">
                <a:solidFill>
                  <a:srgbClr val="000000"/>
                </a:solidFill>
                <a:latin typeface="Times New Roman" panose="02020603050405020304" pitchFamily="18" charset="0"/>
                <a:ea typeface="Calibri" panose="020F0502020204030204" pitchFamily="34" charset="0"/>
              </a:rPr>
              <a:t>التغير في الاستجابات من خلال التجربة </a:t>
            </a:r>
            <a:r>
              <a:rPr lang="ar-OM" sz="2400" dirty="0" smtClean="0">
                <a:solidFill>
                  <a:srgbClr val="000000"/>
                </a:solidFill>
                <a:latin typeface="Times New Roman" panose="02020603050405020304" pitchFamily="18" charset="0"/>
                <a:ea typeface="Calibri" panose="020F0502020204030204" pitchFamily="34" charset="0"/>
              </a:rPr>
              <a:t>مثل</a:t>
            </a:r>
            <a:r>
              <a:rPr lang="ar-SA" sz="2400" dirty="0" smtClean="0">
                <a:solidFill>
                  <a:srgbClr val="000000"/>
                </a:solidFill>
                <a:latin typeface="Times New Roman" panose="02020603050405020304" pitchFamily="18" charset="0"/>
                <a:ea typeface="Calibri" panose="020F0502020204030204" pitchFamily="34" charset="0"/>
              </a:rPr>
              <a:t>( </a:t>
            </a:r>
            <a:r>
              <a:rPr lang="ar-SA" sz="2400" dirty="0">
                <a:solidFill>
                  <a:srgbClr val="000000"/>
                </a:solidFill>
                <a:latin typeface="Times New Roman" panose="02020603050405020304" pitchFamily="18" charset="0"/>
                <a:ea typeface="Calibri" panose="020F0502020204030204" pitchFamily="34" charset="0"/>
              </a:rPr>
              <a:t>قبلي </a:t>
            </a:r>
            <a:r>
              <a:rPr lang="ar-SA" sz="2400" dirty="0" smtClean="0">
                <a:solidFill>
                  <a:srgbClr val="000000"/>
                </a:solidFill>
                <a:latin typeface="Times New Roman" panose="02020603050405020304" pitchFamily="18" charset="0"/>
                <a:ea typeface="Calibri" panose="020F0502020204030204" pitchFamily="34" charset="0"/>
              </a:rPr>
              <a:t>–</a:t>
            </a:r>
            <a:r>
              <a:rPr lang="ar-AE" sz="2400" dirty="0" smtClean="0">
                <a:solidFill>
                  <a:srgbClr val="000000"/>
                </a:solidFill>
                <a:latin typeface="Times New Roman" panose="02020603050405020304" pitchFamily="18" charset="0"/>
                <a:ea typeface="Calibri" panose="020F0502020204030204" pitchFamily="34" charset="0"/>
              </a:rPr>
              <a:t> </a:t>
            </a:r>
            <a:r>
              <a:rPr lang="ar-SA" sz="2400" dirty="0" smtClean="0">
                <a:solidFill>
                  <a:srgbClr val="000000"/>
                </a:solidFill>
                <a:latin typeface="Times New Roman" panose="02020603050405020304" pitchFamily="18" charset="0"/>
                <a:ea typeface="Calibri" panose="020F0502020204030204" pitchFamily="34" charset="0"/>
              </a:rPr>
              <a:t>بعدي)</a:t>
            </a:r>
            <a:r>
              <a:rPr lang="ar-OM" sz="2400" dirty="0" smtClean="0">
                <a:solidFill>
                  <a:srgbClr val="000000"/>
                </a:solidFill>
                <a:latin typeface="Times New Roman" panose="02020603050405020304" pitchFamily="18" charset="0"/>
                <a:ea typeface="Calibri" panose="020F0502020204030204" pitchFamily="34" charset="0"/>
              </a:rPr>
              <a:t> </a:t>
            </a:r>
            <a:r>
              <a:rPr lang="ar-SA" sz="2400" dirty="0" smtClean="0">
                <a:solidFill>
                  <a:srgbClr val="000000"/>
                </a:solidFill>
                <a:latin typeface="Times New Roman" panose="02020603050405020304" pitchFamily="18" charset="0"/>
                <a:ea typeface="Calibri" panose="020F0502020204030204" pitchFamily="34" charset="0"/>
              </a:rPr>
              <a:t>لمتغير</a:t>
            </a:r>
            <a:r>
              <a:rPr lang="ar-OM" sz="2400" dirty="0" smtClean="0">
                <a:solidFill>
                  <a:srgbClr val="000000"/>
                </a:solidFill>
                <a:latin typeface="Times New Roman" panose="02020603050405020304" pitchFamily="18" charset="0"/>
                <a:ea typeface="Calibri" panose="020F0502020204030204" pitchFamily="34" charset="0"/>
              </a:rPr>
              <a:t>ي</a:t>
            </a:r>
            <a:r>
              <a:rPr lang="ar-SA" sz="2400" dirty="0" smtClean="0">
                <a:solidFill>
                  <a:srgbClr val="000000"/>
                </a:solidFill>
                <a:latin typeface="Times New Roman" panose="02020603050405020304" pitchFamily="18" charset="0"/>
                <a:ea typeface="Calibri" panose="020F0502020204030204" pitchFamily="34" charset="0"/>
              </a:rPr>
              <a:t>ن </a:t>
            </a:r>
            <a:r>
              <a:rPr lang="ar-AE" sz="2400" dirty="0" smtClean="0">
                <a:solidFill>
                  <a:srgbClr val="000000"/>
                </a:solidFill>
                <a:latin typeface="Times New Roman" panose="02020603050405020304" pitchFamily="18" charset="0"/>
                <a:ea typeface="Calibri" panose="020F0502020204030204" pitchFamily="34" charset="0"/>
              </a:rPr>
              <a:t>في صفين وعمودين</a:t>
            </a:r>
            <a:r>
              <a:rPr lang="ar-SA" sz="2400" dirty="0" smtClean="0">
                <a:solidFill>
                  <a:srgbClr val="000000"/>
                </a:solidFill>
                <a:latin typeface="Times New Roman" panose="02020603050405020304" pitchFamily="18" charset="0"/>
                <a:ea typeface="Calibri" panose="020F0502020204030204" pitchFamily="34" charset="0"/>
              </a:rPr>
              <a:t>. </a:t>
            </a:r>
            <a:r>
              <a:rPr lang="ar-OM" sz="2400" dirty="0" smtClean="0">
                <a:solidFill>
                  <a:srgbClr val="000000"/>
                </a:solidFill>
                <a:latin typeface="Times New Roman" panose="02020603050405020304" pitchFamily="18" charset="0"/>
                <a:ea typeface="Calibri" panose="020F0502020204030204" pitchFamily="34" charset="0"/>
              </a:rPr>
              <a:t>و</a:t>
            </a:r>
            <a:r>
              <a:rPr lang="ar-SA" sz="2400" dirty="0" smtClean="0">
                <a:solidFill>
                  <a:srgbClr val="000000"/>
                </a:solidFill>
                <a:latin typeface="Times New Roman" panose="02020603050405020304" pitchFamily="18" charset="0"/>
                <a:ea typeface="Calibri" panose="020F0502020204030204" pitchFamily="34" charset="0"/>
              </a:rPr>
              <a:t>يستعمل </a:t>
            </a:r>
            <a:r>
              <a:rPr lang="ar-SA" sz="2400" dirty="0">
                <a:solidFill>
                  <a:srgbClr val="000000"/>
                </a:solidFill>
                <a:latin typeface="Times New Roman" panose="02020603050405020304" pitchFamily="18" charset="0"/>
                <a:ea typeface="Calibri" panose="020F0502020204030204" pitchFamily="34" charset="0"/>
              </a:rPr>
              <a:t>توزيع مربع </a:t>
            </a:r>
            <a:r>
              <a:rPr lang="ar-SA" sz="2400" dirty="0" smtClean="0">
                <a:solidFill>
                  <a:srgbClr val="000000"/>
                </a:solidFill>
                <a:latin typeface="Times New Roman" panose="02020603050405020304" pitchFamily="18" charset="0"/>
                <a:ea typeface="Calibri" panose="020F0502020204030204" pitchFamily="34" charset="0"/>
              </a:rPr>
              <a:t>كاي</a:t>
            </a:r>
            <a:r>
              <a:rPr lang="ar-OM" sz="2400" dirty="0" smtClean="0">
                <a:solidFill>
                  <a:srgbClr val="000000"/>
                </a:solidFill>
                <a:latin typeface="Times New Roman" panose="02020603050405020304" pitchFamily="18" charset="0"/>
                <a:ea typeface="Calibri" panose="020F0502020204030204" pitchFamily="34" charset="0"/>
              </a:rPr>
              <a:t>.</a:t>
            </a:r>
            <a:endParaRPr lang="ar-AE" sz="2400" dirty="0" smtClean="0">
              <a:solidFill>
                <a:srgbClr val="000000"/>
              </a:solidFill>
              <a:latin typeface="Times New Roman" panose="02020603050405020304" pitchFamily="18" charset="0"/>
              <a:ea typeface="Calibri" panose="020F0502020204030204" pitchFamily="34" charset="0"/>
            </a:endParaRPr>
          </a:p>
          <a:p>
            <a:pPr algn="r" rtl="1">
              <a:lnSpc>
                <a:spcPct val="107000"/>
              </a:lnSpc>
              <a:spcAft>
                <a:spcPts val="800"/>
              </a:spcAft>
            </a:pP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Cochran's and Mantel-</a:t>
            </a:r>
            <a:r>
              <a:rPr lang="en-US" sz="2400" i="1" dirty="0" err="1">
                <a:solidFill>
                  <a:srgbClr val="000000"/>
                </a:solidFill>
                <a:latin typeface="Arial" panose="020B0604020202020204" pitchFamily="34" charset="0"/>
                <a:ea typeface="Calibri" panose="020F0502020204030204" pitchFamily="34" charset="0"/>
                <a:cs typeface="Arial" panose="020B0604020202020204" pitchFamily="34" charset="0"/>
              </a:rPr>
              <a:t>Haenszel</a:t>
            </a: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 statistics</a:t>
            </a:r>
            <a:endParaRPr lang="en-US" sz="32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spcAft>
                <a:spcPts val="800"/>
              </a:spcAft>
            </a:pPr>
            <a:r>
              <a:rPr lang="ar-SA" sz="2400" i="1" dirty="0">
                <a:solidFill>
                  <a:srgbClr val="000000"/>
                </a:solidFill>
                <a:latin typeface="Times New Roman" panose="02020603050405020304" pitchFamily="18" charset="0"/>
                <a:ea typeface="Calibri" panose="020F0502020204030204" pitchFamily="34" charset="0"/>
              </a:rPr>
              <a:t>لاختبار استقلالية العامل ( ثنائي التصنيف) والمتغير المستجيب ( ثنائي التصنيف) </a:t>
            </a:r>
            <a:r>
              <a:rPr lang="ar-OM" sz="2400" i="1" dirty="0">
                <a:solidFill>
                  <a:srgbClr val="000000"/>
                </a:solidFill>
                <a:latin typeface="Times New Roman" panose="02020603050405020304" pitchFamily="18" charset="0"/>
                <a:ea typeface="Calibri" panose="020F0502020204030204" pitchFamily="34" charset="0"/>
              </a:rPr>
              <a:t>عند تكرار التجربة أو القياس عدة مرات</a:t>
            </a:r>
            <a:r>
              <a:rPr lang="ar-SA" sz="2400" i="1" dirty="0">
                <a:solidFill>
                  <a:srgbClr val="000000"/>
                </a:solidFill>
                <a:latin typeface="Times New Roman" panose="02020603050405020304" pitchFamily="18" charset="0"/>
                <a:ea typeface="Calibri" panose="020F0502020204030204" pitchFamily="34" charset="0"/>
              </a:rPr>
              <a:t>. </a:t>
            </a:r>
            <a:endParaRPr lang="ar-OM" sz="2400" i="1" dirty="0">
              <a:solidFill>
                <a:srgbClr val="000000"/>
              </a:solidFill>
              <a:latin typeface="Times New Roman" panose="02020603050405020304" pitchFamily="18" charset="0"/>
              <a:ea typeface="Calibri" panose="020F0502020204030204" pitchFamily="34" charset="0"/>
            </a:endParaRPr>
          </a:p>
          <a:p>
            <a:pPr algn="r" rtl="1">
              <a:lnSpc>
                <a:spcPct val="107000"/>
              </a:lnSpc>
              <a:spcAft>
                <a:spcPts val="800"/>
              </a:spcAft>
            </a:pPr>
            <a:r>
              <a:rPr lang="ar-OM" sz="2400" dirty="0">
                <a:solidFill>
                  <a:srgbClr val="000000"/>
                </a:solidFill>
                <a:latin typeface="Times New Roman" panose="02020603050405020304" pitchFamily="18" charset="0"/>
                <a:ea typeface="Calibri" panose="020F0502020204030204" pitchFamily="34" charset="0"/>
              </a:rPr>
              <a:t>لقياس العلاقة بين متغيرين ( ثنائي التصنيف) مع التحكم في متغيرات دخيلة.</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3" name="TextBox 2"/>
          <p:cNvSpPr txBox="1"/>
          <p:nvPr/>
        </p:nvSpPr>
        <p:spPr>
          <a:xfrm>
            <a:off x="3384997" y="298687"/>
            <a:ext cx="5078569" cy="461665"/>
          </a:xfrm>
          <a:prstGeom prst="rect">
            <a:avLst/>
          </a:prstGeom>
          <a:noFill/>
          <a:ln>
            <a:solidFill>
              <a:srgbClr val="00B050"/>
            </a:solidFill>
          </a:ln>
        </p:spPr>
        <p:txBody>
          <a:bodyPr wrap="square" rtlCol="0">
            <a:spAutoFit/>
          </a:bodyPr>
          <a:lstStyle/>
          <a:p>
            <a:pPr algn="ctr"/>
            <a:r>
              <a:rPr lang="ar-OM" sz="2400" dirty="0" smtClean="0"/>
              <a:t>مقاييس أخرى</a:t>
            </a:r>
            <a:endParaRPr lang="en-US" sz="2400" dirty="0"/>
          </a:p>
        </p:txBody>
      </p:sp>
    </p:spTree>
    <p:extLst>
      <p:ext uri="{BB962C8B-B14F-4D97-AF65-F5344CB8AC3E}">
        <p14:creationId xmlns:p14="http://schemas.microsoft.com/office/powerpoint/2010/main" val="18271418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414868" y="1802657"/>
            <a:ext cx="5469719" cy="230832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تدريب: سأل باحث </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r>
              <a:rPr kumimoji="0" lang="ar-OM" altLang="en-US" sz="2400" b="0" i="0" u="none" strike="noStrike" cap="none" normalizeH="0" baseline="0" dirty="0" smtClean="0">
                <a:ln>
                  <a:noFill/>
                </a:ln>
                <a:solidFill>
                  <a:schemeClr val="tx1"/>
                </a:solidFill>
                <a:effectLst/>
                <a:latin typeface="Fanan"/>
                <a:ea typeface="Calibri" panose="020F0502020204030204" pitchFamily="34" charset="0"/>
                <a:cs typeface="+mj-cs"/>
              </a:rPr>
              <a:t> فئات </a:t>
            </a: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هي (</a:t>
            </a:r>
            <a:r>
              <a:rPr kumimoji="0" lang="ar-OM" altLang="en-US" sz="2400" b="0" i="0" u="none" strike="noStrike" cap="none" normalizeH="0" baseline="0" dirty="0" smtClean="0">
                <a:ln>
                  <a:noFill/>
                </a:ln>
                <a:solidFill>
                  <a:schemeClr val="tx1"/>
                </a:solidFill>
                <a:effectLst/>
                <a:latin typeface="Fanan"/>
                <a:ea typeface="Calibri" panose="020F0502020204030204" pitchFamily="34" charset="0"/>
                <a:cs typeface="+mj-cs"/>
              </a:rPr>
              <a:t>مشرف</a:t>
            </a: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 مدير- مدرس- ولي أمر</a:t>
            </a:r>
            <a:r>
              <a:rPr kumimoji="0" lang="ar-OM" altLang="en-US" sz="2400" b="0" i="0" u="none" strike="noStrike" cap="none" normalizeH="0" baseline="0" dirty="0" smtClean="0">
                <a:ln>
                  <a:noFill/>
                </a:ln>
                <a:solidFill>
                  <a:schemeClr val="tx1"/>
                </a:solidFill>
                <a:effectLst/>
                <a:latin typeface="Fanan"/>
                <a:ea typeface="Calibri" panose="020F0502020204030204" pitchFamily="34" charset="0"/>
                <a:cs typeface="+mj-cs"/>
              </a:rPr>
              <a:t>- طالب</a:t>
            </a: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 عن الدروس الخصوصية بإشراف المدرسة فكانت النتائج </a:t>
            </a:r>
            <a:r>
              <a:rPr kumimoji="0" lang="ar-OM" altLang="en-US" sz="2400" b="0" i="0" u="none" strike="noStrike" cap="none" normalizeH="0" baseline="0" dirty="0" smtClean="0">
                <a:ln>
                  <a:noFill/>
                </a:ln>
                <a:solidFill>
                  <a:schemeClr val="tx1"/>
                </a:solidFill>
                <a:effectLst/>
                <a:latin typeface="Fanan"/>
                <a:ea typeface="Calibri" panose="020F0502020204030204" pitchFamily="34" charset="0"/>
                <a:cs typeface="+mj-cs"/>
              </a:rPr>
              <a:t>كما في الجدول.</a:t>
            </a:r>
            <a:endParaRPr kumimoji="0" lang="en-US" altLang="en-US" sz="2400" b="0" i="0" u="none" strike="noStrike" cap="none" normalizeH="0" baseline="0" dirty="0" smtClean="0">
              <a:ln>
                <a:noFill/>
              </a:ln>
              <a:solidFill>
                <a:schemeClr val="tx1"/>
              </a:solidFill>
              <a:effectLst/>
              <a:cs typeface="+mj-cs"/>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استعمل </a:t>
            </a:r>
            <a:r>
              <a:rPr kumimoji="0" lang="ar-SA" altLang="en-US" sz="2400" b="0" i="0" u="sng" strike="noStrike" cap="none" normalizeH="0" baseline="0" dirty="0" smtClean="0">
                <a:ln>
                  <a:noFill/>
                </a:ln>
                <a:solidFill>
                  <a:schemeClr val="tx1"/>
                </a:solidFill>
                <a:effectLst/>
                <a:latin typeface="Fanan"/>
                <a:ea typeface="Calibri" panose="020F0502020204030204" pitchFamily="34" charset="0"/>
                <a:cs typeface="+mj-cs"/>
              </a:rPr>
              <a:t>اختبار مربع كاي </a:t>
            </a: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لاختبار الفرضية الصفرية: لا يوجد اختلاف </a:t>
            </a:r>
            <a:r>
              <a:rPr kumimoji="0" lang="ar-OM" altLang="en-US" sz="2400" b="0" i="0" u="none" strike="noStrike" cap="none" normalizeH="0" baseline="0" dirty="0" smtClean="0">
                <a:ln>
                  <a:noFill/>
                </a:ln>
                <a:solidFill>
                  <a:schemeClr val="tx1"/>
                </a:solidFill>
                <a:effectLst/>
                <a:latin typeface="Fanan"/>
                <a:ea typeface="Calibri" panose="020F0502020204030204" pitchFamily="34" charset="0"/>
                <a:cs typeface="+mj-cs"/>
              </a:rPr>
              <a:t>ذات دلالة إحصائية </a:t>
            </a: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بين الفئات </a:t>
            </a:r>
            <a:r>
              <a:rPr kumimoji="0" lang="ar-OM" altLang="en-US" sz="2400" b="0" i="0" u="none" strike="noStrike" cap="none" normalizeH="0" baseline="0" dirty="0" smtClean="0">
                <a:ln>
                  <a:noFill/>
                </a:ln>
                <a:solidFill>
                  <a:schemeClr val="tx1"/>
                </a:solidFill>
                <a:effectLst/>
                <a:latin typeface="Fanan"/>
                <a:ea typeface="Calibri" panose="020F0502020204030204" pitchFamily="34" charset="0"/>
                <a:cs typeface="+mj-cs"/>
              </a:rPr>
              <a:t>الخمس </a:t>
            </a:r>
            <a:r>
              <a:rPr kumimoji="0" lang="ar-SA" altLang="en-US" sz="2400" b="0" i="0" u="none" strike="noStrike" cap="none" normalizeH="0" baseline="0" dirty="0" smtClean="0">
                <a:ln>
                  <a:noFill/>
                </a:ln>
                <a:solidFill>
                  <a:schemeClr val="tx1"/>
                </a:solidFill>
                <a:effectLst/>
                <a:latin typeface="Fanan"/>
                <a:ea typeface="Calibri" panose="020F0502020204030204" pitchFamily="34" charset="0"/>
                <a:cs typeface="+mj-cs"/>
              </a:rPr>
              <a:t>نحو الدروس الخصوصية. </a:t>
            </a:r>
            <a:endParaRPr kumimoji="0" lang="en-US" altLang="en-US" sz="2400" b="0" i="0" u="none" strike="noStrike" cap="none" normalizeH="0" baseline="0" dirty="0" smtClean="0">
              <a:ln>
                <a:noFill/>
              </a:ln>
              <a:solidFill>
                <a:schemeClr val="tx1"/>
              </a:solidFill>
              <a:effectLst/>
              <a:cs typeface="+mj-cs"/>
            </a:endParaRPr>
          </a:p>
        </p:txBody>
      </p:sp>
      <p:pic>
        <p:nvPicPr>
          <p:cNvPr id="4" name="Picture 3"/>
          <p:cNvPicPr>
            <a:picLocks noChangeAspect="1"/>
          </p:cNvPicPr>
          <p:nvPr/>
        </p:nvPicPr>
        <p:blipFill>
          <a:blip r:embed="rId2"/>
          <a:stretch>
            <a:fillRect/>
          </a:stretch>
        </p:blipFill>
        <p:spPr>
          <a:xfrm>
            <a:off x="390370" y="1802657"/>
            <a:ext cx="5864257" cy="1685103"/>
          </a:xfrm>
          <a:prstGeom prst="rect">
            <a:avLst/>
          </a:prstGeom>
        </p:spPr>
      </p:pic>
    </p:spTree>
    <p:extLst>
      <p:ext uri="{BB962C8B-B14F-4D97-AF65-F5344CB8AC3E}">
        <p14:creationId xmlns:p14="http://schemas.microsoft.com/office/powerpoint/2010/main" val="155106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492" y="2426874"/>
            <a:ext cx="5589431" cy="1569660"/>
          </a:xfrm>
          <a:prstGeom prst="rect">
            <a:avLst/>
          </a:prstGeom>
          <a:ln>
            <a:solidFill>
              <a:srgbClr val="FF0000"/>
            </a:solidFill>
          </a:ln>
        </p:spPr>
        <p:txBody>
          <a:bodyPr wrap="square">
            <a:spAutoFit/>
          </a:bodyPr>
          <a:lstStyle/>
          <a:p>
            <a:pPr algn="r" rtl="1">
              <a:spcBef>
                <a:spcPts val="1200"/>
              </a:spcBef>
              <a:spcAft>
                <a:spcPts val="0"/>
              </a:spcAft>
            </a:pPr>
            <a:r>
              <a:rPr lang="ar-SA" sz="2400" dirty="0" smtClean="0">
                <a:latin typeface="Times New Roman" panose="02020603050405020304" pitchFamily="18" charset="0"/>
                <a:ea typeface="SimSun" panose="02010600030101010101" pitchFamily="2" charset="-122"/>
                <a:cs typeface="Simplified Arabic" panose="02020603050405020304" pitchFamily="18" charset="-78"/>
              </a:rPr>
              <a:t>قائمة </a:t>
            </a:r>
            <a:r>
              <a:rPr lang="ar-SA" sz="2400" dirty="0">
                <a:latin typeface="Times New Roman" panose="02020603050405020304" pitchFamily="18" charset="0"/>
                <a:ea typeface="SimSun" panose="02010600030101010101" pitchFamily="2" charset="-122"/>
                <a:cs typeface="Simplified Arabic" panose="02020603050405020304" pitchFamily="18" charset="-78"/>
              </a:rPr>
              <a:t>التحويل </a:t>
            </a:r>
            <a:r>
              <a:rPr lang="en-US" sz="2400" dirty="0">
                <a:latin typeface="Times New Roman" panose="02020603050405020304" pitchFamily="18" charset="0"/>
                <a:ea typeface="SimSun" panose="02010600030101010101" pitchFamily="2" charset="-122"/>
                <a:cs typeface="Simplified Arabic" panose="02020603050405020304" pitchFamily="18" charset="-78"/>
              </a:rPr>
              <a:t>Transform Menu</a:t>
            </a:r>
            <a:endParaRPr lang="en-US" sz="2400" dirty="0">
              <a:latin typeface="Times New Roman" panose="02020603050405020304" pitchFamily="18" charset="0"/>
              <a:ea typeface="SimSun" panose="02010600030101010101" pitchFamily="2" charset="-122"/>
            </a:endParaRPr>
          </a:p>
          <a:p>
            <a:pPr algn="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تسمح هذه القائمة بإجراء تحويلات مختلفة على المتغيرات وفي إعادة ترميز المتغيرات وترتيب الحالات واستبدال القيم المفقودة وتوليد أرقام عشوائية. </a:t>
            </a:r>
            <a:endParaRPr lang="en-US" sz="2400" dirty="0"/>
          </a:p>
        </p:txBody>
      </p:sp>
      <p:pic>
        <p:nvPicPr>
          <p:cNvPr id="3" name="Picture 2"/>
          <p:cNvPicPr>
            <a:picLocks noChangeAspect="1"/>
          </p:cNvPicPr>
          <p:nvPr/>
        </p:nvPicPr>
        <p:blipFill>
          <a:blip r:embed="rId2"/>
          <a:stretch>
            <a:fillRect/>
          </a:stretch>
        </p:blipFill>
        <p:spPr>
          <a:xfrm>
            <a:off x="470481" y="540913"/>
            <a:ext cx="5003040" cy="5872766"/>
          </a:xfrm>
          <a:prstGeom prst="rect">
            <a:avLst/>
          </a:prstGeom>
        </p:spPr>
      </p:pic>
    </p:spTree>
    <p:extLst>
      <p:ext uri="{BB962C8B-B14F-4D97-AF65-F5344CB8AC3E}">
        <p14:creationId xmlns:p14="http://schemas.microsoft.com/office/powerpoint/2010/main" val="404938942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977686" y="416486"/>
            <a:ext cx="227635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الترميز</a:t>
            </a:r>
            <a:endParaRPr kumimoji="0" lang="en-US" altLang="en-US" sz="3200" b="0" i="0" u="none" strike="noStrike" cap="none" normalizeH="0" baseline="0" dirty="0" smtClean="0">
              <a:ln>
                <a:noFill/>
              </a:ln>
              <a:solidFill>
                <a:schemeClr val="tx1"/>
              </a:solidFill>
              <a:effectLst/>
              <a:cs typeface="+mj-cs"/>
            </a:endParaRPr>
          </a:p>
        </p:txBody>
      </p:sp>
      <p:pic>
        <p:nvPicPr>
          <p:cNvPr id="4" name="Picture 3"/>
          <p:cNvPicPr>
            <a:picLocks noChangeAspect="1"/>
          </p:cNvPicPr>
          <p:nvPr/>
        </p:nvPicPr>
        <p:blipFill>
          <a:blip r:embed="rId2"/>
          <a:stretch>
            <a:fillRect/>
          </a:stretch>
        </p:blipFill>
        <p:spPr>
          <a:xfrm>
            <a:off x="168812" y="229243"/>
            <a:ext cx="5838093" cy="4766008"/>
          </a:xfrm>
          <a:prstGeom prst="rect">
            <a:avLst/>
          </a:prstGeom>
        </p:spPr>
      </p:pic>
      <p:pic>
        <p:nvPicPr>
          <p:cNvPr id="5" name="Picture 4"/>
          <p:cNvPicPr>
            <a:picLocks noChangeAspect="1"/>
          </p:cNvPicPr>
          <p:nvPr/>
        </p:nvPicPr>
        <p:blipFill>
          <a:blip r:embed="rId3"/>
          <a:stretch>
            <a:fillRect/>
          </a:stretch>
        </p:blipFill>
        <p:spPr>
          <a:xfrm>
            <a:off x="6330461" y="1299608"/>
            <a:ext cx="5570805" cy="5016786"/>
          </a:xfrm>
          <a:prstGeom prst="rect">
            <a:avLst/>
          </a:prstGeom>
        </p:spPr>
      </p:pic>
    </p:spTree>
    <p:extLst>
      <p:ext uri="{BB962C8B-B14F-4D97-AF65-F5344CB8AC3E}">
        <p14:creationId xmlns:p14="http://schemas.microsoft.com/office/powerpoint/2010/main" val="32640703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5854" y="1026941"/>
            <a:ext cx="11463997" cy="2011680"/>
          </a:xfrm>
          <a:prstGeom prst="rect">
            <a:avLst/>
          </a:prstGeom>
        </p:spPr>
      </p:pic>
      <p:sp>
        <p:nvSpPr>
          <p:cNvPr id="3" name="Rectangle 1"/>
          <p:cNvSpPr>
            <a:spLocks noChangeArrowheads="1"/>
          </p:cNvSpPr>
          <p:nvPr/>
        </p:nvSpPr>
        <p:spPr bwMode="auto">
          <a:xfrm>
            <a:off x="4647755" y="289877"/>
            <a:ext cx="322019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تعريف المتغيرات</a:t>
            </a:r>
            <a:endParaRPr kumimoji="0" lang="en-US" altLang="en-US" sz="3200" b="0" i="0" u="none" strike="noStrike" cap="none" normalizeH="0" baseline="0" dirty="0" smtClean="0">
              <a:ln>
                <a:noFill/>
              </a:ln>
              <a:solidFill>
                <a:schemeClr val="tx1"/>
              </a:solidFill>
              <a:effectLst/>
              <a:cs typeface="+mj-cs"/>
            </a:endParaRPr>
          </a:p>
        </p:txBody>
      </p:sp>
      <p:pic>
        <p:nvPicPr>
          <p:cNvPr id="4" name="Picture 3"/>
          <p:cNvPicPr>
            <a:picLocks noChangeAspect="1"/>
          </p:cNvPicPr>
          <p:nvPr/>
        </p:nvPicPr>
        <p:blipFill>
          <a:blip r:embed="rId3"/>
          <a:stretch>
            <a:fillRect/>
          </a:stretch>
        </p:blipFill>
        <p:spPr>
          <a:xfrm>
            <a:off x="1041010" y="3341003"/>
            <a:ext cx="6351270" cy="3327083"/>
          </a:xfrm>
          <a:prstGeom prst="rect">
            <a:avLst/>
          </a:prstGeom>
        </p:spPr>
      </p:pic>
      <p:sp>
        <p:nvSpPr>
          <p:cNvPr id="5" name="Rectangle 1"/>
          <p:cNvSpPr>
            <a:spLocks noChangeArrowheads="1"/>
          </p:cNvSpPr>
          <p:nvPr/>
        </p:nvSpPr>
        <p:spPr bwMode="auto">
          <a:xfrm>
            <a:off x="8468751" y="4566455"/>
            <a:ext cx="2550361"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البيانات</a:t>
            </a:r>
            <a:endParaRPr kumimoji="0" lang="en-US" altLang="en-US" sz="3200" b="0" i="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2902015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46894" y="343747"/>
            <a:ext cx="322019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وزن الحالات</a:t>
            </a:r>
            <a:endParaRPr kumimoji="0" lang="en-US" altLang="en-US" sz="3200" b="0" i="0" u="none" strike="noStrike" cap="none" normalizeH="0" baseline="0" dirty="0" smtClean="0">
              <a:ln>
                <a:noFill/>
              </a:ln>
              <a:solidFill>
                <a:schemeClr val="tx1"/>
              </a:solidFill>
              <a:effectLst/>
              <a:cs typeface="+mj-cs"/>
            </a:endParaRPr>
          </a:p>
        </p:txBody>
      </p:sp>
      <p:pic>
        <p:nvPicPr>
          <p:cNvPr id="3" name="Picture 2"/>
          <p:cNvPicPr>
            <a:picLocks noChangeAspect="1"/>
          </p:cNvPicPr>
          <p:nvPr/>
        </p:nvPicPr>
        <p:blipFill>
          <a:blip r:embed="rId2"/>
          <a:stretch>
            <a:fillRect/>
          </a:stretch>
        </p:blipFill>
        <p:spPr>
          <a:xfrm>
            <a:off x="689317" y="464288"/>
            <a:ext cx="4226462" cy="5929478"/>
          </a:xfrm>
          <a:prstGeom prst="rect">
            <a:avLst/>
          </a:prstGeom>
        </p:spPr>
      </p:pic>
      <p:pic>
        <p:nvPicPr>
          <p:cNvPr id="4" name="Picture 3"/>
          <p:cNvPicPr>
            <a:picLocks noChangeAspect="1"/>
          </p:cNvPicPr>
          <p:nvPr/>
        </p:nvPicPr>
        <p:blipFill>
          <a:blip r:embed="rId3"/>
          <a:stretch>
            <a:fillRect/>
          </a:stretch>
        </p:blipFill>
        <p:spPr>
          <a:xfrm>
            <a:off x="5045025" y="2855469"/>
            <a:ext cx="914400" cy="428625"/>
          </a:xfrm>
          <a:prstGeom prst="rect">
            <a:avLst/>
          </a:prstGeom>
        </p:spPr>
      </p:pic>
      <p:pic>
        <p:nvPicPr>
          <p:cNvPr id="5" name="Picture 4"/>
          <p:cNvPicPr>
            <a:picLocks noChangeAspect="1"/>
          </p:cNvPicPr>
          <p:nvPr/>
        </p:nvPicPr>
        <p:blipFill>
          <a:blip r:embed="rId4"/>
          <a:stretch>
            <a:fillRect/>
          </a:stretch>
        </p:blipFill>
        <p:spPr>
          <a:xfrm>
            <a:off x="6088671" y="1913206"/>
            <a:ext cx="5918739" cy="2266238"/>
          </a:xfrm>
          <a:prstGeom prst="rect">
            <a:avLst/>
          </a:prstGeom>
        </p:spPr>
      </p:pic>
    </p:spTree>
    <p:extLst>
      <p:ext uri="{BB962C8B-B14F-4D97-AF65-F5344CB8AC3E}">
        <p14:creationId xmlns:p14="http://schemas.microsoft.com/office/powerpoint/2010/main" val="403868356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064" y="211413"/>
            <a:ext cx="5721291" cy="3094892"/>
          </a:xfrm>
          <a:prstGeom prst="rect">
            <a:avLst/>
          </a:prstGeom>
        </p:spPr>
      </p:pic>
      <p:pic>
        <p:nvPicPr>
          <p:cNvPr id="3" name="Picture 2"/>
          <p:cNvPicPr>
            <a:picLocks noChangeAspect="1"/>
          </p:cNvPicPr>
          <p:nvPr/>
        </p:nvPicPr>
        <p:blipFill>
          <a:blip r:embed="rId3"/>
          <a:stretch>
            <a:fillRect/>
          </a:stretch>
        </p:blipFill>
        <p:spPr>
          <a:xfrm>
            <a:off x="6925993" y="886265"/>
            <a:ext cx="4977210" cy="4412420"/>
          </a:xfrm>
          <a:prstGeom prst="rect">
            <a:avLst/>
          </a:prstGeom>
        </p:spPr>
      </p:pic>
      <p:pic>
        <p:nvPicPr>
          <p:cNvPr id="4" name="Picture 3"/>
          <p:cNvPicPr>
            <a:picLocks noChangeAspect="1"/>
          </p:cNvPicPr>
          <p:nvPr/>
        </p:nvPicPr>
        <p:blipFill>
          <a:blip r:embed="rId4"/>
          <a:stretch>
            <a:fillRect/>
          </a:stretch>
        </p:blipFill>
        <p:spPr>
          <a:xfrm>
            <a:off x="6030832" y="2067952"/>
            <a:ext cx="914400" cy="428625"/>
          </a:xfrm>
          <a:prstGeom prst="rect">
            <a:avLst/>
          </a:prstGeom>
        </p:spPr>
      </p:pic>
      <p:pic>
        <p:nvPicPr>
          <p:cNvPr id="5" name="Picture 4"/>
          <p:cNvPicPr>
            <a:picLocks noChangeAspect="1"/>
          </p:cNvPicPr>
          <p:nvPr/>
        </p:nvPicPr>
        <p:blipFill>
          <a:blip r:embed="rId5"/>
          <a:stretch>
            <a:fillRect/>
          </a:stretch>
        </p:blipFill>
        <p:spPr>
          <a:xfrm>
            <a:off x="824249" y="3437490"/>
            <a:ext cx="4781818" cy="3332807"/>
          </a:xfrm>
          <a:prstGeom prst="rect">
            <a:avLst/>
          </a:prstGeom>
        </p:spPr>
      </p:pic>
      <p:pic>
        <p:nvPicPr>
          <p:cNvPr id="6" name="Picture 5"/>
          <p:cNvPicPr>
            <a:picLocks noChangeAspect="1"/>
          </p:cNvPicPr>
          <p:nvPr/>
        </p:nvPicPr>
        <p:blipFill>
          <a:blip r:embed="rId4"/>
          <a:stretch>
            <a:fillRect/>
          </a:stretch>
        </p:blipFill>
        <p:spPr>
          <a:xfrm rot="10800000">
            <a:off x="5849355" y="3678264"/>
            <a:ext cx="914400" cy="428625"/>
          </a:xfrm>
          <a:prstGeom prst="rect">
            <a:avLst/>
          </a:prstGeom>
        </p:spPr>
      </p:pic>
      <p:cxnSp>
        <p:nvCxnSpPr>
          <p:cNvPr id="7" name="Straight Arrow Connector 6"/>
          <p:cNvCxnSpPr/>
          <p:nvPr/>
        </p:nvCxnSpPr>
        <p:spPr>
          <a:xfrm flipV="1">
            <a:off x="5548480" y="4979574"/>
            <a:ext cx="3298571" cy="9704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5548480" y="4353059"/>
            <a:ext cx="3298571" cy="6265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856242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27" y="284321"/>
            <a:ext cx="7364218" cy="2193241"/>
          </a:xfrm>
          <a:prstGeom prst="rect">
            <a:avLst/>
          </a:prstGeom>
        </p:spPr>
      </p:pic>
      <p:pic>
        <p:nvPicPr>
          <p:cNvPr id="7" name="Picture 6"/>
          <p:cNvPicPr>
            <a:picLocks noChangeAspect="1"/>
          </p:cNvPicPr>
          <p:nvPr/>
        </p:nvPicPr>
        <p:blipFill>
          <a:blip r:embed="rId3"/>
          <a:stretch>
            <a:fillRect/>
          </a:stretch>
        </p:blipFill>
        <p:spPr>
          <a:xfrm>
            <a:off x="7069537" y="2477562"/>
            <a:ext cx="5053752" cy="2173242"/>
          </a:xfrm>
          <a:prstGeom prst="rect">
            <a:avLst/>
          </a:prstGeom>
        </p:spPr>
      </p:pic>
      <p:pic>
        <p:nvPicPr>
          <p:cNvPr id="8" name="Picture 7"/>
          <p:cNvPicPr>
            <a:picLocks noChangeAspect="1"/>
          </p:cNvPicPr>
          <p:nvPr/>
        </p:nvPicPr>
        <p:blipFill>
          <a:blip r:embed="rId4"/>
          <a:stretch>
            <a:fillRect/>
          </a:stretch>
        </p:blipFill>
        <p:spPr>
          <a:xfrm>
            <a:off x="397071" y="3164580"/>
            <a:ext cx="6343650" cy="2228850"/>
          </a:xfrm>
          <a:prstGeom prst="rect">
            <a:avLst/>
          </a:prstGeom>
        </p:spPr>
      </p:pic>
      <p:sp>
        <p:nvSpPr>
          <p:cNvPr id="9" name="Rectangle 8"/>
          <p:cNvSpPr>
            <a:spLocks noChangeArrowheads="1"/>
          </p:cNvSpPr>
          <p:nvPr/>
        </p:nvSpPr>
        <p:spPr bwMode="auto">
          <a:xfrm>
            <a:off x="7744629" y="857721"/>
            <a:ext cx="3220193"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2400" dirty="0" smtClean="0">
                <a:latin typeface="Fanan"/>
                <a:cs typeface="+mj-cs"/>
              </a:rPr>
              <a:t>نتائج معاملات الارتباط</a:t>
            </a:r>
            <a:endParaRPr kumimoji="0" lang="en-US" altLang="en-US" sz="2400" b="0" i="0" u="none" strike="noStrike" cap="none" normalizeH="0" baseline="0" dirty="0" smtClean="0">
              <a:ln>
                <a:noFill/>
              </a:ln>
              <a:solidFill>
                <a:schemeClr val="tx1"/>
              </a:solidFill>
              <a:effectLst/>
              <a:cs typeface="+mj-cs"/>
            </a:endParaRPr>
          </a:p>
        </p:txBody>
      </p:sp>
      <p:sp>
        <p:nvSpPr>
          <p:cNvPr id="10" name="Rectangle 9"/>
          <p:cNvSpPr>
            <a:spLocks noChangeArrowheads="1"/>
          </p:cNvSpPr>
          <p:nvPr/>
        </p:nvSpPr>
        <p:spPr bwMode="auto">
          <a:xfrm>
            <a:off x="2296866" y="2424027"/>
            <a:ext cx="3220193"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eaLnBrk="0" fontAlgn="base" hangingPunct="0">
              <a:spcBef>
                <a:spcPct val="0"/>
              </a:spcBef>
              <a:spcAft>
                <a:spcPct val="0"/>
              </a:spcAft>
            </a:pPr>
            <a:r>
              <a:rPr lang="ar-OM" altLang="en-US" sz="2400" dirty="0">
                <a:latin typeface="Fanan"/>
                <a:cs typeface="+mj-cs"/>
              </a:rPr>
              <a:t>جدول مزدوج</a:t>
            </a:r>
            <a:endParaRPr lang="en-US" altLang="en-US" sz="2400" dirty="0">
              <a:latin typeface="Fanan"/>
              <a:cs typeface="+mj-cs"/>
            </a:endParaRPr>
          </a:p>
        </p:txBody>
      </p:sp>
      <p:sp>
        <p:nvSpPr>
          <p:cNvPr id="11" name="Rectangle 10"/>
          <p:cNvSpPr>
            <a:spLocks noChangeArrowheads="1"/>
          </p:cNvSpPr>
          <p:nvPr/>
        </p:nvSpPr>
        <p:spPr bwMode="auto">
          <a:xfrm>
            <a:off x="397071" y="5849615"/>
            <a:ext cx="11414984" cy="46166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OM" altLang="en-US" sz="2400" dirty="0" smtClean="0">
                <a:latin typeface="Fanan"/>
                <a:cs typeface="+mj-cs"/>
              </a:rPr>
              <a:t>لجميع معاملات المختارة مستوى الدلالة أقل من </a:t>
            </a:r>
            <a:r>
              <a:rPr lang="en-US" altLang="en-US" sz="2400" dirty="0" smtClean="0">
                <a:latin typeface="Times New Roman" panose="02020603050405020304" pitchFamily="18" charset="0"/>
                <a:cs typeface="Times New Roman" panose="02020603050405020304" pitchFamily="18" charset="0"/>
              </a:rPr>
              <a:t>0.05 </a:t>
            </a:r>
            <a:r>
              <a:rPr lang="ar-OM" altLang="en-US" sz="2400" dirty="0">
                <a:latin typeface="Fanan"/>
                <a:cs typeface="+mj-cs"/>
              </a:rPr>
              <a:t> </a:t>
            </a:r>
            <a:r>
              <a:rPr lang="ar-OM" altLang="en-US" sz="2400" dirty="0" smtClean="0">
                <a:latin typeface="Fanan"/>
                <a:cs typeface="+mj-cs"/>
              </a:rPr>
              <a:t> وهي دالة احصائيا. وبالتالي لا نرفض وجود علاقة.</a:t>
            </a:r>
            <a:endParaRPr kumimoji="0" lang="en-US" altLang="en-US" sz="2400" b="0" i="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36359444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697014" y="796497"/>
            <a:ext cx="4916743" cy="2308324"/>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r>
              <a:rPr lang="ar-SA" sz="2400" dirty="0" smtClean="0"/>
              <a:t>تدريب: </a:t>
            </a:r>
            <a:r>
              <a:rPr lang="ar-SA" sz="2400" dirty="0"/>
              <a:t>في اختبار للشخصية يتضمن الإجابات (نعم-لا) أراد باحث اختبار الفرضية الصفرية لا يوجد ارتباط ذات دلالة إحصائية بين استجابات الأشخاص للسؤالين الأول والثاني فجاءت النتائج كما في الجدول. استعمل اختبار فاي لاختبار هذه الفرضية .</a:t>
            </a:r>
            <a:endParaRPr lang="en-US" sz="2400" dirty="0"/>
          </a:p>
        </p:txBody>
      </p:sp>
      <p:sp>
        <p:nvSpPr>
          <p:cNvPr id="7" name="Rectangle 2"/>
          <p:cNvSpPr>
            <a:spLocks noChangeArrowheads="1"/>
          </p:cNvSpPr>
          <p:nvPr/>
        </p:nvSpPr>
        <p:spPr bwMode="auto">
          <a:xfrm>
            <a:off x="3721610" y="4630451"/>
            <a:ext cx="3142830"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OM"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Fanan" charset="-78"/>
              </a:rPr>
              <a:t>باتباع نفس الخطوات السابقة</a:t>
            </a:r>
            <a:endParaRPr kumimoji="0" lang="ar-SA"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40122" y="1275009"/>
            <a:ext cx="6070526" cy="1542043"/>
          </a:xfrm>
          <a:prstGeom prst="rect">
            <a:avLst/>
          </a:prstGeom>
        </p:spPr>
      </p:pic>
    </p:spTree>
    <p:extLst>
      <p:ext uri="{BB962C8B-B14F-4D97-AF65-F5344CB8AC3E}">
        <p14:creationId xmlns:p14="http://schemas.microsoft.com/office/powerpoint/2010/main" val="138060416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595" y="1004553"/>
            <a:ext cx="10871785" cy="1877970"/>
          </a:xfrm>
          <a:prstGeom prst="rect">
            <a:avLst/>
          </a:prstGeom>
        </p:spPr>
      </p:pic>
      <p:pic>
        <p:nvPicPr>
          <p:cNvPr id="3" name="Picture 2"/>
          <p:cNvPicPr>
            <a:picLocks noChangeAspect="1"/>
          </p:cNvPicPr>
          <p:nvPr/>
        </p:nvPicPr>
        <p:blipFill>
          <a:blip r:embed="rId3"/>
          <a:stretch>
            <a:fillRect/>
          </a:stretch>
        </p:blipFill>
        <p:spPr>
          <a:xfrm>
            <a:off x="1313644" y="3427232"/>
            <a:ext cx="6247886" cy="2419776"/>
          </a:xfrm>
          <a:prstGeom prst="rect">
            <a:avLst/>
          </a:prstGeom>
        </p:spPr>
      </p:pic>
      <p:sp>
        <p:nvSpPr>
          <p:cNvPr id="4" name="Rectangle 1"/>
          <p:cNvSpPr>
            <a:spLocks noChangeArrowheads="1"/>
          </p:cNvSpPr>
          <p:nvPr/>
        </p:nvSpPr>
        <p:spPr bwMode="auto">
          <a:xfrm>
            <a:off x="4647755" y="289877"/>
            <a:ext cx="322019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تعريف المتغيرات</a:t>
            </a:r>
            <a:endParaRPr kumimoji="0" lang="en-US" altLang="en-US" sz="3200" b="0" i="0" u="none" strike="noStrike" cap="none" normalizeH="0" baseline="0" dirty="0" smtClean="0">
              <a:ln>
                <a:noFill/>
              </a:ln>
              <a:solidFill>
                <a:schemeClr val="tx1"/>
              </a:solidFill>
              <a:effectLst/>
              <a:cs typeface="+mj-cs"/>
            </a:endParaRPr>
          </a:p>
        </p:txBody>
      </p:sp>
      <p:sp>
        <p:nvSpPr>
          <p:cNvPr id="5" name="Rectangle 1"/>
          <p:cNvSpPr>
            <a:spLocks noChangeArrowheads="1"/>
          </p:cNvSpPr>
          <p:nvPr/>
        </p:nvSpPr>
        <p:spPr bwMode="auto">
          <a:xfrm>
            <a:off x="8009141" y="4344732"/>
            <a:ext cx="322019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AE" altLang="en-US" sz="3200" dirty="0" smtClean="0">
                <a:latin typeface="Fanan"/>
                <a:cs typeface="+mj-cs"/>
              </a:rPr>
              <a:t>البيانات</a:t>
            </a:r>
            <a:endParaRPr kumimoji="0" lang="en-US" altLang="en-US" sz="3200" b="0" i="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4385460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276" y="505454"/>
            <a:ext cx="3528811" cy="6075922"/>
          </a:xfrm>
          <a:prstGeom prst="rect">
            <a:avLst/>
          </a:prstGeom>
        </p:spPr>
      </p:pic>
      <p:pic>
        <p:nvPicPr>
          <p:cNvPr id="3" name="Picture 2"/>
          <p:cNvPicPr>
            <a:picLocks noChangeAspect="1"/>
          </p:cNvPicPr>
          <p:nvPr/>
        </p:nvPicPr>
        <p:blipFill>
          <a:blip r:embed="rId3"/>
          <a:stretch>
            <a:fillRect/>
          </a:stretch>
        </p:blipFill>
        <p:spPr>
          <a:xfrm>
            <a:off x="5478081" y="2060620"/>
            <a:ext cx="5790821" cy="2273256"/>
          </a:xfrm>
          <a:prstGeom prst="rect">
            <a:avLst/>
          </a:prstGeom>
        </p:spPr>
      </p:pic>
      <p:pic>
        <p:nvPicPr>
          <p:cNvPr id="4" name="Picture 3"/>
          <p:cNvPicPr>
            <a:picLocks noChangeAspect="1"/>
          </p:cNvPicPr>
          <p:nvPr/>
        </p:nvPicPr>
        <p:blipFill>
          <a:blip r:embed="rId4"/>
          <a:stretch>
            <a:fillRect/>
          </a:stretch>
        </p:blipFill>
        <p:spPr>
          <a:xfrm>
            <a:off x="4297384" y="2879321"/>
            <a:ext cx="914400" cy="428625"/>
          </a:xfrm>
          <a:prstGeom prst="rect">
            <a:avLst/>
          </a:prstGeom>
        </p:spPr>
      </p:pic>
      <p:sp>
        <p:nvSpPr>
          <p:cNvPr id="5" name="Rectangle 4"/>
          <p:cNvSpPr>
            <a:spLocks noChangeArrowheads="1"/>
          </p:cNvSpPr>
          <p:nvPr/>
        </p:nvSpPr>
        <p:spPr bwMode="auto">
          <a:xfrm>
            <a:off x="5838556" y="505454"/>
            <a:ext cx="322019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وزن الحالات</a:t>
            </a:r>
            <a:endParaRPr kumimoji="0" lang="en-US" altLang="en-US" sz="3200" b="0" i="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31942351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640" y="1078285"/>
            <a:ext cx="6488537" cy="3394776"/>
          </a:xfrm>
          <a:prstGeom prst="rect">
            <a:avLst/>
          </a:prstGeom>
        </p:spPr>
      </p:pic>
      <p:pic>
        <p:nvPicPr>
          <p:cNvPr id="3" name="Picture 2"/>
          <p:cNvPicPr>
            <a:picLocks noChangeAspect="1"/>
          </p:cNvPicPr>
          <p:nvPr/>
        </p:nvPicPr>
        <p:blipFill>
          <a:blip r:embed="rId3"/>
          <a:stretch>
            <a:fillRect/>
          </a:stretch>
        </p:blipFill>
        <p:spPr>
          <a:xfrm>
            <a:off x="6952177" y="2454319"/>
            <a:ext cx="914400" cy="428625"/>
          </a:xfrm>
          <a:prstGeom prst="rect">
            <a:avLst/>
          </a:prstGeom>
        </p:spPr>
      </p:pic>
      <p:pic>
        <p:nvPicPr>
          <p:cNvPr id="4" name="Picture 3"/>
          <p:cNvPicPr>
            <a:picLocks noChangeAspect="1"/>
          </p:cNvPicPr>
          <p:nvPr/>
        </p:nvPicPr>
        <p:blipFill>
          <a:blip r:embed="rId4"/>
          <a:stretch>
            <a:fillRect/>
          </a:stretch>
        </p:blipFill>
        <p:spPr>
          <a:xfrm>
            <a:off x="8033332" y="1737595"/>
            <a:ext cx="3981450" cy="3552825"/>
          </a:xfrm>
          <a:prstGeom prst="rect">
            <a:avLst/>
          </a:prstGeom>
        </p:spPr>
      </p:pic>
    </p:spTree>
    <p:extLst>
      <p:ext uri="{BB962C8B-B14F-4D97-AF65-F5344CB8AC3E}">
        <p14:creationId xmlns:p14="http://schemas.microsoft.com/office/powerpoint/2010/main" val="8549602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8062" y="356302"/>
            <a:ext cx="4660006" cy="1681309"/>
          </a:xfrm>
          <a:prstGeom prst="rect">
            <a:avLst/>
          </a:prstGeom>
        </p:spPr>
      </p:pic>
      <p:sp>
        <p:nvSpPr>
          <p:cNvPr id="5" name="Rectangle 4"/>
          <p:cNvSpPr>
            <a:spLocks noChangeArrowheads="1"/>
          </p:cNvSpPr>
          <p:nvPr/>
        </p:nvSpPr>
        <p:spPr bwMode="auto">
          <a:xfrm>
            <a:off x="7744629" y="857721"/>
            <a:ext cx="3220193"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2400" dirty="0" smtClean="0">
                <a:latin typeface="Fanan"/>
                <a:cs typeface="+mj-cs"/>
              </a:rPr>
              <a:t>نتائج معاملات الارتباط</a:t>
            </a:r>
            <a:endParaRPr kumimoji="0" lang="en-US" altLang="en-US" sz="2400" b="0" i="0" u="none" strike="noStrike" cap="none" normalizeH="0" baseline="0" dirty="0" smtClean="0">
              <a:ln>
                <a:noFill/>
              </a:ln>
              <a:solidFill>
                <a:schemeClr val="tx1"/>
              </a:solidFill>
              <a:effectLst/>
              <a:cs typeface="+mj-cs"/>
            </a:endParaRPr>
          </a:p>
        </p:txBody>
      </p:sp>
      <p:sp>
        <p:nvSpPr>
          <p:cNvPr id="6" name="Rectangle 5"/>
          <p:cNvSpPr>
            <a:spLocks noChangeArrowheads="1"/>
          </p:cNvSpPr>
          <p:nvPr/>
        </p:nvSpPr>
        <p:spPr bwMode="auto">
          <a:xfrm>
            <a:off x="850006" y="4432939"/>
            <a:ext cx="9145064" cy="46166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OM" altLang="en-US" sz="2400" dirty="0" smtClean="0">
                <a:latin typeface="Fanan"/>
                <a:cs typeface="+mj-cs"/>
              </a:rPr>
              <a:t>مستوى الدلالة أقل من </a:t>
            </a:r>
            <a:r>
              <a:rPr lang="en-US" altLang="en-US" sz="2400" dirty="0" smtClean="0">
                <a:latin typeface="Times New Roman" panose="02020603050405020304" pitchFamily="18" charset="0"/>
                <a:cs typeface="Times New Roman" panose="02020603050405020304" pitchFamily="18" charset="0"/>
              </a:rPr>
              <a:t>0.05 </a:t>
            </a:r>
            <a:r>
              <a:rPr lang="ar-OM" altLang="en-US" sz="2400" dirty="0">
                <a:latin typeface="Fanan"/>
                <a:cs typeface="+mj-cs"/>
              </a:rPr>
              <a:t> </a:t>
            </a:r>
            <a:r>
              <a:rPr lang="ar-OM" altLang="en-US" sz="2400" dirty="0" smtClean="0">
                <a:latin typeface="Fanan"/>
                <a:cs typeface="+mj-cs"/>
              </a:rPr>
              <a:t> </a:t>
            </a:r>
            <a:r>
              <a:rPr lang="ar-AE" altLang="en-US" sz="2400" dirty="0" smtClean="0">
                <a:latin typeface="Fanan"/>
                <a:cs typeface="+mj-cs"/>
              </a:rPr>
              <a:t>وبالتالي فالعلاقة </a:t>
            </a:r>
            <a:r>
              <a:rPr lang="ar-OM" altLang="en-US" sz="2400" dirty="0" smtClean="0">
                <a:latin typeface="Fanan"/>
                <a:cs typeface="+mj-cs"/>
              </a:rPr>
              <a:t>دالة احصائيا. وبالتالي لا نرفض وجود علاقة.</a:t>
            </a:r>
            <a:endParaRPr kumimoji="0" lang="en-US" altLang="en-US" sz="2400" b="0" i="0" u="none" strike="noStrike" cap="none" normalizeH="0" baseline="0" dirty="0" smtClean="0">
              <a:ln>
                <a:noFill/>
              </a:ln>
              <a:solidFill>
                <a:schemeClr val="tx1"/>
              </a:solidFill>
              <a:effectLst/>
              <a:cs typeface="+mj-cs"/>
            </a:endParaRPr>
          </a:p>
        </p:txBody>
      </p:sp>
      <p:pic>
        <p:nvPicPr>
          <p:cNvPr id="7" name="Picture 6"/>
          <p:cNvPicPr>
            <a:picLocks noChangeAspect="1"/>
          </p:cNvPicPr>
          <p:nvPr/>
        </p:nvPicPr>
        <p:blipFill>
          <a:blip r:embed="rId3"/>
          <a:stretch>
            <a:fillRect/>
          </a:stretch>
        </p:blipFill>
        <p:spPr>
          <a:xfrm>
            <a:off x="5925345" y="1937192"/>
            <a:ext cx="5191125" cy="1562100"/>
          </a:xfrm>
          <a:prstGeom prst="rect">
            <a:avLst/>
          </a:prstGeom>
        </p:spPr>
      </p:pic>
    </p:spTree>
    <p:extLst>
      <p:ext uri="{BB962C8B-B14F-4D97-AF65-F5344CB8AC3E}">
        <p14:creationId xmlns:p14="http://schemas.microsoft.com/office/powerpoint/2010/main" val="349224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6654" y="2607003"/>
            <a:ext cx="6096000" cy="1354217"/>
          </a:xfrm>
          <a:prstGeom prst="rect">
            <a:avLst/>
          </a:prstGeom>
          <a:ln>
            <a:solidFill>
              <a:srgbClr val="FF0000"/>
            </a:solidFill>
          </a:ln>
        </p:spPr>
        <p:txBody>
          <a:bodyPr>
            <a:spAutoFit/>
          </a:bodyPr>
          <a:lstStyle/>
          <a:p>
            <a:pPr algn="r" rtl="1">
              <a:spcBef>
                <a:spcPts val="1200"/>
              </a:spcBef>
              <a:spcAft>
                <a:spcPts val="0"/>
              </a:spcAft>
            </a:pPr>
            <a:r>
              <a:rPr lang="ar-SA" sz="2400" dirty="0">
                <a:latin typeface="Times New Roman" panose="02020603050405020304" pitchFamily="18" charset="0"/>
                <a:ea typeface="SimSun" panose="02010600030101010101" pitchFamily="2" charset="-122"/>
                <a:cs typeface="Simplified Arabic" panose="02020603050405020304" pitchFamily="18" charset="-78"/>
              </a:rPr>
              <a:t>قائمة التحليل </a:t>
            </a:r>
            <a:r>
              <a:rPr lang="en-US" sz="2400" dirty="0">
                <a:latin typeface="Times New Roman" panose="02020603050405020304" pitchFamily="18" charset="0"/>
                <a:ea typeface="SimSun" panose="02010600030101010101" pitchFamily="2" charset="-122"/>
                <a:cs typeface="Simplified Arabic" panose="02020603050405020304" pitchFamily="18" charset="-78"/>
              </a:rPr>
              <a:t>Analyze Menu</a:t>
            </a:r>
            <a:endParaRPr lang="en-US" sz="2400" dirty="0">
              <a:latin typeface="Times New Roman" panose="02020603050405020304" pitchFamily="18" charset="0"/>
              <a:ea typeface="SimSun" panose="02010600030101010101" pitchFamily="2" charset="-122"/>
            </a:endParaRPr>
          </a:p>
          <a:p>
            <a:pPr algn="r" rtl="1">
              <a:spcBef>
                <a:spcPts val="1200"/>
              </a:spcBef>
              <a:spcAft>
                <a:spcPts val="0"/>
              </a:spcAft>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هذه </a:t>
            </a:r>
            <a:r>
              <a:rPr lang="ar-SA" sz="2400" dirty="0" smtClean="0">
                <a:latin typeface="Times New Roman" panose="02020603050405020304" pitchFamily="18" charset="0"/>
                <a:ea typeface="SimSun" panose="02010600030101010101" pitchFamily="2" charset="-122"/>
                <a:cs typeface="Simplified Arabic" panose="02020603050405020304" pitchFamily="18" charset="-78"/>
              </a:rPr>
              <a:t>أهم قائمة</a:t>
            </a: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 في البرنامج. حيث تشمل كل أوامر التحليلات المختلفة. </a:t>
            </a:r>
            <a:endParaRPr lang="en-US" sz="2400" dirty="0">
              <a:latin typeface="Times New Roman" panose="02020603050405020304" pitchFamily="18" charset="0"/>
              <a:ea typeface="SimSun" panose="02010600030101010101" pitchFamily="2" charset="-122"/>
            </a:endParaRPr>
          </a:p>
        </p:txBody>
      </p:sp>
      <p:pic>
        <p:nvPicPr>
          <p:cNvPr id="3" name="Picture 2"/>
          <p:cNvPicPr>
            <a:picLocks noChangeAspect="1"/>
          </p:cNvPicPr>
          <p:nvPr/>
        </p:nvPicPr>
        <p:blipFill>
          <a:blip r:embed="rId2"/>
          <a:stretch>
            <a:fillRect/>
          </a:stretch>
        </p:blipFill>
        <p:spPr>
          <a:xfrm>
            <a:off x="782056" y="257577"/>
            <a:ext cx="4600575" cy="6053071"/>
          </a:xfrm>
          <a:prstGeom prst="rect">
            <a:avLst/>
          </a:prstGeom>
        </p:spPr>
      </p:pic>
    </p:spTree>
    <p:extLst>
      <p:ext uri="{BB962C8B-B14F-4D97-AF65-F5344CB8AC3E}">
        <p14:creationId xmlns:p14="http://schemas.microsoft.com/office/powerpoint/2010/main" val="279430553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7245" y="3142446"/>
            <a:ext cx="7963268" cy="2113275"/>
          </a:xfrm>
          <a:prstGeom prst="rect">
            <a:avLst/>
          </a:prstGeom>
        </p:spPr>
      </p:pic>
      <p:sp>
        <p:nvSpPr>
          <p:cNvPr id="4" name="Rectangle 3"/>
          <p:cNvSpPr/>
          <p:nvPr/>
        </p:nvSpPr>
        <p:spPr>
          <a:xfrm>
            <a:off x="3060879" y="1076211"/>
            <a:ext cx="6096000" cy="1339213"/>
          </a:xfrm>
          <a:prstGeom prst="rect">
            <a:avLst/>
          </a:prstGeom>
          <a:ln>
            <a:solidFill>
              <a:srgbClr val="FF0000"/>
            </a:solidFill>
          </a:ln>
        </p:spPr>
        <p:txBody>
          <a:bodyPr>
            <a:spAutoFit/>
          </a:bodyPr>
          <a:lstStyle/>
          <a:p>
            <a:pPr algn="just" rtl="1">
              <a:lnSpc>
                <a:spcPct val="115000"/>
              </a:lnSpc>
              <a:spcAft>
                <a:spcPts val="1000"/>
              </a:spcAft>
            </a:pPr>
            <a:r>
              <a:rPr lang="ar-SA" sz="2400" dirty="0" smtClean="0">
                <a:latin typeface="Calibri" panose="020F0502020204030204" pitchFamily="34" charset="0"/>
                <a:ea typeface="Calibri" panose="020F0502020204030204" pitchFamily="34" charset="0"/>
                <a:cs typeface="Fanan"/>
              </a:rPr>
              <a:t>تدريب</a:t>
            </a:r>
            <a:r>
              <a:rPr lang="ar-AE" sz="2400" dirty="0" smtClean="0">
                <a:latin typeface="Calibri" panose="020F0502020204030204" pitchFamily="34" charset="0"/>
                <a:ea typeface="Calibri" panose="020F0502020204030204" pitchFamily="34" charset="0"/>
                <a:cs typeface="Fanan"/>
              </a:rPr>
              <a:t>: </a:t>
            </a:r>
            <a:r>
              <a:rPr lang="ar-SA" sz="2400" dirty="0" smtClean="0">
                <a:latin typeface="Calibri" panose="020F0502020204030204" pitchFamily="34" charset="0"/>
                <a:ea typeface="Calibri" panose="020F0502020204030204" pitchFamily="34" charset="0"/>
                <a:cs typeface="Fanan"/>
              </a:rPr>
              <a:t>أراد </a:t>
            </a:r>
            <a:r>
              <a:rPr lang="ar-SA" sz="2400" dirty="0">
                <a:latin typeface="Calibri" panose="020F0502020204030204" pitchFamily="34" charset="0"/>
                <a:ea typeface="Calibri" panose="020F0502020204030204" pitchFamily="34" charset="0"/>
                <a:cs typeface="Fanan"/>
              </a:rPr>
              <a:t>باحث الحصول على علاقة بين لون العيون الأبناء والآباء فجاءت كما في الجدول. </a:t>
            </a:r>
            <a:r>
              <a:rPr lang="ar-SA" sz="2400" dirty="0" smtClean="0">
                <a:latin typeface="Calibri" panose="020F0502020204030204" pitchFamily="34" charset="0"/>
                <a:ea typeface="Calibri" panose="020F0502020204030204" pitchFamily="34" charset="0"/>
                <a:cs typeface="Fanan"/>
              </a:rPr>
              <a:t>اختبر </a:t>
            </a:r>
            <a:r>
              <a:rPr lang="ar-SA" sz="2400" dirty="0">
                <a:latin typeface="Calibri" panose="020F0502020204030204" pitchFamily="34" charset="0"/>
                <a:ea typeface="Calibri" panose="020F0502020204030204" pitchFamily="34" charset="0"/>
                <a:cs typeface="Fanan"/>
              </a:rPr>
              <a:t>الفرضية القائلة: لا توجد علاقة معنوية بين عيون الأبناء والآباء.</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67102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5726" y="1111093"/>
            <a:ext cx="10544250" cy="1846173"/>
          </a:xfrm>
          <a:prstGeom prst="rect">
            <a:avLst/>
          </a:prstGeom>
        </p:spPr>
      </p:pic>
      <p:pic>
        <p:nvPicPr>
          <p:cNvPr id="3" name="Picture 2"/>
          <p:cNvPicPr>
            <a:picLocks noChangeAspect="1"/>
          </p:cNvPicPr>
          <p:nvPr/>
        </p:nvPicPr>
        <p:blipFill>
          <a:blip r:embed="rId3"/>
          <a:stretch>
            <a:fillRect/>
          </a:stretch>
        </p:blipFill>
        <p:spPr>
          <a:xfrm>
            <a:off x="1493950" y="3193707"/>
            <a:ext cx="6181858" cy="3388940"/>
          </a:xfrm>
          <a:prstGeom prst="rect">
            <a:avLst/>
          </a:prstGeom>
        </p:spPr>
      </p:pic>
      <p:sp>
        <p:nvSpPr>
          <p:cNvPr id="4" name="Rectangle 1"/>
          <p:cNvSpPr>
            <a:spLocks noChangeArrowheads="1"/>
          </p:cNvSpPr>
          <p:nvPr/>
        </p:nvSpPr>
        <p:spPr bwMode="auto">
          <a:xfrm>
            <a:off x="4647755" y="289877"/>
            <a:ext cx="3220193"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3200" dirty="0" smtClean="0">
                <a:latin typeface="Fanan"/>
                <a:cs typeface="+mj-cs"/>
              </a:rPr>
              <a:t>تعريف المتغيرات</a:t>
            </a:r>
            <a:endParaRPr kumimoji="0" lang="en-US" altLang="en-US" sz="3200" b="0" i="0" u="none" strike="noStrike" cap="none" normalizeH="0" baseline="0" dirty="0" smtClean="0">
              <a:ln>
                <a:noFill/>
              </a:ln>
              <a:solidFill>
                <a:schemeClr val="tx1"/>
              </a:solidFill>
              <a:effectLst/>
              <a:cs typeface="+mj-cs"/>
            </a:endParaRPr>
          </a:p>
        </p:txBody>
      </p:sp>
      <p:sp>
        <p:nvSpPr>
          <p:cNvPr id="5" name="Rectangle 1"/>
          <p:cNvSpPr>
            <a:spLocks noChangeArrowheads="1"/>
          </p:cNvSpPr>
          <p:nvPr/>
        </p:nvSpPr>
        <p:spPr bwMode="auto">
          <a:xfrm>
            <a:off x="8331113" y="4398239"/>
            <a:ext cx="1637135" cy="5847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AE" altLang="en-US" sz="3200" dirty="0" smtClean="0">
                <a:latin typeface="Fanan"/>
                <a:cs typeface="+mj-cs"/>
              </a:rPr>
              <a:t>البيانات</a:t>
            </a:r>
            <a:endParaRPr kumimoji="0" lang="en-US" altLang="en-US" sz="3200" b="0" i="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11456939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897" y="708339"/>
            <a:ext cx="5792311" cy="1972144"/>
          </a:xfrm>
          <a:prstGeom prst="rect">
            <a:avLst/>
          </a:prstGeom>
        </p:spPr>
      </p:pic>
      <p:pic>
        <p:nvPicPr>
          <p:cNvPr id="3" name="Picture 2"/>
          <p:cNvPicPr>
            <a:picLocks noChangeAspect="1"/>
          </p:cNvPicPr>
          <p:nvPr/>
        </p:nvPicPr>
        <p:blipFill>
          <a:blip r:embed="rId3"/>
          <a:stretch>
            <a:fillRect/>
          </a:stretch>
        </p:blipFill>
        <p:spPr>
          <a:xfrm>
            <a:off x="6293208" y="2761848"/>
            <a:ext cx="5305691" cy="1487577"/>
          </a:xfrm>
          <a:prstGeom prst="rect">
            <a:avLst/>
          </a:prstGeom>
        </p:spPr>
      </p:pic>
      <p:sp>
        <p:nvSpPr>
          <p:cNvPr id="4" name="Rectangle 3"/>
          <p:cNvSpPr>
            <a:spLocks noChangeArrowheads="1"/>
          </p:cNvSpPr>
          <p:nvPr/>
        </p:nvSpPr>
        <p:spPr bwMode="auto">
          <a:xfrm>
            <a:off x="6894623" y="477506"/>
            <a:ext cx="3220193"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OM" altLang="en-US" sz="2400" dirty="0" smtClean="0">
                <a:latin typeface="Fanan"/>
                <a:cs typeface="+mj-cs"/>
              </a:rPr>
              <a:t>نتائج معاملات الارتباط</a:t>
            </a:r>
            <a:endParaRPr kumimoji="0" lang="en-US" altLang="en-US" sz="2400" b="0" i="0" u="none" strike="noStrike" cap="none" normalizeH="0" baseline="0" dirty="0" smtClean="0">
              <a:ln>
                <a:noFill/>
              </a:ln>
              <a:solidFill>
                <a:schemeClr val="tx1"/>
              </a:solidFill>
              <a:effectLst/>
              <a:cs typeface="+mj-cs"/>
            </a:endParaRPr>
          </a:p>
        </p:txBody>
      </p:sp>
      <p:sp>
        <p:nvSpPr>
          <p:cNvPr id="5" name="Rectangle 4"/>
          <p:cNvSpPr>
            <a:spLocks noChangeArrowheads="1"/>
          </p:cNvSpPr>
          <p:nvPr/>
        </p:nvSpPr>
        <p:spPr bwMode="auto">
          <a:xfrm>
            <a:off x="1300766" y="5257187"/>
            <a:ext cx="9698857" cy="46166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OM" altLang="en-US" sz="2400" dirty="0" smtClean="0">
                <a:latin typeface="Fanan"/>
                <a:cs typeface="+mj-cs"/>
              </a:rPr>
              <a:t>مستوى الدلالة </a:t>
            </a:r>
            <a:r>
              <a:rPr lang="ar-AE" altLang="en-US" sz="2400" dirty="0" smtClean="0">
                <a:latin typeface="Fanan"/>
                <a:cs typeface="+mj-cs"/>
              </a:rPr>
              <a:t>أكبر </a:t>
            </a:r>
            <a:r>
              <a:rPr lang="ar-OM" altLang="en-US" sz="2400" dirty="0" smtClean="0">
                <a:latin typeface="Fanan"/>
                <a:cs typeface="+mj-cs"/>
              </a:rPr>
              <a:t>من </a:t>
            </a:r>
            <a:r>
              <a:rPr lang="en-US" altLang="en-US" sz="2400" dirty="0" smtClean="0">
                <a:latin typeface="Times New Roman" panose="02020603050405020304" pitchFamily="18" charset="0"/>
                <a:cs typeface="Times New Roman" panose="02020603050405020304" pitchFamily="18" charset="0"/>
              </a:rPr>
              <a:t>0.05 </a:t>
            </a:r>
            <a:r>
              <a:rPr lang="ar-OM" altLang="en-US" sz="2400" dirty="0">
                <a:latin typeface="Fanan"/>
                <a:cs typeface="+mj-cs"/>
              </a:rPr>
              <a:t> </a:t>
            </a:r>
            <a:r>
              <a:rPr lang="ar-OM" altLang="en-US" sz="2400" dirty="0" smtClean="0">
                <a:latin typeface="Fanan"/>
                <a:cs typeface="+mj-cs"/>
              </a:rPr>
              <a:t> </a:t>
            </a:r>
            <a:r>
              <a:rPr lang="ar-AE" altLang="en-US" sz="2400" dirty="0" smtClean="0">
                <a:latin typeface="Fanan"/>
                <a:cs typeface="+mj-cs"/>
              </a:rPr>
              <a:t>وبالتالي فالعلاقة غير</a:t>
            </a:r>
            <a:r>
              <a:rPr lang="ar-OM" altLang="en-US" sz="2400" dirty="0" smtClean="0">
                <a:latin typeface="Fanan"/>
                <a:cs typeface="+mj-cs"/>
              </a:rPr>
              <a:t>دالة احصائيا. وبالتالي نرفض وجود علاقة.</a:t>
            </a:r>
            <a:endParaRPr kumimoji="0" lang="en-US" altLang="en-US" sz="2400" b="0" i="0" u="none" strike="noStrike" cap="none" normalizeH="0" baseline="0" dirty="0" smtClean="0">
              <a:ln>
                <a:noFill/>
              </a:ln>
              <a:solidFill>
                <a:schemeClr val="tx1"/>
              </a:solidFill>
              <a:effectLst/>
              <a:cs typeface="+mj-cs"/>
            </a:endParaRPr>
          </a:p>
        </p:txBody>
      </p:sp>
    </p:spTree>
    <p:extLst>
      <p:ext uri="{BB962C8B-B14F-4D97-AF65-F5344CB8AC3E}">
        <p14:creationId xmlns:p14="http://schemas.microsoft.com/office/powerpoint/2010/main" val="33886737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344" y="603685"/>
            <a:ext cx="9955369" cy="941796"/>
          </a:xfrm>
          <a:prstGeom prst="rect">
            <a:avLst/>
          </a:prstGeom>
          <a:ln>
            <a:solidFill>
              <a:srgbClr val="FF0000"/>
            </a:solidFill>
          </a:ln>
        </p:spPr>
        <p:txBody>
          <a:bodyPr wrap="square">
            <a:spAutoFit/>
          </a:bodyPr>
          <a:lstStyle/>
          <a:p>
            <a:pPr algn="r" rtl="1">
              <a:lnSpc>
                <a:spcPct val="115000"/>
              </a:lnSpc>
              <a:spcAft>
                <a:spcPts val="1000"/>
              </a:spcAft>
            </a:pPr>
            <a:r>
              <a:rPr lang="ar-SA" sz="2400" dirty="0">
                <a:latin typeface="Calibri" panose="020F0502020204030204" pitchFamily="34" charset="0"/>
                <a:ea typeface="Calibri" panose="020F0502020204030204" pitchFamily="34" charset="0"/>
                <a:cs typeface="Fanan"/>
              </a:rPr>
              <a:t>تدريب </a:t>
            </a:r>
            <a:r>
              <a:rPr lang="ar-AE" sz="2400" dirty="0">
                <a:latin typeface="Calibri" panose="020F0502020204030204" pitchFamily="34" charset="0"/>
                <a:ea typeface="Calibri" panose="020F0502020204030204" pitchFamily="34" charset="0"/>
                <a:cs typeface="Fanan"/>
              </a:rPr>
              <a:t>:</a:t>
            </a:r>
            <a:r>
              <a:rPr lang="ar-SA" sz="2400" dirty="0" smtClean="0">
                <a:latin typeface="Calibri" panose="020F0502020204030204" pitchFamily="34" charset="0"/>
                <a:ea typeface="Calibri" panose="020F0502020204030204" pitchFamily="34" charset="0"/>
                <a:cs typeface="Fanan"/>
              </a:rPr>
              <a:t> </a:t>
            </a:r>
            <a:r>
              <a:rPr lang="ar-SA" sz="2400" dirty="0">
                <a:latin typeface="Calibri" panose="020F0502020204030204" pitchFamily="34" charset="0"/>
                <a:ea typeface="Calibri" panose="020F0502020204030204" pitchFamily="34" charset="0"/>
                <a:cs typeface="Fanan"/>
              </a:rPr>
              <a:t>اختبر الفرضية القائلة لا يوجد ارتباط دال إحصائيا بين المستوى الثقافي والمستوى الاقتصادي إذا كانت بيانات عينة </a:t>
            </a:r>
            <a:r>
              <a:rPr lang="ar-AE" sz="2400" dirty="0" smtClean="0">
                <a:latin typeface="Calibri" panose="020F0502020204030204" pitchFamily="34" charset="0"/>
                <a:ea typeface="Calibri" panose="020F0502020204030204" pitchFamily="34" charset="0"/>
                <a:cs typeface="Fanan"/>
              </a:rPr>
              <a:t>كما في الجدول.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23425" y="2326447"/>
            <a:ext cx="9879892" cy="1550094"/>
          </a:xfrm>
          <a:prstGeom prst="rect">
            <a:avLst/>
          </a:prstGeom>
        </p:spPr>
      </p:pic>
    </p:spTree>
    <p:extLst>
      <p:ext uri="{BB962C8B-B14F-4D97-AF65-F5344CB8AC3E}">
        <p14:creationId xmlns:p14="http://schemas.microsoft.com/office/powerpoint/2010/main" val="5134804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418" y="631065"/>
            <a:ext cx="5047853" cy="3382717"/>
          </a:xfrm>
          <a:prstGeom prst="rect">
            <a:avLst/>
          </a:prstGeom>
        </p:spPr>
      </p:pic>
      <p:pic>
        <p:nvPicPr>
          <p:cNvPr id="3" name="Picture 2"/>
          <p:cNvPicPr>
            <a:picLocks noChangeAspect="1"/>
          </p:cNvPicPr>
          <p:nvPr/>
        </p:nvPicPr>
        <p:blipFill>
          <a:blip r:embed="rId3"/>
          <a:stretch>
            <a:fillRect/>
          </a:stretch>
        </p:blipFill>
        <p:spPr>
          <a:xfrm>
            <a:off x="6384413" y="540913"/>
            <a:ext cx="5073223" cy="3768680"/>
          </a:xfrm>
          <a:prstGeom prst="rect">
            <a:avLst/>
          </a:prstGeom>
        </p:spPr>
      </p:pic>
      <p:pic>
        <p:nvPicPr>
          <p:cNvPr id="4" name="Picture 3"/>
          <p:cNvPicPr>
            <a:picLocks noChangeAspect="1"/>
          </p:cNvPicPr>
          <p:nvPr/>
        </p:nvPicPr>
        <p:blipFill>
          <a:blip r:embed="rId4"/>
          <a:stretch>
            <a:fillRect/>
          </a:stretch>
        </p:blipFill>
        <p:spPr>
          <a:xfrm>
            <a:off x="5386142" y="2623650"/>
            <a:ext cx="914400" cy="428625"/>
          </a:xfrm>
          <a:prstGeom prst="rect">
            <a:avLst/>
          </a:prstGeom>
        </p:spPr>
      </p:pic>
      <p:pic>
        <p:nvPicPr>
          <p:cNvPr id="5" name="Picture 4"/>
          <p:cNvPicPr>
            <a:picLocks noChangeAspect="1"/>
          </p:cNvPicPr>
          <p:nvPr/>
        </p:nvPicPr>
        <p:blipFill>
          <a:blip r:embed="rId5"/>
          <a:stretch>
            <a:fillRect/>
          </a:stretch>
        </p:blipFill>
        <p:spPr>
          <a:xfrm>
            <a:off x="502276" y="4309593"/>
            <a:ext cx="5434347" cy="2085550"/>
          </a:xfrm>
          <a:prstGeom prst="rect">
            <a:avLst/>
          </a:prstGeom>
        </p:spPr>
      </p:pic>
      <p:sp>
        <p:nvSpPr>
          <p:cNvPr id="6" name="Rectangle 5"/>
          <p:cNvSpPr>
            <a:spLocks noChangeArrowheads="1"/>
          </p:cNvSpPr>
          <p:nvPr/>
        </p:nvSpPr>
        <p:spPr bwMode="auto">
          <a:xfrm>
            <a:off x="6800045" y="4887855"/>
            <a:ext cx="4199578" cy="120032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OM" altLang="en-US" sz="2400" dirty="0" smtClean="0">
                <a:latin typeface="Fanan"/>
                <a:cs typeface="+mj-cs"/>
              </a:rPr>
              <a:t>مستوى الدلالة </a:t>
            </a:r>
            <a:r>
              <a:rPr lang="ar-AE" altLang="en-US" sz="2400" dirty="0" smtClean="0">
                <a:latin typeface="Fanan"/>
                <a:cs typeface="+mj-cs"/>
              </a:rPr>
              <a:t>أكبر </a:t>
            </a:r>
            <a:r>
              <a:rPr lang="ar-OM" altLang="en-US" sz="2400" dirty="0" smtClean="0">
                <a:latin typeface="Fanan"/>
                <a:cs typeface="+mj-cs"/>
              </a:rPr>
              <a:t>من </a:t>
            </a:r>
            <a:r>
              <a:rPr lang="en-US" altLang="en-US" sz="2400" dirty="0" smtClean="0">
                <a:latin typeface="Times New Roman" panose="02020603050405020304" pitchFamily="18" charset="0"/>
                <a:cs typeface="Times New Roman" panose="02020603050405020304" pitchFamily="18" charset="0"/>
              </a:rPr>
              <a:t>0.05 </a:t>
            </a:r>
            <a:r>
              <a:rPr lang="ar-OM" altLang="en-US" sz="2400" dirty="0">
                <a:latin typeface="Fanan"/>
                <a:cs typeface="+mj-cs"/>
              </a:rPr>
              <a:t> </a:t>
            </a:r>
            <a:r>
              <a:rPr lang="ar-OM" altLang="en-US" sz="2400" dirty="0" smtClean="0">
                <a:latin typeface="Fanan"/>
                <a:cs typeface="+mj-cs"/>
              </a:rPr>
              <a:t> </a:t>
            </a:r>
            <a:r>
              <a:rPr lang="ar-AE" altLang="en-US" sz="2400" dirty="0" smtClean="0">
                <a:latin typeface="Fanan"/>
                <a:cs typeface="+mj-cs"/>
              </a:rPr>
              <a:t>وبالتالي فالعلاقة غير</a:t>
            </a:r>
            <a:r>
              <a:rPr lang="ar-OM" altLang="en-US" sz="2400" dirty="0" smtClean="0">
                <a:latin typeface="Fanan"/>
                <a:cs typeface="+mj-cs"/>
              </a:rPr>
              <a:t>دالة احصائيا. وبالتالي نرفض وجود علاقة.</a:t>
            </a:r>
            <a:endParaRPr kumimoji="0" lang="en-US" altLang="en-US" sz="2400" b="0" i="0" u="none" strike="noStrike" cap="none" normalizeH="0" baseline="0" dirty="0" smtClean="0">
              <a:ln>
                <a:noFill/>
              </a:ln>
              <a:solidFill>
                <a:schemeClr val="tx1"/>
              </a:solidFill>
              <a:effectLst/>
              <a:cs typeface="+mj-cs"/>
            </a:endParaRPr>
          </a:p>
        </p:txBody>
      </p:sp>
      <p:cxnSp>
        <p:nvCxnSpPr>
          <p:cNvPr id="7" name="Straight Arrow Connector 6"/>
          <p:cNvCxnSpPr/>
          <p:nvPr/>
        </p:nvCxnSpPr>
        <p:spPr>
          <a:xfrm flipH="1" flipV="1">
            <a:off x="5637071" y="5270546"/>
            <a:ext cx="1162974" cy="818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779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5955" y="2619934"/>
            <a:ext cx="4456090" cy="1354217"/>
          </a:xfrm>
          <a:prstGeom prst="rect">
            <a:avLst/>
          </a:prstGeom>
          <a:ln>
            <a:solidFill>
              <a:srgbClr val="FF0000"/>
            </a:solidFill>
          </a:ln>
        </p:spPr>
        <p:txBody>
          <a:bodyPr wrap="square">
            <a:spAutoFit/>
          </a:bodyPr>
          <a:lstStyle/>
          <a:p>
            <a:pPr algn="r" rtl="1">
              <a:spcBef>
                <a:spcPts val="1200"/>
              </a:spcBef>
              <a:spcAft>
                <a:spcPts val="0"/>
              </a:spcAft>
            </a:pPr>
            <a:r>
              <a:rPr lang="ar-SA" sz="2400" dirty="0">
                <a:latin typeface="Times New Roman" panose="02020603050405020304" pitchFamily="18" charset="0"/>
                <a:ea typeface="SimSun" panose="02010600030101010101" pitchFamily="2" charset="-122"/>
                <a:cs typeface="Simplified Arabic" panose="02020603050405020304" pitchFamily="18" charset="-78"/>
              </a:rPr>
              <a:t>قائمة الرسومات </a:t>
            </a:r>
            <a:r>
              <a:rPr lang="en-US" sz="2400" dirty="0">
                <a:latin typeface="Times New Roman" panose="02020603050405020304" pitchFamily="18" charset="0"/>
                <a:ea typeface="SimSun" panose="02010600030101010101" pitchFamily="2" charset="-122"/>
                <a:cs typeface="Simplified Arabic" panose="02020603050405020304" pitchFamily="18" charset="-78"/>
              </a:rPr>
              <a:t>Graphs Menu</a:t>
            </a:r>
            <a:endParaRPr lang="en-US" sz="2400" dirty="0">
              <a:latin typeface="Times New Roman" panose="02020603050405020304" pitchFamily="18" charset="0"/>
              <a:ea typeface="SimSun" panose="02010600030101010101" pitchFamily="2" charset="-122"/>
            </a:endParaRPr>
          </a:p>
          <a:p>
            <a:pPr algn="r" rtl="1">
              <a:spcBef>
                <a:spcPts val="1200"/>
              </a:spcBef>
              <a:spcAft>
                <a:spcPts val="0"/>
              </a:spcAft>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هذه القائمة مهمة للحصول على رسومات بيانية مختلفة. </a:t>
            </a:r>
            <a:endParaRPr lang="en-US" sz="2400" dirty="0">
              <a:latin typeface="Times New Roman" panose="02020603050405020304" pitchFamily="18" charset="0"/>
              <a:ea typeface="SimSun" panose="02010600030101010101" pitchFamily="2" charset="-122"/>
            </a:endParaRPr>
          </a:p>
        </p:txBody>
      </p:sp>
      <p:pic>
        <p:nvPicPr>
          <p:cNvPr id="3" name="Picture 2"/>
          <p:cNvPicPr>
            <a:picLocks noChangeAspect="1"/>
          </p:cNvPicPr>
          <p:nvPr/>
        </p:nvPicPr>
        <p:blipFill>
          <a:blip r:embed="rId2"/>
          <a:stretch>
            <a:fillRect/>
          </a:stretch>
        </p:blipFill>
        <p:spPr>
          <a:xfrm>
            <a:off x="676878" y="540913"/>
            <a:ext cx="5556497" cy="5821250"/>
          </a:xfrm>
          <a:prstGeom prst="rect">
            <a:avLst/>
          </a:prstGeom>
        </p:spPr>
      </p:pic>
    </p:spTree>
    <p:extLst>
      <p:ext uri="{BB962C8B-B14F-4D97-AF65-F5344CB8AC3E}">
        <p14:creationId xmlns:p14="http://schemas.microsoft.com/office/powerpoint/2010/main" val="1040523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791" y="4311773"/>
            <a:ext cx="3133858" cy="1877437"/>
          </a:xfrm>
          <a:prstGeom prst="rect">
            <a:avLst/>
          </a:prstGeom>
          <a:ln>
            <a:solidFill>
              <a:srgbClr val="0070C0"/>
            </a:solidFill>
          </a:ln>
        </p:spPr>
        <p:txBody>
          <a:bodyPr wrap="square">
            <a:spAutoFit/>
          </a:bodyPr>
          <a:lstStyle/>
          <a:p>
            <a:pPr algn="r" rtl="1">
              <a:spcBef>
                <a:spcPts val="1200"/>
              </a:spcBef>
              <a:spcAft>
                <a:spcPts val="0"/>
              </a:spcAft>
            </a:pPr>
            <a:r>
              <a:rPr lang="ar-SA" dirty="0" smtClean="0">
                <a:latin typeface="Times New Roman" panose="02020603050405020304" pitchFamily="18" charset="0"/>
                <a:ea typeface="SimSun" panose="02010600030101010101" pitchFamily="2" charset="-122"/>
                <a:cs typeface="Simplified Arabic" panose="02020603050405020304" pitchFamily="18" charset="-78"/>
              </a:rPr>
              <a:t>قائمة المساعد</a:t>
            </a:r>
            <a:r>
              <a:rPr lang="ar-OM" dirty="0" smtClean="0">
                <a:latin typeface="Times New Roman" panose="02020603050405020304" pitchFamily="18" charset="0"/>
                <a:ea typeface="SimSun" panose="02010600030101010101" pitchFamily="2" charset="-122"/>
                <a:cs typeface="Simplified Arabic" panose="02020603050405020304" pitchFamily="18" charset="-78"/>
              </a:rPr>
              <a:t>ة </a:t>
            </a:r>
            <a:r>
              <a:rPr lang="en-US" dirty="0" smtClean="0">
                <a:latin typeface="Times New Roman" panose="02020603050405020304" pitchFamily="18" charset="0"/>
                <a:ea typeface="SimSun" panose="02010600030101010101" pitchFamily="2" charset="-122"/>
                <a:cs typeface="Simplified Arabic" panose="02020603050405020304" pitchFamily="18" charset="-78"/>
              </a:rPr>
              <a:t>Help Menu</a:t>
            </a:r>
            <a:endParaRPr lang="ar-OM" dirty="0" smtClean="0">
              <a:latin typeface="Times New Roman" panose="02020603050405020304" pitchFamily="18" charset="0"/>
              <a:ea typeface="SimSun" panose="02010600030101010101" pitchFamily="2" charset="-122"/>
              <a:cs typeface="Simplified Arabic" panose="02020603050405020304" pitchFamily="18" charset="-78"/>
            </a:endParaRPr>
          </a:p>
          <a:p>
            <a:pPr algn="r" rtl="1">
              <a:spcBef>
                <a:spcPts val="1200"/>
              </a:spcBef>
              <a:spcAft>
                <a:spcPts val="0"/>
              </a:spcAft>
            </a:pPr>
            <a:endParaRPr lang="en-US" sz="1600" dirty="0">
              <a:latin typeface="Times New Roman" panose="02020603050405020304" pitchFamily="18" charset="0"/>
              <a:ea typeface="SimSun" panose="02010600030101010101" pitchFamily="2" charset="-122"/>
            </a:endParaRPr>
          </a:p>
          <a:p>
            <a:pPr algn="r" rtl="1">
              <a:spcAft>
                <a:spcPts val="0"/>
              </a:spcAft>
            </a:pPr>
            <a:r>
              <a:rPr lang="ar-OM" dirty="0" smtClean="0">
                <a:latin typeface="Times New Roman" panose="02020603050405020304" pitchFamily="18" charset="0"/>
                <a:ea typeface="SimSun" panose="02010600030101010101" pitchFamily="2" charset="-122"/>
                <a:cs typeface="Simplified Arabic" panose="02020603050405020304" pitchFamily="18" charset="-78"/>
              </a:rPr>
              <a:t>تعرض ال</a:t>
            </a:r>
            <a:r>
              <a:rPr lang="ar-SA" dirty="0" smtClean="0">
                <a:latin typeface="Times New Roman" panose="02020603050405020304" pitchFamily="18" charset="0"/>
                <a:ea typeface="SimSun" panose="02010600030101010101" pitchFamily="2" charset="-122"/>
                <a:cs typeface="Simplified Arabic" panose="02020603050405020304" pitchFamily="18" charset="-78"/>
              </a:rPr>
              <a:t>قائمة </a:t>
            </a:r>
            <a:r>
              <a:rPr lang="ar-OM" dirty="0" smtClean="0">
                <a:latin typeface="Times New Roman" panose="02020603050405020304" pitchFamily="18" charset="0"/>
                <a:ea typeface="SimSun" panose="02010600030101010101" pitchFamily="2" charset="-122"/>
                <a:cs typeface="Simplified Arabic" panose="02020603050405020304" pitchFamily="18" charset="-78"/>
              </a:rPr>
              <a:t>عدة مساعدات للمستخدم حيث تعرض مواضيع احصائية مختلفة وتدريب المستخدم على استعمال البرنامج والتحليلات المختلفة.</a:t>
            </a:r>
            <a:endParaRPr lang="en-US" sz="1600" dirty="0">
              <a:effectLst/>
              <a:latin typeface="Times New Roman" panose="02020603050405020304" pitchFamily="18" charset="0"/>
              <a:ea typeface="SimSun" panose="02010600030101010101" pitchFamily="2" charset="-122"/>
            </a:endParaRPr>
          </a:p>
        </p:txBody>
      </p:sp>
      <p:pic>
        <p:nvPicPr>
          <p:cNvPr id="4" name="Picture 3"/>
          <p:cNvPicPr>
            <a:picLocks noChangeAspect="1"/>
          </p:cNvPicPr>
          <p:nvPr/>
        </p:nvPicPr>
        <p:blipFill>
          <a:blip r:embed="rId2"/>
          <a:stretch>
            <a:fillRect/>
          </a:stretch>
        </p:blipFill>
        <p:spPr>
          <a:xfrm>
            <a:off x="341155" y="310092"/>
            <a:ext cx="3252049" cy="3083424"/>
          </a:xfrm>
          <a:prstGeom prst="rect">
            <a:avLst/>
          </a:prstGeom>
        </p:spPr>
      </p:pic>
      <p:pic>
        <p:nvPicPr>
          <p:cNvPr id="5" name="Picture 4"/>
          <p:cNvPicPr>
            <a:picLocks noChangeAspect="1"/>
          </p:cNvPicPr>
          <p:nvPr/>
        </p:nvPicPr>
        <p:blipFill>
          <a:blip r:embed="rId3"/>
          <a:stretch>
            <a:fillRect/>
          </a:stretch>
        </p:blipFill>
        <p:spPr>
          <a:xfrm>
            <a:off x="7356922" y="4139888"/>
            <a:ext cx="4552950" cy="1095375"/>
          </a:xfrm>
          <a:prstGeom prst="rect">
            <a:avLst/>
          </a:prstGeom>
        </p:spPr>
      </p:pic>
      <p:pic>
        <p:nvPicPr>
          <p:cNvPr id="7" name="Picture 6"/>
          <p:cNvPicPr>
            <a:picLocks noChangeAspect="1"/>
          </p:cNvPicPr>
          <p:nvPr/>
        </p:nvPicPr>
        <p:blipFill>
          <a:blip r:embed="rId4"/>
          <a:stretch>
            <a:fillRect/>
          </a:stretch>
        </p:blipFill>
        <p:spPr>
          <a:xfrm>
            <a:off x="495566" y="3799269"/>
            <a:ext cx="2943225" cy="2635640"/>
          </a:xfrm>
          <a:prstGeom prst="rect">
            <a:avLst/>
          </a:prstGeom>
        </p:spPr>
      </p:pic>
      <p:sp>
        <p:nvSpPr>
          <p:cNvPr id="8" name="Rectangle 7"/>
          <p:cNvSpPr/>
          <p:nvPr/>
        </p:nvSpPr>
        <p:spPr>
          <a:xfrm>
            <a:off x="4007742" y="511465"/>
            <a:ext cx="4015796" cy="1354217"/>
          </a:xfrm>
          <a:prstGeom prst="rect">
            <a:avLst/>
          </a:prstGeom>
          <a:ln>
            <a:solidFill>
              <a:srgbClr val="FF0000"/>
            </a:solidFill>
          </a:ln>
        </p:spPr>
        <p:txBody>
          <a:bodyPr wrap="square">
            <a:spAutoFit/>
          </a:bodyPr>
          <a:lstStyle/>
          <a:p>
            <a:pPr algn="r" rtl="1">
              <a:spcBef>
                <a:spcPts val="1200"/>
              </a:spcBef>
              <a:spcAft>
                <a:spcPts val="0"/>
              </a:spcAft>
            </a:pPr>
            <a:r>
              <a:rPr lang="ar-SA" dirty="0">
                <a:latin typeface="Times New Roman" panose="02020603050405020304" pitchFamily="18" charset="0"/>
                <a:ea typeface="SimSun" panose="02010600030101010101" pitchFamily="2" charset="-122"/>
                <a:cs typeface="Simplified Arabic" panose="02020603050405020304" pitchFamily="18" charset="-78"/>
              </a:rPr>
              <a:t>قائمة الخدمات </a:t>
            </a:r>
            <a:r>
              <a:rPr lang="en-US" dirty="0">
                <a:latin typeface="Times New Roman" panose="02020603050405020304" pitchFamily="18" charset="0"/>
                <a:ea typeface="SimSun" panose="02010600030101010101" pitchFamily="2" charset="-122"/>
                <a:cs typeface="Simplified Arabic" panose="02020603050405020304" pitchFamily="18" charset="-78"/>
              </a:rPr>
              <a:t>Utilities Menu</a:t>
            </a:r>
            <a:endParaRPr lang="en-US" sz="1600" dirty="0">
              <a:latin typeface="Times New Roman" panose="02020603050405020304" pitchFamily="18" charset="0"/>
              <a:ea typeface="SimSun" panose="02010600030101010101" pitchFamily="2" charset="-122"/>
            </a:endParaRPr>
          </a:p>
          <a:p>
            <a:pPr algn="r" rtl="1">
              <a:spcBef>
                <a:spcPts val="1200"/>
              </a:spcBef>
              <a:spcAft>
                <a:spcPts val="0"/>
              </a:spcAft>
            </a:pPr>
            <a:r>
              <a:rPr lang="ar-SA" dirty="0">
                <a:latin typeface="Times New Roman" panose="02020603050405020304" pitchFamily="18" charset="0"/>
                <a:ea typeface="SimSun" panose="02010600030101010101" pitchFamily="2" charset="-122"/>
                <a:cs typeface="Simplified Arabic" panose="02020603050405020304" pitchFamily="18" charset="-78"/>
              </a:rPr>
              <a:t>وتستخدم قائمة الخدمات لمعرفة بعض المعلومات عن المتغيرات والملفات وكذلك تحديد مجموعات جزئية من التغيرات.</a:t>
            </a:r>
            <a:endParaRPr lang="en-US" sz="1600" dirty="0">
              <a:latin typeface="Times New Roman" panose="02020603050405020304" pitchFamily="18" charset="0"/>
              <a:ea typeface="SimSun" panose="02010600030101010101" pitchFamily="2" charset="-122"/>
            </a:endParaRPr>
          </a:p>
        </p:txBody>
      </p:sp>
      <p:sp>
        <p:nvSpPr>
          <p:cNvPr id="9" name="Rectangle 8"/>
          <p:cNvSpPr/>
          <p:nvPr/>
        </p:nvSpPr>
        <p:spPr>
          <a:xfrm>
            <a:off x="7637171" y="5466414"/>
            <a:ext cx="3992452" cy="1077218"/>
          </a:xfrm>
          <a:prstGeom prst="rect">
            <a:avLst/>
          </a:prstGeom>
          <a:ln>
            <a:solidFill>
              <a:srgbClr val="00B050"/>
            </a:solidFill>
          </a:ln>
        </p:spPr>
        <p:txBody>
          <a:bodyPr wrap="square">
            <a:spAutoFit/>
          </a:bodyPr>
          <a:lstStyle/>
          <a:p>
            <a:pPr algn="r" rtl="1">
              <a:spcBef>
                <a:spcPts val="1200"/>
              </a:spcBef>
              <a:spcAft>
                <a:spcPts val="0"/>
              </a:spcAft>
            </a:pPr>
            <a:r>
              <a:rPr lang="ar-SA" dirty="0" smtClean="0">
                <a:latin typeface="Times New Roman" panose="02020603050405020304" pitchFamily="18" charset="0"/>
                <a:ea typeface="SimSun" panose="02010600030101010101" pitchFamily="2" charset="-122"/>
                <a:cs typeface="Simplified Arabic" panose="02020603050405020304" pitchFamily="18" charset="-78"/>
              </a:rPr>
              <a:t>قائمة </a:t>
            </a:r>
            <a:r>
              <a:rPr lang="ar-SA" dirty="0">
                <a:latin typeface="Times New Roman" panose="02020603050405020304" pitchFamily="18" charset="0"/>
                <a:ea typeface="SimSun" panose="02010600030101010101" pitchFamily="2" charset="-122"/>
                <a:cs typeface="Simplified Arabic" panose="02020603050405020304" pitchFamily="18" charset="-78"/>
              </a:rPr>
              <a:t>النوافذ </a:t>
            </a:r>
            <a:endParaRPr lang="ar-OM" dirty="0" smtClean="0">
              <a:latin typeface="Times New Roman" panose="02020603050405020304" pitchFamily="18" charset="0"/>
              <a:ea typeface="SimSun" panose="02010600030101010101" pitchFamily="2" charset="-122"/>
              <a:cs typeface="Simplified Arabic" panose="02020603050405020304" pitchFamily="18" charset="-78"/>
            </a:endParaRPr>
          </a:p>
          <a:p>
            <a:pPr algn="r" rtl="1">
              <a:spcBef>
                <a:spcPts val="1200"/>
              </a:spcBef>
              <a:spcAft>
                <a:spcPts val="0"/>
              </a:spcAft>
            </a:pPr>
            <a:r>
              <a:rPr lang="en-US" dirty="0" smtClean="0">
                <a:latin typeface="Times New Roman" panose="02020603050405020304" pitchFamily="18" charset="0"/>
                <a:ea typeface="SimSun" panose="02010600030101010101" pitchFamily="2" charset="-122"/>
                <a:cs typeface="Simplified Arabic" panose="02020603050405020304" pitchFamily="18" charset="-78"/>
              </a:rPr>
              <a:t>Windows Menu</a:t>
            </a:r>
            <a:endParaRPr lang="en-US" sz="1600" dirty="0">
              <a:latin typeface="Times New Roman" panose="02020603050405020304" pitchFamily="18" charset="0"/>
              <a:ea typeface="SimSun" panose="02010600030101010101" pitchFamily="2" charset="-122"/>
            </a:endParaRPr>
          </a:p>
          <a:p>
            <a:pPr algn="r" rtl="1">
              <a:spcAft>
                <a:spcPts val="0"/>
              </a:spcAft>
            </a:pPr>
            <a:r>
              <a:rPr lang="ar-OM" dirty="0" smtClean="0">
                <a:latin typeface="Times New Roman" panose="02020603050405020304" pitchFamily="18" charset="0"/>
                <a:ea typeface="SimSun" panose="02010600030101010101" pitchFamily="2" charset="-122"/>
                <a:cs typeface="Simplified Arabic" panose="02020603050405020304" pitchFamily="18" charset="-78"/>
              </a:rPr>
              <a:t>تفيد لتقسيم الملف أثناء العمل عليه ولتصغير النوافذ.</a:t>
            </a:r>
            <a:endParaRPr lang="en-US" sz="1600" dirty="0">
              <a:effectLst/>
              <a:latin typeface="Times New Roman" panose="02020603050405020304" pitchFamily="18" charset="0"/>
              <a:ea typeface="SimSun" panose="02010600030101010101" pitchFamily="2" charset="-122"/>
            </a:endParaRPr>
          </a:p>
        </p:txBody>
      </p:sp>
      <p:sp>
        <p:nvSpPr>
          <p:cNvPr id="11" name="Rectangle 10"/>
          <p:cNvSpPr/>
          <p:nvPr/>
        </p:nvSpPr>
        <p:spPr>
          <a:xfrm>
            <a:off x="7250806" y="3799269"/>
            <a:ext cx="4765183" cy="2871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3183" y="167425"/>
            <a:ext cx="8178085" cy="34644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3183" y="3799269"/>
            <a:ext cx="6555347" cy="287198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4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1722" y="1609859"/>
            <a:ext cx="8262555" cy="638309"/>
          </a:xfrm>
          <a:prstGeom prst="rect">
            <a:avLst/>
          </a:prstGeom>
        </p:spPr>
      </p:pic>
      <p:sp>
        <p:nvSpPr>
          <p:cNvPr id="9" name="Rectangle 8"/>
          <p:cNvSpPr/>
          <p:nvPr/>
        </p:nvSpPr>
        <p:spPr>
          <a:xfrm>
            <a:off x="1543878" y="3263878"/>
            <a:ext cx="9118242" cy="1723549"/>
          </a:xfrm>
          <a:prstGeom prst="rect">
            <a:avLst/>
          </a:prstGeom>
          <a:ln>
            <a:solidFill>
              <a:srgbClr val="FF0000"/>
            </a:solidFill>
          </a:ln>
        </p:spPr>
        <p:txBody>
          <a:bodyPr wrap="square">
            <a:spAutoFit/>
          </a:bodyPr>
          <a:lstStyle/>
          <a:p>
            <a:pPr algn="r" rtl="1">
              <a:spcBef>
                <a:spcPts val="1200"/>
              </a:spcBef>
              <a:spcAft>
                <a:spcPts val="0"/>
              </a:spcAft>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شريط أدوات المساعدة </a:t>
            </a:r>
            <a:r>
              <a:rPr lang="en-US" altLang="zh-CN" sz="2400" dirty="0">
                <a:latin typeface="Times New Roman" panose="02020603050405020304" pitchFamily="18" charset="0"/>
                <a:ea typeface="SimSun" panose="02010600030101010101" pitchFamily="2" charset="-122"/>
                <a:cs typeface="Simplified Arabic" panose="02020603050405020304" pitchFamily="18" charset="-78"/>
              </a:rPr>
              <a:t>Toolbars</a:t>
            </a:r>
            <a:r>
              <a:rPr lang="ar-SA" altLang="zh-CN" sz="2400" dirty="0">
                <a:latin typeface="Simplified Arabic" panose="02020603050405020304" pitchFamily="18" charset="-78"/>
                <a:ea typeface="SimSun" panose="02010600030101010101" pitchFamily="2" charset="-122"/>
                <a:cs typeface="Simplified Arabic" panose="02020603050405020304" pitchFamily="18" charset="-78"/>
              </a:rPr>
              <a:t> </a:t>
            </a:r>
            <a:endParaRPr lang="ar-OM" sz="2400" dirty="0" smtClean="0">
              <a:latin typeface="Times New Roman" panose="02020603050405020304" pitchFamily="18" charset="0"/>
              <a:ea typeface="SimSun" panose="02010600030101010101" pitchFamily="2" charset="-122"/>
              <a:cs typeface="Simplified Arabic" panose="02020603050405020304" pitchFamily="18" charset="-78"/>
            </a:endParaRPr>
          </a:p>
          <a:p>
            <a:pPr lvl="0" algn="r" rtl="1">
              <a:spcBef>
                <a:spcPts val="1200"/>
              </a:spcBef>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وهو يضم قائمة من الأوامر في أيكونات لتسهيل الوصول لهذه الأوام</a:t>
            </a:r>
            <a:r>
              <a:rPr lang="ar-AE" sz="2400" dirty="0" smtClean="0">
                <a:latin typeface="Times New Roman" panose="02020603050405020304" pitchFamily="18" charset="0"/>
                <a:ea typeface="SimSun" panose="02010600030101010101" pitchFamily="2" charset="-122"/>
                <a:cs typeface="Simplified Arabic" panose="02020603050405020304" pitchFamily="18" charset="-78"/>
              </a:rPr>
              <a:t>ر</a:t>
            </a: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a:t>
            </a:r>
            <a:r>
              <a:rPr lang="ar-SA" altLang="zh-CN" sz="2400" dirty="0" smtClean="0">
                <a:latin typeface="Simplified Arabic" panose="02020603050405020304" pitchFamily="18" charset="-78"/>
                <a:ea typeface="SimSun" panose="02010600030101010101" pitchFamily="2" charset="-122"/>
                <a:cs typeface="Simplified Arabic" panose="02020603050405020304" pitchFamily="18" charset="-78"/>
              </a:rPr>
              <a:t> </a:t>
            </a:r>
            <a:r>
              <a:rPr lang="ar-SA" altLang="zh-CN" sz="2400" dirty="0">
                <a:latin typeface="Simplified Arabic" panose="02020603050405020304" pitchFamily="18" charset="-78"/>
                <a:ea typeface="SimSun" panose="02010600030101010101" pitchFamily="2" charset="-122"/>
                <a:cs typeface="Simplified Arabic" panose="02020603050405020304" pitchFamily="18" charset="-78"/>
              </a:rPr>
              <a:t>ويمكن تعديل شريط الأدوات ليشمل الأيقونات التي يرى المستخدم بأنها مناسبة لعمله وذلك باختيار الأمر </a:t>
            </a:r>
            <a:r>
              <a:rPr lang="en-US" altLang="zh-CN" sz="2400" dirty="0">
                <a:latin typeface="Times New Roman" panose="02020603050405020304" pitchFamily="18" charset="0"/>
                <a:ea typeface="SimSun" panose="02010600030101010101" pitchFamily="2" charset="-122"/>
                <a:cs typeface="Simplified Arabic" panose="02020603050405020304" pitchFamily="18" charset="-78"/>
              </a:rPr>
              <a:t>Toolbars</a:t>
            </a:r>
            <a:r>
              <a:rPr lang="ar-SA" altLang="zh-CN" sz="2400" dirty="0">
                <a:latin typeface="Simplified Arabic" panose="02020603050405020304" pitchFamily="18" charset="-78"/>
                <a:ea typeface="SimSun" panose="02010600030101010101" pitchFamily="2" charset="-122"/>
                <a:cs typeface="Simplified Arabic" panose="02020603050405020304" pitchFamily="18" charset="-78"/>
              </a:rPr>
              <a:t> من قائمة </a:t>
            </a:r>
            <a:r>
              <a:rPr lang="en-US" altLang="zh-CN" sz="2400" dirty="0">
                <a:latin typeface="Times New Roman" panose="02020603050405020304" pitchFamily="18" charset="0"/>
                <a:ea typeface="SimSun" panose="02010600030101010101" pitchFamily="2" charset="-122"/>
                <a:cs typeface="Simplified Arabic" panose="02020603050405020304" pitchFamily="18" charset="-78"/>
              </a:rPr>
              <a:t>View</a:t>
            </a:r>
            <a:r>
              <a:rPr lang="ar-SA" altLang="zh-CN" sz="2400" dirty="0" smtClean="0">
                <a:latin typeface="Simplified Arabic" panose="02020603050405020304" pitchFamily="18" charset="-78"/>
                <a:ea typeface="SimSun" panose="02010600030101010101" pitchFamily="2" charset="-122"/>
                <a:cs typeface="Simplified Arabic" panose="02020603050405020304" pitchFamily="18" charset="-78"/>
              </a:rPr>
              <a:t>.</a:t>
            </a:r>
            <a:endParaRPr lang="en-US" sz="2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97669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1560" y="1619182"/>
            <a:ext cx="8826992" cy="3364942"/>
          </a:xfrm>
          <a:prstGeom prst="rect">
            <a:avLst/>
          </a:prstGeom>
        </p:spPr>
      </p:pic>
      <p:sp>
        <p:nvSpPr>
          <p:cNvPr id="9" name="TextBox 8"/>
          <p:cNvSpPr txBox="1"/>
          <p:nvPr/>
        </p:nvSpPr>
        <p:spPr>
          <a:xfrm>
            <a:off x="4997003" y="618185"/>
            <a:ext cx="2073499" cy="461665"/>
          </a:xfrm>
          <a:prstGeom prst="rect">
            <a:avLst/>
          </a:prstGeom>
          <a:noFill/>
          <a:ln>
            <a:solidFill>
              <a:srgbClr val="00B050"/>
            </a:solidFill>
          </a:ln>
        </p:spPr>
        <p:txBody>
          <a:bodyPr wrap="square" rtlCol="0">
            <a:spAutoFit/>
          </a:bodyPr>
          <a:lstStyle/>
          <a:p>
            <a:r>
              <a:rPr lang="ar-OM" sz="2400" dirty="0" smtClean="0"/>
              <a:t>توصيف المتغيرات</a:t>
            </a:r>
            <a:endParaRPr lang="en-US" sz="2400" dirty="0"/>
          </a:p>
        </p:txBody>
      </p:sp>
    </p:spTree>
    <p:extLst>
      <p:ext uri="{BB962C8B-B14F-4D97-AF65-F5344CB8AC3E}">
        <p14:creationId xmlns:p14="http://schemas.microsoft.com/office/powerpoint/2010/main" val="412582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191" y="1186315"/>
            <a:ext cx="9672033" cy="4439229"/>
          </a:xfrm>
          <a:prstGeom prst="rect">
            <a:avLst/>
          </a:prstGeom>
          <a:ln>
            <a:solidFill>
              <a:srgbClr val="FF0000"/>
            </a:solidFill>
          </a:ln>
        </p:spPr>
        <p:txBody>
          <a:bodyPr wrap="square">
            <a:spAutoFit/>
          </a:bodyPr>
          <a:lstStyle/>
          <a:p>
            <a:pPr marL="342900" indent="-342900" algn="r" rtl="1">
              <a:lnSpc>
                <a:spcPct val="107000"/>
              </a:lnSpc>
              <a:buFont typeface="Wingdings" panose="05000000000000000000" pitchFamily="2" charset="2"/>
              <a:buChar char="Ø"/>
            </a:pPr>
            <a:r>
              <a:rPr lang="ar-SA" sz="2400" b="1" dirty="0" smtClean="0">
                <a:effectLst/>
                <a:latin typeface="Arial-BoldMT"/>
                <a:ea typeface="Calibri" panose="020F0502020204030204" pitchFamily="34" charset="0"/>
                <a:cs typeface="Arial-BoldMT"/>
              </a:rPr>
              <a:t> </a:t>
            </a:r>
            <a:r>
              <a:rPr lang="ar-AE" sz="2400" dirty="0" smtClean="0">
                <a:cs typeface="+mj-cs"/>
              </a:rPr>
              <a:t>هناك برامج </a:t>
            </a:r>
            <a:r>
              <a:rPr lang="ar-OM" sz="2400" dirty="0" smtClean="0">
                <a:cs typeface="+mj-cs"/>
              </a:rPr>
              <a:t>حاسوبية </a:t>
            </a:r>
            <a:r>
              <a:rPr lang="ar-AE" sz="2400" dirty="0" smtClean="0">
                <a:cs typeface="+mj-cs"/>
              </a:rPr>
              <a:t>مختلفة للتحليل الاحصائي مثل</a:t>
            </a:r>
            <a:r>
              <a:rPr lang="ar-OM" sz="2400" dirty="0" smtClean="0">
                <a:cs typeface="+mj-cs"/>
              </a:rPr>
              <a:t>:</a:t>
            </a:r>
          </a:p>
          <a:p>
            <a:pPr algn="r" rtl="1">
              <a:lnSpc>
                <a:spcPct val="107000"/>
              </a:lnSpc>
            </a:pPr>
            <a:r>
              <a:rPr lang="ar-OM" sz="2400" dirty="0">
                <a:cs typeface="+mj-cs"/>
              </a:rPr>
              <a:t> </a:t>
            </a:r>
            <a:r>
              <a:rPr lang="ar-OM" sz="2400" dirty="0" smtClean="0">
                <a:cs typeface="+mj-cs"/>
              </a:rPr>
              <a:t>      </a:t>
            </a:r>
            <a:r>
              <a:rPr lang="ar-AE" sz="2400" dirty="0" smtClean="0">
                <a:cs typeface="+mj-cs"/>
              </a:rPr>
              <a:t> </a:t>
            </a:r>
            <a:r>
              <a:rPr lang="en-US" sz="2400" dirty="0" smtClean="0">
                <a:cs typeface="+mj-cs"/>
              </a:rPr>
              <a:t>MINITAB , SAS, S-Plus , STATISTICA</a:t>
            </a:r>
            <a:r>
              <a:rPr lang="ar-OM" sz="2400" dirty="0" smtClean="0">
                <a:cs typeface="+mj-cs"/>
              </a:rPr>
              <a:t> وغيرها من البرامج. </a:t>
            </a:r>
            <a:endParaRPr lang="en-US" sz="2400" dirty="0" smtClean="0">
              <a:cs typeface="+mj-cs"/>
            </a:endParaRPr>
          </a:p>
          <a:p>
            <a:pPr algn="r" rtl="1">
              <a:lnSpc>
                <a:spcPct val="107000"/>
              </a:lnSpc>
            </a:pPr>
            <a:endParaRPr lang="ar-OM" sz="2400" dirty="0" smtClean="0">
              <a:cs typeface="+mj-cs"/>
            </a:endParaRPr>
          </a:p>
          <a:p>
            <a:pPr marL="342900" indent="-342900" algn="r" rtl="1">
              <a:lnSpc>
                <a:spcPct val="107000"/>
              </a:lnSpc>
              <a:buFont typeface="Wingdings" panose="05000000000000000000" pitchFamily="2" charset="2"/>
              <a:buChar char="Ø"/>
            </a:pPr>
            <a:r>
              <a:rPr lang="ar-SA" sz="2400" dirty="0" smtClean="0">
                <a:latin typeface="Arial-BoldMT"/>
                <a:ea typeface="Calibri" panose="020F0502020204030204" pitchFamily="34" charset="0"/>
                <a:cs typeface="+mj-cs"/>
              </a:rPr>
              <a:t>برنامج  </a:t>
            </a:r>
            <a:r>
              <a:rPr lang="en-US" sz="2400" dirty="0">
                <a:latin typeface="Times New Roman" panose="02020603050405020304" pitchFamily="18" charset="0"/>
                <a:ea typeface="Calibri" panose="020F0502020204030204" pitchFamily="34" charset="0"/>
                <a:cs typeface="Times New Roman" panose="02020603050405020304" pitchFamily="18" charset="0"/>
              </a:rPr>
              <a:t>SPSS</a:t>
            </a:r>
            <a:r>
              <a:rPr lang="ar-OM" sz="2400" dirty="0">
                <a:latin typeface="Calibri" panose="020F0502020204030204" pitchFamily="34" charset="0"/>
                <a:ea typeface="Calibri" panose="020F0502020204030204" pitchFamily="34" charset="0"/>
                <a:cs typeface="+mj-cs"/>
              </a:rPr>
              <a:t>  اختصار لـ</a:t>
            </a:r>
            <a:r>
              <a:rPr lang="ar-OM" sz="2400" dirty="0">
                <a:latin typeface="Times New Roman" panose="02020603050405020304" pitchFamily="18" charset="0"/>
                <a:ea typeface="Calibri" panose="020F0502020204030204" pitchFamily="34" charset="0"/>
                <a:cs typeface="+mj-cs"/>
              </a:rPr>
              <a:t> </a:t>
            </a:r>
            <a:r>
              <a:rPr lang="ar-OM" sz="2400" dirty="0">
                <a:latin typeface="Calibri" panose="020F0502020204030204" pitchFamily="34" charset="0"/>
                <a:ea typeface="Calibri" panose="020F0502020204030204" pitchFamily="34" charset="0"/>
                <a:cs typeface="+mj-cs"/>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Statistical Package For the Social Sciences</a:t>
            </a:r>
            <a:r>
              <a:rPr lang="ar-OM" sz="2400" dirty="0">
                <a:latin typeface="Calibri" panose="020F0502020204030204" pitchFamily="34" charset="0"/>
                <a:ea typeface="Calibri" panose="020F0502020204030204" pitchFamily="34" charset="0"/>
                <a:cs typeface="+mj-cs"/>
              </a:rPr>
              <a:t>)  </a:t>
            </a:r>
            <a:r>
              <a:rPr lang="ar-AE" sz="2400" dirty="0">
                <a:latin typeface="Calibri" panose="020F0502020204030204" pitchFamily="34" charset="0"/>
                <a:ea typeface="Calibri" panose="020F0502020204030204" pitchFamily="34" charset="0"/>
                <a:cs typeface="+mj-cs"/>
              </a:rPr>
              <a:t>و</a:t>
            </a:r>
            <a:r>
              <a:rPr lang="ar-OM" sz="2400" dirty="0">
                <a:latin typeface="Calibri" panose="020F0502020204030204" pitchFamily="34" charset="0"/>
                <a:ea typeface="Calibri" panose="020F0502020204030204" pitchFamily="34" charset="0"/>
                <a:cs typeface="+mj-cs"/>
              </a:rPr>
              <a:t>يعني الحزمة الإحصائية للعلوم الاجتماعية.</a:t>
            </a:r>
            <a:endParaRPr lang="en-US" sz="2400" dirty="0">
              <a:latin typeface="Times New Roman" panose="02020603050405020304" pitchFamily="18" charset="0"/>
              <a:ea typeface="Calibri" panose="020F0502020204030204" pitchFamily="34" charset="0"/>
              <a:cs typeface="+mj-cs"/>
            </a:endParaRPr>
          </a:p>
          <a:p>
            <a:pPr marL="342900" indent="-342900" algn="r" rtl="1">
              <a:lnSpc>
                <a:spcPct val="107000"/>
              </a:lnSpc>
              <a:spcAft>
                <a:spcPts val="0"/>
              </a:spcAft>
              <a:buFont typeface="Wingdings" panose="05000000000000000000" pitchFamily="2" charset="2"/>
              <a:buChar char="Ø"/>
            </a:pPr>
            <a:endParaRPr lang="en-US" sz="2400" dirty="0">
              <a:latin typeface="Times New Roman" panose="02020603050405020304" pitchFamily="18" charset="0"/>
              <a:ea typeface="Calibri" panose="020F0502020204030204" pitchFamily="34" charset="0"/>
              <a:cs typeface="+mj-cs"/>
            </a:endParaRPr>
          </a:p>
          <a:p>
            <a:pPr marL="342900" indent="-342900" algn="r" rtl="1">
              <a:lnSpc>
                <a:spcPct val="107000"/>
              </a:lnSpc>
              <a:spcAft>
                <a:spcPts val="0"/>
              </a:spcAft>
              <a:buFont typeface="Wingdings" panose="05000000000000000000" pitchFamily="2" charset="2"/>
              <a:buChar char="Ø"/>
            </a:pPr>
            <a:r>
              <a:rPr lang="ar-OM" sz="2400" dirty="0">
                <a:cs typeface="+mj-cs"/>
              </a:rPr>
              <a:t> </a:t>
            </a:r>
            <a:r>
              <a:rPr lang="ar-AE" sz="2400" dirty="0">
                <a:cs typeface="+mj-cs"/>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SPSS</a:t>
            </a:r>
            <a:r>
              <a:rPr lang="en-US" sz="2400" dirty="0">
                <a:cs typeface="+mj-cs"/>
              </a:rPr>
              <a:t> </a:t>
            </a:r>
            <a:r>
              <a:rPr lang="ar-AE" sz="2400" dirty="0">
                <a:cs typeface="+mj-cs"/>
              </a:rPr>
              <a:t> هو أحد </a:t>
            </a:r>
            <a:r>
              <a:rPr lang="ar-SA" sz="2400" dirty="0">
                <a:cs typeface="+mj-cs"/>
              </a:rPr>
              <a:t>البرامج الإحصائية </a:t>
            </a:r>
            <a:r>
              <a:rPr lang="ar-AE" sz="2400" dirty="0">
                <a:cs typeface="+mj-cs"/>
              </a:rPr>
              <a:t>المستخدمة من </a:t>
            </a:r>
            <a:r>
              <a:rPr lang="ar-SA" sz="2400" dirty="0">
                <a:cs typeface="+mj-cs"/>
              </a:rPr>
              <a:t>قبل الباحثين للقيام بالتحليلات الإحصائية</a:t>
            </a:r>
            <a:r>
              <a:rPr lang="ar-AE" sz="2400" dirty="0" smtClean="0">
                <a:cs typeface="+mj-cs"/>
              </a:rPr>
              <a:t>.</a:t>
            </a:r>
            <a:r>
              <a:rPr lang="ar-OM" sz="2400" dirty="0" smtClean="0">
                <a:cs typeface="+mj-cs"/>
              </a:rPr>
              <a:t> </a:t>
            </a:r>
            <a:r>
              <a:rPr lang="ar-SA" sz="2400" dirty="0" smtClean="0">
                <a:cs typeface="+mj-cs"/>
              </a:rPr>
              <a:t>ويستخدم في </a:t>
            </a:r>
            <a:r>
              <a:rPr lang="ar-SA" sz="2400" dirty="0">
                <a:cs typeface="+mj-cs"/>
              </a:rPr>
              <a:t>كثير من المجالات </a:t>
            </a:r>
            <a:r>
              <a:rPr lang="ar-SA" sz="2400" dirty="0" smtClean="0">
                <a:cs typeface="+mj-cs"/>
              </a:rPr>
              <a:t>العلمية</a:t>
            </a:r>
            <a:r>
              <a:rPr lang="ar-OM" sz="2400" dirty="0">
                <a:cs typeface="+mj-cs"/>
              </a:rPr>
              <a:t> </a:t>
            </a:r>
            <a:r>
              <a:rPr lang="ar-OM" sz="2400" dirty="0" smtClean="0">
                <a:cs typeface="+mj-cs"/>
              </a:rPr>
              <a:t>وليس فقط للعلوم الإجتماعية.</a:t>
            </a:r>
            <a:endParaRPr lang="ar-AE" sz="2400" dirty="0" smtClean="0">
              <a:cs typeface="+mj-cs"/>
            </a:endParaRPr>
          </a:p>
          <a:p>
            <a:pPr marL="342900" indent="-342900" algn="r" rtl="1">
              <a:lnSpc>
                <a:spcPct val="107000"/>
              </a:lnSpc>
              <a:spcAft>
                <a:spcPts val="0"/>
              </a:spcAft>
              <a:buFont typeface="Wingdings" panose="05000000000000000000" pitchFamily="2" charset="2"/>
              <a:buChar char="Ø"/>
            </a:pPr>
            <a:endParaRPr lang="ar-AE" sz="2400" dirty="0" smtClean="0">
              <a:cs typeface="+mj-cs"/>
            </a:endParaRPr>
          </a:p>
          <a:p>
            <a:pPr marL="342900" indent="-342900" algn="r" rtl="1">
              <a:lnSpc>
                <a:spcPct val="107000"/>
              </a:lnSpc>
              <a:buFont typeface="Wingdings" panose="05000000000000000000" pitchFamily="2" charset="2"/>
              <a:buChar char="Ø"/>
            </a:pPr>
            <a:r>
              <a:rPr lang="ar-AE" sz="2400" dirty="0">
                <a:latin typeface="Arial" panose="020B0604020202020204" pitchFamily="34" charset="0"/>
              </a:rPr>
              <a:t>تقع مسؤولية اختيار الجداول والرسومات والمؤشرات واختيار الاختبارات الاحصائية المناسبة وجميع التحليلات على عاتق الباحث. وإنما يقوم البرنامج بمساعدة الباحث على تنفيذ </a:t>
            </a:r>
            <a:r>
              <a:rPr lang="ar-AE" sz="2400" dirty="0" smtClean="0">
                <a:latin typeface="Arial" panose="020B0604020202020204" pitchFamily="34" charset="0"/>
              </a:rPr>
              <a:t>الوامر.</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875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38275" y="1843087"/>
            <a:ext cx="9315450" cy="3171825"/>
          </a:xfrm>
          <a:prstGeom prst="rect">
            <a:avLst/>
          </a:prstGeom>
        </p:spPr>
      </p:pic>
    </p:spTree>
    <p:extLst>
      <p:ext uri="{BB962C8B-B14F-4D97-AF65-F5344CB8AC3E}">
        <p14:creationId xmlns:p14="http://schemas.microsoft.com/office/powerpoint/2010/main" val="3616145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5" y="1236093"/>
            <a:ext cx="10238703" cy="5203027"/>
          </a:xfrm>
          <a:prstGeom prst="rect">
            <a:avLst/>
          </a:prstGeom>
          <a:ln>
            <a:solidFill>
              <a:srgbClr val="FF0000"/>
            </a:solidFill>
          </a:ln>
        </p:spPr>
        <p:txBody>
          <a:bodyPr wrap="square">
            <a:spAutoFit/>
          </a:bodyPr>
          <a:lstStyle/>
          <a:p>
            <a:pPr marL="342900" lvl="0" indent="-342900" algn="r" rtl="1">
              <a:lnSpc>
                <a:spcPct val="115000"/>
              </a:lnSpc>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mj-cs"/>
              </a:rPr>
              <a:t>لابد أن يبدأ </a:t>
            </a:r>
            <a:r>
              <a:rPr lang="ar-AE" sz="2400" dirty="0" smtClean="0">
                <a:effectLst/>
                <a:latin typeface="Calibri" panose="020F0502020204030204" pitchFamily="34" charset="0"/>
                <a:ea typeface="Calibri" panose="020F0502020204030204" pitchFamily="34" charset="0"/>
                <a:cs typeface="+mj-cs"/>
              </a:rPr>
              <a:t>الاسم </a:t>
            </a:r>
            <a:r>
              <a:rPr lang="ar-SA" sz="2400" dirty="0" smtClean="0">
                <a:effectLst/>
                <a:latin typeface="Calibri" panose="020F0502020204030204" pitchFamily="34" charset="0"/>
                <a:ea typeface="Calibri" panose="020F0502020204030204" pitchFamily="34" charset="0"/>
                <a:cs typeface="+mj-cs"/>
              </a:rPr>
              <a:t>بحرف  وليس رقم</a:t>
            </a:r>
            <a:r>
              <a:rPr lang="ar-OM" sz="2400" dirty="0" smtClean="0">
                <a:effectLst/>
                <a:latin typeface="Calibri" panose="020F0502020204030204" pitchFamily="34" charset="0"/>
                <a:ea typeface="Calibri" panose="020F0502020204030204" pitchFamily="34" charset="0"/>
                <a:cs typeface="+mj-cs"/>
              </a:rPr>
              <a:t>.</a:t>
            </a:r>
            <a:endParaRPr lang="en-US" sz="2400" dirty="0" smtClean="0">
              <a:effectLst/>
              <a:latin typeface="Calibri" panose="020F0502020204030204" pitchFamily="34" charset="0"/>
              <a:ea typeface="Calibri" panose="020F0502020204030204" pitchFamily="34" charset="0"/>
              <a:cs typeface="+mj-cs"/>
            </a:endParaRPr>
          </a:p>
          <a:p>
            <a:pPr marL="342900" lvl="0" indent="-342900" algn="r" rtl="1">
              <a:lnSpc>
                <a:spcPct val="115000"/>
              </a:lnSpc>
              <a:spcAft>
                <a:spcPts val="0"/>
              </a:spcAft>
              <a:buFont typeface="+mj-lt"/>
              <a:buAutoNum type="arabicParenR"/>
            </a:pPr>
            <a:r>
              <a:rPr lang="ar-AE" sz="2400" dirty="0" smtClean="0">
                <a:effectLst/>
                <a:latin typeface="Calibri" panose="020F0502020204030204" pitchFamily="34" charset="0"/>
                <a:ea typeface="Calibri" panose="020F0502020204030204" pitchFamily="34" charset="0"/>
                <a:cs typeface="+mj-cs"/>
              </a:rPr>
              <a:t>عد</a:t>
            </a:r>
            <a:r>
              <a:rPr lang="ar-SA" sz="2400" dirty="0" smtClean="0">
                <a:effectLst/>
                <a:latin typeface="Calibri" panose="020F0502020204030204" pitchFamily="34" charset="0"/>
                <a:ea typeface="Calibri" panose="020F0502020204030204" pitchFamily="34" charset="0"/>
                <a:cs typeface="+mj-cs"/>
              </a:rPr>
              <a:t>م تكرار اسم متغير. لا تعط متغيرين نفس الاسم.</a:t>
            </a:r>
            <a:endParaRPr lang="en-US" sz="2400" dirty="0" smtClean="0">
              <a:effectLst/>
              <a:latin typeface="Calibri" panose="020F0502020204030204" pitchFamily="34" charset="0"/>
              <a:ea typeface="Calibri" panose="020F0502020204030204" pitchFamily="34" charset="0"/>
              <a:cs typeface="+mj-cs"/>
            </a:endParaRPr>
          </a:p>
          <a:p>
            <a:pPr marL="342900" lvl="0" indent="-342900" algn="r" rtl="1">
              <a:lnSpc>
                <a:spcPct val="115000"/>
              </a:lnSpc>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mj-cs"/>
              </a:rPr>
              <a:t>لا يتجاوز اسم المتغير </a:t>
            </a:r>
            <a:r>
              <a:rPr lang="en-US" sz="2400" dirty="0" smtClean="0">
                <a:effectLst/>
                <a:latin typeface="Traditional Arabic" panose="02020603050405020304" pitchFamily="18" charset="-78"/>
                <a:ea typeface="Calibri" panose="020F0502020204030204" pitchFamily="34" charset="0"/>
                <a:cs typeface="+mj-cs"/>
              </a:rPr>
              <a:t>64</a:t>
            </a:r>
            <a:r>
              <a:rPr lang="ar-OM" sz="2400" dirty="0" smtClean="0">
                <a:effectLst/>
                <a:latin typeface="Calibri" panose="020F0502020204030204" pitchFamily="34" charset="0"/>
                <a:ea typeface="Calibri" panose="020F0502020204030204" pitchFamily="34" charset="0"/>
                <a:cs typeface="+mj-cs"/>
              </a:rPr>
              <a:t> حرفا.</a:t>
            </a:r>
            <a:endParaRPr lang="en-US" sz="2400" dirty="0" smtClean="0">
              <a:effectLst/>
              <a:latin typeface="Calibri" panose="020F0502020204030204" pitchFamily="34" charset="0"/>
              <a:ea typeface="Calibri" panose="020F0502020204030204" pitchFamily="34" charset="0"/>
              <a:cs typeface="+mj-cs"/>
            </a:endParaRPr>
          </a:p>
          <a:p>
            <a:pPr marL="342900" lvl="0" indent="-342900" algn="r" rtl="1">
              <a:lnSpc>
                <a:spcPct val="115000"/>
              </a:lnSpc>
              <a:spcAft>
                <a:spcPts val="0"/>
              </a:spcAft>
              <a:buFont typeface="+mj-lt"/>
              <a:buAutoNum type="arabicParenR"/>
            </a:pPr>
            <a:r>
              <a:rPr lang="ar-OM" sz="2400" dirty="0" smtClean="0">
                <a:effectLst/>
                <a:latin typeface="Calibri" panose="020F0502020204030204" pitchFamily="34" charset="0"/>
                <a:ea typeface="Calibri" panose="020F0502020204030204" pitchFamily="34" charset="0"/>
                <a:cs typeface="+mj-cs"/>
              </a:rPr>
              <a:t>عدم وجود فراغ بين الأحرف.</a:t>
            </a:r>
            <a:endParaRPr lang="en-US" sz="2400" dirty="0" smtClean="0">
              <a:effectLst/>
              <a:latin typeface="Calibri" panose="020F0502020204030204" pitchFamily="34" charset="0"/>
              <a:ea typeface="Calibri" panose="020F0502020204030204" pitchFamily="34" charset="0"/>
              <a:cs typeface="+mj-cs"/>
            </a:endParaRPr>
          </a:p>
          <a:p>
            <a:pPr marL="342900" lvl="0" indent="-342900" algn="r" rtl="1">
              <a:lnSpc>
                <a:spcPct val="115000"/>
              </a:lnSpc>
              <a:spcAft>
                <a:spcPts val="0"/>
              </a:spcAft>
              <a:buFont typeface="+mj-lt"/>
              <a:buAutoNum type="arabicParenR"/>
            </a:pPr>
            <a:r>
              <a:rPr lang="ar-OM" sz="2400" dirty="0" smtClean="0">
                <a:effectLst/>
                <a:latin typeface="Calibri" panose="020F0502020204030204" pitchFamily="34" charset="0"/>
                <a:ea typeface="Calibri" panose="020F0502020204030204" pitchFamily="34" charset="0"/>
                <a:cs typeface="+mj-cs"/>
              </a:rPr>
              <a:t>عدم ا</a:t>
            </a:r>
            <a:r>
              <a:rPr lang="ar-SA" sz="2400" dirty="0" smtClean="0">
                <a:effectLst/>
                <a:latin typeface="Calibri" panose="020F0502020204030204" pitchFamily="34" charset="0"/>
                <a:ea typeface="Calibri" panose="020F0502020204030204" pitchFamily="34" charset="0"/>
                <a:cs typeface="+mj-cs"/>
              </a:rPr>
              <a:t>ستخدام الرموز أو الإشارات مثل</a:t>
            </a:r>
            <a:r>
              <a:rPr lang="en-US" sz="2400" dirty="0" smtClean="0">
                <a:effectLst/>
                <a:latin typeface="Simplified Arabic" panose="02020603050405020304" pitchFamily="18" charset="-78"/>
                <a:ea typeface="Calibri" panose="020F0502020204030204" pitchFamily="34" charset="0"/>
                <a:cs typeface="+mj-cs"/>
              </a:rPr>
              <a:t>%, @  </a:t>
            </a:r>
            <a:r>
              <a:rPr lang="ar-SA" sz="2400" dirty="0" smtClean="0">
                <a:effectLst/>
                <a:latin typeface="Calibri" panose="020F0502020204030204" pitchFamily="34" charset="0"/>
                <a:ea typeface="Calibri" panose="020F0502020204030204" pitchFamily="34" charset="0"/>
                <a:cs typeface="+mj-cs"/>
              </a:rPr>
              <a:t>، </a:t>
            </a:r>
            <a:r>
              <a:rPr lang="en-US" sz="2400" i="1" dirty="0" smtClean="0">
                <a:effectLst/>
                <a:latin typeface="Calibri" panose="020F0502020204030204" pitchFamily="34" charset="0"/>
                <a:ea typeface="Calibri" panose="020F0502020204030204" pitchFamily="34" charset="0"/>
                <a:cs typeface="+mj-cs"/>
              </a:rPr>
              <a:t># </a:t>
            </a:r>
            <a:r>
              <a:rPr lang="ar-SA" sz="2400" dirty="0" smtClean="0">
                <a:effectLst/>
                <a:latin typeface="Calibri" panose="020F0502020204030204" pitchFamily="34" charset="0"/>
                <a:ea typeface="Calibri" panose="020F0502020204030204" pitchFamily="34" charset="0"/>
                <a:cs typeface="+mj-cs"/>
              </a:rPr>
              <a:t>،</a:t>
            </a:r>
            <a:r>
              <a:rPr lang="en-US" sz="2400" dirty="0" smtClean="0">
                <a:effectLst/>
                <a:latin typeface="Simplified Arabic" panose="02020603050405020304" pitchFamily="18" charset="-78"/>
                <a:ea typeface="Calibri" panose="020F0502020204030204" pitchFamily="34" charset="0"/>
                <a:cs typeface="+mj-cs"/>
              </a:rPr>
              <a:t>$ </a:t>
            </a:r>
            <a:r>
              <a:rPr lang="ar-SA" sz="2400" dirty="0" smtClean="0">
                <a:effectLst/>
                <a:latin typeface="Calibri" panose="020F0502020204030204" pitchFamily="34" charset="0"/>
                <a:ea typeface="Calibri" panose="020F0502020204030204" pitchFamily="34" charset="0"/>
                <a:cs typeface="+mj-cs"/>
              </a:rPr>
              <a:t>،</a:t>
            </a:r>
            <a:r>
              <a:rPr lang="en-US" sz="2400" dirty="0" smtClean="0">
                <a:effectLst/>
                <a:latin typeface="Simplified Arabic" panose="02020603050405020304" pitchFamily="18" charset="-78"/>
                <a:ea typeface="Calibri" panose="020F0502020204030204" pitchFamily="34" charset="0"/>
                <a:cs typeface="+mj-cs"/>
              </a:rPr>
              <a:t>&amp; </a:t>
            </a:r>
            <a:r>
              <a:rPr lang="ar-SA" sz="2400" dirty="0" smtClean="0">
                <a:effectLst/>
                <a:latin typeface="Calibri" panose="020F0502020204030204" pitchFamily="34" charset="0"/>
                <a:ea typeface="Calibri" panose="020F0502020204030204" pitchFamily="34" charset="0"/>
                <a:cs typeface="+mj-cs"/>
              </a:rPr>
              <a:t>، أو </a:t>
            </a:r>
            <a:r>
              <a:rPr lang="ar-OM" sz="2400" dirty="0" smtClean="0">
                <a:latin typeface="Traditional Arabic" panose="02020603050405020304" pitchFamily="18" charset="-78"/>
                <a:ea typeface="Calibri" panose="020F0502020204030204" pitchFamily="34" charset="0"/>
                <a:cs typeface="+mj-cs"/>
              </a:rPr>
              <a:t>( ).</a:t>
            </a:r>
            <a:endParaRPr lang="en-US" sz="2400" dirty="0" smtClean="0">
              <a:effectLst/>
              <a:latin typeface="Calibri" panose="020F0502020204030204" pitchFamily="34" charset="0"/>
              <a:ea typeface="Calibri" panose="020F0502020204030204" pitchFamily="34" charset="0"/>
              <a:cs typeface="+mj-cs"/>
            </a:endParaRPr>
          </a:p>
          <a:p>
            <a:pPr marL="342900" lvl="0" indent="-342900" algn="r" rtl="1">
              <a:lnSpc>
                <a:spcPct val="115000"/>
              </a:lnSpc>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mj-cs"/>
              </a:rPr>
              <a:t>لا تستخدام علامات الترقيم مثل النقطة والنقطتين وعلامة التعجب والفاصلة والنجمة .</a:t>
            </a:r>
            <a:endParaRPr lang="en-US" sz="2400" dirty="0" smtClean="0">
              <a:effectLst/>
              <a:latin typeface="Calibri" panose="020F0502020204030204" pitchFamily="34" charset="0"/>
              <a:ea typeface="Calibri" panose="020F0502020204030204" pitchFamily="34" charset="0"/>
              <a:cs typeface="+mj-cs"/>
            </a:endParaRPr>
          </a:p>
          <a:p>
            <a:pPr marL="342900" lvl="0" indent="-342900" algn="r" rtl="1">
              <a:lnSpc>
                <a:spcPct val="115000"/>
              </a:lnSpc>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mj-cs"/>
              </a:rPr>
              <a:t>لا تستخدم الأسماء المحجوزة لأوامر برنامج </a:t>
            </a:r>
            <a:r>
              <a:rPr lang="en-US" sz="2400" dirty="0" smtClean="0">
                <a:effectLst/>
                <a:latin typeface="Traditional Arabic" panose="02020603050405020304" pitchFamily="18" charset="-78"/>
                <a:ea typeface="Calibri" panose="020F0502020204030204" pitchFamily="34" charset="0"/>
                <a:cs typeface="+mj-cs"/>
              </a:rPr>
              <a:t>SPSS</a:t>
            </a:r>
            <a:r>
              <a:rPr lang="ar-SA" sz="2400" dirty="0" smtClean="0">
                <a:effectLst/>
                <a:latin typeface="Calibri" panose="020F0502020204030204" pitchFamily="34" charset="0"/>
                <a:ea typeface="Calibri" panose="020F0502020204030204" pitchFamily="34" charset="0"/>
                <a:cs typeface="+mj-cs"/>
              </a:rPr>
              <a:t> مثل </a:t>
            </a:r>
            <a:endParaRPr lang="en-US" sz="2400" dirty="0" smtClean="0">
              <a:effectLst/>
              <a:latin typeface="Calibri" panose="020F0502020204030204" pitchFamily="34" charset="0"/>
              <a:ea typeface="Calibri" panose="020F0502020204030204" pitchFamily="34" charset="0"/>
              <a:cs typeface="+mj-cs"/>
            </a:endParaRPr>
          </a:p>
          <a:p>
            <a:pPr algn="ctr">
              <a:lnSpc>
                <a:spcPct val="107000"/>
              </a:lnSpc>
              <a:spcAft>
                <a:spcPts val="800"/>
              </a:spcAft>
            </a:pPr>
            <a:r>
              <a:rPr lang="ar-AE" sz="2400" dirty="0">
                <a:latin typeface="Times New Roman" panose="02020603050405020304" pitchFamily="18" charset="0"/>
                <a:ea typeface="Calibri" panose="020F0502020204030204" pitchFamily="34" charset="0"/>
                <a:cs typeface="+mj-cs"/>
              </a:rPr>
              <a:t> </a:t>
            </a:r>
            <a:endParaRPr lang="en-US" sz="2400" dirty="0" smtClean="0">
              <a:effectLst/>
              <a:latin typeface="Times New Roman" panose="02020603050405020304" pitchFamily="18" charset="0"/>
              <a:ea typeface="Calibri" panose="020F0502020204030204" pitchFamily="34" charset="0"/>
              <a:cs typeface="+mj-cs"/>
            </a:endParaRPr>
          </a:p>
          <a:p>
            <a:pPr algn="ctr" rtl="1">
              <a:lnSpc>
                <a:spcPct val="107000"/>
              </a:lnSpc>
              <a:spcAft>
                <a:spcPts val="0"/>
              </a:spcAft>
            </a:pPr>
            <a:r>
              <a:rPr lang="en-US" sz="2400" dirty="0" smtClean="0">
                <a:effectLst/>
                <a:latin typeface="Traditional Arabic" panose="02020603050405020304" pitchFamily="18" charset="-78"/>
                <a:ea typeface="Calibri" panose="020F0502020204030204" pitchFamily="34" charset="0"/>
                <a:cs typeface="+mj-cs"/>
              </a:rPr>
              <a:t>(ALL, AND, BY, EQ, GE, GT, LE, LT, OR, NOT, NE, TO, WITH, etc…)</a:t>
            </a:r>
            <a:endParaRPr lang="en-US" sz="2400" dirty="0" smtClean="0">
              <a:effectLst/>
              <a:latin typeface="Times New Roman" panose="02020603050405020304" pitchFamily="18" charset="0"/>
              <a:ea typeface="Calibri" panose="020F0502020204030204" pitchFamily="34" charset="0"/>
              <a:cs typeface="+mj-cs"/>
            </a:endParaRPr>
          </a:p>
          <a:p>
            <a:pPr marL="457200" algn="r" rtl="1">
              <a:lnSpc>
                <a:spcPct val="115000"/>
              </a:lnSpc>
              <a:spcAft>
                <a:spcPts val="0"/>
              </a:spcAft>
            </a:pPr>
            <a:r>
              <a:rPr lang="ar-AE" sz="2400" dirty="0">
                <a:latin typeface="Calibri" panose="020F0502020204030204" pitchFamily="34" charset="0"/>
                <a:ea typeface="Calibri" panose="020F0502020204030204" pitchFamily="34" charset="0"/>
                <a:cs typeface="+mj-cs"/>
              </a:rPr>
              <a:t> </a:t>
            </a:r>
            <a:endParaRPr lang="en-US" sz="2400" dirty="0" smtClean="0">
              <a:effectLst/>
              <a:latin typeface="Calibri" panose="020F0502020204030204" pitchFamily="34" charset="0"/>
              <a:ea typeface="Calibri" panose="020F0502020204030204" pitchFamily="34" charset="0"/>
              <a:cs typeface="+mj-cs"/>
            </a:endParaRPr>
          </a:p>
          <a:p>
            <a:pPr marL="457200" algn="r" rtl="1">
              <a:lnSpc>
                <a:spcPct val="115000"/>
              </a:lnSpc>
              <a:spcAft>
                <a:spcPts val="0"/>
              </a:spcAft>
            </a:pPr>
            <a:r>
              <a:rPr lang="ar-AE" sz="2400" dirty="0">
                <a:latin typeface="Calibri" panose="020F0502020204030204" pitchFamily="34" charset="0"/>
                <a:ea typeface="Calibri" panose="020F0502020204030204" pitchFamily="34" charset="0"/>
                <a:cs typeface="+mj-cs"/>
              </a:rPr>
              <a:t> </a:t>
            </a:r>
            <a:r>
              <a:rPr lang="ar-SA" sz="2400" b="1" dirty="0" smtClean="0">
                <a:effectLst/>
                <a:latin typeface="Arial-BoldMT"/>
                <a:ea typeface="Calibri" panose="020F0502020204030204" pitchFamily="34" charset="0"/>
                <a:cs typeface="+mj-cs"/>
              </a:rPr>
              <a:t>المتغير الحرفي (</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string</a:t>
            </a:r>
            <a:r>
              <a:rPr lang="ar-SA" sz="2400" b="1" dirty="0" smtClean="0">
                <a:effectLst/>
                <a:latin typeface="Arial-BoldMT"/>
                <a:ea typeface="Calibri" panose="020F0502020204030204" pitchFamily="34" charset="0"/>
                <a:cs typeface="+mj-cs"/>
              </a:rPr>
              <a:t>)</a:t>
            </a:r>
            <a:r>
              <a:rPr lang="ar-OM" sz="2400" b="1" dirty="0" smtClean="0">
                <a:effectLst/>
                <a:latin typeface="Arial-BoldMT"/>
                <a:ea typeface="Calibri" panose="020F0502020204030204" pitchFamily="34" charset="0"/>
                <a:cs typeface="+mj-cs"/>
              </a:rPr>
              <a:t> لا يدخل في التحليل مثل التسلسل و اسم أو رقم الشخص.</a:t>
            </a:r>
            <a:endParaRPr lang="en-US" sz="2400" dirty="0" smtClean="0">
              <a:effectLst/>
              <a:latin typeface="Times New Roman" panose="02020603050405020304" pitchFamily="18" charset="0"/>
              <a:ea typeface="Calibri" panose="020F0502020204030204" pitchFamily="34" charset="0"/>
              <a:cs typeface="+mj-cs"/>
            </a:endParaRPr>
          </a:p>
          <a:p>
            <a:pPr algn="ctr">
              <a:lnSpc>
                <a:spcPct val="107000"/>
              </a:lnSpc>
              <a:spcAft>
                <a:spcPts val="800"/>
              </a:spcAft>
            </a:pPr>
            <a:r>
              <a:rPr lang="ar-OM" sz="2400" dirty="0">
                <a:solidFill>
                  <a:srgbClr val="0070C0"/>
                </a:solidFill>
                <a:latin typeface="Times New Roman" panose="02020603050405020304" pitchFamily="18" charset="0"/>
                <a:ea typeface="Calibri" panose="020F0502020204030204" pitchFamily="34" charset="0"/>
                <a:cs typeface="+mj-cs"/>
              </a:rPr>
              <a:t> </a:t>
            </a:r>
            <a:endParaRPr lang="en-US" sz="2400" dirty="0">
              <a:effectLst/>
              <a:latin typeface="Times New Roman" panose="02020603050405020304" pitchFamily="18" charset="0"/>
              <a:ea typeface="Calibri" panose="020F0502020204030204" pitchFamily="34" charset="0"/>
              <a:cs typeface="+mj-cs"/>
            </a:endParaRPr>
          </a:p>
        </p:txBody>
      </p:sp>
      <p:sp>
        <p:nvSpPr>
          <p:cNvPr id="3" name="Rectangle 2"/>
          <p:cNvSpPr/>
          <p:nvPr/>
        </p:nvSpPr>
        <p:spPr>
          <a:xfrm>
            <a:off x="3633748" y="467516"/>
            <a:ext cx="5577168" cy="461665"/>
          </a:xfrm>
          <a:prstGeom prst="rect">
            <a:avLst/>
          </a:prstGeom>
          <a:ln>
            <a:solidFill>
              <a:srgbClr val="00B050"/>
            </a:solidFill>
          </a:ln>
        </p:spPr>
        <p:txBody>
          <a:bodyPr wrap="none">
            <a:spAutoFit/>
          </a:bodyPr>
          <a:lstStyle/>
          <a:p>
            <a:r>
              <a:rPr lang="ar-SA" sz="2400" b="1" dirty="0">
                <a:latin typeface="Arial-BoldMT"/>
                <a:ea typeface="Calibri" panose="020F0502020204030204" pitchFamily="34" charset="0"/>
                <a:cs typeface="Arial-BoldMT"/>
              </a:rPr>
              <a:t>الأمور التي ينيغي مراعاتها عند كتابة أسماء المتغيرات</a:t>
            </a:r>
            <a:endParaRPr lang="en-US" sz="2400" dirty="0"/>
          </a:p>
        </p:txBody>
      </p:sp>
    </p:spTree>
    <p:extLst>
      <p:ext uri="{BB962C8B-B14F-4D97-AF65-F5344CB8AC3E}">
        <p14:creationId xmlns:p14="http://schemas.microsoft.com/office/powerpoint/2010/main" val="2230710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451" y="265527"/>
            <a:ext cx="7907628" cy="6247864"/>
          </a:xfrm>
          <a:prstGeom prst="rect">
            <a:avLst/>
          </a:prstGeom>
          <a:ln>
            <a:solidFill>
              <a:schemeClr val="accent2"/>
            </a:solidFill>
          </a:ln>
        </p:spPr>
        <p:txBody>
          <a:bodyPr wrap="square">
            <a:spAutoFit/>
          </a:bodyPr>
          <a:lstStyle/>
          <a:p>
            <a:pPr algn="justLow" rtl="1">
              <a:spcAft>
                <a:spcPts val="0"/>
              </a:spcAft>
            </a:pPr>
            <a:endParaRPr lang="en-US" sz="1600" dirty="0">
              <a:latin typeface="Times New Roman" panose="02020603050405020304" pitchFamily="18" charset="0"/>
              <a:ea typeface="SimSun" panose="02010600030101010101" pitchFamily="2" charset="-122"/>
            </a:endParaRP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اسم المتغير </a:t>
            </a:r>
            <a:r>
              <a:rPr lang="en-US" sz="2200" dirty="0">
                <a:solidFill>
                  <a:srgbClr val="0070C0"/>
                </a:solidFill>
                <a:latin typeface="Times New Roman" panose="02020603050405020304" pitchFamily="18" charset="0"/>
                <a:ea typeface="SimSun" panose="02010600030101010101" pitchFamily="2" charset="-122"/>
                <a:cs typeface="+mj-cs"/>
              </a:rPr>
              <a:t>Variable Name</a:t>
            </a:r>
            <a:r>
              <a:rPr lang="ar-SA" sz="2200" dirty="0" smtClean="0">
                <a:latin typeface="Times New Roman" panose="02020603050405020304" pitchFamily="18" charset="0"/>
                <a:ea typeface="SimSun" panose="02010600030101010101" pitchFamily="2" charset="-122"/>
                <a:cs typeface="+mj-cs"/>
              </a:rPr>
              <a:t>:</a:t>
            </a:r>
            <a:r>
              <a:rPr lang="ar-OM" sz="2200" dirty="0" smtClean="0">
                <a:solidFill>
                  <a:srgbClr val="0070C0"/>
                </a:solidFill>
                <a:latin typeface="Times New Roman" panose="02020603050405020304" pitchFamily="18" charset="0"/>
                <a:ea typeface="SimSun" panose="02010600030101010101" pitchFamily="2" charset="-122"/>
                <a:cs typeface="+mj-cs"/>
              </a:rPr>
              <a:t>  </a:t>
            </a:r>
            <a:r>
              <a:rPr lang="ar-OM" sz="2200" dirty="0" smtClean="0">
                <a:latin typeface="Times New Roman" panose="02020603050405020304" pitchFamily="18" charset="0"/>
                <a:ea typeface="SimSun" panose="02010600030101010101" pitchFamily="2" charset="-122"/>
                <a:cs typeface="Simplified Arabic" panose="02020603050405020304" pitchFamily="18" charset="-78"/>
              </a:rPr>
              <a:t>لكتابة اسم المتغير.</a:t>
            </a:r>
            <a:r>
              <a:rPr lang="ar-SA" sz="2200" dirty="0">
                <a:latin typeface="Times New Roman" panose="02020603050405020304" pitchFamily="18" charset="0"/>
                <a:ea typeface="SimSun" panose="02010600030101010101" pitchFamily="2" charset="-122"/>
                <a:cs typeface="Simplified Arabic" panose="02020603050405020304" pitchFamily="18" charset="-78"/>
              </a:rPr>
              <a:t> </a:t>
            </a:r>
            <a:endParaRPr lang="en-US" sz="2200" dirty="0">
              <a:latin typeface="Times New Roman" panose="02020603050405020304" pitchFamily="18" charset="0"/>
              <a:ea typeface="SimSun" panose="02010600030101010101" pitchFamily="2" charset="-122"/>
            </a:endParaRPr>
          </a:p>
          <a:p>
            <a:pPr algn="r" rtl="1"/>
            <a:r>
              <a:rPr lang="ar-SA" sz="2200" dirty="0">
                <a:solidFill>
                  <a:srgbClr val="0070C0"/>
                </a:solidFill>
                <a:latin typeface="Times New Roman" panose="02020603050405020304" pitchFamily="18" charset="0"/>
                <a:ea typeface="SimSun" panose="02010600030101010101" pitchFamily="2" charset="-122"/>
                <a:cs typeface="+mj-cs"/>
              </a:rPr>
              <a:t>نوع المتغير </a:t>
            </a:r>
            <a:r>
              <a:rPr lang="en-US" sz="2200" dirty="0">
                <a:solidFill>
                  <a:srgbClr val="0070C0"/>
                </a:solidFill>
                <a:latin typeface="Times New Roman" panose="02020603050405020304" pitchFamily="18" charset="0"/>
                <a:ea typeface="SimSun" panose="02010600030101010101" pitchFamily="2" charset="-122"/>
                <a:cs typeface="+mj-cs"/>
              </a:rPr>
              <a:t>Variable Type</a:t>
            </a:r>
            <a:r>
              <a:rPr lang="ar-OM" sz="2200" dirty="0">
                <a:latin typeface="Times New Roman" panose="02020603050405020304" pitchFamily="18" charset="0"/>
                <a:ea typeface="SimSun" panose="02010600030101010101" pitchFamily="2" charset="-122"/>
                <a:cs typeface="+mj-cs"/>
              </a:rPr>
              <a:t>:</a:t>
            </a:r>
            <a:r>
              <a:rPr lang="ar-OM" sz="2200" dirty="0">
                <a:solidFill>
                  <a:srgbClr val="0070C0"/>
                </a:solidFill>
                <a:latin typeface="Times New Roman" panose="02020603050405020304" pitchFamily="18" charset="0"/>
                <a:ea typeface="SimSun" panose="02010600030101010101" pitchFamily="2" charset="-122"/>
                <a:cs typeface="+mj-cs"/>
              </a:rPr>
              <a:t> </a:t>
            </a:r>
            <a:r>
              <a:rPr lang="ar-OM" sz="2200" dirty="0" smtClean="0">
                <a:latin typeface="Times New Roman" panose="02020603050405020304" pitchFamily="18" charset="0"/>
                <a:ea typeface="SimSun" panose="02010600030101010101" pitchFamily="2" charset="-122"/>
                <a:cs typeface="Simplified Arabic" panose="02020603050405020304" pitchFamily="18" charset="-78"/>
              </a:rPr>
              <a:t>يتم </a:t>
            </a:r>
            <a:r>
              <a:rPr lang="ar-OM" sz="2200" dirty="0">
                <a:latin typeface="Times New Roman" panose="02020603050405020304" pitchFamily="18" charset="0"/>
                <a:ea typeface="SimSun" panose="02010600030101010101" pitchFamily="2" charset="-122"/>
                <a:cs typeface="Simplified Arabic" panose="02020603050405020304" pitchFamily="18" charset="-78"/>
              </a:rPr>
              <a:t>اختيار نوع المتغير </a:t>
            </a:r>
            <a:r>
              <a:rPr lang="ar-SA" sz="2200" dirty="0">
                <a:latin typeface="Times New Roman" panose="02020603050405020304" pitchFamily="18" charset="0"/>
                <a:ea typeface="SimSun" panose="02010600030101010101" pitchFamily="2" charset="-122"/>
                <a:cs typeface="Simplified Arabic" panose="02020603050405020304" pitchFamily="18" charset="-78"/>
              </a:rPr>
              <a:t>إذا كان المتغير عددي</a:t>
            </a:r>
            <a:r>
              <a:rPr lang="ar-OM" sz="2200" dirty="0">
                <a:latin typeface="Times New Roman" panose="02020603050405020304" pitchFamily="18" charset="0"/>
                <a:ea typeface="SimSun" panose="02010600030101010101" pitchFamily="2" charset="-122"/>
                <a:cs typeface="Simplified Arabic" panose="02020603050405020304" pitchFamily="18" charset="-78"/>
              </a:rPr>
              <a:t>(</a:t>
            </a:r>
            <a:r>
              <a:rPr lang="en-US" sz="2200" dirty="0">
                <a:latin typeface="Times New Roman" panose="02020603050405020304" pitchFamily="18" charset="0"/>
                <a:ea typeface="SimSun" panose="02010600030101010101" pitchFamily="2" charset="-122"/>
                <a:cs typeface="Simplified Arabic" panose="02020603050405020304" pitchFamily="18" charset="-78"/>
              </a:rPr>
              <a:t>numeric</a:t>
            </a:r>
            <a:r>
              <a:rPr lang="ar-OM" sz="2200" dirty="0">
                <a:latin typeface="Times New Roman" panose="02020603050405020304" pitchFamily="18" charset="0"/>
                <a:ea typeface="SimSun" panose="02010600030101010101" pitchFamily="2" charset="-122"/>
                <a:cs typeface="Simplified Arabic" panose="02020603050405020304" pitchFamily="18" charset="-78"/>
              </a:rPr>
              <a:t>)</a:t>
            </a:r>
            <a:r>
              <a:rPr lang="ar-SA" sz="2200" dirty="0">
                <a:latin typeface="Times New Roman" panose="02020603050405020304" pitchFamily="18" charset="0"/>
                <a:ea typeface="SimSun" panose="02010600030101010101" pitchFamily="2" charset="-122"/>
                <a:cs typeface="Simplified Arabic" panose="02020603050405020304" pitchFamily="18" charset="-78"/>
              </a:rPr>
              <a:t> أو غير عددي </a:t>
            </a:r>
            <a:r>
              <a:rPr lang="ar-OM" sz="2200" dirty="0">
                <a:latin typeface="Times New Roman" panose="02020603050405020304" pitchFamily="18" charset="0"/>
                <a:ea typeface="SimSun" panose="02010600030101010101" pitchFamily="2" charset="-122"/>
                <a:cs typeface="Simplified Arabic" panose="02020603050405020304" pitchFamily="18" charset="-78"/>
              </a:rPr>
              <a:t>(</a:t>
            </a:r>
            <a:r>
              <a:rPr lang="en-US" sz="2200" dirty="0">
                <a:latin typeface="Times New Roman" panose="02020603050405020304" pitchFamily="18" charset="0"/>
                <a:ea typeface="SimSun" panose="02010600030101010101" pitchFamily="2" charset="-122"/>
                <a:cs typeface="Simplified Arabic" panose="02020603050405020304" pitchFamily="18" charset="-78"/>
              </a:rPr>
              <a:t>string</a:t>
            </a:r>
            <a:r>
              <a:rPr lang="ar-OM" sz="2200" dirty="0">
                <a:latin typeface="Times New Roman" panose="02020603050405020304" pitchFamily="18" charset="0"/>
                <a:ea typeface="SimSun" panose="02010600030101010101" pitchFamily="2" charset="-122"/>
                <a:cs typeface="Simplified Arabic" panose="02020603050405020304" pitchFamily="18" charset="-78"/>
              </a:rPr>
              <a:t>) . و</a:t>
            </a:r>
            <a:r>
              <a:rPr lang="ar-SA" sz="2200" dirty="0">
                <a:latin typeface="Times New Roman" panose="02020603050405020304" pitchFamily="18" charset="0"/>
                <a:ea typeface="SimSun" panose="02010600030101010101" pitchFamily="2" charset="-122"/>
                <a:cs typeface="Simplified Arabic" panose="02020603050405020304" pitchFamily="18" charset="-78"/>
              </a:rPr>
              <a:t>طريقة عرض المتغيرات العددية</a:t>
            </a:r>
            <a:r>
              <a:rPr lang="en-US" sz="2200" dirty="0">
                <a:latin typeface="Times New Roman" panose="02020603050405020304" pitchFamily="18" charset="0"/>
                <a:ea typeface="SimSun" panose="02010600030101010101" pitchFamily="2" charset="-122"/>
                <a:cs typeface="Simplified Arabic" panose="02020603050405020304" pitchFamily="18" charset="-78"/>
              </a:rPr>
              <a:t> </a:t>
            </a:r>
            <a:r>
              <a:rPr lang="ar-OM" sz="2200" dirty="0" smtClean="0">
                <a:latin typeface="Times New Roman" panose="02020603050405020304" pitchFamily="18" charset="0"/>
                <a:ea typeface="SimSun" panose="02010600030101010101" pitchFamily="2" charset="-122"/>
                <a:cs typeface="Simplified Arabic" panose="02020603050405020304" pitchFamily="18" charset="-78"/>
              </a:rPr>
              <a:t>كصيغة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التاريخ </a:t>
            </a:r>
            <a:r>
              <a:rPr lang="ar-SA" sz="2200" dirty="0">
                <a:latin typeface="Times New Roman" panose="02020603050405020304" pitchFamily="18" charset="0"/>
                <a:ea typeface="SimSun" panose="02010600030101010101" pitchFamily="2" charset="-122"/>
                <a:cs typeface="Simplified Arabic" panose="02020603050405020304" pitchFamily="18" charset="-78"/>
              </a:rPr>
              <a:t>أو الوقت أو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قيمة </a:t>
            </a:r>
            <a:r>
              <a:rPr lang="ar-SA" sz="2200" dirty="0">
                <a:latin typeface="Times New Roman" panose="02020603050405020304" pitchFamily="18" charset="0"/>
                <a:ea typeface="SimSun" panose="02010600030101010101" pitchFamily="2" charset="-122"/>
                <a:cs typeface="Simplified Arabic" panose="02020603050405020304" pitchFamily="18" charset="-78"/>
              </a:rPr>
              <a:t>نقدية أو متغير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رمزي</a:t>
            </a:r>
            <a:r>
              <a:rPr lang="ar-OM" sz="2200" dirty="0">
                <a:latin typeface="Times New Roman" panose="02020603050405020304" pitchFamily="18" charset="0"/>
                <a:ea typeface="SimSun" panose="02010600030101010101" pitchFamily="2" charset="-122"/>
                <a:cs typeface="Simplified Arabic" panose="02020603050405020304" pitchFamily="18" charset="-78"/>
              </a:rPr>
              <a:t>.</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عرض المتغير </a:t>
            </a:r>
            <a:r>
              <a:rPr lang="en-US" sz="2200" dirty="0">
                <a:solidFill>
                  <a:srgbClr val="0070C0"/>
                </a:solidFill>
                <a:latin typeface="Times New Roman" panose="02020603050405020304" pitchFamily="18" charset="0"/>
                <a:ea typeface="SimSun" panose="02010600030101010101" pitchFamily="2" charset="-122"/>
                <a:cs typeface="+mj-cs"/>
              </a:rPr>
              <a:t>Variable width</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:عدد </a:t>
            </a:r>
            <a:r>
              <a:rPr lang="ar-SA" sz="2200" dirty="0">
                <a:latin typeface="Times New Roman" panose="02020603050405020304" pitchFamily="18" charset="0"/>
                <a:ea typeface="SimSun" panose="02010600030101010101" pitchFamily="2" charset="-122"/>
                <a:cs typeface="Simplified Arabic" panose="02020603050405020304" pitchFamily="18" charset="-78"/>
              </a:rPr>
              <a:t>الخانات المستخدمة لعرض قيمة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المتغي</a:t>
            </a:r>
            <a:r>
              <a:rPr lang="ar-AE" sz="2200" dirty="0" smtClean="0">
                <a:latin typeface="Times New Roman" panose="02020603050405020304" pitchFamily="18" charset="0"/>
                <a:ea typeface="SimSun" panose="02010600030101010101" pitchFamily="2" charset="-122"/>
                <a:cs typeface="Simplified Arabic" panose="02020603050405020304" pitchFamily="18" charset="-78"/>
              </a:rPr>
              <a:t>ر</a:t>
            </a:r>
            <a:r>
              <a:rPr lang="ar-OM" sz="2200" dirty="0" smtClean="0">
                <a:latin typeface="Times New Roman" panose="02020603050405020304" pitchFamily="18" charset="0"/>
                <a:ea typeface="SimSun" panose="02010600030101010101" pitchFamily="2" charset="-122"/>
                <a:cs typeface="Simplified Arabic" panose="02020603050405020304" pitchFamily="18" charset="-78"/>
              </a:rPr>
              <a:t>.</a:t>
            </a:r>
            <a:r>
              <a:rPr lang="ar-SA" sz="2200" dirty="0">
                <a:latin typeface="Times New Roman" panose="02020603050405020304" pitchFamily="18" charset="0"/>
                <a:ea typeface="SimSun" panose="02010600030101010101" pitchFamily="2" charset="-122"/>
                <a:cs typeface="Simplified Arabic" panose="02020603050405020304" pitchFamily="18" charset="-78"/>
              </a:rPr>
              <a:t> </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عدد الخانات العشرية </a:t>
            </a:r>
            <a:r>
              <a:rPr lang="en-US" sz="2200" dirty="0">
                <a:solidFill>
                  <a:srgbClr val="0070C0"/>
                </a:solidFill>
                <a:latin typeface="Times New Roman" panose="02020603050405020304" pitchFamily="18" charset="0"/>
                <a:ea typeface="SimSun" panose="02010600030101010101" pitchFamily="2" charset="-122"/>
                <a:cs typeface="+mj-cs"/>
              </a:rPr>
              <a:t>Decimals</a:t>
            </a:r>
            <a:r>
              <a:rPr lang="ar-OM" sz="2200" dirty="0">
                <a:solidFill>
                  <a:srgbClr val="0070C0"/>
                </a:solidFill>
                <a:latin typeface="Times New Roman" panose="02020603050405020304" pitchFamily="18" charset="0"/>
                <a:ea typeface="SimSun" panose="02010600030101010101" pitchFamily="2" charset="-122"/>
                <a:cs typeface="+mj-cs"/>
              </a:rPr>
              <a:t> </a:t>
            </a:r>
            <a:r>
              <a:rPr lang="ar-OM" sz="2200" dirty="0" smtClean="0">
                <a:latin typeface="Times New Roman" panose="02020603050405020304" pitchFamily="18" charset="0"/>
                <a:ea typeface="SimSun" panose="02010600030101010101" pitchFamily="2" charset="-122"/>
                <a:cs typeface="Simplified Arabic" panose="02020603050405020304" pitchFamily="18" charset="-78"/>
              </a:rPr>
              <a:t>: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تحديد </a:t>
            </a:r>
            <a:r>
              <a:rPr lang="ar-SA" sz="2200" dirty="0">
                <a:latin typeface="Times New Roman" panose="02020603050405020304" pitchFamily="18" charset="0"/>
                <a:ea typeface="SimSun" panose="02010600030101010101" pitchFamily="2" charset="-122"/>
                <a:cs typeface="Simplified Arabic" panose="02020603050405020304" pitchFamily="18" charset="-78"/>
              </a:rPr>
              <a:t>عدد الخانات العشرية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للعدد </a:t>
            </a:r>
            <a:r>
              <a:rPr lang="ar-SA" sz="2200" dirty="0">
                <a:latin typeface="Times New Roman" panose="02020603050405020304" pitchFamily="18" charset="0"/>
                <a:ea typeface="SimSun" panose="02010600030101010101" pitchFamily="2" charset="-122"/>
                <a:cs typeface="Simplified Arabic" panose="02020603050405020304" pitchFamily="18" charset="-78"/>
              </a:rPr>
              <a:t>العشري في المتغيرات </a:t>
            </a:r>
            <a:r>
              <a:rPr lang="ar-SA" sz="2200" dirty="0" smtClean="0">
                <a:latin typeface="Times New Roman" panose="02020603050405020304" pitchFamily="18" charset="0"/>
                <a:ea typeface="SimSun" panose="02010600030101010101" pitchFamily="2" charset="-122"/>
                <a:cs typeface="Simplified Arabic" panose="02020603050405020304" pitchFamily="18" charset="-78"/>
              </a:rPr>
              <a:t>العددية</a:t>
            </a:r>
            <a:endParaRPr lang="ar-OM" sz="2200" dirty="0" smtClean="0">
              <a:latin typeface="Times New Roman" panose="02020603050405020304" pitchFamily="18" charset="0"/>
              <a:ea typeface="SimSun" panose="02010600030101010101" pitchFamily="2" charset="-122"/>
              <a:cs typeface="Simplified Arabic" panose="02020603050405020304" pitchFamily="18" charset="-78"/>
            </a:endParaRPr>
          </a:p>
          <a:p>
            <a:pPr algn="justLow"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وصف المتغير </a:t>
            </a:r>
            <a:r>
              <a:rPr lang="en-US" sz="2200" dirty="0">
                <a:solidFill>
                  <a:srgbClr val="0070C0"/>
                </a:solidFill>
                <a:latin typeface="Times New Roman" panose="02020603050405020304" pitchFamily="18" charset="0"/>
                <a:ea typeface="SimSun" panose="02010600030101010101" pitchFamily="2" charset="-122"/>
                <a:cs typeface="+mj-cs"/>
              </a:rPr>
              <a:t>Variable Label</a:t>
            </a:r>
            <a:r>
              <a:rPr lang="ar-OM" sz="2200" dirty="0">
                <a:latin typeface="Times New Roman" panose="02020603050405020304" pitchFamily="18" charset="0"/>
                <a:ea typeface="SimSun" panose="02010600030101010101" pitchFamily="2" charset="-122"/>
                <a:cs typeface="Simplified Arabic" panose="02020603050405020304" pitchFamily="18" charset="-78"/>
              </a:rPr>
              <a:t>: </a:t>
            </a:r>
            <a:r>
              <a:rPr lang="ar-SA" sz="2200" dirty="0">
                <a:latin typeface="Times New Roman" panose="02020603050405020304" pitchFamily="18" charset="0"/>
                <a:ea typeface="SimSun" panose="02010600030101010101" pitchFamily="2" charset="-122"/>
                <a:cs typeface="Simplified Arabic" panose="02020603050405020304" pitchFamily="18" charset="-78"/>
              </a:rPr>
              <a:t>يستخدم </a:t>
            </a:r>
            <a:r>
              <a:rPr lang="ar-OM" sz="2200" dirty="0">
                <a:latin typeface="Times New Roman" panose="02020603050405020304" pitchFamily="18" charset="0"/>
                <a:ea typeface="SimSun" panose="02010600030101010101" pitchFamily="2" charset="-122"/>
                <a:cs typeface="Simplified Arabic" panose="02020603050405020304" pitchFamily="18" charset="-78"/>
              </a:rPr>
              <a:t>لاعطاء توضيح أكثر عن المتغير </a:t>
            </a:r>
            <a:r>
              <a:rPr lang="ar-SA" sz="2200" dirty="0">
                <a:latin typeface="Simplified Arabic" panose="02020603050405020304" pitchFamily="18" charset="-78"/>
                <a:ea typeface="SimSun" panose="02010600030101010101" pitchFamily="2" charset="-122"/>
              </a:rPr>
              <a:t>ويظهر </a:t>
            </a:r>
            <a:r>
              <a:rPr lang="ar-OM" sz="2200" dirty="0">
                <a:latin typeface="Simplified Arabic" panose="02020603050405020304" pitchFamily="18" charset="-78"/>
                <a:ea typeface="SimSun" panose="02010600030101010101" pitchFamily="2" charset="-122"/>
              </a:rPr>
              <a:t>هذا </a:t>
            </a:r>
            <a:r>
              <a:rPr lang="ar-SA" sz="2200" dirty="0">
                <a:latin typeface="Simplified Arabic" panose="02020603050405020304" pitchFamily="18" charset="-78"/>
                <a:ea typeface="SimSun" panose="02010600030101010101" pitchFamily="2" charset="-122"/>
              </a:rPr>
              <a:t>الوصف في </a:t>
            </a:r>
            <a:r>
              <a:rPr lang="ar-OM" sz="2200" dirty="0" smtClean="0">
                <a:latin typeface="Simplified Arabic" panose="02020603050405020304" pitchFamily="18" charset="-78"/>
                <a:ea typeface="SimSun" panose="02010600030101010101" pitchFamily="2" charset="-122"/>
              </a:rPr>
              <a:t>المخرجات.</a:t>
            </a:r>
            <a:r>
              <a:rPr lang="ar-SA" sz="2200" dirty="0">
                <a:latin typeface="Times New Roman" panose="02020603050405020304" pitchFamily="18" charset="0"/>
                <a:ea typeface="SimSun" panose="02010600030101010101" pitchFamily="2" charset="-122"/>
                <a:cs typeface="Simplified Arabic" panose="02020603050405020304" pitchFamily="18" charset="-78"/>
              </a:rPr>
              <a:t> </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وصف القيمة </a:t>
            </a:r>
            <a:r>
              <a:rPr lang="en-US" sz="2200" dirty="0">
                <a:solidFill>
                  <a:srgbClr val="0070C0"/>
                </a:solidFill>
                <a:latin typeface="Times New Roman" panose="02020603050405020304" pitchFamily="18" charset="0"/>
                <a:ea typeface="SimSun" panose="02010600030101010101" pitchFamily="2" charset="-122"/>
                <a:cs typeface="+mj-cs"/>
              </a:rPr>
              <a:t>Value Labels</a:t>
            </a:r>
            <a:r>
              <a:rPr lang="ar-OM" sz="2200" dirty="0">
                <a:solidFill>
                  <a:srgbClr val="0070C0"/>
                </a:solidFill>
                <a:latin typeface="Times New Roman" panose="02020603050405020304" pitchFamily="18" charset="0"/>
                <a:ea typeface="SimSun" panose="02010600030101010101" pitchFamily="2" charset="-122"/>
                <a:cs typeface="+mj-cs"/>
              </a:rPr>
              <a:t> </a:t>
            </a:r>
            <a:r>
              <a:rPr lang="ar-OM" sz="2200" dirty="0">
                <a:latin typeface="Times New Roman" panose="02020603050405020304" pitchFamily="18" charset="0"/>
                <a:ea typeface="SimSun" panose="02010600030101010101" pitchFamily="2" charset="-122"/>
                <a:cs typeface="Simplified Arabic" panose="02020603050405020304" pitchFamily="18" charset="-78"/>
              </a:rPr>
              <a:t>: </a:t>
            </a:r>
            <a:r>
              <a:rPr lang="ar-SA" sz="2200" dirty="0">
                <a:latin typeface="Times New Roman" panose="02020603050405020304" pitchFamily="18" charset="0"/>
                <a:ea typeface="SimSun" panose="02010600030101010101" pitchFamily="2" charset="-122"/>
                <a:cs typeface="Simplified Arabic" panose="02020603050405020304" pitchFamily="18" charset="-78"/>
              </a:rPr>
              <a:t>توضح معنى القيم </a:t>
            </a:r>
            <a:r>
              <a:rPr lang="ar-OM" sz="2200" dirty="0">
                <a:latin typeface="Times New Roman" panose="02020603050405020304" pitchFamily="18" charset="0"/>
                <a:ea typeface="SimSun" panose="02010600030101010101" pitchFamily="2" charset="-122"/>
                <a:cs typeface="Simplified Arabic" panose="02020603050405020304" pitchFamily="18" charset="-78"/>
              </a:rPr>
              <a:t>التي أعطيت للمتغير النوعي. </a:t>
            </a:r>
          </a:p>
          <a:p>
            <a:pPr algn="r" rtl="1">
              <a:spcBef>
                <a:spcPts val="1200"/>
              </a:spcBef>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القيم المفقودة </a:t>
            </a:r>
            <a:r>
              <a:rPr lang="en-US" sz="2200" dirty="0">
                <a:solidFill>
                  <a:srgbClr val="0070C0"/>
                </a:solidFill>
                <a:latin typeface="Times New Roman" panose="02020603050405020304" pitchFamily="18" charset="0"/>
                <a:ea typeface="SimSun" panose="02010600030101010101" pitchFamily="2" charset="-122"/>
                <a:cs typeface="+mj-cs"/>
              </a:rPr>
              <a:t>Missing Values</a:t>
            </a:r>
            <a:r>
              <a:rPr lang="ar-OM" sz="2200" dirty="0">
                <a:latin typeface="Times New Roman" panose="02020603050405020304" pitchFamily="18" charset="0"/>
                <a:ea typeface="SimSun" panose="02010600030101010101" pitchFamily="2" charset="-122"/>
                <a:cs typeface="Simplified Arabic" panose="02020603050405020304" pitchFamily="18" charset="-78"/>
              </a:rPr>
              <a:t>: يمكن ترك القيم المفقودة أو إعطاء قيمة أو قيم للقيم المفقودة.</a:t>
            </a: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عرض العمود </a:t>
            </a:r>
            <a:r>
              <a:rPr lang="en-US" sz="2200" dirty="0">
                <a:solidFill>
                  <a:srgbClr val="0070C0"/>
                </a:solidFill>
                <a:latin typeface="Times New Roman" panose="02020603050405020304" pitchFamily="18" charset="0"/>
                <a:ea typeface="SimSun" panose="02010600030101010101" pitchFamily="2" charset="-122"/>
                <a:cs typeface="+mj-cs"/>
              </a:rPr>
              <a:t>Column Width</a:t>
            </a:r>
            <a:r>
              <a:rPr lang="ar-SA" sz="2200" dirty="0">
                <a:latin typeface="Times New Roman" panose="02020603050405020304" pitchFamily="18" charset="0"/>
                <a:ea typeface="SimSun" panose="02010600030101010101" pitchFamily="2" charset="-122"/>
                <a:cs typeface="Simplified Arabic" panose="02020603050405020304" pitchFamily="18" charset="-78"/>
              </a:rPr>
              <a:t>:</a:t>
            </a:r>
            <a:r>
              <a:rPr lang="ar-OM" sz="2200" dirty="0">
                <a:latin typeface="Times New Roman" panose="02020603050405020304" pitchFamily="18" charset="0"/>
                <a:ea typeface="SimSun" panose="02010600030101010101" pitchFamily="2" charset="-122"/>
                <a:cs typeface="Simplified Arabic" panose="02020603050405020304" pitchFamily="18" charset="-78"/>
              </a:rPr>
              <a:t> </a:t>
            </a:r>
            <a:r>
              <a:rPr lang="ar-SA" sz="2200" dirty="0">
                <a:latin typeface="Times New Roman" panose="02020603050405020304" pitchFamily="18" charset="0"/>
                <a:ea typeface="SimSun" panose="02010600030101010101" pitchFamily="2" charset="-122"/>
                <a:cs typeface="Simplified Arabic" panose="02020603050405020304" pitchFamily="18" charset="-78"/>
              </a:rPr>
              <a:t>يمثل عدد الرموز المخصصة </a:t>
            </a:r>
            <a:r>
              <a:rPr lang="ar-OM" sz="2200" dirty="0">
                <a:latin typeface="Times New Roman" panose="02020603050405020304" pitchFamily="18" charset="0"/>
                <a:ea typeface="SimSun" panose="02010600030101010101" pitchFamily="2" charset="-122"/>
                <a:cs typeface="Simplified Arabic" panose="02020603050405020304" pitchFamily="18" charset="-78"/>
              </a:rPr>
              <a:t>لاسم المتغير</a:t>
            </a:r>
            <a:r>
              <a:rPr lang="ar-SA" sz="2200" dirty="0">
                <a:latin typeface="Times New Roman" panose="02020603050405020304" pitchFamily="18" charset="0"/>
                <a:ea typeface="SimSun" panose="02010600030101010101" pitchFamily="2" charset="-122"/>
                <a:cs typeface="Simplified Arabic" panose="02020603050405020304" pitchFamily="18" charset="-78"/>
              </a:rPr>
              <a:t>.</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latin typeface="Times New Roman" panose="02020603050405020304" pitchFamily="18" charset="0"/>
                <a:ea typeface="SimSun" panose="02010600030101010101" pitchFamily="2" charset="-122"/>
                <a:cs typeface="Simplified Arabic" panose="02020603050405020304" pitchFamily="18" charset="-78"/>
              </a:rPr>
              <a:t> </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محاذاة </a:t>
            </a:r>
            <a:r>
              <a:rPr lang="ar-SA" sz="2200" dirty="0" smtClean="0">
                <a:solidFill>
                  <a:srgbClr val="0070C0"/>
                </a:solidFill>
                <a:latin typeface="Times New Roman" panose="02020603050405020304" pitchFamily="18" charset="0"/>
                <a:ea typeface="SimSun" panose="02010600030101010101" pitchFamily="2" charset="-122"/>
                <a:cs typeface="+mj-cs"/>
              </a:rPr>
              <a:t>النص</a:t>
            </a:r>
            <a:r>
              <a:rPr lang="ar-OM" sz="2200" dirty="0" smtClean="0">
                <a:solidFill>
                  <a:srgbClr val="0070C0"/>
                </a:solidFill>
                <a:latin typeface="Times New Roman" panose="02020603050405020304" pitchFamily="18" charset="0"/>
                <a:ea typeface="SimSun" panose="02010600030101010101" pitchFamily="2" charset="-122"/>
                <a:cs typeface="+mj-cs"/>
              </a:rPr>
              <a:t> </a:t>
            </a:r>
            <a:r>
              <a:rPr lang="en-US" sz="2200" dirty="0" smtClean="0">
                <a:solidFill>
                  <a:srgbClr val="0070C0"/>
                </a:solidFill>
                <a:latin typeface="Times New Roman" panose="02020603050405020304" pitchFamily="18" charset="0"/>
                <a:ea typeface="SimSun" panose="02010600030101010101" pitchFamily="2" charset="-122"/>
                <a:cs typeface="+mj-cs"/>
              </a:rPr>
              <a:t>  </a:t>
            </a:r>
            <a:r>
              <a:rPr lang="en-US" sz="2200" dirty="0">
                <a:solidFill>
                  <a:srgbClr val="0070C0"/>
                </a:solidFill>
                <a:latin typeface="Times New Roman" panose="02020603050405020304" pitchFamily="18" charset="0"/>
                <a:ea typeface="SimSun" panose="02010600030101010101" pitchFamily="2" charset="-122"/>
                <a:cs typeface="Simplified Arabic" panose="02020603050405020304" pitchFamily="18" charset="-78"/>
              </a:rPr>
              <a:t>Alignment</a:t>
            </a:r>
            <a:r>
              <a:rPr lang="ar-SA" sz="2200" dirty="0">
                <a:latin typeface="Times New Roman" panose="02020603050405020304" pitchFamily="18" charset="0"/>
                <a:ea typeface="SimSun" panose="02010600030101010101" pitchFamily="2" charset="-122"/>
                <a:cs typeface="Simplified Arabic" panose="02020603050405020304" pitchFamily="18" charset="-78"/>
              </a:rPr>
              <a:t>:</a:t>
            </a:r>
            <a:r>
              <a:rPr lang="ar-OM" sz="2200" dirty="0">
                <a:latin typeface="Times New Roman" panose="02020603050405020304" pitchFamily="18" charset="0"/>
                <a:ea typeface="SimSun" panose="02010600030101010101" pitchFamily="2" charset="-122"/>
                <a:cs typeface="Simplified Arabic" panose="02020603050405020304" pitchFamily="18" charset="-78"/>
              </a:rPr>
              <a:t> </a:t>
            </a:r>
            <a:r>
              <a:rPr lang="ar-SA" sz="2200" dirty="0">
                <a:latin typeface="Times New Roman" panose="02020603050405020304" pitchFamily="18" charset="0"/>
                <a:ea typeface="SimSun" panose="02010600030101010101" pitchFamily="2" charset="-122"/>
                <a:cs typeface="Simplified Arabic" panose="02020603050405020304" pitchFamily="18" charset="-78"/>
              </a:rPr>
              <a:t> لضبط محاذاة النص داخل الخلايا لكل متغير</a:t>
            </a:r>
            <a:r>
              <a:rPr lang="ar-OM" sz="2200" dirty="0">
                <a:latin typeface="Times New Roman" panose="02020603050405020304" pitchFamily="18" charset="0"/>
                <a:ea typeface="SimSun" panose="02010600030101010101" pitchFamily="2" charset="-122"/>
                <a:cs typeface="Simplified Arabic" panose="02020603050405020304" pitchFamily="18" charset="-78"/>
              </a:rPr>
              <a:t>.</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latin typeface="Times New Roman" panose="02020603050405020304" pitchFamily="18" charset="0"/>
                <a:ea typeface="SimSun" panose="02010600030101010101" pitchFamily="2" charset="-122"/>
                <a:cs typeface="Simplified Arabic" panose="02020603050405020304" pitchFamily="18" charset="-78"/>
              </a:rPr>
              <a:t> </a:t>
            </a:r>
            <a:endParaRPr lang="en-US" sz="2200" dirty="0">
              <a:latin typeface="Times New Roman" panose="02020603050405020304" pitchFamily="18" charset="0"/>
              <a:ea typeface="SimSun" panose="02010600030101010101" pitchFamily="2" charset="-122"/>
            </a:endParaRPr>
          </a:p>
          <a:p>
            <a:pPr algn="r" rtl="1">
              <a:spcAft>
                <a:spcPts val="0"/>
              </a:spcAft>
            </a:pPr>
            <a:r>
              <a:rPr lang="ar-SA" sz="2200" dirty="0">
                <a:solidFill>
                  <a:srgbClr val="0070C0"/>
                </a:solidFill>
                <a:latin typeface="Times New Roman" panose="02020603050405020304" pitchFamily="18" charset="0"/>
                <a:ea typeface="SimSun" panose="02010600030101010101" pitchFamily="2" charset="-122"/>
                <a:cs typeface="+mj-cs"/>
              </a:rPr>
              <a:t>القياس </a:t>
            </a:r>
            <a:r>
              <a:rPr lang="en-US" sz="2200" dirty="0">
                <a:solidFill>
                  <a:srgbClr val="0070C0"/>
                </a:solidFill>
                <a:latin typeface="Times New Roman" panose="02020603050405020304" pitchFamily="18" charset="0"/>
                <a:ea typeface="SimSun" panose="02010600030101010101" pitchFamily="2" charset="-122"/>
                <a:cs typeface="+mj-cs"/>
              </a:rPr>
              <a:t>Measurement</a:t>
            </a:r>
            <a:r>
              <a:rPr lang="ar-SA" sz="2200" dirty="0">
                <a:latin typeface="Times New Roman" panose="02020603050405020304" pitchFamily="18" charset="0"/>
                <a:ea typeface="SimSun" panose="02010600030101010101" pitchFamily="2" charset="-122"/>
                <a:cs typeface="Simplified Arabic" panose="02020603050405020304" pitchFamily="18" charset="-78"/>
              </a:rPr>
              <a:t>: لتحديد </a:t>
            </a:r>
            <a:r>
              <a:rPr lang="ar-OM" sz="2200" dirty="0">
                <a:latin typeface="Times New Roman" panose="02020603050405020304" pitchFamily="18" charset="0"/>
                <a:ea typeface="SimSun" panose="02010600030101010101" pitchFamily="2" charset="-122"/>
                <a:cs typeface="Simplified Arabic" panose="02020603050405020304" pitchFamily="18" charset="-78"/>
              </a:rPr>
              <a:t>نوع المتغير ( اسمي أو رتبي أو كمي</a:t>
            </a:r>
            <a:r>
              <a:rPr lang="ar-OM" sz="2200" dirty="0" smtClean="0">
                <a:latin typeface="Times New Roman" panose="02020603050405020304" pitchFamily="18" charset="0"/>
                <a:ea typeface="SimSun" panose="02010600030101010101" pitchFamily="2" charset="-122"/>
                <a:cs typeface="Simplified Arabic" panose="02020603050405020304" pitchFamily="18" charset="-78"/>
              </a:rPr>
              <a:t>).</a:t>
            </a:r>
            <a:endParaRPr lang="en-US" sz="2200" dirty="0"/>
          </a:p>
        </p:txBody>
      </p:sp>
      <p:pic>
        <p:nvPicPr>
          <p:cNvPr id="3" name="Picture 2"/>
          <p:cNvPicPr>
            <a:picLocks noChangeAspect="1"/>
          </p:cNvPicPr>
          <p:nvPr/>
        </p:nvPicPr>
        <p:blipFill>
          <a:blip r:embed="rId2"/>
          <a:stretch>
            <a:fillRect/>
          </a:stretch>
        </p:blipFill>
        <p:spPr>
          <a:xfrm>
            <a:off x="169773" y="265527"/>
            <a:ext cx="3526464" cy="2747230"/>
          </a:xfrm>
          <a:prstGeom prst="rect">
            <a:avLst/>
          </a:prstGeom>
        </p:spPr>
      </p:pic>
      <p:sp>
        <p:nvSpPr>
          <p:cNvPr id="4" name="Rectangle 3"/>
          <p:cNvSpPr/>
          <p:nvPr/>
        </p:nvSpPr>
        <p:spPr>
          <a:xfrm>
            <a:off x="169773" y="3234913"/>
            <a:ext cx="3526464" cy="769441"/>
          </a:xfrm>
          <a:prstGeom prst="rect">
            <a:avLst/>
          </a:prstGeom>
          <a:ln>
            <a:solidFill>
              <a:srgbClr val="FF0000"/>
            </a:solidFill>
          </a:ln>
        </p:spPr>
        <p:txBody>
          <a:bodyPr wrap="square">
            <a:spAutoFit/>
          </a:bodyPr>
          <a:lstStyle/>
          <a:p>
            <a:pPr algn="r" rtl="1">
              <a:spcAft>
                <a:spcPts val="0"/>
              </a:spcAft>
            </a:pPr>
            <a:r>
              <a:rPr lang="ar-SA" dirty="0" smtClean="0">
                <a:latin typeface="Times New Roman" panose="02020603050405020304" pitchFamily="18" charset="0"/>
                <a:ea typeface="SimSun" panose="02010600030101010101" pitchFamily="2" charset="-122"/>
                <a:cs typeface="Simplified Arabic" panose="02020603050405020304" pitchFamily="18" charset="-78"/>
              </a:rPr>
              <a:t> </a:t>
            </a:r>
            <a:r>
              <a:rPr lang="ar-OM" sz="2200" dirty="0" smtClean="0">
                <a:latin typeface="Times New Roman" panose="02020603050405020304" pitchFamily="18" charset="0"/>
                <a:ea typeface="SimSun" panose="02010600030101010101" pitchFamily="2" charset="-122"/>
                <a:cs typeface="+mj-cs"/>
              </a:rPr>
              <a:t>لتغيير قيم توصيف المتغير نستعمل السهم الصغير الذي يظهر في الخلية.</a:t>
            </a:r>
            <a:endParaRPr lang="en-US" sz="2200" dirty="0">
              <a:effectLst/>
              <a:latin typeface="Times New Roman" panose="02020603050405020304" pitchFamily="18" charset="0"/>
              <a:ea typeface="SimSun" panose="02010600030101010101" pitchFamily="2" charset="-122"/>
              <a:cs typeface="+mj-cs"/>
            </a:endParaRPr>
          </a:p>
        </p:txBody>
      </p:sp>
      <p:pic>
        <p:nvPicPr>
          <p:cNvPr id="5" name="Picture 4"/>
          <p:cNvPicPr>
            <a:picLocks noChangeAspect="1"/>
          </p:cNvPicPr>
          <p:nvPr/>
        </p:nvPicPr>
        <p:blipFill>
          <a:blip r:embed="rId3"/>
          <a:stretch>
            <a:fillRect/>
          </a:stretch>
        </p:blipFill>
        <p:spPr>
          <a:xfrm>
            <a:off x="313990" y="4226510"/>
            <a:ext cx="1695450" cy="1685925"/>
          </a:xfrm>
          <a:prstGeom prst="rect">
            <a:avLst/>
          </a:prstGeom>
        </p:spPr>
      </p:pic>
      <p:pic>
        <p:nvPicPr>
          <p:cNvPr id="6" name="Picture 5"/>
          <p:cNvPicPr>
            <a:picLocks noChangeAspect="1"/>
          </p:cNvPicPr>
          <p:nvPr/>
        </p:nvPicPr>
        <p:blipFill>
          <a:blip r:embed="rId4"/>
          <a:stretch>
            <a:fillRect/>
          </a:stretch>
        </p:blipFill>
        <p:spPr>
          <a:xfrm>
            <a:off x="2305654" y="4519042"/>
            <a:ext cx="2286000" cy="1847850"/>
          </a:xfrm>
          <a:prstGeom prst="rect">
            <a:avLst/>
          </a:prstGeom>
        </p:spPr>
      </p:pic>
    </p:spTree>
    <p:extLst>
      <p:ext uri="{BB962C8B-B14F-4D97-AF65-F5344CB8AC3E}">
        <p14:creationId xmlns:p14="http://schemas.microsoft.com/office/powerpoint/2010/main" val="1925167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420" y="3251301"/>
            <a:ext cx="5143500" cy="3009900"/>
          </a:xfrm>
          <a:prstGeom prst="rect">
            <a:avLst/>
          </a:prstGeom>
        </p:spPr>
      </p:pic>
      <p:sp>
        <p:nvSpPr>
          <p:cNvPr id="3" name="Rectangle 2"/>
          <p:cNvSpPr/>
          <p:nvPr/>
        </p:nvSpPr>
        <p:spPr>
          <a:xfrm>
            <a:off x="5770205" y="1086696"/>
            <a:ext cx="6096000" cy="3046988"/>
          </a:xfrm>
          <a:prstGeom prst="rect">
            <a:avLst/>
          </a:prstGeom>
          <a:ln>
            <a:solidFill>
              <a:srgbClr val="FF0000"/>
            </a:solidFill>
          </a:ln>
        </p:spPr>
        <p:txBody>
          <a:bodyPr>
            <a:spAutoFit/>
          </a:bodyPr>
          <a:lstStyle/>
          <a:p>
            <a:pPr marL="285750" indent="-285750" algn="just" rtl="1">
              <a:spcAft>
                <a:spcPts val="0"/>
              </a:spcAft>
              <a:buFont typeface="Wingdings" panose="05000000000000000000" pitchFamily="2" charset="2"/>
              <a:buChar char="Ø"/>
            </a:pPr>
            <a:r>
              <a:rPr lang="ar-SA" dirty="0" smtClean="0">
                <a:latin typeface="Times New Roman" panose="02020603050405020304" pitchFamily="18" charset="0"/>
                <a:ea typeface="SimSun" panose="02010600030101010101" pitchFamily="2" charset="-122"/>
                <a:cs typeface="Simplified Arabic" panose="02020603050405020304" pitchFamily="18" charset="-78"/>
              </a:rPr>
              <a:t> </a:t>
            </a:r>
            <a:r>
              <a:rPr lang="ar-AE" sz="2400" dirty="0">
                <a:latin typeface="Arial" panose="020B0604020202020204" pitchFamily="34" charset="0"/>
              </a:rPr>
              <a:t>ترميز البيانات هو تهيئة البيانات حتى يستطيع البرنامج التعامل معها، وذلك بإعطاء قيم المتغيرات النوعية </a:t>
            </a:r>
            <a:r>
              <a:rPr lang="ar-AE" sz="2400" dirty="0" smtClean="0">
                <a:latin typeface="Arial" panose="020B0604020202020204" pitchFamily="34" charset="0"/>
              </a:rPr>
              <a:t>ترميزا رقميا </a:t>
            </a:r>
            <a:r>
              <a:rPr lang="ar-OM" sz="2400" dirty="0" smtClean="0">
                <a:latin typeface="Times New Roman" panose="02020603050405020304" pitchFamily="18" charset="0"/>
                <a:ea typeface="SimSun" panose="02010600030101010101" pitchFamily="2" charset="-122"/>
                <a:cs typeface="+mj-cs"/>
              </a:rPr>
              <a:t>للتمييز </a:t>
            </a:r>
            <a:r>
              <a:rPr lang="ar-OM" sz="2400" dirty="0">
                <a:latin typeface="Times New Roman" panose="02020603050405020304" pitchFamily="18" charset="0"/>
                <a:ea typeface="SimSun" panose="02010600030101010101" pitchFamily="2" charset="-122"/>
                <a:cs typeface="+mj-cs"/>
              </a:rPr>
              <a:t>فقط بين قيم المتغير وليس لها قيمة حقيقية</a:t>
            </a:r>
            <a:r>
              <a:rPr lang="ar-OM" sz="2400" dirty="0" smtClean="0">
                <a:latin typeface="Times New Roman" panose="02020603050405020304" pitchFamily="18" charset="0"/>
                <a:ea typeface="SimSun" panose="02010600030101010101" pitchFamily="2" charset="-122"/>
                <a:cs typeface="+mj-cs"/>
              </a:rPr>
              <a:t>.</a:t>
            </a:r>
            <a:endParaRPr lang="ar-AE" sz="2400" dirty="0" smtClean="0">
              <a:latin typeface="Times New Roman" panose="02020603050405020304" pitchFamily="18" charset="0"/>
              <a:ea typeface="SimSun" panose="02010600030101010101" pitchFamily="2" charset="-122"/>
              <a:cs typeface="+mj-cs"/>
            </a:endParaRPr>
          </a:p>
          <a:p>
            <a:pPr algn="just" rtl="1">
              <a:spcAft>
                <a:spcPts val="0"/>
              </a:spcAft>
            </a:pPr>
            <a:endParaRPr lang="ar-OM" sz="2400" dirty="0">
              <a:latin typeface="Times New Roman" panose="02020603050405020304" pitchFamily="18" charset="0"/>
              <a:ea typeface="SimSun" panose="02010600030101010101" pitchFamily="2" charset="-122"/>
              <a:cs typeface="+mj-cs"/>
            </a:endParaRPr>
          </a:p>
          <a:p>
            <a:pPr marL="342900" indent="-342900" algn="just" rtl="1">
              <a:spcAft>
                <a:spcPts val="0"/>
              </a:spcAft>
              <a:buFont typeface="Wingdings" panose="05000000000000000000" pitchFamily="2" charset="2"/>
              <a:buChar char="Ø"/>
            </a:pPr>
            <a:r>
              <a:rPr lang="ar-AE" sz="2400" dirty="0" smtClean="0">
                <a:latin typeface="Times New Roman" panose="02020603050405020304" pitchFamily="18" charset="0"/>
                <a:ea typeface="SimSun" panose="02010600030101010101" pitchFamily="2" charset="-122"/>
                <a:cs typeface="+mj-cs"/>
              </a:rPr>
              <a:t>في شاشة تعريف المتغيرات </a:t>
            </a:r>
            <a:r>
              <a:rPr lang="ar-OM" sz="2400" dirty="0" smtClean="0">
                <a:latin typeface="Times New Roman" panose="02020603050405020304" pitchFamily="18" charset="0"/>
                <a:ea typeface="SimSun" panose="02010600030101010101" pitchFamily="2" charset="-122"/>
                <a:cs typeface="+mj-cs"/>
              </a:rPr>
              <a:t>تك</a:t>
            </a:r>
            <a:r>
              <a:rPr lang="ar-AE" sz="2400" dirty="0" smtClean="0">
                <a:latin typeface="Times New Roman" panose="02020603050405020304" pitchFamily="18" charset="0"/>
                <a:ea typeface="SimSun" panose="02010600030101010101" pitchFamily="2" charset="-122"/>
                <a:cs typeface="+mj-cs"/>
              </a:rPr>
              <a:t>ت</a:t>
            </a:r>
            <a:r>
              <a:rPr lang="ar-OM" sz="2400" dirty="0" smtClean="0">
                <a:latin typeface="Times New Roman" panose="02020603050405020304" pitchFamily="18" charset="0"/>
                <a:ea typeface="SimSun" panose="02010600030101010101" pitchFamily="2" charset="-122"/>
                <a:cs typeface="+mj-cs"/>
              </a:rPr>
              <a:t>ب </a:t>
            </a:r>
            <a:r>
              <a:rPr lang="ar-OM" sz="2400" dirty="0">
                <a:latin typeface="Times New Roman" panose="02020603050405020304" pitchFamily="18" charset="0"/>
                <a:ea typeface="SimSun" panose="02010600030101010101" pitchFamily="2" charset="-122"/>
                <a:cs typeface="+mj-cs"/>
              </a:rPr>
              <a:t>القيمة في خانة </a:t>
            </a:r>
            <a:r>
              <a:rPr lang="en-US" sz="2400" dirty="0">
                <a:latin typeface="Times New Roman" panose="02020603050405020304" pitchFamily="18" charset="0"/>
                <a:ea typeface="SimSun" panose="02010600030101010101" pitchFamily="2" charset="-122"/>
                <a:cs typeface="+mj-cs"/>
              </a:rPr>
              <a:t>value</a:t>
            </a:r>
            <a:r>
              <a:rPr lang="ar-OM" sz="2400" dirty="0">
                <a:latin typeface="Times New Roman" panose="02020603050405020304" pitchFamily="18" charset="0"/>
                <a:ea typeface="SimSun" panose="02010600030101010101" pitchFamily="2" charset="-122"/>
                <a:cs typeface="+mj-cs"/>
              </a:rPr>
              <a:t> وما تقابلها من صفة في </a:t>
            </a:r>
            <a:r>
              <a:rPr lang="en-US" sz="2400" dirty="0">
                <a:latin typeface="Times New Roman" panose="02020603050405020304" pitchFamily="18" charset="0"/>
                <a:ea typeface="SimSun" panose="02010600030101010101" pitchFamily="2" charset="-122"/>
                <a:cs typeface="+mj-cs"/>
              </a:rPr>
              <a:t>label</a:t>
            </a:r>
            <a:r>
              <a:rPr lang="ar-OM" sz="2400" dirty="0">
                <a:latin typeface="Times New Roman" panose="02020603050405020304" pitchFamily="18" charset="0"/>
                <a:ea typeface="SimSun" panose="02010600030101010101" pitchFamily="2" charset="-122"/>
                <a:cs typeface="+mj-cs"/>
              </a:rPr>
              <a:t>. ثم نضغط </a:t>
            </a:r>
            <a:r>
              <a:rPr lang="en-US" sz="2400" dirty="0">
                <a:latin typeface="Times New Roman" panose="02020603050405020304" pitchFamily="18" charset="0"/>
                <a:ea typeface="SimSun" panose="02010600030101010101" pitchFamily="2" charset="-122"/>
                <a:cs typeface="+mj-cs"/>
              </a:rPr>
              <a:t>add </a:t>
            </a:r>
            <a:r>
              <a:rPr lang="ar-OM" sz="2400" dirty="0">
                <a:latin typeface="Times New Roman" panose="02020603050405020304" pitchFamily="18" charset="0"/>
                <a:ea typeface="SimSun" panose="02010600030101010101" pitchFamily="2" charset="-122"/>
                <a:cs typeface="+mj-cs"/>
              </a:rPr>
              <a:t>. وتكرر مع باقي قيم </a:t>
            </a:r>
            <a:r>
              <a:rPr lang="ar-OM" sz="2400" dirty="0" smtClean="0">
                <a:latin typeface="Times New Roman" panose="02020603050405020304" pitchFamily="18" charset="0"/>
                <a:ea typeface="SimSun" panose="02010600030101010101" pitchFamily="2" charset="-122"/>
                <a:cs typeface="+mj-cs"/>
              </a:rPr>
              <a:t>المتغي</a:t>
            </a:r>
            <a:r>
              <a:rPr lang="ar-AE" sz="2400" dirty="0" smtClean="0">
                <a:latin typeface="Times New Roman" panose="02020603050405020304" pitchFamily="18" charset="0"/>
                <a:ea typeface="SimSun" panose="02010600030101010101" pitchFamily="2" charset="-122"/>
                <a:cs typeface="+mj-cs"/>
              </a:rPr>
              <a:t>ر</a:t>
            </a:r>
            <a:r>
              <a:rPr lang="ar-OM" sz="2400" dirty="0" smtClean="0">
                <a:latin typeface="Times New Roman" panose="02020603050405020304" pitchFamily="18" charset="0"/>
                <a:ea typeface="SimSun" panose="02010600030101010101" pitchFamily="2" charset="-122"/>
                <a:cs typeface="+mj-cs"/>
              </a:rPr>
              <a:t>. </a:t>
            </a:r>
            <a:r>
              <a:rPr lang="ar-OM" sz="2400" dirty="0">
                <a:latin typeface="Times New Roman" panose="02020603050405020304" pitchFamily="18" charset="0"/>
                <a:ea typeface="SimSun" panose="02010600030101010101" pitchFamily="2" charset="-122"/>
                <a:cs typeface="+mj-cs"/>
              </a:rPr>
              <a:t>ويمكن التعديل والحذف </a:t>
            </a:r>
            <a:r>
              <a:rPr lang="ar-AE" sz="2400" dirty="0">
                <a:latin typeface="Times New Roman" panose="02020603050405020304" pitchFamily="18" charset="0"/>
                <a:ea typeface="SimSun" panose="02010600030101010101" pitchFamily="2" charset="-122"/>
                <a:cs typeface="+mj-cs"/>
              </a:rPr>
              <a:t>بالضغط على</a:t>
            </a:r>
            <a:r>
              <a:rPr lang="ar-OM" sz="2400" dirty="0">
                <a:latin typeface="Times New Roman" panose="02020603050405020304" pitchFamily="18" charset="0"/>
                <a:ea typeface="SimSun" panose="02010600030101010101" pitchFamily="2" charset="-122"/>
                <a:cs typeface="+mj-cs"/>
              </a:rPr>
              <a:t> </a:t>
            </a:r>
            <a:r>
              <a:rPr lang="en-US" sz="2400" dirty="0">
                <a:latin typeface="Times New Roman" panose="02020603050405020304" pitchFamily="18" charset="0"/>
                <a:ea typeface="SimSun" panose="02010600030101010101" pitchFamily="2" charset="-122"/>
                <a:cs typeface="+mj-cs"/>
              </a:rPr>
              <a:t>change </a:t>
            </a:r>
            <a:r>
              <a:rPr lang="ar-AE" sz="2400" dirty="0">
                <a:latin typeface="Times New Roman" panose="02020603050405020304" pitchFamily="18" charset="0"/>
                <a:ea typeface="SimSun" panose="02010600030101010101" pitchFamily="2" charset="-122"/>
                <a:cs typeface="+mj-cs"/>
              </a:rPr>
              <a:t> أو </a:t>
            </a:r>
            <a:r>
              <a:rPr lang="en-US" sz="2400" dirty="0" smtClean="0">
                <a:latin typeface="Times New Roman" panose="02020603050405020304" pitchFamily="18" charset="0"/>
                <a:ea typeface="SimSun" panose="02010600030101010101" pitchFamily="2" charset="-122"/>
                <a:cs typeface="+mj-cs"/>
              </a:rPr>
              <a:t>remove</a:t>
            </a:r>
            <a:r>
              <a:rPr lang="ar-AE" sz="2400" dirty="0" smtClean="0">
                <a:latin typeface="Times New Roman" panose="02020603050405020304" pitchFamily="18" charset="0"/>
                <a:ea typeface="SimSun" panose="02010600030101010101" pitchFamily="2" charset="-122"/>
                <a:cs typeface="+mj-cs"/>
              </a:rPr>
              <a:t>.</a:t>
            </a:r>
            <a:endParaRPr lang="en-US" sz="2400" dirty="0">
              <a:latin typeface="Times New Roman" panose="02020603050405020304" pitchFamily="18" charset="0"/>
              <a:ea typeface="SimSun" panose="02010600030101010101" pitchFamily="2" charset="-122"/>
              <a:cs typeface="+mj-cs"/>
            </a:endParaRPr>
          </a:p>
        </p:txBody>
      </p:sp>
      <p:sp>
        <p:nvSpPr>
          <p:cNvPr id="4" name="TextBox 3"/>
          <p:cNvSpPr txBox="1"/>
          <p:nvPr/>
        </p:nvSpPr>
        <p:spPr>
          <a:xfrm>
            <a:off x="4786648" y="170538"/>
            <a:ext cx="2112135" cy="461665"/>
          </a:xfrm>
          <a:prstGeom prst="rect">
            <a:avLst/>
          </a:prstGeom>
          <a:noFill/>
          <a:ln>
            <a:solidFill>
              <a:srgbClr val="00B050"/>
            </a:solidFill>
          </a:ln>
        </p:spPr>
        <p:txBody>
          <a:bodyPr wrap="square" rtlCol="0">
            <a:spAutoFit/>
          </a:bodyPr>
          <a:lstStyle/>
          <a:p>
            <a:pPr algn="r" rtl="1"/>
            <a:r>
              <a:rPr lang="ar-AE" sz="2400" dirty="0" smtClean="0">
                <a:cs typeface="+mj-cs"/>
              </a:rPr>
              <a:t>الترميز (</a:t>
            </a:r>
            <a:r>
              <a:rPr lang="en-US" sz="2400" dirty="0" smtClean="0">
                <a:latin typeface="Times New Roman" panose="02020603050405020304" pitchFamily="18" charset="0"/>
                <a:cs typeface="Times New Roman" panose="02020603050405020304" pitchFamily="18" charset="0"/>
              </a:rPr>
              <a:t>coding</a:t>
            </a:r>
            <a:r>
              <a:rPr lang="ar-AE" sz="2400" dirty="0" smtClean="0">
                <a:cs typeface="+mj-cs"/>
              </a:rPr>
              <a:t>)</a:t>
            </a:r>
            <a:endParaRPr lang="en-US" sz="2400" dirty="0">
              <a:cs typeface="+mj-cs"/>
            </a:endParaRPr>
          </a:p>
        </p:txBody>
      </p:sp>
      <p:pic>
        <p:nvPicPr>
          <p:cNvPr id="5" name="Picture 4"/>
          <p:cNvPicPr>
            <a:picLocks noChangeAspect="1"/>
          </p:cNvPicPr>
          <p:nvPr/>
        </p:nvPicPr>
        <p:blipFill>
          <a:blip r:embed="rId3"/>
          <a:stretch>
            <a:fillRect/>
          </a:stretch>
        </p:blipFill>
        <p:spPr>
          <a:xfrm>
            <a:off x="584327" y="186346"/>
            <a:ext cx="3171877" cy="1782734"/>
          </a:xfrm>
          <a:prstGeom prst="rect">
            <a:avLst/>
          </a:prstGeom>
        </p:spPr>
      </p:pic>
      <p:pic>
        <p:nvPicPr>
          <p:cNvPr id="6" name="Picture 5"/>
          <p:cNvPicPr>
            <a:picLocks noChangeAspect="1"/>
          </p:cNvPicPr>
          <p:nvPr/>
        </p:nvPicPr>
        <p:blipFill>
          <a:blip r:embed="rId4"/>
          <a:stretch>
            <a:fillRect/>
          </a:stretch>
        </p:blipFill>
        <p:spPr>
          <a:xfrm rot="5400000">
            <a:off x="2035485" y="2395878"/>
            <a:ext cx="1011892" cy="428625"/>
          </a:xfrm>
          <a:prstGeom prst="rect">
            <a:avLst/>
          </a:prstGeom>
        </p:spPr>
      </p:pic>
    </p:spTree>
    <p:extLst>
      <p:ext uri="{BB962C8B-B14F-4D97-AF65-F5344CB8AC3E}">
        <p14:creationId xmlns:p14="http://schemas.microsoft.com/office/powerpoint/2010/main" val="173554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733" y="430196"/>
            <a:ext cx="10740980" cy="5048690"/>
          </a:xfrm>
          <a:prstGeom prst="rect">
            <a:avLst/>
          </a:prstGeom>
          <a:ln>
            <a:solidFill>
              <a:srgbClr val="FF0000"/>
            </a:solidFill>
          </a:ln>
        </p:spPr>
        <p:txBody>
          <a:bodyPr wrap="square">
            <a:spAutoFit/>
          </a:bodyPr>
          <a:lstStyle/>
          <a:p>
            <a:pPr marL="342900" indent="-342900" algn="r" rtl="1">
              <a:lnSpc>
                <a:spcPct val="107000"/>
              </a:lnSpc>
              <a:spcAft>
                <a:spcPts val="0"/>
              </a:spcAft>
              <a:buFont typeface="Wingdings" panose="05000000000000000000" pitchFamily="2" charset="2"/>
              <a:buChar char="Ø"/>
            </a:pPr>
            <a:r>
              <a:rPr lang="ar-OM" sz="2400" dirty="0" smtClean="0">
                <a:latin typeface="Arial-BoldMT"/>
                <a:ea typeface="Calibri" panose="020F0502020204030204" pitchFamily="34" charset="0"/>
                <a:cs typeface="Arial-BoldMT"/>
              </a:rPr>
              <a:t>يفضل توزيع عدد أكبر من المطلوب من الاستبانات احتياطا. وذلك لأن بعضها لا يرجع وبعضها غير مكتمل بشكل كافي، وبعضها فيها أخطاء وتناقضات يرغب الباحث في استبعادها.</a:t>
            </a:r>
          </a:p>
          <a:p>
            <a:pPr marL="342900" indent="-342900" algn="r" rtl="1">
              <a:lnSpc>
                <a:spcPct val="107000"/>
              </a:lnSpc>
              <a:spcAft>
                <a:spcPts val="0"/>
              </a:spcAft>
              <a:buFont typeface="Wingdings" panose="05000000000000000000" pitchFamily="2" charset="2"/>
              <a:buChar char="Ø"/>
            </a:pPr>
            <a:r>
              <a:rPr lang="ar-SA" sz="2400" dirty="0" smtClean="0">
                <a:latin typeface="Arial-BoldMT"/>
                <a:ea typeface="Calibri" panose="020F0502020204030204" pitchFamily="34" charset="0"/>
                <a:cs typeface="Arial-BoldMT"/>
              </a:rPr>
              <a:t>بعد </a:t>
            </a:r>
            <a:r>
              <a:rPr lang="ar-SA" sz="2400" dirty="0">
                <a:latin typeface="Arial-BoldMT"/>
                <a:ea typeface="Calibri" panose="020F0502020204030204" pitchFamily="34" charset="0"/>
                <a:cs typeface="Arial-BoldMT"/>
              </a:rPr>
              <a:t>ارجاع الاستبانات من عند المستجيبين </a:t>
            </a:r>
            <a:r>
              <a:rPr lang="ar-OM" sz="2400" dirty="0" smtClean="0">
                <a:latin typeface="Arial-BoldMT"/>
                <a:ea typeface="Calibri" panose="020F0502020204030204" pitchFamily="34" charset="0"/>
                <a:cs typeface="Arial-BoldMT"/>
              </a:rPr>
              <a:t>ترقم </a:t>
            </a:r>
            <a:r>
              <a:rPr lang="ar-SA" sz="2400" dirty="0" smtClean="0">
                <a:latin typeface="Arial-BoldMT"/>
                <a:ea typeface="Calibri" panose="020F0502020204030204" pitchFamily="34" charset="0"/>
                <a:cs typeface="Arial-BoldMT"/>
              </a:rPr>
              <a:t>الاستبانات  </a:t>
            </a:r>
            <a:r>
              <a:rPr lang="ar-SA" sz="2400" dirty="0">
                <a:latin typeface="Arial-BoldMT"/>
                <a:ea typeface="Calibri" panose="020F0502020204030204" pitchFamily="34" charset="0"/>
                <a:cs typeface="Arial-BoldMT"/>
              </a:rPr>
              <a:t>ليسهل الرجوع إليها في أي وقت. </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spcAft>
                <a:spcPts val="0"/>
              </a:spcAft>
              <a:buFont typeface="Wingdings" panose="05000000000000000000" pitchFamily="2" charset="2"/>
              <a:buChar char="Ø"/>
            </a:pPr>
            <a:r>
              <a:rPr lang="ar-SA" sz="2400" dirty="0">
                <a:latin typeface="Arial-BoldMT"/>
                <a:ea typeface="Calibri" panose="020F0502020204030204" pitchFamily="34" charset="0"/>
                <a:cs typeface="Arial-BoldMT"/>
              </a:rPr>
              <a:t>نفتح برنامج </a:t>
            </a:r>
            <a:r>
              <a:rPr lang="en-US" sz="2400" dirty="0">
                <a:latin typeface="Times New Roman" panose="02020603050405020304" pitchFamily="18" charset="0"/>
                <a:ea typeface="Calibri" panose="020F0502020204030204" pitchFamily="34" charset="0"/>
                <a:cs typeface="Times New Roman" panose="02020603050405020304" pitchFamily="18" charset="0"/>
              </a:rPr>
              <a:t>SPSS</a:t>
            </a:r>
            <a:r>
              <a:rPr lang="en-US" sz="2400" dirty="0">
                <a:latin typeface="Calibri" panose="020F0502020204030204" pitchFamily="34" charset="0"/>
                <a:ea typeface="Calibri" panose="020F0502020204030204" pitchFamily="34" charset="0"/>
                <a:cs typeface="Arial-BoldMT"/>
              </a:rPr>
              <a:t> </a:t>
            </a:r>
            <a:r>
              <a:rPr lang="ar-OM" sz="2400" dirty="0">
                <a:latin typeface="Calibri" panose="020F0502020204030204" pitchFamily="34" charset="0"/>
                <a:ea typeface="Calibri" panose="020F0502020204030204" pitchFamily="34" charset="0"/>
                <a:cs typeface="Arial-BoldMT"/>
              </a:rPr>
              <a:t> وفي شاشة تعريف المتغيرات </a:t>
            </a:r>
            <a:r>
              <a:rPr lang="ar-SA" sz="2400" dirty="0">
                <a:latin typeface="Arial-BoldMT"/>
                <a:ea typeface="Calibri" panose="020F0502020204030204" pitchFamily="34" charset="0"/>
                <a:cs typeface="Arial-BoldMT"/>
              </a:rPr>
              <a:t>نقوم بتعريف </a:t>
            </a:r>
            <a:r>
              <a:rPr lang="ar-SA" sz="2400" dirty="0" smtClean="0">
                <a:latin typeface="Arial-BoldMT"/>
                <a:ea typeface="Calibri" panose="020F0502020204030204" pitchFamily="34" charset="0"/>
                <a:cs typeface="Arial-BoldMT"/>
              </a:rPr>
              <a:t>متغيرات</a:t>
            </a:r>
            <a:r>
              <a:rPr lang="ar-OM" sz="2400" dirty="0" smtClean="0">
                <a:latin typeface="Arial-BoldMT"/>
                <a:ea typeface="Calibri" panose="020F0502020204030204" pitchFamily="34" charset="0"/>
                <a:cs typeface="Arial-BoldMT"/>
              </a:rPr>
              <a:t> </a:t>
            </a:r>
            <a:r>
              <a:rPr lang="ar-SA" sz="2400" dirty="0" smtClean="0">
                <a:latin typeface="Arial-BoldMT"/>
                <a:ea typeface="Calibri" panose="020F0502020204030204" pitchFamily="34" charset="0"/>
                <a:cs typeface="Arial-BoldMT"/>
              </a:rPr>
              <a:t>الدراسة</a:t>
            </a:r>
            <a:r>
              <a:rPr lang="ar-OM" sz="2400" dirty="0" smtClean="0">
                <a:latin typeface="Arial-BoldMT"/>
                <a:ea typeface="Calibri" panose="020F0502020204030204" pitchFamily="34" charset="0"/>
                <a:cs typeface="Arial-BoldMT"/>
              </a:rPr>
              <a:t> حيث </a:t>
            </a:r>
            <a:r>
              <a:rPr lang="ar-SA" sz="2400" dirty="0" smtClean="0">
                <a:latin typeface="Arial-BoldMT"/>
                <a:ea typeface="Calibri" panose="020F0502020204030204" pitchFamily="34" charset="0"/>
                <a:cs typeface="Arial-BoldMT"/>
              </a:rPr>
              <a:t>يمثل </a:t>
            </a:r>
            <a:r>
              <a:rPr lang="ar-SA" sz="2400" dirty="0">
                <a:latin typeface="Arial-BoldMT"/>
                <a:ea typeface="Calibri" panose="020F0502020204030204" pitchFamily="34" charset="0"/>
                <a:cs typeface="Arial-BoldMT"/>
              </a:rPr>
              <a:t>كل سؤال في الاستبانة متغير عشوائي.</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lnSpc>
                <a:spcPct val="107000"/>
              </a:lnSpc>
              <a:spcAft>
                <a:spcPts val="0"/>
              </a:spcAft>
              <a:buFont typeface="Wingdings" panose="05000000000000000000" pitchFamily="2" charset="2"/>
              <a:buChar char="Ø"/>
            </a:pPr>
            <a:r>
              <a:rPr lang="ar-SA" sz="2400" dirty="0">
                <a:latin typeface="Arial-BoldMT"/>
                <a:ea typeface="Calibri" panose="020F0502020204030204" pitchFamily="34" charset="0"/>
                <a:cs typeface="Arial-BoldMT"/>
              </a:rPr>
              <a:t>في شاشة </a:t>
            </a:r>
            <a:r>
              <a:rPr lang="ar-AE" sz="2400" dirty="0">
                <a:latin typeface="Arial-BoldMT"/>
                <a:ea typeface="Calibri" panose="020F0502020204030204" pitchFamily="34" charset="0"/>
                <a:cs typeface="Arial-BoldMT"/>
              </a:rPr>
              <a:t>إ</a:t>
            </a:r>
            <a:r>
              <a:rPr lang="ar-SA" sz="2400" dirty="0" smtClean="0">
                <a:latin typeface="Arial-BoldMT"/>
                <a:ea typeface="Calibri" panose="020F0502020204030204" pitchFamily="34" charset="0"/>
                <a:cs typeface="Arial-BoldMT"/>
              </a:rPr>
              <a:t>خال </a:t>
            </a:r>
            <a:r>
              <a:rPr lang="ar-SA" sz="2400" dirty="0">
                <a:latin typeface="Arial-BoldMT"/>
                <a:ea typeface="Calibri" panose="020F0502020204030204" pitchFamily="34" charset="0"/>
                <a:cs typeface="Arial-BoldMT"/>
              </a:rPr>
              <a:t>البيانات نعرف </a:t>
            </a:r>
            <a:r>
              <a:rPr lang="ar-SA" sz="2400" dirty="0" smtClean="0">
                <a:latin typeface="Arial-BoldMT"/>
                <a:ea typeface="Calibri" panose="020F0502020204030204" pitchFamily="34" charset="0"/>
                <a:cs typeface="Arial-BoldMT"/>
              </a:rPr>
              <a:t>متغيرال</a:t>
            </a:r>
            <a:r>
              <a:rPr lang="ar-OM" sz="2400" dirty="0" smtClean="0">
                <a:latin typeface="Arial-BoldMT"/>
                <a:ea typeface="Calibri" panose="020F0502020204030204" pitchFamily="34" charset="0"/>
                <a:cs typeface="Arial-BoldMT"/>
              </a:rPr>
              <a:t>ت</a:t>
            </a:r>
            <a:r>
              <a:rPr lang="ar-SA" sz="2400" dirty="0" smtClean="0">
                <a:latin typeface="Arial-BoldMT"/>
                <a:ea typeface="Calibri" panose="020F0502020204030204" pitchFamily="34" charset="0"/>
                <a:cs typeface="Arial-BoldMT"/>
              </a:rPr>
              <a:t>سلسل </a:t>
            </a:r>
            <a:r>
              <a:rPr lang="ar-OM" sz="2400" dirty="0" smtClean="0">
                <a:latin typeface="Arial-BoldMT"/>
                <a:ea typeface="Calibri" panose="020F0502020204030204" pitchFamily="34" charset="0"/>
                <a:cs typeface="Arial-BoldMT"/>
              </a:rPr>
              <a:t>الذي </a:t>
            </a:r>
            <a:r>
              <a:rPr lang="ar-SA" sz="2400" dirty="0" smtClean="0">
                <a:latin typeface="Arial-BoldMT"/>
                <a:ea typeface="Calibri" panose="020F0502020204030204" pitchFamily="34" charset="0"/>
                <a:cs typeface="Arial-BoldMT"/>
              </a:rPr>
              <a:t>يعبرعن </a:t>
            </a:r>
            <a:r>
              <a:rPr lang="ar-SA" sz="2400" dirty="0">
                <a:latin typeface="Arial-BoldMT"/>
                <a:ea typeface="Calibri" panose="020F0502020204030204" pitchFamily="34" charset="0"/>
                <a:cs typeface="Arial-BoldMT"/>
              </a:rPr>
              <a:t>رقم الحالة ( المستجيب) </a:t>
            </a:r>
            <a:r>
              <a:rPr lang="ar-OM" sz="2400" dirty="0" smtClean="0">
                <a:latin typeface="Arial-BoldMT"/>
                <a:ea typeface="Calibri" panose="020F0502020204030204" pitchFamily="34" charset="0"/>
                <a:cs typeface="Arial-BoldMT"/>
              </a:rPr>
              <a:t>وهو من نوع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string</a:t>
            </a:r>
            <a:r>
              <a:rPr lang="ar-OM" sz="2400" dirty="0" smtClean="0">
                <a:latin typeface="Arial-BoldMT"/>
                <a:ea typeface="Calibri" panose="020F0502020204030204" pitchFamily="34" charset="0"/>
                <a:cs typeface="Arial-BoldMT"/>
              </a:rPr>
              <a:t>.</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r" rtl="1">
              <a:spcAft>
                <a:spcPts val="0"/>
              </a:spcAft>
              <a:buFont typeface="Wingdings" panose="05000000000000000000" pitchFamily="2" charset="2"/>
              <a:buChar char="Ø"/>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في شاشة ادخال البيانات تكون معلومات الاستبانة الواحدة في صف واحد. وبالتالي يكون عدد الحالات هو عدد الاستبانات التي تم ادخاله</a:t>
            </a:r>
            <a:r>
              <a:rPr lang="ar-AE" sz="2400" dirty="0" smtClean="0">
                <a:latin typeface="Times New Roman" panose="02020603050405020304" pitchFamily="18" charset="0"/>
                <a:ea typeface="SimSun" panose="02010600030101010101" pitchFamily="2" charset="-122"/>
                <a:cs typeface="Simplified Arabic" panose="02020603050405020304" pitchFamily="18" charset="-78"/>
              </a:rPr>
              <a:t>ا</a:t>
            </a: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a:t>
            </a:r>
          </a:p>
          <a:p>
            <a:pPr marL="342900" indent="-342900" algn="r" rtl="1">
              <a:spcAft>
                <a:spcPts val="0"/>
              </a:spcAft>
              <a:buFont typeface="Wingdings" panose="05000000000000000000" pitchFamily="2" charset="2"/>
              <a:buChar char="Ø"/>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عند ادخال البيانات يجب مراعاة الفقرات السلبية في الاستبانة وذلك بعكس المقياس.</a:t>
            </a:r>
          </a:p>
          <a:p>
            <a:pPr marL="342900" indent="-342900" algn="r" rtl="1">
              <a:spcAft>
                <a:spcPts val="0"/>
              </a:spcAft>
              <a:buFont typeface="Wingdings" panose="05000000000000000000" pitchFamily="2" charset="2"/>
              <a:buChar char="Ø"/>
            </a:pPr>
            <a:endParaRPr lang="ar-OM" sz="2400" dirty="0">
              <a:latin typeface="Times New Roman" panose="02020603050405020304" pitchFamily="18" charset="0"/>
              <a:ea typeface="SimSun" panose="02010600030101010101" pitchFamily="2" charset="-122"/>
              <a:cs typeface="Simplified Arabic" panose="02020603050405020304" pitchFamily="18" charset="-78"/>
            </a:endParaRPr>
          </a:p>
          <a:p>
            <a:pPr marL="342900" indent="-342900" algn="r" rtl="1">
              <a:spcAft>
                <a:spcPts val="0"/>
              </a:spcAft>
              <a:buFont typeface="Wingdings" panose="05000000000000000000" pitchFamily="2" charset="2"/>
              <a:buChar char="Ø"/>
            </a:pPr>
            <a:endParaRPr lang="ar-OM" sz="2400" dirty="0" smtClean="0">
              <a:latin typeface="Times New Roman" panose="02020603050405020304" pitchFamily="18" charset="0"/>
              <a:ea typeface="SimSun" panose="02010600030101010101" pitchFamily="2" charset="-122"/>
              <a:cs typeface="Simplified Arabic" panose="02020603050405020304" pitchFamily="18" charset="-78"/>
            </a:endParaRPr>
          </a:p>
          <a:p>
            <a:pPr marL="342900" indent="-342900" algn="r" rtl="1">
              <a:spcAft>
                <a:spcPts val="0"/>
              </a:spcAft>
              <a:buFont typeface="Wingdings" panose="05000000000000000000" pitchFamily="2" charset="2"/>
              <a:buChar char="Ø"/>
            </a:pPr>
            <a:endParaRPr lang="ar-OM" sz="2400" dirty="0">
              <a:latin typeface="Times New Roman" panose="02020603050405020304" pitchFamily="18" charset="0"/>
              <a:ea typeface="SimSun" panose="02010600030101010101" pitchFamily="2" charset="-122"/>
              <a:cs typeface="Simplified Arabic" panose="02020603050405020304" pitchFamily="18" charset="-78"/>
            </a:endParaRPr>
          </a:p>
          <a:p>
            <a:pPr algn="r" rtl="1"/>
            <a:endParaRPr lang="ar-OM" sz="2400" dirty="0" smtClean="0">
              <a:latin typeface="Times New Roman" panose="02020603050405020304" pitchFamily="18" charset="0"/>
              <a:ea typeface="SimSun" panose="02010600030101010101" pitchFamily="2" charset="-122"/>
              <a:cs typeface="Simplified Arabic" panose="02020603050405020304" pitchFamily="18" charset="-78"/>
            </a:endParaRP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635" y="3997213"/>
            <a:ext cx="8107875" cy="114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7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59" y="863251"/>
            <a:ext cx="10947042" cy="3914918"/>
          </a:xfrm>
          <a:prstGeom prst="rect">
            <a:avLst/>
          </a:prstGeom>
          <a:ln>
            <a:solidFill>
              <a:srgbClr val="FF0000"/>
            </a:solidFill>
          </a:ln>
        </p:spPr>
        <p:txBody>
          <a:bodyPr wrap="square">
            <a:spAutoFit/>
          </a:bodyPr>
          <a:lstStyle/>
          <a:p>
            <a:pPr marL="342900" indent="-342900" algn="r" rtl="1">
              <a:lnSpc>
                <a:spcPct val="115000"/>
              </a:lnSpc>
              <a:buFont typeface="Wingdings" panose="05000000000000000000" pitchFamily="2" charset="2"/>
              <a:buChar char="Ø"/>
            </a:pPr>
            <a:r>
              <a:rPr lang="ar-OM" sz="2400" dirty="0">
                <a:latin typeface="Times New Roman" panose="02020603050405020304" pitchFamily="18" charset="0"/>
                <a:ea typeface="SimSun" panose="02010600030101010101" pitchFamily="2" charset="-122"/>
                <a:cs typeface="Simplified Arabic" panose="02020603050405020304" pitchFamily="18" charset="-78"/>
              </a:rPr>
              <a:t>التأكد من صحة الإدخال، ومراقبة القيم العظمى والدنيا، وينصح بالدخول إلى المستكشف لاكتشاف الإدخال الخاطيء للبيانات واستبعاد الحالات التي فيها تناقض في الاستجابات.</a:t>
            </a:r>
          </a:p>
          <a:p>
            <a:pPr marL="342900" indent="-342900" algn="r" rtl="1">
              <a:lnSpc>
                <a:spcPct val="115000"/>
              </a:lnSpc>
              <a:buFont typeface="Wingdings" panose="05000000000000000000" pitchFamily="2" charset="2"/>
              <a:buChar char="Ø"/>
            </a:pP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استكشاف </a:t>
            </a:r>
            <a:r>
              <a:rPr lang="ar-OM" sz="2400" dirty="0">
                <a:latin typeface="Times New Roman" panose="02020603050405020304" pitchFamily="18" charset="0"/>
                <a:ea typeface="SimSun" panose="02010600030101010101" pitchFamily="2" charset="-122"/>
                <a:cs typeface="Simplified Arabic" panose="02020603050405020304" pitchFamily="18" charset="-78"/>
              </a:rPr>
              <a:t>البيانات ضروري للحصول على ملخص الاحصاءات وعرض البيانات بيانيا واستكشاف القيم الشاذة والقيم المتطرفة والقيم غير عادية والفجوات بين البيانات والقيم الغريبة وفحص الافتراضات كالاعتدالية وتوصيف الفروقات بين المجموعات وربما تحتاج البيانات لتحويل.</a:t>
            </a:r>
          </a:p>
          <a:p>
            <a:pPr marL="342900" indent="-342900" algn="r" rtl="1">
              <a:lnSpc>
                <a:spcPct val="115000"/>
              </a:lnSpc>
              <a:buFont typeface="Wingdings" panose="05000000000000000000" pitchFamily="2" charset="2"/>
              <a:buChar char="Ø"/>
            </a:pPr>
            <a:r>
              <a:rPr lang="ar-SA" sz="2400" dirty="0">
                <a:latin typeface="Times New Roman" panose="02020603050405020304" pitchFamily="18" charset="0"/>
                <a:ea typeface="SimSun" panose="02010600030101010101" pitchFamily="2" charset="-122"/>
                <a:cs typeface="Simplified Arabic" panose="02020603050405020304" pitchFamily="18" charset="-78"/>
              </a:rPr>
              <a:t>وبعد الانتهاء من إدخال البيانات، يجب التأكد من حفظ الملف</a:t>
            </a:r>
            <a:r>
              <a:rPr lang="ar-OM" sz="2400" dirty="0">
                <a:latin typeface="Times New Roman" panose="02020603050405020304" pitchFamily="18" charset="0"/>
                <a:ea typeface="SimSun" panose="02010600030101010101" pitchFamily="2" charset="-122"/>
                <a:cs typeface="Simplified Arabic" panose="02020603050405020304" pitchFamily="18" charset="-78"/>
              </a:rPr>
              <a:t>.</a:t>
            </a:r>
          </a:p>
          <a:p>
            <a:pPr marL="342900" indent="-342900" algn="r" rtl="1">
              <a:lnSpc>
                <a:spcPct val="115000"/>
              </a:lnSpc>
              <a:buFont typeface="Wingdings" panose="05000000000000000000" pitchFamily="2" charset="2"/>
              <a:buChar char="Ø"/>
            </a:pPr>
            <a:r>
              <a:rPr lang="ar-SA" sz="2400" dirty="0">
                <a:latin typeface="Times New Roman" panose="02020603050405020304" pitchFamily="18" charset="0"/>
                <a:ea typeface="SimSun" panose="02010600030101010101" pitchFamily="2" charset="-122"/>
                <a:cs typeface="Simplified Arabic" panose="02020603050405020304" pitchFamily="18" charset="-78"/>
              </a:rPr>
              <a:t> </a:t>
            </a:r>
            <a:r>
              <a:rPr lang="ar-OM" sz="2400" dirty="0">
                <a:latin typeface="Times New Roman" panose="02020603050405020304" pitchFamily="18" charset="0"/>
                <a:ea typeface="SimSun" panose="02010600030101010101" pitchFamily="2" charset="-122"/>
                <a:cs typeface="Simplified Arabic" panose="02020603050405020304" pitchFamily="18" charset="-78"/>
              </a:rPr>
              <a:t>وينصح بحفظ نسخة أخرى من البيانات لا يجرى عليها التحليل احتياطا </a:t>
            </a:r>
            <a:r>
              <a:rPr lang="ar-OM" sz="2400" dirty="0" smtClean="0">
                <a:latin typeface="Times New Roman" panose="02020603050405020304" pitchFamily="18" charset="0"/>
                <a:ea typeface="SimSun" panose="02010600030101010101" pitchFamily="2" charset="-122"/>
                <a:cs typeface="Simplified Arabic" panose="02020603050405020304" pitchFamily="18" charset="-78"/>
              </a:rPr>
              <a:t>عند </a:t>
            </a:r>
            <a:r>
              <a:rPr lang="ar-OM" sz="2400" dirty="0">
                <a:latin typeface="Times New Roman" panose="02020603050405020304" pitchFamily="18" charset="0"/>
                <a:ea typeface="SimSun" panose="02010600030101010101" pitchFamily="2" charset="-122"/>
                <a:cs typeface="Simplified Arabic" panose="02020603050405020304" pitchFamily="18" charset="-78"/>
              </a:rPr>
              <a:t>فقدان البيانات أو جزء منها أثناء التحليل.</a:t>
            </a:r>
            <a:endParaRPr lang="en-US" sz="1600" dirty="0">
              <a:latin typeface="Times New Roman" panose="02020603050405020304" pitchFamily="18" charset="0"/>
              <a:ea typeface="SimSun" panose="02010600030101010101" pitchFamily="2" charset="-122"/>
            </a:endParaRPr>
          </a:p>
          <a:p>
            <a:pPr marL="342900" indent="-342900" algn="r" rtl="1">
              <a:lnSpc>
                <a:spcPct val="115000"/>
              </a:lnSpc>
              <a:buFont typeface="Wingdings" panose="05000000000000000000" pitchFamily="2" charset="2"/>
              <a:buChar char="Ø"/>
            </a:pPr>
            <a:r>
              <a:rPr lang="ar-SA" sz="2400" dirty="0" smtClean="0">
                <a:latin typeface="Arial-BoldMT"/>
                <a:ea typeface="Calibri" panose="020F0502020204030204" pitchFamily="34" charset="0"/>
                <a:cs typeface="Arial-BoldMT"/>
              </a:rPr>
              <a:t>بعد </a:t>
            </a:r>
            <a:r>
              <a:rPr lang="ar-SA" sz="2400" dirty="0">
                <a:latin typeface="Arial-BoldMT"/>
                <a:ea typeface="Calibri" panose="020F0502020204030204" pitchFamily="34" charset="0"/>
                <a:cs typeface="Arial-BoldMT"/>
              </a:rPr>
              <a:t>ادخال البيانات في برنامج التحليل </a:t>
            </a:r>
            <a:r>
              <a:rPr lang="ar-OM" sz="2400" dirty="0" smtClean="0">
                <a:latin typeface="Arial-BoldMT"/>
                <a:ea typeface="Calibri" panose="020F0502020204030204" pitchFamily="34" charset="0"/>
                <a:cs typeface="Arial-BoldMT"/>
              </a:rPr>
              <a:t>يحسب معامل </a:t>
            </a:r>
            <a:r>
              <a:rPr lang="ar-SA" sz="2400" dirty="0" smtClean="0">
                <a:latin typeface="Arial-BoldMT"/>
                <a:ea typeface="Calibri" panose="020F0502020204030204" pitchFamily="34" charset="0"/>
                <a:cs typeface="Arial-BoldMT"/>
              </a:rPr>
              <a:t>الثبات</a:t>
            </a:r>
            <a:r>
              <a:rPr lang="ar-OM" sz="2400" dirty="0" smtClean="0">
                <a:latin typeface="Arial-BoldMT"/>
                <a:ea typeface="Calibri" panose="020F0502020204030204" pitchFamily="34" charset="0"/>
                <a:cs typeface="Arial-BoldMT"/>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7907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0941" y="2846231"/>
            <a:ext cx="3013657" cy="923330"/>
          </a:xfrm>
          <a:prstGeom prst="rect">
            <a:avLst/>
          </a:prstGeom>
          <a:noFill/>
          <a:ln>
            <a:solidFill>
              <a:srgbClr val="00B050"/>
            </a:solidFill>
          </a:ln>
        </p:spPr>
        <p:txBody>
          <a:bodyPr wrap="square" rtlCol="0">
            <a:spAutoFit/>
          </a:bodyPr>
          <a:lstStyle/>
          <a:p>
            <a:r>
              <a:rPr lang="ar-OM" sz="5400" dirty="0" smtClean="0">
                <a:solidFill>
                  <a:srgbClr val="FF0000"/>
                </a:solidFill>
              </a:rPr>
              <a:t>معامل الثبات</a:t>
            </a:r>
            <a:endParaRPr lang="en-US" sz="5400" dirty="0">
              <a:solidFill>
                <a:srgbClr val="FF0000"/>
              </a:solidFill>
            </a:endParaRPr>
          </a:p>
        </p:txBody>
      </p:sp>
    </p:spTree>
    <p:extLst>
      <p:ext uri="{BB962C8B-B14F-4D97-AF65-F5344CB8AC3E}">
        <p14:creationId xmlns:p14="http://schemas.microsoft.com/office/powerpoint/2010/main" val="2796088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7" y="1574442"/>
            <a:ext cx="10122794" cy="2419124"/>
          </a:xfrm>
          <a:prstGeom prst="rect">
            <a:avLst/>
          </a:prstGeom>
          <a:ln>
            <a:solidFill>
              <a:srgbClr val="FF0000"/>
            </a:solidFill>
          </a:ln>
        </p:spPr>
        <p:txBody>
          <a:bodyPr wrap="square">
            <a:spAutoFit/>
          </a:bodyPr>
          <a:lstStyle/>
          <a:p>
            <a:pPr marL="342900" lvl="1" indent="-342900" algn="r" rtl="1">
              <a:lnSpc>
                <a:spcPct val="90000"/>
              </a:lnSpc>
              <a:buClr>
                <a:schemeClr val="tx1"/>
              </a:buClr>
              <a:buFont typeface="Wingdings" panose="05000000000000000000" pitchFamily="2" charset="2"/>
              <a:buChar char="Ø"/>
            </a:pPr>
            <a:r>
              <a:rPr lang="ar-AE" sz="2400" dirty="0">
                <a:solidFill>
                  <a:srgbClr val="000000"/>
                </a:solidFill>
                <a:latin typeface="arial" panose="020B0604020202020204" pitchFamily="34" charset="0"/>
                <a:cs typeface="+mj-cs"/>
              </a:rPr>
              <a:t>يحسب </a:t>
            </a:r>
            <a:r>
              <a:rPr lang="ar-OM" sz="2400" dirty="0" smtClean="0">
                <a:solidFill>
                  <a:srgbClr val="000000"/>
                </a:solidFill>
                <a:latin typeface="arial" panose="020B0604020202020204" pitchFamily="34" charset="0"/>
                <a:cs typeface="+mj-cs"/>
              </a:rPr>
              <a:t>معامل </a:t>
            </a:r>
            <a:r>
              <a:rPr lang="ar-AE" sz="2400" dirty="0">
                <a:solidFill>
                  <a:srgbClr val="000000"/>
                </a:solidFill>
                <a:latin typeface="arial" panose="020B0604020202020204" pitchFamily="34" charset="0"/>
                <a:cs typeface="+mj-cs"/>
              </a:rPr>
              <a:t>الثبات </a:t>
            </a:r>
            <a:r>
              <a:rPr lang="ar-AE" sz="2400" dirty="0" smtClean="0">
                <a:solidFill>
                  <a:srgbClr val="000000"/>
                </a:solidFill>
                <a:latin typeface="arial" panose="020B0604020202020204" pitchFamily="34" charset="0"/>
                <a:cs typeface="+mj-cs"/>
              </a:rPr>
              <a:t>لعبارات </a:t>
            </a:r>
            <a:r>
              <a:rPr lang="ar-AE" sz="2400" dirty="0">
                <a:solidFill>
                  <a:srgbClr val="000000"/>
                </a:solidFill>
                <a:latin typeface="arial" panose="020B0604020202020204" pitchFamily="34" charset="0"/>
                <a:cs typeface="+mj-cs"/>
              </a:rPr>
              <a:t>الاستب</a:t>
            </a:r>
            <a:r>
              <a:rPr lang="ar-OM" sz="2400" dirty="0">
                <a:solidFill>
                  <a:srgbClr val="000000"/>
                </a:solidFill>
                <a:latin typeface="arial" panose="020B0604020202020204" pitchFamily="34" charset="0"/>
                <a:cs typeface="+mj-cs"/>
              </a:rPr>
              <a:t>يان </a:t>
            </a:r>
            <a:r>
              <a:rPr lang="ar-AE" sz="2400" dirty="0">
                <a:solidFill>
                  <a:srgbClr val="000000"/>
                </a:solidFill>
                <a:latin typeface="arial" panose="020B0604020202020204" pitchFamily="34" charset="0"/>
                <a:cs typeface="+mj-cs"/>
              </a:rPr>
              <a:t>وليس للمعلومات </a:t>
            </a:r>
            <a:r>
              <a:rPr lang="ar-AE" sz="2400" dirty="0" smtClean="0">
                <a:solidFill>
                  <a:srgbClr val="000000"/>
                </a:solidFill>
                <a:latin typeface="arial" panose="020B0604020202020204" pitchFamily="34" charset="0"/>
                <a:cs typeface="+mj-cs"/>
              </a:rPr>
              <a:t>الديمغرافية</a:t>
            </a:r>
            <a:r>
              <a:rPr lang="en-US" sz="2400" dirty="0">
                <a:solidFill>
                  <a:srgbClr val="000000"/>
                </a:solidFill>
                <a:latin typeface="arial" panose="020B0604020202020204" pitchFamily="34" charset="0"/>
                <a:cs typeface="+mj-cs"/>
              </a:rPr>
              <a:t>.</a:t>
            </a:r>
            <a:r>
              <a:rPr lang="ar-AE" sz="2400" dirty="0" smtClean="0">
                <a:solidFill>
                  <a:srgbClr val="000000"/>
                </a:solidFill>
                <a:latin typeface="arial" panose="020B0604020202020204" pitchFamily="34" charset="0"/>
                <a:cs typeface="+mj-cs"/>
              </a:rPr>
              <a:t> </a:t>
            </a:r>
            <a:endParaRPr lang="en-US" sz="2400" dirty="0" smtClean="0">
              <a:solidFill>
                <a:srgbClr val="000000"/>
              </a:solidFill>
              <a:latin typeface="arial" panose="020B0604020202020204" pitchFamily="34" charset="0"/>
              <a:cs typeface="+mj-cs"/>
            </a:endParaRPr>
          </a:p>
          <a:p>
            <a:pPr marL="342900" lvl="1" indent="-342900" algn="r" rtl="1">
              <a:lnSpc>
                <a:spcPct val="90000"/>
              </a:lnSpc>
              <a:buClr>
                <a:schemeClr val="tx1"/>
              </a:buClr>
              <a:buFont typeface="Wingdings" panose="05000000000000000000" pitchFamily="2" charset="2"/>
              <a:buChar char="Ø"/>
            </a:pPr>
            <a:r>
              <a:rPr lang="ar-OM" sz="2400" dirty="0" smtClean="0">
                <a:cs typeface="+mj-cs"/>
              </a:rPr>
              <a:t>ينبغي أ</a:t>
            </a:r>
            <a:r>
              <a:rPr lang="ar-JO" sz="2400" dirty="0" smtClean="0">
                <a:cs typeface="+mj-cs"/>
              </a:rPr>
              <a:t>ن </a:t>
            </a:r>
            <a:r>
              <a:rPr lang="ar-JO" sz="2400" dirty="0">
                <a:cs typeface="+mj-cs"/>
              </a:rPr>
              <a:t>لا يقل معامل الثبات بشكل عام عن </a:t>
            </a:r>
            <a:r>
              <a:rPr lang="en-US" sz="2400" dirty="0" smtClean="0">
                <a:latin typeface="Times New Roman" panose="02020603050405020304" pitchFamily="18" charset="0"/>
                <a:cs typeface="+mj-cs"/>
              </a:rPr>
              <a:t>0.6</a:t>
            </a:r>
            <a:endParaRPr lang="ar-JO" sz="2400" dirty="0">
              <a:latin typeface="Times New Roman" panose="02020603050405020304" pitchFamily="18" charset="0"/>
              <a:cs typeface="+mj-cs"/>
            </a:endParaRPr>
          </a:p>
          <a:p>
            <a:pPr marL="342900" lvl="1" indent="-342900" algn="r" rtl="1">
              <a:lnSpc>
                <a:spcPct val="90000"/>
              </a:lnSpc>
              <a:buClr>
                <a:schemeClr val="tx1"/>
              </a:buClr>
              <a:buFont typeface="Wingdings" panose="05000000000000000000" pitchFamily="2" charset="2"/>
              <a:buChar char="Ø"/>
            </a:pPr>
            <a:r>
              <a:rPr lang="ar-OM" sz="2400" dirty="0" smtClean="0">
                <a:cs typeface="+mj-cs"/>
              </a:rPr>
              <a:t>كلما اقترب معامل الثبات من الواحد كان الثبات أقوى </a:t>
            </a:r>
            <a:r>
              <a:rPr lang="en-US" sz="2400" dirty="0" smtClean="0">
                <a:cs typeface="+mj-cs"/>
              </a:rPr>
              <a:t>.</a:t>
            </a:r>
            <a:endParaRPr lang="ar-OM" sz="2400" dirty="0" smtClean="0">
              <a:cs typeface="+mj-cs"/>
            </a:endParaRPr>
          </a:p>
          <a:p>
            <a:pPr marL="342900" lvl="1" indent="-342900" algn="r" rtl="1">
              <a:lnSpc>
                <a:spcPct val="90000"/>
              </a:lnSpc>
              <a:buClr>
                <a:schemeClr val="tx1"/>
              </a:buClr>
              <a:buFont typeface="Wingdings" panose="05000000000000000000" pitchFamily="2" charset="2"/>
              <a:buChar char="Ø"/>
            </a:pPr>
            <a:r>
              <a:rPr lang="ar-OM" sz="2400" dirty="0" smtClean="0">
                <a:cs typeface="+mj-cs"/>
              </a:rPr>
              <a:t>أفضل معاملات الثبات ما كان فوق </a:t>
            </a:r>
            <a:r>
              <a:rPr lang="en-US" sz="2400" dirty="0" smtClean="0">
                <a:latin typeface="Times New Roman" panose="02020603050405020304" pitchFamily="18" charset="0"/>
                <a:cs typeface="+mj-cs"/>
              </a:rPr>
              <a:t>0.9</a:t>
            </a:r>
            <a:endParaRPr lang="ar-OM" sz="2400" dirty="0" smtClean="0">
              <a:latin typeface="Times New Roman" panose="02020603050405020304" pitchFamily="18" charset="0"/>
              <a:cs typeface="+mj-cs"/>
            </a:endParaRPr>
          </a:p>
          <a:p>
            <a:pPr marL="342900" lvl="1" indent="-342900" algn="r" rtl="1">
              <a:lnSpc>
                <a:spcPct val="90000"/>
              </a:lnSpc>
              <a:buClr>
                <a:schemeClr val="tx1"/>
              </a:buClr>
              <a:buFont typeface="Wingdings" panose="05000000000000000000" pitchFamily="2" charset="2"/>
              <a:buChar char="Ø"/>
            </a:pPr>
            <a:r>
              <a:rPr lang="ar-AE" sz="2400" dirty="0"/>
              <a:t>الاتساق الداخلي </a:t>
            </a:r>
            <a:r>
              <a:rPr lang="ar-OM" sz="2400" dirty="0"/>
              <a:t>يعني </a:t>
            </a:r>
            <a:r>
              <a:rPr lang="ar-AE" sz="2400" dirty="0"/>
              <a:t>قوة الارتباط </a:t>
            </a:r>
            <a:r>
              <a:rPr lang="ar-OM" sz="2400" dirty="0"/>
              <a:t>بين العبارات والمحور الذي تنتمي إليه. لذلك نجد معاملات الارتباط للتأكد من الإتساق </a:t>
            </a:r>
            <a:r>
              <a:rPr lang="ar-OM" sz="2400" dirty="0" smtClean="0"/>
              <a:t>الداخلي. </a:t>
            </a:r>
            <a:endParaRPr lang="en-US" sz="2400" dirty="0"/>
          </a:p>
          <a:p>
            <a:pPr marL="342900" lvl="1" indent="-342900" algn="r" rtl="1">
              <a:lnSpc>
                <a:spcPct val="90000"/>
              </a:lnSpc>
              <a:buClr>
                <a:schemeClr val="tx1"/>
              </a:buClr>
              <a:buFont typeface="Wingdings" panose="05000000000000000000" pitchFamily="2" charset="2"/>
              <a:buChar char="Ø"/>
            </a:pPr>
            <a:endParaRPr lang="en-US" sz="2400" dirty="0" smtClean="0">
              <a:latin typeface="Times New Roman" panose="02020603050405020304" pitchFamily="18" charset="0"/>
              <a:cs typeface="+mj-cs"/>
            </a:endParaRPr>
          </a:p>
        </p:txBody>
      </p:sp>
      <p:sp>
        <p:nvSpPr>
          <p:cNvPr id="3" name="Rectangle 2"/>
          <p:cNvSpPr/>
          <p:nvPr/>
        </p:nvSpPr>
        <p:spPr>
          <a:xfrm>
            <a:off x="3328288" y="1389776"/>
            <a:ext cx="248786" cy="369332"/>
          </a:xfrm>
          <a:prstGeom prst="rect">
            <a:avLst/>
          </a:prstGeom>
        </p:spPr>
        <p:txBody>
          <a:bodyPr wrap="none">
            <a:spAutoFit/>
          </a:bodyPr>
          <a:lstStyle/>
          <a:p>
            <a:r>
              <a:rPr lang="ar-AE" b="1"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3628703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182" y="524725"/>
            <a:ext cx="6426729" cy="4716976"/>
          </a:xfrm>
          <a:prstGeom prst="rect">
            <a:avLst/>
          </a:prstGeom>
        </p:spPr>
      </p:pic>
      <p:pic>
        <p:nvPicPr>
          <p:cNvPr id="3" name="Picture 2"/>
          <p:cNvPicPr>
            <a:picLocks noChangeAspect="1"/>
          </p:cNvPicPr>
          <p:nvPr/>
        </p:nvPicPr>
        <p:blipFill>
          <a:blip r:embed="rId3"/>
          <a:stretch>
            <a:fillRect/>
          </a:stretch>
        </p:blipFill>
        <p:spPr>
          <a:xfrm>
            <a:off x="7585656" y="1133341"/>
            <a:ext cx="4484335" cy="3146945"/>
          </a:xfrm>
          <a:prstGeom prst="rect">
            <a:avLst/>
          </a:prstGeom>
        </p:spPr>
      </p:pic>
      <p:pic>
        <p:nvPicPr>
          <p:cNvPr id="4" name="Picture 3"/>
          <p:cNvPicPr>
            <a:picLocks noChangeAspect="1"/>
          </p:cNvPicPr>
          <p:nvPr/>
        </p:nvPicPr>
        <p:blipFill>
          <a:blip r:embed="rId4"/>
          <a:stretch>
            <a:fillRect/>
          </a:stretch>
        </p:blipFill>
        <p:spPr>
          <a:xfrm>
            <a:off x="6645583" y="3851661"/>
            <a:ext cx="914400" cy="428625"/>
          </a:xfrm>
          <a:prstGeom prst="rect">
            <a:avLst/>
          </a:prstGeom>
        </p:spPr>
      </p:pic>
      <p:cxnSp>
        <p:nvCxnSpPr>
          <p:cNvPr id="5" name="Straight Arrow Connector 4"/>
          <p:cNvCxnSpPr/>
          <p:nvPr/>
        </p:nvCxnSpPr>
        <p:spPr>
          <a:xfrm>
            <a:off x="9001523" y="613667"/>
            <a:ext cx="1314454" cy="12924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8316728" y="340059"/>
            <a:ext cx="1994457" cy="369332"/>
          </a:xfrm>
          <a:prstGeom prst="rect">
            <a:avLst/>
          </a:prstGeom>
          <a:noFill/>
        </p:spPr>
        <p:txBody>
          <a:bodyPr wrap="none" rtlCol="0">
            <a:spAutoFit/>
          </a:bodyPr>
          <a:lstStyle/>
          <a:p>
            <a:r>
              <a:rPr lang="ar-OM" dirty="0" smtClean="0"/>
              <a:t>خانة ادخال أسئلة المحور</a:t>
            </a:r>
            <a:endParaRPr lang="en-US" dirty="0"/>
          </a:p>
        </p:txBody>
      </p:sp>
      <p:cxnSp>
        <p:nvCxnSpPr>
          <p:cNvPr id="8" name="Straight Arrow Connector 7"/>
          <p:cNvCxnSpPr/>
          <p:nvPr/>
        </p:nvCxnSpPr>
        <p:spPr>
          <a:xfrm flipV="1">
            <a:off x="10882648" y="3691686"/>
            <a:ext cx="358461" cy="15500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9001523" y="5241701"/>
            <a:ext cx="3037671" cy="369332"/>
          </a:xfrm>
          <a:prstGeom prst="rect">
            <a:avLst/>
          </a:prstGeom>
          <a:noFill/>
        </p:spPr>
        <p:txBody>
          <a:bodyPr wrap="square" rtlCol="0">
            <a:spAutoFit/>
          </a:bodyPr>
          <a:lstStyle/>
          <a:p>
            <a:r>
              <a:rPr lang="ar-OM" dirty="0" smtClean="0"/>
              <a:t>لاختيار </a:t>
            </a:r>
            <a:r>
              <a:rPr lang="ar-AE" dirty="0" smtClean="0"/>
              <a:t>الاحصاءات المرتبطة بالثبات </a:t>
            </a:r>
            <a:endParaRPr lang="en-US" dirty="0"/>
          </a:p>
        </p:txBody>
      </p:sp>
      <p:cxnSp>
        <p:nvCxnSpPr>
          <p:cNvPr id="12" name="Straight Arrow Connector 11"/>
          <p:cNvCxnSpPr/>
          <p:nvPr/>
        </p:nvCxnSpPr>
        <p:spPr>
          <a:xfrm flipV="1">
            <a:off x="8425420" y="3691686"/>
            <a:ext cx="358461" cy="15500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7174733" y="5241701"/>
            <a:ext cx="1826790" cy="369332"/>
          </a:xfrm>
          <a:prstGeom prst="rect">
            <a:avLst/>
          </a:prstGeom>
          <a:noFill/>
        </p:spPr>
        <p:txBody>
          <a:bodyPr wrap="square" rtlCol="0">
            <a:spAutoFit/>
          </a:bodyPr>
          <a:lstStyle/>
          <a:p>
            <a:r>
              <a:rPr lang="ar-OM" dirty="0" smtClean="0"/>
              <a:t>لاختيار معامل الثبات</a:t>
            </a:r>
            <a:endParaRPr lang="en-US" dirty="0"/>
          </a:p>
        </p:txBody>
      </p:sp>
    </p:spTree>
    <p:extLst>
      <p:ext uri="{BB962C8B-B14F-4D97-AF65-F5344CB8AC3E}">
        <p14:creationId xmlns:p14="http://schemas.microsoft.com/office/powerpoint/2010/main" val="1277137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228" y="455613"/>
            <a:ext cx="3861381" cy="1817120"/>
          </a:xfrm>
          <a:prstGeom prst="rect">
            <a:avLst/>
          </a:prstGeom>
        </p:spPr>
      </p:pic>
      <p:pic>
        <p:nvPicPr>
          <p:cNvPr id="3" name="Picture 2"/>
          <p:cNvPicPr>
            <a:picLocks noChangeAspect="1"/>
          </p:cNvPicPr>
          <p:nvPr/>
        </p:nvPicPr>
        <p:blipFill>
          <a:blip r:embed="rId3"/>
          <a:stretch>
            <a:fillRect/>
          </a:stretch>
        </p:blipFill>
        <p:spPr>
          <a:xfrm>
            <a:off x="956291" y="2485623"/>
            <a:ext cx="2804339" cy="1317190"/>
          </a:xfrm>
          <a:prstGeom prst="rect">
            <a:avLst/>
          </a:prstGeom>
        </p:spPr>
      </p:pic>
      <p:pic>
        <p:nvPicPr>
          <p:cNvPr id="4" name="Picture 3"/>
          <p:cNvPicPr>
            <a:picLocks noChangeAspect="1"/>
          </p:cNvPicPr>
          <p:nvPr/>
        </p:nvPicPr>
        <p:blipFill>
          <a:blip r:embed="rId4"/>
          <a:stretch>
            <a:fillRect/>
          </a:stretch>
        </p:blipFill>
        <p:spPr>
          <a:xfrm>
            <a:off x="645822" y="3863663"/>
            <a:ext cx="4997890" cy="1992402"/>
          </a:xfrm>
          <a:prstGeom prst="rect">
            <a:avLst/>
          </a:prstGeom>
        </p:spPr>
      </p:pic>
      <p:sp>
        <p:nvSpPr>
          <p:cNvPr id="5" name="TextBox 4"/>
          <p:cNvSpPr txBox="1"/>
          <p:nvPr/>
        </p:nvSpPr>
        <p:spPr>
          <a:xfrm>
            <a:off x="4623409" y="902508"/>
            <a:ext cx="6179898" cy="461665"/>
          </a:xfrm>
          <a:prstGeom prst="rect">
            <a:avLst/>
          </a:prstGeom>
          <a:noFill/>
          <a:ln>
            <a:solidFill>
              <a:srgbClr val="FF0000"/>
            </a:solidFill>
          </a:ln>
        </p:spPr>
        <p:txBody>
          <a:bodyPr wrap="none" rtlCol="0">
            <a:spAutoFit/>
          </a:bodyPr>
          <a:lstStyle/>
          <a:p>
            <a:pPr algn="r" rtl="1"/>
            <a:r>
              <a:rPr lang="ar-OM" sz="2400" dirty="0" smtClean="0"/>
              <a:t>يوضح هذا الجدول أن حجم العينة  </a:t>
            </a:r>
            <a:r>
              <a:rPr lang="ar-AE" sz="2400" dirty="0" smtClean="0"/>
              <a:t> </a:t>
            </a:r>
            <a:r>
              <a:rPr lang="en-US" sz="2400" dirty="0" smtClean="0">
                <a:latin typeface="Times New Roman" panose="02020603050405020304" pitchFamily="18" charset="0"/>
                <a:cs typeface="Times New Roman" panose="02020603050405020304" pitchFamily="18" charset="0"/>
              </a:rPr>
              <a:t>175</a:t>
            </a:r>
            <a:r>
              <a:rPr lang="ar-OM" sz="2400" dirty="0" smtClean="0">
                <a:latin typeface="Times New Roman" panose="02020603050405020304" pitchFamily="18" charset="0"/>
                <a:cs typeface="Times New Roman" panose="02020603050405020304" pitchFamily="18" charset="0"/>
              </a:rPr>
              <a:t> </a:t>
            </a:r>
            <a:r>
              <a:rPr lang="ar-OM" sz="2400" dirty="0" smtClean="0"/>
              <a:t>ولا توجد قيم مفقودة.</a:t>
            </a:r>
            <a:endParaRPr lang="en-US" sz="2400" dirty="0"/>
          </a:p>
        </p:txBody>
      </p:sp>
      <p:sp>
        <p:nvSpPr>
          <p:cNvPr id="6" name="TextBox 5"/>
          <p:cNvSpPr txBox="1"/>
          <p:nvPr/>
        </p:nvSpPr>
        <p:spPr>
          <a:xfrm>
            <a:off x="3911858" y="2955103"/>
            <a:ext cx="8063426" cy="461665"/>
          </a:xfrm>
          <a:prstGeom prst="rect">
            <a:avLst/>
          </a:prstGeom>
          <a:noFill/>
          <a:ln>
            <a:solidFill>
              <a:srgbClr val="FF0000"/>
            </a:solidFill>
          </a:ln>
        </p:spPr>
        <p:txBody>
          <a:bodyPr wrap="none" rtlCol="0">
            <a:spAutoFit/>
          </a:bodyPr>
          <a:lstStyle/>
          <a:p>
            <a:pPr algn="r" rtl="1"/>
            <a:r>
              <a:rPr lang="ar-OM" sz="2400" dirty="0" smtClean="0"/>
              <a:t>يوضح هذا الجدول أن المحور به </a:t>
            </a:r>
            <a:r>
              <a:rPr lang="en-US" sz="2400" dirty="0" smtClean="0"/>
              <a:t>5</a:t>
            </a:r>
            <a:r>
              <a:rPr lang="ar-OM" sz="2400" dirty="0" smtClean="0"/>
              <a:t> عبارات ومعامل ألفا كرونباخ يساوي </a:t>
            </a:r>
            <a:r>
              <a:rPr lang="en-US" sz="2400" dirty="0" smtClean="0">
                <a:latin typeface="Times New Roman" panose="02020603050405020304" pitchFamily="18" charset="0"/>
                <a:cs typeface="Times New Roman" panose="02020603050405020304" pitchFamily="18" charset="0"/>
              </a:rPr>
              <a:t>0.827</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flipV="1">
            <a:off x="5239554" y="5292681"/>
            <a:ext cx="1418823" cy="5355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5643712" y="4207008"/>
            <a:ext cx="6094937" cy="830997"/>
          </a:xfrm>
          <a:prstGeom prst="rect">
            <a:avLst/>
          </a:prstGeom>
          <a:noFill/>
          <a:ln>
            <a:solidFill>
              <a:srgbClr val="FF0000"/>
            </a:solidFill>
          </a:ln>
        </p:spPr>
        <p:txBody>
          <a:bodyPr wrap="none" rtlCol="0">
            <a:spAutoFit/>
          </a:bodyPr>
          <a:lstStyle/>
          <a:p>
            <a:pPr algn="r" rtl="1"/>
            <a:r>
              <a:rPr lang="ar-OM" sz="2400" dirty="0" smtClean="0"/>
              <a:t>يوضح هذا الجدول قيم معامل ألفا كرونباخ عند حذف عبارات</a:t>
            </a:r>
          </a:p>
          <a:p>
            <a:pPr algn="r" rtl="1"/>
            <a:r>
              <a:rPr lang="ar-OM" sz="2400" dirty="0" smtClean="0"/>
              <a:t> المحورالواحدة نلو الأخرى.</a:t>
            </a:r>
            <a:endParaRPr lang="en-US" sz="2400" dirty="0"/>
          </a:p>
        </p:txBody>
      </p:sp>
      <p:sp>
        <p:nvSpPr>
          <p:cNvPr id="11" name="TextBox 10"/>
          <p:cNvSpPr txBox="1"/>
          <p:nvPr/>
        </p:nvSpPr>
        <p:spPr>
          <a:xfrm>
            <a:off x="6658377" y="5628250"/>
            <a:ext cx="4289957" cy="461665"/>
          </a:xfrm>
          <a:prstGeom prst="rect">
            <a:avLst/>
          </a:prstGeom>
          <a:noFill/>
          <a:ln>
            <a:solidFill>
              <a:srgbClr val="FF0000"/>
            </a:solidFill>
          </a:ln>
        </p:spPr>
        <p:txBody>
          <a:bodyPr wrap="none" rtlCol="0">
            <a:spAutoFit/>
          </a:bodyPr>
          <a:lstStyle/>
          <a:p>
            <a:pPr algn="r" rtl="1"/>
            <a:r>
              <a:rPr lang="ar-OM" sz="2400" dirty="0" smtClean="0"/>
              <a:t>معامل ألفا كرونباخ عند حذف العبارة </a:t>
            </a:r>
            <a:r>
              <a:rPr lang="en-US" sz="2400" dirty="0" smtClean="0">
                <a:latin typeface="Times New Roman" panose="02020603050405020304" pitchFamily="18" charset="0"/>
                <a:cs typeface="Times New Roman" panose="02020603050405020304" pitchFamily="18" charset="0"/>
              </a:rPr>
              <a:t>c16</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22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656" y="2665926"/>
            <a:ext cx="5640947" cy="1015663"/>
          </a:xfrm>
          <a:prstGeom prst="rect">
            <a:avLst/>
          </a:prstGeom>
          <a:noFill/>
          <a:ln>
            <a:solidFill>
              <a:srgbClr val="FF0000"/>
            </a:solidFill>
          </a:ln>
        </p:spPr>
        <p:txBody>
          <a:bodyPr wrap="square" rtlCol="0">
            <a:spAutoFit/>
          </a:bodyPr>
          <a:lstStyle/>
          <a:p>
            <a:pPr algn="r" rtl="1"/>
            <a:r>
              <a:rPr lang="ar-AE" sz="6000" dirty="0" smtClean="0">
                <a:cs typeface="+mj-cs"/>
              </a:rPr>
              <a:t>شاشات برنامج </a:t>
            </a:r>
            <a:r>
              <a:rPr lang="en-US" sz="6000" dirty="0" smtClean="0">
                <a:latin typeface="Times New Roman" panose="02020603050405020304" pitchFamily="18" charset="0"/>
                <a:cs typeface="Times New Roman" panose="02020603050405020304" pitchFamily="18" charset="0"/>
              </a:rPr>
              <a:t>SPSS</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57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3836" y="396985"/>
            <a:ext cx="4365938" cy="2308324"/>
          </a:xfrm>
          <a:prstGeom prst="rect">
            <a:avLst/>
          </a:prstGeom>
          <a:noFill/>
          <a:ln>
            <a:solidFill>
              <a:srgbClr val="FF0000"/>
            </a:solidFill>
          </a:ln>
        </p:spPr>
        <p:txBody>
          <a:bodyPr wrap="square" rtlCol="0">
            <a:spAutoFit/>
          </a:bodyPr>
          <a:lstStyle/>
          <a:p>
            <a:pPr marL="342900" indent="-342900" algn="r" rtl="1">
              <a:buFont typeface="Wingdings" panose="05000000000000000000" pitchFamily="2" charset="2"/>
              <a:buChar char="Ø"/>
            </a:pPr>
            <a:r>
              <a:rPr lang="ar-OM" sz="2400" dirty="0" smtClean="0"/>
              <a:t>يظهرالعمود </a:t>
            </a:r>
            <a:r>
              <a:rPr lang="en-US" sz="2400" dirty="0" smtClean="0"/>
              <a:t>corrected item total correlation</a:t>
            </a:r>
            <a:r>
              <a:rPr lang="ar-OM" sz="2400" dirty="0" smtClean="0"/>
              <a:t> الارتباط المعدل.</a:t>
            </a:r>
          </a:p>
          <a:p>
            <a:pPr marL="342900" indent="-342900" algn="r" rtl="1">
              <a:buFont typeface="Wingdings" panose="05000000000000000000" pitchFamily="2" charset="2"/>
              <a:buChar char="Ø"/>
            </a:pPr>
            <a:r>
              <a:rPr lang="ar-OM" sz="2400" dirty="0" smtClean="0"/>
              <a:t> العبارات ذات قيمة أقل من </a:t>
            </a:r>
            <a:r>
              <a:rPr lang="en-US" sz="2400" dirty="0" smtClean="0"/>
              <a:t>0.19</a:t>
            </a:r>
            <a:r>
              <a:rPr lang="ar-OM" sz="2400" dirty="0" smtClean="0"/>
              <a:t> أو ذات قيمة سالبة تعتبر منخفضة ويفضل حذفها لرفع قوة معامل الثبات. ولكن لا يحبذ حذف أكثر من عبارة أو اثنتين.</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5671" y="396985"/>
            <a:ext cx="5999388" cy="2391648"/>
          </a:xfrm>
          <a:prstGeom prst="rect">
            <a:avLst/>
          </a:prstGeom>
        </p:spPr>
      </p:pic>
      <p:cxnSp>
        <p:nvCxnSpPr>
          <p:cNvPr id="5" name="Straight Arrow Connector 4"/>
          <p:cNvCxnSpPr/>
          <p:nvPr/>
        </p:nvCxnSpPr>
        <p:spPr>
          <a:xfrm flipV="1">
            <a:off x="839748" y="2685602"/>
            <a:ext cx="20847" cy="5856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2159108" y="2753371"/>
            <a:ext cx="1071093" cy="5856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3409935" y="2727276"/>
            <a:ext cx="2576382" cy="11492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10408597" y="3502608"/>
            <a:ext cx="122348" cy="2222373"/>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63554" y="3284113"/>
            <a:ext cx="1516762" cy="830997"/>
          </a:xfrm>
          <a:prstGeom prst="rect">
            <a:avLst/>
          </a:prstGeom>
          <a:noFill/>
          <a:ln>
            <a:solidFill>
              <a:srgbClr val="FF0000"/>
            </a:solidFill>
          </a:ln>
        </p:spPr>
        <p:txBody>
          <a:bodyPr wrap="none" rtlCol="0">
            <a:spAutoFit/>
          </a:bodyPr>
          <a:lstStyle/>
          <a:p>
            <a:pPr algn="r" rtl="1"/>
            <a:r>
              <a:rPr lang="ar-OM" sz="2400" dirty="0" smtClean="0"/>
              <a:t>العبارات</a:t>
            </a:r>
          </a:p>
          <a:p>
            <a:pPr algn="r" rtl="1"/>
            <a:r>
              <a:rPr lang="ar-OM" sz="2400" dirty="0" smtClean="0"/>
              <a:t> ( المتغيرات)</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120759" y="3339003"/>
            <a:ext cx="1719516" cy="1569660"/>
          </a:xfrm>
          <a:prstGeom prst="rect">
            <a:avLst/>
          </a:prstGeom>
          <a:noFill/>
          <a:ln>
            <a:solidFill>
              <a:srgbClr val="FF0000"/>
            </a:solidFill>
          </a:ln>
        </p:spPr>
        <p:txBody>
          <a:bodyPr wrap="square" rtlCol="0">
            <a:spAutoFit/>
          </a:bodyPr>
          <a:lstStyle/>
          <a:p>
            <a:pPr algn="r" rtl="1"/>
            <a:r>
              <a:rPr lang="ar-OM" sz="2400" dirty="0" smtClean="0"/>
              <a:t>متوسط المقياس (المحور) عند </a:t>
            </a:r>
          </a:p>
          <a:p>
            <a:pPr algn="r" rtl="1"/>
            <a:r>
              <a:rPr lang="ar-OM" sz="2400" dirty="0" smtClean="0"/>
              <a:t>حذف العبارة المقابلة</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511577" y="3899333"/>
            <a:ext cx="1918952" cy="1569660"/>
          </a:xfrm>
          <a:prstGeom prst="rect">
            <a:avLst/>
          </a:prstGeom>
          <a:noFill/>
          <a:ln>
            <a:solidFill>
              <a:srgbClr val="FF0000"/>
            </a:solidFill>
          </a:ln>
        </p:spPr>
        <p:txBody>
          <a:bodyPr wrap="square" rtlCol="0">
            <a:spAutoFit/>
          </a:bodyPr>
          <a:lstStyle/>
          <a:p>
            <a:pPr algn="r" rtl="1"/>
            <a:r>
              <a:rPr lang="ar-OM" sz="2400" dirty="0" smtClean="0"/>
              <a:t>تباين المقياس</a:t>
            </a:r>
          </a:p>
          <a:p>
            <a:pPr algn="r" rtl="1"/>
            <a:r>
              <a:rPr lang="ar-OM" sz="2400" dirty="0" smtClean="0"/>
              <a:t> ( المحور)عند </a:t>
            </a:r>
          </a:p>
          <a:p>
            <a:pPr algn="r" rtl="1"/>
            <a:r>
              <a:rPr lang="ar-OM" sz="2400" dirty="0" smtClean="0"/>
              <a:t>حذف العبارة المقابلة</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884124" y="3979572"/>
            <a:ext cx="3193226" cy="1200329"/>
          </a:xfrm>
          <a:prstGeom prst="rect">
            <a:avLst/>
          </a:prstGeom>
          <a:noFill/>
          <a:ln>
            <a:solidFill>
              <a:srgbClr val="FF0000"/>
            </a:solidFill>
          </a:ln>
        </p:spPr>
        <p:txBody>
          <a:bodyPr wrap="square" rtlCol="0">
            <a:spAutoFit/>
          </a:bodyPr>
          <a:lstStyle/>
          <a:p>
            <a:pPr algn="r" rtl="1"/>
            <a:r>
              <a:rPr lang="ar-OM" sz="2400" dirty="0" smtClean="0"/>
              <a:t>معاملات الارتباط بين</a:t>
            </a:r>
          </a:p>
          <a:p>
            <a:pPr algn="r" rtl="1"/>
            <a:r>
              <a:rPr lang="ar-OM" sz="2400" dirty="0" smtClean="0">
                <a:latin typeface="Times New Roman" panose="02020603050405020304" pitchFamily="18" charset="0"/>
                <a:cs typeface="Times New Roman" panose="02020603050405020304" pitchFamily="18" charset="0"/>
              </a:rPr>
              <a:t>كل عبارة والمحور( عند حذف هذه العبارة)</a:t>
            </a:r>
            <a:endParaRPr lang="en-US"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215572" y="3037170"/>
            <a:ext cx="4753224" cy="461665"/>
          </a:xfrm>
          <a:prstGeom prst="rect">
            <a:avLst/>
          </a:prstGeom>
          <a:noFill/>
          <a:ln>
            <a:solidFill>
              <a:srgbClr val="FF0000"/>
            </a:solidFill>
          </a:ln>
        </p:spPr>
        <p:txBody>
          <a:bodyPr wrap="none" rtlCol="0">
            <a:spAutoFit/>
          </a:bodyPr>
          <a:lstStyle/>
          <a:p>
            <a:pPr algn="r" rtl="1"/>
            <a:r>
              <a:rPr lang="ar-OM" sz="2400" dirty="0" smtClean="0"/>
              <a:t>معاملات ألفا كرونباخ عند حذف العبارة </a:t>
            </a:r>
            <a:r>
              <a:rPr lang="ar-OM" sz="2400" dirty="0" smtClean="0">
                <a:latin typeface="Times New Roman" panose="02020603050405020304" pitchFamily="18" charset="0"/>
                <a:cs typeface="Times New Roman" panose="02020603050405020304" pitchFamily="18" charset="0"/>
              </a:rPr>
              <a:t>المقابلة</a:t>
            </a:r>
            <a:endParaRPr lang="en-US" sz="2400"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H="1" flipV="1">
            <a:off x="5945213" y="2685603"/>
            <a:ext cx="1495230" cy="3287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128789" y="5724981"/>
            <a:ext cx="11840007" cy="830997"/>
          </a:xfrm>
          <a:prstGeom prst="rect">
            <a:avLst/>
          </a:prstGeom>
          <a:noFill/>
          <a:ln>
            <a:solidFill>
              <a:srgbClr val="00B050"/>
            </a:solidFill>
          </a:ln>
        </p:spPr>
        <p:txBody>
          <a:bodyPr wrap="square" rtlCol="0">
            <a:spAutoFit/>
          </a:bodyPr>
          <a:lstStyle/>
          <a:p>
            <a:pPr algn="r" rtl="1"/>
            <a:r>
              <a:rPr lang="ar-OM" sz="2400" dirty="0" smtClean="0"/>
              <a:t>إذا ارتفعت قيمة معامل ألفا كرونباخ للمحور عند حذف عبارة ما فمن الأفضل حذف تلك العبارة وخاصة إذا كان الإرتفاع كبيرا.</a:t>
            </a:r>
            <a:endParaRPr lang="en-US"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flipV="1">
            <a:off x="4711175" y="2705309"/>
            <a:ext cx="2433578" cy="12742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7686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6545" y="2846242"/>
            <a:ext cx="4095483" cy="830997"/>
          </a:xfrm>
          <a:prstGeom prst="rect">
            <a:avLst/>
          </a:prstGeom>
          <a:ln>
            <a:solidFill>
              <a:srgbClr val="FF0000"/>
            </a:solidFill>
          </a:ln>
        </p:spPr>
        <p:txBody>
          <a:bodyPr wrap="square">
            <a:spAutoFit/>
          </a:bodyPr>
          <a:lstStyle/>
          <a:p>
            <a:pPr algn="r" rtl="1"/>
            <a:r>
              <a:rPr lang="ar-AE" sz="4800" b="1" dirty="0" smtClean="0">
                <a:latin typeface="Arial" panose="020B0604020202020204" pitchFamily="34" charset="0"/>
              </a:rPr>
              <a:t>تحويل المتغيرات</a:t>
            </a:r>
            <a:endParaRPr lang="ar-AE" sz="4800" b="1" dirty="0">
              <a:solidFill>
                <a:srgbClr val="044989"/>
              </a:solidFill>
              <a:latin typeface="Arial" panose="020B0604020202020204" pitchFamily="34" charset="0"/>
            </a:endParaRPr>
          </a:p>
        </p:txBody>
      </p:sp>
    </p:spTree>
    <p:extLst>
      <p:ext uri="{BB962C8B-B14F-4D97-AF65-F5344CB8AC3E}">
        <p14:creationId xmlns:p14="http://schemas.microsoft.com/office/powerpoint/2010/main" val="266269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4" y="257588"/>
            <a:ext cx="11204620" cy="707886"/>
          </a:xfrm>
          <a:prstGeom prst="rect">
            <a:avLst/>
          </a:prstGeom>
          <a:ln>
            <a:solidFill>
              <a:srgbClr val="FF0000"/>
            </a:solidFill>
          </a:ln>
        </p:spPr>
        <p:txBody>
          <a:bodyPr wrap="square">
            <a:spAutoFit/>
          </a:bodyPr>
          <a:lstStyle/>
          <a:p>
            <a:pPr algn="r" rtl="1"/>
            <a:r>
              <a:rPr lang="ar-AE" sz="2000" b="1" dirty="0" smtClean="0">
                <a:latin typeface="Arial" panose="020B0604020202020204" pitchFamily="34" charset="0"/>
              </a:rPr>
              <a:t>قد يرغب الباحث بتحويل المتغيرات للحصول على بيانات معتدلة أو يحولها لقيم معيارية أو يجمع مجموعة من المتغيرات أو بجد متوسطها كايجاد متوسط أسئلة المحور للحصول على مقياس.</a:t>
            </a:r>
            <a:endParaRPr lang="ar-AE" b="1" dirty="0">
              <a:solidFill>
                <a:srgbClr val="044989"/>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173703" y="1257936"/>
            <a:ext cx="8812235" cy="5409233"/>
          </a:xfrm>
          <a:prstGeom prst="rect">
            <a:avLst/>
          </a:prstGeom>
        </p:spPr>
      </p:pic>
      <p:pic>
        <p:nvPicPr>
          <p:cNvPr id="6" name="Picture 5"/>
          <p:cNvPicPr>
            <a:picLocks noChangeAspect="1"/>
          </p:cNvPicPr>
          <p:nvPr/>
        </p:nvPicPr>
        <p:blipFill>
          <a:blip r:embed="rId3"/>
          <a:stretch>
            <a:fillRect/>
          </a:stretch>
        </p:blipFill>
        <p:spPr>
          <a:xfrm>
            <a:off x="407024" y="2987900"/>
            <a:ext cx="2985369" cy="3173100"/>
          </a:xfrm>
          <a:prstGeom prst="rect">
            <a:avLst/>
          </a:prstGeom>
        </p:spPr>
      </p:pic>
      <p:pic>
        <p:nvPicPr>
          <p:cNvPr id="7" name="Picture 6"/>
          <p:cNvPicPr>
            <a:picLocks noChangeAspect="1"/>
          </p:cNvPicPr>
          <p:nvPr/>
        </p:nvPicPr>
        <p:blipFill>
          <a:blip r:embed="rId4"/>
          <a:stretch>
            <a:fillRect/>
          </a:stretch>
        </p:blipFill>
        <p:spPr>
          <a:xfrm>
            <a:off x="3392393" y="3220491"/>
            <a:ext cx="1411176" cy="428625"/>
          </a:xfrm>
          <a:prstGeom prst="rect">
            <a:avLst/>
          </a:prstGeom>
        </p:spPr>
      </p:pic>
    </p:spTree>
    <p:extLst>
      <p:ext uri="{BB962C8B-B14F-4D97-AF65-F5344CB8AC3E}">
        <p14:creationId xmlns:p14="http://schemas.microsoft.com/office/powerpoint/2010/main" val="3237401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287" y="633209"/>
            <a:ext cx="6703529" cy="5433387"/>
          </a:xfrm>
          <a:prstGeom prst="rect">
            <a:avLst/>
          </a:prstGeom>
        </p:spPr>
      </p:pic>
      <p:sp>
        <p:nvSpPr>
          <p:cNvPr id="3" name="TextBox 2"/>
          <p:cNvSpPr txBox="1"/>
          <p:nvPr/>
        </p:nvSpPr>
        <p:spPr>
          <a:xfrm>
            <a:off x="7222435" y="278295"/>
            <a:ext cx="4717775" cy="6001643"/>
          </a:xfrm>
          <a:prstGeom prst="rect">
            <a:avLst/>
          </a:prstGeom>
          <a:noFill/>
          <a:ln>
            <a:solidFill>
              <a:srgbClr val="FF0000"/>
            </a:solidFill>
          </a:ln>
        </p:spPr>
        <p:txBody>
          <a:bodyPr wrap="square" rtlCol="0">
            <a:spAutoFit/>
          </a:bodyPr>
          <a:lstStyle/>
          <a:p>
            <a:pPr marL="342900" indent="-342900" algn="just" rtl="1">
              <a:buFont typeface="Wingdings" panose="05000000000000000000" pitchFamily="2" charset="2"/>
              <a:buChar char="Ø"/>
            </a:pPr>
            <a:r>
              <a:rPr lang="ar-AE" sz="2400" dirty="0" smtClean="0"/>
              <a:t>هذ</a:t>
            </a:r>
            <a:r>
              <a:rPr lang="ar-OM" sz="2400" dirty="0" smtClean="0"/>
              <a:t>ا</a:t>
            </a:r>
            <a:r>
              <a:rPr lang="ar-AE" sz="2400" dirty="0" smtClean="0"/>
              <a:t> الإطار مهم لتعريف متغيرات جديدة ناتجة من تحويل متغير أو متغيرات بواسطة معادلة رياضية. وقيم هذا المتغير الجديد ستحفظ في </a:t>
            </a:r>
          </a:p>
          <a:p>
            <a:pPr algn="just" rtl="1"/>
            <a:r>
              <a:rPr lang="ar-AE" sz="2400" dirty="0" smtClean="0"/>
              <a:t>       المتغير الهدف (</a:t>
            </a:r>
            <a:r>
              <a:rPr lang="en-US" sz="2400" dirty="0" smtClean="0"/>
              <a:t>target variable</a:t>
            </a:r>
            <a:r>
              <a:rPr lang="ar-AE" sz="2400" dirty="0" smtClean="0"/>
              <a:t>) .</a:t>
            </a:r>
          </a:p>
          <a:p>
            <a:pPr marL="342900" indent="-342900" algn="just" rtl="1">
              <a:buFont typeface="Wingdings" panose="05000000000000000000" pitchFamily="2" charset="2"/>
              <a:buChar char="Ø"/>
            </a:pPr>
            <a:r>
              <a:rPr lang="ar-OM" sz="2400" dirty="0" smtClean="0"/>
              <a:t>في خانة </a:t>
            </a:r>
            <a:r>
              <a:rPr lang="ar-AE" sz="2400" dirty="0" smtClean="0"/>
              <a:t>التعبير الرياضي</a:t>
            </a:r>
          </a:p>
          <a:p>
            <a:pPr algn="just" rtl="1"/>
            <a:r>
              <a:rPr lang="ar-AE" sz="2400" dirty="0" smtClean="0"/>
              <a:t> (</a:t>
            </a:r>
            <a:r>
              <a:rPr lang="en-US" sz="2400" dirty="0" smtClean="0"/>
              <a:t>numeric expression</a:t>
            </a:r>
            <a:r>
              <a:rPr lang="ar-AE" sz="2400" dirty="0" smtClean="0"/>
              <a:t>) </a:t>
            </a:r>
            <a:r>
              <a:rPr lang="ar-OM" sz="2400" dirty="0" smtClean="0"/>
              <a:t>يكتب التعبير الرياضي الذي سيعطي قيم للمتغير الجديد.</a:t>
            </a:r>
          </a:p>
          <a:p>
            <a:pPr marL="342900" indent="-342900" algn="just" rtl="1">
              <a:buFont typeface="Wingdings" panose="05000000000000000000" pitchFamily="2" charset="2"/>
              <a:buChar char="Ø"/>
            </a:pPr>
            <a:r>
              <a:rPr lang="ar-OM" sz="2400" dirty="0" smtClean="0"/>
              <a:t>يمكن اختيار تعبيرات رياضية من قائمة (</a:t>
            </a:r>
            <a:r>
              <a:rPr lang="en-US" sz="2400" dirty="0" smtClean="0"/>
              <a:t>Function group</a:t>
            </a:r>
            <a:r>
              <a:rPr lang="ar-OM" sz="2400" dirty="0" smtClean="0"/>
              <a:t>)</a:t>
            </a:r>
            <a:r>
              <a:rPr lang="en-US" sz="2400" dirty="0" smtClean="0"/>
              <a:t>.</a:t>
            </a:r>
          </a:p>
          <a:p>
            <a:pPr marL="342900" indent="-342900" algn="just" rtl="1">
              <a:buFont typeface="Wingdings" panose="05000000000000000000" pitchFamily="2" charset="2"/>
              <a:buChar char="Ø"/>
            </a:pPr>
            <a:r>
              <a:rPr lang="ar-AE" sz="2400" dirty="0" smtClean="0"/>
              <a:t>يوجد في وسط الإطار أرقام ورموز عمليات تساعد في كتابة التعبير الرياضي.</a:t>
            </a:r>
            <a:endParaRPr lang="ar-AE" sz="2400" dirty="0"/>
          </a:p>
          <a:p>
            <a:pPr marL="342900" indent="-342900" algn="just" rtl="1">
              <a:buFont typeface="Wingdings" panose="05000000000000000000" pitchFamily="2" charset="2"/>
              <a:buChar char="Ø"/>
            </a:pPr>
            <a:endParaRPr lang="ar-AE" sz="2400" dirty="0" smtClean="0"/>
          </a:p>
          <a:p>
            <a:pPr marL="342900" indent="-342900" algn="just" rtl="1">
              <a:buFont typeface="Wingdings" panose="05000000000000000000" pitchFamily="2" charset="2"/>
              <a:buChar char="Ø"/>
            </a:pPr>
            <a:r>
              <a:rPr lang="ar-AE" sz="2400" dirty="0" smtClean="0"/>
              <a:t>سيقوم البرنامج بتعريف متغير جديد هو </a:t>
            </a:r>
            <a:r>
              <a:rPr lang="en-US" sz="2400" dirty="0" smtClean="0">
                <a:latin typeface="Times New Roman" panose="02020603050405020304" pitchFamily="18" charset="0"/>
                <a:cs typeface="Times New Roman" panose="02020603050405020304" pitchFamily="18" charset="0"/>
              </a:rPr>
              <a:t>m1</a:t>
            </a:r>
            <a:r>
              <a:rPr lang="ar-OM" sz="2400" dirty="0" smtClean="0"/>
              <a:t>. وهذا المتغير ال</a:t>
            </a:r>
            <a:r>
              <a:rPr lang="ar-AE" sz="2400" dirty="0" smtClean="0"/>
              <a:t>ج</a:t>
            </a:r>
            <a:r>
              <a:rPr lang="ar-OM" sz="2400" dirty="0" smtClean="0"/>
              <a:t>ديد هو متوسط المتغيرات من </a:t>
            </a:r>
            <a:r>
              <a:rPr lang="en-US" sz="2400" dirty="0">
                <a:latin typeface="Times New Roman" panose="02020603050405020304" pitchFamily="18" charset="0"/>
                <a:cs typeface="Times New Roman" panose="02020603050405020304" pitchFamily="18" charset="0"/>
              </a:rPr>
              <a:t>a1</a:t>
            </a:r>
            <a:r>
              <a:rPr lang="ar-OM" sz="2400" dirty="0" smtClean="0"/>
              <a:t> وحتى </a:t>
            </a:r>
            <a:r>
              <a:rPr lang="en-US" sz="2400" dirty="0">
                <a:latin typeface="Times New Roman" panose="02020603050405020304" pitchFamily="18" charset="0"/>
                <a:cs typeface="Times New Roman" panose="02020603050405020304" pitchFamily="18" charset="0"/>
              </a:rPr>
              <a:t>a7</a:t>
            </a:r>
            <a:r>
              <a:rPr lang="ar-OM" sz="2400" dirty="0" smtClean="0"/>
              <a:t>.</a:t>
            </a:r>
            <a:endParaRPr lang="en-US" sz="2400" dirty="0"/>
          </a:p>
        </p:txBody>
      </p:sp>
    </p:spTree>
    <p:extLst>
      <p:ext uri="{BB962C8B-B14F-4D97-AF65-F5344CB8AC3E}">
        <p14:creationId xmlns:p14="http://schemas.microsoft.com/office/powerpoint/2010/main" val="99999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597" y="2459865"/>
            <a:ext cx="4301544" cy="830997"/>
          </a:xfrm>
          <a:prstGeom prst="rect">
            <a:avLst/>
          </a:prstGeom>
          <a:noFill/>
          <a:ln>
            <a:solidFill>
              <a:srgbClr val="FF0000"/>
            </a:solidFill>
          </a:ln>
        </p:spPr>
        <p:txBody>
          <a:bodyPr wrap="square" rtlCol="0">
            <a:spAutoFit/>
          </a:bodyPr>
          <a:lstStyle/>
          <a:p>
            <a:r>
              <a:rPr lang="ar-AE" sz="4800" dirty="0" smtClean="0"/>
              <a:t>الإحصاءات الوصفية</a:t>
            </a:r>
            <a:endParaRPr lang="en-US" sz="4800" dirty="0"/>
          </a:p>
        </p:txBody>
      </p:sp>
    </p:spTree>
    <p:extLst>
      <p:ext uri="{BB962C8B-B14F-4D97-AF65-F5344CB8AC3E}">
        <p14:creationId xmlns:p14="http://schemas.microsoft.com/office/powerpoint/2010/main" val="379863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38379"/>
            <a:ext cx="9813702" cy="912237"/>
          </a:xfrm>
          <a:prstGeom prst="rect">
            <a:avLst/>
          </a:prstGeom>
          <a:ln>
            <a:solidFill>
              <a:srgbClr val="FF0000"/>
            </a:solidFill>
          </a:ln>
        </p:spPr>
        <p:txBody>
          <a:bodyPr wrap="square">
            <a:spAutoFit/>
          </a:bodyPr>
          <a:lstStyle/>
          <a:p>
            <a:pPr marL="342900" lvl="0" indent="-342900" algn="r" rtl="1">
              <a:lnSpc>
                <a:spcPct val="115000"/>
              </a:lnSpc>
              <a:spcAft>
                <a:spcPts val="0"/>
              </a:spcAft>
              <a:buFont typeface="Wingdings" panose="05000000000000000000" pitchFamily="2" charset="2"/>
              <a:buChar char="Ø"/>
            </a:pPr>
            <a:r>
              <a:rPr lang="ar-SA" sz="2400" dirty="0">
                <a:latin typeface="Arial-BoldMT"/>
                <a:ea typeface="Calibri" panose="020F0502020204030204" pitchFamily="34" charset="0"/>
                <a:cs typeface="Arial-BoldMT"/>
              </a:rPr>
              <a:t>يتم الحصول على الجداول التكرارية والنسب المئوية والرسومات البيانية </a:t>
            </a:r>
            <a:r>
              <a:rPr lang="ar-SA" sz="2400" dirty="0" smtClean="0">
                <a:latin typeface="Arial-BoldMT"/>
                <a:ea typeface="Calibri" panose="020F0502020204030204" pitchFamily="34" charset="0"/>
                <a:cs typeface="Arial-BoldMT"/>
              </a:rPr>
              <a:t>ل</a:t>
            </a:r>
            <a:r>
              <a:rPr lang="ar-OM" sz="2400" dirty="0" smtClean="0">
                <a:latin typeface="Arial-BoldMT"/>
                <a:ea typeface="Calibri" panose="020F0502020204030204" pitchFamily="34" charset="0"/>
                <a:cs typeface="Arial-BoldMT"/>
              </a:rPr>
              <a:t>ل</a:t>
            </a:r>
            <a:r>
              <a:rPr lang="ar-SA" sz="2400" dirty="0" smtClean="0">
                <a:latin typeface="Arial-BoldMT"/>
                <a:ea typeface="Calibri" panose="020F0502020204030204" pitchFamily="34" charset="0"/>
                <a:cs typeface="Arial-BoldMT"/>
              </a:rPr>
              <a:t>متغيرات الديموغرافية</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OM" sz="2400" dirty="0" smtClean="0">
                <a:latin typeface="Times New Roman" panose="02020603050405020304" pitchFamily="18" charset="0"/>
                <a:ea typeface="Calibri" panose="020F0502020204030204" pitchFamily="34" charset="0"/>
              </a:rPr>
              <a:t>وحساب </a:t>
            </a:r>
            <a:r>
              <a:rPr lang="ar-OM" sz="2400" dirty="0">
                <a:latin typeface="Times New Roman" panose="02020603050405020304" pitchFamily="18" charset="0"/>
                <a:ea typeface="Calibri" panose="020F0502020204030204" pitchFamily="34" charset="0"/>
              </a:rPr>
              <a:t>متوسطات وانحرافات كل سؤال والمتوسط الحسابي والانحراف المعياري للمحور كاملا</a:t>
            </a:r>
            <a:r>
              <a:rPr lang="ar-AE"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6516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2299" y="2910625"/>
            <a:ext cx="4314422" cy="646331"/>
          </a:xfrm>
          <a:prstGeom prst="rect">
            <a:avLst/>
          </a:prstGeom>
          <a:noFill/>
          <a:ln>
            <a:solidFill>
              <a:srgbClr val="FF0000"/>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Case summaries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002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821" y="579388"/>
            <a:ext cx="5882425" cy="5918004"/>
          </a:xfrm>
          <a:prstGeom prst="rect">
            <a:avLst/>
          </a:prstGeom>
        </p:spPr>
      </p:pic>
      <p:pic>
        <p:nvPicPr>
          <p:cNvPr id="3" name="Picture 2"/>
          <p:cNvPicPr>
            <a:picLocks noChangeAspect="1"/>
          </p:cNvPicPr>
          <p:nvPr/>
        </p:nvPicPr>
        <p:blipFill>
          <a:blip r:embed="rId3"/>
          <a:stretch>
            <a:fillRect/>
          </a:stretch>
        </p:blipFill>
        <p:spPr>
          <a:xfrm>
            <a:off x="7028646" y="347567"/>
            <a:ext cx="4916914" cy="4623677"/>
          </a:xfrm>
          <a:prstGeom prst="rect">
            <a:avLst/>
          </a:prstGeom>
        </p:spPr>
      </p:pic>
      <p:pic>
        <p:nvPicPr>
          <p:cNvPr id="4" name="Picture 3"/>
          <p:cNvPicPr>
            <a:picLocks noChangeAspect="1"/>
          </p:cNvPicPr>
          <p:nvPr/>
        </p:nvPicPr>
        <p:blipFill>
          <a:blip r:embed="rId4"/>
          <a:stretch>
            <a:fillRect/>
          </a:stretch>
        </p:blipFill>
        <p:spPr>
          <a:xfrm>
            <a:off x="6114246" y="1193897"/>
            <a:ext cx="914400" cy="428625"/>
          </a:xfrm>
          <a:prstGeom prst="rect">
            <a:avLst/>
          </a:prstGeom>
        </p:spPr>
      </p:pic>
      <p:pic>
        <p:nvPicPr>
          <p:cNvPr id="5" name="Picture 4"/>
          <p:cNvPicPr>
            <a:picLocks noChangeAspect="1"/>
          </p:cNvPicPr>
          <p:nvPr/>
        </p:nvPicPr>
        <p:blipFill>
          <a:blip r:embed="rId4"/>
          <a:stretch>
            <a:fillRect/>
          </a:stretch>
        </p:blipFill>
        <p:spPr>
          <a:xfrm rot="16200000">
            <a:off x="9125757" y="5029655"/>
            <a:ext cx="914400" cy="428625"/>
          </a:xfrm>
          <a:prstGeom prst="rect">
            <a:avLst/>
          </a:prstGeom>
        </p:spPr>
      </p:pic>
    </p:spTree>
    <p:extLst>
      <p:ext uri="{BB962C8B-B14F-4D97-AF65-F5344CB8AC3E}">
        <p14:creationId xmlns:p14="http://schemas.microsoft.com/office/powerpoint/2010/main" val="3568432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790" y="133099"/>
            <a:ext cx="5417713" cy="4710945"/>
          </a:xfrm>
          <a:prstGeom prst="rect">
            <a:avLst/>
          </a:prstGeom>
        </p:spPr>
      </p:pic>
      <p:pic>
        <p:nvPicPr>
          <p:cNvPr id="5" name="Picture 4"/>
          <p:cNvPicPr>
            <a:picLocks noChangeAspect="1"/>
          </p:cNvPicPr>
          <p:nvPr/>
        </p:nvPicPr>
        <p:blipFill>
          <a:blip r:embed="rId3"/>
          <a:stretch>
            <a:fillRect/>
          </a:stretch>
        </p:blipFill>
        <p:spPr>
          <a:xfrm>
            <a:off x="194742" y="5331854"/>
            <a:ext cx="11430000" cy="1322232"/>
          </a:xfrm>
          <a:prstGeom prst="rect">
            <a:avLst/>
          </a:prstGeom>
        </p:spPr>
      </p:pic>
      <p:pic>
        <p:nvPicPr>
          <p:cNvPr id="6" name="Picture 5"/>
          <p:cNvPicPr>
            <a:picLocks noChangeAspect="1"/>
          </p:cNvPicPr>
          <p:nvPr/>
        </p:nvPicPr>
        <p:blipFill>
          <a:blip r:embed="rId4"/>
          <a:stretch>
            <a:fillRect/>
          </a:stretch>
        </p:blipFill>
        <p:spPr>
          <a:xfrm>
            <a:off x="5720274" y="1786324"/>
            <a:ext cx="914400" cy="428625"/>
          </a:xfrm>
          <a:prstGeom prst="rect">
            <a:avLst/>
          </a:prstGeom>
        </p:spPr>
      </p:pic>
      <p:pic>
        <p:nvPicPr>
          <p:cNvPr id="7" name="Picture 6"/>
          <p:cNvPicPr>
            <a:picLocks noChangeAspect="1"/>
          </p:cNvPicPr>
          <p:nvPr/>
        </p:nvPicPr>
        <p:blipFill>
          <a:blip r:embed="rId4"/>
          <a:stretch>
            <a:fillRect/>
          </a:stretch>
        </p:blipFill>
        <p:spPr>
          <a:xfrm rot="5814372">
            <a:off x="7085436" y="4873637"/>
            <a:ext cx="914400" cy="428625"/>
          </a:xfrm>
          <a:prstGeom prst="rect">
            <a:avLst/>
          </a:prstGeom>
        </p:spPr>
      </p:pic>
      <p:pic>
        <p:nvPicPr>
          <p:cNvPr id="8" name="Picture 7"/>
          <p:cNvPicPr>
            <a:picLocks noChangeAspect="1"/>
          </p:cNvPicPr>
          <p:nvPr/>
        </p:nvPicPr>
        <p:blipFill>
          <a:blip r:embed="rId5"/>
          <a:stretch>
            <a:fillRect/>
          </a:stretch>
        </p:blipFill>
        <p:spPr>
          <a:xfrm>
            <a:off x="6764446" y="144831"/>
            <a:ext cx="4710629" cy="4463466"/>
          </a:xfrm>
          <a:prstGeom prst="rect">
            <a:avLst/>
          </a:prstGeom>
        </p:spPr>
      </p:pic>
    </p:spTree>
    <p:extLst>
      <p:ext uri="{BB962C8B-B14F-4D97-AF65-F5344CB8AC3E}">
        <p14:creationId xmlns:p14="http://schemas.microsoft.com/office/powerpoint/2010/main" val="2406734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2299" y="2910625"/>
            <a:ext cx="2743200" cy="646331"/>
          </a:xfrm>
          <a:prstGeom prst="rect">
            <a:avLst/>
          </a:prstGeom>
          <a:noFill/>
          <a:ln>
            <a:solidFill>
              <a:srgbClr val="FF0000"/>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Frequencies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45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826" y="1197735"/>
            <a:ext cx="8543925" cy="5254580"/>
          </a:xfrm>
          <a:prstGeom prst="rect">
            <a:avLst/>
          </a:prstGeom>
        </p:spPr>
      </p:pic>
      <p:sp>
        <p:nvSpPr>
          <p:cNvPr id="3" name="TextBox 2"/>
          <p:cNvSpPr txBox="1"/>
          <p:nvPr/>
        </p:nvSpPr>
        <p:spPr>
          <a:xfrm>
            <a:off x="4829578" y="530647"/>
            <a:ext cx="2532565" cy="461665"/>
          </a:xfrm>
          <a:prstGeom prst="rect">
            <a:avLst/>
          </a:prstGeom>
          <a:noFill/>
          <a:ln>
            <a:solidFill>
              <a:srgbClr val="FF0000"/>
            </a:solidFill>
          </a:ln>
        </p:spPr>
        <p:txBody>
          <a:bodyPr wrap="square" rtlCol="0">
            <a:spAutoFit/>
          </a:bodyPr>
          <a:lstStyle/>
          <a:p>
            <a:pPr algn="r" rtl="1"/>
            <a:r>
              <a:rPr lang="ar-AE" sz="2400" dirty="0" smtClean="0"/>
              <a:t>شاشة تعريف المتغيرات</a:t>
            </a:r>
            <a:endParaRPr lang="en-US" sz="2400" dirty="0"/>
          </a:p>
        </p:txBody>
      </p:sp>
    </p:spTree>
    <p:extLst>
      <p:ext uri="{BB962C8B-B14F-4D97-AF65-F5344CB8AC3E}">
        <p14:creationId xmlns:p14="http://schemas.microsoft.com/office/powerpoint/2010/main" val="1508409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30314" y="494081"/>
            <a:ext cx="5259918" cy="3372387"/>
          </a:xfrm>
          <a:prstGeom prst="rect">
            <a:avLst/>
          </a:prstGeom>
        </p:spPr>
      </p:pic>
      <p:pic>
        <p:nvPicPr>
          <p:cNvPr id="5" name="Picture 4"/>
          <p:cNvPicPr>
            <a:picLocks noChangeAspect="1"/>
          </p:cNvPicPr>
          <p:nvPr/>
        </p:nvPicPr>
        <p:blipFill>
          <a:blip r:embed="rId3"/>
          <a:stretch>
            <a:fillRect/>
          </a:stretch>
        </p:blipFill>
        <p:spPr>
          <a:xfrm>
            <a:off x="5718422" y="859646"/>
            <a:ext cx="1011892" cy="428625"/>
          </a:xfrm>
          <a:prstGeom prst="rect">
            <a:avLst/>
          </a:prstGeom>
        </p:spPr>
      </p:pic>
      <p:pic>
        <p:nvPicPr>
          <p:cNvPr id="6" name="Picture 5"/>
          <p:cNvPicPr>
            <a:picLocks noChangeAspect="1"/>
          </p:cNvPicPr>
          <p:nvPr/>
        </p:nvPicPr>
        <p:blipFill>
          <a:blip r:embed="rId4"/>
          <a:stretch>
            <a:fillRect/>
          </a:stretch>
        </p:blipFill>
        <p:spPr>
          <a:xfrm>
            <a:off x="232022" y="394482"/>
            <a:ext cx="5486400" cy="5774498"/>
          </a:xfrm>
          <a:prstGeom prst="rect">
            <a:avLst/>
          </a:prstGeom>
        </p:spPr>
      </p:pic>
      <p:sp>
        <p:nvSpPr>
          <p:cNvPr id="8" name="Down Arrow 7"/>
          <p:cNvSpPr/>
          <p:nvPr/>
        </p:nvSpPr>
        <p:spPr>
          <a:xfrm>
            <a:off x="8872205" y="3679784"/>
            <a:ext cx="332183" cy="73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05993" y="4508835"/>
            <a:ext cx="2738250" cy="369332"/>
          </a:xfrm>
          <a:prstGeom prst="rect">
            <a:avLst/>
          </a:prstGeom>
          <a:noFill/>
          <a:ln>
            <a:solidFill>
              <a:schemeClr val="accent1"/>
            </a:solidFill>
          </a:ln>
        </p:spPr>
        <p:txBody>
          <a:bodyPr wrap="none" rtlCol="0">
            <a:spAutoFit/>
          </a:bodyPr>
          <a:lstStyle/>
          <a:p>
            <a:r>
              <a:rPr lang="ar-AE" dirty="0" smtClean="0"/>
              <a:t>للحصول على الإحصاءات الوصفية</a:t>
            </a:r>
            <a:endParaRPr lang="en-US" dirty="0"/>
          </a:p>
        </p:txBody>
      </p:sp>
      <p:sp>
        <p:nvSpPr>
          <p:cNvPr id="10" name="Down Arrow 9"/>
          <p:cNvSpPr/>
          <p:nvPr/>
        </p:nvSpPr>
        <p:spPr>
          <a:xfrm>
            <a:off x="9884097" y="3773126"/>
            <a:ext cx="332183" cy="1507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81569" y="5375293"/>
            <a:ext cx="2313454" cy="369332"/>
          </a:xfrm>
          <a:prstGeom prst="rect">
            <a:avLst/>
          </a:prstGeom>
          <a:noFill/>
          <a:ln>
            <a:solidFill>
              <a:schemeClr val="accent1"/>
            </a:solidFill>
          </a:ln>
        </p:spPr>
        <p:txBody>
          <a:bodyPr wrap="none" rtlCol="0">
            <a:spAutoFit/>
          </a:bodyPr>
          <a:lstStyle/>
          <a:p>
            <a:r>
              <a:rPr lang="ar-AE" dirty="0" smtClean="0"/>
              <a:t>للحصول على رسومات بيانية</a:t>
            </a:r>
            <a:endParaRPr lang="en-US" dirty="0"/>
          </a:p>
        </p:txBody>
      </p:sp>
      <p:sp>
        <p:nvSpPr>
          <p:cNvPr id="12" name="Down Arrow 11"/>
          <p:cNvSpPr/>
          <p:nvPr/>
        </p:nvSpPr>
        <p:spPr>
          <a:xfrm>
            <a:off x="10771073" y="3755229"/>
            <a:ext cx="332183" cy="213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893461" y="6013439"/>
            <a:ext cx="2502608" cy="369332"/>
          </a:xfrm>
          <a:prstGeom prst="rect">
            <a:avLst/>
          </a:prstGeom>
          <a:noFill/>
          <a:ln>
            <a:solidFill>
              <a:schemeClr val="accent1"/>
            </a:solidFill>
          </a:ln>
        </p:spPr>
        <p:txBody>
          <a:bodyPr wrap="none" rtlCol="0">
            <a:spAutoFit/>
          </a:bodyPr>
          <a:lstStyle/>
          <a:p>
            <a:r>
              <a:rPr lang="ar-AE" dirty="0" smtClean="0"/>
              <a:t>للحصول على تشكيلة التكرارات</a:t>
            </a:r>
            <a:endParaRPr lang="en-US" dirty="0"/>
          </a:p>
        </p:txBody>
      </p:sp>
    </p:spTree>
    <p:extLst>
      <p:ext uri="{BB962C8B-B14F-4D97-AF65-F5344CB8AC3E}">
        <p14:creationId xmlns:p14="http://schemas.microsoft.com/office/powerpoint/2010/main" val="1907791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546" y="1267408"/>
            <a:ext cx="5980828" cy="4344427"/>
          </a:xfrm>
          <a:prstGeom prst="rect">
            <a:avLst/>
          </a:prstGeom>
        </p:spPr>
      </p:pic>
      <p:pic>
        <p:nvPicPr>
          <p:cNvPr id="3" name="Picture 2"/>
          <p:cNvPicPr>
            <a:picLocks noChangeAspect="1"/>
          </p:cNvPicPr>
          <p:nvPr/>
        </p:nvPicPr>
        <p:blipFill>
          <a:blip r:embed="rId3"/>
          <a:stretch>
            <a:fillRect/>
          </a:stretch>
        </p:blipFill>
        <p:spPr>
          <a:xfrm>
            <a:off x="7558321" y="1231481"/>
            <a:ext cx="3398159" cy="3265935"/>
          </a:xfrm>
          <a:prstGeom prst="rect">
            <a:avLst/>
          </a:prstGeom>
        </p:spPr>
      </p:pic>
      <p:pic>
        <p:nvPicPr>
          <p:cNvPr id="4" name="Picture 3"/>
          <p:cNvPicPr>
            <a:picLocks noChangeAspect="1"/>
          </p:cNvPicPr>
          <p:nvPr/>
        </p:nvPicPr>
        <p:blipFill>
          <a:blip r:embed="rId4"/>
          <a:stretch>
            <a:fillRect/>
          </a:stretch>
        </p:blipFill>
        <p:spPr>
          <a:xfrm>
            <a:off x="6452855" y="4688177"/>
            <a:ext cx="5560594" cy="2053913"/>
          </a:xfrm>
          <a:prstGeom prst="rect">
            <a:avLst/>
          </a:prstGeom>
        </p:spPr>
      </p:pic>
      <p:pic>
        <p:nvPicPr>
          <p:cNvPr id="5" name="Picture 4"/>
          <p:cNvPicPr>
            <a:picLocks noChangeAspect="1"/>
          </p:cNvPicPr>
          <p:nvPr/>
        </p:nvPicPr>
        <p:blipFill>
          <a:blip r:embed="rId5"/>
          <a:stretch>
            <a:fillRect/>
          </a:stretch>
        </p:blipFill>
        <p:spPr>
          <a:xfrm>
            <a:off x="1973251" y="153059"/>
            <a:ext cx="1269709" cy="608030"/>
          </a:xfrm>
          <a:prstGeom prst="rect">
            <a:avLst/>
          </a:prstGeom>
        </p:spPr>
      </p:pic>
      <p:pic>
        <p:nvPicPr>
          <p:cNvPr id="6" name="Picture 5"/>
          <p:cNvPicPr>
            <a:picLocks noChangeAspect="1"/>
          </p:cNvPicPr>
          <p:nvPr/>
        </p:nvPicPr>
        <p:blipFill>
          <a:blip r:embed="rId6"/>
          <a:stretch>
            <a:fillRect/>
          </a:stretch>
        </p:blipFill>
        <p:spPr>
          <a:xfrm>
            <a:off x="7894604" y="159469"/>
            <a:ext cx="1208125" cy="665344"/>
          </a:xfrm>
          <a:prstGeom prst="rect">
            <a:avLst/>
          </a:prstGeom>
        </p:spPr>
      </p:pic>
      <p:pic>
        <p:nvPicPr>
          <p:cNvPr id="7" name="Picture 6"/>
          <p:cNvPicPr>
            <a:picLocks noChangeAspect="1"/>
          </p:cNvPicPr>
          <p:nvPr/>
        </p:nvPicPr>
        <p:blipFill>
          <a:blip r:embed="rId7"/>
          <a:stretch>
            <a:fillRect/>
          </a:stretch>
        </p:blipFill>
        <p:spPr>
          <a:xfrm>
            <a:off x="4596624" y="5881539"/>
            <a:ext cx="1287591" cy="583708"/>
          </a:xfrm>
          <a:prstGeom prst="rect">
            <a:avLst/>
          </a:prstGeom>
        </p:spPr>
      </p:pic>
      <p:pic>
        <p:nvPicPr>
          <p:cNvPr id="8" name="Picture 7"/>
          <p:cNvPicPr>
            <a:picLocks noChangeAspect="1"/>
          </p:cNvPicPr>
          <p:nvPr/>
        </p:nvPicPr>
        <p:blipFill>
          <a:blip r:embed="rId8"/>
          <a:stretch>
            <a:fillRect/>
          </a:stretch>
        </p:blipFill>
        <p:spPr>
          <a:xfrm rot="5229729">
            <a:off x="2566349" y="783444"/>
            <a:ext cx="446775" cy="428625"/>
          </a:xfrm>
          <a:prstGeom prst="rect">
            <a:avLst/>
          </a:prstGeom>
        </p:spPr>
      </p:pic>
      <p:pic>
        <p:nvPicPr>
          <p:cNvPr id="9" name="Picture 8"/>
          <p:cNvPicPr>
            <a:picLocks noChangeAspect="1"/>
          </p:cNvPicPr>
          <p:nvPr/>
        </p:nvPicPr>
        <p:blipFill>
          <a:blip r:embed="rId8"/>
          <a:stretch>
            <a:fillRect/>
          </a:stretch>
        </p:blipFill>
        <p:spPr>
          <a:xfrm rot="5229729">
            <a:off x="8281723" y="819371"/>
            <a:ext cx="446775" cy="428625"/>
          </a:xfrm>
          <a:prstGeom prst="rect">
            <a:avLst/>
          </a:prstGeom>
        </p:spPr>
      </p:pic>
      <p:pic>
        <p:nvPicPr>
          <p:cNvPr id="10" name="Picture 9"/>
          <p:cNvPicPr>
            <a:picLocks noChangeAspect="1"/>
          </p:cNvPicPr>
          <p:nvPr/>
        </p:nvPicPr>
        <p:blipFill>
          <a:blip r:embed="rId8"/>
          <a:stretch>
            <a:fillRect/>
          </a:stretch>
        </p:blipFill>
        <p:spPr>
          <a:xfrm>
            <a:off x="6006080" y="5959081"/>
            <a:ext cx="446775" cy="428625"/>
          </a:xfrm>
          <a:prstGeom prst="rect">
            <a:avLst/>
          </a:prstGeom>
        </p:spPr>
      </p:pic>
    </p:spTree>
    <p:extLst>
      <p:ext uri="{BB962C8B-B14F-4D97-AF65-F5344CB8AC3E}">
        <p14:creationId xmlns:p14="http://schemas.microsoft.com/office/powerpoint/2010/main" val="357735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5442" y="984074"/>
            <a:ext cx="5980828" cy="4344427"/>
          </a:xfrm>
          <a:prstGeom prst="rect">
            <a:avLst/>
          </a:prstGeom>
        </p:spPr>
      </p:pic>
      <p:cxnSp>
        <p:nvCxnSpPr>
          <p:cNvPr id="10" name="Straight Arrow Connector 9"/>
          <p:cNvCxnSpPr>
            <a:stCxn id="31" idx="1"/>
          </p:cNvCxnSpPr>
          <p:nvPr/>
        </p:nvCxnSpPr>
        <p:spPr>
          <a:xfrm flipH="1" flipV="1">
            <a:off x="6796226" y="3047072"/>
            <a:ext cx="2783263" cy="335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2129642" y="4180870"/>
            <a:ext cx="997936" cy="1760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3" idx="1"/>
          </p:cNvCxnSpPr>
          <p:nvPr/>
        </p:nvCxnSpPr>
        <p:spPr>
          <a:xfrm flipH="1" flipV="1">
            <a:off x="6992032" y="4831416"/>
            <a:ext cx="2688342" cy="1640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32" idx="1"/>
          </p:cNvCxnSpPr>
          <p:nvPr/>
        </p:nvCxnSpPr>
        <p:spPr>
          <a:xfrm flipH="1">
            <a:off x="7237688" y="4427640"/>
            <a:ext cx="2320582" cy="316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2092325" y="4694349"/>
            <a:ext cx="997936" cy="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2252573" y="5031818"/>
            <a:ext cx="845536" cy="2966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2117458" y="1973229"/>
            <a:ext cx="997936" cy="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2100173" y="2706093"/>
            <a:ext cx="997936" cy="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2129642" y="2301691"/>
            <a:ext cx="997936" cy="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9579489" y="1780762"/>
            <a:ext cx="1433406" cy="369332"/>
          </a:xfrm>
          <a:prstGeom prst="rect">
            <a:avLst/>
          </a:prstGeom>
          <a:noFill/>
        </p:spPr>
        <p:txBody>
          <a:bodyPr wrap="none" rtlCol="0">
            <a:spAutoFit/>
          </a:bodyPr>
          <a:lstStyle/>
          <a:p>
            <a:r>
              <a:rPr lang="ar-AE" dirty="0" smtClean="0"/>
              <a:t>المتوسط الحسابي</a:t>
            </a:r>
            <a:endParaRPr lang="en-US" dirty="0"/>
          </a:p>
        </p:txBody>
      </p:sp>
      <p:sp>
        <p:nvSpPr>
          <p:cNvPr id="29" name="TextBox 28"/>
          <p:cNvSpPr txBox="1"/>
          <p:nvPr/>
        </p:nvSpPr>
        <p:spPr>
          <a:xfrm>
            <a:off x="9696508" y="2130039"/>
            <a:ext cx="692818" cy="369332"/>
          </a:xfrm>
          <a:prstGeom prst="rect">
            <a:avLst/>
          </a:prstGeom>
          <a:noFill/>
        </p:spPr>
        <p:txBody>
          <a:bodyPr wrap="none" rtlCol="0">
            <a:spAutoFit/>
          </a:bodyPr>
          <a:lstStyle/>
          <a:p>
            <a:r>
              <a:rPr lang="ar-AE" dirty="0" smtClean="0"/>
              <a:t>الوسيط</a:t>
            </a:r>
            <a:endParaRPr lang="en-US" dirty="0"/>
          </a:p>
        </p:txBody>
      </p:sp>
      <p:sp>
        <p:nvSpPr>
          <p:cNvPr id="30" name="TextBox 29"/>
          <p:cNvSpPr txBox="1"/>
          <p:nvPr/>
        </p:nvSpPr>
        <p:spPr>
          <a:xfrm>
            <a:off x="9603374" y="2543276"/>
            <a:ext cx="692818" cy="369332"/>
          </a:xfrm>
          <a:prstGeom prst="rect">
            <a:avLst/>
          </a:prstGeom>
          <a:noFill/>
        </p:spPr>
        <p:txBody>
          <a:bodyPr wrap="none" rtlCol="0">
            <a:spAutoFit/>
          </a:bodyPr>
          <a:lstStyle/>
          <a:p>
            <a:r>
              <a:rPr lang="ar-AE" dirty="0" smtClean="0"/>
              <a:t>المنوال</a:t>
            </a:r>
            <a:endParaRPr lang="en-US" dirty="0"/>
          </a:p>
        </p:txBody>
      </p:sp>
      <p:sp>
        <p:nvSpPr>
          <p:cNvPr id="31" name="TextBox 30"/>
          <p:cNvSpPr txBox="1"/>
          <p:nvPr/>
        </p:nvSpPr>
        <p:spPr>
          <a:xfrm>
            <a:off x="9579489" y="2895906"/>
            <a:ext cx="809837" cy="369332"/>
          </a:xfrm>
          <a:prstGeom prst="rect">
            <a:avLst/>
          </a:prstGeom>
          <a:noFill/>
        </p:spPr>
        <p:txBody>
          <a:bodyPr wrap="none" rtlCol="0">
            <a:spAutoFit/>
          </a:bodyPr>
          <a:lstStyle/>
          <a:p>
            <a:r>
              <a:rPr lang="ar-AE" dirty="0" smtClean="0"/>
              <a:t>المجموع</a:t>
            </a:r>
            <a:endParaRPr lang="en-US" dirty="0"/>
          </a:p>
        </p:txBody>
      </p:sp>
      <p:sp>
        <p:nvSpPr>
          <p:cNvPr id="32" name="TextBox 31"/>
          <p:cNvSpPr txBox="1"/>
          <p:nvPr/>
        </p:nvSpPr>
        <p:spPr>
          <a:xfrm>
            <a:off x="9558270" y="4242974"/>
            <a:ext cx="704039" cy="369332"/>
          </a:xfrm>
          <a:prstGeom prst="rect">
            <a:avLst/>
          </a:prstGeom>
          <a:noFill/>
        </p:spPr>
        <p:txBody>
          <a:bodyPr wrap="none" rtlCol="0">
            <a:spAutoFit/>
          </a:bodyPr>
          <a:lstStyle/>
          <a:p>
            <a:r>
              <a:rPr lang="ar-AE" dirty="0" smtClean="0"/>
              <a:t>الإلتواء</a:t>
            </a:r>
            <a:endParaRPr lang="en-US" dirty="0"/>
          </a:p>
        </p:txBody>
      </p:sp>
      <p:sp>
        <p:nvSpPr>
          <p:cNvPr id="33" name="TextBox 32"/>
          <p:cNvSpPr txBox="1"/>
          <p:nvPr/>
        </p:nvSpPr>
        <p:spPr>
          <a:xfrm>
            <a:off x="9680374" y="4810827"/>
            <a:ext cx="766557" cy="369332"/>
          </a:xfrm>
          <a:prstGeom prst="rect">
            <a:avLst/>
          </a:prstGeom>
          <a:noFill/>
        </p:spPr>
        <p:txBody>
          <a:bodyPr wrap="none" rtlCol="0">
            <a:spAutoFit/>
          </a:bodyPr>
          <a:lstStyle/>
          <a:p>
            <a:r>
              <a:rPr lang="ar-AE" dirty="0" smtClean="0"/>
              <a:t>التفرطح</a:t>
            </a:r>
            <a:endParaRPr lang="en-US" dirty="0"/>
          </a:p>
        </p:txBody>
      </p:sp>
      <p:sp>
        <p:nvSpPr>
          <p:cNvPr id="34" name="TextBox 33"/>
          <p:cNvSpPr txBox="1"/>
          <p:nvPr/>
        </p:nvSpPr>
        <p:spPr>
          <a:xfrm>
            <a:off x="1290473" y="1780762"/>
            <a:ext cx="870751" cy="369332"/>
          </a:xfrm>
          <a:prstGeom prst="rect">
            <a:avLst/>
          </a:prstGeom>
          <a:noFill/>
        </p:spPr>
        <p:txBody>
          <a:bodyPr wrap="none" rtlCol="0">
            <a:spAutoFit/>
          </a:bodyPr>
          <a:lstStyle/>
          <a:p>
            <a:r>
              <a:rPr lang="ar-AE" dirty="0" smtClean="0"/>
              <a:t>الربيعيات</a:t>
            </a:r>
            <a:endParaRPr lang="en-US" dirty="0"/>
          </a:p>
        </p:txBody>
      </p:sp>
      <p:sp>
        <p:nvSpPr>
          <p:cNvPr id="35" name="TextBox 34"/>
          <p:cNvSpPr txBox="1"/>
          <p:nvPr/>
        </p:nvSpPr>
        <p:spPr>
          <a:xfrm>
            <a:off x="1268102" y="2153313"/>
            <a:ext cx="875561" cy="369332"/>
          </a:xfrm>
          <a:prstGeom prst="rect">
            <a:avLst/>
          </a:prstGeom>
          <a:noFill/>
        </p:spPr>
        <p:txBody>
          <a:bodyPr wrap="none" rtlCol="0">
            <a:spAutoFit/>
          </a:bodyPr>
          <a:lstStyle/>
          <a:p>
            <a:r>
              <a:rPr lang="ar-AE" dirty="0" smtClean="0"/>
              <a:t>العشيرات</a:t>
            </a:r>
            <a:endParaRPr lang="en-US" dirty="0"/>
          </a:p>
        </p:txBody>
      </p:sp>
      <p:sp>
        <p:nvSpPr>
          <p:cNvPr id="36" name="TextBox 35"/>
          <p:cNvSpPr txBox="1"/>
          <p:nvPr/>
        </p:nvSpPr>
        <p:spPr>
          <a:xfrm>
            <a:off x="1410762" y="2580491"/>
            <a:ext cx="758541" cy="369332"/>
          </a:xfrm>
          <a:prstGeom prst="rect">
            <a:avLst/>
          </a:prstGeom>
          <a:noFill/>
        </p:spPr>
        <p:txBody>
          <a:bodyPr wrap="none" rtlCol="0">
            <a:spAutoFit/>
          </a:bodyPr>
          <a:lstStyle/>
          <a:p>
            <a:r>
              <a:rPr lang="ar-AE" dirty="0" smtClean="0"/>
              <a:t>المئينات</a:t>
            </a:r>
            <a:endParaRPr lang="en-US" dirty="0"/>
          </a:p>
        </p:txBody>
      </p:sp>
      <p:sp>
        <p:nvSpPr>
          <p:cNvPr id="37" name="TextBox 36"/>
          <p:cNvSpPr txBox="1"/>
          <p:nvPr/>
        </p:nvSpPr>
        <p:spPr>
          <a:xfrm>
            <a:off x="691205" y="3920617"/>
            <a:ext cx="1590500" cy="369332"/>
          </a:xfrm>
          <a:prstGeom prst="rect">
            <a:avLst/>
          </a:prstGeom>
          <a:noFill/>
        </p:spPr>
        <p:txBody>
          <a:bodyPr wrap="none" rtlCol="0">
            <a:spAutoFit/>
          </a:bodyPr>
          <a:lstStyle/>
          <a:p>
            <a:r>
              <a:rPr lang="ar-AE" dirty="0" smtClean="0"/>
              <a:t>الإنحراف المعياري</a:t>
            </a:r>
            <a:endParaRPr lang="en-US" dirty="0"/>
          </a:p>
        </p:txBody>
      </p:sp>
      <p:sp>
        <p:nvSpPr>
          <p:cNvPr id="38" name="TextBox 37"/>
          <p:cNvSpPr txBox="1"/>
          <p:nvPr/>
        </p:nvSpPr>
        <p:spPr>
          <a:xfrm>
            <a:off x="1486416" y="4505458"/>
            <a:ext cx="623889" cy="369332"/>
          </a:xfrm>
          <a:prstGeom prst="rect">
            <a:avLst/>
          </a:prstGeom>
          <a:noFill/>
        </p:spPr>
        <p:txBody>
          <a:bodyPr wrap="none" rtlCol="0">
            <a:spAutoFit/>
          </a:bodyPr>
          <a:lstStyle/>
          <a:p>
            <a:r>
              <a:rPr lang="ar-AE" dirty="0" smtClean="0"/>
              <a:t>التباين</a:t>
            </a:r>
            <a:endParaRPr lang="en-US" dirty="0"/>
          </a:p>
        </p:txBody>
      </p:sp>
      <p:sp>
        <p:nvSpPr>
          <p:cNvPr id="39" name="TextBox 38"/>
          <p:cNvSpPr txBox="1"/>
          <p:nvPr/>
        </p:nvSpPr>
        <p:spPr>
          <a:xfrm>
            <a:off x="1740230" y="5260743"/>
            <a:ext cx="598241" cy="369332"/>
          </a:xfrm>
          <a:prstGeom prst="rect">
            <a:avLst/>
          </a:prstGeom>
          <a:noFill/>
        </p:spPr>
        <p:txBody>
          <a:bodyPr wrap="none" rtlCol="0">
            <a:spAutoFit/>
          </a:bodyPr>
          <a:lstStyle/>
          <a:p>
            <a:r>
              <a:rPr lang="ar-AE" dirty="0" smtClean="0"/>
              <a:t>المدى</a:t>
            </a:r>
            <a:endParaRPr lang="en-US" dirty="0"/>
          </a:p>
        </p:txBody>
      </p:sp>
      <p:cxnSp>
        <p:nvCxnSpPr>
          <p:cNvPr id="40" name="Straight Arrow Connector 39"/>
          <p:cNvCxnSpPr/>
          <p:nvPr/>
        </p:nvCxnSpPr>
        <p:spPr>
          <a:xfrm flipH="1">
            <a:off x="7120077" y="823876"/>
            <a:ext cx="1676193" cy="7398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a:off x="2338471" y="682580"/>
            <a:ext cx="953096" cy="8811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p:nvPr/>
        </p:nvCxnSpPr>
        <p:spPr>
          <a:xfrm flipH="1" flipV="1">
            <a:off x="5332290" y="4458782"/>
            <a:ext cx="2491953" cy="1274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7" name="Straight Arrow Connector 46"/>
          <p:cNvCxnSpPr/>
          <p:nvPr/>
        </p:nvCxnSpPr>
        <p:spPr>
          <a:xfrm flipH="1" flipV="1">
            <a:off x="5375698" y="4741715"/>
            <a:ext cx="1917795" cy="13396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flipH="1" flipV="1">
            <a:off x="4893731" y="5070583"/>
            <a:ext cx="1625703" cy="114480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1" name="TextBox 50"/>
          <p:cNvSpPr txBox="1"/>
          <p:nvPr/>
        </p:nvSpPr>
        <p:spPr>
          <a:xfrm>
            <a:off x="7855592" y="5610416"/>
            <a:ext cx="772969" cy="369332"/>
          </a:xfrm>
          <a:prstGeom prst="rect">
            <a:avLst/>
          </a:prstGeom>
          <a:noFill/>
        </p:spPr>
        <p:txBody>
          <a:bodyPr wrap="none" rtlCol="0">
            <a:spAutoFit/>
          </a:bodyPr>
          <a:lstStyle/>
          <a:p>
            <a:r>
              <a:rPr lang="ar-AE" dirty="0" smtClean="0"/>
              <a:t>أقل قيمة</a:t>
            </a:r>
            <a:endParaRPr lang="en-US" dirty="0"/>
          </a:p>
        </p:txBody>
      </p:sp>
      <p:sp>
        <p:nvSpPr>
          <p:cNvPr id="52" name="TextBox 51"/>
          <p:cNvSpPr txBox="1"/>
          <p:nvPr/>
        </p:nvSpPr>
        <p:spPr>
          <a:xfrm>
            <a:off x="7281434" y="6055199"/>
            <a:ext cx="853119" cy="369332"/>
          </a:xfrm>
          <a:prstGeom prst="rect">
            <a:avLst/>
          </a:prstGeom>
          <a:noFill/>
        </p:spPr>
        <p:txBody>
          <a:bodyPr wrap="none" rtlCol="0">
            <a:spAutoFit/>
          </a:bodyPr>
          <a:lstStyle/>
          <a:p>
            <a:r>
              <a:rPr lang="ar-AE" dirty="0" smtClean="0"/>
              <a:t>أكبر قيمة</a:t>
            </a:r>
            <a:endParaRPr lang="en-US" dirty="0"/>
          </a:p>
        </p:txBody>
      </p:sp>
      <p:sp>
        <p:nvSpPr>
          <p:cNvPr id="53" name="TextBox 52"/>
          <p:cNvSpPr txBox="1"/>
          <p:nvPr/>
        </p:nvSpPr>
        <p:spPr>
          <a:xfrm>
            <a:off x="5122608" y="6224209"/>
            <a:ext cx="1965603" cy="369332"/>
          </a:xfrm>
          <a:prstGeom prst="rect">
            <a:avLst/>
          </a:prstGeom>
          <a:noFill/>
        </p:spPr>
        <p:txBody>
          <a:bodyPr wrap="none" rtlCol="0">
            <a:spAutoFit/>
          </a:bodyPr>
          <a:lstStyle/>
          <a:p>
            <a:r>
              <a:rPr lang="ar-AE" dirty="0" smtClean="0"/>
              <a:t>الخطأ المعياري للمتوسط</a:t>
            </a:r>
            <a:endParaRPr lang="en-US" dirty="0"/>
          </a:p>
        </p:txBody>
      </p:sp>
      <p:cxnSp>
        <p:nvCxnSpPr>
          <p:cNvPr id="63" name="Straight Arrow Connector 62"/>
          <p:cNvCxnSpPr>
            <a:stCxn id="28" idx="1"/>
          </p:cNvCxnSpPr>
          <p:nvPr/>
        </p:nvCxnSpPr>
        <p:spPr>
          <a:xfrm flipH="1">
            <a:off x="6850444" y="1965428"/>
            <a:ext cx="2729045" cy="765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flipH="1" flipV="1">
            <a:off x="6944571" y="2343907"/>
            <a:ext cx="2783263" cy="335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flipH="1" flipV="1">
            <a:off x="6850444" y="2745151"/>
            <a:ext cx="2783263" cy="335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8756253" y="625034"/>
            <a:ext cx="1943161" cy="369332"/>
          </a:xfrm>
          <a:prstGeom prst="rect">
            <a:avLst/>
          </a:prstGeom>
          <a:noFill/>
        </p:spPr>
        <p:txBody>
          <a:bodyPr wrap="none" rtlCol="0">
            <a:spAutoFit/>
          </a:bodyPr>
          <a:lstStyle/>
          <a:p>
            <a:r>
              <a:rPr lang="ar-AE" dirty="0" smtClean="0">
                <a:solidFill>
                  <a:srgbClr val="0070C0"/>
                </a:solidFill>
              </a:rPr>
              <a:t>مقاييس النزعة المركزية</a:t>
            </a:r>
            <a:endParaRPr lang="en-US" dirty="0">
              <a:solidFill>
                <a:srgbClr val="0070C0"/>
              </a:solidFill>
            </a:endParaRPr>
          </a:p>
        </p:txBody>
      </p:sp>
      <p:sp>
        <p:nvSpPr>
          <p:cNvPr id="68" name="TextBox 67"/>
          <p:cNvSpPr txBox="1"/>
          <p:nvPr/>
        </p:nvSpPr>
        <p:spPr>
          <a:xfrm>
            <a:off x="1159403" y="3364616"/>
            <a:ext cx="1277914" cy="369332"/>
          </a:xfrm>
          <a:prstGeom prst="rect">
            <a:avLst/>
          </a:prstGeom>
          <a:noFill/>
        </p:spPr>
        <p:txBody>
          <a:bodyPr wrap="none" rtlCol="0">
            <a:spAutoFit/>
          </a:bodyPr>
          <a:lstStyle/>
          <a:p>
            <a:r>
              <a:rPr lang="ar-AE" dirty="0" smtClean="0">
                <a:solidFill>
                  <a:srgbClr val="0070C0"/>
                </a:solidFill>
              </a:rPr>
              <a:t>مقاييس التشتت</a:t>
            </a:r>
            <a:endParaRPr lang="en-US" dirty="0">
              <a:solidFill>
                <a:srgbClr val="0070C0"/>
              </a:solidFill>
            </a:endParaRPr>
          </a:p>
        </p:txBody>
      </p:sp>
      <p:cxnSp>
        <p:nvCxnSpPr>
          <p:cNvPr id="69" name="Straight Arrow Connector 68"/>
          <p:cNvCxnSpPr/>
          <p:nvPr/>
        </p:nvCxnSpPr>
        <p:spPr>
          <a:xfrm>
            <a:off x="2338471" y="3602083"/>
            <a:ext cx="923539" cy="4440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486416" y="461628"/>
            <a:ext cx="867545" cy="369332"/>
          </a:xfrm>
          <a:prstGeom prst="rect">
            <a:avLst/>
          </a:prstGeom>
          <a:noFill/>
        </p:spPr>
        <p:txBody>
          <a:bodyPr wrap="none" rtlCol="0">
            <a:spAutoFit/>
          </a:bodyPr>
          <a:lstStyle/>
          <a:p>
            <a:r>
              <a:rPr lang="ar-AE" dirty="0" smtClean="0">
                <a:solidFill>
                  <a:srgbClr val="0070C0"/>
                </a:solidFill>
              </a:rPr>
              <a:t>قيم المئين</a:t>
            </a:r>
            <a:endParaRPr lang="en-US" dirty="0">
              <a:solidFill>
                <a:srgbClr val="0070C0"/>
              </a:solidFill>
            </a:endParaRPr>
          </a:p>
        </p:txBody>
      </p:sp>
      <p:cxnSp>
        <p:nvCxnSpPr>
          <p:cNvPr id="73" name="Straight Arrow Connector 72"/>
          <p:cNvCxnSpPr/>
          <p:nvPr/>
        </p:nvCxnSpPr>
        <p:spPr>
          <a:xfrm flipH="1">
            <a:off x="6974262" y="3807270"/>
            <a:ext cx="2753571" cy="3400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5" name="TextBox 74"/>
          <p:cNvSpPr txBox="1"/>
          <p:nvPr/>
        </p:nvSpPr>
        <p:spPr>
          <a:xfrm>
            <a:off x="9696508" y="3569440"/>
            <a:ext cx="708848" cy="369332"/>
          </a:xfrm>
          <a:prstGeom prst="rect">
            <a:avLst/>
          </a:prstGeom>
          <a:noFill/>
        </p:spPr>
        <p:txBody>
          <a:bodyPr wrap="none" rtlCol="0">
            <a:spAutoFit/>
          </a:bodyPr>
          <a:lstStyle/>
          <a:p>
            <a:r>
              <a:rPr lang="ar-AE" dirty="0" smtClean="0">
                <a:solidFill>
                  <a:srgbClr val="0070C0"/>
                </a:solidFill>
              </a:rPr>
              <a:t>التوزيع</a:t>
            </a:r>
            <a:endParaRPr lang="en-US" dirty="0">
              <a:solidFill>
                <a:srgbClr val="0070C0"/>
              </a:solidFill>
            </a:endParaRPr>
          </a:p>
        </p:txBody>
      </p:sp>
      <p:pic>
        <p:nvPicPr>
          <p:cNvPr id="42" name="Picture 41"/>
          <p:cNvPicPr>
            <a:picLocks noChangeAspect="1"/>
          </p:cNvPicPr>
          <p:nvPr/>
        </p:nvPicPr>
        <p:blipFill>
          <a:blip r:embed="rId3"/>
          <a:stretch>
            <a:fillRect/>
          </a:stretch>
        </p:blipFill>
        <p:spPr>
          <a:xfrm>
            <a:off x="4939953" y="157613"/>
            <a:ext cx="1269709" cy="608030"/>
          </a:xfrm>
          <a:prstGeom prst="rect">
            <a:avLst/>
          </a:prstGeom>
        </p:spPr>
      </p:pic>
    </p:spTree>
    <p:extLst>
      <p:ext uri="{BB962C8B-B14F-4D97-AF65-F5344CB8AC3E}">
        <p14:creationId xmlns:p14="http://schemas.microsoft.com/office/powerpoint/2010/main" val="3848963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95883" y="1751527"/>
            <a:ext cx="5580712" cy="4023019"/>
          </a:xfrm>
          <a:prstGeom prst="rect">
            <a:avLst/>
          </a:prstGeom>
        </p:spPr>
      </p:pic>
      <p:cxnSp>
        <p:nvCxnSpPr>
          <p:cNvPr id="4" name="Straight Arrow Connector 3"/>
          <p:cNvCxnSpPr/>
          <p:nvPr/>
        </p:nvCxnSpPr>
        <p:spPr>
          <a:xfrm>
            <a:off x="6421074" y="1416676"/>
            <a:ext cx="953096" cy="8811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a:off x="8450511" y="1416676"/>
            <a:ext cx="953096" cy="8811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7043935" y="1152763"/>
            <a:ext cx="1157933" cy="10393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10356704" y="1416676"/>
            <a:ext cx="328218" cy="7754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5857791" y="1152763"/>
            <a:ext cx="700833" cy="369332"/>
          </a:xfrm>
          <a:prstGeom prst="rect">
            <a:avLst/>
          </a:prstGeom>
          <a:noFill/>
        </p:spPr>
        <p:txBody>
          <a:bodyPr wrap="none" rtlCol="0">
            <a:spAutoFit/>
          </a:bodyPr>
          <a:lstStyle/>
          <a:p>
            <a:r>
              <a:rPr lang="ar-AE" dirty="0" smtClean="0"/>
              <a:t>التكرار</a:t>
            </a:r>
            <a:endParaRPr lang="en-US" dirty="0"/>
          </a:p>
        </p:txBody>
      </p:sp>
      <p:sp>
        <p:nvSpPr>
          <p:cNvPr id="9" name="TextBox 8"/>
          <p:cNvSpPr txBox="1"/>
          <p:nvPr/>
        </p:nvSpPr>
        <p:spPr>
          <a:xfrm>
            <a:off x="6569234" y="862678"/>
            <a:ext cx="1156086" cy="369332"/>
          </a:xfrm>
          <a:prstGeom prst="rect">
            <a:avLst/>
          </a:prstGeom>
          <a:noFill/>
        </p:spPr>
        <p:txBody>
          <a:bodyPr wrap="none" rtlCol="0">
            <a:spAutoFit/>
          </a:bodyPr>
          <a:lstStyle/>
          <a:p>
            <a:r>
              <a:rPr lang="ar-AE" dirty="0" smtClean="0"/>
              <a:t>النسبة المئوية</a:t>
            </a:r>
            <a:endParaRPr lang="en-US" dirty="0"/>
          </a:p>
        </p:txBody>
      </p:sp>
      <p:sp>
        <p:nvSpPr>
          <p:cNvPr id="10" name="TextBox 9"/>
          <p:cNvSpPr txBox="1"/>
          <p:nvPr/>
        </p:nvSpPr>
        <p:spPr>
          <a:xfrm>
            <a:off x="7792058" y="1126278"/>
            <a:ext cx="1816523" cy="369332"/>
          </a:xfrm>
          <a:prstGeom prst="rect">
            <a:avLst/>
          </a:prstGeom>
          <a:noFill/>
        </p:spPr>
        <p:txBody>
          <a:bodyPr wrap="none" rtlCol="0">
            <a:spAutoFit/>
          </a:bodyPr>
          <a:lstStyle/>
          <a:p>
            <a:r>
              <a:rPr lang="ar-AE" dirty="0" smtClean="0"/>
              <a:t>النسبة المئوية الصالحة</a:t>
            </a:r>
            <a:endParaRPr lang="en-US" dirty="0"/>
          </a:p>
        </p:txBody>
      </p:sp>
      <p:sp>
        <p:nvSpPr>
          <p:cNvPr id="11" name="TextBox 10"/>
          <p:cNvSpPr txBox="1"/>
          <p:nvPr/>
        </p:nvSpPr>
        <p:spPr>
          <a:xfrm>
            <a:off x="10151867" y="1047344"/>
            <a:ext cx="1846980" cy="369332"/>
          </a:xfrm>
          <a:prstGeom prst="rect">
            <a:avLst/>
          </a:prstGeom>
          <a:noFill/>
        </p:spPr>
        <p:txBody>
          <a:bodyPr wrap="none" rtlCol="0">
            <a:spAutoFit/>
          </a:bodyPr>
          <a:lstStyle/>
          <a:p>
            <a:r>
              <a:rPr lang="ar-AE" dirty="0" smtClean="0"/>
              <a:t>النسبة المئوية التراكمية</a:t>
            </a:r>
            <a:endParaRPr lang="en-US" dirty="0"/>
          </a:p>
        </p:txBody>
      </p:sp>
      <p:sp>
        <p:nvSpPr>
          <p:cNvPr id="16" name="TextBox 15"/>
          <p:cNvSpPr txBox="1"/>
          <p:nvPr/>
        </p:nvSpPr>
        <p:spPr>
          <a:xfrm>
            <a:off x="7147277" y="237429"/>
            <a:ext cx="1694695" cy="369332"/>
          </a:xfrm>
          <a:prstGeom prst="rect">
            <a:avLst/>
          </a:prstGeom>
          <a:noFill/>
        </p:spPr>
        <p:txBody>
          <a:bodyPr wrap="none" rtlCol="0">
            <a:spAutoFit/>
          </a:bodyPr>
          <a:lstStyle/>
          <a:p>
            <a:r>
              <a:rPr lang="ar-AE" dirty="0" smtClean="0"/>
              <a:t>الإحصاءات الوصفية</a:t>
            </a:r>
            <a:endParaRPr lang="en-US" dirty="0"/>
          </a:p>
        </p:txBody>
      </p:sp>
      <p:pic>
        <p:nvPicPr>
          <p:cNvPr id="12" name="Picture 11"/>
          <p:cNvPicPr>
            <a:picLocks noChangeAspect="1"/>
          </p:cNvPicPr>
          <p:nvPr/>
        </p:nvPicPr>
        <p:blipFill>
          <a:blip r:embed="rId3"/>
          <a:stretch>
            <a:fillRect/>
          </a:stretch>
        </p:blipFill>
        <p:spPr>
          <a:xfrm>
            <a:off x="362910" y="263915"/>
            <a:ext cx="4981823" cy="6413772"/>
          </a:xfrm>
          <a:prstGeom prst="rect">
            <a:avLst/>
          </a:prstGeom>
        </p:spPr>
      </p:pic>
    </p:spTree>
    <p:extLst>
      <p:ext uri="{BB962C8B-B14F-4D97-AF65-F5344CB8AC3E}">
        <p14:creationId xmlns:p14="http://schemas.microsoft.com/office/powerpoint/2010/main" val="2029495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5025" y="969217"/>
            <a:ext cx="4402629" cy="4217078"/>
          </a:xfrm>
          <a:prstGeom prst="rect">
            <a:avLst/>
          </a:prstGeom>
        </p:spPr>
      </p:pic>
      <p:cxnSp>
        <p:nvCxnSpPr>
          <p:cNvPr id="3" name="Straight Arrow Connector 2"/>
          <p:cNvCxnSpPr/>
          <p:nvPr/>
        </p:nvCxnSpPr>
        <p:spPr>
          <a:xfrm flipV="1">
            <a:off x="3155324" y="2117538"/>
            <a:ext cx="1024886" cy="31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3155324" y="2436019"/>
            <a:ext cx="1024886" cy="31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3155324" y="2754501"/>
            <a:ext cx="1024886" cy="31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3155324" y="3239065"/>
            <a:ext cx="1024886" cy="31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3155324" y="4601014"/>
            <a:ext cx="1024886" cy="31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455385" y="3543290"/>
            <a:ext cx="1008711" cy="739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5241701" y="4742682"/>
            <a:ext cx="945467" cy="8081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2181978" y="1933063"/>
            <a:ext cx="997389" cy="400110"/>
          </a:xfrm>
          <a:prstGeom prst="rect">
            <a:avLst/>
          </a:prstGeom>
          <a:noFill/>
        </p:spPr>
        <p:txBody>
          <a:bodyPr wrap="none" rtlCol="0">
            <a:spAutoFit/>
          </a:bodyPr>
          <a:lstStyle/>
          <a:p>
            <a:r>
              <a:rPr lang="ar-AE" sz="2000" dirty="0" smtClean="0"/>
              <a:t>بدون رسم</a:t>
            </a:r>
            <a:endParaRPr lang="en-US" sz="2000" dirty="0"/>
          </a:p>
        </p:txBody>
      </p:sp>
      <p:sp>
        <p:nvSpPr>
          <p:cNvPr id="17" name="TextBox 16"/>
          <p:cNvSpPr txBox="1"/>
          <p:nvPr/>
        </p:nvSpPr>
        <p:spPr>
          <a:xfrm>
            <a:off x="2155529" y="2258689"/>
            <a:ext cx="1050288" cy="400110"/>
          </a:xfrm>
          <a:prstGeom prst="rect">
            <a:avLst/>
          </a:prstGeom>
          <a:noFill/>
        </p:spPr>
        <p:txBody>
          <a:bodyPr wrap="none" rtlCol="0">
            <a:spAutoFit/>
          </a:bodyPr>
          <a:lstStyle/>
          <a:p>
            <a:r>
              <a:rPr lang="ar-AE" sz="2000" dirty="0"/>
              <a:t>رسم أعمدة</a:t>
            </a:r>
            <a:endParaRPr lang="en-US" sz="2000" dirty="0"/>
          </a:p>
        </p:txBody>
      </p:sp>
      <p:sp>
        <p:nvSpPr>
          <p:cNvPr id="18" name="TextBox 17"/>
          <p:cNvSpPr txBox="1"/>
          <p:nvPr/>
        </p:nvSpPr>
        <p:spPr>
          <a:xfrm>
            <a:off x="2097821" y="2584885"/>
            <a:ext cx="1107996" cy="400110"/>
          </a:xfrm>
          <a:prstGeom prst="rect">
            <a:avLst/>
          </a:prstGeom>
          <a:noFill/>
        </p:spPr>
        <p:txBody>
          <a:bodyPr wrap="none" rtlCol="0">
            <a:spAutoFit/>
          </a:bodyPr>
          <a:lstStyle/>
          <a:p>
            <a:r>
              <a:rPr lang="ar-AE" sz="2000" dirty="0" smtClean="0"/>
              <a:t>رسم الدائرة</a:t>
            </a:r>
            <a:endParaRPr lang="en-US" sz="2000" dirty="0"/>
          </a:p>
        </p:txBody>
      </p:sp>
      <p:sp>
        <p:nvSpPr>
          <p:cNvPr id="19" name="TextBox 18"/>
          <p:cNvSpPr txBox="1"/>
          <p:nvPr/>
        </p:nvSpPr>
        <p:spPr>
          <a:xfrm>
            <a:off x="1709895" y="3116881"/>
            <a:ext cx="1553630" cy="400110"/>
          </a:xfrm>
          <a:prstGeom prst="rect">
            <a:avLst/>
          </a:prstGeom>
          <a:noFill/>
        </p:spPr>
        <p:txBody>
          <a:bodyPr wrap="none" rtlCol="0">
            <a:spAutoFit/>
          </a:bodyPr>
          <a:lstStyle/>
          <a:p>
            <a:r>
              <a:rPr lang="ar-AE" sz="2000" dirty="0" smtClean="0"/>
              <a:t>المدرج التكراري</a:t>
            </a:r>
            <a:endParaRPr lang="en-US" sz="2000" dirty="0"/>
          </a:p>
        </p:txBody>
      </p:sp>
      <p:sp>
        <p:nvSpPr>
          <p:cNvPr id="20" name="TextBox 19"/>
          <p:cNvSpPr txBox="1"/>
          <p:nvPr/>
        </p:nvSpPr>
        <p:spPr>
          <a:xfrm>
            <a:off x="2197830" y="3459924"/>
            <a:ext cx="1293944" cy="400110"/>
          </a:xfrm>
          <a:prstGeom prst="rect">
            <a:avLst/>
          </a:prstGeom>
          <a:noFill/>
        </p:spPr>
        <p:txBody>
          <a:bodyPr wrap="none" rtlCol="0">
            <a:spAutoFit/>
          </a:bodyPr>
          <a:lstStyle/>
          <a:p>
            <a:r>
              <a:rPr lang="ar-AE" sz="2000" dirty="0" smtClean="0"/>
              <a:t>منحنى طبيعي</a:t>
            </a:r>
            <a:endParaRPr lang="en-US" sz="2000" dirty="0"/>
          </a:p>
        </p:txBody>
      </p:sp>
      <p:sp>
        <p:nvSpPr>
          <p:cNvPr id="21" name="TextBox 20"/>
          <p:cNvSpPr txBox="1"/>
          <p:nvPr/>
        </p:nvSpPr>
        <p:spPr>
          <a:xfrm>
            <a:off x="2340669" y="4431928"/>
            <a:ext cx="886781" cy="400110"/>
          </a:xfrm>
          <a:prstGeom prst="rect">
            <a:avLst/>
          </a:prstGeom>
          <a:noFill/>
        </p:spPr>
        <p:txBody>
          <a:bodyPr wrap="none" rtlCol="0">
            <a:spAutoFit/>
          </a:bodyPr>
          <a:lstStyle/>
          <a:p>
            <a:r>
              <a:rPr lang="ar-AE" sz="2000" dirty="0" smtClean="0"/>
              <a:t>تكرارات</a:t>
            </a:r>
            <a:endParaRPr lang="en-US" sz="2000" dirty="0"/>
          </a:p>
        </p:txBody>
      </p:sp>
      <p:sp>
        <p:nvSpPr>
          <p:cNvPr id="22" name="TextBox 21"/>
          <p:cNvSpPr txBox="1"/>
          <p:nvPr/>
        </p:nvSpPr>
        <p:spPr>
          <a:xfrm>
            <a:off x="4056208" y="5370961"/>
            <a:ext cx="1069524" cy="400110"/>
          </a:xfrm>
          <a:prstGeom prst="rect">
            <a:avLst/>
          </a:prstGeom>
          <a:noFill/>
        </p:spPr>
        <p:txBody>
          <a:bodyPr wrap="none" rtlCol="0">
            <a:spAutoFit/>
          </a:bodyPr>
          <a:lstStyle/>
          <a:p>
            <a:r>
              <a:rPr lang="ar-AE" sz="2000" dirty="0" smtClean="0"/>
              <a:t>نسب مئوية</a:t>
            </a:r>
            <a:endParaRPr lang="en-US" sz="2000" dirty="0"/>
          </a:p>
        </p:txBody>
      </p:sp>
      <p:pic>
        <p:nvPicPr>
          <p:cNvPr id="23" name="Picture 22"/>
          <p:cNvPicPr>
            <a:picLocks noChangeAspect="1"/>
          </p:cNvPicPr>
          <p:nvPr/>
        </p:nvPicPr>
        <p:blipFill>
          <a:blip r:embed="rId3"/>
          <a:stretch>
            <a:fillRect/>
          </a:stretch>
        </p:blipFill>
        <p:spPr>
          <a:xfrm>
            <a:off x="5110371" y="119207"/>
            <a:ext cx="1208125" cy="665344"/>
          </a:xfrm>
          <a:prstGeom prst="rect">
            <a:avLst/>
          </a:prstGeom>
        </p:spPr>
      </p:pic>
    </p:spTree>
    <p:extLst>
      <p:ext uri="{BB962C8B-B14F-4D97-AF65-F5344CB8AC3E}">
        <p14:creationId xmlns:p14="http://schemas.microsoft.com/office/powerpoint/2010/main" val="2303304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23552" y="710283"/>
            <a:ext cx="4476750" cy="1419225"/>
          </a:xfrm>
          <a:prstGeom prst="rect">
            <a:avLst/>
          </a:prstGeom>
        </p:spPr>
      </p:pic>
      <p:pic>
        <p:nvPicPr>
          <p:cNvPr id="5" name="Picture 4"/>
          <p:cNvPicPr>
            <a:picLocks noChangeAspect="1"/>
          </p:cNvPicPr>
          <p:nvPr/>
        </p:nvPicPr>
        <p:blipFill>
          <a:blip r:embed="rId3"/>
          <a:stretch>
            <a:fillRect/>
          </a:stretch>
        </p:blipFill>
        <p:spPr>
          <a:xfrm>
            <a:off x="6406635" y="2410831"/>
            <a:ext cx="5019675" cy="3324225"/>
          </a:xfrm>
          <a:prstGeom prst="rect">
            <a:avLst/>
          </a:prstGeom>
        </p:spPr>
      </p:pic>
      <p:pic>
        <p:nvPicPr>
          <p:cNvPr id="6" name="Picture 5"/>
          <p:cNvPicPr>
            <a:picLocks noChangeAspect="1"/>
          </p:cNvPicPr>
          <p:nvPr/>
        </p:nvPicPr>
        <p:blipFill>
          <a:blip r:embed="rId4"/>
          <a:stretch>
            <a:fillRect/>
          </a:stretch>
        </p:blipFill>
        <p:spPr>
          <a:xfrm>
            <a:off x="854612" y="2129508"/>
            <a:ext cx="4592279" cy="3005473"/>
          </a:xfrm>
          <a:prstGeom prst="rect">
            <a:avLst/>
          </a:prstGeom>
        </p:spPr>
      </p:pic>
    </p:spTree>
    <p:extLst>
      <p:ext uri="{BB962C8B-B14F-4D97-AF65-F5344CB8AC3E}">
        <p14:creationId xmlns:p14="http://schemas.microsoft.com/office/powerpoint/2010/main" val="1228261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2299" y="2910625"/>
            <a:ext cx="2743200" cy="646331"/>
          </a:xfrm>
          <a:prstGeom prst="rect">
            <a:avLst/>
          </a:prstGeom>
          <a:noFill/>
          <a:ln>
            <a:solidFill>
              <a:srgbClr val="FF0000"/>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Descriptive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6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3792" y="599339"/>
            <a:ext cx="4609629" cy="5871088"/>
          </a:xfrm>
          <a:prstGeom prst="rect">
            <a:avLst/>
          </a:prstGeom>
        </p:spPr>
      </p:pic>
      <p:pic>
        <p:nvPicPr>
          <p:cNvPr id="4" name="Picture 3"/>
          <p:cNvPicPr>
            <a:picLocks noChangeAspect="1"/>
          </p:cNvPicPr>
          <p:nvPr/>
        </p:nvPicPr>
        <p:blipFill>
          <a:blip r:embed="rId3"/>
          <a:stretch>
            <a:fillRect/>
          </a:stretch>
        </p:blipFill>
        <p:spPr>
          <a:xfrm>
            <a:off x="6077821" y="210824"/>
            <a:ext cx="5567347" cy="3114407"/>
          </a:xfrm>
          <a:prstGeom prst="rect">
            <a:avLst/>
          </a:prstGeom>
        </p:spPr>
      </p:pic>
      <p:pic>
        <p:nvPicPr>
          <p:cNvPr id="5" name="Picture 4"/>
          <p:cNvPicPr>
            <a:picLocks noChangeAspect="1"/>
          </p:cNvPicPr>
          <p:nvPr/>
        </p:nvPicPr>
        <p:blipFill>
          <a:blip r:embed="rId4"/>
          <a:stretch>
            <a:fillRect/>
          </a:stretch>
        </p:blipFill>
        <p:spPr>
          <a:xfrm>
            <a:off x="5163421" y="1339403"/>
            <a:ext cx="914400" cy="428625"/>
          </a:xfrm>
          <a:prstGeom prst="rect">
            <a:avLst/>
          </a:prstGeom>
        </p:spPr>
      </p:pic>
      <p:pic>
        <p:nvPicPr>
          <p:cNvPr id="6" name="Picture 5"/>
          <p:cNvPicPr>
            <a:picLocks noChangeAspect="1"/>
          </p:cNvPicPr>
          <p:nvPr/>
        </p:nvPicPr>
        <p:blipFill>
          <a:blip r:embed="rId5"/>
          <a:stretch>
            <a:fillRect/>
          </a:stretch>
        </p:blipFill>
        <p:spPr>
          <a:xfrm>
            <a:off x="6633277" y="3438660"/>
            <a:ext cx="3500386" cy="3325900"/>
          </a:xfrm>
          <a:prstGeom prst="rect">
            <a:avLst/>
          </a:prstGeom>
        </p:spPr>
      </p:pic>
      <p:pic>
        <p:nvPicPr>
          <p:cNvPr id="7" name="Picture 6"/>
          <p:cNvPicPr>
            <a:picLocks noChangeAspect="1"/>
          </p:cNvPicPr>
          <p:nvPr/>
        </p:nvPicPr>
        <p:blipFill>
          <a:blip r:embed="rId4"/>
          <a:stretch>
            <a:fillRect/>
          </a:stretch>
        </p:blipFill>
        <p:spPr>
          <a:xfrm rot="7029205">
            <a:off x="10239693" y="3320569"/>
            <a:ext cx="914400" cy="428625"/>
          </a:xfrm>
          <a:prstGeom prst="rect">
            <a:avLst/>
          </a:prstGeom>
        </p:spPr>
      </p:pic>
    </p:spTree>
    <p:extLst>
      <p:ext uri="{BB962C8B-B14F-4D97-AF65-F5344CB8AC3E}">
        <p14:creationId xmlns:p14="http://schemas.microsoft.com/office/powerpoint/2010/main" val="3587131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562" y="605308"/>
            <a:ext cx="11430000" cy="1322232"/>
          </a:xfrm>
          <a:prstGeom prst="rect">
            <a:avLst/>
          </a:prstGeom>
        </p:spPr>
      </p:pic>
      <p:graphicFrame>
        <p:nvGraphicFramePr>
          <p:cNvPr id="5" name="Table 4"/>
          <p:cNvGraphicFramePr>
            <a:graphicFrameLocks noGrp="1"/>
          </p:cNvGraphicFramePr>
          <p:nvPr/>
        </p:nvGraphicFramePr>
        <p:xfrm>
          <a:off x="1326525" y="2355283"/>
          <a:ext cx="4636394" cy="2966720"/>
        </p:xfrm>
        <a:graphic>
          <a:graphicData uri="http://schemas.openxmlformats.org/drawingml/2006/table">
            <a:tbl>
              <a:tblPr firstRow="1" bandRow="1">
                <a:tableStyleId>{5C22544A-7EE6-4342-B048-85BDC9FD1C3A}</a:tableStyleId>
              </a:tblPr>
              <a:tblGrid>
                <a:gridCol w="2266681"/>
                <a:gridCol w="2369713"/>
              </a:tblGrid>
              <a:tr h="370840">
                <a:tc>
                  <a:txBody>
                    <a:bodyPr/>
                    <a:lstStyle/>
                    <a:p>
                      <a:r>
                        <a:rPr lang="en-US" sz="1800" b="0" kern="1200" dirty="0" smtClean="0">
                          <a:solidFill>
                            <a:schemeClr val="tx1"/>
                          </a:solidFill>
                          <a:latin typeface="Times New Roman" panose="02020603050405020304" pitchFamily="18" charset="0"/>
                          <a:ea typeface="+mn-ea"/>
                          <a:cs typeface="Times New Roman" panose="02020603050405020304" pitchFamily="18" charset="0"/>
                        </a:rPr>
                        <a:t>gender</a:t>
                      </a:r>
                      <a:endParaRPr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solidFill>
                            <a:schemeClr val="tx1"/>
                          </a:solidFill>
                          <a:cs typeface="+mj-cs"/>
                        </a:rPr>
                        <a:t>الجنس</a:t>
                      </a:r>
                      <a:endParaRPr lang="en-US" b="0" dirty="0">
                        <a:solidFill>
                          <a:schemeClr val="tx1"/>
                        </a:solidFill>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Sum</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cs typeface="+mj-cs"/>
                        </a:rPr>
                        <a:t>المجموع</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Minimum</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cs typeface="+mj-cs"/>
                        </a:rPr>
                        <a:t>أقل قيمة</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Maximum</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cs typeface="+mj-cs"/>
                        </a:rPr>
                        <a:t>أعلى قيمة</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Range</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cs typeface="+mj-cs"/>
                        </a:rPr>
                        <a:t>المدى</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First</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baseline="0" dirty="0" smtClean="0">
                          <a:cs typeface="+mj-cs"/>
                        </a:rPr>
                        <a:t>أول قيمة في التصنيف </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Last</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cs typeface="+mj-cs"/>
                        </a:rPr>
                        <a:t>آخر قيمة في التصنيف</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Standard deviation</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cs typeface="+mj-cs"/>
                        </a:rPr>
                        <a:t>الإنحراف المعياري</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nvGraphicFramePr>
        <p:xfrm>
          <a:off x="6666248" y="2366016"/>
          <a:ext cx="3827887" cy="3774440"/>
        </p:xfrm>
        <a:graphic>
          <a:graphicData uri="http://schemas.openxmlformats.org/drawingml/2006/table">
            <a:tbl>
              <a:tblPr firstRow="1" bandRow="1">
                <a:tableStyleId>{5C22544A-7EE6-4342-B048-85BDC9FD1C3A}</a:tableStyleId>
              </a:tblPr>
              <a:tblGrid>
                <a:gridCol w="1445296"/>
                <a:gridCol w="2382591"/>
              </a:tblGrid>
              <a:tr h="370840">
                <a:tc>
                  <a:txBody>
                    <a:bodyPr/>
                    <a:lstStyle/>
                    <a:p>
                      <a:r>
                        <a:rPr lang="en-US" sz="1800" b="0" kern="1200" dirty="0" smtClean="0">
                          <a:solidFill>
                            <a:schemeClr val="tx1"/>
                          </a:solidFill>
                          <a:latin typeface="Times New Roman" panose="02020603050405020304" pitchFamily="18" charset="0"/>
                          <a:ea typeface="+mn-ea"/>
                          <a:cs typeface="Times New Roman" panose="02020603050405020304" pitchFamily="18" charset="0"/>
                        </a:rPr>
                        <a:t>Variance</a:t>
                      </a:r>
                      <a:endParaRPr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solidFill>
                            <a:schemeClr val="tx1"/>
                          </a:solidFill>
                        </a:rPr>
                        <a:t>التباين</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Kurtosis</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التفرطح</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Skewness</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الإلتواء</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Harmonic mean</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الوسط التوافيقي</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Geometric</a:t>
                      </a:r>
                      <a:r>
                        <a:rPr lang="en-US" b="0" baseline="0" dirty="0" smtClean="0">
                          <a:latin typeface="Times New Roman" panose="02020603050405020304" pitchFamily="18" charset="0"/>
                          <a:cs typeface="Times New Roman" panose="02020603050405020304" pitchFamily="18" charset="0"/>
                        </a:rPr>
                        <a:t> mean</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الوسط الهندسي</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mean</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المتوسط الحسابي</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median</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الوسيط</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latin typeface="Times New Roman" panose="02020603050405020304" pitchFamily="18" charset="0"/>
                          <a:cs typeface="Times New Roman" panose="02020603050405020304" pitchFamily="18" charset="0"/>
                        </a:rPr>
                        <a:t>Standard error of mean</a:t>
                      </a:r>
                      <a:endParaRPr 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r-OM" b="0" dirty="0" smtClean="0"/>
                        <a:t>الخطأ المعياري للمتوسط</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03978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2299" y="2910625"/>
            <a:ext cx="2743200" cy="646331"/>
          </a:xfrm>
          <a:prstGeom prst="rect">
            <a:avLst/>
          </a:prstGeom>
          <a:noFill/>
          <a:ln>
            <a:solidFill>
              <a:srgbClr val="FF0000"/>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Explore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07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3804" y="938697"/>
            <a:ext cx="7804595" cy="5609003"/>
          </a:xfrm>
          <a:prstGeom prst="rect">
            <a:avLst/>
          </a:prstGeom>
        </p:spPr>
      </p:pic>
      <p:sp>
        <p:nvSpPr>
          <p:cNvPr id="3" name="TextBox 2"/>
          <p:cNvSpPr txBox="1"/>
          <p:nvPr/>
        </p:nvSpPr>
        <p:spPr>
          <a:xfrm>
            <a:off x="3734874" y="290617"/>
            <a:ext cx="4492472" cy="461665"/>
          </a:xfrm>
          <a:prstGeom prst="rect">
            <a:avLst/>
          </a:prstGeom>
          <a:noFill/>
          <a:ln>
            <a:solidFill>
              <a:srgbClr val="FF0000"/>
            </a:solidFill>
          </a:ln>
        </p:spPr>
        <p:txBody>
          <a:bodyPr wrap="square" rtlCol="0">
            <a:spAutoFit/>
          </a:bodyPr>
          <a:lstStyle/>
          <a:p>
            <a:pPr algn="r" rtl="1"/>
            <a:r>
              <a:rPr lang="ar-AE" sz="2400" dirty="0" smtClean="0"/>
              <a:t>شاشة إدخال وإظهار البيانات التي تم إدخالها</a:t>
            </a:r>
            <a:endParaRPr lang="en-US" sz="2400" dirty="0"/>
          </a:p>
        </p:txBody>
      </p:sp>
    </p:spTree>
    <p:extLst>
      <p:ext uri="{BB962C8B-B14F-4D97-AF65-F5344CB8AC3E}">
        <p14:creationId xmlns:p14="http://schemas.microsoft.com/office/powerpoint/2010/main" val="2861747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215" y="473294"/>
            <a:ext cx="4786580" cy="6016719"/>
          </a:xfrm>
          <a:prstGeom prst="rect">
            <a:avLst/>
          </a:prstGeom>
        </p:spPr>
      </p:pic>
      <p:pic>
        <p:nvPicPr>
          <p:cNvPr id="3" name="Picture 2"/>
          <p:cNvPicPr>
            <a:picLocks noChangeAspect="1"/>
          </p:cNvPicPr>
          <p:nvPr/>
        </p:nvPicPr>
        <p:blipFill>
          <a:blip r:embed="rId3"/>
          <a:stretch>
            <a:fillRect/>
          </a:stretch>
        </p:blipFill>
        <p:spPr>
          <a:xfrm>
            <a:off x="6304276" y="473294"/>
            <a:ext cx="5733796" cy="3388685"/>
          </a:xfrm>
          <a:prstGeom prst="rect">
            <a:avLst/>
          </a:prstGeom>
        </p:spPr>
      </p:pic>
      <p:pic>
        <p:nvPicPr>
          <p:cNvPr id="4" name="Picture 3"/>
          <p:cNvPicPr>
            <a:picLocks noChangeAspect="1"/>
          </p:cNvPicPr>
          <p:nvPr/>
        </p:nvPicPr>
        <p:blipFill>
          <a:blip r:embed="rId4"/>
          <a:stretch>
            <a:fillRect/>
          </a:stretch>
        </p:blipFill>
        <p:spPr>
          <a:xfrm>
            <a:off x="5236335" y="1429918"/>
            <a:ext cx="914400" cy="428625"/>
          </a:xfrm>
          <a:prstGeom prst="rect">
            <a:avLst/>
          </a:prstGeom>
        </p:spPr>
      </p:pic>
      <p:sp>
        <p:nvSpPr>
          <p:cNvPr id="10" name="Rectangle 9"/>
          <p:cNvSpPr/>
          <p:nvPr/>
        </p:nvSpPr>
        <p:spPr>
          <a:xfrm>
            <a:off x="5615189" y="4181689"/>
            <a:ext cx="6422883" cy="1569660"/>
          </a:xfrm>
          <a:prstGeom prst="rect">
            <a:avLst/>
          </a:prstGeom>
          <a:ln>
            <a:solidFill>
              <a:srgbClr val="FF0000"/>
            </a:solidFill>
          </a:ln>
        </p:spPr>
        <p:txBody>
          <a:bodyPr wrap="square">
            <a:spAutoFit/>
          </a:bodyPr>
          <a:lstStyle/>
          <a:p>
            <a:pPr algn="just" rtl="1"/>
            <a:r>
              <a:rPr lang="ar-OM" sz="2400" dirty="0"/>
              <a:t>استكشاف</a:t>
            </a:r>
            <a:r>
              <a:rPr lang="ar-OM" sz="2400" dirty="0" smtClean="0"/>
              <a:t> البيانات ضروري للحصول على ملخص الاحصاءات وعرض البيانات بيانيا واستكشاف القيم الشاذة والقيم المتطرفة والقيم غير عادية وفحص الافتراضات كالاعتدالية </a:t>
            </a:r>
            <a:r>
              <a:rPr lang="ar-AE" sz="2400" dirty="0" smtClean="0"/>
              <a:t>والتجانس </a:t>
            </a:r>
            <a:r>
              <a:rPr lang="ar-OM" sz="2400" dirty="0" smtClean="0"/>
              <a:t>وتوصيف الفروقات بين المجموعات.</a:t>
            </a:r>
          </a:p>
        </p:txBody>
      </p:sp>
    </p:spTree>
    <p:extLst>
      <p:ext uri="{BB962C8B-B14F-4D97-AF65-F5344CB8AC3E}">
        <p14:creationId xmlns:p14="http://schemas.microsoft.com/office/powerpoint/2010/main" val="2329065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577" y="115910"/>
            <a:ext cx="5074277" cy="3885467"/>
          </a:xfrm>
          <a:prstGeom prst="rect">
            <a:avLst/>
          </a:prstGeom>
        </p:spPr>
      </p:pic>
      <p:pic>
        <p:nvPicPr>
          <p:cNvPr id="3" name="Picture 2"/>
          <p:cNvPicPr>
            <a:picLocks noChangeAspect="1"/>
          </p:cNvPicPr>
          <p:nvPr/>
        </p:nvPicPr>
        <p:blipFill>
          <a:blip r:embed="rId3"/>
          <a:stretch>
            <a:fillRect/>
          </a:stretch>
        </p:blipFill>
        <p:spPr>
          <a:xfrm>
            <a:off x="5600698" y="1876157"/>
            <a:ext cx="6260743" cy="4505325"/>
          </a:xfrm>
          <a:prstGeom prst="rect">
            <a:avLst/>
          </a:prstGeom>
        </p:spPr>
      </p:pic>
      <p:cxnSp>
        <p:nvCxnSpPr>
          <p:cNvPr id="4" name="Straight Arrow Connector 3"/>
          <p:cNvCxnSpPr/>
          <p:nvPr/>
        </p:nvCxnSpPr>
        <p:spPr>
          <a:xfrm flipH="1">
            <a:off x="8165206" y="1287838"/>
            <a:ext cx="141667" cy="7708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8615966" y="4963800"/>
            <a:ext cx="875763" cy="1930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7995563" y="969007"/>
            <a:ext cx="811441" cy="369332"/>
          </a:xfrm>
          <a:prstGeom prst="rect">
            <a:avLst/>
          </a:prstGeom>
          <a:noFill/>
        </p:spPr>
        <p:txBody>
          <a:bodyPr wrap="none" rtlCol="0">
            <a:spAutoFit/>
          </a:bodyPr>
          <a:lstStyle/>
          <a:p>
            <a:pPr algn="r" rtl="1"/>
            <a:r>
              <a:rPr lang="ar-AE" dirty="0" smtClean="0"/>
              <a:t>المئينات</a:t>
            </a:r>
            <a:r>
              <a:rPr lang="en-US" dirty="0" smtClean="0"/>
              <a:t> </a:t>
            </a:r>
            <a:endParaRPr lang="en-US" dirty="0"/>
          </a:p>
        </p:txBody>
      </p:sp>
      <p:sp>
        <p:nvSpPr>
          <p:cNvPr id="8" name="TextBox 7"/>
          <p:cNvSpPr txBox="1"/>
          <p:nvPr/>
        </p:nvSpPr>
        <p:spPr>
          <a:xfrm>
            <a:off x="9491729" y="4691007"/>
            <a:ext cx="907621" cy="369332"/>
          </a:xfrm>
          <a:prstGeom prst="rect">
            <a:avLst/>
          </a:prstGeom>
          <a:noFill/>
        </p:spPr>
        <p:txBody>
          <a:bodyPr wrap="none" rtlCol="0">
            <a:spAutoFit/>
          </a:bodyPr>
          <a:lstStyle/>
          <a:p>
            <a:pPr algn="r" rtl="1"/>
            <a:r>
              <a:rPr lang="ar-AE" dirty="0" smtClean="0"/>
              <a:t>أقل </a:t>
            </a:r>
            <a:r>
              <a:rPr lang="en-US" dirty="0" smtClean="0"/>
              <a:t>5</a:t>
            </a:r>
            <a:r>
              <a:rPr lang="ar-OM" dirty="0" smtClean="0"/>
              <a:t> </a:t>
            </a:r>
            <a:r>
              <a:rPr lang="ar-AE" dirty="0" smtClean="0"/>
              <a:t>قيم</a:t>
            </a:r>
            <a:r>
              <a:rPr lang="en-US" dirty="0" smtClean="0"/>
              <a:t> </a:t>
            </a:r>
            <a:endParaRPr lang="en-US" dirty="0"/>
          </a:p>
        </p:txBody>
      </p:sp>
      <p:cxnSp>
        <p:nvCxnSpPr>
          <p:cNvPr id="9" name="Straight Arrow Connector 8"/>
          <p:cNvCxnSpPr/>
          <p:nvPr/>
        </p:nvCxnSpPr>
        <p:spPr>
          <a:xfrm flipH="1">
            <a:off x="8768367" y="4281219"/>
            <a:ext cx="875763" cy="1930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9601508" y="3973186"/>
            <a:ext cx="1151277" cy="369332"/>
          </a:xfrm>
          <a:prstGeom prst="rect">
            <a:avLst/>
          </a:prstGeom>
          <a:noFill/>
        </p:spPr>
        <p:txBody>
          <a:bodyPr wrap="none" rtlCol="0">
            <a:spAutoFit/>
          </a:bodyPr>
          <a:lstStyle/>
          <a:p>
            <a:pPr algn="r" rtl="1"/>
            <a:r>
              <a:rPr lang="ar-AE" dirty="0" smtClean="0"/>
              <a:t>أعلى </a:t>
            </a:r>
            <a:r>
              <a:rPr lang="ar-OM" dirty="0" smtClean="0"/>
              <a:t> </a:t>
            </a:r>
            <a:r>
              <a:rPr lang="en-US" dirty="0" smtClean="0"/>
              <a:t> 5</a:t>
            </a:r>
            <a:r>
              <a:rPr lang="ar-OM" dirty="0" smtClean="0"/>
              <a:t> </a:t>
            </a:r>
            <a:r>
              <a:rPr lang="ar-AE" dirty="0" smtClean="0"/>
              <a:t>قيم</a:t>
            </a:r>
            <a:r>
              <a:rPr lang="en-US" dirty="0" smtClean="0"/>
              <a:t> </a:t>
            </a:r>
            <a:endParaRPr lang="en-US" dirty="0"/>
          </a:p>
        </p:txBody>
      </p:sp>
      <p:cxnSp>
        <p:nvCxnSpPr>
          <p:cNvPr id="12" name="Straight Arrow Connector 11"/>
          <p:cNvCxnSpPr/>
          <p:nvPr/>
        </p:nvCxnSpPr>
        <p:spPr>
          <a:xfrm flipH="1">
            <a:off x="4365134" y="1103172"/>
            <a:ext cx="1121266" cy="10100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5466482" y="918506"/>
            <a:ext cx="845104" cy="369332"/>
          </a:xfrm>
          <a:prstGeom prst="rect">
            <a:avLst/>
          </a:prstGeom>
          <a:noFill/>
        </p:spPr>
        <p:txBody>
          <a:bodyPr wrap="none" rtlCol="0">
            <a:spAutoFit/>
          </a:bodyPr>
          <a:lstStyle/>
          <a:p>
            <a:pPr algn="r" rtl="1"/>
            <a:r>
              <a:rPr lang="ar-AE" dirty="0" smtClean="0"/>
              <a:t>فترة الثقة</a:t>
            </a:r>
            <a:endParaRPr lang="en-US" dirty="0"/>
          </a:p>
        </p:txBody>
      </p:sp>
    </p:spTree>
    <p:extLst>
      <p:ext uri="{BB962C8B-B14F-4D97-AF65-F5344CB8AC3E}">
        <p14:creationId xmlns:p14="http://schemas.microsoft.com/office/powerpoint/2010/main" val="4160067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5966" y="212219"/>
            <a:ext cx="885371" cy="369332"/>
          </a:xfrm>
          <a:prstGeom prst="rect">
            <a:avLst/>
          </a:prstGeom>
          <a:noFill/>
          <a:ln>
            <a:solidFill>
              <a:srgbClr val="FFC000"/>
            </a:solidFill>
          </a:ln>
        </p:spPr>
        <p:txBody>
          <a:bodyPr wrap="none" rtlCol="0">
            <a:spAutoFit/>
          </a:bodyPr>
          <a:lstStyle/>
          <a:p>
            <a:r>
              <a:rPr lang="en-US" dirty="0" smtClean="0"/>
              <a:t>Explore</a:t>
            </a:r>
            <a:endParaRPr lang="en-US" dirty="0"/>
          </a:p>
        </p:txBody>
      </p:sp>
      <p:pic>
        <p:nvPicPr>
          <p:cNvPr id="6" name="Picture 5"/>
          <p:cNvPicPr>
            <a:picLocks noChangeAspect="1"/>
          </p:cNvPicPr>
          <p:nvPr/>
        </p:nvPicPr>
        <p:blipFill>
          <a:blip r:embed="rId2"/>
          <a:stretch>
            <a:fillRect/>
          </a:stretch>
        </p:blipFill>
        <p:spPr>
          <a:xfrm>
            <a:off x="128789" y="212219"/>
            <a:ext cx="6066754" cy="6386057"/>
          </a:xfrm>
          <a:prstGeom prst="rect">
            <a:avLst/>
          </a:prstGeom>
        </p:spPr>
      </p:pic>
      <p:pic>
        <p:nvPicPr>
          <p:cNvPr id="7" name="Picture 6"/>
          <p:cNvPicPr>
            <a:picLocks noChangeAspect="1"/>
          </p:cNvPicPr>
          <p:nvPr/>
        </p:nvPicPr>
        <p:blipFill>
          <a:blip r:embed="rId3"/>
          <a:stretch>
            <a:fillRect/>
          </a:stretch>
        </p:blipFill>
        <p:spPr>
          <a:xfrm>
            <a:off x="6195543" y="762722"/>
            <a:ext cx="5737202" cy="5835554"/>
          </a:xfrm>
          <a:prstGeom prst="rect">
            <a:avLst/>
          </a:prstGeom>
        </p:spPr>
      </p:pic>
    </p:spTree>
    <p:extLst>
      <p:ext uri="{BB962C8B-B14F-4D97-AF65-F5344CB8AC3E}">
        <p14:creationId xmlns:p14="http://schemas.microsoft.com/office/powerpoint/2010/main" val="3919140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5317" y="468031"/>
            <a:ext cx="941097" cy="384994"/>
          </a:xfrm>
          <a:prstGeom prst="rect">
            <a:avLst/>
          </a:prstGeom>
        </p:spPr>
      </p:pic>
      <p:sp>
        <p:nvSpPr>
          <p:cNvPr id="4" name="TextBox 3"/>
          <p:cNvSpPr txBox="1"/>
          <p:nvPr/>
        </p:nvSpPr>
        <p:spPr>
          <a:xfrm>
            <a:off x="7697773" y="2825840"/>
            <a:ext cx="2265224" cy="461665"/>
          </a:xfrm>
          <a:prstGeom prst="rect">
            <a:avLst/>
          </a:prstGeom>
          <a:noFill/>
          <a:ln>
            <a:solidFill>
              <a:srgbClr val="00B0F0"/>
            </a:solidFill>
          </a:ln>
        </p:spPr>
        <p:txBody>
          <a:bodyPr wrap="square" rtlCol="0">
            <a:spAutoFit/>
          </a:bodyPr>
          <a:lstStyle/>
          <a:p>
            <a:pPr algn="r" rtl="1"/>
            <a:r>
              <a:rPr lang="ar-OM" sz="2400" dirty="0" smtClean="0"/>
              <a:t>للكشف عن الاعتدالية</a:t>
            </a:r>
            <a:endParaRPr lang="en-US" sz="2400" dirty="0"/>
          </a:p>
        </p:txBody>
      </p:sp>
      <p:pic>
        <p:nvPicPr>
          <p:cNvPr id="8" name="Picture 7"/>
          <p:cNvPicPr>
            <a:picLocks noChangeAspect="1"/>
          </p:cNvPicPr>
          <p:nvPr/>
        </p:nvPicPr>
        <p:blipFill>
          <a:blip r:embed="rId3"/>
          <a:stretch>
            <a:fillRect/>
          </a:stretch>
        </p:blipFill>
        <p:spPr>
          <a:xfrm>
            <a:off x="436369" y="1169286"/>
            <a:ext cx="5778992" cy="4374600"/>
          </a:xfrm>
          <a:prstGeom prst="rect">
            <a:avLst/>
          </a:prstGeom>
        </p:spPr>
      </p:pic>
      <p:cxnSp>
        <p:nvCxnSpPr>
          <p:cNvPr id="9" name="Straight Arrow Connector 8"/>
          <p:cNvCxnSpPr/>
          <p:nvPr/>
        </p:nvCxnSpPr>
        <p:spPr>
          <a:xfrm flipH="1">
            <a:off x="2855317" y="3125753"/>
            <a:ext cx="4842456" cy="2308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2855317" y="4067577"/>
            <a:ext cx="484245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697773" y="3769217"/>
            <a:ext cx="2265224" cy="461665"/>
          </a:xfrm>
          <a:prstGeom prst="rect">
            <a:avLst/>
          </a:prstGeom>
          <a:noFill/>
          <a:ln>
            <a:solidFill>
              <a:srgbClr val="00B0F0"/>
            </a:solidFill>
          </a:ln>
        </p:spPr>
        <p:txBody>
          <a:bodyPr wrap="square" rtlCol="0">
            <a:spAutoFit/>
          </a:bodyPr>
          <a:lstStyle/>
          <a:p>
            <a:pPr algn="r" rtl="1"/>
            <a:r>
              <a:rPr lang="ar-OM" sz="2400" dirty="0" smtClean="0"/>
              <a:t>للكشف عن التجانس</a:t>
            </a:r>
            <a:endParaRPr lang="en-US" sz="2400" dirty="0"/>
          </a:p>
        </p:txBody>
      </p:sp>
      <p:cxnSp>
        <p:nvCxnSpPr>
          <p:cNvPr id="13" name="Straight Arrow Connector 12"/>
          <p:cNvCxnSpPr>
            <a:stCxn id="15" idx="1"/>
          </p:cNvCxnSpPr>
          <p:nvPr/>
        </p:nvCxnSpPr>
        <p:spPr>
          <a:xfrm flipH="1">
            <a:off x="2114112" y="660528"/>
            <a:ext cx="4746534" cy="14339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6860646" y="429695"/>
            <a:ext cx="2669720" cy="461665"/>
          </a:xfrm>
          <a:prstGeom prst="rect">
            <a:avLst/>
          </a:prstGeom>
          <a:noFill/>
          <a:ln>
            <a:solidFill>
              <a:srgbClr val="00B0F0"/>
            </a:solidFill>
          </a:ln>
        </p:spPr>
        <p:txBody>
          <a:bodyPr wrap="square" rtlCol="0">
            <a:spAutoFit/>
          </a:bodyPr>
          <a:lstStyle/>
          <a:p>
            <a:pPr algn="r" rtl="1"/>
            <a:r>
              <a:rPr lang="ar-OM" sz="2400" dirty="0" smtClean="0"/>
              <a:t>رسم الصندوق والمؤشر</a:t>
            </a:r>
            <a:endParaRPr lang="en-US" sz="2400" dirty="0"/>
          </a:p>
        </p:txBody>
      </p:sp>
      <p:cxnSp>
        <p:nvCxnSpPr>
          <p:cNvPr id="16" name="Straight Arrow Connector 15"/>
          <p:cNvCxnSpPr/>
          <p:nvPr/>
        </p:nvCxnSpPr>
        <p:spPr>
          <a:xfrm flipH="1">
            <a:off x="4195968" y="1857375"/>
            <a:ext cx="3501805" cy="7177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7212169" y="1395710"/>
            <a:ext cx="4287936" cy="461665"/>
          </a:xfrm>
          <a:prstGeom prst="rect">
            <a:avLst/>
          </a:prstGeom>
          <a:noFill/>
          <a:ln>
            <a:solidFill>
              <a:srgbClr val="00B0F0"/>
            </a:solidFill>
          </a:ln>
        </p:spPr>
        <p:txBody>
          <a:bodyPr wrap="square" rtlCol="0">
            <a:spAutoFit/>
          </a:bodyPr>
          <a:lstStyle/>
          <a:p>
            <a:pPr algn="r" rtl="1"/>
            <a:r>
              <a:rPr lang="ar-OM" sz="2400" dirty="0" smtClean="0"/>
              <a:t>رسم المدرج التكراري والساق والورقة</a:t>
            </a:r>
            <a:endParaRPr lang="en-US" sz="2400" dirty="0"/>
          </a:p>
        </p:txBody>
      </p:sp>
    </p:spTree>
    <p:extLst>
      <p:ext uri="{BB962C8B-B14F-4D97-AF65-F5344CB8AC3E}">
        <p14:creationId xmlns:p14="http://schemas.microsoft.com/office/powerpoint/2010/main" val="3997817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0629" y="729803"/>
            <a:ext cx="2265224" cy="461665"/>
          </a:xfrm>
          <a:prstGeom prst="rect">
            <a:avLst/>
          </a:prstGeom>
          <a:noFill/>
          <a:ln>
            <a:solidFill>
              <a:srgbClr val="00B0F0"/>
            </a:solidFill>
          </a:ln>
        </p:spPr>
        <p:txBody>
          <a:bodyPr wrap="square" rtlCol="0">
            <a:spAutoFit/>
          </a:bodyPr>
          <a:lstStyle/>
          <a:p>
            <a:pPr algn="r" rtl="1"/>
            <a:r>
              <a:rPr lang="ar-OM" sz="2400" dirty="0" smtClean="0"/>
              <a:t>للكشف عن التجانس</a:t>
            </a:r>
            <a:endParaRPr lang="en-US" sz="2400" dirty="0"/>
          </a:p>
        </p:txBody>
      </p:sp>
      <p:pic>
        <p:nvPicPr>
          <p:cNvPr id="4" name="Picture 3"/>
          <p:cNvPicPr>
            <a:picLocks noChangeAspect="1"/>
          </p:cNvPicPr>
          <p:nvPr/>
        </p:nvPicPr>
        <p:blipFill>
          <a:blip r:embed="rId2"/>
          <a:stretch>
            <a:fillRect/>
          </a:stretch>
        </p:blipFill>
        <p:spPr>
          <a:xfrm>
            <a:off x="795271" y="1870186"/>
            <a:ext cx="8077200" cy="2447925"/>
          </a:xfrm>
          <a:prstGeom prst="rect">
            <a:avLst/>
          </a:prstGeom>
        </p:spPr>
      </p:pic>
      <p:sp>
        <p:nvSpPr>
          <p:cNvPr id="5" name="TextBox 4"/>
          <p:cNvSpPr txBox="1"/>
          <p:nvPr/>
        </p:nvSpPr>
        <p:spPr>
          <a:xfrm>
            <a:off x="1287887" y="4876800"/>
            <a:ext cx="8353138" cy="461665"/>
          </a:xfrm>
          <a:prstGeom prst="rect">
            <a:avLst/>
          </a:prstGeom>
          <a:noFill/>
          <a:ln>
            <a:solidFill>
              <a:srgbClr val="00B0F0"/>
            </a:solidFill>
          </a:ln>
        </p:spPr>
        <p:txBody>
          <a:bodyPr wrap="square" rtlCol="0">
            <a:spAutoFit/>
          </a:bodyPr>
          <a:lstStyle/>
          <a:p>
            <a:pPr algn="r" rtl="1"/>
            <a:r>
              <a:rPr lang="ar-OM" sz="2400" dirty="0" smtClean="0"/>
              <a:t>القيمة الاحتمالية غير معنوية. لذلك لا نرفض تجانس المجموعتان (لهما نفس التباين)</a:t>
            </a:r>
            <a:endParaRPr lang="en-US" sz="2400" dirty="0"/>
          </a:p>
        </p:txBody>
      </p:sp>
    </p:spTree>
    <p:extLst>
      <p:ext uri="{BB962C8B-B14F-4D97-AF65-F5344CB8AC3E}">
        <p14:creationId xmlns:p14="http://schemas.microsoft.com/office/powerpoint/2010/main" val="4247982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8377" y="1532587"/>
            <a:ext cx="7122498" cy="1634476"/>
          </a:xfrm>
          <a:prstGeom prst="rect">
            <a:avLst/>
          </a:prstGeom>
        </p:spPr>
      </p:pic>
      <p:cxnSp>
        <p:nvCxnSpPr>
          <p:cNvPr id="5" name="Straight Arrow Connector 4"/>
          <p:cNvCxnSpPr/>
          <p:nvPr/>
        </p:nvCxnSpPr>
        <p:spPr>
          <a:xfrm>
            <a:off x="3284113" y="837127"/>
            <a:ext cx="12879" cy="10947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993229" y="985235"/>
            <a:ext cx="12879" cy="10947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2343955" y="2682966"/>
            <a:ext cx="514351" cy="10314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693657" y="2707585"/>
            <a:ext cx="231449" cy="6392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4431406" y="2831074"/>
            <a:ext cx="514351" cy="10314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flipV="1">
            <a:off x="5748960" y="2802467"/>
            <a:ext cx="277457" cy="3962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flipV="1">
            <a:off x="6664197" y="2820644"/>
            <a:ext cx="658063" cy="8592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flipV="1">
            <a:off x="7613378" y="2737416"/>
            <a:ext cx="658063" cy="8592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3634340" y="3862523"/>
            <a:ext cx="2622834" cy="646331"/>
          </a:xfrm>
          <a:prstGeom prst="rect">
            <a:avLst/>
          </a:prstGeom>
          <a:noFill/>
        </p:spPr>
        <p:txBody>
          <a:bodyPr wrap="none" rtlCol="0">
            <a:spAutoFit/>
          </a:bodyPr>
          <a:lstStyle/>
          <a:p>
            <a:r>
              <a:rPr lang="ar-AE" dirty="0" smtClean="0"/>
              <a:t>مستوى الدلالة ( القيمة الاحتمالية)</a:t>
            </a:r>
          </a:p>
          <a:p>
            <a:pPr algn="ctr"/>
            <a:r>
              <a:rPr lang="en-US" dirty="0" smtClean="0"/>
              <a:t>P-value</a:t>
            </a:r>
            <a:endParaRPr lang="en-US" dirty="0"/>
          </a:p>
        </p:txBody>
      </p:sp>
      <p:sp>
        <p:nvSpPr>
          <p:cNvPr id="19" name="TextBox 18"/>
          <p:cNvSpPr txBox="1"/>
          <p:nvPr/>
        </p:nvSpPr>
        <p:spPr>
          <a:xfrm>
            <a:off x="8230875" y="3391249"/>
            <a:ext cx="2622834" cy="646331"/>
          </a:xfrm>
          <a:prstGeom prst="rect">
            <a:avLst/>
          </a:prstGeom>
          <a:noFill/>
        </p:spPr>
        <p:txBody>
          <a:bodyPr wrap="none" rtlCol="0">
            <a:spAutoFit/>
          </a:bodyPr>
          <a:lstStyle/>
          <a:p>
            <a:r>
              <a:rPr lang="ar-AE" dirty="0" smtClean="0"/>
              <a:t>مستوى الدلالة ( القيمة الاحتمالية)</a:t>
            </a:r>
          </a:p>
          <a:p>
            <a:pPr algn="ctr"/>
            <a:r>
              <a:rPr lang="en-US" dirty="0" smtClean="0"/>
              <a:t>P-value</a:t>
            </a:r>
            <a:endParaRPr lang="en-US" dirty="0"/>
          </a:p>
        </p:txBody>
      </p:sp>
      <p:sp>
        <p:nvSpPr>
          <p:cNvPr id="20" name="TextBox 19"/>
          <p:cNvSpPr txBox="1"/>
          <p:nvPr/>
        </p:nvSpPr>
        <p:spPr>
          <a:xfrm>
            <a:off x="1032538" y="3596710"/>
            <a:ext cx="1399742" cy="369332"/>
          </a:xfrm>
          <a:prstGeom prst="rect">
            <a:avLst/>
          </a:prstGeom>
          <a:noFill/>
        </p:spPr>
        <p:txBody>
          <a:bodyPr wrap="none" rtlCol="0">
            <a:spAutoFit/>
          </a:bodyPr>
          <a:lstStyle/>
          <a:p>
            <a:r>
              <a:rPr lang="ar-OM" dirty="0" smtClean="0"/>
              <a:t>إحصاءة الإختبار</a:t>
            </a:r>
            <a:endParaRPr lang="en-US" dirty="0"/>
          </a:p>
        </p:txBody>
      </p:sp>
      <p:sp>
        <p:nvSpPr>
          <p:cNvPr id="21" name="TextBox 20"/>
          <p:cNvSpPr txBox="1"/>
          <p:nvPr/>
        </p:nvSpPr>
        <p:spPr>
          <a:xfrm>
            <a:off x="6874671" y="3732395"/>
            <a:ext cx="1252266" cy="369332"/>
          </a:xfrm>
          <a:prstGeom prst="rect">
            <a:avLst/>
          </a:prstGeom>
          <a:noFill/>
        </p:spPr>
        <p:txBody>
          <a:bodyPr wrap="none" rtlCol="0">
            <a:spAutoFit/>
          </a:bodyPr>
          <a:lstStyle/>
          <a:p>
            <a:r>
              <a:rPr lang="ar-OM" dirty="0" smtClean="0"/>
              <a:t>درجات الحرية</a:t>
            </a:r>
            <a:endParaRPr lang="en-US" dirty="0"/>
          </a:p>
        </p:txBody>
      </p:sp>
      <p:sp>
        <p:nvSpPr>
          <p:cNvPr id="22" name="TextBox 21"/>
          <p:cNvSpPr txBox="1"/>
          <p:nvPr/>
        </p:nvSpPr>
        <p:spPr>
          <a:xfrm>
            <a:off x="2738473" y="3345082"/>
            <a:ext cx="1252266" cy="369332"/>
          </a:xfrm>
          <a:prstGeom prst="rect">
            <a:avLst/>
          </a:prstGeom>
          <a:noFill/>
        </p:spPr>
        <p:txBody>
          <a:bodyPr wrap="none" rtlCol="0">
            <a:spAutoFit/>
          </a:bodyPr>
          <a:lstStyle/>
          <a:p>
            <a:r>
              <a:rPr lang="ar-OM" dirty="0" smtClean="0"/>
              <a:t>درجات الحرية</a:t>
            </a:r>
            <a:endParaRPr lang="en-US" dirty="0"/>
          </a:p>
        </p:txBody>
      </p:sp>
      <p:sp>
        <p:nvSpPr>
          <p:cNvPr id="24" name="TextBox 23"/>
          <p:cNvSpPr txBox="1"/>
          <p:nvPr/>
        </p:nvSpPr>
        <p:spPr>
          <a:xfrm>
            <a:off x="5224361" y="3129647"/>
            <a:ext cx="1399742" cy="369332"/>
          </a:xfrm>
          <a:prstGeom prst="rect">
            <a:avLst/>
          </a:prstGeom>
          <a:noFill/>
        </p:spPr>
        <p:txBody>
          <a:bodyPr wrap="none" rtlCol="0">
            <a:spAutoFit/>
          </a:bodyPr>
          <a:lstStyle/>
          <a:p>
            <a:r>
              <a:rPr lang="ar-OM" dirty="0" smtClean="0"/>
              <a:t>إحصاءة الإختبار</a:t>
            </a:r>
            <a:endParaRPr lang="en-US" dirty="0"/>
          </a:p>
        </p:txBody>
      </p:sp>
      <p:sp>
        <p:nvSpPr>
          <p:cNvPr id="26" name="TextBox 25"/>
          <p:cNvSpPr txBox="1"/>
          <p:nvPr/>
        </p:nvSpPr>
        <p:spPr>
          <a:xfrm>
            <a:off x="2136636" y="467794"/>
            <a:ext cx="2611612" cy="369332"/>
          </a:xfrm>
          <a:prstGeom prst="rect">
            <a:avLst/>
          </a:prstGeom>
          <a:noFill/>
        </p:spPr>
        <p:txBody>
          <a:bodyPr wrap="none" rtlCol="0">
            <a:spAutoFit/>
          </a:bodyPr>
          <a:lstStyle/>
          <a:p>
            <a:r>
              <a:rPr lang="ar-OM" dirty="0" smtClean="0"/>
              <a:t>إختبار كولموجروف - سميرنوف</a:t>
            </a:r>
            <a:endParaRPr lang="en-US" dirty="0"/>
          </a:p>
        </p:txBody>
      </p:sp>
      <p:sp>
        <p:nvSpPr>
          <p:cNvPr id="27" name="TextBox 26"/>
          <p:cNvSpPr txBox="1"/>
          <p:nvPr/>
        </p:nvSpPr>
        <p:spPr>
          <a:xfrm>
            <a:off x="6287129" y="589675"/>
            <a:ext cx="1742785" cy="369332"/>
          </a:xfrm>
          <a:prstGeom prst="rect">
            <a:avLst/>
          </a:prstGeom>
          <a:noFill/>
        </p:spPr>
        <p:txBody>
          <a:bodyPr wrap="none" rtlCol="0">
            <a:spAutoFit/>
          </a:bodyPr>
          <a:lstStyle/>
          <a:p>
            <a:r>
              <a:rPr lang="ar-OM" dirty="0" smtClean="0"/>
              <a:t>إختبار شابيرو - ويلك</a:t>
            </a:r>
            <a:endParaRPr lang="en-US" dirty="0"/>
          </a:p>
        </p:txBody>
      </p:sp>
      <p:sp>
        <p:nvSpPr>
          <p:cNvPr id="28" name="TextBox 27"/>
          <p:cNvSpPr txBox="1"/>
          <p:nvPr/>
        </p:nvSpPr>
        <p:spPr>
          <a:xfrm>
            <a:off x="1865979" y="5012902"/>
            <a:ext cx="7765961" cy="461665"/>
          </a:xfrm>
          <a:prstGeom prst="rect">
            <a:avLst/>
          </a:prstGeom>
          <a:noFill/>
          <a:ln>
            <a:solidFill>
              <a:srgbClr val="00B0F0"/>
            </a:solidFill>
          </a:ln>
        </p:spPr>
        <p:txBody>
          <a:bodyPr wrap="square" rtlCol="0">
            <a:spAutoFit/>
          </a:bodyPr>
          <a:lstStyle/>
          <a:p>
            <a:pPr algn="r" rtl="1"/>
            <a:r>
              <a:rPr lang="ar-OM" sz="2400" dirty="0" smtClean="0"/>
              <a:t>القيمة الاحتمالية لكلا الإختبارين دالة إحصائيا لذلك نرفض اعتدالية البيانات .</a:t>
            </a:r>
            <a:endParaRPr lang="en-US" sz="2400" dirty="0"/>
          </a:p>
        </p:txBody>
      </p:sp>
      <p:sp>
        <p:nvSpPr>
          <p:cNvPr id="25" name="TextBox 24"/>
          <p:cNvSpPr txBox="1"/>
          <p:nvPr/>
        </p:nvSpPr>
        <p:spPr>
          <a:xfrm>
            <a:off x="9088691" y="959007"/>
            <a:ext cx="2265224" cy="461665"/>
          </a:xfrm>
          <a:prstGeom prst="rect">
            <a:avLst/>
          </a:prstGeom>
          <a:noFill/>
          <a:ln>
            <a:solidFill>
              <a:srgbClr val="00B0F0"/>
            </a:solidFill>
          </a:ln>
        </p:spPr>
        <p:txBody>
          <a:bodyPr wrap="square" rtlCol="0">
            <a:spAutoFit/>
          </a:bodyPr>
          <a:lstStyle/>
          <a:p>
            <a:pPr algn="r" rtl="1"/>
            <a:r>
              <a:rPr lang="ar-OM" sz="2400" dirty="0" smtClean="0"/>
              <a:t>للكشف عن الاعتدالية</a:t>
            </a:r>
            <a:endParaRPr lang="en-US" sz="2400" dirty="0"/>
          </a:p>
        </p:txBody>
      </p:sp>
    </p:spTree>
    <p:extLst>
      <p:ext uri="{BB962C8B-B14F-4D97-AF65-F5344CB8AC3E}">
        <p14:creationId xmlns:p14="http://schemas.microsoft.com/office/powerpoint/2010/main" val="36129052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345" y="1696457"/>
            <a:ext cx="5981700" cy="4752975"/>
          </a:xfrm>
          <a:prstGeom prst="rect">
            <a:avLst/>
          </a:prstGeom>
        </p:spPr>
      </p:pic>
      <p:sp>
        <p:nvSpPr>
          <p:cNvPr id="3" name="TextBox 2"/>
          <p:cNvSpPr txBox="1"/>
          <p:nvPr/>
        </p:nvSpPr>
        <p:spPr>
          <a:xfrm>
            <a:off x="3181811" y="618186"/>
            <a:ext cx="5184433" cy="461665"/>
          </a:xfrm>
          <a:prstGeom prst="rect">
            <a:avLst/>
          </a:prstGeom>
          <a:noFill/>
          <a:ln>
            <a:solidFill>
              <a:srgbClr val="00B0F0"/>
            </a:solidFill>
          </a:ln>
        </p:spPr>
        <p:txBody>
          <a:bodyPr wrap="none" rtlCol="0">
            <a:spAutoFit/>
          </a:bodyPr>
          <a:lstStyle/>
          <a:p>
            <a:r>
              <a:rPr lang="ar-OM" sz="2400" dirty="0" smtClean="0"/>
              <a:t>الكشف عن الاعتدالية عن طريق الصندوق والمؤشر</a:t>
            </a:r>
            <a:endParaRPr lang="en-US" sz="2400" dirty="0"/>
          </a:p>
        </p:txBody>
      </p:sp>
      <p:sp>
        <p:nvSpPr>
          <p:cNvPr id="4" name="TextBox 3"/>
          <p:cNvSpPr txBox="1"/>
          <p:nvPr/>
        </p:nvSpPr>
        <p:spPr>
          <a:xfrm>
            <a:off x="6594713" y="2343955"/>
            <a:ext cx="5202336" cy="2677656"/>
          </a:xfrm>
          <a:prstGeom prst="rect">
            <a:avLst/>
          </a:prstGeom>
          <a:noFill/>
          <a:ln>
            <a:solidFill>
              <a:srgbClr val="FF0000"/>
            </a:solidFill>
          </a:ln>
        </p:spPr>
        <p:txBody>
          <a:bodyPr wrap="square" rtlCol="0">
            <a:spAutoFit/>
          </a:bodyPr>
          <a:lstStyle/>
          <a:p>
            <a:pPr algn="r" rtl="1"/>
            <a:r>
              <a:rPr lang="ar-OM" sz="2400" dirty="0" smtClean="0"/>
              <a:t>نلاحظ في الرسم الخاص بالإناث أن هناك قيم شاذة والوسيط ليس في الوسط والمؤشران ليسا بنفس الطول. هذا يكشف عن عدم اعتدالية البيانات.</a:t>
            </a:r>
          </a:p>
          <a:p>
            <a:pPr algn="r" rtl="1"/>
            <a:r>
              <a:rPr lang="ar-OM" sz="2400" dirty="0" smtClean="0"/>
              <a:t>في الرسم الخاص بالذكور نلاحظ وجود قيمة شاذة بعيدة جدا عن الرسم ( القيمة </a:t>
            </a:r>
            <a:r>
              <a:rPr lang="en-US" sz="2400" dirty="0" smtClean="0">
                <a:latin typeface="Times New Roman" panose="02020603050405020304" pitchFamily="18" charset="0"/>
                <a:cs typeface="Times New Roman" panose="02020603050405020304" pitchFamily="18" charset="0"/>
              </a:rPr>
              <a:t>26</a:t>
            </a:r>
            <a:r>
              <a:rPr lang="ar-OM" sz="2400" dirty="0" smtClean="0"/>
              <a:t>) وطرفا المؤشر ليسا بنفس الطول. </a:t>
            </a:r>
            <a:r>
              <a:rPr lang="ar-OM" sz="2400" dirty="0"/>
              <a:t>هذا يكشف عن عدم اعتدالية البيانات</a:t>
            </a:r>
            <a:r>
              <a:rPr lang="ar-OM" sz="2400" dirty="0" smtClean="0"/>
              <a:t>.</a:t>
            </a:r>
            <a:endParaRPr lang="en-US" sz="2400" dirty="0"/>
          </a:p>
        </p:txBody>
      </p:sp>
    </p:spTree>
    <p:extLst>
      <p:ext uri="{BB962C8B-B14F-4D97-AF65-F5344CB8AC3E}">
        <p14:creationId xmlns:p14="http://schemas.microsoft.com/office/powerpoint/2010/main" val="821623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946" y="924799"/>
            <a:ext cx="5593277" cy="4186107"/>
          </a:xfrm>
          <a:prstGeom prst="rect">
            <a:avLst/>
          </a:prstGeom>
        </p:spPr>
      </p:pic>
      <p:pic>
        <p:nvPicPr>
          <p:cNvPr id="3" name="Picture 2"/>
          <p:cNvPicPr>
            <a:picLocks noChangeAspect="1"/>
          </p:cNvPicPr>
          <p:nvPr/>
        </p:nvPicPr>
        <p:blipFill>
          <a:blip r:embed="rId3"/>
          <a:stretch>
            <a:fillRect/>
          </a:stretch>
        </p:blipFill>
        <p:spPr>
          <a:xfrm>
            <a:off x="6607399" y="975640"/>
            <a:ext cx="5205356" cy="3968771"/>
          </a:xfrm>
          <a:prstGeom prst="rect">
            <a:avLst/>
          </a:prstGeom>
        </p:spPr>
      </p:pic>
      <p:sp>
        <p:nvSpPr>
          <p:cNvPr id="4" name="TextBox 3"/>
          <p:cNvSpPr txBox="1"/>
          <p:nvPr/>
        </p:nvSpPr>
        <p:spPr>
          <a:xfrm>
            <a:off x="850731" y="5277402"/>
            <a:ext cx="10962024" cy="1200329"/>
          </a:xfrm>
          <a:prstGeom prst="rect">
            <a:avLst/>
          </a:prstGeom>
          <a:noFill/>
          <a:ln>
            <a:solidFill>
              <a:srgbClr val="FF0000"/>
            </a:solidFill>
          </a:ln>
        </p:spPr>
        <p:txBody>
          <a:bodyPr wrap="square" rtlCol="0">
            <a:spAutoFit/>
          </a:bodyPr>
          <a:lstStyle/>
          <a:p>
            <a:pPr algn="r" rtl="1"/>
            <a:r>
              <a:rPr lang="ar-OM" sz="2400" dirty="0" smtClean="0"/>
              <a:t>حتى يكون التوزيع اعتداليا لابد أن تكون النقاط واقعة على الخط المرجعي أو قريبة منه. أما تبعثر القيم بعيدة عن الخط فيدل على الابتعاد عن الاعتدالية. نلاحظ هذا التبعثر أكثر لدى متغير الإناث. كما نلاحظ وجود قيم شاذة. لذلك يمكن القول أن هناك انحراف عن الاعتدالية.</a:t>
            </a:r>
            <a:endParaRPr lang="en-US" sz="2400" dirty="0"/>
          </a:p>
        </p:txBody>
      </p:sp>
      <p:sp>
        <p:nvSpPr>
          <p:cNvPr id="5" name="TextBox 4"/>
          <p:cNvSpPr txBox="1"/>
          <p:nvPr/>
        </p:nvSpPr>
        <p:spPr>
          <a:xfrm>
            <a:off x="4881822" y="180984"/>
            <a:ext cx="4459875" cy="461665"/>
          </a:xfrm>
          <a:prstGeom prst="rect">
            <a:avLst/>
          </a:prstGeom>
          <a:noFill/>
          <a:ln>
            <a:solidFill>
              <a:srgbClr val="00B0F0"/>
            </a:solidFill>
          </a:ln>
        </p:spPr>
        <p:txBody>
          <a:bodyPr wrap="none" rtlCol="0">
            <a:spAutoFit/>
          </a:bodyPr>
          <a:lstStyle/>
          <a:p>
            <a:pPr algn="r" rtl="1"/>
            <a:r>
              <a:rPr lang="ar-OM" sz="2400" dirty="0" smtClean="0"/>
              <a:t>الكشف عن الاعتدالية عن طريق </a:t>
            </a:r>
            <a:r>
              <a:rPr lang="en-US" sz="2400" dirty="0" smtClean="0"/>
              <a:t>Q-Q Plot</a:t>
            </a:r>
            <a:endParaRPr lang="en-US" sz="2400" dirty="0"/>
          </a:p>
        </p:txBody>
      </p:sp>
    </p:spTree>
    <p:extLst>
      <p:ext uri="{BB962C8B-B14F-4D97-AF65-F5344CB8AC3E}">
        <p14:creationId xmlns:p14="http://schemas.microsoft.com/office/powerpoint/2010/main" val="2011006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542" y="865775"/>
            <a:ext cx="5200182" cy="3860615"/>
          </a:xfrm>
          <a:prstGeom prst="rect">
            <a:avLst/>
          </a:prstGeom>
        </p:spPr>
      </p:pic>
      <p:pic>
        <p:nvPicPr>
          <p:cNvPr id="3" name="Picture 2"/>
          <p:cNvPicPr>
            <a:picLocks noChangeAspect="1"/>
          </p:cNvPicPr>
          <p:nvPr/>
        </p:nvPicPr>
        <p:blipFill>
          <a:blip r:embed="rId3"/>
          <a:stretch>
            <a:fillRect/>
          </a:stretch>
        </p:blipFill>
        <p:spPr>
          <a:xfrm>
            <a:off x="6373566" y="1123925"/>
            <a:ext cx="4663628" cy="3435196"/>
          </a:xfrm>
          <a:prstGeom prst="rect">
            <a:avLst/>
          </a:prstGeom>
        </p:spPr>
      </p:pic>
      <p:sp>
        <p:nvSpPr>
          <p:cNvPr id="4" name="TextBox 3"/>
          <p:cNvSpPr txBox="1"/>
          <p:nvPr/>
        </p:nvSpPr>
        <p:spPr>
          <a:xfrm>
            <a:off x="10130946" y="1308591"/>
            <a:ext cx="566181" cy="369332"/>
          </a:xfrm>
          <a:prstGeom prst="rect">
            <a:avLst/>
          </a:prstGeom>
          <a:noFill/>
        </p:spPr>
        <p:txBody>
          <a:bodyPr wrap="none" rtlCol="0">
            <a:spAutoFit/>
          </a:bodyPr>
          <a:lstStyle/>
          <a:p>
            <a:r>
              <a:rPr lang="ar-OM" dirty="0" smtClean="0">
                <a:solidFill>
                  <a:srgbClr val="FF0000"/>
                </a:solidFill>
              </a:rPr>
              <a:t>ذكور</a:t>
            </a:r>
            <a:endParaRPr lang="en-US" dirty="0">
              <a:solidFill>
                <a:srgbClr val="FF0000"/>
              </a:solidFill>
            </a:endParaRPr>
          </a:p>
        </p:txBody>
      </p:sp>
      <p:sp>
        <p:nvSpPr>
          <p:cNvPr id="5" name="TextBox 4"/>
          <p:cNvSpPr txBox="1"/>
          <p:nvPr/>
        </p:nvSpPr>
        <p:spPr>
          <a:xfrm>
            <a:off x="4618789" y="1123925"/>
            <a:ext cx="506870" cy="369332"/>
          </a:xfrm>
          <a:prstGeom prst="rect">
            <a:avLst/>
          </a:prstGeom>
          <a:noFill/>
        </p:spPr>
        <p:txBody>
          <a:bodyPr wrap="none" rtlCol="0">
            <a:spAutoFit/>
          </a:bodyPr>
          <a:lstStyle/>
          <a:p>
            <a:r>
              <a:rPr lang="ar-OM" dirty="0" smtClean="0">
                <a:solidFill>
                  <a:srgbClr val="FF0000"/>
                </a:solidFill>
              </a:rPr>
              <a:t>إناث</a:t>
            </a:r>
            <a:endParaRPr lang="en-US" dirty="0">
              <a:solidFill>
                <a:srgbClr val="FF0000"/>
              </a:solidFill>
            </a:endParaRPr>
          </a:p>
        </p:txBody>
      </p:sp>
      <p:sp>
        <p:nvSpPr>
          <p:cNvPr id="6" name="TextBox 5"/>
          <p:cNvSpPr txBox="1"/>
          <p:nvPr/>
        </p:nvSpPr>
        <p:spPr>
          <a:xfrm>
            <a:off x="892554" y="5023471"/>
            <a:ext cx="10962024" cy="1200329"/>
          </a:xfrm>
          <a:prstGeom prst="rect">
            <a:avLst/>
          </a:prstGeom>
          <a:noFill/>
          <a:ln>
            <a:solidFill>
              <a:srgbClr val="FF0000"/>
            </a:solidFill>
          </a:ln>
        </p:spPr>
        <p:txBody>
          <a:bodyPr wrap="square" rtlCol="0">
            <a:spAutoFit/>
          </a:bodyPr>
          <a:lstStyle/>
          <a:p>
            <a:pPr algn="r" rtl="1"/>
            <a:r>
              <a:rPr lang="ar-OM" sz="2400" dirty="0" smtClean="0"/>
              <a:t>حتى يكون التوزيع اعتداليا لابد أن تكون النقاط واقعة على الخط الأفقي أو قريبة منه. أما تبعثر القيم بعيدة عن الخط فيدل على الابتعاد عن الاعتدالية. نلاحظ هذا التبعثر شديد في متغير الإناث. التبعثر قليل مع الذكر لكن توجد قيمة شاذة. لذلك يمكن القول أن هناك انحراف عن الاعتدالية.</a:t>
            </a:r>
            <a:endParaRPr lang="en-US" sz="2400" dirty="0"/>
          </a:p>
        </p:txBody>
      </p:sp>
      <p:sp>
        <p:nvSpPr>
          <p:cNvPr id="7" name="TextBox 6"/>
          <p:cNvSpPr txBox="1"/>
          <p:nvPr/>
        </p:nvSpPr>
        <p:spPr>
          <a:xfrm>
            <a:off x="3468871" y="180984"/>
            <a:ext cx="5872826" cy="461665"/>
          </a:xfrm>
          <a:prstGeom prst="rect">
            <a:avLst/>
          </a:prstGeom>
          <a:noFill/>
          <a:ln>
            <a:solidFill>
              <a:srgbClr val="00B0F0"/>
            </a:solidFill>
          </a:ln>
        </p:spPr>
        <p:txBody>
          <a:bodyPr wrap="none" rtlCol="0">
            <a:spAutoFit/>
          </a:bodyPr>
          <a:lstStyle/>
          <a:p>
            <a:pPr algn="r" rtl="1"/>
            <a:r>
              <a:rPr lang="ar-OM" sz="2400" dirty="0" smtClean="0"/>
              <a:t>الكشف عن الاعتدالية عن طريق </a:t>
            </a:r>
            <a:r>
              <a:rPr lang="en-US" sz="2400" dirty="0" smtClean="0"/>
              <a:t>Detrended Q-Q plot</a:t>
            </a:r>
            <a:endParaRPr lang="en-US" sz="2400" dirty="0"/>
          </a:p>
        </p:txBody>
      </p:sp>
    </p:spTree>
    <p:extLst>
      <p:ext uri="{BB962C8B-B14F-4D97-AF65-F5344CB8AC3E}">
        <p14:creationId xmlns:p14="http://schemas.microsoft.com/office/powerpoint/2010/main" val="4138186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2299" y="2910625"/>
            <a:ext cx="2743200" cy="646331"/>
          </a:xfrm>
          <a:prstGeom prst="rect">
            <a:avLst/>
          </a:prstGeom>
          <a:noFill/>
          <a:ln>
            <a:solidFill>
              <a:srgbClr val="FF0000"/>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Crosstabs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00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6794" y="878377"/>
            <a:ext cx="6387548" cy="5698498"/>
          </a:xfrm>
          <a:prstGeom prst="rect">
            <a:avLst/>
          </a:prstGeom>
        </p:spPr>
      </p:pic>
      <p:sp>
        <p:nvSpPr>
          <p:cNvPr id="3" name="TextBox 2"/>
          <p:cNvSpPr txBox="1"/>
          <p:nvPr/>
        </p:nvSpPr>
        <p:spPr>
          <a:xfrm>
            <a:off x="3709116" y="196577"/>
            <a:ext cx="3446686" cy="461665"/>
          </a:xfrm>
          <a:prstGeom prst="rect">
            <a:avLst/>
          </a:prstGeom>
          <a:noFill/>
          <a:ln>
            <a:solidFill>
              <a:srgbClr val="FF0000"/>
            </a:solidFill>
          </a:ln>
        </p:spPr>
        <p:txBody>
          <a:bodyPr wrap="square" rtlCol="0">
            <a:spAutoFit/>
          </a:bodyPr>
          <a:lstStyle/>
          <a:p>
            <a:pPr algn="r" rtl="1"/>
            <a:r>
              <a:rPr lang="ar-AE" sz="2400" dirty="0" smtClean="0"/>
              <a:t>شاشة توضيح الأمر الذي تم تنفيذه</a:t>
            </a:r>
          </a:p>
        </p:txBody>
      </p:sp>
    </p:spTree>
    <p:extLst>
      <p:ext uri="{BB962C8B-B14F-4D97-AF65-F5344CB8AC3E}">
        <p14:creationId xmlns:p14="http://schemas.microsoft.com/office/powerpoint/2010/main" val="1596130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093" y="387631"/>
            <a:ext cx="4873379" cy="6107146"/>
          </a:xfrm>
          <a:prstGeom prst="rect">
            <a:avLst/>
          </a:prstGeom>
        </p:spPr>
      </p:pic>
      <p:pic>
        <p:nvPicPr>
          <p:cNvPr id="4" name="Picture 3"/>
          <p:cNvPicPr>
            <a:picLocks noChangeAspect="1"/>
          </p:cNvPicPr>
          <p:nvPr/>
        </p:nvPicPr>
        <p:blipFill>
          <a:blip r:embed="rId3"/>
          <a:stretch>
            <a:fillRect/>
          </a:stretch>
        </p:blipFill>
        <p:spPr>
          <a:xfrm>
            <a:off x="6606862" y="387630"/>
            <a:ext cx="4794495" cy="4279573"/>
          </a:xfrm>
          <a:prstGeom prst="rect">
            <a:avLst/>
          </a:prstGeom>
        </p:spPr>
      </p:pic>
      <p:pic>
        <p:nvPicPr>
          <p:cNvPr id="5" name="Picture 4"/>
          <p:cNvPicPr>
            <a:picLocks noChangeAspect="1"/>
          </p:cNvPicPr>
          <p:nvPr/>
        </p:nvPicPr>
        <p:blipFill>
          <a:blip r:embed="rId4"/>
          <a:stretch>
            <a:fillRect/>
          </a:stretch>
        </p:blipFill>
        <p:spPr>
          <a:xfrm>
            <a:off x="5437467" y="1747688"/>
            <a:ext cx="914400" cy="428625"/>
          </a:xfrm>
          <a:prstGeom prst="rect">
            <a:avLst/>
          </a:prstGeom>
        </p:spPr>
      </p:pic>
      <p:sp>
        <p:nvSpPr>
          <p:cNvPr id="6" name="TextBox 5"/>
          <p:cNvSpPr txBox="1"/>
          <p:nvPr/>
        </p:nvSpPr>
        <p:spPr>
          <a:xfrm>
            <a:off x="6800044" y="5210653"/>
            <a:ext cx="2661341" cy="461665"/>
          </a:xfrm>
          <a:prstGeom prst="rect">
            <a:avLst/>
          </a:prstGeom>
          <a:noFill/>
          <a:ln>
            <a:solidFill>
              <a:srgbClr val="FF0000"/>
            </a:solidFill>
          </a:ln>
        </p:spPr>
        <p:txBody>
          <a:bodyPr wrap="square" rtlCol="0">
            <a:spAutoFit/>
          </a:bodyPr>
          <a:lstStyle/>
          <a:p>
            <a:pPr algn="r" rtl="1"/>
            <a:r>
              <a:rPr lang="ar-OM" sz="2400" dirty="0" smtClean="0"/>
              <a:t>تكوين جداول مزدوجة</a:t>
            </a:r>
            <a:endParaRPr lang="en-US" sz="2400" dirty="0"/>
          </a:p>
        </p:txBody>
      </p:sp>
    </p:spTree>
    <p:extLst>
      <p:ext uri="{BB962C8B-B14F-4D97-AF65-F5344CB8AC3E}">
        <p14:creationId xmlns:p14="http://schemas.microsoft.com/office/powerpoint/2010/main" val="1208802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171" y="199891"/>
            <a:ext cx="3429000" cy="1409700"/>
          </a:xfrm>
          <a:prstGeom prst="rect">
            <a:avLst/>
          </a:prstGeom>
        </p:spPr>
      </p:pic>
      <p:pic>
        <p:nvPicPr>
          <p:cNvPr id="3" name="Picture 2"/>
          <p:cNvPicPr>
            <a:picLocks noChangeAspect="1"/>
          </p:cNvPicPr>
          <p:nvPr/>
        </p:nvPicPr>
        <p:blipFill>
          <a:blip r:embed="rId3"/>
          <a:stretch>
            <a:fillRect/>
          </a:stretch>
        </p:blipFill>
        <p:spPr>
          <a:xfrm>
            <a:off x="4096756" y="247516"/>
            <a:ext cx="3457575" cy="1362075"/>
          </a:xfrm>
          <a:prstGeom prst="rect">
            <a:avLst/>
          </a:prstGeom>
        </p:spPr>
      </p:pic>
      <p:pic>
        <p:nvPicPr>
          <p:cNvPr id="4" name="Picture 3"/>
          <p:cNvPicPr>
            <a:picLocks noChangeAspect="1"/>
          </p:cNvPicPr>
          <p:nvPr/>
        </p:nvPicPr>
        <p:blipFill>
          <a:blip r:embed="rId4"/>
          <a:stretch>
            <a:fillRect/>
          </a:stretch>
        </p:blipFill>
        <p:spPr>
          <a:xfrm>
            <a:off x="4096756" y="1841142"/>
            <a:ext cx="3381375" cy="1343025"/>
          </a:xfrm>
          <a:prstGeom prst="rect">
            <a:avLst/>
          </a:prstGeom>
        </p:spPr>
      </p:pic>
      <p:pic>
        <p:nvPicPr>
          <p:cNvPr id="5" name="Picture 4"/>
          <p:cNvPicPr>
            <a:picLocks noChangeAspect="1"/>
          </p:cNvPicPr>
          <p:nvPr/>
        </p:nvPicPr>
        <p:blipFill>
          <a:blip r:embed="rId5"/>
          <a:stretch>
            <a:fillRect/>
          </a:stretch>
        </p:blipFill>
        <p:spPr>
          <a:xfrm>
            <a:off x="376171" y="1841142"/>
            <a:ext cx="3476625" cy="1295400"/>
          </a:xfrm>
          <a:prstGeom prst="rect">
            <a:avLst/>
          </a:prstGeom>
        </p:spPr>
      </p:pic>
      <p:pic>
        <p:nvPicPr>
          <p:cNvPr id="6" name="Picture 5"/>
          <p:cNvPicPr>
            <a:picLocks noChangeAspect="1"/>
          </p:cNvPicPr>
          <p:nvPr/>
        </p:nvPicPr>
        <p:blipFill>
          <a:blip r:embed="rId6"/>
          <a:stretch>
            <a:fillRect/>
          </a:stretch>
        </p:blipFill>
        <p:spPr>
          <a:xfrm>
            <a:off x="4559054" y="4626131"/>
            <a:ext cx="4181475" cy="2038350"/>
          </a:xfrm>
          <a:prstGeom prst="rect">
            <a:avLst/>
          </a:prstGeom>
        </p:spPr>
      </p:pic>
      <p:pic>
        <p:nvPicPr>
          <p:cNvPr id="7" name="Picture 6"/>
          <p:cNvPicPr>
            <a:picLocks noChangeAspect="1"/>
          </p:cNvPicPr>
          <p:nvPr/>
        </p:nvPicPr>
        <p:blipFill>
          <a:blip r:embed="rId7"/>
          <a:stretch>
            <a:fillRect/>
          </a:stretch>
        </p:blipFill>
        <p:spPr>
          <a:xfrm>
            <a:off x="483594" y="4616606"/>
            <a:ext cx="3943350" cy="2047875"/>
          </a:xfrm>
          <a:prstGeom prst="rect">
            <a:avLst/>
          </a:prstGeom>
        </p:spPr>
      </p:pic>
      <p:pic>
        <p:nvPicPr>
          <p:cNvPr id="8" name="Picture 7"/>
          <p:cNvPicPr>
            <a:picLocks noChangeAspect="1"/>
          </p:cNvPicPr>
          <p:nvPr/>
        </p:nvPicPr>
        <p:blipFill>
          <a:blip r:embed="rId8"/>
          <a:stretch>
            <a:fillRect/>
          </a:stretch>
        </p:blipFill>
        <p:spPr>
          <a:xfrm>
            <a:off x="7889382" y="2488842"/>
            <a:ext cx="4114800" cy="2000250"/>
          </a:xfrm>
          <a:prstGeom prst="rect">
            <a:avLst/>
          </a:prstGeom>
        </p:spPr>
      </p:pic>
      <p:pic>
        <p:nvPicPr>
          <p:cNvPr id="9" name="Picture 8"/>
          <p:cNvPicPr>
            <a:picLocks noChangeAspect="1"/>
          </p:cNvPicPr>
          <p:nvPr/>
        </p:nvPicPr>
        <p:blipFill>
          <a:blip r:embed="rId9"/>
          <a:stretch>
            <a:fillRect/>
          </a:stretch>
        </p:blipFill>
        <p:spPr>
          <a:xfrm>
            <a:off x="7889382" y="199891"/>
            <a:ext cx="3962400" cy="2028825"/>
          </a:xfrm>
          <a:prstGeom prst="rect">
            <a:avLst/>
          </a:prstGeom>
        </p:spPr>
      </p:pic>
      <p:sp>
        <p:nvSpPr>
          <p:cNvPr id="10" name="TextBox 9"/>
          <p:cNvSpPr txBox="1"/>
          <p:nvPr/>
        </p:nvSpPr>
        <p:spPr>
          <a:xfrm>
            <a:off x="2455269" y="3545341"/>
            <a:ext cx="3000779" cy="461665"/>
          </a:xfrm>
          <a:prstGeom prst="rect">
            <a:avLst/>
          </a:prstGeom>
          <a:noFill/>
          <a:ln>
            <a:solidFill>
              <a:srgbClr val="FF0000"/>
            </a:solidFill>
          </a:ln>
        </p:spPr>
        <p:txBody>
          <a:bodyPr wrap="square" rtlCol="0">
            <a:spAutoFit/>
          </a:bodyPr>
          <a:lstStyle/>
          <a:p>
            <a:pPr algn="r" rtl="1"/>
            <a:r>
              <a:rPr lang="ar-OM" sz="2400" dirty="0" smtClean="0"/>
              <a:t>بعض الجداول المزدوجة </a:t>
            </a:r>
            <a:endParaRPr lang="en-US" sz="2400" dirty="0"/>
          </a:p>
        </p:txBody>
      </p:sp>
    </p:spTree>
    <p:extLst>
      <p:ext uri="{BB962C8B-B14F-4D97-AF65-F5344CB8AC3E}">
        <p14:creationId xmlns:p14="http://schemas.microsoft.com/office/powerpoint/2010/main" val="873975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8075" y="1398495"/>
            <a:ext cx="9399494" cy="1380443"/>
          </a:xfrm>
          <a:prstGeom prst="rect">
            <a:avLst/>
          </a:prstGeom>
          <a:ln>
            <a:solidFill>
              <a:srgbClr val="00B050"/>
            </a:solidFill>
          </a:ln>
        </p:spPr>
        <p:txBody>
          <a:bodyPr wrap="square">
            <a:spAutoFit/>
          </a:bodyPr>
          <a:lstStyle/>
          <a:p>
            <a:pPr indent="180340" algn="just" rtl="1">
              <a:lnSpc>
                <a:spcPct val="107000"/>
              </a:lnSpc>
              <a:spcAft>
                <a:spcPts val="800"/>
              </a:spcAft>
            </a:pPr>
            <a:r>
              <a:rPr lang="ar-OM" sz="2400" dirty="0">
                <a:latin typeface="Times New Roman" panose="02020603050405020304" pitchFamily="18" charset="0"/>
                <a:ea typeface="Calibri" panose="020F0502020204030204" pitchFamily="34" charset="0"/>
              </a:rPr>
              <a:t>الأوساط المرجحة تحدد اتجاه </a:t>
            </a:r>
            <a:r>
              <a:rPr lang="ar-OM" sz="2400" dirty="0" smtClean="0">
                <a:latin typeface="Times New Roman" panose="02020603050405020304" pitchFamily="18" charset="0"/>
                <a:ea typeface="Calibri" panose="020F0502020204030204" pitchFamily="34" charset="0"/>
              </a:rPr>
              <a:t>المستوى.</a:t>
            </a:r>
          </a:p>
          <a:p>
            <a:pPr indent="180340" algn="just" rtl="1">
              <a:lnSpc>
                <a:spcPct val="107000"/>
              </a:lnSpc>
              <a:spcAft>
                <a:spcPts val="800"/>
              </a:spcAft>
            </a:pPr>
            <a:r>
              <a:rPr lang="ar-OM" sz="2400" dirty="0" smtClean="0">
                <a:latin typeface="Times New Roman" panose="02020603050405020304" pitchFamily="18" charset="0"/>
                <a:ea typeface="Calibri" panose="020F0502020204030204" pitchFamily="34" charset="0"/>
              </a:rPr>
              <a:t>في </a:t>
            </a:r>
            <a:r>
              <a:rPr lang="ar-OM" sz="2400" dirty="0">
                <a:latin typeface="Times New Roman" panose="02020603050405020304" pitchFamily="18" charset="0"/>
                <a:ea typeface="Calibri" panose="020F0502020204030204" pitchFamily="34" charset="0"/>
              </a:rPr>
              <a:t>مقياس ليكرت الثلاثي تكون الاستجابة ذات 3 مستويات ( موافق – محايد – غير موافق) </a:t>
            </a:r>
            <a:r>
              <a:rPr lang="ar-OM" sz="2400" dirty="0" smtClean="0">
                <a:latin typeface="Times New Roman" panose="02020603050405020304" pitchFamily="18" charset="0"/>
                <a:ea typeface="Calibri" panose="020F0502020204030204" pitchFamily="34" charset="0"/>
              </a:rPr>
              <a:t>فالأوساط المرجحة تكون كالتالي:</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69834" y="3090969"/>
            <a:ext cx="10190397" cy="1573305"/>
          </a:xfrm>
          <a:prstGeom prst="rect">
            <a:avLst/>
          </a:prstGeom>
        </p:spPr>
      </p:pic>
      <p:sp>
        <p:nvSpPr>
          <p:cNvPr id="4" name="TextBox 3"/>
          <p:cNvSpPr txBox="1"/>
          <p:nvPr/>
        </p:nvSpPr>
        <p:spPr>
          <a:xfrm>
            <a:off x="2654900" y="352475"/>
            <a:ext cx="5160387" cy="523220"/>
          </a:xfrm>
          <a:prstGeom prst="rect">
            <a:avLst/>
          </a:prstGeom>
          <a:noFill/>
          <a:ln>
            <a:solidFill>
              <a:srgbClr val="FF0000"/>
            </a:solidFill>
          </a:ln>
        </p:spPr>
        <p:txBody>
          <a:bodyPr wrap="none" rtlCol="0">
            <a:spAutoFit/>
          </a:bodyPr>
          <a:lstStyle/>
          <a:p>
            <a:pPr algn="ctr"/>
            <a:r>
              <a:rPr lang="ar-OM" sz="2800" dirty="0" smtClean="0"/>
              <a:t>الأوساط المرجحة </a:t>
            </a:r>
            <a:r>
              <a:rPr lang="ar-OM" sz="2800" dirty="0">
                <a:latin typeface="Times New Roman" panose="02020603050405020304" pitchFamily="18" charset="0"/>
                <a:ea typeface="Calibri" panose="020F0502020204030204" pitchFamily="34" charset="0"/>
              </a:rPr>
              <a:t>في مقياس ليكرت الثلاثي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4569875" y="4976306"/>
                <a:ext cx="3455894" cy="616515"/>
              </a:xfrm>
              <a:prstGeom prst="rect">
                <a:avLst/>
              </a:prstGeom>
              <a:noFill/>
            </p:spPr>
            <p:txBody>
              <a:bodyPr wrap="square" rtlCol="0">
                <a:spAutoFit/>
              </a:bodyPr>
              <a:lstStyle/>
              <a:p>
                <a:pPr algn="r" rtl="1"/>
                <a:r>
                  <a:rPr lang="ar-OM" sz="2400" dirty="0" smtClean="0"/>
                  <a:t>طول الفترة </a:t>
                </a:r>
                <a:r>
                  <a:rPr lang="ar-OM" sz="2400" dirty="0"/>
                  <a:t>هو </a:t>
                </a:r>
                <a14:m>
                  <m:oMath xmlns:m="http://schemas.openxmlformats.org/officeDocument/2006/math">
                    <m:r>
                      <a:rPr lang="ar-OM" sz="2400">
                        <a:latin typeface="Cambria Math" panose="02040503050406030204" pitchFamily="18" charset="0"/>
                      </a:rPr>
                      <m:t>  </m:t>
                    </m:r>
                    <m:f>
                      <m:fPr>
                        <m:ctrlPr>
                          <a:rPr lang="ar-OM" sz="2400" i="1">
                            <a:latin typeface="Cambria Math"/>
                          </a:rPr>
                        </m:ctrlPr>
                      </m:fPr>
                      <m:num>
                        <m:r>
                          <a:rPr lang="ar-OM" sz="2400" i="1">
                            <a:latin typeface="Cambria Math" panose="02040503050406030204" pitchFamily="18" charset="0"/>
                          </a:rPr>
                          <m:t>2</m:t>
                        </m:r>
                      </m:num>
                      <m:den>
                        <m:r>
                          <a:rPr lang="ar-OM" sz="2400" i="1">
                            <a:latin typeface="Cambria Math" panose="02040503050406030204" pitchFamily="18" charset="0"/>
                          </a:rPr>
                          <m:t>3</m:t>
                        </m:r>
                      </m:den>
                    </m:f>
                  </m:oMath>
                </a14:m>
                <a:r>
                  <a:rPr lang="ar-OM" sz="2400" dirty="0" smtClean="0"/>
                  <a:t>  تقريبا </a:t>
                </a:r>
                <a:r>
                  <a:rPr lang="en-US" sz="2400" dirty="0" smtClean="0">
                    <a:latin typeface="Times New Roman" panose="02020603050405020304" pitchFamily="18" charset="0"/>
                    <a:cs typeface="Times New Roman" panose="02020603050405020304" pitchFamily="18" charset="0"/>
                  </a:rPr>
                  <a:t>0.66</a:t>
                </a:r>
                <a:r>
                  <a:rPr lang="ar-OM"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69875" y="4976306"/>
                <a:ext cx="3455894" cy="616515"/>
              </a:xfrm>
              <a:prstGeom prst="rect">
                <a:avLst/>
              </a:prstGeom>
              <a:blipFill rotWithShape="0">
                <a:blip r:embed="rId3"/>
                <a:stretch>
                  <a:fillRect l="-1411" r="-2646" b="-8911"/>
                </a:stretch>
              </a:blipFill>
            </p:spPr>
            <p:txBody>
              <a:bodyPr/>
              <a:lstStyle/>
              <a:p>
                <a:r>
                  <a:rPr lang="en-US">
                    <a:noFill/>
                  </a:rPr>
                  <a:t> </a:t>
                </a:r>
              </a:p>
            </p:txBody>
          </p:sp>
        </mc:Fallback>
      </mc:AlternateContent>
    </p:spTree>
    <p:extLst>
      <p:ext uri="{BB962C8B-B14F-4D97-AF65-F5344CB8AC3E}">
        <p14:creationId xmlns:p14="http://schemas.microsoft.com/office/powerpoint/2010/main" val="2779348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4729" y="1411942"/>
            <a:ext cx="6963450" cy="1483035"/>
          </a:xfrm>
          <a:prstGeom prst="rect">
            <a:avLst/>
          </a:prstGeom>
          <a:ln>
            <a:solidFill>
              <a:srgbClr val="00B050"/>
            </a:solidFill>
          </a:ln>
        </p:spPr>
        <p:txBody>
          <a:bodyPr wrap="square">
            <a:spAutoFit/>
          </a:bodyPr>
          <a:lstStyle/>
          <a:p>
            <a:pPr indent="180340" algn="just" rtl="1">
              <a:lnSpc>
                <a:spcPct val="107000"/>
              </a:lnSpc>
              <a:spcAft>
                <a:spcPts val="800"/>
              </a:spcAft>
            </a:pPr>
            <a:r>
              <a:rPr lang="ar-OM" sz="2400" dirty="0" smtClean="0">
                <a:latin typeface="Times New Roman" panose="02020603050405020304" pitchFamily="18" charset="0"/>
                <a:ea typeface="Calibri" panose="020F0502020204030204" pitchFamily="34" charset="0"/>
              </a:rPr>
              <a:t>في </a:t>
            </a:r>
            <a:r>
              <a:rPr lang="ar-OM" sz="2400" dirty="0">
                <a:latin typeface="Times New Roman" panose="02020603050405020304" pitchFamily="18" charset="0"/>
                <a:ea typeface="Calibri" panose="020F0502020204030204" pitchFamily="34" charset="0"/>
              </a:rPr>
              <a:t>مقياس ليكرت </a:t>
            </a:r>
            <a:r>
              <a:rPr lang="ar-OM" sz="2400" dirty="0" smtClean="0">
                <a:latin typeface="Times New Roman" panose="02020603050405020304" pitchFamily="18" charset="0"/>
                <a:ea typeface="Calibri" panose="020F0502020204030204" pitchFamily="34" charset="0"/>
              </a:rPr>
              <a:t>الخماسي تكون </a:t>
            </a:r>
            <a:r>
              <a:rPr lang="ar-OM" sz="2400" dirty="0">
                <a:latin typeface="Times New Roman" panose="02020603050405020304" pitchFamily="18" charset="0"/>
                <a:ea typeface="Calibri" panose="020F0502020204030204" pitchFamily="34" charset="0"/>
              </a:rPr>
              <a:t>الاستجابة ذات </a:t>
            </a:r>
            <a:r>
              <a:rPr lang="en-US" sz="2400" dirty="0" smtClean="0">
                <a:latin typeface="Times New Roman" panose="02020603050405020304" pitchFamily="18" charset="0"/>
                <a:ea typeface="Calibri" panose="020F0502020204030204" pitchFamily="34" charset="0"/>
              </a:rPr>
              <a:t>5 </a:t>
            </a:r>
            <a:r>
              <a:rPr lang="ar-OM" sz="2400" dirty="0" smtClean="0">
                <a:latin typeface="Times New Roman" panose="02020603050405020304" pitchFamily="18" charset="0"/>
                <a:ea typeface="Calibri" panose="020F0502020204030204" pitchFamily="34" charset="0"/>
              </a:rPr>
              <a:t> مستويات:</a:t>
            </a:r>
          </a:p>
          <a:p>
            <a:pPr indent="180340" algn="just" rtl="1">
              <a:lnSpc>
                <a:spcPct val="107000"/>
              </a:lnSpc>
              <a:spcAft>
                <a:spcPts val="800"/>
              </a:spcAft>
            </a:pPr>
            <a:r>
              <a:rPr lang="ar-OM" sz="2400" dirty="0" smtClean="0">
                <a:latin typeface="Times New Roman" panose="02020603050405020304" pitchFamily="18" charset="0"/>
                <a:ea typeface="Calibri" panose="020F0502020204030204" pitchFamily="34" charset="0"/>
              </a:rPr>
              <a:t> </a:t>
            </a:r>
            <a:r>
              <a:rPr lang="ar-OM" sz="2400" dirty="0">
                <a:latin typeface="Times New Roman" panose="02020603050405020304" pitchFamily="18" charset="0"/>
                <a:ea typeface="Calibri" panose="020F0502020204030204" pitchFamily="34" charset="0"/>
              </a:rPr>
              <a:t>( </a:t>
            </a:r>
            <a:r>
              <a:rPr lang="ar-OM" sz="2400" dirty="0" smtClean="0">
                <a:latin typeface="Times New Roman" panose="02020603050405020304" pitchFamily="18" charset="0"/>
                <a:ea typeface="Calibri" panose="020F0502020204030204" pitchFamily="34" charset="0"/>
              </a:rPr>
              <a:t>موافق بشدة- موافق </a:t>
            </a:r>
            <a:r>
              <a:rPr lang="ar-OM" sz="2400" dirty="0">
                <a:latin typeface="Times New Roman" panose="02020603050405020304" pitchFamily="18" charset="0"/>
                <a:ea typeface="Calibri" panose="020F0502020204030204" pitchFamily="34" charset="0"/>
              </a:rPr>
              <a:t>– محايد – غير </a:t>
            </a:r>
            <a:r>
              <a:rPr lang="ar-OM" sz="2400" dirty="0" smtClean="0">
                <a:latin typeface="Times New Roman" panose="02020603050405020304" pitchFamily="18" charset="0"/>
                <a:ea typeface="Calibri" panose="020F0502020204030204" pitchFamily="34" charset="0"/>
              </a:rPr>
              <a:t>موافق- غير موافق إطلاقا) </a:t>
            </a:r>
          </a:p>
          <a:p>
            <a:pPr indent="180340" algn="just" rtl="1">
              <a:lnSpc>
                <a:spcPct val="107000"/>
              </a:lnSpc>
              <a:spcAft>
                <a:spcPts val="800"/>
              </a:spcAft>
            </a:pPr>
            <a:r>
              <a:rPr lang="ar-OM" sz="2400" dirty="0" smtClean="0">
                <a:latin typeface="Times New Roman" panose="02020603050405020304" pitchFamily="18" charset="0"/>
                <a:ea typeface="Calibri" panose="020F0502020204030204" pitchFamily="34" charset="0"/>
              </a:rPr>
              <a:t>فالأوساط المرجحة تكون كالتالي:</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TextBox 3"/>
          <p:cNvSpPr txBox="1"/>
          <p:nvPr/>
        </p:nvSpPr>
        <p:spPr>
          <a:xfrm>
            <a:off x="2598796" y="352475"/>
            <a:ext cx="5272597" cy="523220"/>
          </a:xfrm>
          <a:prstGeom prst="rect">
            <a:avLst/>
          </a:prstGeom>
          <a:noFill/>
          <a:ln>
            <a:solidFill>
              <a:srgbClr val="FF0000"/>
            </a:solidFill>
          </a:ln>
        </p:spPr>
        <p:txBody>
          <a:bodyPr wrap="none" rtlCol="0">
            <a:spAutoFit/>
          </a:bodyPr>
          <a:lstStyle/>
          <a:p>
            <a:pPr algn="ctr"/>
            <a:r>
              <a:rPr lang="ar-OM" sz="2800" dirty="0" smtClean="0"/>
              <a:t>الأوساط المرجحة </a:t>
            </a:r>
            <a:r>
              <a:rPr lang="ar-OM" sz="2800" dirty="0">
                <a:latin typeface="Times New Roman" panose="02020603050405020304" pitchFamily="18" charset="0"/>
                <a:ea typeface="Calibri" panose="020F0502020204030204" pitchFamily="34" charset="0"/>
              </a:rPr>
              <a:t>في مقياس ليكرت </a:t>
            </a:r>
            <a:r>
              <a:rPr lang="ar-OM" sz="2800" dirty="0" smtClean="0">
                <a:latin typeface="Times New Roman" panose="02020603050405020304" pitchFamily="18" charset="0"/>
                <a:ea typeface="Calibri" panose="020F0502020204030204" pitchFamily="34" charset="0"/>
              </a:rPr>
              <a:t>الخماسي</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5901133" y="4098468"/>
                <a:ext cx="3455894" cy="616515"/>
              </a:xfrm>
              <a:prstGeom prst="rect">
                <a:avLst/>
              </a:prstGeom>
              <a:noFill/>
              <a:ln>
                <a:solidFill>
                  <a:schemeClr val="accent1"/>
                </a:solidFill>
              </a:ln>
            </p:spPr>
            <p:txBody>
              <a:bodyPr wrap="square" rtlCol="0">
                <a:spAutoFit/>
              </a:bodyPr>
              <a:lstStyle/>
              <a:p>
                <a:pPr algn="r" rtl="1"/>
                <a:r>
                  <a:rPr lang="ar-OM" sz="2400" dirty="0" smtClean="0"/>
                  <a:t>طول الفترة </a:t>
                </a:r>
                <a:r>
                  <a:rPr lang="ar-OM" sz="2400" dirty="0"/>
                  <a:t>هو </a:t>
                </a:r>
                <a14:m>
                  <m:oMath xmlns:m="http://schemas.openxmlformats.org/officeDocument/2006/math">
                    <m:r>
                      <a:rPr lang="ar-OM" sz="2400">
                        <a:latin typeface="Cambria Math" panose="02040503050406030204" pitchFamily="18" charset="0"/>
                      </a:rPr>
                      <m:t>  </m:t>
                    </m:r>
                    <m:f>
                      <m:fPr>
                        <m:ctrlPr>
                          <a:rPr lang="ar-OM" sz="2400" i="1">
                            <a:latin typeface="Cambria Math"/>
                          </a:rPr>
                        </m:ctrlPr>
                      </m:fPr>
                      <m:num>
                        <m:r>
                          <a:rPr lang="ar-OM" sz="2400" b="0" i="1" smtClean="0">
                            <a:latin typeface="Cambria Math" panose="02040503050406030204" pitchFamily="18" charset="0"/>
                          </a:rPr>
                          <m:t>4</m:t>
                        </m:r>
                      </m:num>
                      <m:den>
                        <m:r>
                          <a:rPr lang="ar-OM" sz="2400" b="0" i="1" smtClean="0">
                            <a:latin typeface="Cambria Math" panose="02040503050406030204" pitchFamily="18" charset="0"/>
                          </a:rPr>
                          <m:t>5</m:t>
                        </m:r>
                      </m:den>
                    </m:f>
                  </m:oMath>
                </a14:m>
                <a:r>
                  <a:rPr lang="ar-OM" sz="2400" dirty="0" smtClean="0"/>
                  <a:t>  تقريبا </a:t>
                </a:r>
                <a:r>
                  <a:rPr lang="en-US" sz="2400" dirty="0" smtClean="0">
                    <a:latin typeface="Times New Roman" panose="02020603050405020304" pitchFamily="18" charset="0"/>
                    <a:cs typeface="Times New Roman" panose="02020603050405020304" pitchFamily="18" charset="0"/>
                  </a:rPr>
                  <a:t>0.8</a:t>
                </a:r>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01133" y="4098468"/>
                <a:ext cx="3455894" cy="616515"/>
              </a:xfrm>
              <a:prstGeom prst="rect">
                <a:avLst/>
              </a:prstGeom>
              <a:blipFill rotWithShape="0">
                <a:blip r:embed="rId2"/>
                <a:stretch>
                  <a:fillRect r="-2636" b="-6796"/>
                </a:stretch>
              </a:blipFill>
              <a:ln>
                <a:solidFill>
                  <a:schemeClr val="accent1"/>
                </a:solidFill>
              </a:ln>
            </p:spPr>
            <p:txBody>
              <a:bodyPr/>
              <a:lstStyle/>
              <a:p>
                <a:r>
                  <a:rPr lang="en-US">
                    <a:noFill/>
                  </a:rPr>
                  <a:t> </a:t>
                </a:r>
              </a:p>
            </p:txBody>
          </p:sp>
        </mc:Fallback>
      </mc:AlternateContent>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24435" y="3146612"/>
            <a:ext cx="4370294" cy="3590364"/>
          </a:xfrm>
          <a:prstGeom prst="rect">
            <a:avLst/>
          </a:prstGeom>
          <a:noFill/>
          <a:ln>
            <a:noFill/>
          </a:ln>
        </p:spPr>
      </p:pic>
    </p:spTree>
    <p:extLst>
      <p:ext uri="{BB962C8B-B14F-4D97-AF65-F5344CB8AC3E}">
        <p14:creationId xmlns:p14="http://schemas.microsoft.com/office/powerpoint/2010/main" val="424543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8872" y="182161"/>
            <a:ext cx="9816352" cy="6314900"/>
          </a:xfrm>
          <a:prstGeom prst="rect">
            <a:avLst/>
          </a:prstGeom>
        </p:spPr>
      </p:pic>
    </p:spTree>
    <p:extLst>
      <p:ext uri="{BB962C8B-B14F-4D97-AF65-F5344CB8AC3E}">
        <p14:creationId xmlns:p14="http://schemas.microsoft.com/office/powerpoint/2010/main" val="1723916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1647" y="3243820"/>
            <a:ext cx="3358613" cy="750975"/>
          </a:xfrm>
          <a:prstGeom prst="rect">
            <a:avLst/>
          </a:prstGeom>
          <a:ln>
            <a:solidFill>
              <a:srgbClr val="FF0000"/>
            </a:solidFill>
          </a:ln>
        </p:spPr>
        <p:txBody>
          <a:bodyPr wrap="none">
            <a:spAutoFit/>
          </a:bodyPr>
          <a:lstStyle/>
          <a:p>
            <a:pPr algn="ctr" rtl="1">
              <a:lnSpc>
                <a:spcPct val="107000"/>
              </a:lnSpc>
              <a:spcAft>
                <a:spcPts val="0"/>
              </a:spcAft>
            </a:pPr>
            <a:r>
              <a:rPr lang="ar-SA" sz="4000" b="1" dirty="0">
                <a:latin typeface="Times New Roman" panose="02020603050405020304" pitchFamily="18" charset="0"/>
                <a:ea typeface="Calibri" panose="020F0502020204030204" pitchFamily="34" charset="0"/>
                <a:cs typeface="Traditional Arabic" panose="02020603050405020304" pitchFamily="18" charset="-78"/>
              </a:rPr>
              <a:t>الاختبارات غير المعلمية</a:t>
            </a:r>
            <a:endParaRPr lang="en-US" sz="40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061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64406" y="862883"/>
          <a:ext cx="8706117" cy="5676862"/>
        </p:xfrm>
        <a:graphic>
          <a:graphicData uri="http://schemas.openxmlformats.org/drawingml/2006/table">
            <a:tbl>
              <a:tblPr rtl="1" firstRow="1" firstCol="1" bandRow="1">
                <a:tableStyleId>{5C22544A-7EE6-4342-B048-85BDC9FD1C3A}</a:tableStyleId>
              </a:tblPr>
              <a:tblGrid>
                <a:gridCol w="8706117"/>
              </a:tblGrid>
              <a:tr h="313590">
                <a:tc>
                  <a:txBody>
                    <a:bodyPr/>
                    <a:lstStyle/>
                    <a:p>
                      <a:pPr marL="34290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تصلح للبيانات النوعية.</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313590">
                <a:tc>
                  <a:txBody>
                    <a:bodyPr/>
                    <a:lstStyle/>
                    <a:p>
                      <a:pPr marL="34290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تصلح للبيانات الكمية بدون اشتراطات.</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986808">
                <a:tc>
                  <a:txBody>
                    <a:bodyPr/>
                    <a:lstStyle/>
                    <a:p>
                      <a:pPr marL="52324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تختبر فرضيات عن معالم وغير معالم </a:t>
                      </a:r>
                      <a:r>
                        <a:rPr lang="ar-OM" sz="2400" b="0" dirty="0" smtClean="0">
                          <a:solidFill>
                            <a:schemeClr val="tx1"/>
                          </a:solidFill>
                          <a:effectLst/>
                          <a:cs typeface="+mj-cs"/>
                        </a:rPr>
                        <a:t>( </a:t>
                      </a:r>
                      <a:r>
                        <a:rPr lang="ar-SA" sz="2400" b="0" dirty="0" smtClean="0">
                          <a:solidFill>
                            <a:schemeClr val="tx1"/>
                          </a:solidFill>
                          <a:effectLst/>
                          <a:cs typeface="+mj-cs"/>
                        </a:rPr>
                        <a:t>كفرضيات </a:t>
                      </a:r>
                      <a:r>
                        <a:rPr lang="ar-SA" sz="2400" b="0" dirty="0">
                          <a:solidFill>
                            <a:schemeClr val="tx1"/>
                          </a:solidFill>
                          <a:effectLst/>
                          <a:cs typeface="+mj-cs"/>
                        </a:rPr>
                        <a:t>عن توزيع البيانات وعن العشوائية وعن الاستقلال وعن القيم </a:t>
                      </a:r>
                      <a:r>
                        <a:rPr lang="ar-SA" sz="2400" b="0" dirty="0" smtClean="0">
                          <a:solidFill>
                            <a:schemeClr val="tx1"/>
                          </a:solidFill>
                          <a:effectLst/>
                          <a:cs typeface="+mj-cs"/>
                        </a:rPr>
                        <a:t>الشاذة</a:t>
                      </a:r>
                      <a:r>
                        <a:rPr lang="ar-OM" sz="2400" b="0" dirty="0" smtClean="0">
                          <a:solidFill>
                            <a:schemeClr val="tx1"/>
                          </a:solidFill>
                          <a:effectLst/>
                          <a:cs typeface="+mj-cs"/>
                        </a:rPr>
                        <a:t>).</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313590">
                <a:tc>
                  <a:txBody>
                    <a:bodyPr/>
                    <a:lstStyle/>
                    <a:p>
                      <a:pPr marL="34290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لا تشترط اعتدالية البيانات.</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313590">
                <a:tc>
                  <a:txBody>
                    <a:bodyPr/>
                    <a:lstStyle/>
                    <a:p>
                      <a:pPr marL="52324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لا تشترط التجانس.</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313590">
                <a:tc>
                  <a:txBody>
                    <a:bodyPr/>
                    <a:lstStyle/>
                    <a:p>
                      <a:pPr marL="52324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حجم العينة غير مهم لتطبيق الطرق غير معلمية.</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650199">
                <a:tc>
                  <a:txBody>
                    <a:bodyPr/>
                    <a:lstStyle/>
                    <a:p>
                      <a:pPr marL="52324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لا تستعمل جميع المعلومات من العينة لأنها تحول البيانات الكمية إلى رتب.</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313590">
                <a:tc>
                  <a:txBody>
                    <a:bodyPr/>
                    <a:lstStyle/>
                    <a:p>
                      <a:pPr marL="34290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لا تتطلب اشتراطات صارمة عن البيانات.</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313590">
                <a:tc>
                  <a:txBody>
                    <a:bodyPr/>
                    <a:lstStyle/>
                    <a:p>
                      <a:pPr marL="523240" indent="-342900" algn="just" rtl="1" fontAlgn="base" hangingPunct="0">
                        <a:lnSpc>
                          <a:spcPct val="107000"/>
                        </a:lnSpc>
                        <a:spcAft>
                          <a:spcPts val="0"/>
                        </a:spcAft>
                        <a:buFont typeface="Wingdings" panose="05000000000000000000" pitchFamily="2" charset="2"/>
                        <a:buChar char="Ø"/>
                      </a:pPr>
                      <a:r>
                        <a:rPr lang="ar-SA" sz="2400" b="0" dirty="0">
                          <a:solidFill>
                            <a:schemeClr val="tx1"/>
                          </a:solidFill>
                          <a:effectLst/>
                          <a:cs typeface="+mj-cs"/>
                        </a:rPr>
                        <a:t>إساءة استعمالها قليل لعدم الحاجة للاشتراطات.</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650199">
                <a:tc>
                  <a:txBody>
                    <a:bodyPr/>
                    <a:lstStyle/>
                    <a:p>
                      <a:pPr marL="342900" indent="-342900" algn="just" rtl="1" fontAlgn="base" hangingPunct="0">
                        <a:lnSpc>
                          <a:spcPct val="107000"/>
                        </a:lnSpc>
                        <a:spcAft>
                          <a:spcPts val="0"/>
                        </a:spcAft>
                        <a:buFont typeface="Wingdings" panose="05000000000000000000" pitchFamily="2" charset="2"/>
                        <a:buChar char="Ø"/>
                      </a:pPr>
                      <a:r>
                        <a:rPr lang="ar-AE" sz="2400" b="0" dirty="0">
                          <a:solidFill>
                            <a:schemeClr val="tx1"/>
                          </a:solidFill>
                          <a:effectLst/>
                          <a:cs typeface="+mj-cs"/>
                        </a:rPr>
                        <a:t>الاختبارات غير المعلمية أقل قوة من الاختبارات </a:t>
                      </a:r>
                      <a:r>
                        <a:rPr lang="ar-OM" sz="2400" b="0" dirty="0">
                          <a:solidFill>
                            <a:schemeClr val="tx1"/>
                          </a:solidFill>
                          <a:effectLst/>
                          <a:cs typeface="+mj-cs"/>
                        </a:rPr>
                        <a:t>المعلمية.</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r h="650199">
                <a:tc>
                  <a:txBody>
                    <a:bodyPr/>
                    <a:lstStyle/>
                    <a:p>
                      <a:pPr marL="523240" indent="-342900" algn="just" rtl="1" fontAlgn="base" hangingPunct="0">
                        <a:lnSpc>
                          <a:spcPct val="107000"/>
                        </a:lnSpc>
                        <a:spcAft>
                          <a:spcPts val="0"/>
                        </a:spcAft>
                        <a:buFont typeface="Wingdings" panose="05000000000000000000" pitchFamily="2" charset="2"/>
                        <a:buChar char="Ø"/>
                      </a:pPr>
                      <a:r>
                        <a:rPr lang="ar-AE" sz="2400" b="0" dirty="0">
                          <a:solidFill>
                            <a:schemeClr val="tx1"/>
                          </a:solidFill>
                          <a:effectLst/>
                          <a:cs typeface="+mj-cs"/>
                        </a:rPr>
                        <a:t>عندما لا تتحقق شروط الاختبارات المعلمية فإن الإختبارات غير المعلمية هي البديل.</a:t>
                      </a:r>
                      <a:endParaRPr lang="en-US" sz="2400" b="0" dirty="0">
                        <a:solidFill>
                          <a:schemeClr val="tx1"/>
                        </a:solidFill>
                        <a:effectLst/>
                        <a:latin typeface="Times New Roman" panose="02020603050405020304" pitchFamily="18" charset="0"/>
                        <a:ea typeface="Calibri" panose="020F0502020204030204" pitchFamily="34" charset="0"/>
                        <a:cs typeface="+mj-cs"/>
                      </a:endParaRPr>
                    </a:p>
                  </a:txBody>
                  <a:tcPr marL="68580" marR="68580" marT="0" marB="0">
                    <a:noFill/>
                  </a:tcPr>
                </a:tc>
              </a:tr>
            </a:tbl>
          </a:graphicData>
        </a:graphic>
      </p:graphicFrame>
      <p:sp>
        <p:nvSpPr>
          <p:cNvPr id="4" name="TextBox 3"/>
          <p:cNvSpPr txBox="1"/>
          <p:nvPr/>
        </p:nvSpPr>
        <p:spPr>
          <a:xfrm>
            <a:off x="1520908" y="809713"/>
            <a:ext cx="9208394" cy="5885645"/>
          </a:xfrm>
          <a:prstGeom prst="rect">
            <a:avLst/>
          </a:prstGeom>
          <a:noFill/>
          <a:ln>
            <a:solidFill>
              <a:srgbClr val="FF0000"/>
            </a:solidFill>
          </a:ln>
        </p:spPr>
        <p:txBody>
          <a:bodyPr wrap="square" rtlCol="0">
            <a:spAutoFit/>
          </a:bodyPr>
          <a:lstStyle/>
          <a:p>
            <a:endParaRPr lang="en-US" dirty="0"/>
          </a:p>
        </p:txBody>
      </p:sp>
      <p:sp>
        <p:nvSpPr>
          <p:cNvPr id="5" name="Rectangle 4"/>
          <p:cNvSpPr/>
          <p:nvPr/>
        </p:nvSpPr>
        <p:spPr>
          <a:xfrm>
            <a:off x="5249341" y="140011"/>
            <a:ext cx="2403223" cy="553357"/>
          </a:xfrm>
          <a:prstGeom prst="rect">
            <a:avLst/>
          </a:prstGeom>
          <a:ln>
            <a:solidFill>
              <a:srgbClr val="00B050"/>
            </a:solidFill>
          </a:ln>
        </p:spPr>
        <p:txBody>
          <a:bodyPr wrap="none">
            <a:spAutoFit/>
          </a:bodyPr>
          <a:lstStyle/>
          <a:p>
            <a:pPr algn="ctr" rtl="1">
              <a:lnSpc>
                <a:spcPct val="107000"/>
              </a:lnSpc>
              <a:spcAft>
                <a:spcPts val="0"/>
              </a:spcAft>
            </a:pPr>
            <a:r>
              <a:rPr lang="ar-SA" sz="2800" b="1" dirty="0">
                <a:latin typeface="Times New Roman" panose="02020603050405020304" pitchFamily="18" charset="0"/>
                <a:ea typeface="Calibri" panose="020F0502020204030204" pitchFamily="34" charset="0"/>
                <a:cs typeface="Traditional Arabic" panose="02020603050405020304" pitchFamily="18" charset="-78"/>
              </a:rPr>
              <a:t>الاختبارات غير المعلمية</a:t>
            </a:r>
            <a:endParaRPr lang="en-US" sz="28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1287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333" y="4136505"/>
            <a:ext cx="9633396" cy="2049022"/>
          </a:xfrm>
          <a:prstGeom prst="rect">
            <a:avLst/>
          </a:prstGeom>
          <a:ln>
            <a:solidFill>
              <a:srgbClr val="FF0000"/>
            </a:solidFill>
          </a:ln>
        </p:spPr>
        <p:txBody>
          <a:bodyPr wrap="square">
            <a:spAutoFit/>
          </a:bodyPr>
          <a:lstStyle/>
          <a:p>
            <a:pPr marL="457200" algn="r" rtl="1">
              <a:lnSpc>
                <a:spcPct val="115000"/>
              </a:lnSpc>
              <a:spcAft>
                <a:spcPts val="1000"/>
              </a:spcAft>
            </a:pPr>
            <a:r>
              <a:rPr lang="ar-SA" sz="14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اختبار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مان</a:t>
            </a:r>
            <a:r>
              <a:rPr lang="en-US" sz="2400" b="1" dirty="0">
                <a:latin typeface="Traditional Arabic" panose="02020603050405020304" pitchFamily="18" charset="-78"/>
                <a:ea typeface="Calibri" panose="020F0502020204030204" pitchFamily="34" charset="0"/>
                <a:cs typeface="Arial" panose="020B0604020202020204" pitchFamily="34" charset="0"/>
              </a:rPr>
              <a:t> –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ويتنى </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بديل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عن اختبار </a:t>
            </a:r>
            <a:r>
              <a:rPr lang="ar-OM" sz="2400" b="1" dirty="0" smtClean="0">
                <a:latin typeface="Times New Roman" panose="02020603050405020304" pitchFamily="18" charset="0"/>
                <a:ea typeface="Calibri" panose="020F0502020204030204" pitchFamily="34" charset="0"/>
                <a:cs typeface="Traditional Arabic" panose="02020603050405020304" pitchFamily="18" charset="-78"/>
              </a:rPr>
              <a:t>« </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ت</a:t>
            </a:r>
            <a:r>
              <a:rPr lang="ar-OM" sz="2400" b="1" dirty="0" smtClean="0">
                <a:latin typeface="Times New Roman" panose="02020603050405020304" pitchFamily="18" charset="0"/>
                <a:ea typeface="Calibri" panose="020F0502020204030204" pitchFamily="34" charset="0"/>
                <a:cs typeface="Traditional Arabic" panose="02020603050405020304" pitchFamily="18" charset="-78"/>
              </a:rPr>
              <a:t>»</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لعينتين مستقلتين. </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اختبار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ولكوكسون </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بديل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عن اختبار </a:t>
            </a:r>
            <a:r>
              <a:rPr lang="ar-OM" sz="2400" b="1" dirty="0" smtClean="0">
                <a:latin typeface="Times New Roman" panose="02020603050405020304" pitchFamily="18" charset="0"/>
                <a:ea typeface="Calibri" panose="020F0502020204030204" pitchFamily="34" charset="0"/>
                <a:cs typeface="Traditional Arabic" panose="02020603050405020304" pitchFamily="18" charset="-78"/>
              </a:rPr>
              <a:t>« </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ت</a:t>
            </a:r>
            <a:r>
              <a:rPr lang="ar-OM" sz="2400" b="1" dirty="0" smtClean="0">
                <a:latin typeface="Times New Roman" panose="02020603050405020304" pitchFamily="18" charset="0"/>
                <a:ea typeface="Calibri" panose="020F0502020204030204" pitchFamily="34" charset="0"/>
                <a:cs typeface="Traditional Arabic" panose="02020603050405020304" pitchFamily="18" charset="-78"/>
              </a:rPr>
              <a:t>»</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لعينتين مترابطتين. </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اختبار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كروسكال – واليز </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بديل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عن اختبار التباين الأحادي لمجموعات مستقلة.</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اختبار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فريدمان </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بديل </a:t>
            </a:r>
            <a:r>
              <a:rPr lang="ar-SA" sz="2400" b="1" dirty="0">
                <a:latin typeface="Times New Roman" panose="02020603050405020304" pitchFamily="18" charset="0"/>
                <a:ea typeface="Calibri" panose="020F0502020204030204" pitchFamily="34" charset="0"/>
                <a:cs typeface="Traditional Arabic" panose="02020603050405020304" pitchFamily="18" charset="-78"/>
              </a:rPr>
              <a:t>عن اختبار التباين لمجموعات مترابطة</a:t>
            </a:r>
            <a:r>
              <a:rPr lang="ar-SA" sz="2400" b="1" dirty="0" smtClean="0">
                <a:latin typeface="Times New Roman" panose="02020603050405020304" pitchFamily="18" charset="0"/>
                <a:ea typeface="Calibri" panose="020F0502020204030204" pitchFamily="34" charset="0"/>
                <a:cs typeface="Traditional Arabic" panose="02020603050405020304" pitchFamily="18" charset="-78"/>
              </a:rPr>
              <a:t>.</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
        <p:nvSpPr>
          <p:cNvPr id="4" name="Rectangle 3"/>
          <p:cNvSpPr/>
          <p:nvPr/>
        </p:nvSpPr>
        <p:spPr>
          <a:xfrm>
            <a:off x="1382333" y="401333"/>
            <a:ext cx="9633396" cy="3416320"/>
          </a:xfrm>
          <a:prstGeom prst="rect">
            <a:avLst/>
          </a:prstGeom>
          <a:ln>
            <a:solidFill>
              <a:srgbClr val="FF0000"/>
            </a:solidFill>
          </a:ln>
        </p:spPr>
        <p:txBody>
          <a:bodyPr wrap="square">
            <a:spAutoFit/>
          </a:bodyPr>
          <a:lstStyle/>
          <a:p>
            <a:pPr marL="342900" indent="-342900" algn="just" rtl="1">
              <a:buFont typeface="Wingdings" panose="05000000000000000000" pitchFamily="2" charset="2"/>
              <a:buChar char="Ø"/>
            </a:pPr>
            <a:r>
              <a:rPr lang="ar-SA" altLang="en-US" sz="2400" dirty="0" smtClean="0"/>
              <a:t>في </a:t>
            </a:r>
            <a:r>
              <a:rPr lang="ar-SA" altLang="en-US" sz="2400" dirty="0"/>
              <a:t>الاختبارات اللامعلمية </a:t>
            </a:r>
            <a:r>
              <a:rPr lang="ar-SA" altLang="en-US" sz="2400" dirty="0" smtClean="0"/>
              <a:t>نختبر </a:t>
            </a:r>
            <a:r>
              <a:rPr lang="ar-SA" altLang="en-US" sz="2400" dirty="0"/>
              <a:t>خصائص </a:t>
            </a:r>
            <a:r>
              <a:rPr lang="ar-SA" altLang="en-US" sz="2400" dirty="0" smtClean="0"/>
              <a:t>المجتمع</a:t>
            </a:r>
            <a:r>
              <a:rPr lang="ar-OM" altLang="en-US" sz="2400" dirty="0" smtClean="0"/>
              <a:t> وليس معالم المجتمع و</a:t>
            </a:r>
            <a:r>
              <a:rPr lang="ar-SA" altLang="en-US" sz="2400" dirty="0" smtClean="0"/>
              <a:t>لذلك </a:t>
            </a:r>
            <a:r>
              <a:rPr lang="ar-SA" altLang="en-US" sz="2400" dirty="0"/>
              <a:t>سميت بالاختبارات اللامعلمية. </a:t>
            </a:r>
            <a:endParaRPr lang="ar-OM" altLang="en-US" sz="2400" dirty="0" smtClean="0"/>
          </a:p>
          <a:p>
            <a:pPr marL="342900" indent="-342900" algn="just" rtl="1">
              <a:buFont typeface="Wingdings" panose="05000000000000000000" pitchFamily="2" charset="2"/>
              <a:buChar char="Ø"/>
            </a:pPr>
            <a:r>
              <a:rPr lang="ar-OM" altLang="en-US" sz="2400" dirty="0" smtClean="0"/>
              <a:t>البيانات النوعية ليس لها متوسط حسابي ولذلك لا نختبر فرضيات عن المتوسط</a:t>
            </a:r>
            <a:r>
              <a:rPr lang="ar-AE" altLang="en-US" sz="2400" dirty="0" smtClean="0"/>
              <a:t>.</a:t>
            </a:r>
          </a:p>
          <a:p>
            <a:pPr marL="342900" indent="-342900" algn="just" rtl="1">
              <a:buFont typeface="Wingdings" panose="05000000000000000000" pitchFamily="2" charset="2"/>
              <a:buChar char="Ø"/>
            </a:pPr>
            <a:r>
              <a:rPr lang="ar-OM" altLang="en-US" sz="2400" dirty="0" smtClean="0"/>
              <a:t>يمكن اختبارفرضية عن الوسيط للبيانات الرتبية أو الكمية التي يتم تحويلها إلى رتب. في هذه الحالة يكون الاهتمام بمواقع القيم كالوسيط مثلا.</a:t>
            </a:r>
            <a:r>
              <a:rPr lang="ar-SA" altLang="en-US" sz="2400" dirty="0"/>
              <a:t> </a:t>
            </a:r>
            <a:endParaRPr lang="en-US" altLang="en-US" sz="2400" dirty="0" smtClean="0"/>
          </a:p>
          <a:p>
            <a:pPr marL="342900" indent="-342900" algn="just" rtl="1">
              <a:buFont typeface="Wingdings" panose="05000000000000000000" pitchFamily="2" charset="2"/>
              <a:buChar char="Ø"/>
            </a:pPr>
            <a:r>
              <a:rPr lang="ar-OM" altLang="en-US" sz="2400" dirty="0" smtClean="0"/>
              <a:t>تقوم </a:t>
            </a:r>
            <a:r>
              <a:rPr lang="ar-AE" altLang="en-US" sz="2400" dirty="0" smtClean="0"/>
              <a:t>معظم </a:t>
            </a:r>
            <a:r>
              <a:rPr lang="ar-OM" altLang="en-US" sz="2400" dirty="0" smtClean="0"/>
              <a:t>الاختبارات </a:t>
            </a:r>
            <a:r>
              <a:rPr lang="ar-OM" altLang="en-US" sz="2400" dirty="0"/>
              <a:t>غير </a:t>
            </a:r>
            <a:r>
              <a:rPr lang="ar-AE" altLang="en-US" sz="2400" dirty="0" smtClean="0"/>
              <a:t>ال</a:t>
            </a:r>
            <a:r>
              <a:rPr lang="ar-OM" altLang="en-US" sz="2400" dirty="0" smtClean="0"/>
              <a:t>معلمية</a:t>
            </a:r>
            <a:r>
              <a:rPr lang="ar-AE" altLang="en-US" sz="2400" dirty="0" smtClean="0"/>
              <a:t> على الرتب ( المتغير رتبي). وإذا كانت البيانات كمية يتم تحويلها لبيانات رتبية.</a:t>
            </a:r>
            <a:r>
              <a:rPr lang="ar-OM" altLang="en-US" sz="2400" dirty="0" smtClean="0"/>
              <a:t> فهي </a:t>
            </a:r>
            <a:r>
              <a:rPr lang="ar-OM" altLang="en-US" sz="2400" dirty="0"/>
              <a:t>تتعامل مع رتب بدون اعتبار للقيمة العددية وهذا يقلل من قوة الاختبارات غير معلمية.</a:t>
            </a:r>
            <a:endParaRPr lang="en-US" altLang="en-US" sz="2400" dirty="0">
              <a:cs typeface="Arial" panose="020B0604020202020204" pitchFamily="34" charset="0"/>
            </a:endParaRPr>
          </a:p>
          <a:p>
            <a:pPr algn="just" rtl="1"/>
            <a:endParaRPr lang="ar-SA" altLang="en-US" sz="2400" dirty="0"/>
          </a:p>
        </p:txBody>
      </p:sp>
    </p:spTree>
    <p:extLst>
      <p:ext uri="{BB962C8B-B14F-4D97-AF65-F5344CB8AC3E}">
        <p14:creationId xmlns:p14="http://schemas.microsoft.com/office/powerpoint/2010/main" val="130463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0665" y="341784"/>
            <a:ext cx="8750104" cy="6070869"/>
          </a:xfrm>
          <a:prstGeom prst="rect">
            <a:avLst/>
          </a:prstGeom>
        </p:spPr>
      </p:pic>
    </p:spTree>
    <p:extLst>
      <p:ext uri="{BB962C8B-B14F-4D97-AF65-F5344CB8AC3E}">
        <p14:creationId xmlns:p14="http://schemas.microsoft.com/office/powerpoint/2010/main" val="3198167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277" y="270456"/>
            <a:ext cx="6464054" cy="6006635"/>
          </a:xfrm>
          <a:prstGeom prst="rect">
            <a:avLst/>
          </a:prstGeom>
        </p:spPr>
      </p:pic>
      <p:cxnSp>
        <p:nvCxnSpPr>
          <p:cNvPr id="3" name="Straight Arrow Connector 2"/>
          <p:cNvCxnSpPr/>
          <p:nvPr/>
        </p:nvCxnSpPr>
        <p:spPr>
          <a:xfrm flipH="1">
            <a:off x="5653825" y="5970576"/>
            <a:ext cx="2161886" cy="349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 name="Straight Arrow Connector 3"/>
          <p:cNvCxnSpPr/>
          <p:nvPr/>
        </p:nvCxnSpPr>
        <p:spPr>
          <a:xfrm flipH="1">
            <a:off x="5653825" y="5674737"/>
            <a:ext cx="3322750" cy="28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842663" y="5820820"/>
            <a:ext cx="1285929" cy="369332"/>
          </a:xfrm>
          <a:prstGeom prst="rect">
            <a:avLst/>
          </a:prstGeom>
          <a:noFill/>
        </p:spPr>
        <p:txBody>
          <a:bodyPr wrap="none" rtlCol="0">
            <a:spAutoFit/>
          </a:bodyPr>
          <a:lstStyle/>
          <a:p>
            <a:r>
              <a:rPr lang="ar-OM" dirty="0" smtClean="0"/>
              <a:t>عينات مترابطة</a:t>
            </a:r>
            <a:endParaRPr lang="en-US" dirty="0"/>
          </a:p>
        </p:txBody>
      </p:sp>
      <p:sp>
        <p:nvSpPr>
          <p:cNvPr id="6" name="TextBox 5"/>
          <p:cNvSpPr txBox="1"/>
          <p:nvPr/>
        </p:nvSpPr>
        <p:spPr>
          <a:xfrm>
            <a:off x="8858840" y="5496145"/>
            <a:ext cx="1507144" cy="369332"/>
          </a:xfrm>
          <a:prstGeom prst="rect">
            <a:avLst/>
          </a:prstGeom>
          <a:noFill/>
        </p:spPr>
        <p:txBody>
          <a:bodyPr wrap="none" rtlCol="0">
            <a:spAutoFit/>
          </a:bodyPr>
          <a:lstStyle/>
          <a:p>
            <a:r>
              <a:rPr lang="ar-OM" dirty="0" smtClean="0"/>
              <a:t>عينتان مترابطتان </a:t>
            </a:r>
            <a:endParaRPr lang="en-US" dirty="0"/>
          </a:p>
        </p:txBody>
      </p:sp>
      <p:cxnSp>
        <p:nvCxnSpPr>
          <p:cNvPr id="7" name="Straight Arrow Connector 6"/>
          <p:cNvCxnSpPr/>
          <p:nvPr/>
        </p:nvCxnSpPr>
        <p:spPr>
          <a:xfrm flipH="1">
            <a:off x="6038766" y="5348225"/>
            <a:ext cx="4327218" cy="976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5985836" y="5093552"/>
            <a:ext cx="3142756" cy="1146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5318975" y="4627424"/>
            <a:ext cx="2987899" cy="2733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4778062" y="3915177"/>
            <a:ext cx="4350531" cy="7309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5032448" y="3235404"/>
            <a:ext cx="4096144" cy="11664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5110917" y="2280211"/>
            <a:ext cx="3747923" cy="18372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10327031" y="5138695"/>
            <a:ext cx="1165704" cy="369332"/>
          </a:xfrm>
          <a:prstGeom prst="rect">
            <a:avLst/>
          </a:prstGeom>
          <a:noFill/>
        </p:spPr>
        <p:txBody>
          <a:bodyPr wrap="none" rtlCol="0">
            <a:spAutoFit/>
          </a:bodyPr>
          <a:lstStyle/>
          <a:p>
            <a:r>
              <a:rPr lang="ar-OM" dirty="0" smtClean="0"/>
              <a:t>عينات مستقلة</a:t>
            </a:r>
            <a:endParaRPr lang="en-US" dirty="0"/>
          </a:p>
        </p:txBody>
      </p:sp>
      <p:sp>
        <p:nvSpPr>
          <p:cNvPr id="21" name="TextBox 20"/>
          <p:cNvSpPr txBox="1"/>
          <p:nvPr/>
        </p:nvSpPr>
        <p:spPr>
          <a:xfrm>
            <a:off x="9041102" y="4838884"/>
            <a:ext cx="1322798" cy="369332"/>
          </a:xfrm>
          <a:prstGeom prst="rect">
            <a:avLst/>
          </a:prstGeom>
          <a:noFill/>
        </p:spPr>
        <p:txBody>
          <a:bodyPr wrap="none" rtlCol="0">
            <a:spAutoFit/>
          </a:bodyPr>
          <a:lstStyle/>
          <a:p>
            <a:r>
              <a:rPr lang="ar-OM" dirty="0" smtClean="0"/>
              <a:t>عينتان مستقلتان</a:t>
            </a:r>
            <a:endParaRPr lang="en-US" dirty="0"/>
          </a:p>
        </p:txBody>
      </p:sp>
      <p:sp>
        <p:nvSpPr>
          <p:cNvPr id="22" name="TextBox 21"/>
          <p:cNvSpPr txBox="1"/>
          <p:nvPr/>
        </p:nvSpPr>
        <p:spPr>
          <a:xfrm>
            <a:off x="8306873" y="4435712"/>
            <a:ext cx="3312125" cy="369332"/>
          </a:xfrm>
          <a:prstGeom prst="rect">
            <a:avLst/>
          </a:prstGeom>
          <a:noFill/>
        </p:spPr>
        <p:txBody>
          <a:bodyPr wrap="none" rtlCol="0">
            <a:spAutoFit/>
          </a:bodyPr>
          <a:lstStyle/>
          <a:p>
            <a:r>
              <a:rPr lang="ar-OM" dirty="0" smtClean="0"/>
              <a:t>اختبار كولموجروف - سميرنوف للاعتدالية</a:t>
            </a:r>
            <a:endParaRPr lang="en-US" dirty="0"/>
          </a:p>
        </p:txBody>
      </p:sp>
      <p:sp>
        <p:nvSpPr>
          <p:cNvPr id="30" name="TextBox 29"/>
          <p:cNvSpPr txBox="1"/>
          <p:nvPr/>
        </p:nvSpPr>
        <p:spPr>
          <a:xfrm>
            <a:off x="9026673" y="3680261"/>
            <a:ext cx="2210862" cy="369332"/>
          </a:xfrm>
          <a:prstGeom prst="rect">
            <a:avLst/>
          </a:prstGeom>
          <a:noFill/>
        </p:spPr>
        <p:txBody>
          <a:bodyPr wrap="none" rtlCol="0">
            <a:spAutoFit/>
          </a:bodyPr>
          <a:lstStyle/>
          <a:p>
            <a:r>
              <a:rPr lang="ar-OM" dirty="0" smtClean="0"/>
              <a:t>اختبار الأشواط ( للعشوائية)</a:t>
            </a:r>
            <a:endParaRPr lang="en-US" dirty="0"/>
          </a:p>
        </p:txBody>
      </p:sp>
      <p:sp>
        <p:nvSpPr>
          <p:cNvPr id="31" name="TextBox 30"/>
          <p:cNvSpPr txBox="1"/>
          <p:nvPr/>
        </p:nvSpPr>
        <p:spPr>
          <a:xfrm>
            <a:off x="9092332" y="3025613"/>
            <a:ext cx="1494320" cy="369332"/>
          </a:xfrm>
          <a:prstGeom prst="rect">
            <a:avLst/>
          </a:prstGeom>
          <a:noFill/>
        </p:spPr>
        <p:txBody>
          <a:bodyPr wrap="none" rtlCol="0">
            <a:spAutoFit/>
          </a:bodyPr>
          <a:lstStyle/>
          <a:p>
            <a:r>
              <a:rPr lang="ar-OM" dirty="0" smtClean="0"/>
              <a:t>اختبار عينة واحدة</a:t>
            </a:r>
            <a:endParaRPr lang="en-US" dirty="0"/>
          </a:p>
        </p:txBody>
      </p:sp>
      <p:sp>
        <p:nvSpPr>
          <p:cNvPr id="32" name="TextBox 31"/>
          <p:cNvSpPr txBox="1"/>
          <p:nvPr/>
        </p:nvSpPr>
        <p:spPr>
          <a:xfrm>
            <a:off x="7358367" y="1938303"/>
            <a:ext cx="4416594" cy="369332"/>
          </a:xfrm>
          <a:prstGeom prst="rect">
            <a:avLst/>
          </a:prstGeom>
          <a:noFill/>
        </p:spPr>
        <p:txBody>
          <a:bodyPr wrap="none" rtlCol="0">
            <a:spAutoFit/>
          </a:bodyPr>
          <a:lstStyle/>
          <a:p>
            <a:r>
              <a:rPr lang="ar-OM" dirty="0" smtClean="0"/>
              <a:t>اختبار مربع كاي لتساوي التكرار المشاهد والتكرار المتوقع</a:t>
            </a:r>
            <a:endParaRPr lang="en-US" dirty="0"/>
          </a:p>
        </p:txBody>
      </p:sp>
      <p:sp>
        <p:nvSpPr>
          <p:cNvPr id="38" name="TextBox 37"/>
          <p:cNvSpPr txBox="1"/>
          <p:nvPr/>
        </p:nvSpPr>
        <p:spPr>
          <a:xfrm>
            <a:off x="7534142" y="476518"/>
            <a:ext cx="3958594" cy="461665"/>
          </a:xfrm>
          <a:prstGeom prst="rect">
            <a:avLst/>
          </a:prstGeom>
          <a:noFill/>
          <a:ln>
            <a:solidFill>
              <a:srgbClr val="00B050"/>
            </a:solidFill>
          </a:ln>
        </p:spPr>
        <p:txBody>
          <a:bodyPr wrap="square" rtlCol="0">
            <a:spAutoFit/>
          </a:bodyPr>
          <a:lstStyle/>
          <a:p>
            <a:pPr algn="ctr"/>
            <a:r>
              <a:rPr lang="ar-OM" sz="2400" dirty="0" smtClean="0"/>
              <a:t>الاختبارات غير معلمية ( لابارامترية)</a:t>
            </a:r>
            <a:endParaRPr lang="en-US" sz="2400" dirty="0"/>
          </a:p>
        </p:txBody>
      </p:sp>
    </p:spTree>
    <p:extLst>
      <p:ext uri="{BB962C8B-B14F-4D97-AF65-F5344CB8AC3E}">
        <p14:creationId xmlns:p14="http://schemas.microsoft.com/office/powerpoint/2010/main" val="58004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40318" y="1031389"/>
            <a:ext cx="7891664" cy="5483309"/>
          </a:xfrm>
          <a:prstGeom prst="rect">
            <a:avLst/>
          </a:prstGeom>
        </p:spPr>
      </p:pic>
      <p:sp>
        <p:nvSpPr>
          <p:cNvPr id="4" name="TextBox 3"/>
          <p:cNvSpPr txBox="1"/>
          <p:nvPr/>
        </p:nvSpPr>
        <p:spPr>
          <a:xfrm>
            <a:off x="4327581" y="388980"/>
            <a:ext cx="3155046" cy="461665"/>
          </a:xfrm>
          <a:prstGeom prst="rect">
            <a:avLst/>
          </a:prstGeom>
          <a:noFill/>
          <a:ln>
            <a:solidFill>
              <a:srgbClr val="FF0000"/>
            </a:solidFill>
          </a:ln>
        </p:spPr>
        <p:txBody>
          <a:bodyPr wrap="square" rtlCol="0">
            <a:spAutoFit/>
          </a:bodyPr>
          <a:lstStyle/>
          <a:p>
            <a:pPr algn="ctr" rtl="1"/>
            <a:r>
              <a:rPr lang="ar-AE" sz="2400" dirty="0" smtClean="0"/>
              <a:t>شاشة المخرجات والنتائج</a:t>
            </a:r>
            <a:endParaRPr lang="en-US" sz="2400" dirty="0"/>
          </a:p>
        </p:txBody>
      </p:sp>
    </p:spTree>
    <p:extLst>
      <p:ext uri="{BB962C8B-B14F-4D97-AF65-F5344CB8AC3E}">
        <p14:creationId xmlns:p14="http://schemas.microsoft.com/office/powerpoint/2010/main" val="5490846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0934" y="396771"/>
            <a:ext cx="2065213" cy="584775"/>
          </a:xfrm>
          <a:prstGeom prst="rect">
            <a:avLst/>
          </a:prstGeom>
          <a:noFill/>
          <a:ln>
            <a:solidFill>
              <a:srgbClr val="FF0000"/>
            </a:solidFill>
          </a:ln>
        </p:spPr>
        <p:txBody>
          <a:bodyPr wrap="square" rtlCol="0">
            <a:spAutoFit/>
          </a:bodyPr>
          <a:lstStyle/>
          <a:p>
            <a:pPr algn="ctr"/>
            <a:r>
              <a:rPr lang="ar-OM" sz="3200" dirty="0" smtClean="0"/>
              <a:t>عينة واحدة</a:t>
            </a:r>
            <a:endParaRPr lang="en-US" sz="3200" dirty="0"/>
          </a:p>
        </p:txBody>
      </p:sp>
      <p:sp>
        <p:nvSpPr>
          <p:cNvPr id="3" name="TextBox 2"/>
          <p:cNvSpPr txBox="1"/>
          <p:nvPr/>
        </p:nvSpPr>
        <p:spPr>
          <a:xfrm>
            <a:off x="7207577" y="339577"/>
            <a:ext cx="4048558" cy="461665"/>
          </a:xfrm>
          <a:prstGeom prst="rect">
            <a:avLst/>
          </a:prstGeom>
          <a:noFill/>
          <a:ln>
            <a:solidFill>
              <a:srgbClr val="FF0000"/>
            </a:solidFill>
          </a:ln>
        </p:spPr>
        <p:txBody>
          <a:bodyPr wrap="square" rtlCol="0">
            <a:spAutoFit/>
          </a:bodyPr>
          <a:lstStyle/>
          <a:p>
            <a:pPr algn="ctr"/>
            <a:r>
              <a:rPr lang="ar-OM" sz="2400" dirty="0" smtClean="0"/>
              <a:t>مقارنة </a:t>
            </a:r>
            <a:r>
              <a:rPr lang="ar-AE" sz="2400" dirty="0" smtClean="0"/>
              <a:t>نسبة </a:t>
            </a:r>
            <a:r>
              <a:rPr lang="ar-OM" sz="2400" dirty="0" smtClean="0"/>
              <a:t>العينة </a:t>
            </a:r>
            <a:r>
              <a:rPr lang="ar-AE" sz="2400" dirty="0" smtClean="0"/>
              <a:t>بنسبة </a:t>
            </a:r>
            <a:r>
              <a:rPr lang="ar-OM" sz="2400" dirty="0" smtClean="0"/>
              <a:t>المجتمع</a:t>
            </a:r>
            <a:endParaRPr lang="en-US" sz="2400" dirty="0"/>
          </a:p>
        </p:txBody>
      </p:sp>
      <p:pic>
        <p:nvPicPr>
          <p:cNvPr id="4" name="Picture 3"/>
          <p:cNvPicPr>
            <a:picLocks noChangeAspect="1"/>
          </p:cNvPicPr>
          <p:nvPr/>
        </p:nvPicPr>
        <p:blipFill>
          <a:blip r:embed="rId2"/>
          <a:stretch>
            <a:fillRect/>
          </a:stretch>
        </p:blipFill>
        <p:spPr>
          <a:xfrm>
            <a:off x="252835" y="1210614"/>
            <a:ext cx="4913890" cy="5370490"/>
          </a:xfrm>
          <a:prstGeom prst="rect">
            <a:avLst/>
          </a:prstGeom>
        </p:spPr>
      </p:pic>
      <p:pic>
        <p:nvPicPr>
          <p:cNvPr id="6" name="Picture 5"/>
          <p:cNvPicPr>
            <a:picLocks noChangeAspect="1"/>
          </p:cNvPicPr>
          <p:nvPr/>
        </p:nvPicPr>
        <p:blipFill>
          <a:blip r:embed="rId3"/>
          <a:stretch>
            <a:fillRect/>
          </a:stretch>
        </p:blipFill>
        <p:spPr>
          <a:xfrm>
            <a:off x="5243956" y="4722708"/>
            <a:ext cx="914400" cy="428625"/>
          </a:xfrm>
          <a:prstGeom prst="rect">
            <a:avLst/>
          </a:prstGeom>
        </p:spPr>
      </p:pic>
      <p:sp>
        <p:nvSpPr>
          <p:cNvPr id="7" name="Rectangle 3"/>
          <p:cNvSpPr txBox="1">
            <a:spLocks noChangeArrowheads="1"/>
          </p:cNvSpPr>
          <p:nvPr/>
        </p:nvSpPr>
        <p:spPr>
          <a:xfrm>
            <a:off x="6158356" y="1588513"/>
            <a:ext cx="5617527" cy="1399386"/>
          </a:xfrm>
          <a:prstGeom prst="rect">
            <a:avLst/>
          </a:prstGeom>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buFont typeface="Arial" panose="020B0604020202020204" pitchFamily="34" charset="0"/>
              <a:buNone/>
            </a:pPr>
            <a:r>
              <a:rPr lang="ar-OM" altLang="en-US" sz="2400" dirty="0"/>
              <a:t>يستعمل ا</a:t>
            </a:r>
            <a:r>
              <a:rPr lang="ar-SA" altLang="en-US" sz="2400" dirty="0"/>
              <a:t>ختبار ذي الحدين </a:t>
            </a:r>
            <a:r>
              <a:rPr lang="ar-OM" altLang="en-US" sz="2400" dirty="0"/>
              <a:t>مع</a:t>
            </a:r>
            <a:r>
              <a:rPr lang="ar-SA" altLang="en-US" sz="2400" dirty="0"/>
              <a:t> البيانات </a:t>
            </a:r>
            <a:r>
              <a:rPr lang="ar-OM" altLang="en-US" sz="2400" dirty="0" smtClean="0"/>
              <a:t>الاسمية </a:t>
            </a:r>
            <a:r>
              <a:rPr lang="ar-SA" altLang="en-US" sz="2400" dirty="0" smtClean="0"/>
              <a:t>ثنائية </a:t>
            </a:r>
            <a:r>
              <a:rPr lang="ar-SA" altLang="en-US" sz="2400" dirty="0"/>
              <a:t>التصنيف </a:t>
            </a:r>
            <a:r>
              <a:rPr lang="ar-OM" altLang="en-US" sz="2400" dirty="0"/>
              <a:t>و</a:t>
            </a:r>
            <a:r>
              <a:rPr lang="ar-SA" altLang="en-US" sz="2400" dirty="0"/>
              <a:t>حجم العينة صغير جدا حيث لا نستطيع </a:t>
            </a:r>
            <a:r>
              <a:rPr lang="ar-SA" altLang="en-US" sz="2400" dirty="0" smtClean="0"/>
              <a:t>استخدام </a:t>
            </a:r>
            <a:r>
              <a:rPr lang="ar-OM" altLang="en-US" sz="2400" dirty="0" smtClean="0"/>
              <a:t>مربع </a:t>
            </a:r>
            <a:r>
              <a:rPr lang="ar-SA" altLang="en-US" sz="2400" dirty="0" smtClean="0"/>
              <a:t>كاي لعينة واحدة</a:t>
            </a:r>
            <a:r>
              <a:rPr lang="ar-OM" altLang="en-US" sz="2400" dirty="0" smtClean="0"/>
              <a:t>. والفرضية هي أن نسبة ظهور خاصية ما تساوي قيمة معطاه.</a:t>
            </a:r>
            <a:endParaRPr lang="ar-SA" altLang="en-US" sz="2400" dirty="0" smtClean="0"/>
          </a:p>
        </p:txBody>
      </p:sp>
      <p:pic>
        <p:nvPicPr>
          <p:cNvPr id="8" name="Picture 7"/>
          <p:cNvPicPr>
            <a:picLocks noChangeAspect="1"/>
          </p:cNvPicPr>
          <p:nvPr/>
        </p:nvPicPr>
        <p:blipFill>
          <a:blip r:embed="rId4"/>
          <a:stretch>
            <a:fillRect/>
          </a:stretch>
        </p:blipFill>
        <p:spPr>
          <a:xfrm>
            <a:off x="6235587" y="3326973"/>
            <a:ext cx="4809185" cy="3061402"/>
          </a:xfrm>
          <a:prstGeom prst="rect">
            <a:avLst/>
          </a:prstGeom>
        </p:spPr>
      </p:pic>
    </p:spTree>
    <p:extLst>
      <p:ext uri="{BB962C8B-B14F-4D97-AF65-F5344CB8AC3E}">
        <p14:creationId xmlns:p14="http://schemas.microsoft.com/office/powerpoint/2010/main" val="748093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494" y="1815921"/>
            <a:ext cx="8075631" cy="2346504"/>
          </a:xfrm>
          <a:prstGeom prst="rect">
            <a:avLst/>
          </a:prstGeom>
        </p:spPr>
      </p:pic>
      <p:sp>
        <p:nvSpPr>
          <p:cNvPr id="3" name="TextBox 2"/>
          <p:cNvSpPr txBox="1"/>
          <p:nvPr/>
        </p:nvSpPr>
        <p:spPr>
          <a:xfrm>
            <a:off x="4571567" y="339577"/>
            <a:ext cx="4048558" cy="461665"/>
          </a:xfrm>
          <a:prstGeom prst="rect">
            <a:avLst/>
          </a:prstGeom>
          <a:noFill/>
          <a:ln>
            <a:solidFill>
              <a:srgbClr val="FF0000"/>
            </a:solidFill>
          </a:ln>
        </p:spPr>
        <p:txBody>
          <a:bodyPr wrap="square" rtlCol="0">
            <a:spAutoFit/>
          </a:bodyPr>
          <a:lstStyle/>
          <a:p>
            <a:pPr algn="ctr" rtl="1"/>
            <a:r>
              <a:rPr lang="ar-AE" sz="2400" dirty="0" smtClean="0"/>
              <a:t>نتائج اختبار ذي الحدين </a:t>
            </a:r>
            <a:r>
              <a:rPr lang="ar-OM" sz="2400" dirty="0" smtClean="0"/>
              <a:t>(</a:t>
            </a:r>
            <a:r>
              <a:rPr lang="en-US" sz="2400" dirty="0" smtClean="0">
                <a:latin typeface="Times New Roman" panose="02020603050405020304" pitchFamily="18" charset="0"/>
                <a:cs typeface="Times New Roman" panose="02020603050405020304" pitchFamily="18" charset="0"/>
              </a:rPr>
              <a:t>Binomial</a:t>
            </a:r>
            <a:r>
              <a:rPr lang="ar-OM" sz="2400" dirty="0" smtClean="0"/>
              <a:t>)</a:t>
            </a:r>
            <a:endParaRPr lang="en-US" sz="2400" dirty="0"/>
          </a:p>
        </p:txBody>
      </p:sp>
      <p:cxnSp>
        <p:nvCxnSpPr>
          <p:cNvPr id="4" name="Straight Arrow Connector 3"/>
          <p:cNvCxnSpPr/>
          <p:nvPr/>
        </p:nvCxnSpPr>
        <p:spPr>
          <a:xfrm flipH="1" flipV="1">
            <a:off x="8203842" y="3090930"/>
            <a:ext cx="911504" cy="553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9115346" y="3516094"/>
            <a:ext cx="2622834" cy="646331"/>
          </a:xfrm>
          <a:prstGeom prst="rect">
            <a:avLst/>
          </a:prstGeom>
          <a:noFill/>
        </p:spPr>
        <p:txBody>
          <a:bodyPr wrap="none" rtlCol="0">
            <a:spAutoFit/>
          </a:bodyPr>
          <a:lstStyle/>
          <a:p>
            <a:r>
              <a:rPr lang="ar-AE" dirty="0" smtClean="0"/>
              <a:t>مستوى الدلالة ( القيمة الاحتمالية)</a:t>
            </a:r>
          </a:p>
          <a:p>
            <a:pPr algn="ctr"/>
            <a:r>
              <a:rPr lang="en-US" dirty="0" smtClean="0"/>
              <a:t>P-value</a:t>
            </a:r>
            <a:endParaRPr lang="en-US" dirty="0"/>
          </a:p>
        </p:txBody>
      </p:sp>
      <p:sp>
        <p:nvSpPr>
          <p:cNvPr id="6" name="TextBox 5"/>
          <p:cNvSpPr txBox="1"/>
          <p:nvPr/>
        </p:nvSpPr>
        <p:spPr>
          <a:xfrm>
            <a:off x="7340524" y="5165427"/>
            <a:ext cx="4048558" cy="461665"/>
          </a:xfrm>
          <a:prstGeom prst="rect">
            <a:avLst/>
          </a:prstGeom>
          <a:noFill/>
          <a:ln>
            <a:solidFill>
              <a:srgbClr val="00B0F0"/>
            </a:solidFill>
          </a:ln>
        </p:spPr>
        <p:txBody>
          <a:bodyPr wrap="square" rtlCol="0">
            <a:spAutoFit/>
          </a:bodyPr>
          <a:lstStyle/>
          <a:p>
            <a:pPr algn="ctr" rtl="1"/>
            <a:r>
              <a:rPr lang="ar-OM" sz="2400" dirty="0" smtClean="0"/>
              <a:t>الفرضية: وس</a:t>
            </a:r>
            <a:r>
              <a:rPr lang="ar-AE" sz="2400" dirty="0" smtClean="0"/>
              <a:t>ي</a:t>
            </a:r>
            <a:r>
              <a:rPr lang="ar-OM" sz="2400" dirty="0" smtClean="0"/>
              <a:t>ط المجتمع يساوي </a:t>
            </a:r>
            <a:r>
              <a:rPr lang="en-US" sz="2400" dirty="0" smtClean="0">
                <a:latin typeface="Times New Roman" panose="02020603050405020304" pitchFamily="18" charset="0"/>
                <a:cs typeface="Times New Roman" panose="02020603050405020304" pitchFamily="18" charset="0"/>
              </a:rPr>
              <a:t>4.5</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18896" y="5086169"/>
            <a:ext cx="4476166" cy="646331"/>
          </a:xfrm>
          <a:prstGeom prst="rect">
            <a:avLst/>
          </a:prstGeom>
          <a:noFill/>
          <a:ln>
            <a:solidFill>
              <a:srgbClr val="FF0000"/>
            </a:solidFill>
          </a:ln>
        </p:spPr>
        <p:txBody>
          <a:bodyPr wrap="square" rtlCol="0">
            <a:spAutoFit/>
          </a:bodyPr>
          <a:lstStyle/>
          <a:p>
            <a:pPr algn="r" rtl="1"/>
            <a:r>
              <a:rPr lang="ar-OM" dirty="0" smtClean="0"/>
              <a:t>القيمة الاحتمالية أكبر 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a:t>
            </a:r>
            <a:r>
              <a:rPr lang="ar-AE" dirty="0" smtClean="0"/>
              <a:t>غير</a:t>
            </a:r>
            <a:r>
              <a:rPr lang="ar-OM" dirty="0" smtClean="0"/>
              <a:t>دالة. </a:t>
            </a:r>
            <a:endParaRPr lang="ar-AE" dirty="0" smtClean="0"/>
          </a:p>
          <a:p>
            <a:pPr algn="r" rtl="1"/>
            <a:r>
              <a:rPr lang="ar-OM" dirty="0" smtClean="0"/>
              <a:t>( </a:t>
            </a:r>
            <a:r>
              <a:rPr lang="ar-AE" dirty="0" smtClean="0"/>
              <a:t>لا </a:t>
            </a:r>
            <a:r>
              <a:rPr lang="ar-OM" dirty="0" smtClean="0"/>
              <a:t>نرفض الفرضية الصفرية)</a:t>
            </a:r>
            <a:endParaRPr lang="en-US" dirty="0"/>
          </a:p>
        </p:txBody>
      </p:sp>
    </p:spTree>
    <p:extLst>
      <p:ext uri="{BB962C8B-B14F-4D97-AF65-F5344CB8AC3E}">
        <p14:creationId xmlns:p14="http://schemas.microsoft.com/office/powerpoint/2010/main" val="3164948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062" y="495096"/>
            <a:ext cx="5619414" cy="6049785"/>
          </a:xfrm>
          <a:prstGeom prst="rect">
            <a:avLst/>
          </a:prstGeom>
        </p:spPr>
      </p:pic>
      <p:sp>
        <p:nvSpPr>
          <p:cNvPr id="3" name="TextBox 2"/>
          <p:cNvSpPr txBox="1"/>
          <p:nvPr/>
        </p:nvSpPr>
        <p:spPr>
          <a:xfrm>
            <a:off x="6529156" y="264264"/>
            <a:ext cx="2370145" cy="461665"/>
          </a:xfrm>
          <a:prstGeom prst="rect">
            <a:avLst/>
          </a:prstGeom>
          <a:noFill/>
          <a:ln>
            <a:solidFill>
              <a:srgbClr val="FF0000"/>
            </a:solidFill>
          </a:ln>
        </p:spPr>
        <p:txBody>
          <a:bodyPr wrap="square" rtlCol="0">
            <a:spAutoFit/>
          </a:bodyPr>
          <a:lstStyle/>
          <a:p>
            <a:pPr algn="ctr" rtl="1"/>
            <a:r>
              <a:rPr lang="ar-AE" sz="2400" dirty="0" smtClean="0"/>
              <a:t>اختبار </a:t>
            </a:r>
            <a:r>
              <a:rPr lang="ar-OM" sz="2400" dirty="0" smtClean="0"/>
              <a:t>مربع كاي</a:t>
            </a:r>
            <a:endParaRPr lang="en-US" sz="2400" dirty="0"/>
          </a:p>
        </p:txBody>
      </p:sp>
      <p:pic>
        <p:nvPicPr>
          <p:cNvPr id="4" name="Picture 3"/>
          <p:cNvPicPr>
            <a:picLocks noChangeAspect="1"/>
          </p:cNvPicPr>
          <p:nvPr/>
        </p:nvPicPr>
        <p:blipFill>
          <a:blip r:embed="rId3"/>
          <a:stretch>
            <a:fillRect/>
          </a:stretch>
        </p:blipFill>
        <p:spPr>
          <a:xfrm>
            <a:off x="6727905" y="1313645"/>
            <a:ext cx="5288203" cy="4005329"/>
          </a:xfrm>
          <a:prstGeom prst="rect">
            <a:avLst/>
          </a:prstGeom>
        </p:spPr>
      </p:pic>
      <p:pic>
        <p:nvPicPr>
          <p:cNvPr id="5" name="Picture 4"/>
          <p:cNvPicPr>
            <a:picLocks noChangeAspect="1"/>
          </p:cNvPicPr>
          <p:nvPr/>
        </p:nvPicPr>
        <p:blipFill>
          <a:blip r:embed="rId4"/>
          <a:stretch>
            <a:fillRect/>
          </a:stretch>
        </p:blipFill>
        <p:spPr>
          <a:xfrm>
            <a:off x="5825476" y="4194674"/>
            <a:ext cx="914400" cy="428625"/>
          </a:xfrm>
          <a:prstGeom prst="rect">
            <a:avLst/>
          </a:prstGeom>
        </p:spPr>
      </p:pic>
      <p:sp>
        <p:nvSpPr>
          <p:cNvPr id="6" name="TextBox 5"/>
          <p:cNvSpPr txBox="1"/>
          <p:nvPr/>
        </p:nvSpPr>
        <p:spPr>
          <a:xfrm>
            <a:off x="7390237" y="5615173"/>
            <a:ext cx="4048558" cy="830997"/>
          </a:xfrm>
          <a:prstGeom prst="rect">
            <a:avLst/>
          </a:prstGeom>
          <a:noFill/>
          <a:ln>
            <a:solidFill>
              <a:srgbClr val="FF0000"/>
            </a:solidFill>
          </a:ln>
        </p:spPr>
        <p:txBody>
          <a:bodyPr wrap="square" rtlCol="0">
            <a:spAutoFit/>
          </a:bodyPr>
          <a:lstStyle/>
          <a:p>
            <a:pPr algn="ctr" rtl="1"/>
            <a:r>
              <a:rPr lang="ar-OM" sz="2400" dirty="0" smtClean="0"/>
              <a:t>يمكن استعماله لاختبار تساوي النسب أو التكرارات أو لاختبار توزيع المجتمع.</a:t>
            </a:r>
            <a:endParaRPr lang="en-US" sz="2400" dirty="0"/>
          </a:p>
        </p:txBody>
      </p:sp>
    </p:spTree>
    <p:extLst>
      <p:ext uri="{BB962C8B-B14F-4D97-AF65-F5344CB8AC3E}">
        <p14:creationId xmlns:p14="http://schemas.microsoft.com/office/powerpoint/2010/main" val="1361848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7886" y="1287050"/>
            <a:ext cx="5115797" cy="5075515"/>
          </a:xfrm>
          <a:prstGeom prst="rect">
            <a:avLst/>
          </a:prstGeom>
        </p:spPr>
      </p:pic>
      <p:sp>
        <p:nvSpPr>
          <p:cNvPr id="3" name="TextBox 2"/>
          <p:cNvSpPr txBox="1"/>
          <p:nvPr/>
        </p:nvSpPr>
        <p:spPr>
          <a:xfrm>
            <a:off x="4571567" y="339577"/>
            <a:ext cx="4048558" cy="461665"/>
          </a:xfrm>
          <a:prstGeom prst="rect">
            <a:avLst/>
          </a:prstGeom>
          <a:noFill/>
          <a:ln>
            <a:solidFill>
              <a:srgbClr val="FF0000"/>
            </a:solidFill>
          </a:ln>
        </p:spPr>
        <p:txBody>
          <a:bodyPr wrap="square" rtlCol="0">
            <a:spAutoFit/>
          </a:bodyPr>
          <a:lstStyle/>
          <a:p>
            <a:pPr algn="ctr" rtl="1"/>
            <a:r>
              <a:rPr lang="ar-AE" sz="2400" dirty="0" smtClean="0"/>
              <a:t>نتائج اختبار </a:t>
            </a:r>
            <a:r>
              <a:rPr lang="ar-OM" sz="2400" dirty="0" smtClean="0"/>
              <a:t>مربع كاي</a:t>
            </a:r>
            <a:endParaRPr lang="en-US" sz="2400" dirty="0"/>
          </a:p>
        </p:txBody>
      </p:sp>
      <p:sp>
        <p:nvSpPr>
          <p:cNvPr id="4" name="TextBox 3"/>
          <p:cNvSpPr txBox="1"/>
          <p:nvPr/>
        </p:nvSpPr>
        <p:spPr>
          <a:xfrm>
            <a:off x="4752248" y="5099048"/>
            <a:ext cx="4476166" cy="646331"/>
          </a:xfrm>
          <a:prstGeom prst="rect">
            <a:avLst/>
          </a:prstGeom>
          <a:noFill/>
          <a:ln>
            <a:solidFill>
              <a:srgbClr val="FF0000"/>
            </a:solidFill>
          </a:ln>
        </p:spPr>
        <p:txBody>
          <a:bodyPr wrap="square" rtlCol="0">
            <a:spAutoFit/>
          </a:bodyPr>
          <a:lstStyle/>
          <a:p>
            <a:pPr algn="r" rtl="1"/>
            <a:r>
              <a:rPr lang="ar-OM" dirty="0" smtClean="0"/>
              <a:t>القيمة الاحتمالية اصغرمن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دالة. </a:t>
            </a:r>
            <a:endParaRPr lang="ar-AE" dirty="0" smtClean="0"/>
          </a:p>
          <a:p>
            <a:pPr algn="r" rtl="1"/>
            <a:r>
              <a:rPr lang="ar-OM" dirty="0" smtClean="0"/>
              <a:t>( نرفض الفرضية الصفرية)</a:t>
            </a:r>
            <a:endParaRPr lang="en-US" dirty="0"/>
          </a:p>
        </p:txBody>
      </p:sp>
      <p:cxnSp>
        <p:nvCxnSpPr>
          <p:cNvPr id="5" name="Straight Arrow Connector 4"/>
          <p:cNvCxnSpPr/>
          <p:nvPr/>
        </p:nvCxnSpPr>
        <p:spPr>
          <a:xfrm flipH="1">
            <a:off x="3464417" y="5602310"/>
            <a:ext cx="1287831" cy="386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6595846" y="3824807"/>
            <a:ext cx="4476166" cy="923330"/>
          </a:xfrm>
          <a:prstGeom prst="rect">
            <a:avLst/>
          </a:prstGeom>
          <a:noFill/>
          <a:ln>
            <a:solidFill>
              <a:srgbClr val="FF0000"/>
            </a:solidFill>
          </a:ln>
        </p:spPr>
        <p:txBody>
          <a:bodyPr wrap="square" rtlCol="0">
            <a:spAutoFit/>
          </a:bodyPr>
          <a:lstStyle/>
          <a:p>
            <a:pPr algn="r" rtl="1"/>
            <a:r>
              <a:rPr lang="ar-OM" dirty="0" smtClean="0"/>
              <a:t>الفرضية: التكرار المتوقع يساوي التكرار المشاهد</a:t>
            </a:r>
          </a:p>
          <a:p>
            <a:pPr algn="r" rtl="1"/>
            <a:r>
              <a:rPr lang="ar-OM" dirty="0" smtClean="0"/>
              <a:t>أو</a:t>
            </a:r>
          </a:p>
          <a:p>
            <a:pPr algn="r" rtl="1"/>
            <a:r>
              <a:rPr lang="ar-OM" dirty="0" smtClean="0"/>
              <a:t>الفرضية: المجموعات لها نفس التكرارات.</a:t>
            </a:r>
            <a:endParaRPr lang="ar-AE" dirty="0" smtClean="0"/>
          </a:p>
        </p:txBody>
      </p:sp>
      <p:sp>
        <p:nvSpPr>
          <p:cNvPr id="9" name="TextBox 8"/>
          <p:cNvSpPr txBox="1"/>
          <p:nvPr/>
        </p:nvSpPr>
        <p:spPr>
          <a:xfrm>
            <a:off x="7204135" y="1457143"/>
            <a:ext cx="4048558" cy="830997"/>
          </a:xfrm>
          <a:prstGeom prst="rect">
            <a:avLst/>
          </a:prstGeom>
          <a:noFill/>
          <a:ln>
            <a:solidFill>
              <a:srgbClr val="FF0000"/>
            </a:solidFill>
          </a:ln>
        </p:spPr>
        <p:txBody>
          <a:bodyPr wrap="square" rtlCol="0">
            <a:spAutoFit/>
          </a:bodyPr>
          <a:lstStyle/>
          <a:p>
            <a:pPr algn="ctr" rtl="1"/>
            <a:r>
              <a:rPr lang="ar-OM" sz="2400" dirty="0" smtClean="0"/>
              <a:t>يمكن استعماله لاختبار تساوي النسب أو التكرارات أو لاختبار توزيع المجتمع.</a:t>
            </a:r>
            <a:endParaRPr lang="en-US" sz="2400" dirty="0"/>
          </a:p>
        </p:txBody>
      </p:sp>
    </p:spTree>
    <p:extLst>
      <p:ext uri="{BB962C8B-B14F-4D97-AF65-F5344CB8AC3E}">
        <p14:creationId xmlns:p14="http://schemas.microsoft.com/office/powerpoint/2010/main" val="2460822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0456" y="1238823"/>
            <a:ext cx="5972107" cy="4350909"/>
          </a:xfrm>
          <a:prstGeom prst="rect">
            <a:avLst/>
          </a:prstGeom>
        </p:spPr>
      </p:pic>
      <p:sp>
        <p:nvSpPr>
          <p:cNvPr id="4" name="TextBox 3"/>
          <p:cNvSpPr txBox="1"/>
          <p:nvPr/>
        </p:nvSpPr>
        <p:spPr>
          <a:xfrm>
            <a:off x="2876583" y="242214"/>
            <a:ext cx="4700788" cy="584775"/>
          </a:xfrm>
          <a:prstGeom prst="rect">
            <a:avLst/>
          </a:prstGeom>
          <a:noFill/>
          <a:ln>
            <a:solidFill>
              <a:schemeClr val="accent1"/>
            </a:solidFill>
          </a:ln>
        </p:spPr>
        <p:txBody>
          <a:bodyPr wrap="square" rtlCol="0">
            <a:spAutoFit/>
          </a:bodyPr>
          <a:lstStyle/>
          <a:p>
            <a:pPr algn="ctr"/>
            <a:r>
              <a:rPr lang="ar-OM" sz="3200" dirty="0" smtClean="0"/>
              <a:t>مقارنة </a:t>
            </a:r>
            <a:r>
              <a:rPr lang="ar-OM" sz="3200" dirty="0"/>
              <a:t>مجموعتين </a:t>
            </a:r>
            <a:r>
              <a:rPr lang="ar-OM" sz="3200" dirty="0" smtClean="0"/>
              <a:t>مستقلتين</a:t>
            </a:r>
            <a:endParaRPr lang="en-US" sz="3200" dirty="0"/>
          </a:p>
        </p:txBody>
      </p:sp>
      <p:sp>
        <p:nvSpPr>
          <p:cNvPr id="5" name="TextBox 4"/>
          <p:cNvSpPr txBox="1"/>
          <p:nvPr/>
        </p:nvSpPr>
        <p:spPr>
          <a:xfrm>
            <a:off x="8008814" y="1238823"/>
            <a:ext cx="2693530" cy="584775"/>
          </a:xfrm>
          <a:prstGeom prst="rect">
            <a:avLst/>
          </a:prstGeom>
          <a:noFill/>
          <a:ln>
            <a:solidFill>
              <a:srgbClr val="FF0000"/>
            </a:solidFill>
          </a:ln>
        </p:spPr>
        <p:txBody>
          <a:bodyPr wrap="square" rtlCol="0">
            <a:spAutoFit/>
          </a:bodyPr>
          <a:lstStyle/>
          <a:p>
            <a:r>
              <a:rPr lang="ar-OM" sz="3200" dirty="0" smtClean="0"/>
              <a:t>اختبار مان - وتني</a:t>
            </a:r>
            <a:endParaRPr lang="en-US" sz="3200" dirty="0"/>
          </a:p>
        </p:txBody>
      </p:sp>
      <p:sp>
        <p:nvSpPr>
          <p:cNvPr id="6" name="Rectangle 5"/>
          <p:cNvSpPr/>
          <p:nvPr/>
        </p:nvSpPr>
        <p:spPr>
          <a:xfrm>
            <a:off x="6426558" y="1985797"/>
            <a:ext cx="5370489" cy="1938992"/>
          </a:xfrm>
          <a:prstGeom prst="rect">
            <a:avLst/>
          </a:prstGeom>
          <a:ln>
            <a:solidFill>
              <a:srgbClr val="FF0000"/>
            </a:solidFill>
          </a:ln>
        </p:spPr>
        <p:txBody>
          <a:bodyPr wrap="square">
            <a:spAutoFit/>
          </a:bodyPr>
          <a:lstStyle/>
          <a:p>
            <a:pPr marL="342900" indent="-342900" algn="just" rtl="1">
              <a:buFont typeface="Wingdings" panose="05000000000000000000" pitchFamily="2" charset="2"/>
              <a:buChar char="Ø"/>
            </a:pPr>
            <a:r>
              <a:rPr lang="ar-SA" altLang="en-US" sz="2400" dirty="0"/>
              <a:t>يعتبر اختبار مان وتني بديل</a:t>
            </a:r>
            <a:r>
              <a:rPr lang="ar-AE" altLang="en-US" sz="2400" dirty="0"/>
              <a:t>ا عن اختبار </a:t>
            </a:r>
            <a:r>
              <a:rPr lang="ar-OM" altLang="en-US" sz="2400" dirty="0"/>
              <a:t>«ت»</a:t>
            </a:r>
            <a:r>
              <a:rPr lang="ar-SA" altLang="en-US" sz="2400" dirty="0"/>
              <a:t> </a:t>
            </a:r>
            <a:r>
              <a:rPr lang="ar-OM" altLang="en-US" sz="2400" dirty="0"/>
              <a:t>لمجموعتين </a:t>
            </a:r>
            <a:r>
              <a:rPr lang="ar-SA" altLang="en-US" sz="2400" dirty="0"/>
              <a:t>مستقلتين</a:t>
            </a:r>
            <a:r>
              <a:rPr lang="ar-OM" altLang="en-US" sz="2400" dirty="0"/>
              <a:t>.</a:t>
            </a:r>
            <a:endParaRPr lang="ar-SA" altLang="en-US" sz="2400" dirty="0"/>
          </a:p>
          <a:p>
            <a:pPr marL="342900" indent="-342900" algn="just" rtl="1">
              <a:buFont typeface="Wingdings" panose="05000000000000000000" pitchFamily="2" charset="2"/>
              <a:buChar char="Ø"/>
            </a:pPr>
            <a:r>
              <a:rPr lang="ar-SA" altLang="en-US" sz="2400" dirty="0"/>
              <a:t>يستخدم هذا الاختبار عندما يكون </a:t>
            </a:r>
            <a:r>
              <a:rPr lang="ar-OM" altLang="en-US" sz="2400" dirty="0" smtClean="0"/>
              <a:t>المتغير</a:t>
            </a:r>
            <a:r>
              <a:rPr lang="ar-SA" altLang="en-US" sz="2400" dirty="0" smtClean="0"/>
              <a:t>رتبي على </a:t>
            </a:r>
            <a:r>
              <a:rPr lang="ar-SA" altLang="en-US" sz="2400" dirty="0"/>
              <a:t>الأقل ولا يستخدم هذا الاختبار مع المقاييس الاسمية</a:t>
            </a:r>
            <a:r>
              <a:rPr lang="ar-SA" altLang="en-US" sz="2400" dirty="0" smtClean="0"/>
              <a:t>.</a:t>
            </a:r>
            <a:endParaRPr lang="ar-SA" altLang="en-US" sz="2400" dirty="0"/>
          </a:p>
        </p:txBody>
      </p:sp>
    </p:spTree>
    <p:extLst>
      <p:ext uri="{BB962C8B-B14F-4D97-AF65-F5344CB8AC3E}">
        <p14:creationId xmlns:p14="http://schemas.microsoft.com/office/powerpoint/2010/main" val="3755532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311" y="887878"/>
            <a:ext cx="5911402" cy="5423172"/>
          </a:xfrm>
          <a:prstGeom prst="rect">
            <a:avLst/>
          </a:prstGeom>
        </p:spPr>
      </p:pic>
      <p:cxnSp>
        <p:nvCxnSpPr>
          <p:cNvPr id="4" name="Straight Arrow Connector 3"/>
          <p:cNvCxnSpPr/>
          <p:nvPr/>
        </p:nvCxnSpPr>
        <p:spPr>
          <a:xfrm flipH="1">
            <a:off x="2625296" y="672839"/>
            <a:ext cx="1495943" cy="16133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3785323" y="334365"/>
            <a:ext cx="2460930" cy="369332"/>
          </a:xfrm>
          <a:prstGeom prst="rect">
            <a:avLst/>
          </a:prstGeom>
          <a:noFill/>
        </p:spPr>
        <p:txBody>
          <a:bodyPr wrap="none" rtlCol="0">
            <a:spAutoFit/>
          </a:bodyPr>
          <a:lstStyle/>
          <a:p>
            <a:r>
              <a:rPr lang="ar-AE" dirty="0" smtClean="0"/>
              <a:t>المجموعتان اللتان يتم مقارنتهما</a:t>
            </a:r>
            <a:endParaRPr lang="en-US" dirty="0"/>
          </a:p>
        </p:txBody>
      </p:sp>
      <p:cxnSp>
        <p:nvCxnSpPr>
          <p:cNvPr id="7" name="Straight Arrow Connector 6"/>
          <p:cNvCxnSpPr/>
          <p:nvPr/>
        </p:nvCxnSpPr>
        <p:spPr>
          <a:xfrm flipH="1">
            <a:off x="3841879" y="1533350"/>
            <a:ext cx="1670279" cy="7886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4462222" y="1164018"/>
            <a:ext cx="3767378" cy="369332"/>
          </a:xfrm>
          <a:prstGeom prst="rect">
            <a:avLst/>
          </a:prstGeom>
          <a:noFill/>
        </p:spPr>
        <p:txBody>
          <a:bodyPr wrap="none" rtlCol="0">
            <a:spAutoFit/>
          </a:bodyPr>
          <a:lstStyle/>
          <a:p>
            <a:r>
              <a:rPr lang="ar-AE" dirty="0" smtClean="0"/>
              <a:t>حجم كل مجموعة ( عدد الأفراد في كل مجموعة)</a:t>
            </a:r>
            <a:endParaRPr lang="en-US" dirty="0"/>
          </a:p>
        </p:txBody>
      </p:sp>
      <p:cxnSp>
        <p:nvCxnSpPr>
          <p:cNvPr id="16" name="Straight Arrow Connector 15"/>
          <p:cNvCxnSpPr/>
          <p:nvPr/>
        </p:nvCxnSpPr>
        <p:spPr>
          <a:xfrm flipH="1">
            <a:off x="4924533" y="1952646"/>
            <a:ext cx="811041" cy="331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5735574" y="1767980"/>
            <a:ext cx="2034531" cy="369332"/>
          </a:xfrm>
          <a:prstGeom prst="rect">
            <a:avLst/>
          </a:prstGeom>
          <a:noFill/>
        </p:spPr>
        <p:txBody>
          <a:bodyPr wrap="none" rtlCol="0">
            <a:spAutoFit/>
          </a:bodyPr>
          <a:lstStyle/>
          <a:p>
            <a:r>
              <a:rPr lang="ar-AE" dirty="0" smtClean="0"/>
              <a:t>متوسط رتب كل مجموعة</a:t>
            </a:r>
            <a:endParaRPr lang="en-US" dirty="0"/>
          </a:p>
        </p:txBody>
      </p:sp>
      <p:cxnSp>
        <p:nvCxnSpPr>
          <p:cNvPr id="20" name="Straight Arrow Connector 19"/>
          <p:cNvCxnSpPr>
            <a:stCxn id="22" idx="1"/>
          </p:cNvCxnSpPr>
          <p:nvPr/>
        </p:nvCxnSpPr>
        <p:spPr>
          <a:xfrm flipH="1">
            <a:off x="6507051" y="2370934"/>
            <a:ext cx="1009514" cy="842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7516565" y="2186268"/>
            <a:ext cx="2060179" cy="369332"/>
          </a:xfrm>
          <a:prstGeom prst="rect">
            <a:avLst/>
          </a:prstGeom>
          <a:noFill/>
        </p:spPr>
        <p:txBody>
          <a:bodyPr wrap="none" rtlCol="0">
            <a:spAutoFit/>
          </a:bodyPr>
          <a:lstStyle/>
          <a:p>
            <a:r>
              <a:rPr lang="ar-AE" dirty="0" smtClean="0"/>
              <a:t>مجموع رتب كل مجموعة</a:t>
            </a:r>
            <a:endParaRPr lang="en-US" dirty="0"/>
          </a:p>
        </p:txBody>
      </p:sp>
      <p:cxnSp>
        <p:nvCxnSpPr>
          <p:cNvPr id="23" name="Straight Arrow Connector 22"/>
          <p:cNvCxnSpPr/>
          <p:nvPr/>
        </p:nvCxnSpPr>
        <p:spPr>
          <a:xfrm flipH="1">
            <a:off x="4121239" y="4459789"/>
            <a:ext cx="1081827" cy="3833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5111680" y="4155944"/>
            <a:ext cx="2454518" cy="369332"/>
          </a:xfrm>
          <a:prstGeom prst="rect">
            <a:avLst/>
          </a:prstGeom>
          <a:noFill/>
        </p:spPr>
        <p:txBody>
          <a:bodyPr wrap="none" rtlCol="0">
            <a:spAutoFit/>
          </a:bodyPr>
          <a:lstStyle/>
          <a:p>
            <a:r>
              <a:rPr lang="ar-OM" dirty="0" smtClean="0"/>
              <a:t>قيمة إحصاءة اختبار مان -وتني</a:t>
            </a:r>
            <a:endParaRPr lang="en-US" dirty="0"/>
          </a:p>
        </p:txBody>
      </p:sp>
      <p:cxnSp>
        <p:nvCxnSpPr>
          <p:cNvPr id="25" name="Straight Arrow Connector 24"/>
          <p:cNvCxnSpPr/>
          <p:nvPr/>
        </p:nvCxnSpPr>
        <p:spPr>
          <a:xfrm flipH="1" flipV="1">
            <a:off x="4121239" y="5705556"/>
            <a:ext cx="990442" cy="4376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5061593" y="5964521"/>
            <a:ext cx="2622834" cy="646331"/>
          </a:xfrm>
          <a:prstGeom prst="rect">
            <a:avLst/>
          </a:prstGeom>
          <a:noFill/>
        </p:spPr>
        <p:txBody>
          <a:bodyPr wrap="none" rtlCol="0">
            <a:spAutoFit/>
          </a:bodyPr>
          <a:lstStyle/>
          <a:p>
            <a:r>
              <a:rPr lang="ar-AE" dirty="0" smtClean="0"/>
              <a:t>مستوى الدلالة ( القيمة الاحتمالية)</a:t>
            </a:r>
          </a:p>
          <a:p>
            <a:pPr algn="ctr"/>
            <a:r>
              <a:rPr lang="en-US" dirty="0" smtClean="0"/>
              <a:t>P-value</a:t>
            </a:r>
            <a:endParaRPr lang="en-US" dirty="0"/>
          </a:p>
        </p:txBody>
      </p:sp>
      <p:cxnSp>
        <p:nvCxnSpPr>
          <p:cNvPr id="27" name="Straight Arrow Connector 26"/>
          <p:cNvCxnSpPr/>
          <p:nvPr/>
        </p:nvCxnSpPr>
        <p:spPr>
          <a:xfrm flipH="1">
            <a:off x="4121239" y="5094226"/>
            <a:ext cx="951918" cy="186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5111680" y="4843127"/>
            <a:ext cx="2670924" cy="369332"/>
          </a:xfrm>
          <a:prstGeom prst="rect">
            <a:avLst/>
          </a:prstGeom>
          <a:noFill/>
        </p:spPr>
        <p:txBody>
          <a:bodyPr wrap="none" rtlCol="0">
            <a:spAutoFit/>
          </a:bodyPr>
          <a:lstStyle/>
          <a:p>
            <a:pPr algn="r" rtl="1"/>
            <a:r>
              <a:rPr lang="ar-OM" dirty="0" smtClean="0"/>
              <a:t>قيمة إحصاءة اختبارويلكوكسن -</a:t>
            </a:r>
            <a:r>
              <a:rPr lang="en-US" dirty="0" smtClean="0"/>
              <a:t>w</a:t>
            </a:r>
            <a:endParaRPr lang="en-US" dirty="0"/>
          </a:p>
        </p:txBody>
      </p:sp>
      <p:cxnSp>
        <p:nvCxnSpPr>
          <p:cNvPr id="30" name="Straight Arrow Connector 29"/>
          <p:cNvCxnSpPr/>
          <p:nvPr/>
        </p:nvCxnSpPr>
        <p:spPr>
          <a:xfrm flipH="1" flipV="1">
            <a:off x="4121239" y="5447763"/>
            <a:ext cx="951917" cy="904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4949391" y="5336224"/>
            <a:ext cx="2739854" cy="369332"/>
          </a:xfrm>
          <a:prstGeom prst="rect">
            <a:avLst/>
          </a:prstGeom>
          <a:noFill/>
        </p:spPr>
        <p:txBody>
          <a:bodyPr wrap="none" rtlCol="0">
            <a:spAutoFit/>
          </a:bodyPr>
          <a:lstStyle/>
          <a:p>
            <a:pPr algn="r" rtl="1"/>
            <a:r>
              <a:rPr lang="ar-OM" dirty="0" smtClean="0"/>
              <a:t>قيمة إحصاءة </a:t>
            </a:r>
            <a:r>
              <a:rPr lang="en-US" dirty="0" smtClean="0"/>
              <a:t>Z</a:t>
            </a:r>
            <a:r>
              <a:rPr lang="ar-OM" dirty="0" smtClean="0"/>
              <a:t> عند العينات الكبيرة</a:t>
            </a:r>
            <a:endParaRPr lang="en-US" dirty="0"/>
          </a:p>
        </p:txBody>
      </p:sp>
      <p:sp>
        <p:nvSpPr>
          <p:cNvPr id="36" name="TextBox 35"/>
          <p:cNvSpPr txBox="1"/>
          <p:nvPr/>
        </p:nvSpPr>
        <p:spPr>
          <a:xfrm>
            <a:off x="7516565" y="3056965"/>
            <a:ext cx="4476166" cy="646331"/>
          </a:xfrm>
          <a:prstGeom prst="rect">
            <a:avLst/>
          </a:prstGeom>
          <a:noFill/>
          <a:ln>
            <a:solidFill>
              <a:srgbClr val="FF0000"/>
            </a:solidFill>
          </a:ln>
        </p:spPr>
        <p:txBody>
          <a:bodyPr wrap="square" rtlCol="0">
            <a:spAutoFit/>
          </a:bodyPr>
          <a:lstStyle/>
          <a:p>
            <a:pPr algn="r" rtl="1"/>
            <a:r>
              <a:rPr lang="ar-OM" dirty="0" smtClean="0"/>
              <a:t>القيمة الاحتمالية أكبر 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a:t>
            </a:r>
            <a:r>
              <a:rPr lang="ar-AE" dirty="0" smtClean="0"/>
              <a:t>غير</a:t>
            </a:r>
            <a:r>
              <a:rPr lang="ar-OM" dirty="0" smtClean="0"/>
              <a:t>دالة. </a:t>
            </a:r>
            <a:endParaRPr lang="ar-AE" dirty="0" smtClean="0"/>
          </a:p>
          <a:p>
            <a:pPr algn="r" rtl="1"/>
            <a:r>
              <a:rPr lang="ar-OM" dirty="0" smtClean="0"/>
              <a:t>( </a:t>
            </a:r>
            <a:r>
              <a:rPr lang="ar-AE" dirty="0" smtClean="0"/>
              <a:t>لا </a:t>
            </a:r>
            <a:r>
              <a:rPr lang="ar-OM" dirty="0" smtClean="0"/>
              <a:t>نرفض الفرضية الصفرية)</a:t>
            </a:r>
            <a:endParaRPr lang="en-US" dirty="0"/>
          </a:p>
        </p:txBody>
      </p:sp>
    </p:spTree>
    <p:extLst>
      <p:ext uri="{BB962C8B-B14F-4D97-AF65-F5344CB8AC3E}">
        <p14:creationId xmlns:p14="http://schemas.microsoft.com/office/powerpoint/2010/main" val="19928983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3493" y="279508"/>
            <a:ext cx="4121239" cy="584775"/>
          </a:xfrm>
          <a:prstGeom prst="rect">
            <a:avLst/>
          </a:prstGeom>
          <a:noFill/>
          <a:ln>
            <a:solidFill>
              <a:srgbClr val="FF0000"/>
            </a:solidFill>
          </a:ln>
        </p:spPr>
        <p:txBody>
          <a:bodyPr wrap="square" rtlCol="0">
            <a:spAutoFit/>
          </a:bodyPr>
          <a:lstStyle/>
          <a:p>
            <a:pPr algn="ctr"/>
            <a:r>
              <a:rPr lang="ar-OM" sz="3200" dirty="0" smtClean="0"/>
              <a:t>مقارنة مجموعتين مترابطتين</a:t>
            </a:r>
            <a:endParaRPr lang="en-US" sz="3200" dirty="0"/>
          </a:p>
        </p:txBody>
      </p:sp>
      <p:pic>
        <p:nvPicPr>
          <p:cNvPr id="2" name="Picture 1"/>
          <p:cNvPicPr>
            <a:picLocks noChangeAspect="1"/>
          </p:cNvPicPr>
          <p:nvPr/>
        </p:nvPicPr>
        <p:blipFill>
          <a:blip r:embed="rId2"/>
          <a:stretch>
            <a:fillRect/>
          </a:stretch>
        </p:blipFill>
        <p:spPr>
          <a:xfrm>
            <a:off x="270458" y="1043189"/>
            <a:ext cx="6053070" cy="4021638"/>
          </a:xfrm>
          <a:prstGeom prst="rect">
            <a:avLst/>
          </a:prstGeom>
        </p:spPr>
      </p:pic>
      <p:sp>
        <p:nvSpPr>
          <p:cNvPr id="6" name="عنصر نائب للمحتوى 2"/>
          <p:cNvSpPr txBox="1">
            <a:spLocks/>
          </p:cNvSpPr>
          <p:nvPr/>
        </p:nvSpPr>
        <p:spPr>
          <a:xfrm>
            <a:off x="6825804" y="279508"/>
            <a:ext cx="4693812" cy="4923557"/>
          </a:xfrm>
          <a:prstGeom prst="rect">
            <a:avLst/>
          </a:prstGeom>
          <a:ln>
            <a:solidFill>
              <a:srgbClr val="FF000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20000"/>
              </a:lnSpc>
              <a:buNone/>
            </a:pPr>
            <a:r>
              <a:rPr lang="ar-OM" altLang="en-US" sz="2900" dirty="0" smtClean="0">
                <a:cs typeface="Simplified Arabic" panose="02020603050405020304" pitchFamily="18" charset="-78"/>
              </a:rPr>
              <a:t>إذا كانت المجموعتان</a:t>
            </a:r>
            <a:r>
              <a:rPr lang="ar-SA" altLang="en-US" sz="2900" dirty="0" smtClean="0">
                <a:cs typeface="Simplified Arabic" panose="02020603050405020304" pitchFamily="18" charset="-78"/>
              </a:rPr>
              <a:t> </a:t>
            </a:r>
            <a:r>
              <a:rPr lang="ar-OM" altLang="en-US" sz="2900" dirty="0" smtClean="0">
                <a:cs typeface="Simplified Arabic" panose="02020603050405020304" pitchFamily="18" charset="-78"/>
              </a:rPr>
              <a:t>مترابطتين </a:t>
            </a:r>
            <a:r>
              <a:rPr lang="ar-SA" altLang="en-US" sz="2900" dirty="0" smtClean="0">
                <a:cs typeface="Simplified Arabic" panose="02020603050405020304" pitchFamily="18" charset="-78"/>
              </a:rPr>
              <a:t>وكانت البيانات</a:t>
            </a:r>
            <a:r>
              <a:rPr lang="ar-AE" altLang="en-US" sz="2900" dirty="0" smtClean="0">
                <a:cs typeface="Simplified Arabic" panose="02020603050405020304" pitchFamily="18" charset="-78"/>
              </a:rPr>
              <a:t> نوعية (</a:t>
            </a:r>
            <a:r>
              <a:rPr lang="ar-SA" altLang="en-US" sz="2900" dirty="0" smtClean="0">
                <a:cs typeface="Simplified Arabic" panose="02020603050405020304" pitchFamily="18" charset="-78"/>
              </a:rPr>
              <a:t> اسمية أو رتبية</a:t>
            </a:r>
            <a:r>
              <a:rPr lang="en-US" altLang="en-US" sz="2900" dirty="0" smtClean="0">
                <a:cs typeface="Simplified Arabic" panose="02020603050405020304" pitchFamily="18" charset="-78"/>
              </a:rPr>
              <a:t> </a:t>
            </a:r>
            <a:r>
              <a:rPr lang="ar-AE" altLang="en-US" sz="2900" dirty="0" smtClean="0">
                <a:cs typeface="Simplified Arabic" panose="02020603050405020304" pitchFamily="18" charset="-78"/>
              </a:rPr>
              <a:t>) </a:t>
            </a:r>
            <a:r>
              <a:rPr lang="ar-SA" altLang="en-US" sz="2900" dirty="0" smtClean="0">
                <a:cs typeface="Simplified Arabic" panose="02020603050405020304" pitchFamily="18" charset="-78"/>
              </a:rPr>
              <a:t>والمتغيرات ثنائية</a:t>
            </a:r>
            <a:r>
              <a:rPr lang="ar-OM" altLang="en-US" sz="2900" dirty="0" smtClean="0">
                <a:cs typeface="Simplified Arabic" panose="02020603050405020304" pitchFamily="18" charset="-78"/>
              </a:rPr>
              <a:t> التصنيف (</a:t>
            </a:r>
            <a:r>
              <a:rPr lang="en-US" altLang="en-US" sz="2900" dirty="0" smtClean="0">
                <a:latin typeface="Times New Roman" panose="02020603050405020304" pitchFamily="18" charset="0"/>
                <a:cs typeface="Times New Roman" panose="02020603050405020304" pitchFamily="18" charset="0"/>
              </a:rPr>
              <a:t>dichotomous</a:t>
            </a:r>
            <a:r>
              <a:rPr lang="ar-OM" altLang="en-US" sz="2900" dirty="0" smtClean="0">
                <a:cs typeface="Simplified Arabic" panose="02020603050405020304" pitchFamily="18" charset="-78"/>
              </a:rPr>
              <a:t>)</a:t>
            </a:r>
            <a:r>
              <a:rPr lang="ar-SA" altLang="en-US" sz="2900" dirty="0" smtClean="0">
                <a:cs typeface="Simplified Arabic" panose="02020603050405020304" pitchFamily="18" charset="-78"/>
              </a:rPr>
              <a:t> </a:t>
            </a:r>
            <a:r>
              <a:rPr lang="ar-OM" altLang="en-US" sz="2900" dirty="0" smtClean="0">
                <a:cs typeface="Simplified Arabic" panose="02020603050405020304" pitchFamily="18" charset="-78"/>
              </a:rPr>
              <a:t>ف</a:t>
            </a:r>
            <a:r>
              <a:rPr lang="ar-SA" altLang="en-US" sz="2900" dirty="0" smtClean="0">
                <a:cs typeface="Simplified Arabic" panose="02020603050405020304" pitchFamily="18" charset="-78"/>
              </a:rPr>
              <a:t>يستخدم اختبار مكنمار</a:t>
            </a:r>
            <a:r>
              <a:rPr lang="ar-AE" altLang="en-US" sz="2900" dirty="0" smtClean="0">
                <a:cs typeface="Simplified Arabic" panose="02020603050405020304" pitchFamily="18" charset="-78"/>
              </a:rPr>
              <a:t>(</a:t>
            </a:r>
            <a:r>
              <a:rPr lang="en-US" altLang="en-US" sz="2900" dirty="0" smtClean="0">
                <a:latin typeface="Times New Roman" panose="02020603050405020304" pitchFamily="18" charset="0"/>
                <a:cs typeface="Times New Roman" panose="02020603050405020304" pitchFamily="18" charset="0"/>
              </a:rPr>
              <a:t>McNemar</a:t>
            </a:r>
            <a:r>
              <a:rPr lang="en-US" altLang="en-US" sz="2900" dirty="0" smtClean="0">
                <a:cs typeface="Simplified Arabic" panose="02020603050405020304" pitchFamily="18" charset="-78"/>
              </a:rPr>
              <a:t> </a:t>
            </a:r>
            <a:r>
              <a:rPr lang="en-US" altLang="en-US" sz="2900" dirty="0" smtClean="0">
                <a:latin typeface="Times New Roman" panose="02020603050405020304" pitchFamily="18" charset="0"/>
                <a:cs typeface="Times New Roman" panose="02020603050405020304" pitchFamily="18" charset="0"/>
              </a:rPr>
              <a:t>test</a:t>
            </a:r>
            <a:r>
              <a:rPr lang="ar-SA" altLang="en-US" sz="2900" dirty="0" smtClean="0">
                <a:cs typeface="Simplified Arabic" panose="02020603050405020304" pitchFamily="18" charset="-78"/>
              </a:rPr>
              <a:t> </a:t>
            </a:r>
            <a:r>
              <a:rPr lang="ar-AE" altLang="en-US" sz="2900" dirty="0" smtClean="0">
                <a:cs typeface="Simplified Arabic" panose="02020603050405020304" pitchFamily="18" charset="-78"/>
              </a:rPr>
              <a:t>).</a:t>
            </a:r>
          </a:p>
          <a:p>
            <a:pPr algn="just" rtl="1">
              <a:lnSpc>
                <a:spcPct val="120000"/>
              </a:lnSpc>
              <a:buFont typeface="Wingdings" panose="05000000000000000000" pitchFamily="2" charset="2"/>
              <a:buChar char="Ø"/>
            </a:pPr>
            <a:r>
              <a:rPr lang="ar-SA" altLang="en-US" sz="2900" dirty="0" smtClean="0">
                <a:cs typeface="Simplified Arabic" panose="02020603050405020304" pitchFamily="18" charset="-78"/>
              </a:rPr>
              <a:t>أما في حالة أن تكون البيانات رتبية على الأقل </a:t>
            </a:r>
            <a:r>
              <a:rPr lang="ar-AE" altLang="en-US" sz="2900" dirty="0" smtClean="0">
                <a:cs typeface="Simplified Arabic" panose="02020603050405020304" pitchFamily="18" charset="-78"/>
              </a:rPr>
              <a:t>والمتغيرات لها أكثر من تصنيفين </a:t>
            </a:r>
            <a:r>
              <a:rPr lang="ar-SA" altLang="en-US" sz="2900" dirty="0" smtClean="0">
                <a:cs typeface="Simplified Arabic" panose="02020603050405020304" pitchFamily="18" charset="-78"/>
              </a:rPr>
              <a:t>يستخدم اختبار ولكوكسن لعينتين مرتبطتين أو اختبار الإشارة.</a:t>
            </a:r>
          </a:p>
        </p:txBody>
      </p:sp>
    </p:spTree>
    <p:extLst>
      <p:ext uri="{BB962C8B-B14F-4D97-AF65-F5344CB8AC3E}">
        <p14:creationId xmlns:p14="http://schemas.microsoft.com/office/powerpoint/2010/main" val="1108281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5731" y="726784"/>
            <a:ext cx="5207032" cy="5609622"/>
          </a:xfrm>
          <a:prstGeom prst="rect">
            <a:avLst/>
          </a:prstGeom>
        </p:spPr>
      </p:pic>
      <p:sp>
        <p:nvSpPr>
          <p:cNvPr id="6" name="TextBox 5"/>
          <p:cNvSpPr txBox="1"/>
          <p:nvPr/>
        </p:nvSpPr>
        <p:spPr>
          <a:xfrm>
            <a:off x="3785323" y="334365"/>
            <a:ext cx="2683748" cy="369332"/>
          </a:xfrm>
          <a:prstGeom prst="rect">
            <a:avLst/>
          </a:prstGeom>
          <a:noFill/>
        </p:spPr>
        <p:txBody>
          <a:bodyPr wrap="none" rtlCol="0">
            <a:spAutoFit/>
          </a:bodyPr>
          <a:lstStyle/>
          <a:p>
            <a:r>
              <a:rPr lang="ar-AE" dirty="0" smtClean="0"/>
              <a:t>الرتب الموجبة والسالبة والمتساوية</a:t>
            </a:r>
            <a:endParaRPr lang="en-US" dirty="0"/>
          </a:p>
        </p:txBody>
      </p:sp>
      <p:sp>
        <p:nvSpPr>
          <p:cNvPr id="7" name="TextBox 6"/>
          <p:cNvSpPr txBox="1"/>
          <p:nvPr/>
        </p:nvSpPr>
        <p:spPr>
          <a:xfrm>
            <a:off x="3785323" y="1186969"/>
            <a:ext cx="3767378" cy="369332"/>
          </a:xfrm>
          <a:prstGeom prst="rect">
            <a:avLst/>
          </a:prstGeom>
          <a:noFill/>
        </p:spPr>
        <p:txBody>
          <a:bodyPr wrap="none" rtlCol="0">
            <a:spAutoFit/>
          </a:bodyPr>
          <a:lstStyle/>
          <a:p>
            <a:r>
              <a:rPr lang="ar-AE" dirty="0" smtClean="0"/>
              <a:t>حجم كل مجموعة ( عدد الأفراد في كل مجموعة)</a:t>
            </a:r>
            <a:endParaRPr lang="en-US" dirty="0"/>
          </a:p>
        </p:txBody>
      </p:sp>
      <p:sp>
        <p:nvSpPr>
          <p:cNvPr id="8" name="TextBox 7"/>
          <p:cNvSpPr txBox="1"/>
          <p:nvPr/>
        </p:nvSpPr>
        <p:spPr>
          <a:xfrm>
            <a:off x="4651746" y="3593947"/>
            <a:ext cx="2034531" cy="369332"/>
          </a:xfrm>
          <a:prstGeom prst="rect">
            <a:avLst/>
          </a:prstGeom>
          <a:noFill/>
        </p:spPr>
        <p:txBody>
          <a:bodyPr wrap="none" rtlCol="0">
            <a:spAutoFit/>
          </a:bodyPr>
          <a:lstStyle/>
          <a:p>
            <a:r>
              <a:rPr lang="ar-AE" dirty="0" smtClean="0"/>
              <a:t>متوسط رتب كل مجموعة</a:t>
            </a:r>
            <a:endParaRPr lang="en-US" dirty="0"/>
          </a:p>
        </p:txBody>
      </p:sp>
      <p:sp>
        <p:nvSpPr>
          <p:cNvPr id="9" name="TextBox 8"/>
          <p:cNvSpPr txBox="1"/>
          <p:nvPr/>
        </p:nvSpPr>
        <p:spPr>
          <a:xfrm>
            <a:off x="6062890" y="3153910"/>
            <a:ext cx="2060179" cy="369332"/>
          </a:xfrm>
          <a:prstGeom prst="rect">
            <a:avLst/>
          </a:prstGeom>
          <a:noFill/>
        </p:spPr>
        <p:txBody>
          <a:bodyPr wrap="none" rtlCol="0">
            <a:spAutoFit/>
          </a:bodyPr>
          <a:lstStyle/>
          <a:p>
            <a:r>
              <a:rPr lang="ar-AE" dirty="0" smtClean="0"/>
              <a:t>مجموع رتب كل مجموعة</a:t>
            </a:r>
            <a:endParaRPr lang="en-US" dirty="0"/>
          </a:p>
        </p:txBody>
      </p:sp>
      <p:cxnSp>
        <p:nvCxnSpPr>
          <p:cNvPr id="10" name="Straight Arrow Connector 9"/>
          <p:cNvCxnSpPr/>
          <p:nvPr/>
        </p:nvCxnSpPr>
        <p:spPr>
          <a:xfrm flipH="1">
            <a:off x="2679074" y="703697"/>
            <a:ext cx="1764137" cy="13383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3853712" y="1556301"/>
            <a:ext cx="589499" cy="3456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flipV="1">
            <a:off x="4651746" y="2699776"/>
            <a:ext cx="247536" cy="8602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9" idx="1"/>
          </p:cNvCxnSpPr>
          <p:nvPr/>
        </p:nvCxnSpPr>
        <p:spPr>
          <a:xfrm flipH="1" flipV="1">
            <a:off x="5405938" y="3042130"/>
            <a:ext cx="656952" cy="2964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flipV="1">
            <a:off x="3252992" y="5407821"/>
            <a:ext cx="767478" cy="220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4080403" y="5245227"/>
            <a:ext cx="2034531" cy="369332"/>
          </a:xfrm>
          <a:prstGeom prst="rect">
            <a:avLst/>
          </a:prstGeom>
          <a:noFill/>
        </p:spPr>
        <p:txBody>
          <a:bodyPr wrap="none" rtlCol="0">
            <a:spAutoFit/>
          </a:bodyPr>
          <a:lstStyle/>
          <a:p>
            <a:r>
              <a:rPr lang="ar-AE" dirty="0" smtClean="0"/>
              <a:t>متوسط رتب كل مجموعة</a:t>
            </a:r>
            <a:endParaRPr lang="en-US" dirty="0"/>
          </a:p>
        </p:txBody>
      </p:sp>
      <p:cxnSp>
        <p:nvCxnSpPr>
          <p:cNvPr id="25" name="Straight Arrow Connector 24"/>
          <p:cNvCxnSpPr/>
          <p:nvPr/>
        </p:nvCxnSpPr>
        <p:spPr>
          <a:xfrm flipH="1" flipV="1">
            <a:off x="3129566" y="5705341"/>
            <a:ext cx="950838" cy="2962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4067421" y="5797018"/>
            <a:ext cx="2622834" cy="646331"/>
          </a:xfrm>
          <a:prstGeom prst="rect">
            <a:avLst/>
          </a:prstGeom>
          <a:noFill/>
        </p:spPr>
        <p:txBody>
          <a:bodyPr wrap="none" rtlCol="0">
            <a:spAutoFit/>
          </a:bodyPr>
          <a:lstStyle/>
          <a:p>
            <a:pPr algn="ctr"/>
            <a:r>
              <a:rPr lang="ar-AE" dirty="0" smtClean="0"/>
              <a:t>مستوى الدلالة ( القيمة الاحتمالية)</a:t>
            </a:r>
          </a:p>
          <a:p>
            <a:pPr algn="ct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430928" y="4308254"/>
            <a:ext cx="4476166" cy="646331"/>
          </a:xfrm>
          <a:prstGeom prst="rect">
            <a:avLst/>
          </a:prstGeom>
          <a:noFill/>
          <a:ln>
            <a:solidFill>
              <a:srgbClr val="FF0000"/>
            </a:solidFill>
          </a:ln>
        </p:spPr>
        <p:txBody>
          <a:bodyPr wrap="square" rtlCol="0">
            <a:spAutoFit/>
          </a:bodyPr>
          <a:lstStyle/>
          <a:p>
            <a:pPr algn="r" rtl="1"/>
            <a:r>
              <a:rPr lang="ar-OM" dirty="0" smtClean="0"/>
              <a:t>القيمة الاحتمالية </a:t>
            </a:r>
            <a:r>
              <a:rPr lang="ar-AE" dirty="0"/>
              <a:t>أصغر </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دالة. </a:t>
            </a:r>
            <a:endParaRPr lang="ar-AE" dirty="0" smtClean="0"/>
          </a:p>
          <a:p>
            <a:pPr algn="r" rtl="1"/>
            <a:r>
              <a:rPr lang="ar-OM" dirty="0" smtClean="0"/>
              <a:t>( نرفض الفرضية الصفرية)</a:t>
            </a:r>
            <a:endParaRPr lang="en-US" dirty="0"/>
          </a:p>
        </p:txBody>
      </p:sp>
      <p:sp>
        <p:nvSpPr>
          <p:cNvPr id="17" name="TextBox 16"/>
          <p:cNvSpPr txBox="1"/>
          <p:nvPr/>
        </p:nvSpPr>
        <p:spPr>
          <a:xfrm>
            <a:off x="8460024" y="334365"/>
            <a:ext cx="3324412" cy="6297108"/>
          </a:xfrm>
          <a:prstGeom prst="rect">
            <a:avLst/>
          </a:prstGeom>
          <a:noFill/>
          <a:ln>
            <a:solidFill>
              <a:schemeClr val="accent1"/>
            </a:solidFill>
          </a:ln>
        </p:spPr>
        <p:txBody>
          <a:bodyPr wrap="square" rtlCol="0">
            <a:spAutoFit/>
          </a:bodyPr>
          <a:lstStyle/>
          <a:p>
            <a:pPr algn="just" rtl="1">
              <a:lnSpc>
                <a:spcPct val="120000"/>
              </a:lnSpc>
              <a:buFont typeface="Wingdings" panose="05000000000000000000" pitchFamily="2" charset="2"/>
              <a:buChar char="Ø"/>
            </a:pPr>
            <a:r>
              <a:rPr lang="ar-SA" altLang="en-US" sz="2400" dirty="0"/>
              <a:t>يعتبر اختبار ولكوكسن لعينتين </a:t>
            </a:r>
            <a:r>
              <a:rPr lang="ar-OM" altLang="en-US" sz="2400" dirty="0" smtClean="0"/>
              <a:t>مترابطتين </a:t>
            </a:r>
            <a:r>
              <a:rPr lang="ar-SA" altLang="en-US" sz="2400" dirty="0" smtClean="0"/>
              <a:t>بديل</a:t>
            </a:r>
            <a:r>
              <a:rPr lang="ar-AE" altLang="en-US" sz="2400" dirty="0"/>
              <a:t>ا</a:t>
            </a:r>
            <a:r>
              <a:rPr lang="ar-SA" altLang="en-US" sz="2400" dirty="0"/>
              <a:t> </a:t>
            </a:r>
            <a:r>
              <a:rPr lang="ar-AE" altLang="en-US" sz="2400" dirty="0"/>
              <a:t>عن اختبار «ت» لمجموعتين</a:t>
            </a:r>
            <a:r>
              <a:rPr lang="ar-SA" altLang="en-US" sz="2400" dirty="0"/>
              <a:t> </a:t>
            </a:r>
            <a:r>
              <a:rPr lang="ar-AE" altLang="en-US" sz="2400" dirty="0"/>
              <a:t>مترابطتين </a:t>
            </a:r>
            <a:r>
              <a:rPr lang="ar-SA" altLang="en-US" sz="2400" dirty="0"/>
              <a:t>في حالة عدم</a:t>
            </a:r>
            <a:r>
              <a:rPr lang="ar-OM" altLang="en-US" sz="2400" dirty="0"/>
              <a:t> تو</a:t>
            </a:r>
            <a:r>
              <a:rPr lang="ar-SA" altLang="en-US" sz="2400" dirty="0"/>
              <a:t> توفر شروط اختبار</a:t>
            </a:r>
            <a:r>
              <a:rPr lang="ar-AE" altLang="en-US" sz="2400" dirty="0"/>
              <a:t> «ت»</a:t>
            </a:r>
            <a:r>
              <a:rPr lang="ar-SA" altLang="en-US" sz="2400" dirty="0"/>
              <a:t>.</a:t>
            </a:r>
          </a:p>
          <a:p>
            <a:pPr algn="just" rtl="1">
              <a:lnSpc>
                <a:spcPct val="120000"/>
              </a:lnSpc>
              <a:buFont typeface="Wingdings" panose="05000000000000000000" pitchFamily="2" charset="2"/>
              <a:buChar char="Ø"/>
            </a:pPr>
            <a:r>
              <a:rPr lang="ar-SA" altLang="en-US" sz="2400" dirty="0"/>
              <a:t>يقوم </a:t>
            </a:r>
            <a:r>
              <a:rPr lang="ar-OM" altLang="en-US" sz="2400" dirty="0"/>
              <a:t>إختبار </a:t>
            </a:r>
            <a:r>
              <a:rPr lang="ar-SA" altLang="en-US" sz="2400" dirty="0"/>
              <a:t>ولكوكسن لعينتين مرتبطتين</a:t>
            </a:r>
            <a:r>
              <a:rPr lang="ar-AE" altLang="en-US" sz="2400" dirty="0"/>
              <a:t> </a:t>
            </a:r>
            <a:r>
              <a:rPr lang="ar-OM" altLang="en-US" sz="2400" dirty="0"/>
              <a:t>ب</a:t>
            </a:r>
            <a:r>
              <a:rPr lang="ar-SA" altLang="en-US" sz="2400" dirty="0"/>
              <a:t>إيجاد الفر</a:t>
            </a:r>
            <a:r>
              <a:rPr lang="ar-AE" altLang="en-US" sz="2400" dirty="0"/>
              <a:t>و</a:t>
            </a:r>
            <a:r>
              <a:rPr lang="ar-SA" altLang="en-US" sz="2400" dirty="0"/>
              <a:t>ق بين قيم الأزواج ثم ترتيب القيم تصاعديا أو</a:t>
            </a:r>
            <a:r>
              <a:rPr lang="ar-AE" altLang="en-US" sz="2400" dirty="0"/>
              <a:t>تنازليا</a:t>
            </a:r>
            <a:r>
              <a:rPr lang="ar-SA" altLang="en-US" sz="2400" dirty="0"/>
              <a:t> </a:t>
            </a:r>
            <a:r>
              <a:rPr lang="ar-AE" altLang="en-US" sz="2400" dirty="0"/>
              <a:t>.</a:t>
            </a:r>
            <a:r>
              <a:rPr lang="ar-SA" altLang="en-US" sz="2400" dirty="0"/>
              <a:t> إذا كان هناك فرق معنوي فستكون الفروق موجبة أو سالبة بشكل منتظم أما إذا لم يكن هناك فر</a:t>
            </a:r>
            <a:r>
              <a:rPr lang="ar-AE" altLang="en-US" sz="2400" dirty="0"/>
              <a:t>وق</a:t>
            </a:r>
            <a:r>
              <a:rPr lang="ar-SA" altLang="en-US" sz="2400" dirty="0"/>
              <a:t> حقيقي</a:t>
            </a:r>
            <a:r>
              <a:rPr lang="ar-AE" altLang="en-US" sz="2400" dirty="0"/>
              <a:t>ة</a:t>
            </a:r>
            <a:r>
              <a:rPr lang="ar-SA" altLang="en-US" sz="2400" dirty="0"/>
              <a:t> فستكون الفروق المحسوبة </a:t>
            </a:r>
            <a:r>
              <a:rPr lang="ar-AE" altLang="en-US" sz="2400" dirty="0"/>
              <a:t>ليس</a:t>
            </a:r>
            <a:r>
              <a:rPr lang="ar-SA" altLang="en-US" sz="2400" dirty="0"/>
              <a:t> لها اتجاه </a:t>
            </a:r>
            <a:r>
              <a:rPr lang="ar-AE" altLang="en-US" sz="2400" dirty="0"/>
              <a:t>يغلب الآخر.</a:t>
            </a:r>
            <a:endParaRPr lang="en-US" sz="2400" dirty="0"/>
          </a:p>
        </p:txBody>
      </p:sp>
    </p:spTree>
    <p:extLst>
      <p:ext uri="{BB962C8B-B14F-4D97-AF65-F5344CB8AC3E}">
        <p14:creationId xmlns:p14="http://schemas.microsoft.com/office/powerpoint/2010/main" val="36769740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9250" y="285812"/>
            <a:ext cx="5048517" cy="584775"/>
          </a:xfrm>
          <a:prstGeom prst="rect">
            <a:avLst/>
          </a:prstGeom>
          <a:noFill/>
          <a:ln>
            <a:solidFill>
              <a:schemeClr val="accent1"/>
            </a:solidFill>
          </a:ln>
        </p:spPr>
        <p:txBody>
          <a:bodyPr wrap="square" rtlCol="0">
            <a:spAutoFit/>
          </a:bodyPr>
          <a:lstStyle/>
          <a:p>
            <a:r>
              <a:rPr lang="ar-OM" sz="3200" dirty="0" smtClean="0"/>
              <a:t>مقارنة أكثر من </a:t>
            </a:r>
            <a:r>
              <a:rPr lang="ar-OM" sz="3200" dirty="0"/>
              <a:t>مجموعتين </a:t>
            </a:r>
            <a:r>
              <a:rPr lang="ar-OM" sz="3200" dirty="0" smtClean="0"/>
              <a:t>مستقلتين</a:t>
            </a:r>
            <a:endParaRPr lang="en-US" sz="3200" dirty="0"/>
          </a:p>
        </p:txBody>
      </p:sp>
      <p:sp>
        <p:nvSpPr>
          <p:cNvPr id="5" name="TextBox 4"/>
          <p:cNvSpPr txBox="1"/>
          <p:nvPr/>
        </p:nvSpPr>
        <p:spPr>
          <a:xfrm>
            <a:off x="7046890" y="285812"/>
            <a:ext cx="4595612" cy="584775"/>
          </a:xfrm>
          <a:prstGeom prst="rect">
            <a:avLst/>
          </a:prstGeom>
          <a:noFill/>
          <a:ln>
            <a:solidFill>
              <a:srgbClr val="FF0000"/>
            </a:solidFill>
          </a:ln>
        </p:spPr>
        <p:txBody>
          <a:bodyPr wrap="square" rtlCol="0">
            <a:spAutoFit/>
          </a:bodyPr>
          <a:lstStyle/>
          <a:p>
            <a:pPr algn="ctr"/>
            <a:r>
              <a:rPr lang="ar-OM" sz="3200" dirty="0" smtClean="0"/>
              <a:t>اختبار كروسكال - واليز</a:t>
            </a:r>
            <a:endParaRPr lang="en-US" sz="3200" dirty="0"/>
          </a:p>
        </p:txBody>
      </p:sp>
      <p:pic>
        <p:nvPicPr>
          <p:cNvPr id="3" name="Picture 2"/>
          <p:cNvPicPr>
            <a:picLocks noChangeAspect="1"/>
          </p:cNvPicPr>
          <p:nvPr/>
        </p:nvPicPr>
        <p:blipFill>
          <a:blip r:embed="rId2"/>
          <a:stretch>
            <a:fillRect/>
          </a:stretch>
        </p:blipFill>
        <p:spPr>
          <a:xfrm>
            <a:off x="734097" y="1150894"/>
            <a:ext cx="6078825" cy="3935017"/>
          </a:xfrm>
          <a:prstGeom prst="rect">
            <a:avLst/>
          </a:prstGeom>
        </p:spPr>
      </p:pic>
      <p:sp>
        <p:nvSpPr>
          <p:cNvPr id="6" name="Rectangle 5"/>
          <p:cNvSpPr/>
          <p:nvPr/>
        </p:nvSpPr>
        <p:spPr>
          <a:xfrm>
            <a:off x="7611414" y="1150894"/>
            <a:ext cx="4031088" cy="3416320"/>
          </a:xfrm>
          <a:prstGeom prst="rect">
            <a:avLst/>
          </a:prstGeom>
          <a:ln>
            <a:solidFill>
              <a:srgbClr val="FF0000"/>
            </a:solidFill>
          </a:ln>
        </p:spPr>
        <p:txBody>
          <a:bodyPr wrap="square">
            <a:spAutoFit/>
          </a:bodyPr>
          <a:lstStyle/>
          <a:p>
            <a:pPr algn="just" rtl="1"/>
            <a:r>
              <a:rPr lang="ar-SA" altLang="en-US" sz="2400" dirty="0"/>
              <a:t>ويسمى اختبار كروسكال واليس لتحليل التباين باتجاه واحد المبني على الرتب وتكون البيانات التي يتم تحليلها بيانات رتبية </a:t>
            </a:r>
            <a:r>
              <a:rPr lang="ar-SA" altLang="en-US" sz="2400" dirty="0" smtClean="0"/>
              <a:t>على </a:t>
            </a:r>
            <a:r>
              <a:rPr lang="ar-SA" altLang="en-US" sz="2400" dirty="0"/>
              <a:t>الأقل.</a:t>
            </a:r>
          </a:p>
          <a:p>
            <a:pPr algn="just" rtl="1"/>
            <a:r>
              <a:rPr lang="ar-SA" altLang="en-US" sz="2400" dirty="0"/>
              <a:t>ويعد اختبار كروسكال واليس بديلاً لنظيره من الاختبارات المعلمية تحليل التباين باتجاه واحد </a:t>
            </a:r>
            <a:r>
              <a:rPr lang="ar-SA" altLang="en-US" sz="2400" dirty="0" smtClean="0"/>
              <a:t>في حال</a:t>
            </a:r>
            <a:r>
              <a:rPr lang="ar-OM" altLang="en-US" sz="2400" dirty="0" smtClean="0"/>
              <a:t>ة</a:t>
            </a:r>
            <a:r>
              <a:rPr lang="ar-SA" altLang="en-US" sz="2400" dirty="0" smtClean="0"/>
              <a:t> </a:t>
            </a:r>
            <a:r>
              <a:rPr lang="ar-SA" altLang="en-US" sz="2400" dirty="0"/>
              <a:t>عدم تحقق الافتراضات اللازمة لإجراء تحليل التباين باتجاه </a:t>
            </a:r>
            <a:r>
              <a:rPr lang="ar-SA" altLang="en-US" sz="2400" dirty="0" smtClean="0"/>
              <a:t>واحد</a:t>
            </a:r>
            <a:r>
              <a:rPr lang="ar-OM" altLang="en-US" sz="2400" dirty="0"/>
              <a:t>.</a:t>
            </a:r>
            <a:endParaRPr lang="ar-SA" altLang="en-US" sz="2400" dirty="0"/>
          </a:p>
        </p:txBody>
      </p:sp>
    </p:spTree>
    <p:extLst>
      <p:ext uri="{BB962C8B-B14F-4D97-AF65-F5344CB8AC3E}">
        <p14:creationId xmlns:p14="http://schemas.microsoft.com/office/powerpoint/2010/main" val="3455538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7736" y="715598"/>
            <a:ext cx="4856140" cy="5713106"/>
          </a:xfrm>
          <a:prstGeom prst="rect">
            <a:avLst/>
          </a:prstGeom>
        </p:spPr>
      </p:pic>
      <p:cxnSp>
        <p:nvCxnSpPr>
          <p:cNvPr id="4" name="Straight Arrow Connector 3"/>
          <p:cNvCxnSpPr/>
          <p:nvPr/>
        </p:nvCxnSpPr>
        <p:spPr>
          <a:xfrm flipH="1">
            <a:off x="2806664" y="715598"/>
            <a:ext cx="1780241" cy="1375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a:off x="3898344" y="1129886"/>
            <a:ext cx="1312311" cy="9611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5236739" y="1462019"/>
            <a:ext cx="871244" cy="6657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579077" y="4483904"/>
            <a:ext cx="1064108" cy="3871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4546588" y="367227"/>
            <a:ext cx="2270173" cy="369332"/>
          </a:xfrm>
          <a:prstGeom prst="rect">
            <a:avLst/>
          </a:prstGeom>
          <a:noFill/>
        </p:spPr>
        <p:txBody>
          <a:bodyPr wrap="none" rtlCol="0">
            <a:spAutoFit/>
          </a:bodyPr>
          <a:lstStyle/>
          <a:p>
            <a:r>
              <a:rPr lang="ar-AE" dirty="0" smtClean="0"/>
              <a:t>المجموعات التي يتم مقارنتها</a:t>
            </a:r>
            <a:endParaRPr lang="en-US" dirty="0"/>
          </a:p>
        </p:txBody>
      </p:sp>
      <p:sp>
        <p:nvSpPr>
          <p:cNvPr id="11" name="TextBox 10"/>
          <p:cNvSpPr txBox="1"/>
          <p:nvPr/>
        </p:nvSpPr>
        <p:spPr>
          <a:xfrm>
            <a:off x="4674901" y="4269140"/>
            <a:ext cx="1760418" cy="369332"/>
          </a:xfrm>
          <a:prstGeom prst="rect">
            <a:avLst/>
          </a:prstGeom>
          <a:noFill/>
        </p:spPr>
        <p:txBody>
          <a:bodyPr wrap="none" rtlCol="0">
            <a:spAutoFit/>
          </a:bodyPr>
          <a:lstStyle/>
          <a:p>
            <a:r>
              <a:rPr lang="ar-AE" dirty="0" smtClean="0"/>
              <a:t>قيمة إحصاءة الاختبار</a:t>
            </a:r>
            <a:endParaRPr lang="en-US" dirty="0"/>
          </a:p>
        </p:txBody>
      </p:sp>
      <p:sp>
        <p:nvSpPr>
          <p:cNvPr id="12" name="TextBox 11"/>
          <p:cNvSpPr txBox="1"/>
          <p:nvPr/>
        </p:nvSpPr>
        <p:spPr>
          <a:xfrm>
            <a:off x="6088640" y="1287067"/>
            <a:ext cx="1181734" cy="369332"/>
          </a:xfrm>
          <a:prstGeom prst="rect">
            <a:avLst/>
          </a:prstGeom>
          <a:noFill/>
        </p:spPr>
        <p:txBody>
          <a:bodyPr wrap="none" rtlCol="0">
            <a:spAutoFit/>
          </a:bodyPr>
          <a:lstStyle/>
          <a:p>
            <a:r>
              <a:rPr lang="ar-AE" dirty="0" smtClean="0"/>
              <a:t>متوسط الرتب</a:t>
            </a:r>
            <a:endParaRPr lang="en-US" dirty="0"/>
          </a:p>
        </p:txBody>
      </p:sp>
      <p:sp>
        <p:nvSpPr>
          <p:cNvPr id="13" name="TextBox 12"/>
          <p:cNvSpPr txBox="1"/>
          <p:nvPr/>
        </p:nvSpPr>
        <p:spPr>
          <a:xfrm>
            <a:off x="4918789" y="852468"/>
            <a:ext cx="3700052" cy="369332"/>
          </a:xfrm>
          <a:prstGeom prst="rect">
            <a:avLst/>
          </a:prstGeom>
          <a:noFill/>
        </p:spPr>
        <p:txBody>
          <a:bodyPr wrap="none" rtlCol="0">
            <a:spAutoFit/>
          </a:bodyPr>
          <a:lstStyle/>
          <a:p>
            <a:r>
              <a:rPr lang="ar-AE" dirty="0" smtClean="0"/>
              <a:t>حجوم المجموعات ( عدد الأفراد في المجموعات</a:t>
            </a:r>
            <a:endParaRPr lang="en-US" dirty="0"/>
          </a:p>
        </p:txBody>
      </p:sp>
      <p:cxnSp>
        <p:nvCxnSpPr>
          <p:cNvPr id="22" name="Straight Arrow Connector 21"/>
          <p:cNvCxnSpPr/>
          <p:nvPr/>
        </p:nvCxnSpPr>
        <p:spPr>
          <a:xfrm flipH="1">
            <a:off x="3625806" y="5113923"/>
            <a:ext cx="1135087" cy="485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flipV="1">
            <a:off x="3489729" y="5461497"/>
            <a:ext cx="1223939" cy="1846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4760893" y="4872833"/>
            <a:ext cx="3504486" cy="369332"/>
          </a:xfrm>
          <a:prstGeom prst="rect">
            <a:avLst/>
          </a:prstGeom>
          <a:noFill/>
        </p:spPr>
        <p:txBody>
          <a:bodyPr wrap="none" rtlCol="0">
            <a:spAutoFit/>
          </a:bodyPr>
          <a:lstStyle/>
          <a:p>
            <a:r>
              <a:rPr lang="ar-AE" dirty="0" smtClean="0"/>
              <a:t>درجات الحرية ( عدد مجموعات المقارنة -1)</a:t>
            </a:r>
            <a:endParaRPr lang="en-US" dirty="0"/>
          </a:p>
        </p:txBody>
      </p:sp>
      <p:sp>
        <p:nvSpPr>
          <p:cNvPr id="28" name="TextBox 27"/>
          <p:cNvSpPr txBox="1"/>
          <p:nvPr/>
        </p:nvSpPr>
        <p:spPr>
          <a:xfrm>
            <a:off x="4647540" y="5510888"/>
            <a:ext cx="2622834" cy="646331"/>
          </a:xfrm>
          <a:prstGeom prst="rect">
            <a:avLst/>
          </a:prstGeom>
          <a:noFill/>
        </p:spPr>
        <p:txBody>
          <a:bodyPr wrap="none" rtlCol="0">
            <a:spAutoFit/>
          </a:bodyPr>
          <a:lstStyle/>
          <a:p>
            <a:pPr algn="ctr"/>
            <a:r>
              <a:rPr lang="ar-AE" dirty="0" smtClean="0"/>
              <a:t>مستوى الدلالة ( القيمة الاحتمالية)</a:t>
            </a:r>
          </a:p>
          <a:p>
            <a:pPr algn="ct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7472571" y="3420376"/>
            <a:ext cx="4476166" cy="646331"/>
          </a:xfrm>
          <a:prstGeom prst="rect">
            <a:avLst/>
          </a:prstGeom>
          <a:noFill/>
          <a:ln>
            <a:solidFill>
              <a:srgbClr val="FF0000"/>
            </a:solidFill>
          </a:ln>
        </p:spPr>
        <p:txBody>
          <a:bodyPr wrap="square" rtlCol="0">
            <a:spAutoFit/>
          </a:bodyPr>
          <a:lstStyle/>
          <a:p>
            <a:pPr algn="r" rtl="1"/>
            <a:r>
              <a:rPr lang="ar-OM" dirty="0" smtClean="0"/>
              <a:t>القيمة الاحتمالية </a:t>
            </a:r>
            <a:r>
              <a:rPr lang="ar-AE" dirty="0"/>
              <a:t>أصغر </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دالة.</a:t>
            </a:r>
            <a:endParaRPr lang="ar-AE" dirty="0" smtClean="0"/>
          </a:p>
          <a:p>
            <a:pPr algn="r" rtl="1"/>
            <a:r>
              <a:rPr lang="ar-OM" dirty="0" smtClean="0"/>
              <a:t> ( نرفض الفرضية الصفرية)</a:t>
            </a:r>
            <a:endParaRPr lang="en-US" dirty="0"/>
          </a:p>
        </p:txBody>
      </p:sp>
      <p:sp>
        <p:nvSpPr>
          <p:cNvPr id="31" name="TextBox 30"/>
          <p:cNvSpPr txBox="1"/>
          <p:nvPr/>
        </p:nvSpPr>
        <p:spPr>
          <a:xfrm>
            <a:off x="8833439" y="580113"/>
            <a:ext cx="3115298" cy="923330"/>
          </a:xfrm>
          <a:prstGeom prst="rect">
            <a:avLst/>
          </a:prstGeom>
          <a:noFill/>
          <a:ln>
            <a:solidFill>
              <a:srgbClr val="0070C0"/>
            </a:solidFill>
          </a:ln>
        </p:spPr>
        <p:txBody>
          <a:bodyPr wrap="square" rtlCol="0">
            <a:spAutoFit/>
          </a:bodyPr>
          <a:lstStyle/>
          <a:p>
            <a:pPr algn="r" rtl="1"/>
            <a:r>
              <a:rPr lang="ar-OM" dirty="0" smtClean="0"/>
              <a:t>في هذا الإختبار يتم ترتيب القيم بغض النظر عن المجموعة التي تنتمي إليها المشاهدة المرتبة.</a:t>
            </a:r>
            <a:endParaRPr lang="en-US" dirty="0"/>
          </a:p>
        </p:txBody>
      </p:sp>
    </p:spTree>
    <p:extLst>
      <p:ext uri="{BB962C8B-B14F-4D97-AF65-F5344CB8AC3E}">
        <p14:creationId xmlns:p14="http://schemas.microsoft.com/office/powerpoint/2010/main" val="111261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2434" y="353121"/>
            <a:ext cx="9478850" cy="6105490"/>
          </a:xfrm>
          <a:prstGeom prst="rect">
            <a:avLst/>
          </a:prstGeom>
        </p:spPr>
      </p:pic>
    </p:spTree>
    <p:extLst>
      <p:ext uri="{BB962C8B-B14F-4D97-AF65-F5344CB8AC3E}">
        <p14:creationId xmlns:p14="http://schemas.microsoft.com/office/powerpoint/2010/main" val="5816096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1218" y="373046"/>
            <a:ext cx="5138669" cy="584775"/>
          </a:xfrm>
          <a:prstGeom prst="rect">
            <a:avLst/>
          </a:prstGeom>
          <a:noFill/>
          <a:ln>
            <a:solidFill>
              <a:schemeClr val="accent1"/>
            </a:solidFill>
          </a:ln>
        </p:spPr>
        <p:txBody>
          <a:bodyPr wrap="square" rtlCol="0">
            <a:spAutoFit/>
          </a:bodyPr>
          <a:lstStyle/>
          <a:p>
            <a:r>
              <a:rPr lang="ar-OM" sz="3200" dirty="0" smtClean="0"/>
              <a:t>مقارنة أكثر من </a:t>
            </a:r>
            <a:r>
              <a:rPr lang="ar-OM" sz="3200" dirty="0"/>
              <a:t>مجموعتين </a:t>
            </a:r>
            <a:r>
              <a:rPr lang="ar-OM" sz="3200" dirty="0" smtClean="0"/>
              <a:t>مترابطتين</a:t>
            </a:r>
            <a:endParaRPr lang="en-US" sz="3200" dirty="0"/>
          </a:p>
        </p:txBody>
      </p:sp>
      <p:sp>
        <p:nvSpPr>
          <p:cNvPr id="5" name="TextBox 4"/>
          <p:cNvSpPr txBox="1"/>
          <p:nvPr/>
        </p:nvSpPr>
        <p:spPr>
          <a:xfrm>
            <a:off x="8306872" y="1197739"/>
            <a:ext cx="2446986" cy="584775"/>
          </a:xfrm>
          <a:prstGeom prst="rect">
            <a:avLst/>
          </a:prstGeom>
          <a:noFill/>
          <a:ln>
            <a:solidFill>
              <a:srgbClr val="FF0000"/>
            </a:solidFill>
          </a:ln>
        </p:spPr>
        <p:txBody>
          <a:bodyPr wrap="square" rtlCol="0">
            <a:spAutoFit/>
          </a:bodyPr>
          <a:lstStyle/>
          <a:p>
            <a:pPr algn="ctr"/>
            <a:r>
              <a:rPr lang="ar-OM" sz="3200" dirty="0" smtClean="0"/>
              <a:t>اختبار فريدمان</a:t>
            </a:r>
            <a:endParaRPr lang="en-US" sz="3200" dirty="0"/>
          </a:p>
        </p:txBody>
      </p:sp>
      <p:pic>
        <p:nvPicPr>
          <p:cNvPr id="2" name="Picture 1"/>
          <p:cNvPicPr>
            <a:picLocks noChangeAspect="1"/>
          </p:cNvPicPr>
          <p:nvPr/>
        </p:nvPicPr>
        <p:blipFill>
          <a:blip r:embed="rId2"/>
          <a:stretch>
            <a:fillRect/>
          </a:stretch>
        </p:blipFill>
        <p:spPr>
          <a:xfrm>
            <a:off x="379339" y="1197739"/>
            <a:ext cx="6830684" cy="3841326"/>
          </a:xfrm>
          <a:prstGeom prst="rect">
            <a:avLst/>
          </a:prstGeom>
        </p:spPr>
      </p:pic>
      <p:sp>
        <p:nvSpPr>
          <p:cNvPr id="6" name="Rectangle 5"/>
          <p:cNvSpPr/>
          <p:nvPr/>
        </p:nvSpPr>
        <p:spPr>
          <a:xfrm>
            <a:off x="7727324" y="1991011"/>
            <a:ext cx="4095482" cy="4524315"/>
          </a:xfrm>
          <a:prstGeom prst="rect">
            <a:avLst/>
          </a:prstGeom>
          <a:ln>
            <a:solidFill>
              <a:srgbClr val="FF0000"/>
            </a:solidFill>
          </a:ln>
        </p:spPr>
        <p:txBody>
          <a:bodyPr wrap="square">
            <a:spAutoFit/>
          </a:bodyPr>
          <a:lstStyle/>
          <a:p>
            <a:pPr algn="just" rtl="1"/>
            <a:r>
              <a:rPr lang="ar-SA" altLang="en-US" sz="2400" dirty="0"/>
              <a:t>في حالة أكثر من </a:t>
            </a:r>
            <a:r>
              <a:rPr lang="ar-AE" altLang="en-US" sz="2400" dirty="0" smtClean="0"/>
              <a:t>مجموعتين مترابطتين </a:t>
            </a:r>
            <a:r>
              <a:rPr lang="ar-OM" altLang="en-US" sz="2400" dirty="0" smtClean="0"/>
              <a:t>و</a:t>
            </a:r>
            <a:r>
              <a:rPr lang="ar-SA" altLang="en-US" sz="2400" dirty="0"/>
              <a:t>المتغيرات</a:t>
            </a:r>
            <a:r>
              <a:rPr lang="ar-OM" altLang="en-US" sz="2400" dirty="0"/>
              <a:t> </a:t>
            </a:r>
            <a:r>
              <a:rPr lang="ar-OM" altLang="en-US" sz="2400" dirty="0" smtClean="0"/>
              <a:t>نوعية </a:t>
            </a:r>
            <a:r>
              <a:rPr lang="ar-OM" altLang="en-US" sz="2400" dirty="0"/>
              <a:t>(</a:t>
            </a:r>
            <a:r>
              <a:rPr lang="ar-SA" altLang="en-US" sz="2400" dirty="0"/>
              <a:t> </a:t>
            </a:r>
            <a:r>
              <a:rPr lang="ar-AE" altLang="en-US" sz="2400" dirty="0" smtClean="0"/>
              <a:t>اسمية </a:t>
            </a:r>
            <a:r>
              <a:rPr lang="ar-SA" altLang="en-US" sz="2400" dirty="0" smtClean="0"/>
              <a:t>أو </a:t>
            </a:r>
            <a:r>
              <a:rPr lang="ar-AE" altLang="en-US" sz="2400" dirty="0" smtClean="0"/>
              <a:t>رتبية</a:t>
            </a:r>
            <a:r>
              <a:rPr lang="ar-OM" altLang="en-US" sz="2400" dirty="0" smtClean="0"/>
              <a:t>) </a:t>
            </a:r>
            <a:r>
              <a:rPr lang="ar-OM" altLang="en-US" sz="2400" dirty="0"/>
              <a:t>لها تصنيفان (</a:t>
            </a:r>
            <a:r>
              <a:rPr lang="en-US" altLang="en-US" sz="2400" dirty="0">
                <a:latin typeface="Times New Roman" panose="02020603050405020304" pitchFamily="18" charset="0"/>
                <a:cs typeface="Times New Roman" panose="02020603050405020304" pitchFamily="18" charset="0"/>
              </a:rPr>
              <a:t>dichotomous</a:t>
            </a:r>
            <a:r>
              <a:rPr lang="ar-OM" altLang="en-US" sz="2400" dirty="0"/>
              <a:t>) </a:t>
            </a:r>
            <a:r>
              <a:rPr lang="ar-SA" altLang="en-US" sz="2400" dirty="0"/>
              <a:t>يستخدم اختبار كوكران</a:t>
            </a:r>
            <a:r>
              <a:rPr lang="ar-OM" altLang="en-US" sz="2400" dirty="0"/>
              <a:t> (</a:t>
            </a:r>
            <a:r>
              <a:rPr lang="en-US" altLang="en-US" sz="2400" dirty="0">
                <a:latin typeface="Times New Roman" panose="02020603050405020304" pitchFamily="18" charset="0"/>
                <a:cs typeface="Times New Roman" panose="02020603050405020304" pitchFamily="18" charset="0"/>
              </a:rPr>
              <a:t>Cochran Q test</a:t>
            </a:r>
            <a:r>
              <a:rPr lang="ar-SA" altLang="en-US" sz="2400" dirty="0">
                <a:latin typeface="Times New Roman" panose="02020603050405020304" pitchFamily="18" charset="0"/>
                <a:cs typeface="Times New Roman" panose="02020603050405020304" pitchFamily="18" charset="0"/>
              </a:rPr>
              <a:t> </a:t>
            </a:r>
            <a:r>
              <a:rPr lang="ar-OM" altLang="en-US" sz="2400" dirty="0"/>
              <a:t>)</a:t>
            </a:r>
            <a:r>
              <a:rPr lang="ar-SA" altLang="en-US" sz="2400" dirty="0"/>
              <a:t> وهو يعتبر تعميم لاختبار مكنمار</a:t>
            </a:r>
            <a:r>
              <a:rPr lang="ar-OM" altLang="en-US" sz="2400" dirty="0"/>
              <a:t> الخاص بعينتين فقط.</a:t>
            </a:r>
          </a:p>
          <a:p>
            <a:pPr algn="just" rtl="1"/>
            <a:r>
              <a:rPr lang="ar-SA" altLang="en-US" sz="2400" dirty="0"/>
              <a:t> أما عندما تكون البيانات على الأقل رتبية </a:t>
            </a:r>
            <a:r>
              <a:rPr lang="ar-OM" altLang="en-US" sz="2400" dirty="0"/>
              <a:t>ولها أكثر من تصنيفين ف</a:t>
            </a:r>
            <a:r>
              <a:rPr lang="ar-SA" altLang="en-US" sz="2400" dirty="0"/>
              <a:t>يستخدم اختبار فريدمان</a:t>
            </a:r>
            <a:r>
              <a:rPr lang="ar-SA" altLang="en-US" sz="2400" dirty="0" smtClean="0"/>
              <a:t>.</a:t>
            </a:r>
            <a:endParaRPr lang="ar-OM" altLang="en-US" sz="2400" dirty="0" smtClean="0"/>
          </a:p>
          <a:p>
            <a:pPr algn="just" rtl="1"/>
            <a:r>
              <a:rPr lang="en-US" sz="2400" dirty="0"/>
              <a:t>Kendall's W</a:t>
            </a:r>
            <a:r>
              <a:rPr lang="ar-OM" sz="2400" dirty="0"/>
              <a:t> يختبر التوافق في التقييم بوضع الأفراد في ترتيب حسب الأفضلية</a:t>
            </a:r>
            <a:r>
              <a:rPr lang="ar-OM" sz="2400" dirty="0" smtClean="0"/>
              <a:t>.</a:t>
            </a:r>
            <a:endParaRPr lang="ar-SA" altLang="en-US" sz="2400" dirty="0"/>
          </a:p>
        </p:txBody>
      </p:sp>
      <p:sp>
        <p:nvSpPr>
          <p:cNvPr id="7" name="Rectangle 6"/>
          <p:cNvSpPr/>
          <p:nvPr/>
        </p:nvSpPr>
        <p:spPr>
          <a:xfrm>
            <a:off x="1010992" y="5278983"/>
            <a:ext cx="6096000" cy="1200329"/>
          </a:xfrm>
          <a:prstGeom prst="rect">
            <a:avLst/>
          </a:prstGeom>
          <a:ln>
            <a:solidFill>
              <a:srgbClr val="FF0000"/>
            </a:solidFill>
          </a:ln>
        </p:spPr>
        <p:txBody>
          <a:bodyPr>
            <a:spAutoFit/>
          </a:bodyPr>
          <a:lstStyle/>
          <a:p>
            <a:pPr algn="just" rtl="1"/>
            <a:r>
              <a:rPr lang="ar-AE" altLang="en-US" sz="2400" dirty="0" smtClean="0"/>
              <a:t>في اختبار فريدمان</a:t>
            </a:r>
          </a:p>
          <a:p>
            <a:pPr algn="just" rtl="1"/>
            <a:r>
              <a:rPr lang="ar-OM" altLang="en-US" sz="2400" dirty="0" smtClean="0"/>
              <a:t>الفرضية </a:t>
            </a:r>
            <a:r>
              <a:rPr lang="ar-SA" altLang="en-US" sz="2400" dirty="0" smtClean="0"/>
              <a:t>الصفرية </a:t>
            </a:r>
            <a:r>
              <a:rPr lang="ar-OM" altLang="en-US" sz="2400" dirty="0" smtClean="0"/>
              <a:t>: </a:t>
            </a:r>
            <a:r>
              <a:rPr lang="ar-SA" altLang="en-US" sz="2400" dirty="0" smtClean="0"/>
              <a:t>وسيط </a:t>
            </a:r>
            <a:r>
              <a:rPr lang="ar-OM" altLang="en-US" sz="2400" dirty="0" smtClean="0"/>
              <a:t>المجموعات متساوي</a:t>
            </a:r>
          </a:p>
          <a:p>
            <a:pPr algn="just" rtl="1"/>
            <a:r>
              <a:rPr lang="ar-OM" altLang="en-US" sz="2400" dirty="0" smtClean="0"/>
              <a:t>الفرضية البديلة:على الأقل وسيطين غير متساويين.</a:t>
            </a:r>
            <a:endParaRPr lang="ar-SA" altLang="en-US" sz="2400" dirty="0"/>
          </a:p>
        </p:txBody>
      </p:sp>
    </p:spTree>
    <p:extLst>
      <p:ext uri="{BB962C8B-B14F-4D97-AF65-F5344CB8AC3E}">
        <p14:creationId xmlns:p14="http://schemas.microsoft.com/office/powerpoint/2010/main" val="346768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05" y="1271984"/>
            <a:ext cx="3099784" cy="4931475"/>
          </a:xfrm>
          <a:prstGeom prst="rect">
            <a:avLst/>
          </a:prstGeom>
        </p:spPr>
      </p:pic>
      <p:cxnSp>
        <p:nvCxnSpPr>
          <p:cNvPr id="3" name="Straight Arrow Connector 2"/>
          <p:cNvCxnSpPr/>
          <p:nvPr/>
        </p:nvCxnSpPr>
        <p:spPr>
          <a:xfrm flipH="1">
            <a:off x="2928925" y="2373385"/>
            <a:ext cx="1064108" cy="3871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 name="Straight Arrow Connector 3"/>
          <p:cNvCxnSpPr/>
          <p:nvPr/>
        </p:nvCxnSpPr>
        <p:spPr>
          <a:xfrm flipH="1">
            <a:off x="3243641" y="4366518"/>
            <a:ext cx="1141654" cy="5045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a:off x="3243641" y="4941104"/>
            <a:ext cx="1553290" cy="1997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3201236" y="5682558"/>
            <a:ext cx="1226464" cy="3396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146132" y="5369487"/>
            <a:ext cx="2478326" cy="174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5624458" y="5179743"/>
            <a:ext cx="3504486" cy="369332"/>
          </a:xfrm>
          <a:prstGeom prst="rect">
            <a:avLst/>
          </a:prstGeom>
          <a:noFill/>
        </p:spPr>
        <p:txBody>
          <a:bodyPr wrap="none" rtlCol="0">
            <a:spAutoFit/>
          </a:bodyPr>
          <a:lstStyle/>
          <a:p>
            <a:r>
              <a:rPr lang="ar-AE" dirty="0" smtClean="0"/>
              <a:t>درجات الحرية ( عدد مجموعات المقارنة -1)</a:t>
            </a:r>
            <a:endParaRPr lang="en-US" dirty="0"/>
          </a:p>
        </p:txBody>
      </p:sp>
      <p:sp>
        <p:nvSpPr>
          <p:cNvPr id="15" name="TextBox 14"/>
          <p:cNvSpPr txBox="1"/>
          <p:nvPr/>
        </p:nvSpPr>
        <p:spPr>
          <a:xfrm>
            <a:off x="4385295" y="5784924"/>
            <a:ext cx="2622834" cy="646331"/>
          </a:xfrm>
          <a:prstGeom prst="rect">
            <a:avLst/>
          </a:prstGeom>
          <a:noFill/>
        </p:spPr>
        <p:txBody>
          <a:bodyPr wrap="none" rtlCol="0">
            <a:spAutoFit/>
          </a:bodyPr>
          <a:lstStyle/>
          <a:p>
            <a:pPr algn="ctr"/>
            <a:r>
              <a:rPr lang="ar-AE" dirty="0" smtClean="0"/>
              <a:t>مستوى الدلالة ( القيمة الاحتمالية)</a:t>
            </a:r>
          </a:p>
          <a:p>
            <a:pPr algn="ct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744249" y="4720617"/>
            <a:ext cx="1760418" cy="369332"/>
          </a:xfrm>
          <a:prstGeom prst="rect">
            <a:avLst/>
          </a:prstGeom>
          <a:noFill/>
        </p:spPr>
        <p:txBody>
          <a:bodyPr wrap="none" rtlCol="0">
            <a:spAutoFit/>
          </a:bodyPr>
          <a:lstStyle/>
          <a:p>
            <a:r>
              <a:rPr lang="ar-AE" dirty="0" smtClean="0"/>
              <a:t>قيمة إحصاءة الاختبار</a:t>
            </a:r>
            <a:endParaRPr lang="en-US" dirty="0"/>
          </a:p>
        </p:txBody>
      </p:sp>
      <p:sp>
        <p:nvSpPr>
          <p:cNvPr id="17" name="TextBox 16"/>
          <p:cNvSpPr txBox="1"/>
          <p:nvPr/>
        </p:nvSpPr>
        <p:spPr>
          <a:xfrm>
            <a:off x="4385295" y="4178589"/>
            <a:ext cx="957313" cy="369332"/>
          </a:xfrm>
          <a:prstGeom prst="rect">
            <a:avLst/>
          </a:prstGeom>
          <a:noFill/>
        </p:spPr>
        <p:txBody>
          <a:bodyPr wrap="none" rtlCol="0">
            <a:spAutoFit/>
          </a:bodyPr>
          <a:lstStyle/>
          <a:p>
            <a:r>
              <a:rPr lang="ar-OM" dirty="0" smtClean="0"/>
              <a:t>حجم العينة</a:t>
            </a:r>
            <a:endParaRPr lang="en-US" dirty="0"/>
          </a:p>
        </p:txBody>
      </p:sp>
      <p:sp>
        <p:nvSpPr>
          <p:cNvPr id="18" name="TextBox 17"/>
          <p:cNvSpPr txBox="1"/>
          <p:nvPr/>
        </p:nvSpPr>
        <p:spPr>
          <a:xfrm>
            <a:off x="3949789" y="2188719"/>
            <a:ext cx="2034531" cy="369332"/>
          </a:xfrm>
          <a:prstGeom prst="rect">
            <a:avLst/>
          </a:prstGeom>
          <a:noFill/>
        </p:spPr>
        <p:txBody>
          <a:bodyPr wrap="none" rtlCol="0">
            <a:spAutoFit/>
          </a:bodyPr>
          <a:lstStyle/>
          <a:p>
            <a:r>
              <a:rPr lang="ar-AE" dirty="0" smtClean="0"/>
              <a:t>متوسط رتب كل مجموعة</a:t>
            </a:r>
            <a:endParaRPr lang="en-US" dirty="0"/>
          </a:p>
        </p:txBody>
      </p:sp>
      <p:sp>
        <p:nvSpPr>
          <p:cNvPr id="19" name="TextBox 18"/>
          <p:cNvSpPr txBox="1"/>
          <p:nvPr/>
        </p:nvSpPr>
        <p:spPr>
          <a:xfrm>
            <a:off x="3201236" y="1361020"/>
            <a:ext cx="2270173" cy="369332"/>
          </a:xfrm>
          <a:prstGeom prst="rect">
            <a:avLst/>
          </a:prstGeom>
          <a:noFill/>
        </p:spPr>
        <p:txBody>
          <a:bodyPr wrap="none" rtlCol="0">
            <a:spAutoFit/>
          </a:bodyPr>
          <a:lstStyle/>
          <a:p>
            <a:r>
              <a:rPr lang="ar-AE" dirty="0" smtClean="0"/>
              <a:t>المجموعات التي يتم مقارنتها</a:t>
            </a:r>
            <a:endParaRPr lang="en-US" dirty="0"/>
          </a:p>
        </p:txBody>
      </p:sp>
      <p:cxnSp>
        <p:nvCxnSpPr>
          <p:cNvPr id="20" name="Straight Arrow Connector 19"/>
          <p:cNvCxnSpPr/>
          <p:nvPr/>
        </p:nvCxnSpPr>
        <p:spPr>
          <a:xfrm flipH="1">
            <a:off x="1626674" y="1730352"/>
            <a:ext cx="1616967" cy="11119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6890861" y="3091390"/>
            <a:ext cx="4476166" cy="646331"/>
          </a:xfrm>
          <a:prstGeom prst="rect">
            <a:avLst/>
          </a:prstGeom>
          <a:noFill/>
          <a:ln>
            <a:solidFill>
              <a:srgbClr val="FF0000"/>
            </a:solidFill>
          </a:ln>
        </p:spPr>
        <p:txBody>
          <a:bodyPr wrap="square" rtlCol="0">
            <a:spAutoFit/>
          </a:bodyPr>
          <a:lstStyle/>
          <a:p>
            <a:pPr algn="r" rtl="1"/>
            <a:r>
              <a:rPr lang="ar-OM" dirty="0" smtClean="0"/>
              <a:t>القيمة الاحتمالية </a:t>
            </a:r>
            <a:r>
              <a:rPr lang="ar-AE" dirty="0"/>
              <a:t>أصغر </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دالة. </a:t>
            </a:r>
            <a:endParaRPr lang="ar-AE" dirty="0" smtClean="0"/>
          </a:p>
          <a:p>
            <a:pPr algn="r" rtl="1"/>
            <a:r>
              <a:rPr lang="ar-OM" dirty="0" smtClean="0"/>
              <a:t>( نرفض الفرضية الصفرية)</a:t>
            </a:r>
            <a:endParaRPr lang="en-US" dirty="0"/>
          </a:p>
        </p:txBody>
      </p:sp>
    </p:spTree>
    <p:extLst>
      <p:ext uri="{BB962C8B-B14F-4D97-AF65-F5344CB8AC3E}">
        <p14:creationId xmlns:p14="http://schemas.microsoft.com/office/powerpoint/2010/main" val="36905481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466BC3-3A09-42B2-9B83-ED741D2038D7}" type="slidenum">
              <a:rPr lang="ar-SA" altLang="en-US" smtClean="0"/>
              <a:pPr/>
              <a:t>82</a:t>
            </a:fld>
            <a:endParaRPr lang="ar-SA" altLang="en-US"/>
          </a:p>
        </p:txBody>
      </p:sp>
      <p:graphicFrame>
        <p:nvGraphicFramePr>
          <p:cNvPr id="3" name="Diagram 2"/>
          <p:cNvGraphicFramePr/>
          <p:nvPr>
            <p:extLst>
              <p:ext uri="{D42A27DB-BD31-4B8C-83A1-F6EECF244321}">
                <p14:modId xmlns:p14="http://schemas.microsoft.com/office/powerpoint/2010/main" val="3718371951"/>
              </p:ext>
            </p:extLst>
          </p:nvPr>
        </p:nvGraphicFramePr>
        <p:xfrm>
          <a:off x="2207568" y="620688"/>
          <a:ext cx="7896200" cy="573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193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1093" y="2588653"/>
            <a:ext cx="3412901" cy="707886"/>
          </a:xfrm>
          <a:prstGeom prst="rect">
            <a:avLst/>
          </a:prstGeom>
          <a:noFill/>
          <a:ln>
            <a:solidFill>
              <a:srgbClr val="00B050"/>
            </a:solidFill>
          </a:ln>
        </p:spPr>
        <p:txBody>
          <a:bodyPr wrap="square" rtlCol="0">
            <a:spAutoFit/>
          </a:bodyPr>
          <a:lstStyle/>
          <a:p>
            <a:r>
              <a:rPr lang="ar-OM" sz="4000" dirty="0" smtClean="0">
                <a:solidFill>
                  <a:srgbClr val="FF0000"/>
                </a:solidFill>
              </a:rPr>
              <a:t>الإختبارات المعلمية</a:t>
            </a:r>
            <a:endParaRPr lang="en-US" sz="4000" dirty="0">
              <a:solidFill>
                <a:srgbClr val="FF0000"/>
              </a:solidFill>
            </a:endParaRPr>
          </a:p>
        </p:txBody>
      </p:sp>
    </p:spTree>
    <p:extLst>
      <p:ext uri="{BB962C8B-B14F-4D97-AF65-F5344CB8AC3E}">
        <p14:creationId xmlns:p14="http://schemas.microsoft.com/office/powerpoint/2010/main" val="21024656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89604"/>
            <a:ext cx="6096000" cy="2458686"/>
          </a:xfrm>
          <a:prstGeom prst="rect">
            <a:avLst/>
          </a:prstGeom>
          <a:ln>
            <a:solidFill>
              <a:srgbClr val="00B050"/>
            </a:solidFill>
          </a:ln>
        </p:spPr>
        <p:txBody>
          <a:bodyPr>
            <a:spAutoFit/>
          </a:bodyPr>
          <a:lstStyle/>
          <a:p>
            <a:pPr marL="342900" lvl="0" indent="-342900" algn="r" rtl="1">
              <a:lnSpc>
                <a:spcPct val="107000"/>
              </a:lnSpc>
              <a:spcAft>
                <a:spcPts val="800"/>
              </a:spcAft>
              <a:buFont typeface="+mj-lt"/>
              <a:buAutoNum type="arabicParenR"/>
            </a:pPr>
            <a:r>
              <a:rPr lang="ar-SA" sz="2400" dirty="0" smtClean="0">
                <a:latin typeface="Calibri" panose="020F0502020204030204" pitchFamily="34" charset="0"/>
                <a:ea typeface="Calibri" panose="020F0502020204030204" pitchFamily="34" charset="0"/>
                <a:cs typeface="+mj-cs"/>
              </a:rPr>
              <a:t>المتغير </a:t>
            </a:r>
            <a:r>
              <a:rPr lang="ar-SA" sz="2400" dirty="0">
                <a:latin typeface="Calibri" panose="020F0502020204030204" pitchFamily="34" charset="0"/>
                <a:ea typeface="Calibri" panose="020F0502020204030204" pitchFamily="34" charset="0"/>
                <a:cs typeface="+mj-cs"/>
              </a:rPr>
              <a:t>التابع متغير كمي.</a:t>
            </a:r>
            <a:endParaRPr lang="en-US" sz="2400" dirty="0">
              <a:latin typeface="Calibri" panose="020F0502020204030204" pitchFamily="34" charset="0"/>
              <a:ea typeface="Calibri" panose="020F0502020204030204" pitchFamily="34" charset="0"/>
              <a:cs typeface="+mj-cs"/>
            </a:endParaRPr>
          </a:p>
          <a:p>
            <a:pPr marL="342900" lvl="0" indent="-342900" algn="r" rtl="1">
              <a:lnSpc>
                <a:spcPct val="107000"/>
              </a:lnSpc>
              <a:spcAft>
                <a:spcPts val="800"/>
              </a:spcAft>
              <a:buFont typeface="+mj-lt"/>
              <a:buAutoNum type="arabicParenR"/>
            </a:pPr>
            <a:r>
              <a:rPr lang="ar-SA" sz="2400" dirty="0">
                <a:latin typeface="Calibri" panose="020F0502020204030204" pitchFamily="34" charset="0"/>
                <a:ea typeface="Calibri" panose="020F0502020204030204" pitchFamily="34" charset="0"/>
                <a:cs typeface="+mj-cs"/>
              </a:rPr>
              <a:t>العينة عشوائية ( احتمالية</a:t>
            </a:r>
            <a:r>
              <a:rPr lang="ar-SA" sz="2400" dirty="0" smtClean="0">
                <a:latin typeface="Calibri" panose="020F0502020204030204" pitchFamily="34" charset="0"/>
                <a:ea typeface="Calibri" panose="020F0502020204030204" pitchFamily="34" charset="0"/>
                <a:cs typeface="+mj-cs"/>
              </a:rPr>
              <a:t>)</a:t>
            </a:r>
            <a:r>
              <a:rPr lang="ar-OM" sz="2400" dirty="0" smtClean="0">
                <a:latin typeface="Calibri" panose="020F0502020204030204" pitchFamily="34" charset="0"/>
                <a:ea typeface="Calibri" panose="020F0502020204030204" pitchFamily="34" charset="0"/>
                <a:cs typeface="+mj-cs"/>
              </a:rPr>
              <a:t>.</a:t>
            </a:r>
            <a:endParaRPr lang="en-US" sz="2400" dirty="0">
              <a:latin typeface="Calibri" panose="020F0502020204030204" pitchFamily="34" charset="0"/>
              <a:ea typeface="Calibri" panose="020F0502020204030204" pitchFamily="34" charset="0"/>
              <a:cs typeface="+mj-cs"/>
            </a:endParaRPr>
          </a:p>
          <a:p>
            <a:pPr marL="342900" lvl="0" indent="-342900" algn="r" rtl="1">
              <a:lnSpc>
                <a:spcPct val="107000"/>
              </a:lnSpc>
              <a:spcAft>
                <a:spcPts val="800"/>
              </a:spcAft>
              <a:buFont typeface="+mj-lt"/>
              <a:buAutoNum type="arabicParenR"/>
            </a:pPr>
            <a:r>
              <a:rPr lang="ar-SA" sz="2400" dirty="0">
                <a:latin typeface="Calibri" panose="020F0502020204030204" pitchFamily="34" charset="0"/>
                <a:ea typeface="Calibri" panose="020F0502020204030204" pitchFamily="34" charset="0"/>
                <a:cs typeface="+mj-cs"/>
              </a:rPr>
              <a:t>استقلالية </a:t>
            </a:r>
            <a:r>
              <a:rPr lang="ar-SA" sz="2400" dirty="0" smtClean="0">
                <a:latin typeface="Calibri" panose="020F0502020204030204" pitchFamily="34" charset="0"/>
                <a:ea typeface="Calibri" panose="020F0502020204030204" pitchFamily="34" charset="0"/>
                <a:cs typeface="+mj-cs"/>
              </a:rPr>
              <a:t>المشاهدات</a:t>
            </a:r>
            <a:r>
              <a:rPr lang="ar-OM" sz="2400" dirty="0" smtClean="0">
                <a:latin typeface="Calibri" panose="020F0502020204030204" pitchFamily="34" charset="0"/>
                <a:ea typeface="Calibri" panose="020F0502020204030204" pitchFamily="34" charset="0"/>
                <a:cs typeface="+mj-cs"/>
              </a:rPr>
              <a:t>.</a:t>
            </a:r>
            <a:endParaRPr lang="en-US" sz="2400" dirty="0">
              <a:latin typeface="Calibri" panose="020F0502020204030204" pitchFamily="34" charset="0"/>
              <a:ea typeface="Calibri" panose="020F0502020204030204" pitchFamily="34" charset="0"/>
              <a:cs typeface="+mj-cs"/>
            </a:endParaRPr>
          </a:p>
          <a:p>
            <a:pPr marL="342900" lvl="0" indent="-342900" algn="r" rtl="1">
              <a:lnSpc>
                <a:spcPct val="107000"/>
              </a:lnSpc>
              <a:spcAft>
                <a:spcPts val="800"/>
              </a:spcAft>
              <a:buFont typeface="+mj-lt"/>
              <a:buAutoNum type="arabicParenR"/>
            </a:pPr>
            <a:r>
              <a:rPr lang="ar-SA" sz="2400" dirty="0">
                <a:latin typeface="Calibri" panose="020F0502020204030204" pitchFamily="34" charset="0"/>
                <a:ea typeface="Calibri" panose="020F0502020204030204" pitchFamily="34" charset="0"/>
                <a:cs typeface="+mj-cs"/>
              </a:rPr>
              <a:t>تجانس المجموعات ( لها نفس التباين</a:t>
            </a:r>
            <a:r>
              <a:rPr lang="ar-SA" sz="2400" dirty="0" smtClean="0">
                <a:latin typeface="Calibri" panose="020F0502020204030204" pitchFamily="34" charset="0"/>
                <a:ea typeface="Calibri" panose="020F0502020204030204" pitchFamily="34" charset="0"/>
                <a:cs typeface="+mj-cs"/>
              </a:rPr>
              <a:t>)</a:t>
            </a:r>
            <a:r>
              <a:rPr lang="ar-OM" sz="2400" dirty="0" smtClean="0">
                <a:latin typeface="Calibri" panose="020F0502020204030204" pitchFamily="34" charset="0"/>
                <a:ea typeface="Calibri" panose="020F0502020204030204" pitchFamily="34" charset="0"/>
                <a:cs typeface="+mj-cs"/>
              </a:rPr>
              <a:t>.</a:t>
            </a:r>
            <a:endParaRPr lang="en-US" sz="2400" dirty="0">
              <a:latin typeface="Calibri" panose="020F0502020204030204" pitchFamily="34" charset="0"/>
              <a:ea typeface="Calibri" panose="020F0502020204030204" pitchFamily="34" charset="0"/>
              <a:cs typeface="+mj-cs"/>
            </a:endParaRPr>
          </a:p>
          <a:p>
            <a:pPr marL="342900" lvl="0" indent="-342900" algn="r" rtl="1">
              <a:lnSpc>
                <a:spcPct val="107000"/>
              </a:lnSpc>
              <a:spcAft>
                <a:spcPts val="800"/>
              </a:spcAft>
              <a:buFont typeface="+mj-lt"/>
              <a:buAutoNum type="arabicParenR"/>
            </a:pPr>
            <a:r>
              <a:rPr lang="ar-SA" sz="2400" dirty="0">
                <a:latin typeface="Calibri" panose="020F0502020204030204" pitchFamily="34" charset="0"/>
                <a:ea typeface="Calibri" panose="020F0502020204030204" pitchFamily="34" charset="0"/>
                <a:cs typeface="+mj-cs"/>
              </a:rPr>
              <a:t>اعتدالية بيانات المتغير التابع في جميع </a:t>
            </a:r>
            <a:r>
              <a:rPr lang="ar-SA" sz="2400" dirty="0" smtClean="0">
                <a:latin typeface="Calibri" panose="020F0502020204030204" pitchFamily="34" charset="0"/>
                <a:ea typeface="Calibri" panose="020F0502020204030204" pitchFamily="34" charset="0"/>
                <a:cs typeface="+mj-cs"/>
              </a:rPr>
              <a:t>المجموعات</a:t>
            </a:r>
            <a:r>
              <a:rPr lang="ar-OM" sz="2400" dirty="0" smtClean="0">
                <a:latin typeface="Calibri" panose="020F0502020204030204" pitchFamily="34" charset="0"/>
                <a:ea typeface="Calibri" panose="020F0502020204030204" pitchFamily="34" charset="0"/>
                <a:cs typeface="+mj-cs"/>
              </a:rPr>
              <a:t>.</a:t>
            </a:r>
            <a:endParaRPr lang="en-US" sz="2400" dirty="0">
              <a:effectLst/>
              <a:latin typeface="Calibri" panose="020F0502020204030204" pitchFamily="34" charset="0"/>
              <a:ea typeface="Calibri" panose="020F0502020204030204" pitchFamily="34" charset="0"/>
              <a:cs typeface="+mj-cs"/>
            </a:endParaRPr>
          </a:p>
        </p:txBody>
      </p:sp>
      <p:sp>
        <p:nvSpPr>
          <p:cNvPr id="3" name="TextBox 2"/>
          <p:cNvSpPr txBox="1"/>
          <p:nvPr/>
        </p:nvSpPr>
        <p:spPr>
          <a:xfrm>
            <a:off x="2859111" y="940158"/>
            <a:ext cx="6117464" cy="461665"/>
          </a:xfrm>
          <a:prstGeom prst="rect">
            <a:avLst/>
          </a:prstGeom>
          <a:noFill/>
          <a:ln>
            <a:solidFill>
              <a:srgbClr val="FF0000"/>
            </a:solidFill>
          </a:ln>
        </p:spPr>
        <p:txBody>
          <a:bodyPr wrap="square" rtlCol="0">
            <a:spAutoFit/>
          </a:bodyPr>
          <a:lstStyle/>
          <a:p>
            <a:pPr algn="ctr"/>
            <a:r>
              <a:rPr lang="ar-AE" sz="2400" dirty="0" smtClean="0"/>
              <a:t>شروط تطبيق الاختبارات المعلمية</a:t>
            </a:r>
            <a:endParaRPr lang="en-US" sz="2400" dirty="0"/>
          </a:p>
        </p:txBody>
      </p:sp>
    </p:spTree>
    <p:extLst>
      <p:ext uri="{BB962C8B-B14F-4D97-AF65-F5344CB8AC3E}">
        <p14:creationId xmlns:p14="http://schemas.microsoft.com/office/powerpoint/2010/main" val="669235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62310" y="734095"/>
          <a:ext cx="7446851" cy="425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0164" y="4971245"/>
            <a:ext cx="8925059" cy="461665"/>
          </a:xfrm>
          <a:prstGeom prst="rect">
            <a:avLst/>
          </a:prstGeom>
          <a:noFill/>
          <a:ln>
            <a:solidFill>
              <a:srgbClr val="FF0000"/>
            </a:solidFill>
          </a:ln>
        </p:spPr>
        <p:txBody>
          <a:bodyPr wrap="square" rtlCol="0">
            <a:spAutoFit/>
          </a:bodyPr>
          <a:lstStyle/>
          <a:p>
            <a:pPr algn="ctr"/>
            <a:r>
              <a:rPr lang="ar-AE" sz="2400" dirty="0" smtClean="0"/>
              <a:t>اختبار «ت» من الاختبارات المعلمية لذلك للابد من تحقق شروط المعلمية على البيانات </a:t>
            </a:r>
            <a:endParaRPr lang="en-US" sz="2400" dirty="0"/>
          </a:p>
        </p:txBody>
      </p:sp>
    </p:spTree>
    <p:extLst>
      <p:ext uri="{BB962C8B-B14F-4D97-AF65-F5344CB8AC3E}">
        <p14:creationId xmlns:p14="http://schemas.microsoft.com/office/powerpoint/2010/main" val="22378432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576687" y="257577"/>
          <a:ext cx="10241567" cy="425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0164" y="4971245"/>
            <a:ext cx="8925059" cy="461665"/>
          </a:xfrm>
          <a:prstGeom prst="rect">
            <a:avLst/>
          </a:prstGeom>
          <a:noFill/>
          <a:ln>
            <a:solidFill>
              <a:srgbClr val="FF0000"/>
            </a:solidFill>
          </a:ln>
        </p:spPr>
        <p:txBody>
          <a:bodyPr wrap="square" rtlCol="0">
            <a:spAutoFit/>
          </a:bodyPr>
          <a:lstStyle/>
          <a:p>
            <a:pPr algn="ctr"/>
            <a:r>
              <a:rPr lang="ar-AE" sz="2400" dirty="0" smtClean="0"/>
              <a:t>اختبار «ت» من الاختبارات المعلمية لذلك لا يطبق على البيانات النوعية</a:t>
            </a:r>
            <a:endParaRPr lang="en-US" sz="2400" dirty="0"/>
          </a:p>
        </p:txBody>
      </p:sp>
    </p:spTree>
    <p:extLst>
      <p:ext uri="{BB962C8B-B14F-4D97-AF65-F5344CB8AC3E}">
        <p14:creationId xmlns:p14="http://schemas.microsoft.com/office/powerpoint/2010/main" val="1808901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821" y="1632151"/>
            <a:ext cx="10934164" cy="4557017"/>
          </a:xfrm>
          <a:prstGeom prst="rect">
            <a:avLst/>
          </a:prstGeom>
          <a:ln>
            <a:solidFill>
              <a:srgbClr val="FF0000"/>
            </a:solidFill>
          </a:ln>
        </p:spPr>
        <p:txBody>
          <a:bodyPr wrap="square">
            <a:spAutoFit/>
          </a:bodyPr>
          <a:lstStyle/>
          <a:p>
            <a:pPr marL="342900" lvl="0" indent="-342900" algn="r" rtl="1">
              <a:lnSpc>
                <a:spcPct val="107000"/>
              </a:lnSpc>
              <a:spcAft>
                <a:spcPts val="800"/>
              </a:spcAft>
              <a:buFont typeface="Wingdings" panose="05000000000000000000" pitchFamily="2" charset="2"/>
              <a:buChar char="Ø"/>
              <a:tabLst>
                <a:tab pos="539750" algn="r"/>
              </a:tabLst>
            </a:pPr>
            <a:r>
              <a:rPr lang="ar-SA" sz="2400" dirty="0" smtClean="0">
                <a:latin typeface="Calibri" panose="020F0502020204030204" pitchFamily="34" charset="0"/>
                <a:ea typeface="Calibri" panose="020F0502020204030204" pitchFamily="34" charset="0"/>
              </a:rPr>
              <a:t>يهدف </a:t>
            </a:r>
            <a:r>
              <a:rPr lang="ar-SA" sz="2400" dirty="0">
                <a:latin typeface="Calibri" panose="020F0502020204030204" pitchFamily="34" charset="0"/>
                <a:ea typeface="Calibri" panose="020F0502020204030204" pitchFamily="34" charset="0"/>
              </a:rPr>
              <a:t>اختبار </a:t>
            </a:r>
            <a:r>
              <a:rPr lang="ar-AE" sz="2400" dirty="0" smtClean="0">
                <a:latin typeface="Calibri" panose="020F0502020204030204" pitchFamily="34" charset="0"/>
                <a:ea typeface="Calibri" panose="020F0502020204030204" pitchFamily="34" charset="0"/>
              </a:rPr>
              <a:t>«</a:t>
            </a:r>
            <a:r>
              <a:rPr lang="ar-SA" sz="2400" dirty="0" smtClean="0">
                <a:latin typeface="Calibri" panose="020F0502020204030204" pitchFamily="34" charset="0"/>
                <a:ea typeface="Calibri" panose="020F0502020204030204" pitchFamily="34" charset="0"/>
              </a:rPr>
              <a:t>ت</a:t>
            </a:r>
            <a:r>
              <a:rPr lang="ar-AE" sz="2400" dirty="0" smtClean="0">
                <a:latin typeface="Calibri" panose="020F0502020204030204" pitchFamily="34" charset="0"/>
                <a:ea typeface="Calibri" panose="020F0502020204030204" pitchFamily="34" charset="0"/>
              </a:rPr>
              <a:t>»</a:t>
            </a:r>
            <a:r>
              <a:rPr lang="ar-SA" sz="2400" dirty="0" smtClean="0">
                <a:latin typeface="Calibri" panose="020F0502020204030204" pitchFamily="34" charset="0"/>
                <a:ea typeface="Calibri" panose="020F0502020204030204" pitchFamily="34" charset="0"/>
              </a:rPr>
              <a:t> </a:t>
            </a:r>
            <a:r>
              <a:rPr lang="ar-SA" sz="2400" dirty="0">
                <a:latin typeface="Calibri" panose="020F0502020204030204" pitchFamily="34" charset="0"/>
                <a:ea typeface="Calibri" panose="020F0502020204030204" pitchFamily="34" charset="0"/>
              </a:rPr>
              <a:t>للكشف عن دلالة الفرق بين متوسطي مجموعتين أو دلالة الفرق بين متوسط العينة ومتوسط المجتمع.</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Ø"/>
              <a:tabLst>
                <a:tab pos="539750" algn="r"/>
              </a:tabLst>
            </a:pPr>
            <a:r>
              <a:rPr lang="en-US" sz="2400" dirty="0">
                <a:latin typeface="Arial" panose="020B0604020202020204" pitchFamily="34" charset="0"/>
                <a:ea typeface="Calibri" panose="020F0502020204030204" pitchFamily="34" charset="0"/>
                <a:cs typeface="Arial" panose="020B0604020202020204" pitchFamily="34" charset="0"/>
              </a:rPr>
              <a:t> </a:t>
            </a:r>
            <a:r>
              <a:rPr lang="ar-SA" sz="2400" dirty="0">
                <a:latin typeface="Arial" panose="020B0604020202020204" pitchFamily="34" charset="0"/>
                <a:ea typeface="Calibri" panose="020F0502020204030204" pitchFamily="34" charset="0"/>
              </a:rPr>
              <a:t>توجد 3 أنواع من اختبارات </a:t>
            </a:r>
            <a:r>
              <a:rPr lang="ar-AE" sz="2400" dirty="0" smtClean="0">
                <a:latin typeface="Arial" panose="020B0604020202020204" pitchFamily="34" charset="0"/>
                <a:ea typeface="Calibri" panose="020F0502020204030204" pitchFamily="34" charset="0"/>
              </a:rPr>
              <a:t>«ت»</a:t>
            </a:r>
            <a:r>
              <a:rPr lang="ar-SA" sz="2400" dirty="0" smtClean="0">
                <a:latin typeface="Arial" panose="020B0604020202020204" pitchFamily="34" charset="0"/>
                <a:ea typeface="Calibri" panose="020F0502020204030204" pitchFamily="34" charset="0"/>
              </a:rPr>
              <a:t> </a:t>
            </a:r>
            <a:r>
              <a:rPr lang="ar-SA" sz="2400" dirty="0">
                <a:latin typeface="Arial" panose="020B0604020202020204" pitchFamily="34" charset="0"/>
                <a:ea typeface="Calibri" panose="020F0502020204030204" pitchFamily="34" charset="0"/>
              </a:rPr>
              <a:t>: اختبار ت لعينة واحدة ، و اختبار ت </a:t>
            </a:r>
            <a:r>
              <a:rPr lang="ar-AE" sz="2400" dirty="0" smtClean="0">
                <a:latin typeface="Arial" panose="020B0604020202020204" pitchFamily="34" charset="0"/>
                <a:ea typeface="Calibri" panose="020F0502020204030204" pitchFamily="34" charset="0"/>
              </a:rPr>
              <a:t>لمجموعتين </a:t>
            </a:r>
            <a:r>
              <a:rPr lang="ar-SA" sz="2400" dirty="0" smtClean="0">
                <a:latin typeface="Arial" panose="020B0604020202020204" pitchFamily="34" charset="0"/>
                <a:ea typeface="Calibri" panose="020F0502020204030204" pitchFamily="34" charset="0"/>
              </a:rPr>
              <a:t>مستقلتين </a:t>
            </a:r>
            <a:r>
              <a:rPr lang="ar-SA" sz="2400" dirty="0">
                <a:latin typeface="Arial" panose="020B0604020202020204" pitchFamily="34" charset="0"/>
                <a:ea typeface="Calibri" panose="020F0502020204030204" pitchFamily="34" charset="0"/>
              </a:rPr>
              <a:t>، واختبار ت </a:t>
            </a:r>
            <a:r>
              <a:rPr lang="ar-AE" sz="2400" dirty="0" smtClean="0">
                <a:latin typeface="Arial" panose="020B0604020202020204" pitchFamily="34" charset="0"/>
                <a:ea typeface="Calibri" panose="020F0502020204030204" pitchFamily="34" charset="0"/>
              </a:rPr>
              <a:t>لمجموعتين </a:t>
            </a:r>
            <a:r>
              <a:rPr lang="ar-SA" sz="2400" dirty="0" smtClean="0">
                <a:latin typeface="Arial" panose="020B0604020202020204" pitchFamily="34" charset="0"/>
                <a:ea typeface="Calibri" panose="020F0502020204030204" pitchFamily="34" charset="0"/>
              </a:rPr>
              <a:t>مترابطتين</a:t>
            </a:r>
            <a:r>
              <a:rPr lang="ar-SA" sz="2400" dirty="0">
                <a:latin typeface="Arial" panose="020B060402020202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Wingdings" panose="05000000000000000000" pitchFamily="2" charset="2"/>
              <a:buChar char="Ø"/>
              <a:tabLst>
                <a:tab pos="539750" algn="r"/>
              </a:tabLst>
            </a:pPr>
            <a:r>
              <a:rPr lang="ar-AE" sz="2400" dirty="0" smtClean="0">
                <a:latin typeface="Calibri" panose="020F0502020204030204" pitchFamily="34" charset="0"/>
                <a:ea typeface="Calibri" panose="020F0502020204030204" pitchFamily="34" charset="0"/>
              </a:rPr>
              <a:t>المجموعات </a:t>
            </a:r>
            <a:r>
              <a:rPr lang="ar-SA" sz="2400" dirty="0" smtClean="0">
                <a:latin typeface="Calibri" panose="020F0502020204030204" pitchFamily="34" charset="0"/>
                <a:ea typeface="Calibri" panose="020F0502020204030204" pitchFamily="34" charset="0"/>
              </a:rPr>
              <a:t>المترابطة </a:t>
            </a:r>
            <a:r>
              <a:rPr lang="ar-SA" sz="2400" dirty="0">
                <a:latin typeface="Calibri" panose="020F0502020204030204" pitchFamily="34" charset="0"/>
                <a:ea typeface="Calibri" panose="020F0502020204030204" pitchFamily="34" charset="0"/>
              </a:rPr>
              <a:t>مثل </a:t>
            </a:r>
            <a:r>
              <a:rPr lang="ar-AE" sz="2400" dirty="0" smtClean="0">
                <a:latin typeface="Calibri" panose="020F0502020204030204" pitchFamily="34" charset="0"/>
                <a:ea typeface="Calibri" panose="020F0502020204030204" pitchFamily="34" charset="0"/>
              </a:rPr>
              <a:t>مجموعة نتائج </a:t>
            </a:r>
            <a:r>
              <a:rPr lang="ar-SA" sz="2400" dirty="0" smtClean="0">
                <a:latin typeface="Calibri" panose="020F0502020204030204" pitchFamily="34" charset="0"/>
                <a:ea typeface="Calibri" panose="020F0502020204030204" pitchFamily="34" charset="0"/>
              </a:rPr>
              <a:t>اختبار </a:t>
            </a:r>
            <a:r>
              <a:rPr lang="ar-SA" sz="2400" dirty="0">
                <a:latin typeface="Calibri" panose="020F0502020204030204" pitchFamily="34" charset="0"/>
                <a:ea typeface="Calibri" panose="020F0502020204030204" pitchFamily="34" charset="0"/>
              </a:rPr>
              <a:t>قبلي </a:t>
            </a:r>
            <a:r>
              <a:rPr lang="ar-SA" sz="2400" dirty="0" smtClean="0">
                <a:latin typeface="Calibri" panose="020F0502020204030204" pitchFamily="34" charset="0"/>
                <a:ea typeface="Calibri" panose="020F0502020204030204" pitchFamily="34" charset="0"/>
              </a:rPr>
              <a:t>و</a:t>
            </a:r>
            <a:r>
              <a:rPr lang="ar-AE" sz="2400" dirty="0" smtClean="0">
                <a:latin typeface="Calibri" panose="020F0502020204030204" pitchFamily="34" charset="0"/>
                <a:ea typeface="Calibri" panose="020F0502020204030204" pitchFamily="34" charset="0"/>
              </a:rPr>
              <a:t>مجموعة نتائج اختبار </a:t>
            </a:r>
            <a:r>
              <a:rPr lang="ar-SA" sz="2400" dirty="0" smtClean="0">
                <a:latin typeface="Calibri" panose="020F0502020204030204" pitchFamily="34" charset="0"/>
                <a:ea typeface="Calibri" panose="020F0502020204030204" pitchFamily="34" charset="0"/>
              </a:rPr>
              <a:t>بعدي </a:t>
            </a:r>
            <a:r>
              <a:rPr lang="ar-SA" sz="2400" dirty="0">
                <a:latin typeface="Calibri" panose="020F0502020204030204" pitchFamily="34" charset="0"/>
                <a:ea typeface="Calibri" panose="020F0502020204030204" pitchFamily="34" charset="0"/>
              </a:rPr>
              <a:t>لنفس المجموعة </a:t>
            </a:r>
            <a:r>
              <a:rPr lang="ar-SA" sz="2400" dirty="0" smtClean="0">
                <a:latin typeface="Calibri" panose="020F0502020204030204" pitchFamily="34" charset="0"/>
                <a:ea typeface="Calibri" panose="020F0502020204030204" pitchFamily="34" charset="0"/>
              </a:rPr>
              <a:t>،</a:t>
            </a:r>
            <a:r>
              <a:rPr lang="ar-AE" sz="2400" dirty="0" smtClean="0">
                <a:latin typeface="Calibri" panose="020F0502020204030204" pitchFamily="34" charset="0"/>
                <a:ea typeface="Calibri" panose="020F0502020204030204" pitchFamily="34" charset="0"/>
              </a:rPr>
              <a:t> </a:t>
            </a:r>
            <a:r>
              <a:rPr lang="ar-SA" sz="2400" dirty="0" smtClean="0">
                <a:latin typeface="Calibri" panose="020F0502020204030204" pitchFamily="34" charset="0"/>
                <a:ea typeface="Calibri" panose="020F0502020204030204" pitchFamily="34" charset="0"/>
              </a:rPr>
              <a:t>و </a:t>
            </a:r>
            <a:r>
              <a:rPr lang="ar-SA" sz="2400" dirty="0">
                <a:latin typeface="Calibri" panose="020F0502020204030204" pitchFamily="34" charset="0"/>
                <a:ea typeface="Calibri" panose="020F0502020204030204" pitchFamily="34" charset="0"/>
              </a:rPr>
              <a:t>مجموعتان من التوائم، و مجموعتين من </a:t>
            </a:r>
            <a:r>
              <a:rPr lang="ar-SA" sz="2400" dirty="0" smtClean="0">
                <a:latin typeface="Calibri" panose="020F0502020204030204" pitchFamily="34" charset="0"/>
                <a:ea typeface="Calibri" panose="020F0502020204030204" pitchFamily="34" charset="0"/>
              </a:rPr>
              <a:t>الأزواج</a:t>
            </a:r>
            <a:r>
              <a:rPr lang="ar-AE" sz="2400" dirty="0" smtClean="0">
                <a:latin typeface="Calibri" panose="020F0502020204030204" pitchFamily="34" charset="0"/>
                <a:ea typeface="Calibri" panose="020F0502020204030204" pitchFamily="34" charset="0"/>
              </a:rPr>
              <a:t>، وقياسات متكررة ( كقياس الحرارة في الصباح والمساء).</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Ø"/>
              <a:tabLst>
                <a:tab pos="539750" algn="r"/>
              </a:tabLst>
            </a:pPr>
            <a:r>
              <a:rPr lang="ar-SA" sz="2400" dirty="0">
                <a:latin typeface="Calibri" panose="020F0502020204030204" pitchFamily="34" charset="0"/>
                <a:ea typeface="Calibri" panose="020F0502020204030204" pitchFamily="34" charset="0"/>
              </a:rPr>
              <a:t> </a:t>
            </a:r>
            <a:r>
              <a:rPr lang="ar-AE" sz="2400" dirty="0" smtClean="0">
                <a:latin typeface="Calibri" panose="020F0502020204030204" pitchFamily="34" charset="0"/>
                <a:ea typeface="Calibri" panose="020F0502020204030204" pitchFamily="34" charset="0"/>
              </a:rPr>
              <a:t>المجموعات </a:t>
            </a:r>
            <a:r>
              <a:rPr lang="ar-SA" sz="2400" dirty="0" smtClean="0">
                <a:latin typeface="Calibri" panose="020F0502020204030204" pitchFamily="34" charset="0"/>
                <a:ea typeface="Calibri" panose="020F0502020204030204" pitchFamily="34" charset="0"/>
              </a:rPr>
              <a:t>المستقلة </a:t>
            </a:r>
            <a:r>
              <a:rPr lang="ar-SA" sz="2400" dirty="0">
                <a:latin typeface="Calibri" panose="020F0502020204030204" pitchFamily="34" charset="0"/>
                <a:ea typeface="Calibri" panose="020F0502020204030204" pitchFamily="34" charset="0"/>
              </a:rPr>
              <a:t>مثل مجموعة الذكور ومجموعة الإناث أو مجموعة طلاب تربية ومجموعة طلاب </a:t>
            </a:r>
            <a:r>
              <a:rPr lang="ar-SA" sz="2400" dirty="0" smtClean="0">
                <a:latin typeface="Calibri" panose="020F0502020204030204" pitchFamily="34" charset="0"/>
                <a:ea typeface="Calibri" panose="020F0502020204030204" pitchFamily="34" charset="0"/>
              </a:rPr>
              <a:t>هندسة</a:t>
            </a:r>
            <a:r>
              <a:rPr lang="ar-AE" sz="2400" dirty="0" smtClean="0">
                <a:latin typeface="Calibri" panose="020F0502020204030204" pitchFamily="34" charset="0"/>
                <a:ea typeface="Calibri" panose="020F0502020204030204" pitchFamily="34" charset="0"/>
              </a:rPr>
              <a:t> أو جنسيات مختلفة.</a:t>
            </a:r>
          </a:p>
          <a:p>
            <a:pPr marL="342900" indent="-342900" algn="r" rtl="1">
              <a:lnSpc>
                <a:spcPct val="107000"/>
              </a:lnSpc>
              <a:spcAft>
                <a:spcPts val="800"/>
              </a:spcAft>
              <a:buFont typeface="Wingdings" panose="05000000000000000000" pitchFamily="2" charset="2"/>
              <a:buChar char="Ø"/>
              <a:tabLst>
                <a:tab pos="539750" algn="r"/>
              </a:tabLst>
            </a:pPr>
            <a:r>
              <a:rPr lang="ar-SA" sz="2400" dirty="0">
                <a:latin typeface="Calibri" panose="020F0502020204030204" pitchFamily="34" charset="0"/>
                <a:ea typeface="Calibri" panose="020F0502020204030204" pitchFamily="34" charset="0"/>
              </a:rPr>
              <a:t>اختبار عينة واحدة تختبر الفرق بين متوسط العينة ومتوسط المجتمع.</a:t>
            </a:r>
            <a:endParaRPr lang="ar-OM" sz="2400" dirty="0">
              <a:latin typeface="Calibri" panose="020F0502020204030204" pitchFamily="34" charset="0"/>
              <a:ea typeface="Calibri" panose="020F0502020204030204" pitchFamily="34" charset="0"/>
            </a:endParaRPr>
          </a:p>
          <a:p>
            <a:pPr marL="342900" indent="-342900" algn="r" rtl="1">
              <a:lnSpc>
                <a:spcPct val="107000"/>
              </a:lnSpc>
              <a:spcAft>
                <a:spcPts val="800"/>
              </a:spcAft>
              <a:buFont typeface="Wingdings" panose="05000000000000000000" pitchFamily="2" charset="2"/>
              <a:buChar char="Ø"/>
              <a:tabLst>
                <a:tab pos="539750" algn="r"/>
              </a:tabLst>
            </a:pPr>
            <a:r>
              <a:rPr lang="ar-SA" sz="2400" dirty="0">
                <a:latin typeface="Calibri" panose="020F0502020204030204" pitchFamily="34" charset="0"/>
                <a:ea typeface="Calibri" panose="020F0502020204030204" pitchFamily="34" charset="0"/>
              </a:rPr>
              <a:t>لنطبيق اختبار ت ينبغي أن لا يكون الفارق في حجم المجموعات كبيرا</a:t>
            </a:r>
            <a:r>
              <a:rPr lang="ar-SA" sz="2400" dirty="0" smtClean="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507605" y="745833"/>
            <a:ext cx="3670479" cy="523220"/>
          </a:xfrm>
          <a:prstGeom prst="rect">
            <a:avLst/>
          </a:prstGeom>
          <a:ln>
            <a:solidFill>
              <a:srgbClr val="00B0F0"/>
            </a:solidFill>
          </a:ln>
        </p:spPr>
        <p:txBody>
          <a:bodyPr wrap="square">
            <a:spAutoFit/>
          </a:bodyPr>
          <a:lstStyle/>
          <a:p>
            <a:pPr algn="r" rtl="1"/>
            <a:r>
              <a:rPr lang="ar-OM" sz="2800" b="1" dirty="0" smtClean="0">
                <a:latin typeface="Calibri" panose="020F0502020204030204" pitchFamily="34" charset="0"/>
                <a:cs typeface="+mj-cs"/>
              </a:rPr>
              <a:t>اختبارات ت</a:t>
            </a:r>
            <a:r>
              <a:rPr lang="en-US" sz="2800" b="1" dirty="0" smtClean="0">
                <a:latin typeface="Calibri" panose="020F0502020204030204" pitchFamily="34" charset="0"/>
                <a:cs typeface="+mj-cs"/>
              </a:rPr>
              <a:t> </a:t>
            </a:r>
            <a:r>
              <a:rPr lang="ar-AE" sz="2800" b="1" dirty="0" smtClean="0">
                <a:latin typeface="Calibri" panose="020F0502020204030204" pitchFamily="34" charset="0"/>
                <a:cs typeface="+mj-cs"/>
              </a:rPr>
              <a:t>(</a:t>
            </a:r>
            <a:r>
              <a:rPr lang="en-US" sz="2800" b="1" dirty="0">
                <a:latin typeface="Calibri" panose="020F0502020204030204" pitchFamily="34" charset="0"/>
                <a:cs typeface="+mj-cs"/>
              </a:rPr>
              <a:t>T- test </a:t>
            </a:r>
            <a:r>
              <a:rPr lang="ar-AE" sz="2800" b="1" dirty="0" smtClean="0">
                <a:latin typeface="Calibri" panose="020F0502020204030204" pitchFamily="34" charset="0"/>
                <a:cs typeface="+mj-cs"/>
              </a:rPr>
              <a:t>)</a:t>
            </a:r>
            <a:r>
              <a:rPr lang="en-US" sz="2800" b="1" dirty="0" smtClean="0">
                <a:latin typeface="Calibri" panose="020F0502020204030204" pitchFamily="34" charset="0"/>
                <a:cs typeface="+mj-cs"/>
              </a:rPr>
              <a:t>  </a:t>
            </a:r>
            <a:endParaRPr lang="en-US" sz="2800" b="1" dirty="0">
              <a:cs typeface="+mj-cs"/>
            </a:endParaRPr>
          </a:p>
        </p:txBody>
      </p:sp>
    </p:spTree>
    <p:extLst>
      <p:ext uri="{BB962C8B-B14F-4D97-AF65-F5344CB8AC3E}">
        <p14:creationId xmlns:p14="http://schemas.microsoft.com/office/powerpoint/2010/main" val="4226848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62165" y="365761"/>
          <a:ext cx="11310512" cy="58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7267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6687" y="3000778"/>
            <a:ext cx="5151549" cy="830997"/>
          </a:xfrm>
          <a:prstGeom prst="rect">
            <a:avLst/>
          </a:prstGeom>
          <a:noFill/>
          <a:ln>
            <a:solidFill>
              <a:srgbClr val="FF0000"/>
            </a:solidFill>
          </a:ln>
        </p:spPr>
        <p:txBody>
          <a:bodyPr wrap="square" rtlCol="0">
            <a:spAutoFit/>
          </a:bodyPr>
          <a:lstStyle/>
          <a:p>
            <a:pPr algn="ctr"/>
            <a:r>
              <a:rPr lang="ar-AE" sz="4800" dirty="0" smtClean="0"/>
              <a:t>اختبار «ت» لعينة واحدة</a:t>
            </a:r>
            <a:endParaRPr lang="en-US" sz="4800" dirty="0"/>
          </a:p>
        </p:txBody>
      </p:sp>
    </p:spTree>
    <p:extLst>
      <p:ext uri="{BB962C8B-B14F-4D97-AF65-F5344CB8AC3E}">
        <p14:creationId xmlns:p14="http://schemas.microsoft.com/office/powerpoint/2010/main" val="246495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850" y="539936"/>
            <a:ext cx="6531668" cy="5460294"/>
          </a:xfrm>
          <a:prstGeom prst="rect">
            <a:avLst/>
          </a:prstGeom>
        </p:spPr>
      </p:pic>
      <p:sp>
        <p:nvSpPr>
          <p:cNvPr id="4" name="TextBox 3"/>
          <p:cNvSpPr txBox="1"/>
          <p:nvPr/>
        </p:nvSpPr>
        <p:spPr>
          <a:xfrm>
            <a:off x="7147774" y="300039"/>
            <a:ext cx="4675031" cy="5940088"/>
          </a:xfrm>
          <a:prstGeom prst="rect">
            <a:avLst/>
          </a:prstGeom>
          <a:noFill/>
          <a:ln>
            <a:solidFill>
              <a:srgbClr val="FF0000"/>
            </a:solidFill>
          </a:ln>
        </p:spPr>
        <p:txBody>
          <a:bodyPr wrap="square" rtlCol="0">
            <a:spAutoFit/>
          </a:bodyPr>
          <a:lstStyle/>
          <a:p>
            <a:pPr marL="342900" indent="-342900" algn="r" rtl="1">
              <a:buFont typeface="Wingdings" panose="05000000000000000000" pitchFamily="2" charset="2"/>
              <a:buChar char="Ø"/>
            </a:pPr>
            <a:r>
              <a:rPr lang="ar-OM" sz="2000" dirty="0" smtClean="0"/>
              <a:t>الأعمدة تمثل المتغيرات.</a:t>
            </a:r>
          </a:p>
          <a:p>
            <a:pPr marL="342900" indent="-342900" algn="r" rtl="1">
              <a:buFont typeface="Wingdings" panose="05000000000000000000" pitchFamily="2" charset="2"/>
              <a:buChar char="Ø"/>
            </a:pPr>
            <a:r>
              <a:rPr lang="ar-OM" sz="2000" dirty="0"/>
              <a:t>في الاستبيان يمثل كل سؤال متغير.</a:t>
            </a:r>
            <a:endParaRPr lang="en-US" sz="2000" dirty="0"/>
          </a:p>
          <a:p>
            <a:pPr marL="342900" indent="-342900" algn="r" rtl="1">
              <a:buFont typeface="Wingdings" panose="05000000000000000000" pitchFamily="2" charset="2"/>
              <a:buChar char="Ø"/>
            </a:pPr>
            <a:r>
              <a:rPr lang="ar-OM" sz="2000" dirty="0" smtClean="0"/>
              <a:t>بعض المتغيرات لا تدخل في التحليل بل هي متغيرات تعريفية ( أرقام أو حروف) كتسلسل الأفراد وأسماء أو أرقام الأفراد.</a:t>
            </a:r>
          </a:p>
          <a:p>
            <a:pPr marL="342900" indent="-342900" algn="r" rtl="1">
              <a:buFont typeface="Wingdings" panose="05000000000000000000" pitchFamily="2" charset="2"/>
              <a:buChar char="Ø"/>
            </a:pPr>
            <a:r>
              <a:rPr lang="ar-OM" sz="2000" dirty="0" smtClean="0"/>
              <a:t>المتغيرات الرقمية (</a:t>
            </a:r>
            <a:r>
              <a:rPr lang="en-US" sz="2000" dirty="0" smtClean="0">
                <a:latin typeface="Times New Roman" panose="02020603050405020304" pitchFamily="18" charset="0"/>
                <a:cs typeface="Times New Roman" panose="02020603050405020304" pitchFamily="18" charset="0"/>
              </a:rPr>
              <a:t>numeric</a:t>
            </a:r>
            <a:r>
              <a:rPr lang="ar-OM" sz="2000" dirty="0" smtClean="0"/>
              <a:t>) لا تقبل الحروف. لذلك لابد من الترميز الرقمي حتى ندخل قيمة المتغير. </a:t>
            </a:r>
            <a:endParaRPr lang="en-US" sz="2000" dirty="0" smtClean="0"/>
          </a:p>
          <a:p>
            <a:pPr marL="342900" indent="-342900" algn="r" rtl="1">
              <a:buFont typeface="Wingdings" panose="05000000000000000000" pitchFamily="2" charset="2"/>
              <a:buChar char="Ø"/>
            </a:pPr>
            <a:r>
              <a:rPr lang="ar-OM" sz="2000" dirty="0" smtClean="0"/>
              <a:t>العمود الأول خصص لتسلسل الحالات. وهو متغير حرفي (</a:t>
            </a:r>
            <a:r>
              <a:rPr lang="en-US" sz="2000" dirty="0" smtClean="0">
                <a:latin typeface="Times New Roman" panose="02020603050405020304" pitchFamily="18" charset="0"/>
                <a:cs typeface="Times New Roman" panose="02020603050405020304" pitchFamily="18" charset="0"/>
              </a:rPr>
              <a:t>string</a:t>
            </a:r>
            <a:r>
              <a:rPr lang="ar-OM" sz="2000" dirty="0" smtClean="0"/>
              <a:t>). </a:t>
            </a:r>
          </a:p>
          <a:p>
            <a:pPr marL="342900" indent="-342900" algn="r" rtl="1">
              <a:buFont typeface="Wingdings" panose="05000000000000000000" pitchFamily="2" charset="2"/>
              <a:buChar char="Ø"/>
            </a:pPr>
            <a:r>
              <a:rPr lang="ar-OM" sz="2000" dirty="0" smtClean="0"/>
              <a:t>الأعمدة الأخرى هي متغيرات الدراسة أو دوال في متغيرات الدراسة ( كمتوسط متغيرات أو مجموع متغيرات كما هو الحال عند جمع قيم أسئلة كل محور).وهي متغيرات من نوع (</a:t>
            </a:r>
            <a:r>
              <a:rPr lang="en-US" sz="2000" dirty="0" smtClean="0">
                <a:latin typeface="Times New Roman" panose="02020603050405020304" pitchFamily="18" charset="0"/>
                <a:cs typeface="Times New Roman" panose="02020603050405020304" pitchFamily="18" charset="0"/>
              </a:rPr>
              <a:t>numeric</a:t>
            </a:r>
            <a:r>
              <a:rPr lang="ar-OM" sz="2000" dirty="0" smtClean="0"/>
              <a:t>).</a:t>
            </a:r>
          </a:p>
          <a:p>
            <a:pPr marL="342900" indent="-342900" algn="r" rtl="1">
              <a:buFont typeface="Wingdings" panose="05000000000000000000" pitchFamily="2" charset="2"/>
              <a:buChar char="Ø"/>
            </a:pPr>
            <a:endParaRPr lang="ar-OM" sz="2000" dirty="0" smtClean="0"/>
          </a:p>
          <a:p>
            <a:pPr marL="342900" indent="-342900" algn="r" rtl="1">
              <a:buFont typeface="Wingdings" panose="05000000000000000000" pitchFamily="2" charset="2"/>
              <a:buChar char="Ø"/>
            </a:pPr>
            <a:r>
              <a:rPr lang="ar-OM" sz="2000" dirty="0" smtClean="0"/>
              <a:t>الصفوف تمثل الحالات ( أفراد).</a:t>
            </a:r>
          </a:p>
          <a:p>
            <a:pPr marL="342900" indent="-342900" algn="r" rtl="1">
              <a:buFont typeface="Wingdings" panose="05000000000000000000" pitchFamily="2" charset="2"/>
              <a:buChar char="Ø"/>
            </a:pPr>
            <a:r>
              <a:rPr lang="ar-OM" sz="2000" dirty="0" smtClean="0"/>
              <a:t> كل صف يمثل بيانات فرد واحد وهي قيم واستجابات هذا الفرد لكل المتغيرات.</a:t>
            </a:r>
            <a:endParaRPr lang="en-US" sz="2000" dirty="0" smtClean="0"/>
          </a:p>
          <a:p>
            <a:pPr marL="342900" indent="-342900" algn="r" rtl="1">
              <a:buFont typeface="Wingdings" panose="05000000000000000000" pitchFamily="2" charset="2"/>
              <a:buChar char="Ø"/>
            </a:pPr>
            <a:r>
              <a:rPr lang="ar-SA" sz="2000" dirty="0">
                <a:latin typeface="Times New Roman" panose="02020603050405020304" pitchFamily="18" charset="0"/>
                <a:ea typeface="SimSun" panose="02010600030101010101" pitchFamily="2" charset="-122"/>
                <a:cs typeface="Simplified Arabic" panose="02020603050405020304" pitchFamily="18" charset="-78"/>
              </a:rPr>
              <a:t>تمثل كل خلية مشاهدة المتغير للحالة المقابلة</a:t>
            </a:r>
            <a:r>
              <a:rPr lang="ar-SA" sz="2000" dirty="0" smtClean="0">
                <a:latin typeface="Times New Roman" panose="02020603050405020304" pitchFamily="18" charset="0"/>
                <a:ea typeface="SimSun" panose="02010600030101010101" pitchFamily="2" charset="-122"/>
                <a:cs typeface="Simplified Arabic" panose="02020603050405020304" pitchFamily="18" charset="-78"/>
              </a:rPr>
              <a:t>.</a:t>
            </a:r>
            <a:endParaRPr lang="ar-OM" sz="2000" dirty="0" smtClean="0"/>
          </a:p>
        </p:txBody>
      </p:sp>
    </p:spTree>
    <p:extLst>
      <p:ext uri="{BB962C8B-B14F-4D97-AF65-F5344CB8AC3E}">
        <p14:creationId xmlns:p14="http://schemas.microsoft.com/office/powerpoint/2010/main" val="1564081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654" y="1081154"/>
            <a:ext cx="5955054" cy="2918405"/>
          </a:xfrm>
          <a:prstGeom prst="rect">
            <a:avLst/>
          </a:prstGeom>
        </p:spPr>
      </p:pic>
      <p:pic>
        <p:nvPicPr>
          <p:cNvPr id="3" name="Picture 2"/>
          <p:cNvPicPr>
            <a:picLocks noChangeAspect="1"/>
          </p:cNvPicPr>
          <p:nvPr/>
        </p:nvPicPr>
        <p:blipFill>
          <a:blip r:embed="rId3"/>
          <a:stretch>
            <a:fillRect/>
          </a:stretch>
        </p:blipFill>
        <p:spPr>
          <a:xfrm>
            <a:off x="7151397" y="1081154"/>
            <a:ext cx="4808792" cy="2506953"/>
          </a:xfrm>
          <a:prstGeom prst="rect">
            <a:avLst/>
          </a:prstGeom>
        </p:spPr>
      </p:pic>
      <p:sp>
        <p:nvSpPr>
          <p:cNvPr id="4" name="TextBox 3"/>
          <p:cNvSpPr txBox="1"/>
          <p:nvPr/>
        </p:nvSpPr>
        <p:spPr>
          <a:xfrm>
            <a:off x="4816699" y="231820"/>
            <a:ext cx="2987898" cy="461665"/>
          </a:xfrm>
          <a:prstGeom prst="rect">
            <a:avLst/>
          </a:prstGeom>
          <a:noFill/>
          <a:ln>
            <a:solidFill>
              <a:srgbClr val="FF0000"/>
            </a:solidFill>
          </a:ln>
        </p:spPr>
        <p:txBody>
          <a:bodyPr wrap="square" rtlCol="0">
            <a:spAutoFit/>
          </a:bodyPr>
          <a:lstStyle/>
          <a:p>
            <a:pPr algn="ctr"/>
            <a:r>
              <a:rPr lang="ar-AE" sz="2400" dirty="0" smtClean="0"/>
              <a:t>اختبار </a:t>
            </a:r>
            <a:r>
              <a:rPr lang="ar-AE" sz="2400" dirty="0"/>
              <a:t>«ت» </a:t>
            </a:r>
            <a:r>
              <a:rPr lang="ar-AE" sz="2400" dirty="0" smtClean="0"/>
              <a:t>لعينة واحدة</a:t>
            </a:r>
            <a:endParaRPr lang="en-US" sz="2400" dirty="0"/>
          </a:p>
        </p:txBody>
      </p:sp>
      <p:pic>
        <p:nvPicPr>
          <p:cNvPr id="5" name="Picture 4"/>
          <p:cNvPicPr>
            <a:picLocks noChangeAspect="1"/>
          </p:cNvPicPr>
          <p:nvPr/>
        </p:nvPicPr>
        <p:blipFill>
          <a:blip r:embed="rId4"/>
          <a:stretch>
            <a:fillRect/>
          </a:stretch>
        </p:blipFill>
        <p:spPr>
          <a:xfrm>
            <a:off x="6164352" y="1786324"/>
            <a:ext cx="914400" cy="428625"/>
          </a:xfrm>
          <a:prstGeom prst="rect">
            <a:avLst/>
          </a:prstGeom>
        </p:spPr>
      </p:pic>
    </p:spTree>
    <p:extLst>
      <p:ext uri="{BB962C8B-B14F-4D97-AF65-F5344CB8AC3E}">
        <p14:creationId xmlns:p14="http://schemas.microsoft.com/office/powerpoint/2010/main" val="233245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975" y="1120814"/>
            <a:ext cx="6606862" cy="3841711"/>
          </a:xfrm>
          <a:prstGeom prst="rect">
            <a:avLst/>
          </a:prstGeom>
        </p:spPr>
      </p:pic>
      <p:cxnSp>
        <p:nvCxnSpPr>
          <p:cNvPr id="3" name="Straight Arrow Connector 2"/>
          <p:cNvCxnSpPr/>
          <p:nvPr/>
        </p:nvCxnSpPr>
        <p:spPr>
          <a:xfrm flipH="1">
            <a:off x="2007675" y="1438937"/>
            <a:ext cx="76199" cy="9997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 name="Straight Arrow Connector 3"/>
          <p:cNvCxnSpPr/>
          <p:nvPr/>
        </p:nvCxnSpPr>
        <p:spPr>
          <a:xfrm flipH="1">
            <a:off x="2612290" y="1326804"/>
            <a:ext cx="889667" cy="11551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901521" y="4590254"/>
            <a:ext cx="818518" cy="9318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1720039" y="1088517"/>
            <a:ext cx="957313" cy="369332"/>
          </a:xfrm>
          <a:prstGeom prst="rect">
            <a:avLst/>
          </a:prstGeom>
          <a:noFill/>
        </p:spPr>
        <p:txBody>
          <a:bodyPr wrap="none" rtlCol="0">
            <a:spAutoFit/>
          </a:bodyPr>
          <a:lstStyle/>
          <a:p>
            <a:r>
              <a:rPr lang="ar-AE" dirty="0" smtClean="0"/>
              <a:t>حجم العينة</a:t>
            </a:r>
            <a:endParaRPr lang="en-US" dirty="0"/>
          </a:p>
        </p:txBody>
      </p:sp>
      <p:sp>
        <p:nvSpPr>
          <p:cNvPr id="14" name="TextBox 13"/>
          <p:cNvSpPr txBox="1"/>
          <p:nvPr/>
        </p:nvSpPr>
        <p:spPr>
          <a:xfrm>
            <a:off x="3023300" y="1039143"/>
            <a:ext cx="1138453" cy="369332"/>
          </a:xfrm>
          <a:prstGeom prst="rect">
            <a:avLst/>
          </a:prstGeom>
          <a:noFill/>
        </p:spPr>
        <p:txBody>
          <a:bodyPr wrap="none" rtlCol="0">
            <a:spAutoFit/>
          </a:bodyPr>
          <a:lstStyle/>
          <a:p>
            <a:r>
              <a:rPr lang="ar-AE" dirty="0" smtClean="0"/>
              <a:t>متوسط العينة</a:t>
            </a:r>
            <a:endParaRPr lang="en-US" dirty="0"/>
          </a:p>
        </p:txBody>
      </p:sp>
      <p:sp>
        <p:nvSpPr>
          <p:cNvPr id="15" name="TextBox 14"/>
          <p:cNvSpPr txBox="1"/>
          <p:nvPr/>
        </p:nvSpPr>
        <p:spPr>
          <a:xfrm>
            <a:off x="4711031" y="1027157"/>
            <a:ext cx="978153" cy="369332"/>
          </a:xfrm>
          <a:prstGeom prst="rect">
            <a:avLst/>
          </a:prstGeom>
          <a:noFill/>
        </p:spPr>
        <p:txBody>
          <a:bodyPr wrap="none" rtlCol="0">
            <a:spAutoFit/>
          </a:bodyPr>
          <a:lstStyle/>
          <a:p>
            <a:r>
              <a:rPr lang="ar-AE" dirty="0" smtClean="0"/>
              <a:t>تباين العينة</a:t>
            </a:r>
            <a:endParaRPr lang="en-US" dirty="0"/>
          </a:p>
        </p:txBody>
      </p:sp>
      <p:cxnSp>
        <p:nvCxnSpPr>
          <p:cNvPr id="16" name="Straight Arrow Connector 15"/>
          <p:cNvCxnSpPr/>
          <p:nvPr/>
        </p:nvCxnSpPr>
        <p:spPr>
          <a:xfrm flipH="1">
            <a:off x="4005641" y="1321098"/>
            <a:ext cx="889667" cy="11551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5158706" y="1568320"/>
            <a:ext cx="718943" cy="8105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5885351" y="1206528"/>
            <a:ext cx="1965603" cy="369332"/>
          </a:xfrm>
          <a:prstGeom prst="rect">
            <a:avLst/>
          </a:prstGeom>
          <a:noFill/>
        </p:spPr>
        <p:txBody>
          <a:bodyPr wrap="none" rtlCol="0">
            <a:spAutoFit/>
          </a:bodyPr>
          <a:lstStyle/>
          <a:p>
            <a:r>
              <a:rPr lang="ar-AE" dirty="0" smtClean="0"/>
              <a:t>الخطأ المعياري للمتوسط</a:t>
            </a:r>
            <a:endParaRPr lang="en-US" dirty="0"/>
          </a:p>
        </p:txBody>
      </p:sp>
      <p:sp>
        <p:nvSpPr>
          <p:cNvPr id="22" name="TextBox 21"/>
          <p:cNvSpPr txBox="1"/>
          <p:nvPr/>
        </p:nvSpPr>
        <p:spPr>
          <a:xfrm>
            <a:off x="290616" y="5522109"/>
            <a:ext cx="1221809" cy="369332"/>
          </a:xfrm>
          <a:prstGeom prst="rect">
            <a:avLst/>
          </a:prstGeom>
          <a:noFill/>
        </p:spPr>
        <p:txBody>
          <a:bodyPr wrap="none" rtlCol="0">
            <a:spAutoFit/>
          </a:bodyPr>
          <a:lstStyle/>
          <a:p>
            <a:r>
              <a:rPr lang="ar-AE" dirty="0" smtClean="0"/>
              <a:t>قيمة اختبار ت</a:t>
            </a:r>
            <a:endParaRPr lang="en-US" dirty="0"/>
          </a:p>
        </p:txBody>
      </p:sp>
      <p:sp>
        <p:nvSpPr>
          <p:cNvPr id="23" name="TextBox 22"/>
          <p:cNvSpPr txBox="1"/>
          <p:nvPr/>
        </p:nvSpPr>
        <p:spPr>
          <a:xfrm>
            <a:off x="35431" y="6039756"/>
            <a:ext cx="2550698" cy="369332"/>
          </a:xfrm>
          <a:prstGeom prst="rect">
            <a:avLst/>
          </a:prstGeom>
          <a:noFill/>
        </p:spPr>
        <p:txBody>
          <a:bodyPr wrap="none" rtlCol="0">
            <a:spAutoFit/>
          </a:bodyPr>
          <a:lstStyle/>
          <a:p>
            <a:r>
              <a:rPr lang="ar-AE" dirty="0" smtClean="0"/>
              <a:t>درجات الحرية = حجم العينة -1</a:t>
            </a:r>
            <a:endParaRPr lang="en-US" dirty="0"/>
          </a:p>
        </p:txBody>
      </p:sp>
      <p:cxnSp>
        <p:nvCxnSpPr>
          <p:cNvPr id="24" name="Straight Arrow Connector 23"/>
          <p:cNvCxnSpPr/>
          <p:nvPr/>
        </p:nvCxnSpPr>
        <p:spPr>
          <a:xfrm flipV="1">
            <a:off x="1740296" y="4613110"/>
            <a:ext cx="1276917" cy="13594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3245084" y="4676839"/>
            <a:ext cx="634078" cy="5477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2463184" y="5233336"/>
            <a:ext cx="2622834" cy="646331"/>
          </a:xfrm>
          <a:prstGeom prst="rect">
            <a:avLst/>
          </a:prstGeom>
          <a:noFill/>
        </p:spPr>
        <p:txBody>
          <a:bodyPr wrap="none" rtlCol="0">
            <a:spAutoFit/>
          </a:bodyPr>
          <a:lstStyle/>
          <a:p>
            <a:pPr algn="ctr"/>
            <a:r>
              <a:rPr lang="ar-AE" dirty="0" smtClean="0"/>
              <a:t>مستوى الدلالة ( القيمة الاحتمالية)</a:t>
            </a:r>
          </a:p>
          <a:p>
            <a:pPr algn="ct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cxnSp>
        <p:nvCxnSpPr>
          <p:cNvPr id="28" name="Straight Arrow Connector 27"/>
          <p:cNvCxnSpPr/>
          <p:nvPr/>
        </p:nvCxnSpPr>
        <p:spPr>
          <a:xfrm flipV="1">
            <a:off x="5156064" y="4702333"/>
            <a:ext cx="2643" cy="11891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4005641" y="5909863"/>
            <a:ext cx="3154323" cy="646331"/>
          </a:xfrm>
          <a:prstGeom prst="rect">
            <a:avLst/>
          </a:prstGeom>
          <a:noFill/>
        </p:spPr>
        <p:txBody>
          <a:bodyPr wrap="square" rtlCol="0">
            <a:spAutoFit/>
          </a:bodyPr>
          <a:lstStyle/>
          <a:p>
            <a:pPr algn="ctr"/>
            <a:r>
              <a:rPr lang="ar-AE" dirty="0" smtClean="0"/>
              <a:t>الفرق بين متوسط العينة ومتوسط المجتمع (المتوسط المفترض)</a:t>
            </a:r>
            <a:endParaRPr lang="en-US" dirty="0">
              <a:latin typeface="Times New Roman" panose="02020603050405020304" pitchFamily="18" charset="0"/>
              <a:cs typeface="Times New Roman" panose="02020603050405020304" pitchFamily="18" charset="0"/>
            </a:endParaRPr>
          </a:p>
        </p:txBody>
      </p:sp>
      <p:cxnSp>
        <p:nvCxnSpPr>
          <p:cNvPr id="35" name="Straight Arrow Connector 34"/>
          <p:cNvCxnSpPr/>
          <p:nvPr/>
        </p:nvCxnSpPr>
        <p:spPr>
          <a:xfrm flipH="1" flipV="1">
            <a:off x="6999495" y="3968248"/>
            <a:ext cx="1205802" cy="1545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8073954" y="3938129"/>
            <a:ext cx="3154323" cy="369332"/>
          </a:xfrm>
          <a:prstGeom prst="rect">
            <a:avLst/>
          </a:prstGeom>
          <a:noFill/>
        </p:spPr>
        <p:txBody>
          <a:bodyPr wrap="square" rtlCol="0">
            <a:spAutoFit/>
          </a:bodyPr>
          <a:lstStyle/>
          <a:p>
            <a:pPr algn="ctr" rtl="1"/>
            <a:r>
              <a:rPr lang="ar-AE" dirty="0" smtClean="0"/>
              <a:t>فترة الثقة لمتوسط المجتمع بثقة</a:t>
            </a:r>
            <a:r>
              <a:rPr lang="en-US" dirty="0" smtClean="0"/>
              <a:t> </a:t>
            </a:r>
            <a:r>
              <a:rPr lang="ar-AE" dirty="0" smtClean="0"/>
              <a:t> </a:t>
            </a:r>
            <a:r>
              <a:rPr lang="en-US" dirty="0" smtClean="0"/>
              <a:t>95%</a:t>
            </a:r>
            <a:r>
              <a:rPr lang="ar-AE" dirty="0" smtClean="0"/>
              <a:t> </a:t>
            </a:r>
            <a:endParaRPr lang="en-US" dirty="0">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flipV="1">
            <a:off x="5877649" y="4796152"/>
            <a:ext cx="1233346" cy="7603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H="1" flipV="1">
            <a:off x="7062299" y="4613111"/>
            <a:ext cx="1568440" cy="5078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8434909" y="4907236"/>
            <a:ext cx="2099422" cy="369332"/>
          </a:xfrm>
          <a:prstGeom prst="rect">
            <a:avLst/>
          </a:prstGeom>
          <a:noFill/>
        </p:spPr>
        <p:txBody>
          <a:bodyPr wrap="square" rtlCol="0">
            <a:spAutoFit/>
          </a:bodyPr>
          <a:lstStyle/>
          <a:p>
            <a:pPr algn="ctr" rtl="1"/>
            <a:r>
              <a:rPr lang="ar-AE" dirty="0" smtClean="0"/>
              <a:t>الحد الأعلى لفترة الثقة </a:t>
            </a:r>
            <a:endParaRPr lang="en-US"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6999495" y="5507601"/>
            <a:ext cx="1906763" cy="369332"/>
          </a:xfrm>
          <a:prstGeom prst="rect">
            <a:avLst/>
          </a:prstGeom>
          <a:noFill/>
        </p:spPr>
        <p:txBody>
          <a:bodyPr wrap="square" rtlCol="0">
            <a:spAutoFit/>
          </a:bodyPr>
          <a:lstStyle/>
          <a:p>
            <a:pPr algn="ctr" rtl="1"/>
            <a:r>
              <a:rPr lang="ar-AE" dirty="0" smtClean="0"/>
              <a:t>الحد الأدنى لفترة الثقة</a:t>
            </a:r>
            <a:endParaRPr lang="en-US"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602396" y="2153038"/>
            <a:ext cx="4476166" cy="923330"/>
          </a:xfrm>
          <a:prstGeom prst="rect">
            <a:avLst/>
          </a:prstGeom>
          <a:noFill/>
          <a:ln>
            <a:solidFill>
              <a:srgbClr val="FF0000"/>
            </a:solidFill>
          </a:ln>
        </p:spPr>
        <p:txBody>
          <a:bodyPr wrap="square" rtlCol="0">
            <a:spAutoFit/>
          </a:bodyPr>
          <a:lstStyle/>
          <a:p>
            <a:pPr algn="r" rtl="1"/>
            <a:r>
              <a:rPr lang="ar-OM" dirty="0" smtClean="0"/>
              <a:t>القيمة الاحتمالية</a:t>
            </a:r>
            <a:r>
              <a:rPr lang="ar-AE" dirty="0"/>
              <a:t> لاختبار «ت»</a:t>
            </a:r>
            <a:r>
              <a:rPr lang="ar-OM" dirty="0" smtClean="0"/>
              <a:t> </a:t>
            </a:r>
            <a:r>
              <a:rPr lang="ar-AE" dirty="0" smtClean="0"/>
              <a:t>أصغر </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دالة.</a:t>
            </a:r>
            <a:endParaRPr lang="ar-AE" dirty="0" smtClean="0"/>
          </a:p>
          <a:p>
            <a:pPr algn="r" rtl="1"/>
            <a:r>
              <a:rPr lang="ar-OM" dirty="0" smtClean="0"/>
              <a:t> ( نرفض الفرضية الصفرية)</a:t>
            </a:r>
            <a:endParaRPr lang="en-US" dirty="0"/>
          </a:p>
        </p:txBody>
      </p:sp>
    </p:spTree>
    <p:extLst>
      <p:ext uri="{BB962C8B-B14F-4D97-AF65-F5344CB8AC3E}">
        <p14:creationId xmlns:p14="http://schemas.microsoft.com/office/powerpoint/2010/main" val="39303107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587" y="3000778"/>
            <a:ext cx="7688686" cy="830997"/>
          </a:xfrm>
          <a:prstGeom prst="rect">
            <a:avLst/>
          </a:prstGeom>
          <a:noFill/>
          <a:ln>
            <a:solidFill>
              <a:srgbClr val="FF0000"/>
            </a:solidFill>
          </a:ln>
        </p:spPr>
        <p:txBody>
          <a:bodyPr wrap="square" rtlCol="0">
            <a:spAutoFit/>
          </a:bodyPr>
          <a:lstStyle/>
          <a:p>
            <a:pPr algn="ctr"/>
            <a:r>
              <a:rPr lang="ar-AE" sz="4800" dirty="0" smtClean="0"/>
              <a:t>اختبار «ت» لمجموعتين مستقلتين</a:t>
            </a:r>
            <a:endParaRPr lang="en-US" sz="4800" dirty="0"/>
          </a:p>
        </p:txBody>
      </p:sp>
    </p:spTree>
    <p:extLst>
      <p:ext uri="{BB962C8B-B14F-4D97-AF65-F5344CB8AC3E}">
        <p14:creationId xmlns:p14="http://schemas.microsoft.com/office/powerpoint/2010/main" val="12373242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912" y="299966"/>
            <a:ext cx="5293700" cy="4877342"/>
          </a:xfrm>
          <a:prstGeom prst="rect">
            <a:avLst/>
          </a:prstGeom>
        </p:spPr>
      </p:pic>
      <p:pic>
        <p:nvPicPr>
          <p:cNvPr id="3" name="Picture 2"/>
          <p:cNvPicPr>
            <a:picLocks noChangeAspect="1"/>
          </p:cNvPicPr>
          <p:nvPr/>
        </p:nvPicPr>
        <p:blipFill>
          <a:blip r:embed="rId3"/>
          <a:stretch>
            <a:fillRect/>
          </a:stretch>
        </p:blipFill>
        <p:spPr>
          <a:xfrm>
            <a:off x="5984048" y="2121175"/>
            <a:ext cx="914400" cy="428625"/>
          </a:xfrm>
          <a:prstGeom prst="rect">
            <a:avLst/>
          </a:prstGeom>
        </p:spPr>
      </p:pic>
      <p:pic>
        <p:nvPicPr>
          <p:cNvPr id="4" name="Picture 3"/>
          <p:cNvPicPr>
            <a:picLocks noChangeAspect="1"/>
          </p:cNvPicPr>
          <p:nvPr/>
        </p:nvPicPr>
        <p:blipFill>
          <a:blip r:embed="rId4"/>
          <a:stretch>
            <a:fillRect/>
          </a:stretch>
        </p:blipFill>
        <p:spPr>
          <a:xfrm>
            <a:off x="7047884" y="1043818"/>
            <a:ext cx="4874323" cy="3011964"/>
          </a:xfrm>
          <a:prstGeom prst="rect">
            <a:avLst/>
          </a:prstGeom>
        </p:spPr>
      </p:pic>
      <p:cxnSp>
        <p:nvCxnSpPr>
          <p:cNvPr id="5" name="Straight Arrow Connector 4"/>
          <p:cNvCxnSpPr/>
          <p:nvPr/>
        </p:nvCxnSpPr>
        <p:spPr>
          <a:xfrm flipH="1">
            <a:off x="9446945" y="543921"/>
            <a:ext cx="76199" cy="9997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9485044" y="299966"/>
            <a:ext cx="1122423" cy="369332"/>
          </a:xfrm>
          <a:prstGeom prst="rect">
            <a:avLst/>
          </a:prstGeom>
          <a:noFill/>
        </p:spPr>
        <p:txBody>
          <a:bodyPr wrap="none" rtlCol="0">
            <a:spAutoFit/>
          </a:bodyPr>
          <a:lstStyle/>
          <a:p>
            <a:r>
              <a:rPr lang="ar-AE" dirty="0" smtClean="0"/>
              <a:t>المتغير التابع</a:t>
            </a:r>
            <a:endParaRPr lang="en-US" dirty="0"/>
          </a:p>
        </p:txBody>
      </p:sp>
      <p:cxnSp>
        <p:nvCxnSpPr>
          <p:cNvPr id="8" name="Straight Arrow Connector 7"/>
          <p:cNvCxnSpPr/>
          <p:nvPr/>
        </p:nvCxnSpPr>
        <p:spPr>
          <a:xfrm flipV="1">
            <a:off x="7991052" y="3344723"/>
            <a:ext cx="1455893" cy="11181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7067723" y="4462888"/>
            <a:ext cx="1295547" cy="369332"/>
          </a:xfrm>
          <a:prstGeom prst="rect">
            <a:avLst/>
          </a:prstGeom>
          <a:noFill/>
        </p:spPr>
        <p:txBody>
          <a:bodyPr wrap="none" rtlCol="0">
            <a:spAutoFit/>
          </a:bodyPr>
          <a:lstStyle/>
          <a:p>
            <a:r>
              <a:rPr lang="ar-AE" dirty="0" smtClean="0"/>
              <a:t>المتغير المستقل</a:t>
            </a:r>
            <a:endParaRPr lang="en-US" dirty="0"/>
          </a:p>
        </p:txBody>
      </p:sp>
      <p:cxnSp>
        <p:nvCxnSpPr>
          <p:cNvPr id="11" name="Straight Arrow Connector 10"/>
          <p:cNvCxnSpPr/>
          <p:nvPr/>
        </p:nvCxnSpPr>
        <p:spPr>
          <a:xfrm flipV="1">
            <a:off x="9240652" y="3568165"/>
            <a:ext cx="1076226" cy="16091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8071224" y="5216084"/>
            <a:ext cx="2167581" cy="369332"/>
          </a:xfrm>
          <a:prstGeom prst="rect">
            <a:avLst/>
          </a:prstGeom>
          <a:noFill/>
        </p:spPr>
        <p:txBody>
          <a:bodyPr wrap="none" rtlCol="0">
            <a:spAutoFit/>
          </a:bodyPr>
          <a:lstStyle/>
          <a:p>
            <a:r>
              <a:rPr lang="ar-AE" dirty="0" smtClean="0"/>
              <a:t>لتعريف قيم المتغير المستقل</a:t>
            </a:r>
            <a:endParaRPr lang="en-US" dirty="0"/>
          </a:p>
        </p:txBody>
      </p:sp>
    </p:spTree>
    <p:extLst>
      <p:ext uri="{BB962C8B-B14F-4D97-AF65-F5344CB8AC3E}">
        <p14:creationId xmlns:p14="http://schemas.microsoft.com/office/powerpoint/2010/main" val="7266886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65" y="772732"/>
            <a:ext cx="9780898" cy="4651755"/>
          </a:xfrm>
          <a:prstGeom prst="rect">
            <a:avLst/>
          </a:prstGeom>
        </p:spPr>
      </p:pic>
      <p:cxnSp>
        <p:nvCxnSpPr>
          <p:cNvPr id="3" name="Straight Arrow Connector 2"/>
          <p:cNvCxnSpPr/>
          <p:nvPr/>
        </p:nvCxnSpPr>
        <p:spPr>
          <a:xfrm flipH="1">
            <a:off x="1519733" y="771763"/>
            <a:ext cx="716541" cy="9595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1843629" y="3136924"/>
            <a:ext cx="1015481" cy="14479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5293619" y="1241087"/>
            <a:ext cx="1337955" cy="5428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2273277" y="900131"/>
            <a:ext cx="716541" cy="9595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5380379" y="2549294"/>
            <a:ext cx="1124054" cy="19452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3007130" y="672175"/>
            <a:ext cx="1704336" cy="12241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281371" y="606958"/>
            <a:ext cx="2223062" cy="11818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17384" y="421265"/>
            <a:ext cx="2270173" cy="369332"/>
          </a:xfrm>
          <a:prstGeom prst="rect">
            <a:avLst/>
          </a:prstGeom>
          <a:noFill/>
        </p:spPr>
        <p:txBody>
          <a:bodyPr wrap="none" rtlCol="0">
            <a:spAutoFit/>
          </a:bodyPr>
          <a:lstStyle/>
          <a:p>
            <a:r>
              <a:rPr lang="ar-AE" dirty="0" smtClean="0"/>
              <a:t>المجموعات التي يتم مقارنتها</a:t>
            </a:r>
            <a:endParaRPr lang="en-US" dirty="0"/>
          </a:p>
        </p:txBody>
      </p:sp>
      <p:sp>
        <p:nvSpPr>
          <p:cNvPr id="20" name="TextBox 19"/>
          <p:cNvSpPr txBox="1"/>
          <p:nvPr/>
        </p:nvSpPr>
        <p:spPr>
          <a:xfrm>
            <a:off x="2631547" y="522449"/>
            <a:ext cx="1455848" cy="369332"/>
          </a:xfrm>
          <a:prstGeom prst="rect">
            <a:avLst/>
          </a:prstGeom>
          <a:noFill/>
        </p:spPr>
        <p:txBody>
          <a:bodyPr wrap="none" rtlCol="0">
            <a:spAutoFit/>
          </a:bodyPr>
          <a:lstStyle/>
          <a:p>
            <a:r>
              <a:rPr lang="ar-OM" dirty="0" smtClean="0"/>
              <a:t>حجم كل مجموعة</a:t>
            </a:r>
            <a:endParaRPr lang="en-US" dirty="0"/>
          </a:p>
        </p:txBody>
      </p:sp>
      <p:sp>
        <p:nvSpPr>
          <p:cNvPr id="22" name="TextBox 21"/>
          <p:cNvSpPr txBox="1"/>
          <p:nvPr/>
        </p:nvSpPr>
        <p:spPr>
          <a:xfrm>
            <a:off x="4422063" y="348045"/>
            <a:ext cx="1636987" cy="369332"/>
          </a:xfrm>
          <a:prstGeom prst="rect">
            <a:avLst/>
          </a:prstGeom>
          <a:noFill/>
        </p:spPr>
        <p:txBody>
          <a:bodyPr wrap="none" rtlCol="0">
            <a:spAutoFit/>
          </a:bodyPr>
          <a:lstStyle/>
          <a:p>
            <a:r>
              <a:rPr lang="ar-OM" dirty="0" smtClean="0"/>
              <a:t>متوسط كل مجموعة</a:t>
            </a:r>
            <a:endParaRPr lang="en-US" dirty="0"/>
          </a:p>
        </p:txBody>
      </p:sp>
      <p:sp>
        <p:nvSpPr>
          <p:cNvPr id="24" name="TextBox 23"/>
          <p:cNvSpPr txBox="1"/>
          <p:nvPr/>
        </p:nvSpPr>
        <p:spPr>
          <a:xfrm>
            <a:off x="6309957" y="361048"/>
            <a:ext cx="2587568" cy="369332"/>
          </a:xfrm>
          <a:prstGeom prst="rect">
            <a:avLst/>
          </a:prstGeom>
          <a:noFill/>
        </p:spPr>
        <p:txBody>
          <a:bodyPr wrap="none" rtlCol="0">
            <a:spAutoFit/>
          </a:bodyPr>
          <a:lstStyle/>
          <a:p>
            <a:r>
              <a:rPr lang="ar-OM" dirty="0" smtClean="0"/>
              <a:t>الإنحراف المعياري لكل مجموعة</a:t>
            </a:r>
            <a:endParaRPr lang="en-US" dirty="0"/>
          </a:p>
        </p:txBody>
      </p:sp>
      <p:sp>
        <p:nvSpPr>
          <p:cNvPr id="26" name="TextBox 25"/>
          <p:cNvSpPr txBox="1"/>
          <p:nvPr/>
        </p:nvSpPr>
        <p:spPr>
          <a:xfrm>
            <a:off x="6338029" y="930798"/>
            <a:ext cx="2190023" cy="369332"/>
          </a:xfrm>
          <a:prstGeom prst="rect">
            <a:avLst/>
          </a:prstGeom>
          <a:noFill/>
        </p:spPr>
        <p:txBody>
          <a:bodyPr wrap="none" rtlCol="0">
            <a:spAutoFit/>
          </a:bodyPr>
          <a:lstStyle/>
          <a:p>
            <a:r>
              <a:rPr lang="ar-OM" dirty="0" smtClean="0"/>
              <a:t>الخطأ المعياري لكل متوسط</a:t>
            </a:r>
            <a:endParaRPr lang="en-US" dirty="0"/>
          </a:p>
        </p:txBody>
      </p:sp>
      <p:sp>
        <p:nvSpPr>
          <p:cNvPr id="31" name="TextBox 30"/>
          <p:cNvSpPr txBox="1"/>
          <p:nvPr/>
        </p:nvSpPr>
        <p:spPr>
          <a:xfrm>
            <a:off x="317384" y="2588029"/>
            <a:ext cx="3170075" cy="646331"/>
          </a:xfrm>
          <a:prstGeom prst="rect">
            <a:avLst/>
          </a:prstGeom>
          <a:noFill/>
        </p:spPr>
        <p:txBody>
          <a:bodyPr wrap="square" rtlCol="0">
            <a:spAutoFit/>
          </a:bodyPr>
          <a:lstStyle/>
          <a:p>
            <a:pPr algn="r" rtl="1"/>
            <a:r>
              <a:rPr lang="ar-OM" dirty="0" smtClean="0"/>
              <a:t>احصاءة اختبر ف ( ليفين) لتساوي التباين بين المجموعتين</a:t>
            </a:r>
            <a:endParaRPr lang="en-US" dirty="0"/>
          </a:p>
        </p:txBody>
      </p:sp>
      <p:cxnSp>
        <p:nvCxnSpPr>
          <p:cNvPr id="33" name="Straight Arrow Connector 32"/>
          <p:cNvCxnSpPr/>
          <p:nvPr/>
        </p:nvCxnSpPr>
        <p:spPr>
          <a:xfrm flipV="1">
            <a:off x="3084093" y="4726547"/>
            <a:ext cx="612144" cy="6656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5" name="TextBox 34"/>
          <p:cNvSpPr txBox="1"/>
          <p:nvPr/>
        </p:nvSpPr>
        <p:spPr>
          <a:xfrm>
            <a:off x="329864" y="5339104"/>
            <a:ext cx="3497034" cy="369332"/>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flipV="1">
            <a:off x="4478554" y="4680744"/>
            <a:ext cx="24159" cy="8857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4087395" y="5528660"/>
            <a:ext cx="2222562" cy="646331"/>
          </a:xfrm>
          <a:prstGeom prst="rect">
            <a:avLst/>
          </a:prstGeom>
          <a:noFill/>
        </p:spPr>
        <p:txBody>
          <a:bodyPr wrap="square" rtlCol="0">
            <a:spAutoFit/>
          </a:bodyPr>
          <a:lstStyle/>
          <a:p>
            <a:pPr algn="r" rtl="1"/>
            <a:r>
              <a:rPr lang="ar-OM" dirty="0" smtClean="0"/>
              <a:t>احصاءة اختبر ت لتساوي متوسطات المجموعتين</a:t>
            </a:r>
            <a:endParaRPr lang="en-US" dirty="0"/>
          </a:p>
        </p:txBody>
      </p:sp>
      <p:sp>
        <p:nvSpPr>
          <p:cNvPr id="44" name="TextBox 43"/>
          <p:cNvSpPr txBox="1"/>
          <p:nvPr/>
        </p:nvSpPr>
        <p:spPr>
          <a:xfrm>
            <a:off x="6361307" y="2152285"/>
            <a:ext cx="2550698" cy="369332"/>
          </a:xfrm>
          <a:prstGeom prst="rect">
            <a:avLst/>
          </a:prstGeom>
          <a:noFill/>
        </p:spPr>
        <p:txBody>
          <a:bodyPr wrap="none" rtlCol="0">
            <a:spAutoFit/>
          </a:bodyPr>
          <a:lstStyle/>
          <a:p>
            <a:pPr algn="r" rtl="1"/>
            <a:r>
              <a:rPr lang="ar-OM" dirty="0" smtClean="0"/>
              <a:t>درجات الحرية = حجم العينة -</a:t>
            </a: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cxnSp>
        <p:nvCxnSpPr>
          <p:cNvPr id="47" name="Straight Connector 46"/>
          <p:cNvCxnSpPr/>
          <p:nvPr/>
        </p:nvCxnSpPr>
        <p:spPr>
          <a:xfrm>
            <a:off x="4087395" y="2871989"/>
            <a:ext cx="0" cy="2525045"/>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flipH="1">
            <a:off x="6504433" y="2871989"/>
            <a:ext cx="928607" cy="16225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0" name="TextBox 49"/>
          <p:cNvSpPr txBox="1"/>
          <p:nvPr/>
        </p:nvSpPr>
        <p:spPr>
          <a:xfrm>
            <a:off x="6942091" y="2597163"/>
            <a:ext cx="4394082" cy="369332"/>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cxnSp>
        <p:nvCxnSpPr>
          <p:cNvPr id="51" name="Straight Arrow Connector 50"/>
          <p:cNvCxnSpPr/>
          <p:nvPr/>
        </p:nvCxnSpPr>
        <p:spPr>
          <a:xfrm flipH="1" flipV="1">
            <a:off x="9844970" y="4680744"/>
            <a:ext cx="707290" cy="7289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4" name="TextBox 53"/>
          <p:cNvSpPr txBox="1"/>
          <p:nvPr/>
        </p:nvSpPr>
        <p:spPr>
          <a:xfrm>
            <a:off x="9139132" y="5392221"/>
            <a:ext cx="2452916" cy="369332"/>
          </a:xfrm>
          <a:prstGeom prst="rect">
            <a:avLst/>
          </a:prstGeom>
          <a:noFill/>
        </p:spPr>
        <p:txBody>
          <a:bodyPr wrap="none" rtlCol="0">
            <a:spAutoFit/>
          </a:bodyPr>
          <a:lstStyle/>
          <a:p>
            <a:r>
              <a:rPr lang="ar-AE" dirty="0" smtClean="0"/>
              <a:t>فترة الثقة للفرق بين المتوسطين</a:t>
            </a:r>
            <a:endParaRPr lang="en-US" dirty="0"/>
          </a:p>
        </p:txBody>
      </p:sp>
      <p:cxnSp>
        <p:nvCxnSpPr>
          <p:cNvPr id="55" name="Straight Arrow Connector 54"/>
          <p:cNvCxnSpPr/>
          <p:nvPr/>
        </p:nvCxnSpPr>
        <p:spPr>
          <a:xfrm flipH="1" flipV="1">
            <a:off x="8232020" y="4608880"/>
            <a:ext cx="806475" cy="13835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7" name="TextBox 56"/>
          <p:cNvSpPr txBox="1"/>
          <p:nvPr/>
        </p:nvSpPr>
        <p:spPr>
          <a:xfrm>
            <a:off x="8883257" y="5992951"/>
            <a:ext cx="2909771" cy="369332"/>
          </a:xfrm>
          <a:prstGeom prst="rect">
            <a:avLst/>
          </a:prstGeom>
          <a:noFill/>
        </p:spPr>
        <p:txBody>
          <a:bodyPr wrap="none" rtlCol="0">
            <a:spAutoFit/>
          </a:bodyPr>
          <a:lstStyle/>
          <a:p>
            <a:r>
              <a:rPr lang="ar-AE" dirty="0" smtClean="0"/>
              <a:t>الخطأ المعياري للفرق بين المتوسطين</a:t>
            </a:r>
            <a:endParaRPr lang="en-US" dirty="0"/>
          </a:p>
        </p:txBody>
      </p:sp>
      <p:sp>
        <p:nvSpPr>
          <p:cNvPr id="62" name="TextBox 61"/>
          <p:cNvSpPr txBox="1"/>
          <p:nvPr/>
        </p:nvSpPr>
        <p:spPr>
          <a:xfrm>
            <a:off x="329864" y="5803562"/>
            <a:ext cx="3497034" cy="923330"/>
          </a:xfrm>
          <a:prstGeom prst="rect">
            <a:avLst/>
          </a:prstGeom>
          <a:noFill/>
        </p:spPr>
        <p:txBody>
          <a:bodyPr wrap="square" rtlCol="0">
            <a:spAutoFit/>
          </a:bodyPr>
          <a:lstStyle/>
          <a:p>
            <a:pPr algn="ctr" rtl="1"/>
            <a:r>
              <a:rPr lang="ar-AE" dirty="0" smtClean="0"/>
              <a:t>مستوى الدلالة أكبر من </a:t>
            </a:r>
            <a:r>
              <a:rPr lang="en-US" dirty="0" smtClean="0"/>
              <a:t>0.05</a:t>
            </a:r>
            <a:r>
              <a:rPr lang="ar-OM" dirty="0" smtClean="0"/>
              <a:t> لذلك لا نرفض تساوي التباين. لذلك نأخذ نتائج السطر الأول لاختبار ت</a:t>
            </a:r>
            <a:endParaRPr lang="en-US" dirty="0">
              <a:latin typeface="Times New Roman" panose="02020603050405020304" pitchFamily="18" charset="0"/>
              <a:cs typeface="Times New Roman" panose="02020603050405020304" pitchFamily="18" charset="0"/>
            </a:endParaRPr>
          </a:p>
        </p:txBody>
      </p:sp>
      <p:cxnSp>
        <p:nvCxnSpPr>
          <p:cNvPr id="66" name="Straight Arrow Connector 65"/>
          <p:cNvCxnSpPr/>
          <p:nvPr/>
        </p:nvCxnSpPr>
        <p:spPr>
          <a:xfrm flipH="1" flipV="1">
            <a:off x="7179734" y="4680744"/>
            <a:ext cx="806475" cy="13835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6829281" y="6083352"/>
            <a:ext cx="1728358" cy="369332"/>
          </a:xfrm>
          <a:prstGeom prst="rect">
            <a:avLst/>
          </a:prstGeom>
          <a:noFill/>
        </p:spPr>
        <p:txBody>
          <a:bodyPr wrap="none" rtlCol="0">
            <a:spAutoFit/>
          </a:bodyPr>
          <a:lstStyle/>
          <a:p>
            <a:r>
              <a:rPr lang="ar-OM" dirty="0" smtClean="0"/>
              <a:t>الفرق </a:t>
            </a:r>
            <a:r>
              <a:rPr lang="ar-AE" dirty="0" smtClean="0"/>
              <a:t>بين المتوسطين</a:t>
            </a:r>
            <a:endParaRPr lang="en-US" dirty="0"/>
          </a:p>
        </p:txBody>
      </p:sp>
      <p:sp>
        <p:nvSpPr>
          <p:cNvPr id="69" name="TextBox 68"/>
          <p:cNvSpPr txBox="1"/>
          <p:nvPr/>
        </p:nvSpPr>
        <p:spPr>
          <a:xfrm>
            <a:off x="8732075" y="1174395"/>
            <a:ext cx="3267029" cy="923330"/>
          </a:xfrm>
          <a:prstGeom prst="rect">
            <a:avLst/>
          </a:prstGeom>
          <a:noFill/>
          <a:ln>
            <a:solidFill>
              <a:srgbClr val="00B0F0"/>
            </a:solidFill>
          </a:ln>
        </p:spPr>
        <p:txBody>
          <a:bodyPr wrap="square" rtlCol="0">
            <a:spAutoFit/>
          </a:bodyPr>
          <a:lstStyle/>
          <a:p>
            <a:pPr algn="r" rtl="1"/>
            <a:r>
              <a:rPr lang="ar-OM" dirty="0" smtClean="0"/>
              <a:t>القيمة الاحتمالية لاختبار </a:t>
            </a:r>
            <a:r>
              <a:rPr lang="ar-AE" dirty="0"/>
              <a:t>«ت» </a:t>
            </a:r>
            <a:r>
              <a:rPr lang="ar-OM" dirty="0" smtClean="0"/>
              <a:t>أكبر 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غير دالة. </a:t>
            </a:r>
          </a:p>
          <a:p>
            <a:pPr algn="r" rtl="1"/>
            <a:r>
              <a:rPr lang="ar-OM" dirty="0" smtClean="0"/>
              <a:t>( </a:t>
            </a:r>
            <a:r>
              <a:rPr lang="ar-AE" dirty="0" smtClean="0"/>
              <a:t>لا </a:t>
            </a:r>
            <a:r>
              <a:rPr lang="ar-OM" dirty="0" smtClean="0"/>
              <a:t>نرفض الفرضية الصفرية)</a:t>
            </a:r>
            <a:endParaRPr lang="en-US" dirty="0"/>
          </a:p>
        </p:txBody>
      </p:sp>
    </p:spTree>
    <p:extLst>
      <p:ext uri="{BB962C8B-B14F-4D97-AF65-F5344CB8AC3E}">
        <p14:creationId xmlns:p14="http://schemas.microsoft.com/office/powerpoint/2010/main" val="9272614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587" y="3000778"/>
            <a:ext cx="7688686" cy="830997"/>
          </a:xfrm>
          <a:prstGeom prst="rect">
            <a:avLst/>
          </a:prstGeom>
          <a:noFill/>
          <a:ln>
            <a:solidFill>
              <a:srgbClr val="FF0000"/>
            </a:solidFill>
          </a:ln>
        </p:spPr>
        <p:txBody>
          <a:bodyPr wrap="square" rtlCol="0">
            <a:spAutoFit/>
          </a:bodyPr>
          <a:lstStyle/>
          <a:p>
            <a:pPr algn="ctr"/>
            <a:r>
              <a:rPr lang="ar-AE" sz="4800" dirty="0" smtClean="0"/>
              <a:t>اختبار «ت» لمجموعتين مترابطتين</a:t>
            </a:r>
            <a:endParaRPr lang="en-US" sz="4800" dirty="0"/>
          </a:p>
        </p:txBody>
      </p:sp>
    </p:spTree>
    <p:extLst>
      <p:ext uri="{BB962C8B-B14F-4D97-AF65-F5344CB8AC3E}">
        <p14:creationId xmlns:p14="http://schemas.microsoft.com/office/powerpoint/2010/main" val="10038268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066" y="1159149"/>
            <a:ext cx="5115061" cy="3026485"/>
          </a:xfrm>
          <a:prstGeom prst="rect">
            <a:avLst/>
          </a:prstGeom>
        </p:spPr>
      </p:pic>
      <p:pic>
        <p:nvPicPr>
          <p:cNvPr id="3" name="Picture 2"/>
          <p:cNvPicPr>
            <a:picLocks noChangeAspect="1"/>
          </p:cNvPicPr>
          <p:nvPr/>
        </p:nvPicPr>
        <p:blipFill>
          <a:blip r:embed="rId3"/>
          <a:stretch>
            <a:fillRect/>
          </a:stretch>
        </p:blipFill>
        <p:spPr>
          <a:xfrm>
            <a:off x="5520409" y="2185570"/>
            <a:ext cx="914400" cy="428625"/>
          </a:xfrm>
          <a:prstGeom prst="rect">
            <a:avLst/>
          </a:prstGeom>
        </p:spPr>
      </p:pic>
      <p:pic>
        <p:nvPicPr>
          <p:cNvPr id="4" name="Picture 3"/>
          <p:cNvPicPr>
            <a:picLocks noChangeAspect="1"/>
          </p:cNvPicPr>
          <p:nvPr/>
        </p:nvPicPr>
        <p:blipFill>
          <a:blip r:embed="rId4"/>
          <a:stretch>
            <a:fillRect/>
          </a:stretch>
        </p:blipFill>
        <p:spPr>
          <a:xfrm>
            <a:off x="6434808" y="1240382"/>
            <a:ext cx="5534849" cy="2945251"/>
          </a:xfrm>
          <a:prstGeom prst="rect">
            <a:avLst/>
          </a:prstGeom>
        </p:spPr>
      </p:pic>
      <p:cxnSp>
        <p:nvCxnSpPr>
          <p:cNvPr id="5" name="Straight Arrow Connector 4"/>
          <p:cNvCxnSpPr/>
          <p:nvPr/>
        </p:nvCxnSpPr>
        <p:spPr>
          <a:xfrm>
            <a:off x="8319751" y="606541"/>
            <a:ext cx="882481" cy="12676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7740203" y="237209"/>
            <a:ext cx="1854558" cy="369332"/>
          </a:xfrm>
          <a:prstGeom prst="rect">
            <a:avLst/>
          </a:prstGeom>
          <a:noFill/>
        </p:spPr>
        <p:txBody>
          <a:bodyPr wrap="square" rtlCol="0">
            <a:spAutoFit/>
          </a:bodyPr>
          <a:lstStyle/>
          <a:p>
            <a:r>
              <a:rPr lang="ar-AE" dirty="0" smtClean="0"/>
              <a:t>المجموعات المترابطة</a:t>
            </a:r>
            <a:endParaRPr lang="en-US" dirty="0"/>
          </a:p>
        </p:txBody>
      </p:sp>
    </p:spTree>
    <p:extLst>
      <p:ext uri="{BB962C8B-B14F-4D97-AF65-F5344CB8AC3E}">
        <p14:creationId xmlns:p14="http://schemas.microsoft.com/office/powerpoint/2010/main" val="6133820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8971" y="721216"/>
            <a:ext cx="8281845" cy="5361897"/>
          </a:xfrm>
          <a:prstGeom prst="rect">
            <a:avLst/>
          </a:prstGeom>
        </p:spPr>
      </p:pic>
      <p:cxnSp>
        <p:nvCxnSpPr>
          <p:cNvPr id="7" name="Straight Arrow Connector 6"/>
          <p:cNvCxnSpPr/>
          <p:nvPr/>
        </p:nvCxnSpPr>
        <p:spPr>
          <a:xfrm flipH="1">
            <a:off x="1506855" y="619363"/>
            <a:ext cx="265523" cy="10614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2763138" y="3564905"/>
            <a:ext cx="694705" cy="3130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2170834" y="1029819"/>
            <a:ext cx="320828" cy="7015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3087037" y="511277"/>
            <a:ext cx="1140996" cy="11694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3869765" y="927126"/>
            <a:ext cx="1420096" cy="7816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5069997" y="1375891"/>
            <a:ext cx="983073" cy="5078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17703" y="326611"/>
            <a:ext cx="1953129" cy="369332"/>
          </a:xfrm>
          <a:prstGeom prst="rect">
            <a:avLst/>
          </a:prstGeom>
          <a:noFill/>
        </p:spPr>
        <p:txBody>
          <a:bodyPr wrap="square" rtlCol="0">
            <a:spAutoFit/>
          </a:bodyPr>
          <a:lstStyle/>
          <a:p>
            <a:r>
              <a:rPr lang="ar-AE" dirty="0" smtClean="0"/>
              <a:t>المجموعتان المترابطتان</a:t>
            </a:r>
            <a:endParaRPr lang="en-US" dirty="0"/>
          </a:p>
        </p:txBody>
      </p:sp>
      <p:sp>
        <p:nvSpPr>
          <p:cNvPr id="16" name="TextBox 15"/>
          <p:cNvSpPr txBox="1"/>
          <p:nvPr/>
        </p:nvSpPr>
        <p:spPr>
          <a:xfrm>
            <a:off x="2016285" y="677385"/>
            <a:ext cx="1637421" cy="369332"/>
          </a:xfrm>
          <a:prstGeom prst="rect">
            <a:avLst/>
          </a:prstGeom>
          <a:noFill/>
        </p:spPr>
        <p:txBody>
          <a:bodyPr wrap="square" rtlCol="0">
            <a:spAutoFit/>
          </a:bodyPr>
          <a:lstStyle/>
          <a:p>
            <a:r>
              <a:rPr lang="ar-AE" dirty="0" smtClean="0"/>
              <a:t>متوسط كل مجموعة</a:t>
            </a:r>
            <a:endParaRPr lang="en-US" dirty="0"/>
          </a:p>
        </p:txBody>
      </p:sp>
      <p:sp>
        <p:nvSpPr>
          <p:cNvPr id="18" name="TextBox 17"/>
          <p:cNvSpPr txBox="1"/>
          <p:nvPr/>
        </p:nvSpPr>
        <p:spPr>
          <a:xfrm>
            <a:off x="3869763" y="160186"/>
            <a:ext cx="1637421" cy="369332"/>
          </a:xfrm>
          <a:prstGeom prst="rect">
            <a:avLst/>
          </a:prstGeom>
          <a:noFill/>
        </p:spPr>
        <p:txBody>
          <a:bodyPr wrap="square" rtlCol="0">
            <a:spAutoFit/>
          </a:bodyPr>
          <a:lstStyle/>
          <a:p>
            <a:r>
              <a:rPr lang="ar-AE" dirty="0" smtClean="0"/>
              <a:t>حجم كل مجموعة</a:t>
            </a:r>
            <a:endParaRPr lang="en-US" dirty="0"/>
          </a:p>
        </p:txBody>
      </p:sp>
      <p:sp>
        <p:nvSpPr>
          <p:cNvPr id="21" name="TextBox 20"/>
          <p:cNvSpPr txBox="1"/>
          <p:nvPr/>
        </p:nvSpPr>
        <p:spPr>
          <a:xfrm>
            <a:off x="5031808" y="608951"/>
            <a:ext cx="2583002" cy="369332"/>
          </a:xfrm>
          <a:prstGeom prst="rect">
            <a:avLst/>
          </a:prstGeom>
          <a:noFill/>
        </p:spPr>
        <p:txBody>
          <a:bodyPr wrap="square" rtlCol="0">
            <a:spAutoFit/>
          </a:bodyPr>
          <a:lstStyle/>
          <a:p>
            <a:r>
              <a:rPr lang="ar-AE" dirty="0" smtClean="0"/>
              <a:t>الإنحراف المعياري لكل مجموعة</a:t>
            </a:r>
            <a:endParaRPr lang="en-US" dirty="0"/>
          </a:p>
        </p:txBody>
      </p:sp>
      <p:sp>
        <p:nvSpPr>
          <p:cNvPr id="23" name="TextBox 22"/>
          <p:cNvSpPr txBox="1"/>
          <p:nvPr/>
        </p:nvSpPr>
        <p:spPr>
          <a:xfrm>
            <a:off x="6058923" y="1191225"/>
            <a:ext cx="2884176" cy="369332"/>
          </a:xfrm>
          <a:prstGeom prst="rect">
            <a:avLst/>
          </a:prstGeom>
          <a:noFill/>
        </p:spPr>
        <p:txBody>
          <a:bodyPr wrap="square" rtlCol="0">
            <a:spAutoFit/>
          </a:bodyPr>
          <a:lstStyle/>
          <a:p>
            <a:r>
              <a:rPr lang="ar-AE" dirty="0" smtClean="0"/>
              <a:t>الخطأ المعياري لمتوسط كل مجموعة</a:t>
            </a:r>
            <a:endParaRPr lang="en-US" dirty="0"/>
          </a:p>
        </p:txBody>
      </p:sp>
      <p:cxnSp>
        <p:nvCxnSpPr>
          <p:cNvPr id="25" name="Straight Arrow Connector 24"/>
          <p:cNvCxnSpPr/>
          <p:nvPr/>
        </p:nvCxnSpPr>
        <p:spPr>
          <a:xfrm flipH="1">
            <a:off x="4711725" y="2719301"/>
            <a:ext cx="954979" cy="8253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H="1">
            <a:off x="5546413" y="3396590"/>
            <a:ext cx="863477" cy="17034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4889641" y="2386450"/>
            <a:ext cx="3497034" cy="369332"/>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629695" y="3804962"/>
            <a:ext cx="2583002" cy="369332"/>
          </a:xfrm>
          <a:prstGeom prst="rect">
            <a:avLst/>
          </a:prstGeom>
          <a:noFill/>
        </p:spPr>
        <p:txBody>
          <a:bodyPr wrap="square" rtlCol="0">
            <a:spAutoFit/>
          </a:bodyPr>
          <a:lstStyle/>
          <a:p>
            <a:r>
              <a:rPr lang="ar-AE" dirty="0" smtClean="0"/>
              <a:t>معامل الإرتباط بين المجموعتين</a:t>
            </a:r>
            <a:endParaRPr lang="en-US" dirty="0"/>
          </a:p>
        </p:txBody>
      </p:sp>
      <p:cxnSp>
        <p:nvCxnSpPr>
          <p:cNvPr id="36" name="Straight Arrow Connector 35"/>
          <p:cNvCxnSpPr/>
          <p:nvPr/>
        </p:nvCxnSpPr>
        <p:spPr>
          <a:xfrm flipV="1">
            <a:off x="2034061" y="5981963"/>
            <a:ext cx="694705" cy="3130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7" name="TextBox 36"/>
          <p:cNvSpPr txBox="1"/>
          <p:nvPr/>
        </p:nvSpPr>
        <p:spPr>
          <a:xfrm>
            <a:off x="222000" y="6317390"/>
            <a:ext cx="2506766" cy="369332"/>
          </a:xfrm>
          <a:prstGeom prst="rect">
            <a:avLst/>
          </a:prstGeom>
          <a:noFill/>
        </p:spPr>
        <p:txBody>
          <a:bodyPr wrap="square" rtlCol="0">
            <a:spAutoFit/>
          </a:bodyPr>
          <a:lstStyle/>
          <a:p>
            <a:r>
              <a:rPr lang="ar-AE" dirty="0" smtClean="0"/>
              <a:t>متوسط الفرق بين المجموعتين</a:t>
            </a:r>
            <a:endParaRPr lang="en-US" dirty="0"/>
          </a:p>
        </p:txBody>
      </p:sp>
      <p:sp>
        <p:nvSpPr>
          <p:cNvPr id="38" name="TextBox 37"/>
          <p:cNvSpPr txBox="1"/>
          <p:nvPr/>
        </p:nvSpPr>
        <p:spPr>
          <a:xfrm>
            <a:off x="2558922" y="6311393"/>
            <a:ext cx="3338221" cy="369332"/>
          </a:xfrm>
          <a:prstGeom prst="rect">
            <a:avLst/>
          </a:prstGeom>
          <a:noFill/>
        </p:spPr>
        <p:txBody>
          <a:bodyPr wrap="square" rtlCol="0">
            <a:spAutoFit/>
          </a:bodyPr>
          <a:lstStyle/>
          <a:p>
            <a:pPr algn="r" rtl="1"/>
            <a:r>
              <a:rPr lang="ar-AE" dirty="0" smtClean="0"/>
              <a:t>الإنحراف المعياري للفرق بين المجموعتين</a:t>
            </a:r>
            <a:endParaRPr lang="en-US" dirty="0"/>
          </a:p>
        </p:txBody>
      </p:sp>
      <p:cxnSp>
        <p:nvCxnSpPr>
          <p:cNvPr id="39" name="Straight Arrow Connector 38"/>
          <p:cNvCxnSpPr/>
          <p:nvPr/>
        </p:nvCxnSpPr>
        <p:spPr>
          <a:xfrm flipH="1" flipV="1">
            <a:off x="3618284" y="5980193"/>
            <a:ext cx="127473" cy="3148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flipH="1">
            <a:off x="4412152" y="4401207"/>
            <a:ext cx="57727" cy="10108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4" name="TextBox 43"/>
          <p:cNvSpPr txBox="1"/>
          <p:nvPr/>
        </p:nvSpPr>
        <p:spPr>
          <a:xfrm>
            <a:off x="3002686" y="4093187"/>
            <a:ext cx="3112263" cy="369332"/>
          </a:xfrm>
          <a:prstGeom prst="rect">
            <a:avLst/>
          </a:prstGeom>
          <a:noFill/>
        </p:spPr>
        <p:txBody>
          <a:bodyPr wrap="square" rtlCol="0">
            <a:spAutoFit/>
          </a:bodyPr>
          <a:lstStyle/>
          <a:p>
            <a:r>
              <a:rPr lang="ar-AE" dirty="0" smtClean="0"/>
              <a:t>الخطأ المعياري للفرق بين المجموعتين</a:t>
            </a:r>
            <a:endParaRPr lang="en-US" dirty="0"/>
          </a:p>
        </p:txBody>
      </p:sp>
      <p:sp>
        <p:nvSpPr>
          <p:cNvPr id="48" name="TextBox 47"/>
          <p:cNvSpPr txBox="1"/>
          <p:nvPr/>
        </p:nvSpPr>
        <p:spPr>
          <a:xfrm>
            <a:off x="6266508" y="3073426"/>
            <a:ext cx="2452916" cy="369332"/>
          </a:xfrm>
          <a:prstGeom prst="rect">
            <a:avLst/>
          </a:prstGeom>
          <a:noFill/>
        </p:spPr>
        <p:txBody>
          <a:bodyPr wrap="none" rtlCol="0">
            <a:spAutoFit/>
          </a:bodyPr>
          <a:lstStyle/>
          <a:p>
            <a:r>
              <a:rPr lang="ar-AE" dirty="0" smtClean="0"/>
              <a:t>فترة الثقة للفرق بين المتوسطين</a:t>
            </a:r>
            <a:endParaRPr lang="en-US" dirty="0"/>
          </a:p>
        </p:txBody>
      </p:sp>
      <p:cxnSp>
        <p:nvCxnSpPr>
          <p:cNvPr id="51" name="Straight Arrow Connector 50"/>
          <p:cNvCxnSpPr/>
          <p:nvPr/>
        </p:nvCxnSpPr>
        <p:spPr>
          <a:xfrm flipH="1">
            <a:off x="5416188" y="3949692"/>
            <a:ext cx="1196523" cy="17415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p:nvPr/>
        </p:nvCxnSpPr>
        <p:spPr>
          <a:xfrm flipH="1">
            <a:off x="5945335" y="4401207"/>
            <a:ext cx="1003971" cy="12256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7" name="TextBox 56"/>
          <p:cNvSpPr txBox="1"/>
          <p:nvPr/>
        </p:nvSpPr>
        <p:spPr>
          <a:xfrm>
            <a:off x="6544734" y="3626975"/>
            <a:ext cx="1760418" cy="369332"/>
          </a:xfrm>
          <a:prstGeom prst="rect">
            <a:avLst/>
          </a:prstGeom>
          <a:noFill/>
        </p:spPr>
        <p:txBody>
          <a:bodyPr wrap="none" rtlCol="0">
            <a:spAutoFit/>
          </a:bodyPr>
          <a:lstStyle/>
          <a:p>
            <a:r>
              <a:rPr lang="ar-AE" dirty="0" smtClean="0"/>
              <a:t>الحد الأدنى لفترة الثقة</a:t>
            </a:r>
            <a:endParaRPr lang="en-US" dirty="0"/>
          </a:p>
        </p:txBody>
      </p:sp>
      <p:sp>
        <p:nvSpPr>
          <p:cNvPr id="58" name="TextBox 57"/>
          <p:cNvSpPr txBox="1"/>
          <p:nvPr/>
        </p:nvSpPr>
        <p:spPr>
          <a:xfrm>
            <a:off x="6753682" y="4110139"/>
            <a:ext cx="1782860" cy="369332"/>
          </a:xfrm>
          <a:prstGeom prst="rect">
            <a:avLst/>
          </a:prstGeom>
          <a:noFill/>
        </p:spPr>
        <p:txBody>
          <a:bodyPr wrap="none" rtlCol="0">
            <a:spAutoFit/>
          </a:bodyPr>
          <a:lstStyle/>
          <a:p>
            <a:r>
              <a:rPr lang="ar-AE" dirty="0" smtClean="0"/>
              <a:t>الحد الأعلى لفترة الثقة</a:t>
            </a:r>
            <a:endParaRPr lang="en-US" dirty="0"/>
          </a:p>
        </p:txBody>
      </p:sp>
      <p:cxnSp>
        <p:nvCxnSpPr>
          <p:cNvPr id="63" name="Straight Arrow Connector 62"/>
          <p:cNvCxnSpPr/>
          <p:nvPr/>
        </p:nvCxnSpPr>
        <p:spPr>
          <a:xfrm flipH="1">
            <a:off x="8743607" y="4906636"/>
            <a:ext cx="1002302" cy="8899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flipH="1" flipV="1">
            <a:off x="6802772" y="5981963"/>
            <a:ext cx="898654" cy="3636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6" name="TextBox 65"/>
          <p:cNvSpPr txBox="1"/>
          <p:nvPr/>
        </p:nvSpPr>
        <p:spPr>
          <a:xfrm>
            <a:off x="6323309" y="6330936"/>
            <a:ext cx="2286405" cy="369332"/>
          </a:xfrm>
          <a:prstGeom prst="rect">
            <a:avLst/>
          </a:prstGeom>
          <a:noFill/>
        </p:spPr>
        <p:txBody>
          <a:bodyPr wrap="square" rtlCol="0">
            <a:spAutoFit/>
          </a:bodyPr>
          <a:lstStyle/>
          <a:p>
            <a:pPr algn="r" rtl="1"/>
            <a:r>
              <a:rPr lang="ar-AE" dirty="0" smtClean="0"/>
              <a:t>قيمة إحصاءة الإختبار «ت»</a:t>
            </a:r>
            <a:endParaRPr lang="en-US" dirty="0"/>
          </a:p>
        </p:txBody>
      </p:sp>
      <p:cxnSp>
        <p:nvCxnSpPr>
          <p:cNvPr id="67" name="Straight Arrow Connector 66"/>
          <p:cNvCxnSpPr/>
          <p:nvPr/>
        </p:nvCxnSpPr>
        <p:spPr>
          <a:xfrm flipH="1" flipV="1">
            <a:off x="7769169" y="5903649"/>
            <a:ext cx="898654" cy="3636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8541792" y="6265637"/>
            <a:ext cx="2630849" cy="369332"/>
          </a:xfrm>
          <a:prstGeom prst="rect">
            <a:avLst/>
          </a:prstGeom>
          <a:noFill/>
        </p:spPr>
        <p:txBody>
          <a:bodyPr wrap="square" rtlCol="0">
            <a:spAutoFit/>
          </a:bodyPr>
          <a:lstStyle/>
          <a:p>
            <a:pPr algn="r" rtl="1"/>
            <a:r>
              <a:rPr lang="ar-AE" dirty="0" smtClean="0"/>
              <a:t>درجات الحرية = حجم العينة -1</a:t>
            </a:r>
            <a:endParaRPr lang="en-US" dirty="0"/>
          </a:p>
        </p:txBody>
      </p:sp>
      <p:sp>
        <p:nvSpPr>
          <p:cNvPr id="69" name="TextBox 68"/>
          <p:cNvSpPr txBox="1"/>
          <p:nvPr/>
        </p:nvSpPr>
        <p:spPr>
          <a:xfrm>
            <a:off x="8934357" y="4431070"/>
            <a:ext cx="2700439" cy="646331"/>
          </a:xfrm>
          <a:prstGeom prst="rect">
            <a:avLst/>
          </a:prstGeom>
          <a:noFill/>
        </p:spPr>
        <p:txBody>
          <a:bodyPr wrap="square" rtlCol="0">
            <a:spAutoFit/>
          </a:bodyPr>
          <a:lstStyle/>
          <a:p>
            <a:pPr algn="ctr" rtl="1"/>
            <a:r>
              <a:rPr lang="ar-AE" dirty="0" smtClean="0"/>
              <a:t>مستوى الدلالة ( القيمة الاحتمالية)</a:t>
            </a:r>
            <a:r>
              <a:rPr lang="ar-OM" dirty="0" smtClean="0"/>
              <a:t> </a:t>
            </a:r>
            <a:r>
              <a:rPr lang="en-US" dirty="0" smtClean="0">
                <a:latin typeface="Times New Roman" panose="02020603050405020304" pitchFamily="18" charset="0"/>
                <a:cs typeface="Times New Roman" panose="02020603050405020304" pitchFamily="18" charset="0"/>
              </a:rPr>
              <a:t>P-value</a:t>
            </a:r>
            <a:endParaRPr lang="en-US"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8719424" y="1855326"/>
            <a:ext cx="3267029" cy="923330"/>
          </a:xfrm>
          <a:prstGeom prst="rect">
            <a:avLst/>
          </a:prstGeom>
          <a:noFill/>
          <a:ln>
            <a:solidFill>
              <a:srgbClr val="00B0F0"/>
            </a:solidFill>
          </a:ln>
        </p:spPr>
        <p:txBody>
          <a:bodyPr wrap="square" rtlCol="0">
            <a:spAutoFit/>
          </a:bodyPr>
          <a:lstStyle/>
          <a:p>
            <a:pPr algn="r" rtl="1"/>
            <a:r>
              <a:rPr lang="ar-OM" dirty="0" smtClean="0"/>
              <a:t>القيمة الاحتمالية لاختبار </a:t>
            </a:r>
            <a:r>
              <a:rPr lang="ar-AE" dirty="0"/>
              <a:t>«ت» </a:t>
            </a:r>
            <a:r>
              <a:rPr lang="ar-AE" dirty="0" smtClean="0"/>
              <a:t>أصغر </a:t>
            </a:r>
            <a:r>
              <a:rPr lang="ar-OM" dirty="0" smtClean="0"/>
              <a:t>من </a:t>
            </a:r>
            <a:r>
              <a:rPr lang="en-US" dirty="0" smtClean="0">
                <a:latin typeface="Times New Roman" panose="02020603050405020304" pitchFamily="18" charset="0"/>
                <a:cs typeface="Times New Roman" panose="02020603050405020304" pitchFamily="18" charset="0"/>
              </a:rPr>
              <a:t>0.05</a:t>
            </a:r>
            <a:r>
              <a:rPr lang="ar-OM" dirty="0" smtClean="0"/>
              <a:t> لذلك فإن الفروق دالة. </a:t>
            </a:r>
          </a:p>
          <a:p>
            <a:pPr algn="r" rtl="1"/>
            <a:r>
              <a:rPr lang="ar-OM" dirty="0" smtClean="0"/>
              <a:t>( نرفض الفرضية الصفرية)</a:t>
            </a:r>
            <a:endParaRPr lang="en-US" dirty="0"/>
          </a:p>
        </p:txBody>
      </p:sp>
    </p:spTree>
    <p:extLst>
      <p:ext uri="{BB962C8B-B14F-4D97-AF65-F5344CB8AC3E}">
        <p14:creationId xmlns:p14="http://schemas.microsoft.com/office/powerpoint/2010/main" val="28842978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6585" y="2968283"/>
            <a:ext cx="5514535" cy="707886"/>
          </a:xfrm>
          <a:prstGeom prst="rect">
            <a:avLst/>
          </a:prstGeom>
          <a:noFill/>
          <a:ln>
            <a:solidFill>
              <a:srgbClr val="FF0000"/>
            </a:solidFill>
          </a:ln>
        </p:spPr>
        <p:txBody>
          <a:bodyPr wrap="square" rtlCol="0">
            <a:spAutoFit/>
          </a:bodyPr>
          <a:lstStyle/>
          <a:p>
            <a:r>
              <a:rPr lang="ar-OM" sz="4000" dirty="0" smtClean="0"/>
              <a:t>اختبارات أنوفا ( تحليل التباين)</a:t>
            </a:r>
            <a:endParaRPr lang="en-US" sz="4000" dirty="0"/>
          </a:p>
        </p:txBody>
      </p:sp>
    </p:spTree>
    <p:extLst>
      <p:ext uri="{BB962C8B-B14F-4D97-AF65-F5344CB8AC3E}">
        <p14:creationId xmlns:p14="http://schemas.microsoft.com/office/powerpoint/2010/main" val="28068753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184856" y="592428"/>
          <a:ext cx="9697791" cy="500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982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5310</Words>
  <Application>Microsoft Office PowerPoint</Application>
  <PresentationFormat>Personnalisé</PresentationFormat>
  <Paragraphs>697</Paragraphs>
  <Slides>154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154</vt:i4>
      </vt:variant>
    </vt:vector>
  </HeadingPairs>
  <TitlesOfParts>
    <vt:vector size="156" baseType="lpstr">
      <vt:lpstr>Office Theme</vt:lpstr>
      <vt:lpstr>Chart</vt:lpstr>
      <vt:lpstr>الدليل العملي لمقرر إحصاء تربوي محوسب (STAT615)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Al-Hadhrami</dc:creator>
  <cp:lastModifiedBy>user</cp:lastModifiedBy>
  <cp:revision>261</cp:revision>
  <dcterms:created xsi:type="dcterms:W3CDTF">2017-01-14T04:27:52Z</dcterms:created>
  <dcterms:modified xsi:type="dcterms:W3CDTF">2024-04-10T07:45:11Z</dcterms:modified>
</cp:coreProperties>
</file>