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6" r:id="rId2"/>
    <p:sldId id="270" r:id="rId3"/>
    <p:sldId id="264" r:id="rId4"/>
    <p:sldId id="265" r:id="rId5"/>
    <p:sldId id="256" r:id="rId6"/>
    <p:sldId id="273" r:id="rId7"/>
    <p:sldId id="266" r:id="rId8"/>
    <p:sldId id="262" r:id="rId9"/>
    <p:sldId id="257" r:id="rId10"/>
    <p:sldId id="258" r:id="rId11"/>
    <p:sldId id="263" r:id="rId12"/>
    <p:sldId id="275" r:id="rId13"/>
  </p:sldIdLst>
  <p:sldSz cx="12192000" cy="6858000"/>
  <p:notesSz cx="6858000" cy="9144000"/>
  <p:embeddedFontLst>
    <p:embeddedFont>
      <p:font typeface="Aref Ruqaa" panose="020B0604020202020204" charset="-78"/>
      <p:regular r:id="rId15"/>
      <p:bold r:id="rId16"/>
    </p:embeddedFont>
    <p:embeddedFont>
      <p:font typeface="Tw Cen MT" panose="020B0602020104020603" pitchFamily="34" charset="0"/>
      <p:regular r:id="rId17"/>
      <p:bold r:id="rId18"/>
      <p:italic r:id="rId19"/>
      <p:boldItalic r:id="rId20"/>
    </p:embeddedFont>
    <p:embeddedFont>
      <p:font typeface="Calibri" panose="020F0502020204030204" pitchFamily="34" charset="0"/>
      <p:regular r:id="rId21"/>
      <p:bold r:id="rId22"/>
    </p:embeddedFont>
    <p:embeddedFont>
      <p:font typeface="Sakkal Majalla" panose="02000000000000000000" pitchFamily="2" charset="-78"/>
      <p:regular r:id="rId23"/>
      <p:bold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بدالرحمن أبوعابد " initials="عبد " lastIdx="1" clrIdx="0">
    <p:extLst>
      <p:ext uri="{19B8F6BF-5375-455C-9EA6-DF929625EA0E}">
        <p15:presenceInfo xmlns:p15="http://schemas.microsoft.com/office/powerpoint/2012/main" userId="عبدالرحمن أبوعابد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9"/>
    <a:srgbClr val="03A1A4"/>
    <a:srgbClr val="EF3078"/>
    <a:srgbClr val="D9D9D9"/>
    <a:srgbClr val="3B5998"/>
    <a:srgbClr val="EE9524"/>
    <a:srgbClr val="26A6D1"/>
    <a:srgbClr val="D42428"/>
    <a:srgbClr val="E6E6E6"/>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9" autoAdjust="0"/>
    <p:restoredTop sz="94660"/>
  </p:normalViewPr>
  <p:slideViewPr>
    <p:cSldViewPr snapToGrid="0">
      <p:cViewPr varScale="1">
        <p:scale>
          <a:sx n="75" d="100"/>
          <a:sy n="75"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5B5678D-568C-4A03-994F-030F14E762B1}" type="datetimeFigureOut">
              <a:rPr lang="ar-SA" smtClean="0"/>
              <a:t>17/10/1445</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F50C9B1-332E-4D3C-9F52-7E20FFD10CFD}" type="slidenum">
              <a:rPr lang="ar-SA" smtClean="0"/>
              <a:t>‹#›</a:t>
            </a:fld>
            <a:endParaRPr lang="ar-SA"/>
          </a:p>
        </p:txBody>
      </p:sp>
    </p:spTree>
    <p:extLst>
      <p:ext uri="{BB962C8B-B14F-4D97-AF65-F5344CB8AC3E}">
        <p14:creationId xmlns:p14="http://schemas.microsoft.com/office/powerpoint/2010/main" val="134862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BF50C9B1-332E-4D3C-9F52-7E20FFD10CFD}" type="slidenum">
              <a:rPr lang="ar-SA" smtClean="0"/>
              <a:t>3</a:t>
            </a:fld>
            <a:endParaRPr lang="ar-SA"/>
          </a:p>
        </p:txBody>
      </p:sp>
    </p:spTree>
    <p:extLst>
      <p:ext uri="{BB962C8B-B14F-4D97-AF65-F5344CB8AC3E}">
        <p14:creationId xmlns:p14="http://schemas.microsoft.com/office/powerpoint/2010/main" val="415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8B03F-EB71-410D-A9C3-2D2AC60C8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E77EC6C-FF8E-4AAE-B6E8-226BD551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6A6717-B0C0-44C1-A7AA-8C117B3E922B}"/>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8ECE5E5D-80C9-46B8-B697-9A54A575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5041BB-7A72-43E2-9893-1FF9F3694FD1}"/>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393138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6CB62-DE42-49E8-BA74-67778CC92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6D53F0-4002-468C-A76A-D5B2444BF6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949F17-23EF-4437-9DAC-2E8D15EF1986}"/>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D723A19B-6D9A-433C-B5EF-B8E2C7921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D71ADC-190F-451D-9E92-EC6F2D559A0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79092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051EC9-B24C-4BC9-82E4-0B3B7C3CE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B198D9-BA81-4EAE-AFB9-D4959FA4F4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EE91E6-EDA5-4866-AE21-838EE23C096D}"/>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DCC1A2FF-A882-4128-94DB-655A820AE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3BF748-DD2E-44B3-8F36-441D6726E5A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12813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B5551-51AF-4DDB-B83F-67EF20484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8FF0E7-6F29-41A1-9A79-467FE0B860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B19DA6-7E4C-4D81-87A3-3E9AB00DCA9D}"/>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285352FA-B019-45A0-B5B3-429DA0C7A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7ABD4C-CCFF-4EA8-B0D9-78E1EE447A8E}"/>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425795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86797-CD77-463D-B20B-E31409F43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173734E-B29A-41DF-966C-F6F9807EC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37AC8D4-16DF-418A-B561-315CFB7D198A}"/>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B8ED482F-CD8A-417A-9180-C3CB13EB5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88BC6B-2238-4F42-8A20-2BBF6D86A4F2}"/>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33571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2E1D6-8F5E-4D5E-8590-DDF4F314B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9BD5BF-F646-45A0-9D45-839B57ECDE79}"/>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DC1CB740-2940-49DF-A4ED-1A3FCD5512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4705D94-BE73-455C-9FC9-0E9D94662234}"/>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6" name="Footer Placeholder 5">
            <a:extLst>
              <a:ext uri="{FF2B5EF4-FFF2-40B4-BE49-F238E27FC236}">
                <a16:creationId xmlns:a16="http://schemas.microsoft.com/office/drawing/2014/main" xmlns="" id="{88A971C2-0268-4127-8441-E825F0BC0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F998E0-5F09-4DB4-8AF6-93C73343311B}"/>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88567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542A6-5CDE-4103-878C-3FD05FDC81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4FB54EB-FD62-4AD1-A7BA-94BF3A00A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17967F-F563-4822-B8C7-F9531DF5B0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A9A81E-D741-4C20-AF41-834F0764E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6AE94A0-45ED-473B-A985-354EA7DD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646A99-4B06-40C6-BC1F-6DCF5051CE3B}"/>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8" name="Footer Placeholder 7">
            <a:extLst>
              <a:ext uri="{FF2B5EF4-FFF2-40B4-BE49-F238E27FC236}">
                <a16:creationId xmlns:a16="http://schemas.microsoft.com/office/drawing/2014/main" xmlns="" id="{5F149601-28C7-46D3-98E9-C01731F34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211C91-D0F4-43AB-A65B-B3A4A6CC3951}"/>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9485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DC96D-9259-4193-AA29-9C555513A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399C55-D785-4815-844F-10552A8B0A52}"/>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4" name="Footer Placeholder 3">
            <a:extLst>
              <a:ext uri="{FF2B5EF4-FFF2-40B4-BE49-F238E27FC236}">
                <a16:creationId xmlns:a16="http://schemas.microsoft.com/office/drawing/2014/main" xmlns="" id="{9F5A0546-62B4-4A71-945D-0CDDF00BE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4D1FA51-7F1E-4675-A594-ED6AE654CFEE}"/>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12325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64601B-CDAA-417C-896A-3EBBF83595CB}"/>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3" name="Footer Placeholder 2">
            <a:extLst>
              <a:ext uri="{FF2B5EF4-FFF2-40B4-BE49-F238E27FC236}">
                <a16:creationId xmlns:a16="http://schemas.microsoft.com/office/drawing/2014/main" xmlns="" id="{1291B993-D7C5-4B2F-978A-53C1EAAC5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FAB1606-B9AC-4E4C-BDB5-EFB17BF6D109}"/>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38576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1716A5-B55C-4E0A-8E80-86F8981F7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7DB415D-BD3B-4BF1-8702-ACB73F739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2A1B6E5-8961-47C3-82F6-84F820986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6E15EFA-9CDB-407E-A02C-559361022255}"/>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6" name="Footer Placeholder 5">
            <a:extLst>
              <a:ext uri="{FF2B5EF4-FFF2-40B4-BE49-F238E27FC236}">
                <a16:creationId xmlns:a16="http://schemas.microsoft.com/office/drawing/2014/main" xmlns="" id="{41583BD7-A3AB-4146-B913-49E0021E1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EE8AB-4161-4B83-B736-16A17329CC2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9915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BF0B64-16D0-4DD1-B453-AF6665549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DC15406-DEC9-4387-8D9E-76AD25AAB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3FE20B-13AB-4D94-A3C2-7925ACFD0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CD83F7-4D58-48EE-854B-BBCAA06750AF}"/>
              </a:ext>
            </a:extLst>
          </p:cNvPr>
          <p:cNvSpPr>
            <a:spLocks noGrp="1"/>
          </p:cNvSpPr>
          <p:nvPr>
            <p:ph type="dt" sz="half" idx="10"/>
          </p:nvPr>
        </p:nvSpPr>
        <p:spPr/>
        <p:txBody>
          <a:bodyPr/>
          <a:lstStyle/>
          <a:p>
            <a:fld id="{4630115F-65E7-4948-BBBD-A84F05213A84}" type="datetimeFigureOut">
              <a:rPr lang="en-US" smtClean="0"/>
              <a:t>4/25/2024</a:t>
            </a:fld>
            <a:endParaRPr lang="en-US"/>
          </a:p>
        </p:txBody>
      </p:sp>
      <p:sp>
        <p:nvSpPr>
          <p:cNvPr id="6" name="Footer Placeholder 5">
            <a:extLst>
              <a:ext uri="{FF2B5EF4-FFF2-40B4-BE49-F238E27FC236}">
                <a16:creationId xmlns:a16="http://schemas.microsoft.com/office/drawing/2014/main" xmlns="" id="{1C89F3C9-528D-4723-9868-C8EC2755C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91BBCA-FD3A-4E60-8E98-F1C2B61934C8}"/>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28749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0809AC-7EC4-49E0-990C-A6C64F4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94B1242-C231-4EEF-BCE9-DA025AF02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B75FF5F-AE2C-4B42-B0CC-0596B671F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0115F-65E7-4948-BBBD-A84F05213A84}" type="datetimeFigureOut">
              <a:rPr lang="en-US" smtClean="0"/>
              <a:t>4/25/2024</a:t>
            </a:fld>
            <a:endParaRPr lang="en-US"/>
          </a:p>
        </p:txBody>
      </p:sp>
      <p:sp>
        <p:nvSpPr>
          <p:cNvPr id="5" name="Footer Placeholder 4">
            <a:extLst>
              <a:ext uri="{FF2B5EF4-FFF2-40B4-BE49-F238E27FC236}">
                <a16:creationId xmlns:a16="http://schemas.microsoft.com/office/drawing/2014/main" xmlns="" id="{175D5724-EF5C-4A01-9DE7-01578DB37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3A064B1-DC35-4C35-A879-FEE290790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1DDA6-1DBC-4F4A-8EE5-258398DC1DCD}" type="slidenum">
              <a:rPr lang="en-US" smtClean="0"/>
              <a:t>‹#›</a:t>
            </a:fld>
            <a:endParaRPr lang="en-US"/>
          </a:p>
        </p:txBody>
      </p:sp>
    </p:spTree>
    <p:extLst>
      <p:ext uri="{BB962C8B-B14F-4D97-AF65-F5344CB8AC3E}">
        <p14:creationId xmlns:p14="http://schemas.microsoft.com/office/powerpoint/2010/main" val="71101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12317" y="1357341"/>
            <a:ext cx="7278915" cy="1200329"/>
          </a:xfrm>
          <a:prstGeom prst="rect">
            <a:avLst/>
          </a:prstGeom>
          <a:noFill/>
        </p:spPr>
        <p:txBody>
          <a:bodyPr wrap="square" rtlCol="0">
            <a:spAutoFit/>
          </a:bodyPr>
          <a:lstStyle/>
          <a:p>
            <a:pPr algn="ctr"/>
            <a:r>
              <a:rPr lang="ar-SA" sz="7200" dirty="0">
                <a:solidFill>
                  <a:srgbClr val="EF3078"/>
                </a:solidFill>
                <a:latin typeface="Aref Ruqaa" panose="02000503000000000000" pitchFamily="2" charset="-78"/>
                <a:cs typeface="Aref Ruqaa" panose="02000503000000000000" pitchFamily="2" charset="-78"/>
              </a:rPr>
              <a:t>الأدب المقارن العربي!</a:t>
            </a:r>
            <a:endParaRPr lang="en-US" sz="7200" dirty="0">
              <a:solidFill>
                <a:srgbClr val="EF3078"/>
              </a:solidFill>
              <a:latin typeface="Aref Ruqaa" panose="02000503000000000000" pitchFamily="2" charset="-78"/>
              <a:cs typeface="Aref Ruqaa" panose="02000503000000000000" pitchFamily="2" charset="-78"/>
            </a:endParaRPr>
          </a:p>
        </p:txBody>
      </p:sp>
      <p:grpSp>
        <p:nvGrpSpPr>
          <p:cNvPr id="15" name="Group 14">
            <a:extLst>
              <a:ext uri="{FF2B5EF4-FFF2-40B4-BE49-F238E27FC236}">
                <a16:creationId xmlns:a16="http://schemas.microsoft.com/office/drawing/2014/main" xmlns="" id="{99A81CDB-32D0-44DE-8C97-ED9715A26794}"/>
              </a:ext>
            </a:extLst>
          </p:cNvPr>
          <p:cNvGrpSpPr/>
          <p:nvPr/>
        </p:nvGrpSpPr>
        <p:grpSpPr>
          <a:xfrm>
            <a:off x="4394853" y="5048835"/>
            <a:ext cx="3402294" cy="451824"/>
            <a:chOff x="4679586" y="878988"/>
            <a:chExt cx="1434489" cy="190500"/>
          </a:xfrm>
        </p:grpSpPr>
        <p:sp>
          <p:nvSpPr>
            <p:cNvPr id="16" name="Oval 15">
              <a:extLst>
                <a:ext uri="{FF2B5EF4-FFF2-40B4-BE49-F238E27FC236}">
                  <a16:creationId xmlns:a16="http://schemas.microsoft.com/office/drawing/2014/main" xmlns="" id="{D31D10B2-1E82-41AB-86A1-B072302828F6}"/>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EDB7722A-3558-43A6-B164-DF6A02A376BF}"/>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BFE304DF-F7E1-42ED-9E9B-4CE7C44D9B1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4F54F95C-E83F-4F9D-8AD7-617D43243D98}"/>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60EAC4EE-D672-4D5A-8655-7DB7D57CBE0E}"/>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xmlns="" id="{B8583709-595F-4CE2-B8B0-C47733F186E5}"/>
              </a:ext>
            </a:extLst>
          </p:cNvPr>
          <p:cNvSpPr txBox="1"/>
          <p:nvPr/>
        </p:nvSpPr>
        <p:spPr>
          <a:xfrm>
            <a:off x="2456403" y="2726102"/>
            <a:ext cx="7278915" cy="769441"/>
          </a:xfrm>
          <a:prstGeom prst="rect">
            <a:avLst/>
          </a:prstGeom>
          <a:noFill/>
        </p:spPr>
        <p:txBody>
          <a:bodyPr wrap="square" rtlCol="0">
            <a:spAutoFit/>
          </a:bodyPr>
          <a:lstStyle/>
          <a:p>
            <a:pPr algn="ctr"/>
            <a:r>
              <a:rPr lang="ar-SA" sz="4400" dirty="0">
                <a:solidFill>
                  <a:srgbClr val="03A1A4"/>
                </a:solidFill>
                <a:latin typeface="Aref Ruqaa" panose="02000503000000000000" pitchFamily="2" charset="-78"/>
                <a:cs typeface="Aref Ruqaa" panose="02000503000000000000" pitchFamily="2" charset="-78"/>
              </a:rPr>
              <a:t>عوالم الأدب المقارن</a:t>
            </a:r>
            <a:endParaRPr lang="en-US" sz="4400" dirty="0">
              <a:solidFill>
                <a:srgbClr val="03A1A4"/>
              </a:solidFill>
              <a:latin typeface="Aref Ruqaa" panose="02000503000000000000" pitchFamily="2" charset="-78"/>
              <a:cs typeface="Aref Ruqaa" panose="02000503000000000000" pitchFamily="2" charset="-78"/>
            </a:endParaRPr>
          </a:p>
        </p:txBody>
      </p:sp>
      <p:sp>
        <p:nvSpPr>
          <p:cNvPr id="29" name="TextBox 28">
            <a:extLst>
              <a:ext uri="{FF2B5EF4-FFF2-40B4-BE49-F238E27FC236}">
                <a16:creationId xmlns:a16="http://schemas.microsoft.com/office/drawing/2014/main" xmlns="" id="{CF3F83E4-1978-462D-82E9-2028E8170B29}"/>
              </a:ext>
            </a:extLst>
          </p:cNvPr>
          <p:cNvSpPr txBox="1"/>
          <p:nvPr/>
        </p:nvSpPr>
        <p:spPr>
          <a:xfrm>
            <a:off x="2456403" y="3730541"/>
            <a:ext cx="7278915" cy="584775"/>
          </a:xfrm>
          <a:prstGeom prst="rect">
            <a:avLst/>
          </a:prstGeom>
          <a:noFill/>
        </p:spPr>
        <p:txBody>
          <a:bodyPr wrap="square" rtlCol="0">
            <a:spAutoFit/>
          </a:bodyPr>
          <a:lstStyle/>
          <a:p>
            <a:pPr algn="ctr"/>
            <a:r>
              <a:rPr lang="ar-SA" sz="3200" dirty="0">
                <a:solidFill>
                  <a:srgbClr val="00B050"/>
                </a:solidFill>
                <a:latin typeface="Aref Ruqaa" panose="02000503000000000000" pitchFamily="2" charset="-78"/>
                <a:cs typeface="Aref Ruqaa" panose="02000503000000000000" pitchFamily="2" charset="-78"/>
              </a:rPr>
              <a:t>لدى محمد غنيمي هلال </a:t>
            </a:r>
            <a:endParaRPr lang="en-US" sz="3200" dirty="0">
              <a:solidFill>
                <a:srgbClr val="00B050"/>
              </a:solidFill>
              <a:latin typeface="Aref Ruqaa" panose="02000503000000000000" pitchFamily="2" charset="-78"/>
              <a:cs typeface="Aref Ruqaa" panose="02000503000000000000" pitchFamily="2" charset="-78"/>
            </a:endParaRPr>
          </a:p>
        </p:txBody>
      </p:sp>
    </p:spTree>
    <p:extLst>
      <p:ext uri="{BB962C8B-B14F-4D97-AF65-F5344CB8AC3E}">
        <p14:creationId xmlns:p14="http://schemas.microsoft.com/office/powerpoint/2010/main" val="6696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852485" y="2961830"/>
            <a:ext cx="1515386" cy="646331"/>
          </a:xfrm>
          <a:prstGeom prst="rect">
            <a:avLst/>
          </a:prstGeom>
          <a:noFill/>
        </p:spPr>
        <p:txBody>
          <a:bodyPr wrap="square" rtlCol="0">
            <a:spAutoFit/>
          </a:bodyPr>
          <a:lstStyle/>
          <a:p>
            <a:pPr algn="ctr"/>
            <a:r>
              <a:rPr lang="en-US" sz="3600" dirty="0">
                <a:solidFill>
                  <a:srgbClr val="03A1A4"/>
                </a:solidFill>
                <a:latin typeface="Century Gothic" panose="020B0502020202020204" pitchFamily="34" charset="0"/>
              </a:rPr>
              <a:t>1968</a:t>
            </a: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1948" y="5566044"/>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شعيب، محمد عبد الرحمن. </a:t>
            </a:r>
            <a:r>
              <a:rPr lang="ar-SA" b="1" dirty="0">
                <a:solidFill>
                  <a:schemeClr val="bg2">
                    <a:lumMod val="50000"/>
                  </a:schemeClr>
                </a:solidFill>
                <a:latin typeface="Sakkal Majalla" panose="02000000000000000000" pitchFamily="2" charset="-78"/>
                <a:cs typeface="Sakkal Majalla" panose="02000000000000000000" pitchFamily="2" charset="-78"/>
              </a:rPr>
              <a:t>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3090963" y="4382611"/>
            <a:ext cx="1515386" cy="646331"/>
          </a:xfrm>
          <a:prstGeom prst="rect">
            <a:avLst/>
          </a:prstGeom>
          <a:noFill/>
        </p:spPr>
        <p:txBody>
          <a:bodyPr wrap="square" rtlCol="0">
            <a:spAutoFit/>
          </a:bodyPr>
          <a:lstStyle/>
          <a:p>
            <a:pPr algn="ctr"/>
            <a:r>
              <a:rPr lang="en-US" sz="3600" dirty="0">
                <a:solidFill>
                  <a:srgbClr val="EE9524"/>
                </a:solidFill>
                <a:latin typeface="Century Gothic" panose="020B0502020202020204" pitchFamily="34" charset="0"/>
              </a:rPr>
              <a:t>1967</a:t>
            </a: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225624" y="1925898"/>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حسن، حسن جاد. </a:t>
            </a:r>
            <a:r>
              <a:rPr lang="ar-SA" b="1" dirty="0">
                <a:solidFill>
                  <a:schemeClr val="bg2">
                    <a:lumMod val="50000"/>
                  </a:schemeClr>
                </a:solidFill>
                <a:latin typeface="Sakkal Majalla" panose="02000000000000000000" pitchFamily="2" charset="-78"/>
                <a:cs typeface="Sakkal Majalla" panose="02000000000000000000" pitchFamily="2" charset="-78"/>
              </a:rPr>
              <a:t>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دار الطباعة المحمدية.</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5344396" y="2961830"/>
            <a:ext cx="1515386" cy="646331"/>
          </a:xfrm>
          <a:prstGeom prst="rect">
            <a:avLst/>
          </a:prstGeom>
          <a:noFill/>
        </p:spPr>
        <p:txBody>
          <a:bodyPr wrap="square" rtlCol="0">
            <a:spAutoFit/>
          </a:bodyPr>
          <a:lstStyle/>
          <a:p>
            <a:pPr algn="ctr"/>
            <a:r>
              <a:rPr lang="en-US" sz="3600" dirty="0">
                <a:solidFill>
                  <a:srgbClr val="EF3078"/>
                </a:solidFill>
                <a:latin typeface="Century Gothic" panose="020B0502020202020204" pitchFamily="34" charset="0"/>
              </a:rPr>
              <a:t>1963</a:t>
            </a: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95420" y="5566045"/>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خفاجة، محمد عبد المنعم. </a:t>
            </a:r>
            <a:r>
              <a:rPr lang="ar-SA" b="1" dirty="0">
                <a:solidFill>
                  <a:schemeClr val="bg2">
                    <a:lumMod val="50000"/>
                  </a:schemeClr>
                </a:solidFill>
                <a:latin typeface="Sakkal Majalla" panose="02000000000000000000" pitchFamily="2" charset="-78"/>
                <a:cs typeface="Sakkal Majalla" panose="02000000000000000000" pitchFamily="2" charset="-78"/>
              </a:rPr>
              <a:t>دراسات في 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دار الطبعة المحمدية بالأزهر.</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608145" y="4382611"/>
            <a:ext cx="1515386" cy="646331"/>
          </a:xfrm>
          <a:prstGeom prst="rect">
            <a:avLst/>
          </a:prstGeom>
          <a:noFill/>
        </p:spPr>
        <p:txBody>
          <a:bodyPr wrap="square" rtlCol="0">
            <a:spAutoFit/>
          </a:bodyPr>
          <a:lstStyle/>
          <a:p>
            <a:pPr algn="ctr"/>
            <a:r>
              <a:rPr lang="en-US" sz="3600" dirty="0">
                <a:solidFill>
                  <a:srgbClr val="1C7CBB"/>
                </a:solidFill>
                <a:latin typeface="Century Gothic" panose="020B0502020202020204" pitchFamily="34" charset="0"/>
              </a:rPr>
              <a:t>1957</a:t>
            </a: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765316" y="1926108"/>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خلوصي، صفاء. </a:t>
            </a:r>
            <a:r>
              <a:rPr lang="ar-SA" b="1" dirty="0">
                <a:solidFill>
                  <a:schemeClr val="bg2">
                    <a:lumMod val="50000"/>
                  </a:schemeClr>
                </a:solidFill>
                <a:latin typeface="Sakkal Majalla" panose="02000000000000000000" pitchFamily="2" charset="-78"/>
                <a:cs typeface="Sakkal Majalla" panose="02000000000000000000" pitchFamily="2" charset="-78"/>
              </a:rPr>
              <a:t>دراسات في الأدب المقارن والمدارس الأدبية</a:t>
            </a:r>
            <a:r>
              <a:rPr lang="ar-SA" dirty="0">
                <a:solidFill>
                  <a:schemeClr val="bg2">
                    <a:lumMod val="50000"/>
                  </a:schemeClr>
                </a:solidFill>
                <a:latin typeface="Sakkal Majalla" panose="02000000000000000000" pitchFamily="2" charset="-78"/>
                <a:cs typeface="Sakkal Majalla" panose="02000000000000000000" pitchFamily="2" charset="-78"/>
              </a:rPr>
              <a:t>. بغداد: مطبعة الرابطة.</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846072" y="2961830"/>
            <a:ext cx="1515386" cy="646331"/>
          </a:xfrm>
          <a:prstGeom prst="rect">
            <a:avLst/>
          </a:prstGeom>
          <a:noFill/>
        </p:spPr>
        <p:txBody>
          <a:bodyPr wrap="square" rtlCol="0">
            <a:spAutoFit/>
          </a:bodyPr>
          <a:lstStyle/>
          <a:p>
            <a:pPr algn="ctr"/>
            <a:r>
              <a:rPr lang="en-US" sz="3600" dirty="0">
                <a:solidFill>
                  <a:schemeClr val="accent6">
                    <a:lumMod val="50000"/>
                  </a:schemeClr>
                </a:solidFill>
                <a:latin typeface="Century Gothic" panose="020B0502020202020204" pitchFamily="34" charset="0"/>
              </a:rPr>
              <a:t>1954</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9003356" y="5588372"/>
            <a:ext cx="3201043" cy="646331"/>
          </a:xfrm>
          <a:prstGeom prst="rect">
            <a:avLst/>
          </a:prstGeom>
          <a:noFill/>
        </p:spPr>
        <p:txBody>
          <a:bodyPr wrap="square" rtlCol="0">
            <a:spAutoFit/>
          </a:bodyPr>
          <a:lstStyle/>
          <a:p>
            <a:pPr algn="ctr" rtl="1"/>
            <a:r>
              <a:rPr lang="ar-SA" sz="1600" dirty="0">
                <a:solidFill>
                  <a:schemeClr val="bg2">
                    <a:lumMod val="50000"/>
                  </a:schemeClr>
                </a:solidFill>
                <a:latin typeface="Sakkal Majalla" panose="02000000000000000000" pitchFamily="2" charset="-78"/>
                <a:cs typeface="Sakkal Majalla" panose="02000000000000000000" pitchFamily="2" charset="-78"/>
              </a:rPr>
              <a:t>الرمادي، جمال الدين. </a:t>
            </a:r>
            <a:r>
              <a:rPr lang="ar-SA" b="1" dirty="0">
                <a:solidFill>
                  <a:schemeClr val="bg2">
                    <a:lumMod val="50000"/>
                  </a:schemeClr>
                </a:solidFill>
                <a:latin typeface="Sakkal Majalla" panose="02000000000000000000" pitchFamily="2" charset="-78"/>
                <a:cs typeface="Sakkal Majalla" panose="02000000000000000000" pitchFamily="2" charset="-78"/>
              </a:rPr>
              <a:t>فصول مقارنة بين أدبي الشرق والغرب</a:t>
            </a:r>
            <a:r>
              <a:rPr lang="ar-SA" sz="1600" dirty="0">
                <a:solidFill>
                  <a:schemeClr val="bg2">
                    <a:lumMod val="50000"/>
                  </a:schemeClr>
                </a:solidFill>
                <a:latin typeface="Sakkal Majalla" panose="02000000000000000000" pitchFamily="2" charset="-78"/>
                <a:cs typeface="Sakkal Majalla" panose="02000000000000000000" pitchFamily="2" charset="-78"/>
              </a:rPr>
              <a:t>. بغداد: الدار القومية.</a:t>
            </a:r>
            <a:endParaRPr lang="en-US" sz="1600" dirty="0">
              <a:solidFill>
                <a:schemeClr val="bg2">
                  <a:lumMod val="50000"/>
                </a:schemeClr>
              </a:solidFill>
              <a:latin typeface="Sakkal Majalla" panose="02000000000000000000" pitchFamily="2" charset="-78"/>
              <a:cs typeface="Sakkal Majalla" panose="02000000000000000000" pitchFamily="2" charset="-78"/>
            </a:endParaRP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13160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2456543" y="131812"/>
            <a:ext cx="7278915" cy="584775"/>
          </a:xfrm>
          <a:prstGeom prst="rect">
            <a:avLst/>
          </a:prstGeom>
          <a:noFill/>
        </p:spPr>
        <p:txBody>
          <a:bodyPr wrap="square" rtlCol="0">
            <a:spAutoFit/>
          </a:bodyPr>
          <a:lstStyle/>
          <a:p>
            <a:pPr lvl="0" algn="ctr" rtl="1"/>
            <a:r>
              <a:rPr lang="ar-SA" sz="3200" dirty="0">
                <a:solidFill>
                  <a:prstClr val="white">
                    <a:lumMod val="65000"/>
                  </a:prstClr>
                </a:solidFill>
                <a:latin typeface="Aref Ruqaa" panose="02000503000000000000" pitchFamily="2" charset="-78"/>
                <a:cs typeface="Aref Ruqaa" panose="02000503000000000000" pitchFamily="2" charset="-78"/>
              </a:rPr>
              <a:t>بيليوغرافية حولية للأدب العربي المقارن (المؤلفات النظرية) </a:t>
            </a:r>
            <a:endParaRPr lang="en-US" sz="3200" dirty="0">
              <a:solidFill>
                <a:prstClr val="white">
                  <a:lumMod val="65000"/>
                </a:prstClr>
              </a:solidFill>
              <a:latin typeface="Aref Ruqaa" panose="02000503000000000000" pitchFamily="2" charset="-78"/>
              <a:cs typeface="Aref Ruqaa" panose="02000503000000000000" pitchFamily="2" charset="-78"/>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9753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500"/>
                                        <p:tgtEl>
                                          <p:spTgt spid="6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strVal val="#ppt_x"/>
                                          </p:val>
                                        </p:tav>
                                        <p:tav tm="100000">
                                          <p:val>
                                            <p:strVal val="#ppt_x"/>
                                          </p:val>
                                        </p:tav>
                                      </p:tavLst>
                                    </p:anim>
                                    <p:anim calcmode="lin" valueType="num">
                                      <p:cBhvr>
                                        <p:cTn id="51" dur="500" fill="hold"/>
                                        <p:tgtEl>
                                          <p:spTgt spid="6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right)">
                                      <p:cBhvr>
                                        <p:cTn id="55" dur="500"/>
                                        <p:tgtEl>
                                          <p:spTgt spid="67"/>
                                        </p:tgtEl>
                                      </p:cBhvr>
                                    </p:animEffect>
                                  </p:childTnLst>
                                </p:cTn>
                              </p:par>
                            </p:childTnLst>
                          </p:cTn>
                        </p:par>
                        <p:par>
                          <p:cTn id="56" fill="hold">
                            <p:stCondLst>
                              <p:cond delay="4500"/>
                            </p:stCondLst>
                            <p:childTnLst>
                              <p:par>
                                <p:cTn id="57" presetID="22" presetClass="entr" presetSubtype="2"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right)">
                                      <p:cBhvr>
                                        <p:cTn id="59" dur="500"/>
                                        <p:tgtEl>
                                          <p:spTgt spid="54"/>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Effect transition="in" filter="fade">
                                      <p:cBhvr>
                                        <p:cTn id="71" dur="500"/>
                                        <p:tgtEl>
                                          <p:spTgt spid="47"/>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6500"/>
                            </p:stCondLst>
                            <p:childTnLst>
                              <p:par>
                                <p:cTn id="79" presetID="22" presetClass="entr" presetSubtype="4"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down)">
                                      <p:cBhvr>
                                        <p:cTn id="81" dur="500"/>
                                        <p:tgtEl>
                                          <p:spTgt spid="49"/>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anim calcmode="lin" valueType="num">
                                      <p:cBhvr>
                                        <p:cTn id="97" dur="500" fill="hold"/>
                                        <p:tgtEl>
                                          <p:spTgt spid="51"/>
                                        </p:tgtEl>
                                        <p:attrNameLst>
                                          <p:attrName>ppt_x</p:attrName>
                                        </p:attrNameLst>
                                      </p:cBhvr>
                                      <p:tavLst>
                                        <p:tav tm="0">
                                          <p:val>
                                            <p:strVal val="#ppt_x"/>
                                          </p:val>
                                        </p:tav>
                                        <p:tav tm="100000">
                                          <p:val>
                                            <p:strVal val="#ppt_x"/>
                                          </p:val>
                                        </p:tav>
                                      </p:tavLst>
                                    </p:anim>
                                    <p:anim calcmode="lin" valueType="num">
                                      <p:cBhvr>
                                        <p:cTn id="98" dur="500" fill="hold"/>
                                        <p:tgtEl>
                                          <p:spTgt spid="5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strVal val="#ppt_x"/>
                                          </p:val>
                                        </p:tav>
                                        <p:tav tm="100000">
                                          <p:val>
                                            <p:strVal val="#ppt_x"/>
                                          </p:val>
                                        </p:tav>
                                      </p:tavLst>
                                    </p:anim>
                                    <p:anim calcmode="lin" valueType="num">
                                      <p:cBhvr>
                                        <p:cTn id="103" dur="500" fill="hold"/>
                                        <p:tgtEl>
                                          <p:spTgt spid="52"/>
                                        </p:tgtEl>
                                        <p:attrNameLst>
                                          <p:attrName>ppt_y</p:attrName>
                                        </p:attrNameLst>
                                      </p:cBhvr>
                                      <p:tavLst>
                                        <p:tav tm="0">
                                          <p:val>
                                            <p:strVal val="#ppt_y-.1"/>
                                          </p:val>
                                        </p:tav>
                                        <p:tav tm="100000">
                                          <p:val>
                                            <p:strVal val="#ppt_y"/>
                                          </p:val>
                                        </p:tav>
                                      </p:tavLst>
                                    </p:anim>
                                  </p:childTnLst>
                                </p:cTn>
                              </p:par>
                            </p:childTnLst>
                          </p:cTn>
                        </p:par>
                        <p:par>
                          <p:cTn id="104" fill="hold">
                            <p:stCondLst>
                              <p:cond delay="8000"/>
                            </p:stCondLst>
                            <p:childTnLst>
                              <p:par>
                                <p:cTn id="105" presetID="22" presetClass="entr" presetSubtype="2"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right)">
                                      <p:cBhvr>
                                        <p:cTn id="107" dur="500"/>
                                        <p:tgtEl>
                                          <p:spTgt spid="69"/>
                                        </p:tgtEl>
                                      </p:cBhvr>
                                    </p:animEffect>
                                  </p:childTnLst>
                                </p:cTn>
                              </p:par>
                            </p:childTnLst>
                          </p:cTn>
                        </p:par>
                        <p:par>
                          <p:cTn id="108" fill="hold">
                            <p:stCondLst>
                              <p:cond delay="8500"/>
                            </p:stCondLst>
                            <p:childTnLst>
                              <p:par>
                                <p:cTn id="109" presetID="22" presetClass="entr" presetSubtype="2"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right)">
                                      <p:cBhvr>
                                        <p:cTn id="111" dur="500"/>
                                        <p:tgtEl>
                                          <p:spTgt spid="44"/>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childTnLst>
                          </p:cTn>
                        </p:par>
                        <p:par>
                          <p:cTn id="130" fill="hold">
                            <p:stCondLst>
                              <p:cond delay="10500"/>
                            </p:stCondLst>
                            <p:childTnLst>
                              <p:par>
                                <p:cTn id="131" presetID="22" presetClass="entr" presetSubtype="1"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500"/>
                                        <p:tgtEl>
                                          <p:spTgt spid="32"/>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500" fill="hold"/>
                                        <p:tgtEl>
                                          <p:spTgt spid="33"/>
                                        </p:tgtEl>
                                        <p:attrNameLst>
                                          <p:attrName>ppt_w</p:attrName>
                                        </p:attrNameLst>
                                      </p:cBhvr>
                                      <p:tavLst>
                                        <p:tav tm="0">
                                          <p:val>
                                            <p:fltVal val="0"/>
                                          </p:val>
                                        </p:tav>
                                        <p:tav tm="100000">
                                          <p:val>
                                            <p:strVal val="#ppt_w"/>
                                          </p:val>
                                        </p:tav>
                                      </p:tavLst>
                                    </p:anim>
                                    <p:anim calcmode="lin" valueType="num">
                                      <p:cBhvr>
                                        <p:cTn id="138" dur="500" fill="hold"/>
                                        <p:tgtEl>
                                          <p:spTgt spid="33"/>
                                        </p:tgtEl>
                                        <p:attrNameLst>
                                          <p:attrName>ppt_h</p:attrName>
                                        </p:attrNameLst>
                                      </p:cBhvr>
                                      <p:tavLst>
                                        <p:tav tm="0">
                                          <p:val>
                                            <p:fltVal val="0"/>
                                          </p:val>
                                        </p:tav>
                                        <p:tav tm="100000">
                                          <p:val>
                                            <p:strVal val="#ppt_h"/>
                                          </p:val>
                                        </p:tav>
                                      </p:tavLst>
                                    </p:anim>
                                    <p:animEffect transition="in" filter="fade">
                                      <p:cBhvr>
                                        <p:cTn id="139" dur="500"/>
                                        <p:tgtEl>
                                          <p:spTgt spid="33"/>
                                        </p:tgtEl>
                                      </p:cBhvr>
                                    </p:animEffect>
                                  </p:childTnLst>
                                </p:cTn>
                              </p:par>
                            </p:childTnLst>
                          </p:cTn>
                        </p:par>
                        <p:par>
                          <p:cTn id="140" fill="hold">
                            <p:stCondLst>
                              <p:cond delay="11500"/>
                            </p:stCondLst>
                            <p:childTnLst>
                              <p:par>
                                <p:cTn id="141" presetID="53" presetClass="entr" presetSubtype="16"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500"/>
                                        <p:tgtEl>
                                          <p:spTgt spid="34"/>
                                        </p:tgtEl>
                                      </p:cBhvr>
                                    </p:animEffect>
                                    <p:anim calcmode="lin" valueType="num">
                                      <p:cBhvr>
                                        <p:cTn id="149" dur="500" fill="hold"/>
                                        <p:tgtEl>
                                          <p:spTgt spid="34"/>
                                        </p:tgtEl>
                                        <p:attrNameLst>
                                          <p:attrName>ppt_x</p:attrName>
                                        </p:attrNameLst>
                                      </p:cBhvr>
                                      <p:tavLst>
                                        <p:tav tm="0">
                                          <p:val>
                                            <p:strVal val="#ppt_x"/>
                                          </p:val>
                                        </p:tav>
                                        <p:tav tm="100000">
                                          <p:val>
                                            <p:strVal val="#ppt_x"/>
                                          </p:val>
                                        </p:tav>
                                      </p:tavLst>
                                    </p:anim>
                                    <p:anim calcmode="lin" valueType="num">
                                      <p:cBhvr>
                                        <p:cTn id="150" dur="500" fill="hold"/>
                                        <p:tgtEl>
                                          <p:spTgt spid="34"/>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500"/>
                                        <p:tgtEl>
                                          <p:spTgt spid="35"/>
                                        </p:tgtEl>
                                      </p:cBhvr>
                                    </p:animEffect>
                                    <p:anim calcmode="lin" valueType="num">
                                      <p:cBhvr>
                                        <p:cTn id="154" dur="500" fill="hold"/>
                                        <p:tgtEl>
                                          <p:spTgt spid="35"/>
                                        </p:tgtEl>
                                        <p:attrNameLst>
                                          <p:attrName>ppt_x</p:attrName>
                                        </p:attrNameLst>
                                      </p:cBhvr>
                                      <p:tavLst>
                                        <p:tav tm="0">
                                          <p:val>
                                            <p:strVal val="#ppt_x"/>
                                          </p:val>
                                        </p:tav>
                                        <p:tav tm="100000">
                                          <p:val>
                                            <p:strVal val="#ppt_x"/>
                                          </p:val>
                                        </p:tav>
                                      </p:tavLst>
                                    </p:anim>
                                    <p:anim calcmode="lin" valueType="num">
                                      <p:cBhvr>
                                        <p:cTn id="155" dur="500" fill="hold"/>
                                        <p:tgtEl>
                                          <p:spTgt spid="35"/>
                                        </p:tgtEl>
                                        <p:attrNameLst>
                                          <p:attrName>ppt_y</p:attrName>
                                        </p:attrNameLst>
                                      </p:cBhvr>
                                      <p:tavLst>
                                        <p:tav tm="0">
                                          <p:val>
                                            <p:strVal val="#ppt_y+.1"/>
                                          </p:val>
                                        </p:tav>
                                        <p:tav tm="100000">
                                          <p:val>
                                            <p:strVal val="#ppt_y"/>
                                          </p:val>
                                        </p:tav>
                                      </p:tavLst>
                                    </p:anim>
                                  </p:childTnLst>
                                </p:cTn>
                              </p:par>
                            </p:childTnLst>
                          </p:cTn>
                        </p:par>
                        <p:par>
                          <p:cTn id="156" fill="hold">
                            <p:stCondLst>
                              <p:cond delay="12000"/>
                            </p:stCondLst>
                            <p:childTnLst>
                              <p:par>
                                <p:cTn id="157" presetID="22" presetClass="entr" presetSubtype="2" fill="hold" nodeType="after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wipe(right)">
                                      <p:cBhvr>
                                        <p:cTn id="159" dur="500"/>
                                        <p:tgtEl>
                                          <p:spTgt spid="66"/>
                                        </p:tgtEl>
                                      </p:cBhvr>
                                    </p:animEffect>
                                  </p:childTnLst>
                                </p:cTn>
                              </p:par>
                            </p:childTnLst>
                          </p:cTn>
                        </p:par>
                        <p:par>
                          <p:cTn id="160" fill="hold">
                            <p:stCondLst>
                              <p:cond delay="12500"/>
                            </p:stCondLst>
                            <p:childTnLst>
                              <p:par>
                                <p:cTn id="161" presetID="22" presetClass="entr" presetSubtype="2" fill="hold" nodeType="after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right)">
                                      <p:cBhvr>
                                        <p:cTn id="163" dur="500"/>
                                        <p:tgtEl>
                                          <p:spTgt spid="28"/>
                                        </p:tgtEl>
                                      </p:cBhvr>
                                    </p:animEffect>
                                  </p:childTnLst>
                                </p:cTn>
                              </p:par>
                            </p:childTnLst>
                          </p:cTn>
                        </p:par>
                        <p:par>
                          <p:cTn id="164" fill="hold">
                            <p:stCondLst>
                              <p:cond delay="13000"/>
                            </p:stCondLst>
                            <p:childTnLst>
                              <p:par>
                                <p:cTn id="165" presetID="53" presetClass="entr" presetSubtype="16" fill="hold" grpId="0" nodeType="afterEffect">
                                  <p:stCondLst>
                                    <p:cond delay="0"/>
                                  </p:stCondLst>
                                  <p:childTnLst>
                                    <p:set>
                                      <p:cBhvr>
                                        <p:cTn id="166" dur="1" fill="hold">
                                          <p:stCondLst>
                                            <p:cond delay="0"/>
                                          </p:stCondLst>
                                        </p:cTn>
                                        <p:tgtEl>
                                          <p:spTgt spid="20"/>
                                        </p:tgtEl>
                                        <p:attrNameLst>
                                          <p:attrName>style.visibility</p:attrName>
                                        </p:attrNameLst>
                                      </p:cBhvr>
                                      <p:to>
                                        <p:strVal val="visible"/>
                                      </p:to>
                                    </p:set>
                                    <p:anim calcmode="lin" valueType="num">
                                      <p:cBhvr>
                                        <p:cTn id="167" dur="500" fill="hold"/>
                                        <p:tgtEl>
                                          <p:spTgt spid="20"/>
                                        </p:tgtEl>
                                        <p:attrNameLst>
                                          <p:attrName>ppt_w</p:attrName>
                                        </p:attrNameLst>
                                      </p:cBhvr>
                                      <p:tavLst>
                                        <p:tav tm="0">
                                          <p:val>
                                            <p:fltVal val="0"/>
                                          </p:val>
                                        </p:tav>
                                        <p:tav tm="100000">
                                          <p:val>
                                            <p:strVal val="#ppt_w"/>
                                          </p:val>
                                        </p:tav>
                                      </p:tavLst>
                                    </p:anim>
                                    <p:anim calcmode="lin" valueType="num">
                                      <p:cBhvr>
                                        <p:cTn id="168" dur="500" fill="hold"/>
                                        <p:tgtEl>
                                          <p:spTgt spid="20"/>
                                        </p:tgtEl>
                                        <p:attrNameLst>
                                          <p:attrName>ppt_h</p:attrName>
                                        </p:attrNameLst>
                                      </p:cBhvr>
                                      <p:tavLst>
                                        <p:tav tm="0">
                                          <p:val>
                                            <p:fltVal val="0"/>
                                          </p:val>
                                        </p:tav>
                                        <p:tav tm="100000">
                                          <p:val>
                                            <p:strVal val="#ppt_h"/>
                                          </p:val>
                                        </p:tav>
                                      </p:tavLst>
                                    </p:anim>
                                    <p:animEffect transition="in" filter="fade">
                                      <p:cBhvr>
                                        <p:cTn id="169" dur="500"/>
                                        <p:tgtEl>
                                          <p:spTgt spid="20"/>
                                        </p:tgtEl>
                                      </p:cBhvr>
                                    </p:animEffect>
                                  </p:childTnLst>
                                </p:cTn>
                              </p:par>
                            </p:childTnLst>
                          </p:cTn>
                        </p:par>
                        <p:par>
                          <p:cTn id="170" fill="hold">
                            <p:stCondLst>
                              <p:cond delay="13500"/>
                            </p:stCondLst>
                            <p:childTnLst>
                              <p:par>
                                <p:cTn id="171" presetID="53" presetClass="entr" presetSubtype="16" fill="hold" grpId="0" nodeType="afterEffect">
                                  <p:stCondLst>
                                    <p:cond delay="0"/>
                                  </p:stCondLst>
                                  <p:childTnLst>
                                    <p:set>
                                      <p:cBhvr>
                                        <p:cTn id="172" dur="1" fill="hold">
                                          <p:stCondLst>
                                            <p:cond delay="0"/>
                                          </p:stCondLst>
                                        </p:cTn>
                                        <p:tgtEl>
                                          <p:spTgt spid="21"/>
                                        </p:tgtEl>
                                        <p:attrNameLst>
                                          <p:attrName>style.visibility</p:attrName>
                                        </p:attrNameLst>
                                      </p:cBhvr>
                                      <p:to>
                                        <p:strVal val="visible"/>
                                      </p:to>
                                    </p:set>
                                    <p:anim calcmode="lin" valueType="num">
                                      <p:cBhvr>
                                        <p:cTn id="173" dur="500" fill="hold"/>
                                        <p:tgtEl>
                                          <p:spTgt spid="21"/>
                                        </p:tgtEl>
                                        <p:attrNameLst>
                                          <p:attrName>ppt_w</p:attrName>
                                        </p:attrNameLst>
                                      </p:cBhvr>
                                      <p:tavLst>
                                        <p:tav tm="0">
                                          <p:val>
                                            <p:fltVal val="0"/>
                                          </p:val>
                                        </p:tav>
                                        <p:tav tm="100000">
                                          <p:val>
                                            <p:strVal val="#ppt_w"/>
                                          </p:val>
                                        </p:tav>
                                      </p:tavLst>
                                    </p:anim>
                                    <p:anim calcmode="lin" valueType="num">
                                      <p:cBhvr>
                                        <p:cTn id="174" dur="500" fill="hold"/>
                                        <p:tgtEl>
                                          <p:spTgt spid="21"/>
                                        </p:tgtEl>
                                        <p:attrNameLst>
                                          <p:attrName>ppt_h</p:attrName>
                                        </p:attrNameLst>
                                      </p:cBhvr>
                                      <p:tavLst>
                                        <p:tav tm="0">
                                          <p:val>
                                            <p:fltVal val="0"/>
                                          </p:val>
                                        </p:tav>
                                        <p:tav tm="100000">
                                          <p:val>
                                            <p:strVal val="#ppt_h"/>
                                          </p:val>
                                        </p:tav>
                                      </p:tavLst>
                                    </p:anim>
                                    <p:animEffect transition="in" filter="fade">
                                      <p:cBhvr>
                                        <p:cTn id="175" dur="500"/>
                                        <p:tgtEl>
                                          <p:spTgt spid="21"/>
                                        </p:tgtEl>
                                      </p:cBhvr>
                                    </p:animEffect>
                                  </p:childTnLst>
                                </p:cTn>
                              </p:par>
                            </p:childTnLst>
                          </p:cTn>
                        </p:par>
                        <p:par>
                          <p:cTn id="176" fill="hold">
                            <p:stCondLst>
                              <p:cond delay="14000"/>
                            </p:stCondLst>
                            <p:childTnLst>
                              <p:par>
                                <p:cTn id="177" presetID="53" presetClass="entr" presetSubtype="16" fill="hold" grpId="0" nodeType="after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childTnLst>
                                </p:cTn>
                              </p:par>
                            </p:childTnLst>
                          </p:cTn>
                        </p:par>
                        <p:par>
                          <p:cTn id="182" fill="hold">
                            <p:stCondLst>
                              <p:cond delay="14500"/>
                            </p:stCondLst>
                            <p:childTnLst>
                              <p:par>
                                <p:cTn id="183" presetID="22" presetClass="entr" presetSubtype="4" fill="hold" nodeType="afterEffect">
                                  <p:stCondLst>
                                    <p:cond delay="0"/>
                                  </p:stCondLst>
                                  <p:childTnLst>
                                    <p:set>
                                      <p:cBhvr>
                                        <p:cTn id="184" dur="1" fill="hold">
                                          <p:stCondLst>
                                            <p:cond delay="0"/>
                                          </p:stCondLst>
                                        </p:cTn>
                                        <p:tgtEl>
                                          <p:spTgt spid="23"/>
                                        </p:tgtEl>
                                        <p:attrNameLst>
                                          <p:attrName>style.visibility</p:attrName>
                                        </p:attrNameLst>
                                      </p:cBhvr>
                                      <p:to>
                                        <p:strVal val="visible"/>
                                      </p:to>
                                    </p:set>
                                    <p:animEffect transition="in" filter="wipe(down)">
                                      <p:cBhvr>
                                        <p:cTn id="185" dur="500"/>
                                        <p:tgtEl>
                                          <p:spTgt spid="23"/>
                                        </p:tgtEl>
                                      </p:cBhvr>
                                    </p:animEffect>
                                  </p:childTnLst>
                                </p:cTn>
                              </p:par>
                            </p:childTnLst>
                          </p:cTn>
                        </p:par>
                        <p:par>
                          <p:cTn id="186" fill="hold">
                            <p:stCondLst>
                              <p:cond delay="15000"/>
                            </p:stCondLst>
                            <p:childTnLst>
                              <p:par>
                                <p:cTn id="187" presetID="53" presetClass="entr" presetSubtype="16" fill="hold" grpId="0" nodeType="afterEffect">
                                  <p:stCondLst>
                                    <p:cond delay="0"/>
                                  </p:stCondLst>
                                  <p:childTnLst>
                                    <p:set>
                                      <p:cBhvr>
                                        <p:cTn id="188" dur="1" fill="hold">
                                          <p:stCondLst>
                                            <p:cond delay="0"/>
                                          </p:stCondLst>
                                        </p:cTn>
                                        <p:tgtEl>
                                          <p:spTgt spid="24"/>
                                        </p:tgtEl>
                                        <p:attrNameLst>
                                          <p:attrName>style.visibility</p:attrName>
                                        </p:attrNameLst>
                                      </p:cBhvr>
                                      <p:to>
                                        <p:strVal val="visible"/>
                                      </p:to>
                                    </p:set>
                                    <p:anim calcmode="lin" valueType="num">
                                      <p:cBhvr>
                                        <p:cTn id="189" dur="500" fill="hold"/>
                                        <p:tgtEl>
                                          <p:spTgt spid="24"/>
                                        </p:tgtEl>
                                        <p:attrNameLst>
                                          <p:attrName>ppt_w</p:attrName>
                                        </p:attrNameLst>
                                      </p:cBhvr>
                                      <p:tavLst>
                                        <p:tav tm="0">
                                          <p:val>
                                            <p:fltVal val="0"/>
                                          </p:val>
                                        </p:tav>
                                        <p:tav tm="100000">
                                          <p:val>
                                            <p:strVal val="#ppt_w"/>
                                          </p:val>
                                        </p:tav>
                                      </p:tavLst>
                                    </p:anim>
                                    <p:anim calcmode="lin" valueType="num">
                                      <p:cBhvr>
                                        <p:cTn id="190" dur="500" fill="hold"/>
                                        <p:tgtEl>
                                          <p:spTgt spid="24"/>
                                        </p:tgtEl>
                                        <p:attrNameLst>
                                          <p:attrName>ppt_h</p:attrName>
                                        </p:attrNameLst>
                                      </p:cBhvr>
                                      <p:tavLst>
                                        <p:tav tm="0">
                                          <p:val>
                                            <p:fltVal val="0"/>
                                          </p:val>
                                        </p:tav>
                                        <p:tav tm="100000">
                                          <p:val>
                                            <p:strVal val="#ppt_h"/>
                                          </p:val>
                                        </p:tav>
                                      </p:tavLst>
                                    </p:anim>
                                    <p:animEffect transition="in" filter="fade">
                                      <p:cBhvr>
                                        <p:cTn id="191" dur="500"/>
                                        <p:tgtEl>
                                          <p:spTgt spid="24"/>
                                        </p:tgtEl>
                                      </p:cBhvr>
                                    </p:animEffect>
                                  </p:childTnLst>
                                </p:cTn>
                              </p:par>
                            </p:childTnLst>
                          </p:cTn>
                        </p:par>
                        <p:par>
                          <p:cTn id="192" fill="hold">
                            <p:stCondLst>
                              <p:cond delay="15500"/>
                            </p:stCondLst>
                            <p:childTnLst>
                              <p:par>
                                <p:cTn id="193" presetID="53" presetClass="entr" presetSubtype="16" fill="hold" grpId="0" nodeType="afterEffect">
                                  <p:stCondLst>
                                    <p:cond delay="0"/>
                                  </p:stCondLst>
                                  <p:childTnLst>
                                    <p:set>
                                      <p:cBhvr>
                                        <p:cTn id="194" dur="1" fill="hold">
                                          <p:stCondLst>
                                            <p:cond delay="0"/>
                                          </p:stCondLst>
                                        </p:cTn>
                                        <p:tgtEl>
                                          <p:spTgt spid="18"/>
                                        </p:tgtEl>
                                        <p:attrNameLst>
                                          <p:attrName>style.visibility</p:attrName>
                                        </p:attrNameLst>
                                      </p:cBhvr>
                                      <p:to>
                                        <p:strVal val="visible"/>
                                      </p:to>
                                    </p:set>
                                    <p:anim calcmode="lin" valueType="num">
                                      <p:cBhvr>
                                        <p:cTn id="195" dur="500" fill="hold"/>
                                        <p:tgtEl>
                                          <p:spTgt spid="18"/>
                                        </p:tgtEl>
                                        <p:attrNameLst>
                                          <p:attrName>ppt_w</p:attrName>
                                        </p:attrNameLst>
                                      </p:cBhvr>
                                      <p:tavLst>
                                        <p:tav tm="0">
                                          <p:val>
                                            <p:fltVal val="0"/>
                                          </p:val>
                                        </p:tav>
                                        <p:tav tm="100000">
                                          <p:val>
                                            <p:strVal val="#ppt_w"/>
                                          </p:val>
                                        </p:tav>
                                      </p:tavLst>
                                    </p:anim>
                                    <p:anim calcmode="lin" valueType="num">
                                      <p:cBhvr>
                                        <p:cTn id="196" dur="500" fill="hold"/>
                                        <p:tgtEl>
                                          <p:spTgt spid="18"/>
                                        </p:tgtEl>
                                        <p:attrNameLst>
                                          <p:attrName>ppt_h</p:attrName>
                                        </p:attrNameLst>
                                      </p:cBhvr>
                                      <p:tavLst>
                                        <p:tav tm="0">
                                          <p:val>
                                            <p:fltVal val="0"/>
                                          </p:val>
                                        </p:tav>
                                        <p:tav tm="100000">
                                          <p:val>
                                            <p:strVal val="#ppt_h"/>
                                          </p:val>
                                        </p:tav>
                                      </p:tavLst>
                                    </p:anim>
                                    <p:animEffect transition="in" filter="fade">
                                      <p:cBhvr>
                                        <p:cTn id="197" dur="500"/>
                                        <p:tgtEl>
                                          <p:spTgt spid="18"/>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anim calcmode="lin" valueType="num">
                                      <p:cBhvr>
                                        <p:cTn id="201" dur="500" fill="hold"/>
                                        <p:tgtEl>
                                          <p:spTgt spid="25"/>
                                        </p:tgtEl>
                                        <p:attrNameLst>
                                          <p:attrName>ppt_x</p:attrName>
                                        </p:attrNameLst>
                                      </p:cBhvr>
                                      <p:tavLst>
                                        <p:tav tm="0">
                                          <p:val>
                                            <p:strVal val="#ppt_x"/>
                                          </p:val>
                                        </p:tav>
                                        <p:tav tm="100000">
                                          <p:val>
                                            <p:strVal val="#ppt_x"/>
                                          </p:val>
                                        </p:tav>
                                      </p:tavLst>
                                    </p:anim>
                                    <p:anim calcmode="lin" valueType="num">
                                      <p:cBhvr>
                                        <p:cTn id="202" dur="500" fill="hold"/>
                                        <p:tgtEl>
                                          <p:spTgt spid="25"/>
                                        </p:tgtEl>
                                        <p:attrNameLst>
                                          <p:attrName>ppt_y</p:attrName>
                                        </p:attrNameLst>
                                      </p:cBhvr>
                                      <p:tavLst>
                                        <p:tav tm="0">
                                          <p:val>
                                            <p:strVal val="#ppt_y+.1"/>
                                          </p:val>
                                        </p:tav>
                                        <p:tav tm="100000">
                                          <p:val>
                                            <p:strVal val="#ppt_y"/>
                                          </p:val>
                                        </p:tav>
                                      </p:tavLst>
                                    </p:anim>
                                  </p:childTnLst>
                                </p:cTn>
                              </p:par>
                              <p:par>
                                <p:cTn id="203" presetID="47" presetClass="entr" presetSubtype="0" fill="hold" grpId="0" nodeType="withEffect">
                                  <p:stCondLst>
                                    <p:cond delay="0"/>
                                  </p:stCondLst>
                                  <p:childTnLst>
                                    <p:set>
                                      <p:cBhvr>
                                        <p:cTn id="204" dur="1" fill="hold">
                                          <p:stCondLst>
                                            <p:cond delay="0"/>
                                          </p:stCondLst>
                                        </p:cTn>
                                        <p:tgtEl>
                                          <p:spTgt spid="26"/>
                                        </p:tgtEl>
                                        <p:attrNameLst>
                                          <p:attrName>style.visibility</p:attrName>
                                        </p:attrNameLst>
                                      </p:cBhvr>
                                      <p:to>
                                        <p:strVal val="visible"/>
                                      </p:to>
                                    </p:set>
                                    <p:animEffect transition="in" filter="fade">
                                      <p:cBhvr>
                                        <p:cTn id="205" dur="500"/>
                                        <p:tgtEl>
                                          <p:spTgt spid="26"/>
                                        </p:tgtEl>
                                      </p:cBhvr>
                                    </p:animEffect>
                                    <p:anim calcmode="lin" valueType="num">
                                      <p:cBhvr>
                                        <p:cTn id="206" dur="500" fill="hold"/>
                                        <p:tgtEl>
                                          <p:spTgt spid="26"/>
                                        </p:tgtEl>
                                        <p:attrNameLst>
                                          <p:attrName>ppt_x</p:attrName>
                                        </p:attrNameLst>
                                      </p:cBhvr>
                                      <p:tavLst>
                                        <p:tav tm="0">
                                          <p:val>
                                            <p:strVal val="#ppt_x"/>
                                          </p:val>
                                        </p:tav>
                                        <p:tav tm="100000">
                                          <p:val>
                                            <p:strVal val="#ppt_x"/>
                                          </p:val>
                                        </p:tav>
                                      </p:tavLst>
                                    </p:anim>
                                    <p:anim calcmode="lin" valueType="num">
                                      <p:cBhvr>
                                        <p:cTn id="207" dur="500" fill="hold"/>
                                        <p:tgtEl>
                                          <p:spTgt spid="26"/>
                                        </p:tgtEl>
                                        <p:attrNameLst>
                                          <p:attrName>ppt_y</p:attrName>
                                        </p:attrNameLst>
                                      </p:cBhvr>
                                      <p:tavLst>
                                        <p:tav tm="0">
                                          <p:val>
                                            <p:strVal val="#ppt_y-.1"/>
                                          </p:val>
                                        </p:tav>
                                        <p:tav tm="100000">
                                          <p:val>
                                            <p:strVal val="#ppt_y"/>
                                          </p:val>
                                        </p:tav>
                                      </p:tavLst>
                                    </p:anim>
                                  </p:childTnLst>
                                </p:cTn>
                              </p:par>
                            </p:childTnLst>
                          </p:cTn>
                        </p:par>
                        <p:par>
                          <p:cTn id="208" fill="hold">
                            <p:stCondLst>
                              <p:cond delay="16000"/>
                            </p:stCondLst>
                            <p:childTnLst>
                              <p:par>
                                <p:cTn id="209" presetID="22" presetClass="entr" presetSubtype="2" fill="hold" nodeType="afterEffect">
                                  <p:stCondLst>
                                    <p:cond delay="0"/>
                                  </p:stCondLst>
                                  <p:childTnLst>
                                    <p:set>
                                      <p:cBhvr>
                                        <p:cTn id="210" dur="1" fill="hold">
                                          <p:stCondLst>
                                            <p:cond delay="0"/>
                                          </p:stCondLst>
                                        </p:cTn>
                                        <p:tgtEl>
                                          <p:spTgt spid="68"/>
                                        </p:tgtEl>
                                        <p:attrNameLst>
                                          <p:attrName>style.visibility</p:attrName>
                                        </p:attrNameLst>
                                      </p:cBhvr>
                                      <p:to>
                                        <p:strVal val="visible"/>
                                      </p:to>
                                    </p:set>
                                    <p:animEffect transition="in" filter="wipe(right)">
                                      <p:cBhvr>
                                        <p:cTn id="211" dur="500"/>
                                        <p:tgtEl>
                                          <p:spTgt spid="68"/>
                                        </p:tgtEl>
                                      </p:cBhvr>
                                    </p:animEffect>
                                  </p:childTnLst>
                                </p:cTn>
                              </p:par>
                            </p:childTnLst>
                          </p:cTn>
                        </p:par>
                        <p:par>
                          <p:cTn id="212" fill="hold">
                            <p:stCondLst>
                              <p:cond delay="16500"/>
                            </p:stCondLst>
                            <p:childTnLst>
                              <p:par>
                                <p:cTn id="213" presetID="22" presetClass="entr" presetSubtype="2" fill="hold" nodeType="afterEffect">
                                  <p:stCondLst>
                                    <p:cond delay="0"/>
                                  </p:stCondLst>
                                  <p:childTnLst>
                                    <p:set>
                                      <p:cBhvr>
                                        <p:cTn id="214" dur="1" fill="hold">
                                          <p:stCondLst>
                                            <p:cond delay="0"/>
                                          </p:stCondLst>
                                        </p:cTn>
                                        <p:tgtEl>
                                          <p:spTgt spid="19"/>
                                        </p:tgtEl>
                                        <p:attrNameLst>
                                          <p:attrName>style.visibility</p:attrName>
                                        </p:attrNameLst>
                                      </p:cBhvr>
                                      <p:to>
                                        <p:strVal val="visible"/>
                                      </p:to>
                                    </p:set>
                                    <p:animEffect transition="in" filter="wipe(right)">
                                      <p:cBhvr>
                                        <p:cTn id="215" dur="500"/>
                                        <p:tgtEl>
                                          <p:spTgt spid="19"/>
                                        </p:tgtEl>
                                      </p:cBhvr>
                                    </p:animEffect>
                                  </p:childTnLst>
                                </p:cTn>
                              </p:par>
                            </p:childTnLst>
                          </p:cTn>
                        </p:par>
                        <p:par>
                          <p:cTn id="216" fill="hold">
                            <p:stCondLst>
                              <p:cond delay="17000"/>
                            </p:stCondLst>
                            <p:childTnLst>
                              <p:par>
                                <p:cTn id="217" presetID="53" presetClass="entr" presetSubtype="16" fill="hold" grpId="0" nodeType="afterEffect">
                                  <p:stCondLst>
                                    <p:cond delay="0"/>
                                  </p:stCondLst>
                                  <p:childTnLst>
                                    <p:set>
                                      <p:cBhvr>
                                        <p:cTn id="218" dur="1" fill="hold">
                                          <p:stCondLst>
                                            <p:cond delay="0"/>
                                          </p:stCondLst>
                                        </p:cTn>
                                        <p:tgtEl>
                                          <p:spTgt spid="8"/>
                                        </p:tgtEl>
                                        <p:attrNameLst>
                                          <p:attrName>style.visibility</p:attrName>
                                        </p:attrNameLst>
                                      </p:cBhvr>
                                      <p:to>
                                        <p:strVal val="visible"/>
                                      </p:to>
                                    </p:set>
                                    <p:anim calcmode="lin" valueType="num">
                                      <p:cBhvr>
                                        <p:cTn id="219" dur="500" fill="hold"/>
                                        <p:tgtEl>
                                          <p:spTgt spid="8"/>
                                        </p:tgtEl>
                                        <p:attrNameLst>
                                          <p:attrName>ppt_w</p:attrName>
                                        </p:attrNameLst>
                                      </p:cBhvr>
                                      <p:tavLst>
                                        <p:tav tm="0">
                                          <p:val>
                                            <p:fltVal val="0"/>
                                          </p:val>
                                        </p:tav>
                                        <p:tav tm="100000">
                                          <p:val>
                                            <p:strVal val="#ppt_w"/>
                                          </p:val>
                                        </p:tav>
                                      </p:tavLst>
                                    </p:anim>
                                    <p:anim calcmode="lin" valueType="num">
                                      <p:cBhvr>
                                        <p:cTn id="220" dur="500" fill="hold"/>
                                        <p:tgtEl>
                                          <p:spTgt spid="8"/>
                                        </p:tgtEl>
                                        <p:attrNameLst>
                                          <p:attrName>ppt_h</p:attrName>
                                        </p:attrNameLst>
                                      </p:cBhvr>
                                      <p:tavLst>
                                        <p:tav tm="0">
                                          <p:val>
                                            <p:fltVal val="0"/>
                                          </p:val>
                                        </p:tav>
                                        <p:tav tm="100000">
                                          <p:val>
                                            <p:strVal val="#ppt_h"/>
                                          </p:val>
                                        </p:tav>
                                      </p:tavLst>
                                    </p:anim>
                                    <p:animEffect transition="in" filter="fade">
                                      <p:cBhvr>
                                        <p:cTn id="221" dur="500"/>
                                        <p:tgtEl>
                                          <p:spTgt spid="8"/>
                                        </p:tgtEl>
                                      </p:cBhvr>
                                    </p:animEffect>
                                  </p:childTnLst>
                                </p:cTn>
                              </p:par>
                            </p:childTnLst>
                          </p:cTn>
                        </p:par>
                        <p:par>
                          <p:cTn id="222" fill="hold">
                            <p:stCondLst>
                              <p:cond delay="17500"/>
                            </p:stCondLst>
                            <p:childTnLst>
                              <p:par>
                                <p:cTn id="223" presetID="53" presetClass="entr" presetSubtype="16" fill="hold" grpId="0" nodeType="afterEffect">
                                  <p:stCondLst>
                                    <p:cond delay="0"/>
                                  </p:stCondLst>
                                  <p:childTnLst>
                                    <p:set>
                                      <p:cBhvr>
                                        <p:cTn id="224" dur="1" fill="hold">
                                          <p:stCondLst>
                                            <p:cond delay="0"/>
                                          </p:stCondLst>
                                        </p:cTn>
                                        <p:tgtEl>
                                          <p:spTgt spid="9"/>
                                        </p:tgtEl>
                                        <p:attrNameLst>
                                          <p:attrName>style.visibility</p:attrName>
                                        </p:attrNameLst>
                                      </p:cBhvr>
                                      <p:to>
                                        <p:strVal val="visible"/>
                                      </p:to>
                                    </p:set>
                                    <p:anim calcmode="lin" valueType="num">
                                      <p:cBhvr>
                                        <p:cTn id="225" dur="500" fill="hold"/>
                                        <p:tgtEl>
                                          <p:spTgt spid="9"/>
                                        </p:tgtEl>
                                        <p:attrNameLst>
                                          <p:attrName>ppt_w</p:attrName>
                                        </p:attrNameLst>
                                      </p:cBhvr>
                                      <p:tavLst>
                                        <p:tav tm="0">
                                          <p:val>
                                            <p:fltVal val="0"/>
                                          </p:val>
                                        </p:tav>
                                        <p:tav tm="100000">
                                          <p:val>
                                            <p:strVal val="#ppt_w"/>
                                          </p:val>
                                        </p:tav>
                                      </p:tavLst>
                                    </p:anim>
                                    <p:anim calcmode="lin" valueType="num">
                                      <p:cBhvr>
                                        <p:cTn id="226" dur="500" fill="hold"/>
                                        <p:tgtEl>
                                          <p:spTgt spid="9"/>
                                        </p:tgtEl>
                                        <p:attrNameLst>
                                          <p:attrName>ppt_h</p:attrName>
                                        </p:attrNameLst>
                                      </p:cBhvr>
                                      <p:tavLst>
                                        <p:tav tm="0">
                                          <p:val>
                                            <p:fltVal val="0"/>
                                          </p:val>
                                        </p:tav>
                                        <p:tav tm="100000">
                                          <p:val>
                                            <p:strVal val="#ppt_h"/>
                                          </p:val>
                                        </p:tav>
                                      </p:tavLst>
                                    </p:anim>
                                    <p:animEffect transition="in" filter="fade">
                                      <p:cBhvr>
                                        <p:cTn id="227" dur="500"/>
                                        <p:tgtEl>
                                          <p:spTgt spid="9"/>
                                        </p:tgtEl>
                                      </p:cBhvr>
                                    </p:animEffect>
                                  </p:childTnLst>
                                </p:cTn>
                              </p:par>
                            </p:childTnLst>
                          </p:cTn>
                        </p:par>
                        <p:par>
                          <p:cTn id="228" fill="hold">
                            <p:stCondLst>
                              <p:cond delay="18000"/>
                            </p:stCondLst>
                            <p:childTnLst>
                              <p:par>
                                <p:cTn id="229" presetID="53" presetClass="entr" presetSubtype="16" fill="hold" grpId="0" nodeType="afterEffect">
                                  <p:stCondLst>
                                    <p:cond delay="0"/>
                                  </p:stCondLst>
                                  <p:childTnLst>
                                    <p:set>
                                      <p:cBhvr>
                                        <p:cTn id="230" dur="1" fill="hold">
                                          <p:stCondLst>
                                            <p:cond delay="0"/>
                                          </p:stCondLst>
                                        </p:cTn>
                                        <p:tgtEl>
                                          <p:spTgt spid="10"/>
                                        </p:tgtEl>
                                        <p:attrNameLst>
                                          <p:attrName>style.visibility</p:attrName>
                                        </p:attrNameLst>
                                      </p:cBhvr>
                                      <p:to>
                                        <p:strVal val="visible"/>
                                      </p:to>
                                    </p:set>
                                    <p:anim calcmode="lin" valueType="num">
                                      <p:cBhvr>
                                        <p:cTn id="231" dur="500" fill="hold"/>
                                        <p:tgtEl>
                                          <p:spTgt spid="10"/>
                                        </p:tgtEl>
                                        <p:attrNameLst>
                                          <p:attrName>ppt_w</p:attrName>
                                        </p:attrNameLst>
                                      </p:cBhvr>
                                      <p:tavLst>
                                        <p:tav tm="0">
                                          <p:val>
                                            <p:fltVal val="0"/>
                                          </p:val>
                                        </p:tav>
                                        <p:tav tm="100000">
                                          <p:val>
                                            <p:strVal val="#ppt_w"/>
                                          </p:val>
                                        </p:tav>
                                      </p:tavLst>
                                    </p:anim>
                                    <p:anim calcmode="lin" valueType="num">
                                      <p:cBhvr>
                                        <p:cTn id="232" dur="500" fill="hold"/>
                                        <p:tgtEl>
                                          <p:spTgt spid="10"/>
                                        </p:tgtEl>
                                        <p:attrNameLst>
                                          <p:attrName>ppt_h</p:attrName>
                                        </p:attrNameLst>
                                      </p:cBhvr>
                                      <p:tavLst>
                                        <p:tav tm="0">
                                          <p:val>
                                            <p:fltVal val="0"/>
                                          </p:val>
                                        </p:tav>
                                        <p:tav tm="100000">
                                          <p:val>
                                            <p:strVal val="#ppt_h"/>
                                          </p:val>
                                        </p:tav>
                                      </p:tavLst>
                                    </p:anim>
                                    <p:animEffect transition="in" filter="fade">
                                      <p:cBhvr>
                                        <p:cTn id="233" dur="500"/>
                                        <p:tgtEl>
                                          <p:spTgt spid="10"/>
                                        </p:tgtEl>
                                      </p:cBhvr>
                                    </p:animEffect>
                                  </p:childTnLst>
                                </p:cTn>
                              </p:par>
                            </p:childTnLst>
                          </p:cTn>
                        </p:par>
                        <p:par>
                          <p:cTn id="234" fill="hold">
                            <p:stCondLst>
                              <p:cond delay="18500"/>
                            </p:stCondLst>
                            <p:childTnLst>
                              <p:par>
                                <p:cTn id="235" presetID="22" presetClass="entr" presetSubtype="1" fill="hold" nodeType="after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wipe(up)">
                                      <p:cBhvr>
                                        <p:cTn id="237" dur="500"/>
                                        <p:tgtEl>
                                          <p:spTgt spid="12"/>
                                        </p:tgtEl>
                                      </p:cBhvr>
                                    </p:animEffect>
                                  </p:childTnLst>
                                </p:cTn>
                              </p:par>
                            </p:childTnLst>
                          </p:cTn>
                        </p:par>
                        <p:par>
                          <p:cTn id="238" fill="hold">
                            <p:stCondLst>
                              <p:cond delay="19000"/>
                            </p:stCondLst>
                            <p:childTnLst>
                              <p:par>
                                <p:cTn id="239" presetID="53" presetClass="entr" presetSubtype="16" fill="hold" grpId="0" nodeType="afterEffect">
                                  <p:stCondLst>
                                    <p:cond delay="0"/>
                                  </p:stCondLst>
                                  <p:childTnLst>
                                    <p:set>
                                      <p:cBhvr>
                                        <p:cTn id="240" dur="1" fill="hold">
                                          <p:stCondLst>
                                            <p:cond delay="0"/>
                                          </p:stCondLst>
                                        </p:cTn>
                                        <p:tgtEl>
                                          <p:spTgt spid="14"/>
                                        </p:tgtEl>
                                        <p:attrNameLst>
                                          <p:attrName>style.visibility</p:attrName>
                                        </p:attrNameLst>
                                      </p:cBhvr>
                                      <p:to>
                                        <p:strVal val="visible"/>
                                      </p:to>
                                    </p:set>
                                    <p:anim calcmode="lin" valueType="num">
                                      <p:cBhvr>
                                        <p:cTn id="241" dur="500" fill="hold"/>
                                        <p:tgtEl>
                                          <p:spTgt spid="14"/>
                                        </p:tgtEl>
                                        <p:attrNameLst>
                                          <p:attrName>ppt_w</p:attrName>
                                        </p:attrNameLst>
                                      </p:cBhvr>
                                      <p:tavLst>
                                        <p:tav tm="0">
                                          <p:val>
                                            <p:fltVal val="0"/>
                                          </p:val>
                                        </p:tav>
                                        <p:tav tm="100000">
                                          <p:val>
                                            <p:strVal val="#ppt_w"/>
                                          </p:val>
                                        </p:tav>
                                      </p:tavLst>
                                    </p:anim>
                                    <p:anim calcmode="lin" valueType="num">
                                      <p:cBhvr>
                                        <p:cTn id="242" dur="500" fill="hold"/>
                                        <p:tgtEl>
                                          <p:spTgt spid="14"/>
                                        </p:tgtEl>
                                        <p:attrNameLst>
                                          <p:attrName>ppt_h</p:attrName>
                                        </p:attrNameLst>
                                      </p:cBhvr>
                                      <p:tavLst>
                                        <p:tav tm="0">
                                          <p:val>
                                            <p:fltVal val="0"/>
                                          </p:val>
                                        </p:tav>
                                        <p:tav tm="100000">
                                          <p:val>
                                            <p:strVal val="#ppt_h"/>
                                          </p:val>
                                        </p:tav>
                                      </p:tavLst>
                                    </p:anim>
                                    <p:animEffect transition="in" filter="fade">
                                      <p:cBhvr>
                                        <p:cTn id="243" dur="500"/>
                                        <p:tgtEl>
                                          <p:spTgt spid="14"/>
                                        </p:tgtEl>
                                      </p:cBhvr>
                                    </p:animEffect>
                                  </p:childTnLst>
                                </p:cTn>
                              </p:par>
                            </p:childTnLst>
                          </p:cTn>
                        </p:par>
                        <p:par>
                          <p:cTn id="244" fill="hold">
                            <p:stCondLst>
                              <p:cond delay="19500"/>
                            </p:stCondLst>
                            <p:childTnLst>
                              <p:par>
                                <p:cTn id="245" presetID="53" presetClass="entr" presetSubtype="16" fill="hold" grpId="0" nodeType="afterEffect">
                                  <p:stCondLst>
                                    <p:cond delay="0"/>
                                  </p:stCondLst>
                                  <p:childTnLst>
                                    <p:set>
                                      <p:cBhvr>
                                        <p:cTn id="246" dur="1" fill="hold">
                                          <p:stCondLst>
                                            <p:cond delay="0"/>
                                          </p:stCondLst>
                                        </p:cTn>
                                        <p:tgtEl>
                                          <p:spTgt spid="11"/>
                                        </p:tgtEl>
                                        <p:attrNameLst>
                                          <p:attrName>style.visibility</p:attrName>
                                        </p:attrNameLst>
                                      </p:cBhvr>
                                      <p:to>
                                        <p:strVal val="visible"/>
                                      </p:to>
                                    </p:set>
                                    <p:anim calcmode="lin" valueType="num">
                                      <p:cBhvr>
                                        <p:cTn id="247" dur="500" fill="hold"/>
                                        <p:tgtEl>
                                          <p:spTgt spid="11"/>
                                        </p:tgtEl>
                                        <p:attrNameLst>
                                          <p:attrName>ppt_w</p:attrName>
                                        </p:attrNameLst>
                                      </p:cBhvr>
                                      <p:tavLst>
                                        <p:tav tm="0">
                                          <p:val>
                                            <p:fltVal val="0"/>
                                          </p:val>
                                        </p:tav>
                                        <p:tav tm="100000">
                                          <p:val>
                                            <p:strVal val="#ppt_w"/>
                                          </p:val>
                                        </p:tav>
                                      </p:tavLst>
                                    </p:anim>
                                    <p:anim calcmode="lin" valueType="num">
                                      <p:cBhvr>
                                        <p:cTn id="248" dur="500" fill="hold"/>
                                        <p:tgtEl>
                                          <p:spTgt spid="11"/>
                                        </p:tgtEl>
                                        <p:attrNameLst>
                                          <p:attrName>ppt_h</p:attrName>
                                        </p:attrNameLst>
                                      </p:cBhvr>
                                      <p:tavLst>
                                        <p:tav tm="0">
                                          <p:val>
                                            <p:fltVal val="0"/>
                                          </p:val>
                                        </p:tav>
                                        <p:tav tm="100000">
                                          <p:val>
                                            <p:strVal val="#ppt_h"/>
                                          </p:val>
                                        </p:tav>
                                      </p:tavLst>
                                    </p:anim>
                                    <p:animEffect transition="in" filter="fade">
                                      <p:cBhvr>
                                        <p:cTn id="249" dur="500"/>
                                        <p:tgtEl>
                                          <p:spTgt spid="11"/>
                                        </p:tgtEl>
                                      </p:cBhvr>
                                    </p:animEffect>
                                  </p:childTnLst>
                                </p:cTn>
                              </p:par>
                              <p:par>
                                <p:cTn id="250" presetID="47" presetClass="entr" presetSubtype="0" fill="hold" grpId="0" nodeType="withEffect">
                                  <p:stCondLst>
                                    <p:cond delay="0"/>
                                  </p:stCondLst>
                                  <p:childTnLst>
                                    <p:set>
                                      <p:cBhvr>
                                        <p:cTn id="251" dur="1" fill="hold">
                                          <p:stCondLst>
                                            <p:cond delay="0"/>
                                          </p:stCondLst>
                                        </p:cTn>
                                        <p:tgtEl>
                                          <p:spTgt spid="16"/>
                                        </p:tgtEl>
                                        <p:attrNameLst>
                                          <p:attrName>style.visibility</p:attrName>
                                        </p:attrNameLst>
                                      </p:cBhvr>
                                      <p:to>
                                        <p:strVal val="visible"/>
                                      </p:to>
                                    </p:set>
                                    <p:animEffect transition="in" filter="fade">
                                      <p:cBhvr>
                                        <p:cTn id="252" dur="500"/>
                                        <p:tgtEl>
                                          <p:spTgt spid="16"/>
                                        </p:tgtEl>
                                      </p:cBhvr>
                                    </p:animEffect>
                                    <p:anim calcmode="lin" valueType="num">
                                      <p:cBhvr>
                                        <p:cTn id="253" dur="500" fill="hold"/>
                                        <p:tgtEl>
                                          <p:spTgt spid="16"/>
                                        </p:tgtEl>
                                        <p:attrNameLst>
                                          <p:attrName>ppt_x</p:attrName>
                                        </p:attrNameLst>
                                      </p:cBhvr>
                                      <p:tavLst>
                                        <p:tav tm="0">
                                          <p:val>
                                            <p:strVal val="#ppt_x"/>
                                          </p:val>
                                        </p:tav>
                                        <p:tav tm="100000">
                                          <p:val>
                                            <p:strVal val="#ppt_x"/>
                                          </p:val>
                                        </p:tav>
                                      </p:tavLst>
                                    </p:anim>
                                    <p:anim calcmode="lin" valueType="num">
                                      <p:cBhvr>
                                        <p:cTn id="254" dur="500" fill="hold"/>
                                        <p:tgtEl>
                                          <p:spTgt spid="16"/>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7"/>
                                        </p:tgtEl>
                                        <p:attrNameLst>
                                          <p:attrName>style.visibility</p:attrName>
                                        </p:attrNameLst>
                                      </p:cBhvr>
                                      <p:to>
                                        <p:strVal val="visible"/>
                                      </p:to>
                                    </p:set>
                                    <p:animEffect transition="in" filter="fade">
                                      <p:cBhvr>
                                        <p:cTn id="257" dur="500"/>
                                        <p:tgtEl>
                                          <p:spTgt spid="17"/>
                                        </p:tgtEl>
                                      </p:cBhvr>
                                    </p:animEffect>
                                    <p:anim calcmode="lin" valueType="num">
                                      <p:cBhvr>
                                        <p:cTn id="258" dur="500" fill="hold"/>
                                        <p:tgtEl>
                                          <p:spTgt spid="17"/>
                                        </p:tgtEl>
                                        <p:attrNameLst>
                                          <p:attrName>ppt_x</p:attrName>
                                        </p:attrNameLst>
                                      </p:cBhvr>
                                      <p:tavLst>
                                        <p:tav tm="0">
                                          <p:val>
                                            <p:strVal val="#ppt_x"/>
                                          </p:val>
                                        </p:tav>
                                        <p:tav tm="100000">
                                          <p:val>
                                            <p:strVal val="#ppt_x"/>
                                          </p:val>
                                        </p:tav>
                                      </p:tavLst>
                                    </p:anim>
                                    <p:anim calcmode="lin" valueType="num">
                                      <p:cBhvr>
                                        <p:cTn id="259" dur="500" fill="hold"/>
                                        <p:tgtEl>
                                          <p:spTgt spid="17"/>
                                        </p:tgtEl>
                                        <p:attrNameLst>
                                          <p:attrName>ppt_y</p:attrName>
                                        </p:attrNameLst>
                                      </p:cBhvr>
                                      <p:tavLst>
                                        <p:tav tm="0">
                                          <p:val>
                                            <p:strVal val="#ppt_y+.1"/>
                                          </p:val>
                                        </p:tav>
                                        <p:tav tm="100000">
                                          <p:val>
                                            <p:strVal val="#ppt_y"/>
                                          </p:val>
                                        </p:tav>
                                      </p:tavLst>
                                    </p:anim>
                                  </p:childTnLst>
                                </p:cTn>
                              </p:par>
                            </p:childTnLst>
                          </p:cTn>
                        </p:par>
                        <p:par>
                          <p:cTn id="260" fill="hold">
                            <p:stCondLst>
                              <p:cond delay="20000"/>
                            </p:stCondLst>
                            <p:childTnLst>
                              <p:par>
                                <p:cTn id="261" presetID="22" presetClass="entr" presetSubtype="2" fill="hold" nodeType="afterEffect">
                                  <p:stCondLst>
                                    <p:cond delay="0"/>
                                  </p:stCondLst>
                                  <p:childTnLst>
                                    <p:set>
                                      <p:cBhvr>
                                        <p:cTn id="262" dur="1" fill="hold">
                                          <p:stCondLst>
                                            <p:cond delay="0"/>
                                          </p:stCondLst>
                                        </p:cTn>
                                        <p:tgtEl>
                                          <p:spTgt spid="64"/>
                                        </p:tgtEl>
                                        <p:attrNameLst>
                                          <p:attrName>style.visibility</p:attrName>
                                        </p:attrNameLst>
                                      </p:cBhvr>
                                      <p:to>
                                        <p:strVal val="visible"/>
                                      </p:to>
                                    </p:set>
                                    <p:animEffect transition="in" filter="wipe(right)">
                                      <p:cBhvr>
                                        <p:cTn id="263" dur="500"/>
                                        <p:tgtEl>
                                          <p:spTgt spid="64"/>
                                        </p:tgtEl>
                                      </p:cBhvr>
                                    </p:animEffect>
                                  </p:childTnLst>
                                </p:cTn>
                              </p:par>
                            </p:childTnLst>
                          </p:cTn>
                        </p:par>
                        <p:par>
                          <p:cTn id="264" fill="hold">
                            <p:stCondLst>
                              <p:cond delay="20500"/>
                            </p:stCondLst>
                            <p:childTnLst>
                              <p:par>
                                <p:cTn id="265" presetID="22" presetClass="entr" presetSubtype="2" fill="hold" nodeType="afterEffect">
                                  <p:stCondLst>
                                    <p:cond delay="0"/>
                                  </p:stCondLst>
                                  <p:childTnLst>
                                    <p:set>
                                      <p:cBhvr>
                                        <p:cTn id="266" dur="1" fill="hold">
                                          <p:stCondLst>
                                            <p:cond delay="0"/>
                                          </p:stCondLst>
                                        </p:cTn>
                                        <p:tgtEl>
                                          <p:spTgt spid="7"/>
                                        </p:tgtEl>
                                        <p:attrNameLst>
                                          <p:attrName>style.visibility</p:attrName>
                                        </p:attrNameLst>
                                      </p:cBhvr>
                                      <p:to>
                                        <p:strVal val="visible"/>
                                      </p:to>
                                    </p:set>
                                    <p:animEffect transition="in" filter="wipe(right)">
                                      <p:cBhvr>
                                        <p:cTn id="2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584775"/>
          </a:xfrm>
          <a:prstGeom prst="rect">
            <a:avLst/>
          </a:prstGeom>
          <a:noFill/>
        </p:spPr>
        <p:txBody>
          <a:bodyPr wrap="square" rtlCol="0">
            <a:spAutoFit/>
          </a:bodyPr>
          <a:lstStyle/>
          <a:p>
            <a:pPr algn="ctr"/>
            <a:r>
              <a:rPr lang="ar-SA" sz="3200" dirty="0">
                <a:solidFill>
                  <a:schemeClr val="bg1">
                    <a:lumMod val="65000"/>
                  </a:schemeClr>
                </a:solidFill>
                <a:latin typeface="Aref Ruqaa" panose="02000503000000000000" pitchFamily="2" charset="-78"/>
                <a:cs typeface="Aref Ruqaa" panose="02000503000000000000" pitchFamily="2" charset="-78"/>
              </a:rPr>
              <a:t>قائمة ترجمات الأدب المقارن إلى العربية </a:t>
            </a:r>
            <a:endParaRPr lang="en-US" sz="32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xmlns="" id="{89E6A2E0-0063-4612-8E8F-7B86A95ADB31}"/>
              </a:ext>
            </a:extLst>
          </p:cNvPr>
          <p:cNvGrpSpPr/>
          <p:nvPr/>
        </p:nvGrpSpPr>
        <p:grpSpPr>
          <a:xfrm>
            <a:off x="3379304" y="1527179"/>
            <a:ext cx="8188582" cy="769441"/>
            <a:chOff x="9393009" y="1527179"/>
            <a:chExt cx="2174876" cy="769441"/>
          </a:xfrm>
        </p:grpSpPr>
        <p:sp>
          <p:nvSpPr>
            <p:cNvPr id="39" name="TextBox 38">
              <a:extLst>
                <a:ext uri="{FF2B5EF4-FFF2-40B4-BE49-F238E27FC236}">
                  <a16:creationId xmlns:a16="http://schemas.microsoft.com/office/drawing/2014/main" xmlns="" id="{46890F3B-CC29-4DA3-9319-A1F58DFDDF17}"/>
                </a:ext>
              </a:extLst>
            </p:cNvPr>
            <p:cNvSpPr txBox="1"/>
            <p:nvPr/>
          </p:nvSpPr>
          <p:spPr>
            <a:xfrm>
              <a:off x="9393009" y="1750317"/>
              <a:ext cx="1917600" cy="461665"/>
            </a:xfrm>
            <a:prstGeom prst="rect">
              <a:avLst/>
            </a:prstGeom>
            <a:noFill/>
          </p:spPr>
          <p:txBody>
            <a:bodyPr wrap="square" rtlCol="0">
              <a:spAutoFit/>
            </a:bodyPr>
            <a:lstStyle/>
            <a:p>
              <a:pPr algn="r" rtl="1"/>
              <a:r>
                <a:rPr lang="ar-SA" sz="2400" dirty="0" err="1">
                  <a:solidFill>
                    <a:srgbClr val="EF3078"/>
                  </a:solidFill>
                  <a:latin typeface="Sakkal Majalla" panose="02000000000000000000" pitchFamily="2" charset="-78"/>
                  <a:cs typeface="Sakkal Majalla" panose="02000000000000000000" pitchFamily="2" charset="-78"/>
                </a:rPr>
                <a:t>تييغم</a:t>
              </a:r>
              <a:r>
                <a:rPr lang="ar-SA" sz="2400" dirty="0">
                  <a:solidFill>
                    <a:srgbClr val="EF3078"/>
                  </a:solidFill>
                  <a:latin typeface="Sakkal Majalla" panose="02000000000000000000" pitchFamily="2" charset="-78"/>
                  <a:cs typeface="Sakkal Majalla" panose="02000000000000000000" pitchFamily="2" charset="-78"/>
                </a:rPr>
                <a:t>، فان. </a:t>
              </a:r>
              <a:r>
                <a:rPr lang="ar-SA" sz="2400" b="1" i="1" dirty="0">
                  <a:solidFill>
                    <a:srgbClr val="EF3078"/>
                  </a:solidFill>
                  <a:latin typeface="Sakkal Majalla" panose="02000000000000000000" pitchFamily="2" charset="-78"/>
                  <a:cs typeface="Sakkal Majalla" panose="02000000000000000000" pitchFamily="2" charset="-78"/>
                </a:rPr>
                <a:t>الأدب المقارن</a:t>
              </a:r>
              <a:r>
                <a:rPr lang="ar-SA" sz="2400" dirty="0">
                  <a:solidFill>
                    <a:srgbClr val="EF3078"/>
                  </a:solidFill>
                  <a:latin typeface="Sakkal Majalla" panose="02000000000000000000" pitchFamily="2" charset="-78"/>
                  <a:cs typeface="Sakkal Majalla" panose="02000000000000000000" pitchFamily="2" charset="-78"/>
                </a:rPr>
                <a:t>. ترجمة سامي </a:t>
              </a:r>
              <a:r>
                <a:rPr lang="ar-SA" sz="2400" dirty="0" err="1">
                  <a:solidFill>
                    <a:srgbClr val="EF3078"/>
                  </a:solidFill>
                  <a:latin typeface="Sakkal Majalla" panose="02000000000000000000" pitchFamily="2" charset="-78"/>
                  <a:cs typeface="Sakkal Majalla" panose="02000000000000000000" pitchFamily="2" charset="-78"/>
                </a:rPr>
                <a:t>الدروبي</a:t>
              </a:r>
              <a:r>
                <a:rPr lang="ar-SA" sz="2400" dirty="0">
                  <a:solidFill>
                    <a:srgbClr val="EF3078"/>
                  </a:solidFill>
                  <a:latin typeface="Sakkal Majalla" panose="02000000000000000000" pitchFamily="2" charset="-78"/>
                  <a:cs typeface="Sakkal Majalla" panose="02000000000000000000" pitchFamily="2" charset="-78"/>
                </a:rPr>
                <a:t>. القاهرة: دار الفكر العربي.</a:t>
              </a:r>
              <a:r>
                <a:rPr lang="en-US" sz="2400" dirty="0">
                  <a:solidFill>
                    <a:srgbClr val="EF3078"/>
                  </a:solidFill>
                  <a:latin typeface="Sakkal Majalla" panose="02000000000000000000" pitchFamily="2" charset="-78"/>
                  <a:cs typeface="Sakkal Majalla" panose="02000000000000000000" pitchFamily="2" charset="-78"/>
                </a:rPr>
                <a:t>1948</a:t>
              </a:r>
              <a:r>
                <a:rPr lang="ar-SA" sz="2400" dirty="0">
                  <a:solidFill>
                    <a:srgbClr val="EF3078"/>
                  </a:solidFill>
                  <a:latin typeface="Sakkal Majalla" panose="02000000000000000000" pitchFamily="2" charset="-78"/>
                  <a:cs typeface="Sakkal Majalla" panose="02000000000000000000" pitchFamily="2" charset="-78"/>
                </a:rPr>
                <a:t>.   </a:t>
              </a:r>
              <a:endParaRPr lang="en-US" sz="2400" dirty="0">
                <a:solidFill>
                  <a:srgbClr val="EF3078"/>
                </a:solidFill>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xmlns="" id="{E83EB0FA-85C1-4739-B1BA-917F275026D4}"/>
                </a:ext>
              </a:extLst>
            </p:cNvPr>
            <p:cNvSpPr txBox="1"/>
            <p:nvPr/>
          </p:nvSpPr>
          <p:spPr>
            <a:xfrm>
              <a:off x="11379447" y="1527179"/>
              <a:ext cx="188438" cy="769441"/>
            </a:xfrm>
            <a:prstGeom prst="rect">
              <a:avLst/>
            </a:prstGeom>
            <a:noFill/>
          </p:spPr>
          <p:txBody>
            <a:bodyPr wrap="square" rtlCol="0">
              <a:spAutoFit/>
            </a:bodyPr>
            <a:lstStyle/>
            <a:p>
              <a:pPr algn="r"/>
              <a:r>
                <a:rPr lang="en-US" sz="4400" dirty="0">
                  <a:solidFill>
                    <a:srgbClr val="EF3078"/>
                  </a:solidFill>
                  <a:latin typeface="Tw Cen MT" panose="020B0602020104020603" pitchFamily="34" charset="0"/>
                </a:rPr>
                <a:t>1</a:t>
              </a:r>
            </a:p>
          </p:txBody>
        </p:sp>
      </p:grpSp>
      <p:grpSp>
        <p:nvGrpSpPr>
          <p:cNvPr id="58" name="Group 57">
            <a:extLst>
              <a:ext uri="{FF2B5EF4-FFF2-40B4-BE49-F238E27FC236}">
                <a16:creationId xmlns:a16="http://schemas.microsoft.com/office/drawing/2014/main" xmlns="" id="{763643FC-691F-4008-8799-97E80B027A66}"/>
              </a:ext>
            </a:extLst>
          </p:cNvPr>
          <p:cNvGrpSpPr/>
          <p:nvPr/>
        </p:nvGrpSpPr>
        <p:grpSpPr>
          <a:xfrm>
            <a:off x="1913783" y="2773674"/>
            <a:ext cx="9654105" cy="897928"/>
            <a:chOff x="9436421" y="2773674"/>
            <a:chExt cx="2131465" cy="897928"/>
          </a:xfrm>
        </p:grpSpPr>
        <p:sp>
          <p:nvSpPr>
            <p:cNvPr id="42" name="TextBox 41">
              <a:extLst>
                <a:ext uri="{FF2B5EF4-FFF2-40B4-BE49-F238E27FC236}">
                  <a16:creationId xmlns:a16="http://schemas.microsoft.com/office/drawing/2014/main" xmlns="" id="{49FED387-8ABB-47CB-9A42-D7751AB9BF32}"/>
                </a:ext>
              </a:extLst>
            </p:cNvPr>
            <p:cNvSpPr txBox="1"/>
            <p:nvPr/>
          </p:nvSpPr>
          <p:spPr>
            <a:xfrm>
              <a:off x="9436421" y="2840605"/>
              <a:ext cx="1917600" cy="830997"/>
            </a:xfrm>
            <a:prstGeom prst="rect">
              <a:avLst/>
            </a:prstGeom>
            <a:noFill/>
          </p:spPr>
          <p:txBody>
            <a:bodyPr wrap="square" rtlCol="0">
              <a:spAutoFit/>
            </a:bodyPr>
            <a:lstStyle/>
            <a:p>
              <a:pPr algn="r" rtl="1"/>
              <a:r>
                <a:rPr lang="ar-SA" sz="2400" dirty="0" err="1">
                  <a:solidFill>
                    <a:srgbClr val="03A1A4"/>
                  </a:solidFill>
                  <a:latin typeface="Sakkal Majalla" panose="02000000000000000000" pitchFamily="2" charset="-78"/>
                  <a:cs typeface="Sakkal Majalla" panose="02000000000000000000" pitchFamily="2" charset="-78"/>
                </a:rPr>
                <a:t>غويار</a:t>
              </a:r>
              <a:r>
                <a:rPr lang="ar-SA" sz="2400" dirty="0">
                  <a:solidFill>
                    <a:srgbClr val="03A1A4"/>
                  </a:solidFill>
                  <a:latin typeface="Sakkal Majalla" panose="02000000000000000000" pitchFamily="2" charset="-78"/>
                  <a:cs typeface="Sakkal Majalla" panose="02000000000000000000" pitchFamily="2" charset="-78"/>
                </a:rPr>
                <a:t>، فرنسوا. ماريوس. الأدب المقارن. ترجمة محمد غلاب. القاهرة: سلسلة ألف كتاب – 44. </a:t>
              </a:r>
              <a:r>
                <a:rPr lang="en-US" sz="2400" dirty="0">
                  <a:solidFill>
                    <a:srgbClr val="03A1A4"/>
                  </a:solidFill>
                  <a:latin typeface="Sakkal Majalla" panose="02000000000000000000" pitchFamily="2" charset="-78"/>
                  <a:cs typeface="Sakkal Majalla" panose="02000000000000000000" pitchFamily="2" charset="-78"/>
                </a:rPr>
                <a:t>1956</a:t>
              </a:r>
              <a:r>
                <a:rPr lang="ar-SA" sz="2400" dirty="0">
                  <a:solidFill>
                    <a:srgbClr val="03A1A4"/>
                  </a:solidFill>
                  <a:latin typeface="Sakkal Majalla" panose="02000000000000000000" pitchFamily="2" charset="-78"/>
                  <a:cs typeface="Sakkal Majalla" panose="02000000000000000000" pitchFamily="2" charset="-78"/>
                </a:rPr>
                <a:t>. </a:t>
              </a:r>
              <a:endParaRPr lang="en-US" sz="2400" dirty="0">
                <a:solidFill>
                  <a:srgbClr val="03A1A4"/>
                </a:solidFill>
                <a:latin typeface="Sakkal Majalla" panose="02000000000000000000" pitchFamily="2" charset="-78"/>
                <a:cs typeface="Sakkal Majalla" panose="02000000000000000000" pitchFamily="2" charset="-78"/>
              </a:endParaRPr>
            </a:p>
          </p:txBody>
        </p:sp>
        <p:sp>
          <p:nvSpPr>
            <p:cNvPr id="44" name="TextBox 43">
              <a:extLst>
                <a:ext uri="{FF2B5EF4-FFF2-40B4-BE49-F238E27FC236}">
                  <a16:creationId xmlns:a16="http://schemas.microsoft.com/office/drawing/2014/main" xmlns="" id="{C943FF0E-4E0D-476D-844D-A46137D27D15}"/>
                </a:ext>
              </a:extLst>
            </p:cNvPr>
            <p:cNvSpPr txBox="1"/>
            <p:nvPr/>
          </p:nvSpPr>
          <p:spPr>
            <a:xfrm>
              <a:off x="11411243" y="2773674"/>
              <a:ext cx="156643" cy="769441"/>
            </a:xfrm>
            <a:prstGeom prst="rect">
              <a:avLst/>
            </a:prstGeom>
            <a:noFill/>
          </p:spPr>
          <p:txBody>
            <a:bodyPr wrap="square" rtlCol="0">
              <a:spAutoFit/>
            </a:bodyPr>
            <a:lstStyle/>
            <a:p>
              <a:pPr algn="r"/>
              <a:r>
                <a:rPr lang="en-US" sz="4400" dirty="0">
                  <a:solidFill>
                    <a:srgbClr val="03A1A4"/>
                  </a:solidFill>
                  <a:latin typeface="Tw Cen MT" panose="020B0602020104020603" pitchFamily="34" charset="0"/>
                </a:rPr>
                <a:t>2</a:t>
              </a:r>
            </a:p>
          </p:txBody>
        </p:sp>
      </p:grpSp>
      <p:grpSp>
        <p:nvGrpSpPr>
          <p:cNvPr id="59" name="Group 58">
            <a:extLst>
              <a:ext uri="{FF2B5EF4-FFF2-40B4-BE49-F238E27FC236}">
                <a16:creationId xmlns:a16="http://schemas.microsoft.com/office/drawing/2014/main" xmlns="" id="{190BD80A-1C58-4A14-AE02-77A976A7317E}"/>
              </a:ext>
            </a:extLst>
          </p:cNvPr>
          <p:cNvGrpSpPr/>
          <p:nvPr/>
        </p:nvGrpSpPr>
        <p:grpSpPr>
          <a:xfrm>
            <a:off x="2112134" y="3791940"/>
            <a:ext cx="9507501" cy="1072478"/>
            <a:chOff x="9510067" y="3791940"/>
            <a:chExt cx="2148155" cy="1072478"/>
          </a:xfrm>
        </p:grpSpPr>
        <p:sp>
          <p:nvSpPr>
            <p:cNvPr id="45" name="TextBox 44">
              <a:extLst>
                <a:ext uri="{FF2B5EF4-FFF2-40B4-BE49-F238E27FC236}">
                  <a16:creationId xmlns:a16="http://schemas.microsoft.com/office/drawing/2014/main" xmlns="" id="{285AD717-16B1-4C0B-BB65-D534AE78D9BD}"/>
                </a:ext>
              </a:extLst>
            </p:cNvPr>
            <p:cNvSpPr txBox="1"/>
            <p:nvPr/>
          </p:nvSpPr>
          <p:spPr>
            <a:xfrm>
              <a:off x="9510067" y="4033421"/>
              <a:ext cx="1917600" cy="830997"/>
            </a:xfrm>
            <a:prstGeom prst="rect">
              <a:avLst/>
            </a:prstGeom>
            <a:noFill/>
          </p:spPr>
          <p:txBody>
            <a:bodyPr wrap="square" rtlCol="0">
              <a:spAutoFit/>
            </a:bodyPr>
            <a:lstStyle/>
            <a:p>
              <a:pPr algn="r" rtl="1"/>
              <a:r>
                <a:rPr lang="ar-SA" sz="2400" dirty="0" err="1">
                  <a:solidFill>
                    <a:srgbClr val="385723"/>
                  </a:solidFill>
                  <a:latin typeface="Sakkal Majalla" panose="02000000000000000000" pitchFamily="2" charset="-78"/>
                  <a:cs typeface="Sakkal Majalla" panose="02000000000000000000" pitchFamily="2" charset="-78"/>
                </a:rPr>
                <a:t>تييغم</a:t>
              </a:r>
              <a:r>
                <a:rPr lang="ar-SA" sz="2400" dirty="0">
                  <a:solidFill>
                    <a:srgbClr val="385723"/>
                  </a:solidFill>
                  <a:latin typeface="Sakkal Majalla" panose="02000000000000000000" pitchFamily="2" charset="-78"/>
                  <a:cs typeface="Sakkal Majalla" panose="02000000000000000000" pitchFamily="2" charset="-78"/>
                </a:rPr>
                <a:t>، فان. الأدب المقارن. ترجمة سامي مصباح </a:t>
              </a:r>
              <a:r>
                <a:rPr lang="ar-SA" sz="2400" dirty="0" err="1">
                  <a:solidFill>
                    <a:srgbClr val="385723"/>
                  </a:solidFill>
                  <a:latin typeface="Sakkal Majalla" panose="02000000000000000000" pitchFamily="2" charset="-78"/>
                  <a:cs typeface="Sakkal Majalla" panose="02000000000000000000" pitchFamily="2" charset="-78"/>
                </a:rPr>
                <a:t>الحسامي</a:t>
              </a:r>
              <a:r>
                <a:rPr lang="ar-SA" sz="2400" dirty="0">
                  <a:solidFill>
                    <a:srgbClr val="385723"/>
                  </a:solidFill>
                  <a:latin typeface="Sakkal Majalla" panose="02000000000000000000" pitchFamily="2" charset="-78"/>
                  <a:cs typeface="Sakkal Majalla" panose="02000000000000000000" pitchFamily="2" charset="-78"/>
                </a:rPr>
                <a:t>. بيروت – صيدا: المكتبة العصرية. </a:t>
              </a:r>
              <a:r>
                <a:rPr lang="en-US" sz="2400" dirty="0">
                  <a:solidFill>
                    <a:srgbClr val="385723"/>
                  </a:solidFill>
                  <a:latin typeface="Sakkal Majalla" panose="02000000000000000000" pitchFamily="2" charset="-78"/>
                  <a:cs typeface="Sakkal Majalla" panose="02000000000000000000" pitchFamily="2" charset="-78"/>
                </a:rPr>
                <a:t>1968</a:t>
              </a:r>
              <a:r>
                <a:rPr lang="ar-SA" sz="2400" dirty="0">
                  <a:solidFill>
                    <a:srgbClr val="385723"/>
                  </a:solidFill>
                  <a:latin typeface="Sakkal Majalla" panose="02000000000000000000" pitchFamily="2" charset="-78"/>
                  <a:cs typeface="Sakkal Majalla" panose="02000000000000000000" pitchFamily="2" charset="-78"/>
                </a:rPr>
                <a:t>. </a:t>
              </a:r>
              <a:endParaRPr lang="en-US" sz="2400" dirty="0">
                <a:solidFill>
                  <a:srgbClr val="385723"/>
                </a:solidFill>
                <a:latin typeface="Sakkal Majalla" panose="02000000000000000000" pitchFamily="2" charset="-78"/>
                <a:cs typeface="Sakkal Majalla" panose="02000000000000000000" pitchFamily="2" charset="-78"/>
              </a:endParaRPr>
            </a:p>
          </p:txBody>
        </p:sp>
        <p:sp>
          <p:nvSpPr>
            <p:cNvPr id="47" name="TextBox 46">
              <a:extLst>
                <a:ext uri="{FF2B5EF4-FFF2-40B4-BE49-F238E27FC236}">
                  <a16:creationId xmlns:a16="http://schemas.microsoft.com/office/drawing/2014/main" xmlns="" id="{C4DBBA6F-E758-425C-9428-F2BA89D200EB}"/>
                </a:ext>
              </a:extLst>
            </p:cNvPr>
            <p:cNvSpPr txBox="1"/>
            <p:nvPr/>
          </p:nvSpPr>
          <p:spPr>
            <a:xfrm>
              <a:off x="11474963" y="3791940"/>
              <a:ext cx="183259" cy="769441"/>
            </a:xfrm>
            <a:prstGeom prst="rect">
              <a:avLst/>
            </a:prstGeom>
            <a:noFill/>
          </p:spPr>
          <p:txBody>
            <a:bodyPr wrap="square" rtlCol="0">
              <a:spAutoFit/>
            </a:bodyPr>
            <a:lstStyle/>
            <a:p>
              <a:pPr algn="r"/>
              <a:r>
                <a:rPr lang="en-US" sz="4400" dirty="0">
                  <a:solidFill>
                    <a:srgbClr val="385723"/>
                  </a:solidFill>
                  <a:latin typeface="Tw Cen MT" panose="020B0602020104020603" pitchFamily="34" charset="0"/>
                </a:rPr>
                <a:t>3</a:t>
              </a:r>
            </a:p>
          </p:txBody>
        </p:sp>
      </p:grpSp>
    </p:spTree>
    <p:extLst>
      <p:ext uri="{BB962C8B-B14F-4D97-AF65-F5344CB8AC3E}">
        <p14:creationId xmlns:p14="http://schemas.microsoft.com/office/powerpoint/2010/main" val="2424978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7"/>
                                        </p:tgtEl>
                                      </p:cBhvr>
                                    </p:animEffect>
                                    <p:animScale>
                                      <p:cBhvr>
                                        <p:cTn id="7" dur="250" autoRev="1" fill="hold"/>
                                        <p:tgtEl>
                                          <p:spTgt spid="5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8"/>
                                        </p:tgtEl>
                                      </p:cBhvr>
                                    </p:animEffect>
                                    <p:animScale>
                                      <p:cBhvr>
                                        <p:cTn id="11" dur="250" autoRev="1" fill="hold"/>
                                        <p:tgtEl>
                                          <p:spTgt spid="5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9"/>
                                        </p:tgtEl>
                                      </p:cBhvr>
                                    </p:animEffect>
                                    <p:animScale>
                                      <p:cBhvr>
                                        <p:cTn id="15"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346178" y="2802332"/>
            <a:ext cx="7690028" cy="769441"/>
          </a:xfrm>
          <a:prstGeom prst="rect">
            <a:avLst/>
          </a:prstGeom>
          <a:noFill/>
        </p:spPr>
        <p:txBody>
          <a:bodyPr wrap="square" rtlCol="0">
            <a:spAutoFit/>
          </a:bodyPr>
          <a:lstStyle/>
          <a:p>
            <a:pPr algn="ctr"/>
            <a:r>
              <a:rPr lang="ar-SA" sz="4400" b="1" dirty="0">
                <a:solidFill>
                  <a:schemeClr val="bg1">
                    <a:lumMod val="65000"/>
                  </a:schemeClr>
                </a:solidFill>
                <a:latin typeface="Aref Ruqaa" panose="02000503000000000000" pitchFamily="2" charset="-78"/>
                <a:cs typeface="Aref Ruqaa" panose="02000503000000000000" pitchFamily="2" charset="-78"/>
              </a:rPr>
              <a:t>شكرًا على حسن الاستماع </a:t>
            </a:r>
            <a:endParaRPr lang="en-US" sz="4400" b="1"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6145070"/>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3B81401E-5434-46A8-97A5-5C1A1B279CA3}"/>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28615" y="652133"/>
            <a:ext cx="2125154" cy="1849229"/>
          </a:xfrm>
          <a:prstGeom prst="rect">
            <a:avLst/>
          </a:prstGeom>
        </p:spPr>
      </p:pic>
    </p:spTree>
    <p:extLst>
      <p:ext uri="{BB962C8B-B14F-4D97-AF65-F5344CB8AC3E}">
        <p14:creationId xmlns:p14="http://schemas.microsoft.com/office/powerpoint/2010/main" val="2338468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7E9">
            <a:alpha val="84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ar-SA" sz="3900" dirty="0">
                <a:solidFill>
                  <a:schemeClr val="bg1">
                    <a:lumMod val="65000"/>
                  </a:schemeClr>
                </a:solidFill>
                <a:latin typeface="Aref Ruqaa" panose="02000503000000000000" pitchFamily="2" charset="-78"/>
                <a:cs typeface="Aref Ruqaa" panose="02000503000000000000" pitchFamily="2" charset="-78"/>
              </a:rPr>
              <a:t>مواضيع العرض</a:t>
            </a:r>
            <a:endParaRPr lang="en-US" sz="39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5" y="947035"/>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xmlns="" id="{5BF5B7B4-845C-44D3-BFB2-349033654D72}"/>
              </a:ext>
            </a:extLst>
          </p:cNvPr>
          <p:cNvGrpSpPr/>
          <p:nvPr/>
        </p:nvGrpSpPr>
        <p:grpSpPr>
          <a:xfrm>
            <a:off x="4253833" y="2037467"/>
            <a:ext cx="3578202" cy="3578202"/>
            <a:chOff x="4253833" y="2037467"/>
            <a:chExt cx="3578202" cy="3578202"/>
          </a:xfrm>
        </p:grpSpPr>
        <p:sp>
          <p:nvSpPr>
            <p:cNvPr id="16" name="Oval 15">
              <a:extLst>
                <a:ext uri="{FF2B5EF4-FFF2-40B4-BE49-F238E27FC236}">
                  <a16:creationId xmlns:a16="http://schemas.microsoft.com/office/drawing/2014/main" xmlns="" id="{4FD16315-FEAF-46FC-9675-CB642BB1A557}"/>
                </a:ext>
              </a:extLst>
            </p:cNvPr>
            <p:cNvSpPr/>
            <p:nvPr/>
          </p:nvSpPr>
          <p:spPr>
            <a:xfrm>
              <a:off x="4253833" y="2037467"/>
              <a:ext cx="3578202" cy="3578202"/>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131D742C-D4A8-4DCA-8C7C-29720BB3ABB7}"/>
                </a:ext>
              </a:extLst>
            </p:cNvPr>
            <p:cNvGrpSpPr/>
            <p:nvPr/>
          </p:nvGrpSpPr>
          <p:grpSpPr>
            <a:xfrm>
              <a:off x="4518132" y="2376234"/>
              <a:ext cx="3155617" cy="2333099"/>
              <a:chOff x="4571140" y="2535258"/>
              <a:chExt cx="3155617" cy="2333099"/>
            </a:xfrm>
          </p:grpSpPr>
          <p:sp>
            <p:nvSpPr>
              <p:cNvPr id="25" name="TextBox 24">
                <a:extLst>
                  <a:ext uri="{FF2B5EF4-FFF2-40B4-BE49-F238E27FC236}">
                    <a16:creationId xmlns:a16="http://schemas.microsoft.com/office/drawing/2014/main" xmlns="" id="{332E8BCD-C04C-4D02-BF30-D147FB439819}"/>
                  </a:ext>
                </a:extLst>
              </p:cNvPr>
              <p:cNvSpPr txBox="1"/>
              <p:nvPr/>
            </p:nvSpPr>
            <p:spPr>
              <a:xfrm>
                <a:off x="4742549" y="2535258"/>
                <a:ext cx="2756452" cy="1862048"/>
              </a:xfrm>
              <a:prstGeom prst="rect">
                <a:avLst/>
              </a:prstGeom>
              <a:noFill/>
            </p:spPr>
            <p:txBody>
              <a:bodyPr wrap="square" rtlCol="0">
                <a:spAutoFit/>
              </a:bodyPr>
              <a:lstStyle/>
              <a:p>
                <a:pPr algn="ctr"/>
                <a:endParaRPr lang="en-US" sz="11500" b="1" dirty="0">
                  <a:solidFill>
                    <a:srgbClr val="E6E7E9"/>
                  </a:solidFill>
                  <a:latin typeface="Tw Cen MT" panose="020B0602020104020603" pitchFamily="34" charset="0"/>
                </a:endParaRPr>
              </a:p>
            </p:txBody>
          </p:sp>
          <p:sp>
            <p:nvSpPr>
              <p:cNvPr id="26" name="TextBox 25">
                <a:extLst>
                  <a:ext uri="{FF2B5EF4-FFF2-40B4-BE49-F238E27FC236}">
                    <a16:creationId xmlns:a16="http://schemas.microsoft.com/office/drawing/2014/main" xmlns="" id="{852039DE-9574-4646-B9B7-80C5A08E5B31}"/>
                  </a:ext>
                </a:extLst>
              </p:cNvPr>
              <p:cNvSpPr txBox="1"/>
              <p:nvPr/>
            </p:nvSpPr>
            <p:spPr>
              <a:xfrm>
                <a:off x="4571140" y="3610604"/>
                <a:ext cx="3155617" cy="707886"/>
              </a:xfrm>
              <a:prstGeom prst="rect">
                <a:avLst/>
              </a:prstGeom>
              <a:noFill/>
            </p:spPr>
            <p:txBody>
              <a:bodyPr wrap="square" rtlCol="0">
                <a:spAutoFit/>
              </a:bodyPr>
              <a:lstStyle/>
              <a:p>
                <a:pPr algn="ctr"/>
                <a:r>
                  <a:rPr lang="ar-SA" sz="4000" b="1" dirty="0">
                    <a:solidFill>
                      <a:srgbClr val="E6E7E9"/>
                    </a:solidFill>
                    <a:latin typeface="Aref Ruqaa" panose="02000503000000000000" pitchFamily="2" charset="-78"/>
                    <a:cs typeface="Aref Ruqaa" panose="02000503000000000000" pitchFamily="2" charset="-78"/>
                  </a:rPr>
                  <a:t>محمد غنيمي هلال </a:t>
                </a:r>
                <a:endParaRPr lang="en-US" sz="4000" b="1" dirty="0">
                  <a:solidFill>
                    <a:srgbClr val="E6E7E9"/>
                  </a:solidFill>
                  <a:latin typeface="Aref Ruqaa" panose="02000503000000000000" pitchFamily="2" charset="-78"/>
                  <a:cs typeface="Aref Ruqaa" panose="02000503000000000000" pitchFamily="2" charset="-78"/>
                </a:endParaRPr>
              </a:p>
            </p:txBody>
          </p:sp>
          <p:sp>
            <p:nvSpPr>
              <p:cNvPr id="28" name="TextBox 27">
                <a:extLst>
                  <a:ext uri="{FF2B5EF4-FFF2-40B4-BE49-F238E27FC236}">
                    <a16:creationId xmlns:a16="http://schemas.microsoft.com/office/drawing/2014/main" xmlns="" id="{D43FF143-C59B-4B35-8118-BA624EED669B}"/>
                  </a:ext>
                </a:extLst>
              </p:cNvPr>
              <p:cNvSpPr txBox="1"/>
              <p:nvPr/>
            </p:nvSpPr>
            <p:spPr>
              <a:xfrm>
                <a:off x="4819585" y="4499025"/>
                <a:ext cx="2552714" cy="369332"/>
              </a:xfrm>
              <a:prstGeom prst="rect">
                <a:avLst/>
              </a:prstGeom>
              <a:noFill/>
            </p:spPr>
            <p:txBody>
              <a:bodyPr wrap="square" rtlCol="0">
                <a:spAutoFit/>
              </a:bodyPr>
              <a:lstStyle/>
              <a:p>
                <a:pPr algn="ctr"/>
                <a:endParaRPr lang="en-US" b="1" dirty="0">
                  <a:solidFill>
                    <a:srgbClr val="E6E7E9"/>
                  </a:solidFill>
                  <a:latin typeface="Tw Cen MT" panose="020B0602020104020603" pitchFamily="34" charset="0"/>
                </a:endParaRPr>
              </a:p>
            </p:txBody>
          </p:sp>
        </p:grpSp>
      </p:grpSp>
      <p:grpSp>
        <p:nvGrpSpPr>
          <p:cNvPr id="59" name="Group 58">
            <a:extLst>
              <a:ext uri="{FF2B5EF4-FFF2-40B4-BE49-F238E27FC236}">
                <a16:creationId xmlns:a16="http://schemas.microsoft.com/office/drawing/2014/main" xmlns="" id="{ECC510C9-281D-45CD-8907-71C6C646CF97}"/>
              </a:ext>
            </a:extLst>
          </p:cNvPr>
          <p:cNvGrpSpPr/>
          <p:nvPr/>
        </p:nvGrpSpPr>
        <p:grpSpPr>
          <a:xfrm>
            <a:off x="1733971" y="1629656"/>
            <a:ext cx="2133820" cy="2133820"/>
            <a:chOff x="1733971" y="1629656"/>
            <a:chExt cx="2133820" cy="2133820"/>
          </a:xfrm>
        </p:grpSpPr>
        <p:sp>
          <p:nvSpPr>
            <p:cNvPr id="22" name="Oval 21">
              <a:extLst>
                <a:ext uri="{FF2B5EF4-FFF2-40B4-BE49-F238E27FC236}">
                  <a16:creationId xmlns:a16="http://schemas.microsoft.com/office/drawing/2014/main" xmlns="" id="{C3CE9B52-F8C0-4C0F-A36C-A519F49591BD}"/>
                </a:ext>
              </a:extLst>
            </p:cNvPr>
            <p:cNvSpPr/>
            <p:nvPr/>
          </p:nvSpPr>
          <p:spPr>
            <a:xfrm>
              <a:off x="1733971" y="1629656"/>
              <a:ext cx="2133820" cy="21338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E913B4F1-0711-4F3D-94C3-109C7FECF599}"/>
                </a:ext>
              </a:extLst>
            </p:cNvPr>
            <p:cNvGrpSpPr/>
            <p:nvPr/>
          </p:nvGrpSpPr>
          <p:grpSpPr>
            <a:xfrm>
              <a:off x="1829182" y="1941073"/>
              <a:ext cx="1943398" cy="1622891"/>
              <a:chOff x="1882190" y="2100097"/>
              <a:chExt cx="1943398" cy="1622891"/>
            </a:xfrm>
          </p:grpSpPr>
          <p:sp>
            <p:nvSpPr>
              <p:cNvPr id="30" name="TextBox 29">
                <a:extLst>
                  <a:ext uri="{FF2B5EF4-FFF2-40B4-BE49-F238E27FC236}">
                    <a16:creationId xmlns:a16="http://schemas.microsoft.com/office/drawing/2014/main" xmlns="" id="{924A6141-42CC-4107-99BF-4373E4A590AF}"/>
                  </a:ext>
                </a:extLst>
              </p:cNvPr>
              <p:cNvSpPr txBox="1"/>
              <p:nvPr/>
            </p:nvSpPr>
            <p:spPr>
              <a:xfrm>
                <a:off x="1882190" y="2100097"/>
                <a:ext cx="1943398" cy="707886"/>
              </a:xfrm>
              <a:prstGeom prst="rect">
                <a:avLst/>
              </a:prstGeom>
              <a:noFill/>
            </p:spPr>
            <p:txBody>
              <a:bodyPr wrap="square" rtlCol="0">
                <a:spAutoFit/>
              </a:bodyPr>
              <a:lstStyle/>
              <a:p>
                <a:pPr algn="ctr"/>
                <a:r>
                  <a:rPr lang="ar-SA" sz="4000" b="1" dirty="0">
                    <a:solidFill>
                      <a:srgbClr val="E6E7E9"/>
                    </a:solidFill>
                    <a:latin typeface="Aref Ruqaa" panose="02000503000000000000" pitchFamily="2" charset="-78"/>
                    <a:cs typeface="Aref Ruqaa" panose="02000503000000000000" pitchFamily="2" charset="-78"/>
                  </a:rPr>
                  <a:t>فرضياته</a:t>
                </a:r>
                <a:endParaRPr lang="en-US" sz="4000" b="1" dirty="0">
                  <a:solidFill>
                    <a:srgbClr val="E6E7E9"/>
                  </a:solidFill>
                  <a:latin typeface="Aref Ruqaa" panose="02000503000000000000" pitchFamily="2" charset="-78"/>
                  <a:cs typeface="Aref Ruqaa" panose="02000503000000000000" pitchFamily="2" charset="-78"/>
                </a:endParaRPr>
              </a:p>
            </p:txBody>
          </p:sp>
          <p:sp>
            <p:nvSpPr>
              <p:cNvPr id="31" name="TextBox 30">
                <a:extLst>
                  <a:ext uri="{FF2B5EF4-FFF2-40B4-BE49-F238E27FC236}">
                    <a16:creationId xmlns:a16="http://schemas.microsoft.com/office/drawing/2014/main" xmlns="" id="{80B7DE05-4BB1-4A50-9B3B-031628755D68}"/>
                  </a:ext>
                </a:extLst>
              </p:cNvPr>
              <p:cNvSpPr txBox="1"/>
              <p:nvPr/>
            </p:nvSpPr>
            <p:spPr>
              <a:xfrm>
                <a:off x="1882190" y="2891991"/>
                <a:ext cx="1943398" cy="830997"/>
              </a:xfrm>
              <a:prstGeom prst="rect">
                <a:avLst/>
              </a:prstGeom>
              <a:noFill/>
            </p:spPr>
            <p:txBody>
              <a:bodyPr wrap="square" rtlCol="0">
                <a:spAutoFit/>
              </a:bodyPr>
              <a:lstStyle/>
              <a:p>
                <a:pPr algn="ctr"/>
                <a:r>
                  <a:rPr lang="ar-SA" sz="2400" b="1" dirty="0">
                    <a:solidFill>
                      <a:srgbClr val="E6E7E9"/>
                    </a:solidFill>
                    <a:latin typeface="Sakkal Majalla" panose="02000000000000000000" pitchFamily="2" charset="-78"/>
                    <a:cs typeface="Sakkal Majalla" panose="02000000000000000000" pitchFamily="2" charset="-78"/>
                  </a:rPr>
                  <a:t>مجمل موقفه وتوجهه</a:t>
                </a:r>
                <a:endParaRPr lang="en-US" sz="2400" b="1" dirty="0">
                  <a:solidFill>
                    <a:srgbClr val="E6E7E9"/>
                  </a:solidFill>
                  <a:latin typeface="Sakkal Majalla" panose="02000000000000000000" pitchFamily="2" charset="-78"/>
                  <a:cs typeface="Sakkal Majalla" panose="02000000000000000000" pitchFamily="2" charset="-78"/>
                </a:endParaRPr>
              </a:p>
            </p:txBody>
          </p:sp>
        </p:grpSp>
      </p:grpSp>
      <p:grpSp>
        <p:nvGrpSpPr>
          <p:cNvPr id="60" name="Group 59">
            <a:extLst>
              <a:ext uri="{FF2B5EF4-FFF2-40B4-BE49-F238E27FC236}">
                <a16:creationId xmlns:a16="http://schemas.microsoft.com/office/drawing/2014/main" xmlns="" id="{56E2F234-7399-4F08-997B-76646A4772C2}"/>
              </a:ext>
            </a:extLst>
          </p:cNvPr>
          <p:cNvGrpSpPr/>
          <p:nvPr/>
        </p:nvGrpSpPr>
        <p:grpSpPr>
          <a:xfrm>
            <a:off x="1733971" y="4238282"/>
            <a:ext cx="2140251" cy="2133820"/>
            <a:chOff x="1733971" y="4238282"/>
            <a:chExt cx="2140251" cy="2133820"/>
          </a:xfrm>
        </p:grpSpPr>
        <p:sp>
          <p:nvSpPr>
            <p:cNvPr id="33" name="Oval 32">
              <a:extLst>
                <a:ext uri="{FF2B5EF4-FFF2-40B4-BE49-F238E27FC236}">
                  <a16:creationId xmlns:a16="http://schemas.microsoft.com/office/drawing/2014/main" xmlns="" id="{810E513B-A9B7-4228-9391-28CE821FB658}"/>
                </a:ext>
              </a:extLst>
            </p:cNvPr>
            <p:cNvSpPr/>
            <p:nvPr/>
          </p:nvSpPr>
          <p:spPr>
            <a:xfrm>
              <a:off x="1733971" y="4238282"/>
              <a:ext cx="2133820" cy="213382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xmlns="" id="{86506E16-4976-491D-872E-469294527B01}"/>
                </a:ext>
              </a:extLst>
            </p:cNvPr>
            <p:cNvGrpSpPr/>
            <p:nvPr/>
          </p:nvGrpSpPr>
          <p:grpSpPr>
            <a:xfrm>
              <a:off x="1829182" y="4595126"/>
              <a:ext cx="2045040" cy="1477050"/>
              <a:chOff x="1882190" y="2145524"/>
              <a:chExt cx="2045040" cy="1477050"/>
            </a:xfrm>
          </p:grpSpPr>
          <p:sp>
            <p:nvSpPr>
              <p:cNvPr id="35" name="TextBox 34">
                <a:extLst>
                  <a:ext uri="{FF2B5EF4-FFF2-40B4-BE49-F238E27FC236}">
                    <a16:creationId xmlns:a16="http://schemas.microsoft.com/office/drawing/2014/main" xmlns="" id="{479A66B0-42FC-4535-9518-E6319730B5CC}"/>
                  </a:ext>
                </a:extLst>
              </p:cNvPr>
              <p:cNvSpPr txBox="1"/>
              <p:nvPr/>
            </p:nvSpPr>
            <p:spPr>
              <a:xfrm>
                <a:off x="1882190" y="2145524"/>
                <a:ext cx="1943398" cy="584775"/>
              </a:xfrm>
              <a:prstGeom prst="rect">
                <a:avLst/>
              </a:prstGeom>
              <a:noFill/>
            </p:spPr>
            <p:txBody>
              <a:bodyPr wrap="square" rtlCol="0">
                <a:spAutoFit/>
              </a:bodyPr>
              <a:lstStyle/>
              <a:p>
                <a:pPr algn="ctr"/>
                <a:r>
                  <a:rPr lang="ar-SA" sz="3200" b="1" dirty="0">
                    <a:solidFill>
                      <a:srgbClr val="E6E7E9"/>
                    </a:solidFill>
                    <a:latin typeface="Aref Ruqaa" panose="02000503000000000000" pitchFamily="2" charset="-78"/>
                    <a:cs typeface="Aref Ruqaa" panose="02000503000000000000" pitchFamily="2" charset="-78"/>
                  </a:rPr>
                  <a:t>الكتاب</a:t>
                </a:r>
                <a:endParaRPr lang="en-US" sz="3200" b="1" dirty="0">
                  <a:solidFill>
                    <a:srgbClr val="E6E7E9"/>
                  </a:solidFill>
                  <a:latin typeface="Aref Ruqaa" panose="02000503000000000000" pitchFamily="2" charset="-78"/>
                  <a:cs typeface="Aref Ruqaa" panose="02000503000000000000" pitchFamily="2" charset="-78"/>
                </a:endParaRPr>
              </a:p>
            </p:txBody>
          </p:sp>
          <p:sp>
            <p:nvSpPr>
              <p:cNvPr id="36" name="TextBox 35">
                <a:extLst>
                  <a:ext uri="{FF2B5EF4-FFF2-40B4-BE49-F238E27FC236}">
                    <a16:creationId xmlns:a16="http://schemas.microsoft.com/office/drawing/2014/main" xmlns="" id="{A0C8D843-8BF8-4452-8990-422F6F5FDBC8}"/>
                  </a:ext>
                </a:extLst>
              </p:cNvPr>
              <p:cNvSpPr txBox="1"/>
              <p:nvPr/>
            </p:nvSpPr>
            <p:spPr>
              <a:xfrm>
                <a:off x="1983832" y="2606911"/>
                <a:ext cx="1943398" cy="1015663"/>
              </a:xfrm>
              <a:prstGeom prst="rect">
                <a:avLst/>
              </a:prstGeom>
              <a:noFill/>
            </p:spPr>
            <p:txBody>
              <a:bodyPr wrap="square" rtlCol="0">
                <a:spAutoFit/>
              </a:bodyPr>
              <a:lstStyle/>
              <a:p>
                <a:pPr algn="ctr" rtl="1"/>
                <a:r>
                  <a:rPr lang="ar-SA" sz="2000" b="1" dirty="0">
                    <a:solidFill>
                      <a:srgbClr val="E6E7E9"/>
                    </a:solidFill>
                    <a:latin typeface="Sakkal Majalla" panose="02000000000000000000" pitchFamily="2" charset="-78"/>
                    <a:cs typeface="Sakkal Majalla" panose="02000000000000000000" pitchFamily="2" charset="-78"/>
                  </a:rPr>
                  <a:t>(دور الأدب المقارن في توجيه دراسات الأدب العربي) </a:t>
                </a:r>
              </a:p>
            </p:txBody>
          </p:sp>
        </p:grpSp>
      </p:grpSp>
      <p:grpSp>
        <p:nvGrpSpPr>
          <p:cNvPr id="61" name="Group 60">
            <a:extLst>
              <a:ext uri="{FF2B5EF4-FFF2-40B4-BE49-F238E27FC236}">
                <a16:creationId xmlns:a16="http://schemas.microsoft.com/office/drawing/2014/main" xmlns="" id="{2D88FA7E-2272-481F-A031-9A85AD5D1682}"/>
              </a:ext>
            </a:extLst>
          </p:cNvPr>
          <p:cNvGrpSpPr/>
          <p:nvPr/>
        </p:nvGrpSpPr>
        <p:grpSpPr>
          <a:xfrm>
            <a:off x="81404" y="3320011"/>
            <a:ext cx="1943398" cy="1361736"/>
            <a:chOff x="81404" y="3320011"/>
            <a:chExt cx="1943398" cy="1361736"/>
          </a:xfrm>
        </p:grpSpPr>
        <p:sp>
          <p:nvSpPr>
            <p:cNvPr id="38" name="Oval 37">
              <a:extLst>
                <a:ext uri="{FF2B5EF4-FFF2-40B4-BE49-F238E27FC236}">
                  <a16:creationId xmlns:a16="http://schemas.microsoft.com/office/drawing/2014/main" xmlns="" id="{FB6491C5-3F58-4875-9A18-45DAF1B057B3}"/>
                </a:ext>
              </a:extLst>
            </p:cNvPr>
            <p:cNvSpPr/>
            <p:nvPr/>
          </p:nvSpPr>
          <p:spPr>
            <a:xfrm>
              <a:off x="372235" y="3320011"/>
              <a:ext cx="1361736" cy="136173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9A1AC8D0-5485-4139-9B1F-F55366CE68D6}"/>
                </a:ext>
              </a:extLst>
            </p:cNvPr>
            <p:cNvSpPr txBox="1"/>
            <p:nvPr/>
          </p:nvSpPr>
          <p:spPr>
            <a:xfrm>
              <a:off x="81404" y="3647566"/>
              <a:ext cx="1943398" cy="584775"/>
            </a:xfrm>
            <a:prstGeom prst="rect">
              <a:avLst/>
            </a:prstGeom>
            <a:noFill/>
          </p:spPr>
          <p:txBody>
            <a:bodyPr wrap="square" rtlCol="0">
              <a:spAutoFit/>
            </a:bodyPr>
            <a:lstStyle/>
            <a:p>
              <a:pPr algn="ctr"/>
              <a:r>
                <a:rPr lang="ar-SA" sz="3200" b="1" dirty="0">
                  <a:solidFill>
                    <a:srgbClr val="E6E7E9"/>
                  </a:solidFill>
                  <a:latin typeface="Aref Ruqaa" panose="02000503000000000000" pitchFamily="2" charset="-78"/>
                  <a:cs typeface="Aref Ruqaa" panose="02000503000000000000" pitchFamily="2" charset="-78"/>
                </a:rPr>
                <a:t>المراجع</a:t>
              </a:r>
              <a:endParaRPr lang="en-US" sz="3200" b="1" dirty="0">
                <a:solidFill>
                  <a:srgbClr val="E6E7E9"/>
                </a:solidFill>
                <a:latin typeface="Aref Ruqaa" panose="02000503000000000000" pitchFamily="2" charset="-78"/>
                <a:cs typeface="Aref Ruqaa" panose="02000503000000000000" pitchFamily="2" charset="-78"/>
              </a:endParaRPr>
            </a:p>
          </p:txBody>
        </p:sp>
      </p:grpSp>
      <p:grpSp>
        <p:nvGrpSpPr>
          <p:cNvPr id="65" name="Group 64">
            <a:extLst>
              <a:ext uri="{FF2B5EF4-FFF2-40B4-BE49-F238E27FC236}">
                <a16:creationId xmlns:a16="http://schemas.microsoft.com/office/drawing/2014/main" xmlns="" id="{FB90B379-7D01-4994-B486-01ECD5DDDA6C}"/>
              </a:ext>
            </a:extLst>
          </p:cNvPr>
          <p:cNvGrpSpPr/>
          <p:nvPr/>
        </p:nvGrpSpPr>
        <p:grpSpPr>
          <a:xfrm>
            <a:off x="9078446" y="1588909"/>
            <a:ext cx="1878028" cy="765311"/>
            <a:chOff x="9078446" y="1588909"/>
            <a:chExt cx="1878028" cy="765311"/>
          </a:xfrm>
        </p:grpSpPr>
        <p:sp>
          <p:nvSpPr>
            <p:cNvPr id="42" name="TextBox 41">
              <a:extLst>
                <a:ext uri="{FF2B5EF4-FFF2-40B4-BE49-F238E27FC236}">
                  <a16:creationId xmlns:a16="http://schemas.microsoft.com/office/drawing/2014/main" xmlns="" id="{25E23A45-0798-4770-821D-672E4AE16918}"/>
                </a:ext>
              </a:extLst>
            </p:cNvPr>
            <p:cNvSpPr txBox="1"/>
            <p:nvPr/>
          </p:nvSpPr>
          <p:spPr>
            <a:xfrm>
              <a:off x="9188820" y="1588909"/>
              <a:ext cx="1767653" cy="461665"/>
            </a:xfrm>
            <a:prstGeom prst="rect">
              <a:avLst/>
            </a:prstGeom>
            <a:noFill/>
          </p:spPr>
          <p:txBody>
            <a:bodyPr wrap="square" rtlCol="0">
              <a:spAutoFit/>
            </a:bodyPr>
            <a:lstStyle/>
            <a:p>
              <a:pPr algn="r" rtl="1"/>
              <a:r>
                <a:rPr lang="ar-SA" sz="2400" b="1" dirty="0">
                  <a:solidFill>
                    <a:srgbClr val="00B0F0"/>
                  </a:solidFill>
                  <a:latin typeface="Aref Ruqaa" panose="02000503000000000000" pitchFamily="2" charset="-78"/>
                  <a:cs typeface="Aref Ruqaa" panose="02000503000000000000" pitchFamily="2" charset="-78"/>
                </a:rPr>
                <a:t>تسلسل تاريخي </a:t>
              </a:r>
              <a:endParaRPr lang="en-US" sz="2400" b="1" dirty="0">
                <a:solidFill>
                  <a:srgbClr val="00B0F0"/>
                </a:solidFill>
                <a:latin typeface="Aref Ruqaa" panose="02000503000000000000" pitchFamily="2" charset="-78"/>
                <a:cs typeface="Aref Ruqaa" panose="02000503000000000000" pitchFamily="2" charset="-78"/>
              </a:endParaRPr>
            </a:p>
          </p:txBody>
        </p:sp>
        <p:sp>
          <p:nvSpPr>
            <p:cNvPr id="43" name="TextBox 42">
              <a:extLst>
                <a:ext uri="{FF2B5EF4-FFF2-40B4-BE49-F238E27FC236}">
                  <a16:creationId xmlns:a16="http://schemas.microsoft.com/office/drawing/2014/main" xmlns="" id="{D9139624-BD62-40CF-9363-3B955653003A}"/>
                </a:ext>
              </a:extLst>
            </p:cNvPr>
            <p:cNvSpPr txBox="1"/>
            <p:nvPr/>
          </p:nvSpPr>
          <p:spPr>
            <a:xfrm>
              <a:off x="9078446" y="1954110"/>
              <a:ext cx="1878028" cy="400110"/>
            </a:xfrm>
            <a:prstGeom prst="rect">
              <a:avLst/>
            </a:prstGeom>
            <a:noFill/>
          </p:spPr>
          <p:txBody>
            <a:bodyPr wrap="square" rtlCol="0">
              <a:spAutoFit/>
            </a:bodyPr>
            <a:lstStyle/>
            <a:p>
              <a:pPr algn="r" rtl="1"/>
              <a:r>
                <a:rPr lang="ar-SA" sz="2000" b="1" dirty="0">
                  <a:solidFill>
                    <a:srgbClr val="A6A6A6"/>
                  </a:solidFill>
                  <a:latin typeface="Sakkal Majalla" panose="02000000000000000000" pitchFamily="2" charset="-78"/>
                  <a:cs typeface="Sakkal Majalla" panose="02000000000000000000" pitchFamily="2" charset="-78"/>
                </a:rPr>
                <a:t>فرنسا وباريس</a:t>
              </a:r>
              <a:endParaRPr lang="en-US" sz="2000" b="1" dirty="0">
                <a:solidFill>
                  <a:srgbClr val="A6A6A6"/>
                </a:solidFill>
                <a:latin typeface="Sakkal Majalla" panose="02000000000000000000" pitchFamily="2" charset="-78"/>
                <a:cs typeface="Sakkal Majalla" panose="02000000000000000000" pitchFamily="2" charset="-78"/>
              </a:endParaRPr>
            </a:p>
          </p:txBody>
        </p:sp>
      </p:grpSp>
      <p:grpSp>
        <p:nvGrpSpPr>
          <p:cNvPr id="66" name="Group 65">
            <a:extLst>
              <a:ext uri="{FF2B5EF4-FFF2-40B4-BE49-F238E27FC236}">
                <a16:creationId xmlns:a16="http://schemas.microsoft.com/office/drawing/2014/main" xmlns="" id="{DF1DCAD0-F1ED-4D16-91B2-64B6CB692D03}"/>
              </a:ext>
            </a:extLst>
          </p:cNvPr>
          <p:cNvGrpSpPr/>
          <p:nvPr/>
        </p:nvGrpSpPr>
        <p:grpSpPr>
          <a:xfrm>
            <a:off x="9781697" y="3328469"/>
            <a:ext cx="1767653" cy="830997"/>
            <a:chOff x="9781697" y="3328469"/>
            <a:chExt cx="1767653" cy="830997"/>
          </a:xfrm>
        </p:grpSpPr>
        <p:sp>
          <p:nvSpPr>
            <p:cNvPr id="44" name="TextBox 43">
              <a:extLst>
                <a:ext uri="{FF2B5EF4-FFF2-40B4-BE49-F238E27FC236}">
                  <a16:creationId xmlns:a16="http://schemas.microsoft.com/office/drawing/2014/main" xmlns="" id="{5CFCE95A-F863-4CD1-8199-35E399BCEE43}"/>
                </a:ext>
              </a:extLst>
            </p:cNvPr>
            <p:cNvSpPr txBox="1"/>
            <p:nvPr/>
          </p:nvSpPr>
          <p:spPr>
            <a:xfrm>
              <a:off x="9781697" y="3328469"/>
              <a:ext cx="1767653" cy="830997"/>
            </a:xfrm>
            <a:prstGeom prst="rect">
              <a:avLst/>
            </a:prstGeom>
            <a:noFill/>
          </p:spPr>
          <p:txBody>
            <a:bodyPr wrap="square" rtlCol="0">
              <a:spAutoFit/>
            </a:bodyPr>
            <a:lstStyle/>
            <a:p>
              <a:pPr algn="r" rtl="1"/>
              <a:r>
                <a:rPr lang="ar-SA" sz="2400" b="1" dirty="0">
                  <a:solidFill>
                    <a:srgbClr val="00B0F0"/>
                  </a:solidFill>
                  <a:latin typeface="Aref Ruqaa" panose="02000503000000000000" pitchFamily="2" charset="-78"/>
                  <a:cs typeface="Aref Ruqaa" panose="02000503000000000000" pitchFamily="2" charset="-78"/>
                </a:rPr>
                <a:t>محاولات أولى</a:t>
              </a:r>
            </a:p>
            <a:p>
              <a:pPr algn="r" rtl="1"/>
              <a:r>
                <a:rPr lang="ar-SA" sz="2400" b="1" dirty="0">
                  <a:solidFill>
                    <a:srgbClr val="00B0F0"/>
                  </a:solidFill>
                  <a:latin typeface="Aref Ruqaa" panose="02000503000000000000" pitchFamily="2" charset="-78"/>
                  <a:cs typeface="Aref Ruqaa" panose="02000503000000000000" pitchFamily="2" charset="-78"/>
                </a:rPr>
                <a:t> </a:t>
              </a:r>
              <a:endParaRPr lang="en-US" sz="2400" b="1" dirty="0">
                <a:solidFill>
                  <a:srgbClr val="00B0F0"/>
                </a:solidFill>
                <a:latin typeface="Aref Ruqaa" panose="02000503000000000000" pitchFamily="2" charset="-78"/>
                <a:cs typeface="Aref Ruqaa" panose="02000503000000000000" pitchFamily="2" charset="-78"/>
              </a:endParaRPr>
            </a:p>
          </p:txBody>
        </p:sp>
        <p:sp>
          <p:nvSpPr>
            <p:cNvPr id="45" name="TextBox 44">
              <a:extLst>
                <a:ext uri="{FF2B5EF4-FFF2-40B4-BE49-F238E27FC236}">
                  <a16:creationId xmlns:a16="http://schemas.microsoft.com/office/drawing/2014/main" xmlns="" id="{ED322A51-37BB-4C47-BFE8-80B2F91F015D}"/>
                </a:ext>
              </a:extLst>
            </p:cNvPr>
            <p:cNvSpPr txBox="1"/>
            <p:nvPr/>
          </p:nvSpPr>
          <p:spPr>
            <a:xfrm>
              <a:off x="9781697" y="3693670"/>
              <a:ext cx="1767653" cy="400110"/>
            </a:xfrm>
            <a:prstGeom prst="rect">
              <a:avLst/>
            </a:prstGeom>
            <a:noFill/>
          </p:spPr>
          <p:txBody>
            <a:bodyPr wrap="square" rtlCol="0">
              <a:spAutoFit/>
            </a:bodyPr>
            <a:lstStyle/>
            <a:p>
              <a:pPr algn="r" rtl="1"/>
              <a:r>
                <a:rPr lang="ar-SA" sz="2000" b="1" dirty="0">
                  <a:solidFill>
                    <a:srgbClr val="A6A6A6"/>
                  </a:solidFill>
                  <a:latin typeface="Sakkal Majalla" panose="02000000000000000000" pitchFamily="2" charset="-78"/>
                  <a:cs typeface="Sakkal Majalla" panose="02000000000000000000" pitchFamily="2" charset="-78"/>
                </a:rPr>
                <a:t>الآداب ودورها </a:t>
              </a:r>
              <a:endParaRPr lang="en-US" sz="2000" b="1" dirty="0">
                <a:solidFill>
                  <a:srgbClr val="A6A6A6"/>
                </a:solidFill>
                <a:latin typeface="Sakkal Majalla" panose="02000000000000000000" pitchFamily="2" charset="-78"/>
                <a:cs typeface="Sakkal Majalla" panose="02000000000000000000" pitchFamily="2" charset="-78"/>
              </a:endParaRPr>
            </a:p>
          </p:txBody>
        </p:sp>
      </p:grpSp>
      <p:grpSp>
        <p:nvGrpSpPr>
          <p:cNvPr id="67" name="Group 66">
            <a:extLst>
              <a:ext uri="{FF2B5EF4-FFF2-40B4-BE49-F238E27FC236}">
                <a16:creationId xmlns:a16="http://schemas.microsoft.com/office/drawing/2014/main" xmlns="" id="{08546D18-AA19-49ED-A024-882F8913425D}"/>
              </a:ext>
            </a:extLst>
          </p:cNvPr>
          <p:cNvGrpSpPr/>
          <p:nvPr/>
        </p:nvGrpSpPr>
        <p:grpSpPr>
          <a:xfrm>
            <a:off x="9188820" y="5056513"/>
            <a:ext cx="2046903" cy="769720"/>
            <a:chOff x="9188820" y="5056513"/>
            <a:chExt cx="2046903" cy="769720"/>
          </a:xfrm>
        </p:grpSpPr>
        <p:sp>
          <p:nvSpPr>
            <p:cNvPr id="48" name="TextBox 47">
              <a:extLst>
                <a:ext uri="{FF2B5EF4-FFF2-40B4-BE49-F238E27FC236}">
                  <a16:creationId xmlns:a16="http://schemas.microsoft.com/office/drawing/2014/main" xmlns="" id="{3D66A8CA-19F4-4F4A-935B-4004FECE0B0A}"/>
                </a:ext>
              </a:extLst>
            </p:cNvPr>
            <p:cNvSpPr txBox="1"/>
            <p:nvPr/>
          </p:nvSpPr>
          <p:spPr>
            <a:xfrm>
              <a:off x="9468070" y="5056513"/>
              <a:ext cx="1767653" cy="461665"/>
            </a:xfrm>
            <a:prstGeom prst="rect">
              <a:avLst/>
            </a:prstGeom>
            <a:noFill/>
          </p:spPr>
          <p:txBody>
            <a:bodyPr wrap="square" rtlCol="0">
              <a:spAutoFit/>
            </a:bodyPr>
            <a:lstStyle/>
            <a:p>
              <a:r>
                <a:rPr lang="ar-SA" sz="2400" b="1" dirty="0">
                  <a:solidFill>
                    <a:srgbClr val="00B0F0"/>
                  </a:solidFill>
                  <a:latin typeface="Aref Ruqaa" panose="02000503000000000000" pitchFamily="2" charset="-78"/>
                  <a:cs typeface="Aref Ruqaa" panose="02000503000000000000" pitchFamily="2" charset="-78"/>
                </a:rPr>
                <a:t>الكتب والمجلات</a:t>
              </a:r>
              <a:endParaRPr lang="en-US" sz="2400" b="1" dirty="0">
                <a:solidFill>
                  <a:srgbClr val="00B0F0"/>
                </a:solidFill>
                <a:latin typeface="Aref Ruqaa" panose="02000503000000000000" pitchFamily="2" charset="-78"/>
                <a:cs typeface="Aref Ruqaa" panose="02000503000000000000" pitchFamily="2" charset="-78"/>
              </a:endParaRPr>
            </a:p>
          </p:txBody>
        </p:sp>
        <p:sp>
          <p:nvSpPr>
            <p:cNvPr id="49" name="TextBox 48">
              <a:extLst>
                <a:ext uri="{FF2B5EF4-FFF2-40B4-BE49-F238E27FC236}">
                  <a16:creationId xmlns:a16="http://schemas.microsoft.com/office/drawing/2014/main" xmlns="" id="{F2C26577-6532-4757-8E5F-67D360BDA6FE}"/>
                </a:ext>
              </a:extLst>
            </p:cNvPr>
            <p:cNvSpPr txBox="1"/>
            <p:nvPr/>
          </p:nvSpPr>
          <p:spPr>
            <a:xfrm>
              <a:off x="9188820" y="5426123"/>
              <a:ext cx="1767653" cy="400110"/>
            </a:xfrm>
            <a:prstGeom prst="rect">
              <a:avLst/>
            </a:prstGeom>
            <a:noFill/>
          </p:spPr>
          <p:txBody>
            <a:bodyPr wrap="square" rtlCol="0">
              <a:spAutoFit/>
            </a:bodyPr>
            <a:lstStyle/>
            <a:p>
              <a:pPr algn="r" rtl="1"/>
              <a:r>
                <a:rPr lang="ar-SA" sz="2000" b="1" dirty="0">
                  <a:solidFill>
                    <a:srgbClr val="A6A6A6"/>
                  </a:solidFill>
                  <a:latin typeface="Sakkal Majalla" panose="02000000000000000000" pitchFamily="2" charset="-78"/>
                  <a:cs typeface="Sakkal Majalla" panose="02000000000000000000" pitchFamily="2" charset="-78"/>
                </a:rPr>
                <a:t>أشهر المجلات والكتب</a:t>
              </a:r>
              <a:endParaRPr lang="en-US" sz="2000" b="1" dirty="0">
                <a:solidFill>
                  <a:srgbClr val="A6A6A6"/>
                </a:solidFill>
                <a:latin typeface="Sakkal Majalla" panose="02000000000000000000" pitchFamily="2" charset="-78"/>
                <a:cs typeface="Sakkal Majalla" panose="02000000000000000000" pitchFamily="2" charset="-78"/>
              </a:endParaRPr>
            </a:p>
          </p:txBody>
        </p:sp>
      </p:grpSp>
      <p:sp>
        <p:nvSpPr>
          <p:cNvPr id="20" name="Oval 19">
            <a:extLst>
              <a:ext uri="{FF2B5EF4-FFF2-40B4-BE49-F238E27FC236}">
                <a16:creationId xmlns:a16="http://schemas.microsoft.com/office/drawing/2014/main" xmlns="" id="{757F1890-8D64-4551-B6C7-EB88B15E44A5}"/>
              </a:ext>
            </a:extLst>
          </p:cNvPr>
          <p:cNvSpPr/>
          <p:nvPr/>
        </p:nvSpPr>
        <p:spPr>
          <a:xfrm>
            <a:off x="8520429" y="3253462"/>
            <a:ext cx="1146212" cy="1146212"/>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556B1A4B-E1A2-41A8-81E6-13F865C9FEAE}"/>
              </a:ext>
            </a:extLst>
          </p:cNvPr>
          <p:cNvSpPr/>
          <p:nvPr/>
        </p:nvSpPr>
        <p:spPr>
          <a:xfrm>
            <a:off x="7932233" y="1520592"/>
            <a:ext cx="1146212" cy="11462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2A495FC-D38D-410F-A2B3-A43850304062}"/>
              </a:ext>
            </a:extLst>
          </p:cNvPr>
          <p:cNvSpPr/>
          <p:nvPr/>
        </p:nvSpPr>
        <p:spPr>
          <a:xfrm>
            <a:off x="7932233" y="4986332"/>
            <a:ext cx="1146212" cy="1146212"/>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3C71232-D731-4F54-8CED-04C30A74306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49000"/>
                    </a14:imgEffect>
                  </a14:imgLayer>
                </a14:imgProps>
              </a:ext>
              <a:ext uri="{28A0092B-C50C-407E-A947-70E740481C1C}">
                <a14:useLocalDpi xmlns:a14="http://schemas.microsoft.com/office/drawing/2010/main" val="0"/>
              </a:ext>
            </a:extLst>
          </a:blip>
          <a:stretch>
            <a:fillRect/>
          </a:stretch>
        </p:blipFill>
        <p:spPr>
          <a:xfrm>
            <a:off x="8075553" y="1637339"/>
            <a:ext cx="801243" cy="826470"/>
          </a:xfrm>
          <a:prstGeom prst="rect">
            <a:avLst/>
          </a:prstGeom>
        </p:spPr>
      </p:pic>
      <p:pic>
        <p:nvPicPr>
          <p:cNvPr id="12" name="Picture 11">
            <a:extLst>
              <a:ext uri="{FF2B5EF4-FFF2-40B4-BE49-F238E27FC236}">
                <a16:creationId xmlns:a16="http://schemas.microsoft.com/office/drawing/2014/main" xmlns="" id="{58C7E5B4-4C27-48E6-8355-DDEC90E23F4B}"/>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80000" contrast="-100000"/>
                    </a14:imgEffect>
                  </a14:imgLayer>
                </a14:imgProps>
              </a:ext>
              <a:ext uri="{28A0092B-C50C-407E-A947-70E740481C1C}">
                <a14:useLocalDpi xmlns:a14="http://schemas.microsoft.com/office/drawing/2010/main" val="0"/>
              </a:ext>
            </a:extLst>
          </a:blip>
          <a:stretch>
            <a:fillRect/>
          </a:stretch>
        </p:blipFill>
        <p:spPr>
          <a:xfrm>
            <a:off x="8682205" y="3320011"/>
            <a:ext cx="792480" cy="893737"/>
          </a:xfrm>
          <a:prstGeom prst="rect">
            <a:avLst/>
          </a:prstGeom>
        </p:spPr>
      </p:pic>
      <p:pic>
        <p:nvPicPr>
          <p:cNvPr id="15" name="Picture 14">
            <a:extLst>
              <a:ext uri="{FF2B5EF4-FFF2-40B4-BE49-F238E27FC236}">
                <a16:creationId xmlns:a16="http://schemas.microsoft.com/office/drawing/2014/main" xmlns="" id="{6055AC0B-6011-4395-AE91-E3FFEA1BE6B2}"/>
              </a:ext>
            </a:extLst>
          </p:cNvPr>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saturation sat="101000"/>
                    </a14:imgEffect>
                  </a14:imgLayer>
                </a14:imgProps>
              </a:ext>
              <a:ext uri="{28A0092B-C50C-407E-A947-70E740481C1C}">
                <a14:useLocalDpi xmlns:a14="http://schemas.microsoft.com/office/drawing/2010/main" val="0"/>
              </a:ext>
            </a:extLst>
          </a:blip>
          <a:stretch>
            <a:fillRect/>
          </a:stretch>
        </p:blipFill>
        <p:spPr>
          <a:xfrm>
            <a:off x="8173451" y="5102679"/>
            <a:ext cx="714747" cy="830997"/>
          </a:xfrm>
          <a:prstGeom prst="rect">
            <a:avLst/>
          </a:prstGeom>
        </p:spPr>
      </p:pic>
    </p:spTree>
    <p:extLst>
      <p:ext uri="{BB962C8B-B14F-4D97-AF65-F5344CB8AC3E}">
        <p14:creationId xmlns:p14="http://schemas.microsoft.com/office/powerpoint/2010/main" val="3448080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5"/>
                                        </p:tgtEl>
                                      </p:cBhvr>
                                    </p:animEffect>
                                    <p:animScale>
                                      <p:cBhvr>
                                        <p:cTn id="10" dur="250" autoRev="1" fill="hold"/>
                                        <p:tgtEl>
                                          <p:spTgt spid="65"/>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66"/>
                                        </p:tgtEl>
                                      </p:cBhvr>
                                    </p:animEffect>
                                    <p:animScale>
                                      <p:cBhvr>
                                        <p:cTn id="21" dur="250" autoRev="1" fill="hold"/>
                                        <p:tgtEl>
                                          <p:spTgt spid="66"/>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21"/>
                                        </p:tgtEl>
                                      </p:cBhvr>
                                    </p:animEffect>
                                    <p:animScale>
                                      <p:cBhvr>
                                        <p:cTn id="29" dur="250" autoRev="1" fill="hold"/>
                                        <p:tgtEl>
                                          <p:spTgt spid="21"/>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67"/>
                                        </p:tgtEl>
                                      </p:cBhvr>
                                    </p:animEffect>
                                    <p:animScale>
                                      <p:cBhvr>
                                        <p:cTn id="35" dur="250" autoRev="1" fill="hold"/>
                                        <p:tgtEl>
                                          <p:spTgt spid="6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8"/>
                                        </p:tgtEl>
                                      </p:cBhvr>
                                    </p:animEffect>
                                    <p:animScale>
                                      <p:cBhvr>
                                        <p:cTn id="40" dur="250" autoRev="1" fill="hold"/>
                                        <p:tgtEl>
                                          <p:spTgt spid="58"/>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59"/>
                                        </p:tgtEl>
                                      </p:cBhvr>
                                    </p:animEffect>
                                    <p:animScale>
                                      <p:cBhvr>
                                        <p:cTn id="45" dur="250" autoRev="1" fill="hold"/>
                                        <p:tgtEl>
                                          <p:spTgt spid="59"/>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60"/>
                                        </p:tgtEl>
                                      </p:cBhvr>
                                    </p:animEffect>
                                    <p:animScale>
                                      <p:cBhvr>
                                        <p:cTn id="50" dur="250" autoRev="1" fill="hold"/>
                                        <p:tgtEl>
                                          <p:spTgt spid="60"/>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61"/>
                                        </p:tgtEl>
                                      </p:cBhvr>
                                    </p:animEffect>
                                    <p:animScale>
                                      <p:cBhvr>
                                        <p:cTn id="55" dur="250" autoRev="1" fill="hold"/>
                                        <p:tgtEl>
                                          <p:spTgt spid="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xmlns="" id="{0636AFC9-0881-4786-BD3B-E0BEBDE2F79D}"/>
              </a:ext>
            </a:extLst>
          </p:cNvPr>
          <p:cNvCxnSpPr>
            <a:cxnSpLocks/>
            <a:endCxn id="22" idx="3"/>
          </p:cNvCxnSpPr>
          <p:nvPr/>
        </p:nvCxnSpPr>
        <p:spPr>
          <a:xfrm flipH="1" flipV="1">
            <a:off x="10882232" y="3759948"/>
            <a:ext cx="1297202" cy="527006"/>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8A70E92-F264-47A6-8EB5-E1F743416AC4}"/>
              </a:ext>
            </a:extLst>
          </p:cNvPr>
          <p:cNvCxnSpPr>
            <a:cxnSpLocks/>
          </p:cNvCxnSpPr>
          <p:nvPr/>
        </p:nvCxnSpPr>
        <p:spPr>
          <a:xfrm flipH="1" flipV="1">
            <a:off x="1" y="4559319"/>
            <a:ext cx="1352549" cy="719005"/>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FB1D66C-A675-4E89-AF22-1BE0E407A08D}"/>
              </a:ext>
            </a:extLst>
          </p:cNvPr>
          <p:cNvCxnSpPr>
            <a:cxnSpLocks/>
          </p:cNvCxnSpPr>
          <p:nvPr/>
        </p:nvCxnSpPr>
        <p:spPr>
          <a:xfrm flipV="1">
            <a:off x="5367591" y="4061709"/>
            <a:ext cx="1577206" cy="1136471"/>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EAAD18D-A529-426E-944F-052FEF1F7315}"/>
              </a:ext>
            </a:extLst>
          </p:cNvPr>
          <p:cNvCxnSpPr>
            <a:cxnSpLocks/>
          </p:cNvCxnSpPr>
          <p:nvPr/>
        </p:nvCxnSpPr>
        <p:spPr>
          <a:xfrm flipH="1" flipV="1">
            <a:off x="6980663" y="3992713"/>
            <a:ext cx="1801641" cy="99137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B210092-D838-4687-B1B3-0C0F54FFBBB7}"/>
              </a:ext>
            </a:extLst>
          </p:cNvPr>
          <p:cNvCxnSpPr>
            <a:cxnSpLocks/>
          </p:cNvCxnSpPr>
          <p:nvPr/>
        </p:nvCxnSpPr>
        <p:spPr>
          <a:xfrm flipV="1">
            <a:off x="8939272" y="3789895"/>
            <a:ext cx="1680503" cy="110174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6D1B375-3CBB-4F31-BF6F-2530FCADC84D}"/>
              </a:ext>
            </a:extLst>
          </p:cNvPr>
          <p:cNvCxnSpPr>
            <a:cxnSpLocks/>
          </p:cNvCxnSpPr>
          <p:nvPr/>
        </p:nvCxnSpPr>
        <p:spPr>
          <a:xfrm flipH="1" flipV="1">
            <a:off x="3555177" y="4315879"/>
            <a:ext cx="1709825" cy="8823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C5F893E3-9E92-4678-BAE1-ABE84AFE8FA3}"/>
              </a:ext>
            </a:extLst>
          </p:cNvPr>
          <p:cNvCxnSpPr>
            <a:cxnSpLocks/>
          </p:cNvCxnSpPr>
          <p:nvPr/>
        </p:nvCxnSpPr>
        <p:spPr>
          <a:xfrm flipV="1">
            <a:off x="1488100" y="4236152"/>
            <a:ext cx="1778890" cy="962027"/>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ar-SA" sz="4000" dirty="0">
                <a:solidFill>
                  <a:schemeClr val="bg1">
                    <a:lumMod val="65000"/>
                  </a:schemeClr>
                </a:solidFill>
                <a:latin typeface="Aref Ruqaa" panose="02000503000000000000" pitchFamily="2" charset="-78"/>
                <a:cs typeface="Aref Ruqaa" panose="02000503000000000000" pitchFamily="2" charset="-78"/>
              </a:rPr>
              <a:t>تسلسل تاريخي</a:t>
            </a:r>
            <a:endParaRPr lang="en-US" sz="40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xmlns="" id="{555FC8F4-43EE-43E4-BBBC-49434B3A520A}"/>
              </a:ext>
            </a:extLst>
          </p:cNvPr>
          <p:cNvSpPr/>
          <p:nvPr/>
        </p:nvSpPr>
        <p:spPr>
          <a:xfrm>
            <a:off x="1122113" y="4930251"/>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 name="TextBox 2">
            <a:extLst>
              <a:ext uri="{FF2B5EF4-FFF2-40B4-BE49-F238E27FC236}">
                <a16:creationId xmlns:a16="http://schemas.microsoft.com/office/drawing/2014/main" xmlns="" id="{4C20B305-6275-48E1-8946-A32347CB376F}"/>
              </a:ext>
            </a:extLst>
          </p:cNvPr>
          <p:cNvSpPr txBox="1"/>
          <p:nvPr/>
        </p:nvSpPr>
        <p:spPr>
          <a:xfrm>
            <a:off x="1224701" y="4901325"/>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6</a:t>
            </a:r>
          </a:p>
        </p:txBody>
      </p:sp>
      <p:sp>
        <p:nvSpPr>
          <p:cNvPr id="13" name="Oval 12">
            <a:extLst>
              <a:ext uri="{FF2B5EF4-FFF2-40B4-BE49-F238E27FC236}">
                <a16:creationId xmlns:a16="http://schemas.microsoft.com/office/drawing/2014/main" xmlns="" id="{BE4AD99A-076B-4B78-BBFD-38BC498DCCBC}"/>
              </a:ext>
            </a:extLst>
          </p:cNvPr>
          <p:cNvSpPr/>
          <p:nvPr/>
        </p:nvSpPr>
        <p:spPr>
          <a:xfrm>
            <a:off x="3049114" y="3941913"/>
            <a:ext cx="588480" cy="588480"/>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4" name="TextBox 13">
            <a:extLst>
              <a:ext uri="{FF2B5EF4-FFF2-40B4-BE49-F238E27FC236}">
                <a16:creationId xmlns:a16="http://schemas.microsoft.com/office/drawing/2014/main" xmlns="" id="{1A6BC045-9DFF-42FD-8C36-FC34502A7320}"/>
              </a:ext>
            </a:extLst>
          </p:cNvPr>
          <p:cNvSpPr txBox="1"/>
          <p:nvPr/>
        </p:nvSpPr>
        <p:spPr>
          <a:xfrm>
            <a:off x="3151702" y="3912987"/>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5</a:t>
            </a:r>
          </a:p>
        </p:txBody>
      </p:sp>
      <p:sp>
        <p:nvSpPr>
          <p:cNvPr id="15" name="Oval 14">
            <a:extLst>
              <a:ext uri="{FF2B5EF4-FFF2-40B4-BE49-F238E27FC236}">
                <a16:creationId xmlns:a16="http://schemas.microsoft.com/office/drawing/2014/main" xmlns="" id="{D32467DC-68B2-4A06-97DB-38EF79A869C1}"/>
              </a:ext>
            </a:extLst>
          </p:cNvPr>
          <p:cNvSpPr/>
          <p:nvPr/>
        </p:nvSpPr>
        <p:spPr>
          <a:xfrm>
            <a:off x="5001873" y="4891641"/>
            <a:ext cx="588480" cy="588480"/>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6" name="TextBox 15">
            <a:extLst>
              <a:ext uri="{FF2B5EF4-FFF2-40B4-BE49-F238E27FC236}">
                <a16:creationId xmlns:a16="http://schemas.microsoft.com/office/drawing/2014/main" xmlns="" id="{59EAAEBB-9149-4D8C-85F9-C700A4FAC1A9}"/>
              </a:ext>
            </a:extLst>
          </p:cNvPr>
          <p:cNvSpPr txBox="1"/>
          <p:nvPr/>
        </p:nvSpPr>
        <p:spPr>
          <a:xfrm>
            <a:off x="5104461" y="4862715"/>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4</a:t>
            </a:r>
          </a:p>
        </p:txBody>
      </p:sp>
      <p:sp>
        <p:nvSpPr>
          <p:cNvPr id="17" name="Oval 16">
            <a:extLst>
              <a:ext uri="{FF2B5EF4-FFF2-40B4-BE49-F238E27FC236}">
                <a16:creationId xmlns:a16="http://schemas.microsoft.com/office/drawing/2014/main" xmlns="" id="{FFCACAA9-3503-46C8-A54E-799F4E9E55B9}"/>
              </a:ext>
            </a:extLst>
          </p:cNvPr>
          <p:cNvSpPr/>
          <p:nvPr/>
        </p:nvSpPr>
        <p:spPr>
          <a:xfrm>
            <a:off x="6708674" y="3698473"/>
            <a:ext cx="588480" cy="588480"/>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8" name="TextBox 17">
            <a:extLst>
              <a:ext uri="{FF2B5EF4-FFF2-40B4-BE49-F238E27FC236}">
                <a16:creationId xmlns:a16="http://schemas.microsoft.com/office/drawing/2014/main" xmlns="" id="{6F7E7550-521F-446A-9A97-DDE94285DD11}"/>
              </a:ext>
            </a:extLst>
          </p:cNvPr>
          <p:cNvSpPr txBox="1"/>
          <p:nvPr/>
        </p:nvSpPr>
        <p:spPr>
          <a:xfrm>
            <a:off x="6810973" y="3669547"/>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3</a:t>
            </a:r>
          </a:p>
        </p:txBody>
      </p:sp>
      <p:sp>
        <p:nvSpPr>
          <p:cNvPr id="19" name="Oval 18">
            <a:extLst>
              <a:ext uri="{FF2B5EF4-FFF2-40B4-BE49-F238E27FC236}">
                <a16:creationId xmlns:a16="http://schemas.microsoft.com/office/drawing/2014/main" xmlns="" id="{C240C0D5-51C5-4820-AB34-E16D404339B2}"/>
              </a:ext>
            </a:extLst>
          </p:cNvPr>
          <p:cNvSpPr/>
          <p:nvPr/>
        </p:nvSpPr>
        <p:spPr>
          <a:xfrm>
            <a:off x="8522002" y="4689844"/>
            <a:ext cx="588480" cy="588480"/>
          </a:xfrm>
          <a:prstGeom prst="ellipse">
            <a:avLst/>
          </a:prstGeom>
          <a:solidFill>
            <a:srgbClr val="00B0F0"/>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0" name="TextBox 19">
            <a:extLst>
              <a:ext uri="{FF2B5EF4-FFF2-40B4-BE49-F238E27FC236}">
                <a16:creationId xmlns:a16="http://schemas.microsoft.com/office/drawing/2014/main" xmlns="" id="{B4BDCDBB-2F71-487A-93F9-6F048B528A22}"/>
              </a:ext>
            </a:extLst>
          </p:cNvPr>
          <p:cNvSpPr txBox="1"/>
          <p:nvPr/>
        </p:nvSpPr>
        <p:spPr>
          <a:xfrm>
            <a:off x="8624590" y="4660918"/>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2</a:t>
            </a:r>
          </a:p>
        </p:txBody>
      </p:sp>
      <p:sp>
        <p:nvSpPr>
          <p:cNvPr id="21" name="Oval 20">
            <a:extLst>
              <a:ext uri="{FF2B5EF4-FFF2-40B4-BE49-F238E27FC236}">
                <a16:creationId xmlns:a16="http://schemas.microsoft.com/office/drawing/2014/main" xmlns="" id="{C653423B-C8BF-4B5C-8334-7B79D6A36B28}"/>
              </a:ext>
            </a:extLst>
          </p:cNvPr>
          <p:cNvSpPr/>
          <p:nvPr/>
        </p:nvSpPr>
        <p:spPr>
          <a:xfrm>
            <a:off x="10396341" y="3465708"/>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TextBox 21">
            <a:extLst>
              <a:ext uri="{FF2B5EF4-FFF2-40B4-BE49-F238E27FC236}">
                <a16:creationId xmlns:a16="http://schemas.microsoft.com/office/drawing/2014/main" xmlns="" id="{993E73AB-E79D-4B7E-849F-8FFE43DAB7A5}"/>
              </a:ext>
            </a:extLst>
          </p:cNvPr>
          <p:cNvSpPr txBox="1"/>
          <p:nvPr/>
        </p:nvSpPr>
        <p:spPr>
          <a:xfrm>
            <a:off x="10498929" y="3436782"/>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rtl="1"/>
            <a:r>
              <a:rPr lang="en-US" sz="3600" b="1" dirty="0">
                <a:solidFill>
                  <a:srgbClr val="E3E3E3"/>
                </a:solidFill>
                <a:latin typeface="Tw Cen MT" panose="020B0602020104020603" pitchFamily="34" charset="0"/>
              </a:rPr>
              <a:t>1</a:t>
            </a:r>
          </a:p>
        </p:txBody>
      </p:sp>
      <p:grpSp>
        <p:nvGrpSpPr>
          <p:cNvPr id="96" name="Group 95">
            <a:extLst>
              <a:ext uri="{FF2B5EF4-FFF2-40B4-BE49-F238E27FC236}">
                <a16:creationId xmlns:a16="http://schemas.microsoft.com/office/drawing/2014/main" xmlns="" id="{6F425409-A6E4-456C-8ED2-ED38DCFCE2BD}"/>
              </a:ext>
            </a:extLst>
          </p:cNvPr>
          <p:cNvGrpSpPr/>
          <p:nvPr/>
        </p:nvGrpSpPr>
        <p:grpSpPr>
          <a:xfrm>
            <a:off x="378640" y="3809602"/>
            <a:ext cx="2126507" cy="964970"/>
            <a:chOff x="378640" y="3809602"/>
            <a:chExt cx="2126507" cy="964970"/>
          </a:xfrm>
        </p:grpSpPr>
        <p:sp>
          <p:nvSpPr>
            <p:cNvPr id="83" name="TextBox 82">
              <a:extLst>
                <a:ext uri="{FF2B5EF4-FFF2-40B4-BE49-F238E27FC236}">
                  <a16:creationId xmlns:a16="http://schemas.microsoft.com/office/drawing/2014/main" xmlns="" id="{A701416C-01EF-4102-89B3-73D5308BF43E}"/>
                </a:ext>
              </a:extLst>
            </p:cNvPr>
            <p:cNvSpPr txBox="1"/>
            <p:nvPr/>
          </p:nvSpPr>
          <p:spPr>
            <a:xfrm>
              <a:off x="378640" y="3809602"/>
              <a:ext cx="2126507" cy="400110"/>
            </a:xfrm>
            <a:prstGeom prst="rect">
              <a:avLst/>
            </a:prstGeom>
            <a:noFill/>
          </p:spPr>
          <p:txBody>
            <a:bodyPr wrap="square" rtlCol="0">
              <a:spAutoFit/>
            </a:bodyPr>
            <a:lstStyle/>
            <a:p>
              <a:pPr algn="ctr"/>
              <a:r>
                <a:rPr lang="ar-SA" sz="2000" b="1" dirty="0">
                  <a:solidFill>
                    <a:srgbClr val="EF3078"/>
                  </a:solidFill>
                  <a:latin typeface="Sakkal Majalla" panose="02000000000000000000" pitchFamily="2" charset="-78"/>
                  <a:cs typeface="Sakkal Majalla" panose="02000000000000000000" pitchFamily="2" charset="-78"/>
                </a:rPr>
                <a:t>روحي الخالدي (المقدسي)</a:t>
              </a:r>
              <a:endParaRPr lang="en-US" sz="2000" b="1" dirty="0">
                <a:solidFill>
                  <a:srgbClr val="EF3078"/>
                </a:solidFill>
                <a:latin typeface="Sakkal Majalla" panose="02000000000000000000" pitchFamily="2" charset="-78"/>
                <a:cs typeface="Sakkal Majalla" panose="02000000000000000000" pitchFamily="2" charset="-78"/>
              </a:endParaRPr>
            </a:p>
          </p:txBody>
        </p:sp>
        <p:sp>
          <p:nvSpPr>
            <p:cNvPr id="84" name="TextBox 83">
              <a:extLst>
                <a:ext uri="{FF2B5EF4-FFF2-40B4-BE49-F238E27FC236}">
                  <a16:creationId xmlns:a16="http://schemas.microsoft.com/office/drawing/2014/main" xmlns="" id="{8B01F7DF-B788-4309-835E-848C5261CE4F}"/>
                </a:ext>
              </a:extLst>
            </p:cNvPr>
            <p:cNvSpPr txBox="1"/>
            <p:nvPr/>
          </p:nvSpPr>
          <p:spPr>
            <a:xfrm>
              <a:off x="378640" y="4128241"/>
              <a:ext cx="2126507" cy="646331"/>
            </a:xfrm>
            <a:prstGeom prst="rect">
              <a:avLst/>
            </a:prstGeom>
            <a:noFill/>
          </p:spPr>
          <p:txBody>
            <a:bodyPr wrap="square" rtlCol="0">
              <a:spAutoFit/>
            </a:bodyPr>
            <a:lstStyle/>
            <a:p>
              <a:pPr algn="ctr"/>
              <a:r>
                <a:rPr lang="ar-SA" b="1" dirty="0">
                  <a:solidFill>
                    <a:srgbClr val="A6A6A6"/>
                  </a:solidFill>
                  <a:latin typeface="Sakkal Majalla" panose="02000000000000000000" pitchFamily="2" charset="-78"/>
                  <a:cs typeface="Sakkal Majalla" panose="02000000000000000000" pitchFamily="2" charset="-78"/>
                </a:rPr>
                <a:t>البحث المقارن التطبيقي والنقلة النوعية...</a:t>
              </a:r>
              <a:endParaRPr lang="en-US" b="1" dirty="0">
                <a:solidFill>
                  <a:srgbClr val="A6A6A6"/>
                </a:solidFill>
                <a:latin typeface="Sakkal Majalla" panose="02000000000000000000" pitchFamily="2" charset="-78"/>
                <a:cs typeface="Sakkal Majalla" panose="02000000000000000000" pitchFamily="2" charset="-78"/>
              </a:endParaRPr>
            </a:p>
          </p:txBody>
        </p:sp>
      </p:grpSp>
      <p:grpSp>
        <p:nvGrpSpPr>
          <p:cNvPr id="97" name="Group 96">
            <a:extLst>
              <a:ext uri="{FF2B5EF4-FFF2-40B4-BE49-F238E27FC236}">
                <a16:creationId xmlns:a16="http://schemas.microsoft.com/office/drawing/2014/main" xmlns="" id="{472C5F62-DBE0-4DB0-A985-67DB45C51121}"/>
              </a:ext>
            </a:extLst>
          </p:cNvPr>
          <p:cNvGrpSpPr/>
          <p:nvPr/>
        </p:nvGrpSpPr>
        <p:grpSpPr>
          <a:xfrm>
            <a:off x="2280099" y="2995783"/>
            <a:ext cx="2126507" cy="687971"/>
            <a:chOff x="2281192" y="2835528"/>
            <a:chExt cx="2126507" cy="687971"/>
          </a:xfrm>
        </p:grpSpPr>
        <p:sp>
          <p:nvSpPr>
            <p:cNvPr id="85" name="TextBox 84">
              <a:extLst>
                <a:ext uri="{FF2B5EF4-FFF2-40B4-BE49-F238E27FC236}">
                  <a16:creationId xmlns:a16="http://schemas.microsoft.com/office/drawing/2014/main" xmlns="" id="{9049F1B1-6182-47AB-BECE-2A542878E26D}"/>
                </a:ext>
              </a:extLst>
            </p:cNvPr>
            <p:cNvSpPr txBox="1"/>
            <p:nvPr/>
          </p:nvSpPr>
          <p:spPr>
            <a:xfrm>
              <a:off x="2281192" y="2835528"/>
              <a:ext cx="2126507" cy="400110"/>
            </a:xfrm>
            <a:prstGeom prst="rect">
              <a:avLst/>
            </a:prstGeom>
            <a:noFill/>
          </p:spPr>
          <p:txBody>
            <a:bodyPr wrap="square" rtlCol="0">
              <a:spAutoFit/>
            </a:bodyPr>
            <a:lstStyle/>
            <a:p>
              <a:pPr algn="ctr" rtl="1"/>
              <a:r>
                <a:rPr lang="ar-SA" sz="2000" b="1" dirty="0">
                  <a:solidFill>
                    <a:srgbClr val="03A1A4"/>
                  </a:solidFill>
                  <a:latin typeface="Sakkal Majalla" panose="02000000000000000000" pitchFamily="2" charset="-78"/>
                  <a:cs typeface="Sakkal Majalla" panose="02000000000000000000" pitchFamily="2" charset="-78"/>
                </a:rPr>
                <a:t>القرن العشرين </a:t>
              </a:r>
              <a:endParaRPr lang="en-US" sz="2000" b="1" dirty="0">
                <a:solidFill>
                  <a:srgbClr val="03A1A4"/>
                </a:solidFill>
                <a:latin typeface="Sakkal Majalla" panose="02000000000000000000" pitchFamily="2" charset="-78"/>
                <a:cs typeface="Sakkal Majalla" panose="02000000000000000000" pitchFamily="2" charset="-78"/>
              </a:endParaRPr>
            </a:p>
          </p:txBody>
        </p:sp>
        <p:sp>
          <p:nvSpPr>
            <p:cNvPr id="86" name="TextBox 85">
              <a:extLst>
                <a:ext uri="{FF2B5EF4-FFF2-40B4-BE49-F238E27FC236}">
                  <a16:creationId xmlns:a16="http://schemas.microsoft.com/office/drawing/2014/main" xmlns="" id="{4128FC70-EC87-4505-B103-CC8A34AD5B99}"/>
                </a:ext>
              </a:extLst>
            </p:cNvPr>
            <p:cNvSpPr txBox="1"/>
            <p:nvPr/>
          </p:nvSpPr>
          <p:spPr>
            <a:xfrm>
              <a:off x="2281192" y="3154167"/>
              <a:ext cx="2126507" cy="369332"/>
            </a:xfrm>
            <a:prstGeom prst="rect">
              <a:avLst/>
            </a:prstGeom>
            <a:noFill/>
          </p:spPr>
          <p:txBody>
            <a:bodyPr wrap="square" rtlCol="0">
              <a:spAutoFit/>
            </a:bodyPr>
            <a:lstStyle/>
            <a:p>
              <a:pPr algn="ctr" rtl="1"/>
              <a:r>
                <a:rPr lang="ar-SA" b="1" dirty="0">
                  <a:solidFill>
                    <a:srgbClr val="A6A6A6"/>
                  </a:solidFill>
                  <a:latin typeface="Sakkal Majalla" panose="02000000000000000000" pitchFamily="2" charset="-78"/>
                  <a:cs typeface="Sakkal Majalla" panose="02000000000000000000" pitchFamily="2" charset="-78"/>
                </a:rPr>
                <a:t>مجلة (المقتطف) </a:t>
              </a:r>
              <a:endParaRPr lang="en-US" b="1" dirty="0">
                <a:solidFill>
                  <a:srgbClr val="A6A6A6"/>
                </a:solidFill>
                <a:latin typeface="Sakkal Majalla" panose="02000000000000000000" pitchFamily="2" charset="-78"/>
                <a:cs typeface="Sakkal Majalla" panose="02000000000000000000" pitchFamily="2" charset="-78"/>
              </a:endParaRPr>
            </a:p>
          </p:txBody>
        </p:sp>
      </p:grpSp>
      <p:grpSp>
        <p:nvGrpSpPr>
          <p:cNvPr id="100" name="Group 99">
            <a:extLst>
              <a:ext uri="{FF2B5EF4-FFF2-40B4-BE49-F238E27FC236}">
                <a16:creationId xmlns:a16="http://schemas.microsoft.com/office/drawing/2014/main" xmlns="" id="{19852E6F-3FE7-431F-9ECD-4677790596C6}"/>
              </a:ext>
            </a:extLst>
          </p:cNvPr>
          <p:cNvGrpSpPr/>
          <p:nvPr/>
        </p:nvGrpSpPr>
        <p:grpSpPr>
          <a:xfrm>
            <a:off x="4246516" y="3872063"/>
            <a:ext cx="2126507" cy="964970"/>
            <a:chOff x="4246516" y="3872063"/>
            <a:chExt cx="2126507" cy="964970"/>
          </a:xfrm>
        </p:grpSpPr>
        <p:sp>
          <p:nvSpPr>
            <p:cNvPr id="87" name="TextBox 86">
              <a:extLst>
                <a:ext uri="{FF2B5EF4-FFF2-40B4-BE49-F238E27FC236}">
                  <a16:creationId xmlns:a16="http://schemas.microsoft.com/office/drawing/2014/main" xmlns="" id="{89728CB8-974E-4196-8D1D-89BBEFF54DC9}"/>
                </a:ext>
              </a:extLst>
            </p:cNvPr>
            <p:cNvSpPr txBox="1"/>
            <p:nvPr/>
          </p:nvSpPr>
          <p:spPr>
            <a:xfrm>
              <a:off x="4246516" y="3872063"/>
              <a:ext cx="2126507" cy="400110"/>
            </a:xfrm>
            <a:prstGeom prst="rect">
              <a:avLst/>
            </a:prstGeom>
            <a:noFill/>
          </p:spPr>
          <p:txBody>
            <a:bodyPr wrap="square" rtlCol="0">
              <a:spAutoFit/>
            </a:bodyPr>
            <a:lstStyle/>
            <a:p>
              <a:pPr algn="ctr" rtl="1"/>
              <a:r>
                <a:rPr lang="ar-SA" sz="2000" b="1" dirty="0">
                  <a:solidFill>
                    <a:srgbClr val="EE9524"/>
                  </a:solidFill>
                  <a:latin typeface="Sakkal Majalla" panose="02000000000000000000" pitchFamily="2" charset="-78"/>
                  <a:cs typeface="Sakkal Majalla" panose="02000000000000000000" pitchFamily="2" charset="-78"/>
                </a:rPr>
                <a:t>أحمد شوقي </a:t>
              </a:r>
              <a:r>
                <a:rPr lang="en-US" sz="2000" b="1" dirty="0">
                  <a:solidFill>
                    <a:srgbClr val="EE9524"/>
                  </a:solidFill>
                  <a:latin typeface="Sakkal Majalla" panose="02000000000000000000" pitchFamily="2" charset="-78"/>
                  <a:cs typeface="Sakkal Majalla" panose="02000000000000000000" pitchFamily="2" charset="-78"/>
                </a:rPr>
                <a:t>1932-1868</a:t>
              </a:r>
            </a:p>
          </p:txBody>
        </p:sp>
        <p:sp>
          <p:nvSpPr>
            <p:cNvPr id="88" name="TextBox 87">
              <a:extLst>
                <a:ext uri="{FF2B5EF4-FFF2-40B4-BE49-F238E27FC236}">
                  <a16:creationId xmlns:a16="http://schemas.microsoft.com/office/drawing/2014/main" xmlns="" id="{CE4AF30C-47B9-42F2-BAAB-C5E9143AD766}"/>
                </a:ext>
              </a:extLst>
            </p:cNvPr>
            <p:cNvSpPr txBox="1"/>
            <p:nvPr/>
          </p:nvSpPr>
          <p:spPr>
            <a:xfrm>
              <a:off x="4246516" y="4190702"/>
              <a:ext cx="2126507" cy="646331"/>
            </a:xfrm>
            <a:prstGeom prst="rect">
              <a:avLst/>
            </a:prstGeom>
            <a:noFill/>
          </p:spPr>
          <p:txBody>
            <a:bodyPr wrap="square" rtlCol="0">
              <a:spAutoFit/>
            </a:bodyPr>
            <a:lstStyle/>
            <a:p>
              <a:pPr algn="ctr" rtl="1"/>
              <a:r>
                <a:rPr lang="ar-SA" b="1" dirty="0">
                  <a:solidFill>
                    <a:srgbClr val="A6A6A6"/>
                  </a:solidFill>
                  <a:latin typeface="Sakkal Majalla" panose="02000000000000000000" pitchFamily="2" charset="-78"/>
                  <a:cs typeface="Sakkal Majalla" panose="02000000000000000000" pitchFamily="2" charset="-78"/>
                </a:rPr>
                <a:t>وإسهاماته في الأدب من منظور مقارن</a:t>
              </a:r>
              <a:endParaRPr lang="en-US" b="1" dirty="0">
                <a:solidFill>
                  <a:srgbClr val="A6A6A6"/>
                </a:solidFill>
                <a:latin typeface="Sakkal Majalla" panose="02000000000000000000" pitchFamily="2" charset="-78"/>
                <a:cs typeface="Sakkal Majalla" panose="02000000000000000000" pitchFamily="2" charset="-78"/>
              </a:endParaRPr>
            </a:p>
          </p:txBody>
        </p:sp>
      </p:grpSp>
      <p:grpSp>
        <p:nvGrpSpPr>
          <p:cNvPr id="101" name="Group 100">
            <a:extLst>
              <a:ext uri="{FF2B5EF4-FFF2-40B4-BE49-F238E27FC236}">
                <a16:creationId xmlns:a16="http://schemas.microsoft.com/office/drawing/2014/main" xmlns="" id="{8C386432-8509-4BF1-B812-3331BAF7D462}"/>
              </a:ext>
            </a:extLst>
          </p:cNvPr>
          <p:cNvGrpSpPr/>
          <p:nvPr/>
        </p:nvGrpSpPr>
        <p:grpSpPr>
          <a:xfrm>
            <a:off x="5487764" y="2692391"/>
            <a:ext cx="2582145" cy="718749"/>
            <a:chOff x="5943402" y="2692391"/>
            <a:chExt cx="2126507" cy="718749"/>
          </a:xfrm>
        </p:grpSpPr>
        <p:sp>
          <p:nvSpPr>
            <p:cNvPr id="90" name="TextBox 89">
              <a:extLst>
                <a:ext uri="{FF2B5EF4-FFF2-40B4-BE49-F238E27FC236}">
                  <a16:creationId xmlns:a16="http://schemas.microsoft.com/office/drawing/2014/main" xmlns="" id="{267F5442-F4B4-4585-AA2E-C0438857AE3B}"/>
                </a:ext>
              </a:extLst>
            </p:cNvPr>
            <p:cNvSpPr txBox="1"/>
            <p:nvPr/>
          </p:nvSpPr>
          <p:spPr>
            <a:xfrm>
              <a:off x="5943402" y="2692391"/>
              <a:ext cx="2126507" cy="400110"/>
            </a:xfrm>
            <a:prstGeom prst="rect">
              <a:avLst/>
            </a:prstGeom>
            <a:noFill/>
          </p:spPr>
          <p:txBody>
            <a:bodyPr wrap="square" rtlCol="0">
              <a:spAutoFit/>
            </a:bodyPr>
            <a:lstStyle/>
            <a:p>
              <a:pPr algn="ctr" rtl="1"/>
              <a:r>
                <a:rPr lang="ar-SA" sz="2000" b="1" dirty="0">
                  <a:solidFill>
                    <a:srgbClr val="385723"/>
                  </a:solidFill>
                  <a:latin typeface="Sakkal Majalla" panose="02000000000000000000" pitchFamily="2" charset="-78"/>
                  <a:cs typeface="Sakkal Majalla" panose="02000000000000000000" pitchFamily="2" charset="-78"/>
                </a:rPr>
                <a:t>سليمان البستاني </a:t>
              </a:r>
              <a:r>
                <a:rPr lang="en-US" sz="2000" b="1" dirty="0">
                  <a:solidFill>
                    <a:srgbClr val="385723"/>
                  </a:solidFill>
                  <a:latin typeface="Sakkal Majalla" panose="02000000000000000000" pitchFamily="2" charset="-78"/>
                  <a:cs typeface="Sakkal Majalla" panose="02000000000000000000" pitchFamily="2" charset="-78"/>
                </a:rPr>
                <a:t>1925-1865</a:t>
              </a:r>
            </a:p>
          </p:txBody>
        </p:sp>
        <p:sp>
          <p:nvSpPr>
            <p:cNvPr id="91" name="TextBox 90">
              <a:extLst>
                <a:ext uri="{FF2B5EF4-FFF2-40B4-BE49-F238E27FC236}">
                  <a16:creationId xmlns:a16="http://schemas.microsoft.com/office/drawing/2014/main" xmlns="" id="{1EFAF46B-A1C3-45A8-A052-22BF454E6E76}"/>
                </a:ext>
              </a:extLst>
            </p:cNvPr>
            <p:cNvSpPr txBox="1"/>
            <p:nvPr/>
          </p:nvSpPr>
          <p:spPr>
            <a:xfrm>
              <a:off x="5943402" y="3011030"/>
              <a:ext cx="2126507" cy="400110"/>
            </a:xfrm>
            <a:prstGeom prst="rect">
              <a:avLst/>
            </a:prstGeom>
            <a:noFill/>
          </p:spPr>
          <p:txBody>
            <a:bodyPr wrap="square" rtlCol="0">
              <a:spAutoFit/>
            </a:bodyPr>
            <a:lstStyle/>
            <a:p>
              <a:pPr algn="ctr" rtl="1"/>
              <a:r>
                <a:rPr lang="ar-SA" sz="2000" b="1" dirty="0">
                  <a:solidFill>
                    <a:srgbClr val="A6A6A6"/>
                  </a:solidFill>
                  <a:latin typeface="Sakkal Majalla" panose="02000000000000000000" pitchFamily="2" charset="-78"/>
                  <a:cs typeface="Sakkal Majalla" panose="02000000000000000000" pitchFamily="2" charset="-78"/>
                </a:rPr>
                <a:t>وتعَّريب الإلياذة</a:t>
              </a:r>
              <a:endParaRPr lang="en-US" sz="2000" b="1" dirty="0">
                <a:solidFill>
                  <a:srgbClr val="A6A6A6"/>
                </a:solidFill>
                <a:latin typeface="Sakkal Majalla" panose="02000000000000000000" pitchFamily="2" charset="-78"/>
                <a:cs typeface="Sakkal Majalla" panose="02000000000000000000" pitchFamily="2" charset="-78"/>
              </a:endParaRPr>
            </a:p>
          </p:txBody>
        </p:sp>
      </p:grpSp>
      <p:grpSp>
        <p:nvGrpSpPr>
          <p:cNvPr id="102" name="Group 101">
            <a:extLst>
              <a:ext uri="{FF2B5EF4-FFF2-40B4-BE49-F238E27FC236}">
                <a16:creationId xmlns:a16="http://schemas.microsoft.com/office/drawing/2014/main" xmlns="" id="{7E0030E5-ADE8-4236-A8FA-EA49492B9A6A}"/>
              </a:ext>
            </a:extLst>
          </p:cNvPr>
          <p:cNvGrpSpPr/>
          <p:nvPr/>
        </p:nvGrpSpPr>
        <p:grpSpPr>
          <a:xfrm>
            <a:off x="7742820" y="3644885"/>
            <a:ext cx="2126507" cy="903414"/>
            <a:chOff x="7742820" y="3644885"/>
            <a:chExt cx="2126507" cy="903414"/>
          </a:xfrm>
        </p:grpSpPr>
        <p:sp>
          <p:nvSpPr>
            <p:cNvPr id="92" name="TextBox 91">
              <a:extLst>
                <a:ext uri="{FF2B5EF4-FFF2-40B4-BE49-F238E27FC236}">
                  <a16:creationId xmlns:a16="http://schemas.microsoft.com/office/drawing/2014/main" xmlns="" id="{BE5F379D-720A-4873-BF25-F62D2ED92709}"/>
                </a:ext>
              </a:extLst>
            </p:cNvPr>
            <p:cNvSpPr txBox="1"/>
            <p:nvPr/>
          </p:nvSpPr>
          <p:spPr>
            <a:xfrm>
              <a:off x="7742820" y="3644885"/>
              <a:ext cx="2126507" cy="400110"/>
            </a:xfrm>
            <a:prstGeom prst="rect">
              <a:avLst/>
            </a:prstGeom>
            <a:noFill/>
          </p:spPr>
          <p:txBody>
            <a:bodyPr wrap="square" rtlCol="0">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أديب إسحاق </a:t>
              </a:r>
              <a:r>
                <a:rPr lang="en-US" sz="2000" b="1" dirty="0">
                  <a:solidFill>
                    <a:srgbClr val="00B0F0"/>
                  </a:solidFill>
                  <a:latin typeface="Sakkal Majalla" panose="02000000000000000000" pitchFamily="2" charset="-78"/>
                  <a:cs typeface="Sakkal Majalla" panose="02000000000000000000" pitchFamily="2" charset="-78"/>
                </a:rPr>
                <a:t>1885-1856</a:t>
              </a:r>
              <a:r>
                <a:rPr lang="ar-SA" sz="2000" b="1" dirty="0">
                  <a:solidFill>
                    <a:srgbClr val="00B0F0"/>
                  </a:solidFill>
                  <a:latin typeface="Sakkal Majalla" panose="02000000000000000000" pitchFamily="2" charset="-78"/>
                  <a:cs typeface="Sakkal Majalla" panose="02000000000000000000" pitchFamily="2" charset="-78"/>
                </a:rPr>
                <a:t> </a:t>
              </a:r>
              <a:endParaRPr lang="en-US" sz="2000" b="1" dirty="0">
                <a:solidFill>
                  <a:srgbClr val="00B0F0"/>
                </a:solidFill>
                <a:latin typeface="Sakkal Majalla" panose="02000000000000000000" pitchFamily="2" charset="-78"/>
                <a:cs typeface="Sakkal Majalla" panose="02000000000000000000" pitchFamily="2" charset="-78"/>
              </a:endParaRPr>
            </a:p>
          </p:txBody>
        </p:sp>
        <p:sp>
          <p:nvSpPr>
            <p:cNvPr id="93" name="TextBox 92">
              <a:extLst>
                <a:ext uri="{FF2B5EF4-FFF2-40B4-BE49-F238E27FC236}">
                  <a16:creationId xmlns:a16="http://schemas.microsoft.com/office/drawing/2014/main" xmlns="" id="{91D0153F-5928-43C9-B3E9-D6A68A61E764}"/>
                </a:ext>
              </a:extLst>
            </p:cNvPr>
            <p:cNvSpPr txBox="1"/>
            <p:nvPr/>
          </p:nvSpPr>
          <p:spPr>
            <a:xfrm>
              <a:off x="7742820" y="3963524"/>
              <a:ext cx="2126507" cy="584775"/>
            </a:xfrm>
            <a:prstGeom prst="rect">
              <a:avLst/>
            </a:prstGeom>
            <a:noFill/>
          </p:spPr>
          <p:txBody>
            <a:bodyPr wrap="square" rtlCol="0">
              <a:spAutoFit/>
            </a:bodyPr>
            <a:lstStyle/>
            <a:p>
              <a:pPr algn="ctr" rtl="1"/>
              <a:r>
                <a:rPr lang="ar-SA" sz="1600" b="1" dirty="0">
                  <a:solidFill>
                    <a:srgbClr val="A6A6A6"/>
                  </a:solidFill>
                  <a:latin typeface="Sakkal Majalla" panose="02000000000000000000" pitchFamily="2" charset="-78"/>
                  <a:cs typeface="Sakkal Majalla" panose="02000000000000000000" pitchFamily="2" charset="-78"/>
                </a:rPr>
                <a:t>والمقارنة بين الأساليب الأدبية العربية والغربية (الفرنسية)</a:t>
              </a:r>
              <a:endParaRPr lang="en-US" sz="1600" b="1" dirty="0">
                <a:solidFill>
                  <a:srgbClr val="A6A6A6"/>
                </a:solidFill>
                <a:latin typeface="Sakkal Majalla" panose="02000000000000000000" pitchFamily="2" charset="-78"/>
                <a:cs typeface="Sakkal Majalla" panose="02000000000000000000" pitchFamily="2" charset="-78"/>
              </a:endParaRPr>
            </a:p>
          </p:txBody>
        </p:sp>
      </p:grpSp>
      <p:grpSp>
        <p:nvGrpSpPr>
          <p:cNvPr id="103" name="Group 102">
            <a:extLst>
              <a:ext uri="{FF2B5EF4-FFF2-40B4-BE49-F238E27FC236}">
                <a16:creationId xmlns:a16="http://schemas.microsoft.com/office/drawing/2014/main" xmlns="" id="{D6E832B5-D939-4937-A3AD-85E2622E16FF}"/>
              </a:ext>
            </a:extLst>
          </p:cNvPr>
          <p:cNvGrpSpPr/>
          <p:nvPr/>
        </p:nvGrpSpPr>
        <p:grpSpPr>
          <a:xfrm>
            <a:off x="8782306" y="2324692"/>
            <a:ext cx="3340317" cy="875641"/>
            <a:chOff x="9620021" y="2456997"/>
            <a:chExt cx="2148334" cy="875641"/>
          </a:xfrm>
        </p:grpSpPr>
        <p:sp>
          <p:nvSpPr>
            <p:cNvPr id="94" name="TextBox 93">
              <a:extLst>
                <a:ext uri="{FF2B5EF4-FFF2-40B4-BE49-F238E27FC236}">
                  <a16:creationId xmlns:a16="http://schemas.microsoft.com/office/drawing/2014/main" xmlns="" id="{51DAF0F2-B209-49E3-8710-C6751814FE90}"/>
                </a:ext>
              </a:extLst>
            </p:cNvPr>
            <p:cNvSpPr txBox="1"/>
            <p:nvPr/>
          </p:nvSpPr>
          <p:spPr>
            <a:xfrm>
              <a:off x="9620021" y="2456997"/>
              <a:ext cx="2126507" cy="400110"/>
            </a:xfrm>
            <a:prstGeom prst="rect">
              <a:avLst/>
            </a:prstGeom>
            <a:noFill/>
          </p:spPr>
          <p:txBody>
            <a:bodyPr wrap="square" rtlCol="0">
              <a:spAutoFit/>
            </a:bodyPr>
            <a:lstStyle/>
            <a:p>
              <a:pPr algn="ctr" rtl="1"/>
              <a:r>
                <a:rPr lang="ar-SA" sz="2000" b="1" dirty="0">
                  <a:solidFill>
                    <a:srgbClr val="EF3078"/>
                  </a:solidFill>
                  <a:latin typeface="Sakkal Majalla" panose="02000000000000000000" pitchFamily="2" charset="-78"/>
                  <a:cs typeface="Sakkal Majalla" panose="02000000000000000000" pitchFamily="2" charset="-78"/>
                </a:rPr>
                <a:t>(تخليص الإبريز في تلخيص باريز)</a:t>
              </a:r>
              <a:endParaRPr lang="en-US" sz="2000" b="1" dirty="0">
                <a:solidFill>
                  <a:srgbClr val="EF3078"/>
                </a:solidFill>
                <a:latin typeface="Sakkal Majalla" panose="02000000000000000000" pitchFamily="2" charset="-78"/>
                <a:cs typeface="Sakkal Majalla" panose="02000000000000000000" pitchFamily="2" charset="-78"/>
              </a:endParaRPr>
            </a:p>
          </p:txBody>
        </p:sp>
        <p:sp>
          <p:nvSpPr>
            <p:cNvPr id="95" name="TextBox 94">
              <a:extLst>
                <a:ext uri="{FF2B5EF4-FFF2-40B4-BE49-F238E27FC236}">
                  <a16:creationId xmlns:a16="http://schemas.microsoft.com/office/drawing/2014/main" xmlns="" id="{D6C8A93F-CB4D-469B-8E27-AF0329F80A33}"/>
                </a:ext>
              </a:extLst>
            </p:cNvPr>
            <p:cNvSpPr txBox="1"/>
            <p:nvPr/>
          </p:nvSpPr>
          <p:spPr>
            <a:xfrm>
              <a:off x="9641848" y="2963306"/>
              <a:ext cx="2126507" cy="369332"/>
            </a:xfrm>
            <a:prstGeom prst="rect">
              <a:avLst/>
            </a:prstGeom>
            <a:noFill/>
          </p:spPr>
          <p:txBody>
            <a:bodyPr wrap="square" rtlCol="0">
              <a:spAutoFit/>
            </a:bodyPr>
            <a:lstStyle/>
            <a:p>
              <a:pPr algn="r" rtl="1"/>
              <a:r>
                <a:rPr lang="ar-SA" b="1" dirty="0">
                  <a:solidFill>
                    <a:srgbClr val="A6A6A6"/>
                  </a:solidFill>
                  <a:latin typeface="Sakkal Majalla" panose="02000000000000000000" pitchFamily="2" charset="-78"/>
                  <a:cs typeface="Sakkal Majalla" panose="02000000000000000000" pitchFamily="2" charset="-78"/>
                </a:rPr>
                <a:t>فجر المقارنة بين الشرق (مصر) والغرب (فرنسا)</a:t>
              </a:r>
              <a:endParaRPr lang="en-US" b="1" dirty="0">
                <a:solidFill>
                  <a:srgbClr val="A6A6A6"/>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482457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ppt_w</p:attrName>
                                        </p:attrNameLst>
                                      </p:cBhvr>
                                      <p:tavLst>
                                        <p:tav tm="0">
                                          <p:val>
                                            <p:fltVal val="0"/>
                                          </p:val>
                                        </p:tav>
                                        <p:tav tm="100000">
                                          <p:val>
                                            <p:strVal val="#ppt_w"/>
                                          </p:val>
                                        </p:tav>
                                      </p:tavLst>
                                    </p:anim>
                                    <p:anim calcmode="lin" valueType="num">
                                      <p:cBhvr>
                                        <p:cTn id="23" dur="500" fill="hold"/>
                                        <p:tgtEl>
                                          <p:spTgt spid="103"/>
                                        </p:tgtEl>
                                        <p:attrNameLst>
                                          <p:attrName>ppt_h</p:attrName>
                                        </p:attrNameLst>
                                      </p:cBhvr>
                                      <p:tavLst>
                                        <p:tav tm="0">
                                          <p:val>
                                            <p:fltVal val="0"/>
                                          </p:val>
                                        </p:tav>
                                        <p:tav tm="100000">
                                          <p:val>
                                            <p:strVal val="#ppt_h"/>
                                          </p:val>
                                        </p:tav>
                                      </p:tavLst>
                                    </p:anim>
                                    <p:animEffect transition="in" filter="fade">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500" fill="hold"/>
                                        <p:tgtEl>
                                          <p:spTgt spid="102"/>
                                        </p:tgtEl>
                                        <p:attrNameLst>
                                          <p:attrName>ppt_w</p:attrName>
                                        </p:attrNameLst>
                                      </p:cBhvr>
                                      <p:tavLst>
                                        <p:tav tm="0">
                                          <p:val>
                                            <p:fltVal val="0"/>
                                          </p:val>
                                        </p:tav>
                                        <p:tav tm="100000">
                                          <p:val>
                                            <p:strVal val="#ppt_w"/>
                                          </p:val>
                                        </p:tav>
                                      </p:tavLst>
                                    </p:anim>
                                    <p:anim calcmode="lin" valueType="num">
                                      <p:cBhvr>
                                        <p:cTn id="46" dur="500" fill="hold"/>
                                        <p:tgtEl>
                                          <p:spTgt spid="102"/>
                                        </p:tgtEl>
                                        <p:attrNameLst>
                                          <p:attrName>ppt_h</p:attrName>
                                        </p:attrNameLst>
                                      </p:cBhvr>
                                      <p:tavLst>
                                        <p:tav tm="0">
                                          <p:val>
                                            <p:fltVal val="0"/>
                                          </p:val>
                                        </p:tav>
                                        <p:tav tm="100000">
                                          <p:val>
                                            <p:strVal val="#ppt_h"/>
                                          </p:val>
                                        </p:tav>
                                      </p:tavLst>
                                    </p:anim>
                                    <p:animEffect transition="in" filter="fade">
                                      <p:cBhvr>
                                        <p:cTn id="47" dur="500"/>
                                        <p:tgtEl>
                                          <p:spTgt spid="10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101"/>
                                        </p:tgtEl>
                                        <p:attrNameLst>
                                          <p:attrName>style.visibility</p:attrName>
                                        </p:attrNameLst>
                                      </p:cBhvr>
                                      <p:to>
                                        <p:strVal val="visible"/>
                                      </p:to>
                                    </p:set>
                                    <p:anim calcmode="lin" valueType="num">
                                      <p:cBhvr>
                                        <p:cTn id="67" dur="500" fill="hold"/>
                                        <p:tgtEl>
                                          <p:spTgt spid="101"/>
                                        </p:tgtEl>
                                        <p:attrNameLst>
                                          <p:attrName>ppt_w</p:attrName>
                                        </p:attrNameLst>
                                      </p:cBhvr>
                                      <p:tavLst>
                                        <p:tav tm="0">
                                          <p:val>
                                            <p:fltVal val="0"/>
                                          </p:val>
                                        </p:tav>
                                        <p:tav tm="100000">
                                          <p:val>
                                            <p:strVal val="#ppt_w"/>
                                          </p:val>
                                        </p:tav>
                                      </p:tavLst>
                                    </p:anim>
                                    <p:anim calcmode="lin" valueType="num">
                                      <p:cBhvr>
                                        <p:cTn id="68" dur="500" fill="hold"/>
                                        <p:tgtEl>
                                          <p:spTgt spid="101"/>
                                        </p:tgtEl>
                                        <p:attrNameLst>
                                          <p:attrName>ppt_h</p:attrName>
                                        </p:attrNameLst>
                                      </p:cBhvr>
                                      <p:tavLst>
                                        <p:tav tm="0">
                                          <p:val>
                                            <p:fltVal val="0"/>
                                          </p:val>
                                        </p:tav>
                                        <p:tav tm="100000">
                                          <p:val>
                                            <p:strVal val="#ppt_h"/>
                                          </p:val>
                                        </p:tav>
                                      </p:tavLst>
                                    </p:anim>
                                    <p:animEffect transition="in" filter="fade">
                                      <p:cBhvr>
                                        <p:cTn id="69" dur="500"/>
                                        <p:tgtEl>
                                          <p:spTgt spid="10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up)">
                                      <p:cBhvr>
                                        <p:cTn id="74" dur="500"/>
                                        <p:tgtEl>
                                          <p:spTgt spid="3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100"/>
                                        </p:tgtEl>
                                        <p:attrNameLst>
                                          <p:attrName>style.visibility</p:attrName>
                                        </p:attrNameLst>
                                      </p:cBhvr>
                                      <p:to>
                                        <p:strVal val="visible"/>
                                      </p:to>
                                    </p:set>
                                    <p:anim calcmode="lin" valueType="num">
                                      <p:cBhvr>
                                        <p:cTn id="89" dur="500" fill="hold"/>
                                        <p:tgtEl>
                                          <p:spTgt spid="100"/>
                                        </p:tgtEl>
                                        <p:attrNameLst>
                                          <p:attrName>ppt_w</p:attrName>
                                        </p:attrNameLst>
                                      </p:cBhvr>
                                      <p:tavLst>
                                        <p:tav tm="0">
                                          <p:val>
                                            <p:fltVal val="0"/>
                                          </p:val>
                                        </p:tav>
                                        <p:tav tm="100000">
                                          <p:val>
                                            <p:strVal val="#ppt_w"/>
                                          </p:val>
                                        </p:tav>
                                      </p:tavLst>
                                    </p:anim>
                                    <p:anim calcmode="lin" valueType="num">
                                      <p:cBhvr>
                                        <p:cTn id="90" dur="500" fill="hold"/>
                                        <p:tgtEl>
                                          <p:spTgt spid="100"/>
                                        </p:tgtEl>
                                        <p:attrNameLst>
                                          <p:attrName>ppt_h</p:attrName>
                                        </p:attrNameLst>
                                      </p:cBhvr>
                                      <p:tavLst>
                                        <p:tav tm="0">
                                          <p:val>
                                            <p:fltVal val="0"/>
                                          </p:val>
                                        </p:tav>
                                        <p:tav tm="100000">
                                          <p:val>
                                            <p:strVal val="#ppt_h"/>
                                          </p:val>
                                        </p:tav>
                                      </p:tavLst>
                                    </p:anim>
                                    <p:animEffect transition="in" filter="fade">
                                      <p:cBhvr>
                                        <p:cTn id="91" dur="500"/>
                                        <p:tgtEl>
                                          <p:spTgt spid="10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down)">
                                      <p:cBhvr>
                                        <p:cTn id="96" dur="500"/>
                                        <p:tgtEl>
                                          <p:spTgt spid="2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500" fill="hold"/>
                                        <p:tgtEl>
                                          <p:spTgt spid="13"/>
                                        </p:tgtEl>
                                        <p:attrNameLst>
                                          <p:attrName>ppt_w</p:attrName>
                                        </p:attrNameLst>
                                      </p:cBhvr>
                                      <p:tavLst>
                                        <p:tav tm="0">
                                          <p:val>
                                            <p:fltVal val="0"/>
                                          </p:val>
                                        </p:tav>
                                        <p:tav tm="100000">
                                          <p:val>
                                            <p:strVal val="#ppt_w"/>
                                          </p:val>
                                        </p:tav>
                                      </p:tavLst>
                                    </p:anim>
                                    <p:anim calcmode="lin" valueType="num">
                                      <p:cBhvr>
                                        <p:cTn id="100" dur="500" fill="hold"/>
                                        <p:tgtEl>
                                          <p:spTgt spid="13"/>
                                        </p:tgtEl>
                                        <p:attrNameLst>
                                          <p:attrName>ppt_h</p:attrName>
                                        </p:attrNameLst>
                                      </p:cBhvr>
                                      <p:tavLst>
                                        <p:tav tm="0">
                                          <p:val>
                                            <p:fltVal val="0"/>
                                          </p:val>
                                        </p:tav>
                                        <p:tav tm="100000">
                                          <p:val>
                                            <p:strVal val="#ppt_h"/>
                                          </p:val>
                                        </p:tav>
                                      </p:tavLst>
                                    </p:anim>
                                    <p:animEffect transition="in" filter="fade">
                                      <p:cBhvr>
                                        <p:cTn id="101" dur="500"/>
                                        <p:tgtEl>
                                          <p:spTgt spid="13"/>
                                        </p:tgtEl>
                                      </p:cBhvr>
                                    </p:animEffect>
                                  </p:childTnLst>
                                </p:cTn>
                              </p:par>
                            </p:childTnLst>
                          </p:cTn>
                        </p:par>
                        <p:par>
                          <p:cTn id="102" fill="hold">
                            <p:stCondLst>
                              <p:cond delay="500"/>
                            </p:stCondLst>
                            <p:childTnLst>
                              <p:par>
                                <p:cTn id="103" presetID="53" presetClass="entr" presetSubtype="16"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Effect transition="in" filter="fade">
                                      <p:cBhvr>
                                        <p:cTn id="107" dur="500"/>
                                        <p:tgtEl>
                                          <p:spTgt spid="14"/>
                                        </p:tgtEl>
                                      </p:cBhvr>
                                    </p:animEffect>
                                  </p:childTnLst>
                                </p:cTn>
                              </p:par>
                              <p:par>
                                <p:cTn id="108" presetID="53" presetClass="entr" presetSubtype="16" fill="hold" nodeType="withEffect">
                                  <p:stCondLst>
                                    <p:cond delay="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500" fill="hold"/>
                                        <p:tgtEl>
                                          <p:spTgt spid="97"/>
                                        </p:tgtEl>
                                        <p:attrNameLst>
                                          <p:attrName>ppt_w</p:attrName>
                                        </p:attrNameLst>
                                      </p:cBhvr>
                                      <p:tavLst>
                                        <p:tav tm="0">
                                          <p:val>
                                            <p:fltVal val="0"/>
                                          </p:val>
                                        </p:tav>
                                        <p:tav tm="100000">
                                          <p:val>
                                            <p:strVal val="#ppt_w"/>
                                          </p:val>
                                        </p:tav>
                                      </p:tavLst>
                                    </p:anim>
                                    <p:anim calcmode="lin" valueType="num">
                                      <p:cBhvr>
                                        <p:cTn id="111" dur="500" fill="hold"/>
                                        <p:tgtEl>
                                          <p:spTgt spid="97"/>
                                        </p:tgtEl>
                                        <p:attrNameLst>
                                          <p:attrName>ppt_h</p:attrName>
                                        </p:attrNameLst>
                                      </p:cBhvr>
                                      <p:tavLst>
                                        <p:tav tm="0">
                                          <p:val>
                                            <p:fltVal val="0"/>
                                          </p:val>
                                        </p:tav>
                                        <p:tav tm="100000">
                                          <p:val>
                                            <p:strVal val="#ppt_h"/>
                                          </p:val>
                                        </p:tav>
                                      </p:tavLst>
                                    </p:anim>
                                    <p:animEffect transition="in" filter="fade">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wipe(up)">
                                      <p:cBhvr>
                                        <p:cTn id="117" dur="500"/>
                                        <p:tgtEl>
                                          <p:spTgt spid="24"/>
                                        </p:tgtEl>
                                      </p:cBhvr>
                                    </p:animEffect>
                                  </p:childTnLst>
                                </p:cTn>
                              </p:par>
                              <p:par>
                                <p:cTn id="118" presetID="53" presetClass="entr" presetSubtype="16" fill="hold" grpId="0" nodeType="withEffect">
                                  <p:stCondLst>
                                    <p:cond delay="25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500" fill="hold"/>
                                        <p:tgtEl>
                                          <p:spTgt spid="2"/>
                                        </p:tgtEl>
                                        <p:attrNameLst>
                                          <p:attrName>ppt_w</p:attrName>
                                        </p:attrNameLst>
                                      </p:cBhvr>
                                      <p:tavLst>
                                        <p:tav tm="0">
                                          <p:val>
                                            <p:fltVal val="0"/>
                                          </p:val>
                                        </p:tav>
                                        <p:tav tm="100000">
                                          <p:val>
                                            <p:strVal val="#ppt_w"/>
                                          </p:val>
                                        </p:tav>
                                      </p:tavLst>
                                    </p:anim>
                                    <p:anim calcmode="lin" valueType="num">
                                      <p:cBhvr>
                                        <p:cTn id="121" dur="500" fill="hold"/>
                                        <p:tgtEl>
                                          <p:spTgt spid="2"/>
                                        </p:tgtEl>
                                        <p:attrNameLst>
                                          <p:attrName>ppt_h</p:attrName>
                                        </p:attrNameLst>
                                      </p:cBhvr>
                                      <p:tavLst>
                                        <p:tav tm="0">
                                          <p:val>
                                            <p:fltVal val="0"/>
                                          </p:val>
                                        </p:tav>
                                        <p:tav tm="100000">
                                          <p:val>
                                            <p:strVal val="#ppt_h"/>
                                          </p:val>
                                        </p:tav>
                                      </p:tavLst>
                                    </p:anim>
                                    <p:animEffect transition="in" filter="fade">
                                      <p:cBhvr>
                                        <p:cTn id="122" dur="500"/>
                                        <p:tgtEl>
                                          <p:spTgt spid="2"/>
                                        </p:tgtEl>
                                      </p:cBhvr>
                                    </p:animEffect>
                                  </p:childTnLst>
                                </p:cTn>
                              </p:par>
                            </p:childTnLst>
                          </p:cTn>
                        </p:par>
                        <p:par>
                          <p:cTn id="123" fill="hold">
                            <p:stCondLst>
                              <p:cond delay="750"/>
                            </p:stCondLst>
                            <p:childTnLst>
                              <p:par>
                                <p:cTn id="124" presetID="53" presetClass="entr" presetSubtype="16" fill="hold" grpId="0" nodeType="after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250"/>
                            </p:stCondLst>
                            <p:childTnLst>
                              <p:par>
                                <p:cTn id="130" presetID="53" presetClass="entr" presetSubtype="16" fill="hold" nodeType="afterEffect">
                                  <p:stCondLst>
                                    <p:cond delay="0"/>
                                  </p:stCondLst>
                                  <p:childTnLst>
                                    <p:set>
                                      <p:cBhvr>
                                        <p:cTn id="131" dur="1" fill="hold">
                                          <p:stCondLst>
                                            <p:cond delay="0"/>
                                          </p:stCondLst>
                                        </p:cTn>
                                        <p:tgtEl>
                                          <p:spTgt spid="96"/>
                                        </p:tgtEl>
                                        <p:attrNameLst>
                                          <p:attrName>style.visibility</p:attrName>
                                        </p:attrNameLst>
                                      </p:cBhvr>
                                      <p:to>
                                        <p:strVal val="visible"/>
                                      </p:to>
                                    </p:set>
                                    <p:anim calcmode="lin" valueType="num">
                                      <p:cBhvr>
                                        <p:cTn id="132" dur="500" fill="hold"/>
                                        <p:tgtEl>
                                          <p:spTgt spid="96"/>
                                        </p:tgtEl>
                                        <p:attrNameLst>
                                          <p:attrName>ppt_w</p:attrName>
                                        </p:attrNameLst>
                                      </p:cBhvr>
                                      <p:tavLst>
                                        <p:tav tm="0">
                                          <p:val>
                                            <p:fltVal val="0"/>
                                          </p:val>
                                        </p:tav>
                                        <p:tav tm="100000">
                                          <p:val>
                                            <p:strVal val="#ppt_w"/>
                                          </p:val>
                                        </p:tav>
                                      </p:tavLst>
                                    </p:anim>
                                    <p:anim calcmode="lin" valueType="num">
                                      <p:cBhvr>
                                        <p:cTn id="133" dur="500" fill="hold"/>
                                        <p:tgtEl>
                                          <p:spTgt spid="96"/>
                                        </p:tgtEl>
                                        <p:attrNameLst>
                                          <p:attrName>ppt_h</p:attrName>
                                        </p:attrNameLst>
                                      </p:cBhvr>
                                      <p:tavLst>
                                        <p:tav tm="0">
                                          <p:val>
                                            <p:fltVal val="0"/>
                                          </p:val>
                                        </p:tav>
                                        <p:tav tm="100000">
                                          <p:val>
                                            <p:strVal val="#ppt_h"/>
                                          </p:val>
                                        </p:tav>
                                      </p:tavLst>
                                    </p:anim>
                                    <p:animEffect transition="in" filter="fade">
                                      <p:cBhvr>
                                        <p:cTn id="134" dur="500"/>
                                        <p:tgtEl>
                                          <p:spTgt spid="96"/>
                                        </p:tgtEl>
                                      </p:cBhvr>
                                    </p:animEffect>
                                  </p:childTnLst>
                                </p:cTn>
                              </p:par>
                            </p:childTnLst>
                          </p:cTn>
                        </p:par>
                        <p:par>
                          <p:cTn id="135" fill="hold">
                            <p:stCondLst>
                              <p:cond delay="1750"/>
                            </p:stCondLst>
                            <p:childTnLst>
                              <p:par>
                                <p:cTn id="136" presetID="22" presetClass="entr" presetSubtype="4" fill="hold"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down)">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P spid="14" grpId="0"/>
      <p:bldP spid="15" grpId="0" animBg="1"/>
      <p:bldP spid="16" grpId="0"/>
      <p:bldP spid="17" grpId="0" animBg="1"/>
      <p:bldP spid="18" grpId="0"/>
      <p:bldP spid="19" grpId="0" animBg="1"/>
      <p:bldP spid="20"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xmlns="" id="{E0A7819E-8CA9-4CED-8726-3FD8CD8AF062}"/>
              </a:ext>
            </a:extLst>
          </p:cNvPr>
          <p:cNvCxnSpPr>
            <a:cxnSpLocks/>
            <a:stCxn id="14" idx="1"/>
          </p:cNvCxnSpPr>
          <p:nvPr/>
        </p:nvCxnSpPr>
        <p:spPr>
          <a:xfrm flipH="1">
            <a:off x="43281" y="3781699"/>
            <a:ext cx="1411258" cy="558091"/>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8A70E92-F264-47A6-8EB5-E1F743416AC4}"/>
              </a:ext>
            </a:extLst>
          </p:cNvPr>
          <p:cNvCxnSpPr>
            <a:cxnSpLocks/>
            <a:stCxn id="16" idx="1"/>
          </p:cNvCxnSpPr>
          <p:nvPr/>
        </p:nvCxnSpPr>
        <p:spPr>
          <a:xfrm flipH="1" flipV="1">
            <a:off x="2449139" y="3652224"/>
            <a:ext cx="2002392" cy="818322"/>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FB1D66C-A675-4E89-AF22-1BE0E407A08D}"/>
              </a:ext>
            </a:extLst>
          </p:cNvPr>
          <p:cNvCxnSpPr>
            <a:cxnSpLocks/>
            <a:stCxn id="16" idx="1"/>
          </p:cNvCxnSpPr>
          <p:nvPr/>
        </p:nvCxnSpPr>
        <p:spPr>
          <a:xfrm flipV="1">
            <a:off x="4451531" y="3506774"/>
            <a:ext cx="2611927" cy="963772"/>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EAAD18D-A529-426E-944F-052FEF1F7315}"/>
              </a:ext>
            </a:extLst>
          </p:cNvPr>
          <p:cNvCxnSpPr>
            <a:cxnSpLocks/>
          </p:cNvCxnSpPr>
          <p:nvPr/>
        </p:nvCxnSpPr>
        <p:spPr>
          <a:xfrm flipH="1" flipV="1">
            <a:off x="6960870" y="3264262"/>
            <a:ext cx="2413393" cy="1206283"/>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6D1B375-3CBB-4F31-BF6F-2530FCADC84D}"/>
              </a:ext>
            </a:extLst>
          </p:cNvPr>
          <p:cNvCxnSpPr>
            <a:cxnSpLocks/>
          </p:cNvCxnSpPr>
          <p:nvPr/>
        </p:nvCxnSpPr>
        <p:spPr>
          <a:xfrm flipH="1">
            <a:off x="9853512" y="3801014"/>
            <a:ext cx="2338488" cy="669531"/>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ar-SA" sz="4000" dirty="0">
                <a:solidFill>
                  <a:schemeClr val="bg1">
                    <a:lumMod val="65000"/>
                  </a:schemeClr>
                </a:solidFill>
                <a:latin typeface="Aref Ruqaa" panose="02000503000000000000" pitchFamily="2" charset="-78"/>
                <a:cs typeface="Aref Ruqaa" panose="02000503000000000000" pitchFamily="2" charset="-78"/>
              </a:rPr>
              <a:t>تسلسل تاريخي</a:t>
            </a:r>
            <a:endParaRPr lang="en-US" sz="40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xmlns="" id="{555FC8F4-43EE-43E4-BBBC-49434B3A520A}"/>
              </a:ext>
            </a:extLst>
          </p:cNvPr>
          <p:cNvSpPr/>
          <p:nvPr/>
        </p:nvSpPr>
        <p:spPr>
          <a:xfrm>
            <a:off x="1187689" y="2891220"/>
            <a:ext cx="1793540" cy="179354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BE4AD99A-076B-4B78-BBFD-38BC498DCCBC}"/>
              </a:ext>
            </a:extLst>
          </p:cNvPr>
          <p:cNvSpPr/>
          <p:nvPr/>
        </p:nvSpPr>
        <p:spPr>
          <a:xfrm>
            <a:off x="9358878" y="4228033"/>
            <a:ext cx="588480" cy="588480"/>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1A6BC045-9DFF-42FD-8C36-FC34502A7320}"/>
              </a:ext>
            </a:extLst>
          </p:cNvPr>
          <p:cNvSpPr txBox="1"/>
          <p:nvPr/>
        </p:nvSpPr>
        <p:spPr>
          <a:xfrm>
            <a:off x="1454539" y="3320034"/>
            <a:ext cx="1161715" cy="923330"/>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5400" b="1" dirty="0">
                <a:solidFill>
                  <a:srgbClr val="E3E3E3"/>
                </a:solidFill>
                <a:latin typeface="Tw Cen MT" panose="020B0602020104020603" pitchFamily="34" charset="0"/>
              </a:rPr>
              <a:t>10</a:t>
            </a:r>
          </a:p>
        </p:txBody>
      </p:sp>
      <p:sp>
        <p:nvSpPr>
          <p:cNvPr id="16" name="TextBox 15">
            <a:extLst>
              <a:ext uri="{FF2B5EF4-FFF2-40B4-BE49-F238E27FC236}">
                <a16:creationId xmlns:a16="http://schemas.microsoft.com/office/drawing/2014/main" xmlns="" id="{59EAAEBB-9149-4D8C-85F9-C700A4FAC1A9}"/>
              </a:ext>
            </a:extLst>
          </p:cNvPr>
          <p:cNvSpPr txBox="1"/>
          <p:nvPr/>
        </p:nvSpPr>
        <p:spPr>
          <a:xfrm>
            <a:off x="4451531" y="4147380"/>
            <a:ext cx="385512"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8</a:t>
            </a:r>
          </a:p>
        </p:txBody>
      </p:sp>
      <p:sp>
        <p:nvSpPr>
          <p:cNvPr id="19" name="Oval 18">
            <a:extLst>
              <a:ext uri="{FF2B5EF4-FFF2-40B4-BE49-F238E27FC236}">
                <a16:creationId xmlns:a16="http://schemas.microsoft.com/office/drawing/2014/main" xmlns="" id="{C240C0D5-51C5-4820-AB34-E16D404339B2}"/>
              </a:ext>
            </a:extLst>
          </p:cNvPr>
          <p:cNvSpPr/>
          <p:nvPr/>
        </p:nvSpPr>
        <p:spPr>
          <a:xfrm>
            <a:off x="6858281" y="3212534"/>
            <a:ext cx="588480" cy="588480"/>
          </a:xfrm>
          <a:prstGeom prst="ellipse">
            <a:avLst/>
          </a:prstGeom>
          <a:solidFill>
            <a:srgbClr val="00B0F0"/>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B4BDCDBB-2F71-487A-93F9-6F048B528A22}"/>
              </a:ext>
            </a:extLst>
          </p:cNvPr>
          <p:cNvSpPr txBox="1"/>
          <p:nvPr/>
        </p:nvSpPr>
        <p:spPr>
          <a:xfrm>
            <a:off x="6960869" y="3183608"/>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8</a:t>
            </a:r>
          </a:p>
        </p:txBody>
      </p:sp>
      <p:grpSp>
        <p:nvGrpSpPr>
          <p:cNvPr id="96" name="Group 95">
            <a:extLst>
              <a:ext uri="{FF2B5EF4-FFF2-40B4-BE49-F238E27FC236}">
                <a16:creationId xmlns:a16="http://schemas.microsoft.com/office/drawing/2014/main" xmlns="" id="{6F425409-A6E4-456C-8ED2-ED38DCFCE2BD}"/>
              </a:ext>
            </a:extLst>
          </p:cNvPr>
          <p:cNvGrpSpPr/>
          <p:nvPr/>
        </p:nvGrpSpPr>
        <p:grpSpPr>
          <a:xfrm>
            <a:off x="7553739" y="4876870"/>
            <a:ext cx="3670851" cy="903414"/>
            <a:chOff x="378640" y="3809602"/>
            <a:chExt cx="2126507" cy="903414"/>
          </a:xfrm>
        </p:grpSpPr>
        <p:sp>
          <p:nvSpPr>
            <p:cNvPr id="83" name="TextBox 82">
              <a:extLst>
                <a:ext uri="{FF2B5EF4-FFF2-40B4-BE49-F238E27FC236}">
                  <a16:creationId xmlns:a16="http://schemas.microsoft.com/office/drawing/2014/main" xmlns="" id="{A701416C-01EF-4102-89B3-73D5308BF43E}"/>
                </a:ext>
              </a:extLst>
            </p:cNvPr>
            <p:cNvSpPr txBox="1"/>
            <p:nvPr/>
          </p:nvSpPr>
          <p:spPr>
            <a:xfrm>
              <a:off x="378640" y="3809602"/>
              <a:ext cx="2126507" cy="400110"/>
            </a:xfrm>
            <a:prstGeom prst="rect">
              <a:avLst/>
            </a:prstGeom>
            <a:noFill/>
          </p:spPr>
          <p:txBody>
            <a:bodyPr wrap="square" rtlCol="0">
              <a:spAutoFit/>
            </a:bodyPr>
            <a:lstStyle/>
            <a:p>
              <a:pPr algn="ctr"/>
              <a:r>
                <a:rPr lang="ar-SA" sz="2000" b="1" dirty="0">
                  <a:solidFill>
                    <a:srgbClr val="EF3078"/>
                  </a:solidFill>
                  <a:latin typeface="Sakkal Majalla" panose="02000000000000000000" pitchFamily="2" charset="-78"/>
                  <a:cs typeface="Sakkal Majalla" panose="02000000000000000000" pitchFamily="2" charset="-78"/>
                </a:rPr>
                <a:t>كتاب (تاريخ علم الأدب عند الإفرنج والعرب)</a:t>
              </a:r>
              <a:endParaRPr lang="en-US" sz="2000" b="1" dirty="0">
                <a:solidFill>
                  <a:srgbClr val="EF3078"/>
                </a:solidFill>
                <a:latin typeface="Sakkal Majalla" panose="02000000000000000000" pitchFamily="2" charset="-78"/>
                <a:cs typeface="Sakkal Majalla" panose="02000000000000000000" pitchFamily="2" charset="-78"/>
              </a:endParaRPr>
            </a:p>
          </p:txBody>
        </p:sp>
        <p:sp>
          <p:nvSpPr>
            <p:cNvPr id="84" name="TextBox 83">
              <a:extLst>
                <a:ext uri="{FF2B5EF4-FFF2-40B4-BE49-F238E27FC236}">
                  <a16:creationId xmlns:a16="http://schemas.microsoft.com/office/drawing/2014/main" xmlns="" id="{8B01F7DF-B788-4309-835E-848C5261CE4F}"/>
                </a:ext>
              </a:extLst>
            </p:cNvPr>
            <p:cNvSpPr txBox="1"/>
            <p:nvPr/>
          </p:nvSpPr>
          <p:spPr>
            <a:xfrm>
              <a:off x="378640" y="4128241"/>
              <a:ext cx="2126507" cy="584775"/>
            </a:xfrm>
            <a:prstGeom prst="rect">
              <a:avLst/>
            </a:prstGeom>
            <a:noFill/>
          </p:spPr>
          <p:txBody>
            <a:bodyPr wrap="square" rtlCol="0">
              <a:spAutoFit/>
            </a:bodyPr>
            <a:lstStyle/>
            <a:p>
              <a:pPr algn="ctr" rtl="1"/>
              <a:r>
                <a:rPr lang="ar-SA" sz="1600" b="1" dirty="0">
                  <a:solidFill>
                    <a:srgbClr val="A6A6A6"/>
                  </a:solidFill>
                  <a:latin typeface="Sakkal Majalla" panose="02000000000000000000" pitchFamily="2" charset="-78"/>
                  <a:cs typeface="Sakkal Majalla" panose="02000000000000000000" pitchFamily="2" charset="-78"/>
                </a:rPr>
                <a:t>نقل الحوار حول الأدب من الذوق والعاطفة والإحساس للعلم. </a:t>
              </a:r>
              <a:endParaRPr lang="en-US" sz="1600" b="1" dirty="0">
                <a:solidFill>
                  <a:srgbClr val="A6A6A6"/>
                </a:solidFill>
                <a:latin typeface="Sakkal Majalla" panose="02000000000000000000" pitchFamily="2" charset="-78"/>
                <a:cs typeface="Sakkal Majalla" panose="02000000000000000000" pitchFamily="2" charset="-78"/>
              </a:endParaRPr>
            </a:p>
          </p:txBody>
        </p:sp>
      </p:grpSp>
      <p:grpSp>
        <p:nvGrpSpPr>
          <p:cNvPr id="97" name="Group 96">
            <a:extLst>
              <a:ext uri="{FF2B5EF4-FFF2-40B4-BE49-F238E27FC236}">
                <a16:creationId xmlns:a16="http://schemas.microsoft.com/office/drawing/2014/main" xmlns="" id="{472C5F62-DBE0-4DB0-A985-67DB45C51121}"/>
              </a:ext>
            </a:extLst>
          </p:cNvPr>
          <p:cNvGrpSpPr/>
          <p:nvPr/>
        </p:nvGrpSpPr>
        <p:grpSpPr>
          <a:xfrm>
            <a:off x="644926" y="1867286"/>
            <a:ext cx="2780939" cy="964970"/>
            <a:chOff x="2281192" y="2835528"/>
            <a:chExt cx="2126507" cy="964970"/>
          </a:xfrm>
        </p:grpSpPr>
        <p:sp>
          <p:nvSpPr>
            <p:cNvPr id="85" name="TextBox 84">
              <a:extLst>
                <a:ext uri="{FF2B5EF4-FFF2-40B4-BE49-F238E27FC236}">
                  <a16:creationId xmlns:a16="http://schemas.microsoft.com/office/drawing/2014/main" xmlns="" id="{9049F1B1-6182-47AB-BECE-2A542878E26D}"/>
                </a:ext>
              </a:extLst>
            </p:cNvPr>
            <p:cNvSpPr txBox="1"/>
            <p:nvPr/>
          </p:nvSpPr>
          <p:spPr>
            <a:xfrm>
              <a:off x="2281192" y="2835528"/>
              <a:ext cx="2126507" cy="400110"/>
            </a:xfrm>
            <a:prstGeom prst="rect">
              <a:avLst/>
            </a:prstGeom>
            <a:noFill/>
          </p:spPr>
          <p:txBody>
            <a:bodyPr wrap="square" rtlCol="0">
              <a:spAutoFit/>
            </a:bodyPr>
            <a:lstStyle/>
            <a:p>
              <a:pPr algn="ctr"/>
              <a:r>
                <a:rPr lang="ar-SA" sz="2000" b="1" dirty="0">
                  <a:solidFill>
                    <a:srgbClr val="03A1A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محمد غنيمي هلال </a:t>
              </a:r>
              <a:endParaRPr lang="en-US" sz="2000" b="1" dirty="0">
                <a:solidFill>
                  <a:srgbClr val="03A1A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6" name="TextBox 85">
              <a:extLst>
                <a:ext uri="{FF2B5EF4-FFF2-40B4-BE49-F238E27FC236}">
                  <a16:creationId xmlns:a16="http://schemas.microsoft.com/office/drawing/2014/main" xmlns="" id="{4128FC70-EC87-4505-B103-CC8A34AD5B99}"/>
                </a:ext>
              </a:extLst>
            </p:cNvPr>
            <p:cNvSpPr txBox="1"/>
            <p:nvPr/>
          </p:nvSpPr>
          <p:spPr>
            <a:xfrm>
              <a:off x="2281192" y="3154167"/>
              <a:ext cx="2126507" cy="646331"/>
            </a:xfrm>
            <a:prstGeom prst="rect">
              <a:avLst/>
            </a:prstGeom>
            <a:noFill/>
          </p:spPr>
          <p:txBody>
            <a:bodyPr wrap="square" rtlCol="0">
              <a:spAutoFit/>
            </a:bodyPr>
            <a:lstStyle/>
            <a:p>
              <a:pPr algn="ctr"/>
              <a:r>
                <a:rPr lang="ar-SA" b="1" dirty="0">
                  <a:solidFill>
                    <a:srgbClr val="A6A6A6"/>
                  </a:solidFill>
                  <a:latin typeface="Sakkal Majalla" panose="02000000000000000000" pitchFamily="2" charset="-78"/>
                  <a:cs typeface="Sakkal Majalla" panose="02000000000000000000" pitchFamily="2" charset="-78"/>
                </a:rPr>
                <a:t>بداية مناهج الأدب المقارن ومعه عصر جديد. </a:t>
              </a:r>
              <a:endParaRPr lang="en-US" b="1" dirty="0">
                <a:solidFill>
                  <a:srgbClr val="A6A6A6"/>
                </a:solidFill>
                <a:latin typeface="Sakkal Majalla" panose="02000000000000000000" pitchFamily="2" charset="-78"/>
                <a:cs typeface="Sakkal Majalla" panose="02000000000000000000" pitchFamily="2" charset="-78"/>
              </a:endParaRPr>
            </a:p>
          </p:txBody>
        </p:sp>
      </p:grpSp>
      <p:grpSp>
        <p:nvGrpSpPr>
          <p:cNvPr id="100" name="Group 99">
            <a:extLst>
              <a:ext uri="{FF2B5EF4-FFF2-40B4-BE49-F238E27FC236}">
                <a16:creationId xmlns:a16="http://schemas.microsoft.com/office/drawing/2014/main" xmlns="" id="{19852E6F-3FE7-431F-9ECD-4677790596C6}"/>
              </a:ext>
            </a:extLst>
          </p:cNvPr>
          <p:cNvGrpSpPr/>
          <p:nvPr/>
        </p:nvGrpSpPr>
        <p:grpSpPr>
          <a:xfrm>
            <a:off x="2679847" y="4857597"/>
            <a:ext cx="3543367" cy="1485804"/>
            <a:chOff x="4246516" y="3854629"/>
            <a:chExt cx="2126507" cy="943432"/>
          </a:xfrm>
        </p:grpSpPr>
        <p:sp>
          <p:nvSpPr>
            <p:cNvPr id="87" name="TextBox 86">
              <a:extLst>
                <a:ext uri="{FF2B5EF4-FFF2-40B4-BE49-F238E27FC236}">
                  <a16:creationId xmlns:a16="http://schemas.microsoft.com/office/drawing/2014/main" xmlns="" id="{89728CB8-974E-4196-8D1D-89BBEFF54DC9}"/>
                </a:ext>
              </a:extLst>
            </p:cNvPr>
            <p:cNvSpPr txBox="1"/>
            <p:nvPr/>
          </p:nvSpPr>
          <p:spPr>
            <a:xfrm>
              <a:off x="4246516" y="3854629"/>
              <a:ext cx="2126507" cy="400110"/>
            </a:xfrm>
            <a:prstGeom prst="rect">
              <a:avLst/>
            </a:prstGeom>
            <a:noFill/>
          </p:spPr>
          <p:txBody>
            <a:bodyPr wrap="square" rtlCol="0">
              <a:spAutoFit/>
            </a:bodyPr>
            <a:lstStyle/>
            <a:p>
              <a:pPr algn="ctr"/>
              <a:r>
                <a:rPr lang="ar-SA" sz="2000" b="1" dirty="0">
                  <a:solidFill>
                    <a:srgbClr val="EE9524"/>
                  </a:solidFill>
                  <a:latin typeface="Sakkal Majalla" panose="02000000000000000000" pitchFamily="2" charset="-78"/>
                  <a:cs typeface="Sakkal Majalla" panose="02000000000000000000" pitchFamily="2" charset="-78"/>
                </a:rPr>
                <a:t>الأربعينات</a:t>
              </a:r>
              <a:endParaRPr lang="en-US" sz="2000" b="1" dirty="0">
                <a:solidFill>
                  <a:srgbClr val="EE9524"/>
                </a:solidFill>
                <a:latin typeface="Sakkal Majalla" panose="02000000000000000000" pitchFamily="2" charset="-78"/>
                <a:cs typeface="Sakkal Majalla" panose="02000000000000000000" pitchFamily="2" charset="-78"/>
              </a:endParaRPr>
            </a:p>
          </p:txBody>
        </p:sp>
        <p:sp>
          <p:nvSpPr>
            <p:cNvPr id="88" name="TextBox 87">
              <a:extLst>
                <a:ext uri="{FF2B5EF4-FFF2-40B4-BE49-F238E27FC236}">
                  <a16:creationId xmlns:a16="http://schemas.microsoft.com/office/drawing/2014/main" xmlns="" id="{CE4AF30C-47B9-42F2-BAAB-C5E9143AD766}"/>
                </a:ext>
              </a:extLst>
            </p:cNvPr>
            <p:cNvSpPr txBox="1"/>
            <p:nvPr/>
          </p:nvSpPr>
          <p:spPr>
            <a:xfrm>
              <a:off x="4246516" y="4114066"/>
              <a:ext cx="2126507" cy="683995"/>
            </a:xfrm>
            <a:prstGeom prst="rect">
              <a:avLst/>
            </a:prstGeom>
            <a:noFill/>
          </p:spPr>
          <p:txBody>
            <a:bodyPr wrap="square" rtlCol="0">
              <a:spAutoFit/>
            </a:bodyPr>
            <a:lstStyle/>
            <a:p>
              <a:pPr algn="ctr" rtl="1"/>
              <a:r>
                <a:rPr lang="ar-SA" sz="1600" b="1" dirty="0">
                  <a:solidFill>
                    <a:srgbClr val="A6A6A6"/>
                  </a:solidFill>
                  <a:latin typeface="Sakkal Majalla" panose="02000000000000000000" pitchFamily="2" charset="-78"/>
                  <a:cs typeface="Sakkal Majalla" panose="02000000000000000000" pitchFamily="2" charset="-78"/>
                </a:rPr>
                <a:t>تزايد وتيرة الكتب التطبيقية في الحقل المقارن مثل كتاب (روابط الفكر  بين العرب والفرنجة – إلياس أبو شبكة) وكتاب (الشرق والغرب – محمد عوض محمد)  </a:t>
              </a:r>
            </a:p>
            <a:p>
              <a:pPr algn="ctr" rtl="1"/>
              <a:r>
                <a:rPr lang="ar-SA" sz="1600" b="1" dirty="0">
                  <a:solidFill>
                    <a:srgbClr val="A6A6A6"/>
                  </a:solidFill>
                  <a:latin typeface="Sakkal Majalla" panose="02000000000000000000" pitchFamily="2" charset="-78"/>
                  <a:cs typeface="Sakkal Majalla" panose="02000000000000000000" pitchFamily="2" charset="-78"/>
                </a:rPr>
                <a:t>وكتاب (قصة الأدب في العالم – أحمد أمين وزكي محمود)</a:t>
              </a:r>
              <a:endParaRPr lang="en-US" sz="1600" b="1" dirty="0">
                <a:solidFill>
                  <a:srgbClr val="A6A6A6"/>
                </a:solidFill>
                <a:latin typeface="Sakkal Majalla" panose="02000000000000000000" pitchFamily="2" charset="-78"/>
                <a:cs typeface="Sakkal Majalla" panose="02000000000000000000" pitchFamily="2" charset="-78"/>
              </a:endParaRPr>
            </a:p>
          </p:txBody>
        </p:sp>
      </p:grpSp>
      <p:grpSp>
        <p:nvGrpSpPr>
          <p:cNvPr id="102" name="Group 101">
            <a:extLst>
              <a:ext uri="{FF2B5EF4-FFF2-40B4-BE49-F238E27FC236}">
                <a16:creationId xmlns:a16="http://schemas.microsoft.com/office/drawing/2014/main" xmlns="" id="{7E0030E5-ADE8-4236-A8FA-EA49492B9A6A}"/>
              </a:ext>
            </a:extLst>
          </p:cNvPr>
          <p:cNvGrpSpPr/>
          <p:nvPr/>
        </p:nvGrpSpPr>
        <p:grpSpPr>
          <a:xfrm>
            <a:off x="5387979" y="1817755"/>
            <a:ext cx="3573722" cy="1149636"/>
            <a:chOff x="7742820" y="3644885"/>
            <a:chExt cx="2126507" cy="1149636"/>
          </a:xfrm>
        </p:grpSpPr>
        <p:sp>
          <p:nvSpPr>
            <p:cNvPr id="92" name="TextBox 91">
              <a:extLst>
                <a:ext uri="{FF2B5EF4-FFF2-40B4-BE49-F238E27FC236}">
                  <a16:creationId xmlns:a16="http://schemas.microsoft.com/office/drawing/2014/main" xmlns="" id="{BE5F379D-720A-4873-BF25-F62D2ED92709}"/>
                </a:ext>
              </a:extLst>
            </p:cNvPr>
            <p:cNvSpPr txBox="1"/>
            <p:nvPr/>
          </p:nvSpPr>
          <p:spPr>
            <a:xfrm>
              <a:off x="7742820" y="3644885"/>
              <a:ext cx="2126507" cy="400110"/>
            </a:xfrm>
            <a:prstGeom prst="rect">
              <a:avLst/>
            </a:prstGeom>
            <a:noFill/>
          </p:spPr>
          <p:txBody>
            <a:bodyPr wrap="square" rtlCol="0">
              <a:spAutoFit/>
            </a:bodyPr>
            <a:lstStyle/>
            <a:p>
              <a:pPr algn="ctr"/>
              <a:r>
                <a:rPr lang="ar-SA" sz="2000" b="1" dirty="0">
                  <a:solidFill>
                    <a:srgbClr val="00B0F0"/>
                  </a:solidFill>
                  <a:latin typeface="Sakkal Majalla" panose="02000000000000000000" pitchFamily="2" charset="-78"/>
                  <a:cs typeface="Sakkal Majalla" panose="02000000000000000000" pitchFamily="2" charset="-78"/>
                </a:rPr>
                <a:t>الثلاثينيات</a:t>
              </a:r>
              <a:endParaRPr lang="en-US" sz="2000" b="1" dirty="0">
                <a:solidFill>
                  <a:srgbClr val="00B0F0"/>
                </a:solidFill>
                <a:latin typeface="Sakkal Majalla" panose="02000000000000000000" pitchFamily="2" charset="-78"/>
                <a:cs typeface="Sakkal Majalla" panose="02000000000000000000" pitchFamily="2" charset="-78"/>
              </a:endParaRPr>
            </a:p>
          </p:txBody>
        </p:sp>
        <p:sp>
          <p:nvSpPr>
            <p:cNvPr id="93" name="TextBox 92">
              <a:extLst>
                <a:ext uri="{FF2B5EF4-FFF2-40B4-BE49-F238E27FC236}">
                  <a16:creationId xmlns:a16="http://schemas.microsoft.com/office/drawing/2014/main" xmlns="" id="{91D0153F-5928-43C9-B3E9-D6A68A61E764}"/>
                </a:ext>
              </a:extLst>
            </p:cNvPr>
            <p:cNvSpPr txBox="1"/>
            <p:nvPr/>
          </p:nvSpPr>
          <p:spPr>
            <a:xfrm>
              <a:off x="7742820" y="3963524"/>
              <a:ext cx="2126507" cy="830997"/>
            </a:xfrm>
            <a:prstGeom prst="rect">
              <a:avLst/>
            </a:prstGeom>
            <a:noFill/>
          </p:spPr>
          <p:txBody>
            <a:bodyPr wrap="square" rtlCol="0">
              <a:spAutoFit/>
            </a:bodyPr>
            <a:lstStyle/>
            <a:p>
              <a:pPr algn="ctr" rtl="1"/>
              <a:r>
                <a:rPr lang="ar-SA" sz="1600" b="1" dirty="0">
                  <a:solidFill>
                    <a:srgbClr val="A6A6A6"/>
                  </a:solidFill>
                  <a:latin typeface="Sakkal Majalla" panose="02000000000000000000" pitchFamily="2" charset="-78"/>
                  <a:cs typeface="Sakkal Majalla" panose="02000000000000000000" pitchFamily="2" charset="-78"/>
                </a:rPr>
                <a:t>مقالات ودراسات مقارنة في مجلات مثل (المقتطف والرسالة) ومثلت هذه الفترة حجر الأساس في ظهور البحث التطبيقي، مع غياب تام لمصطلح الأدب المقارن. </a:t>
              </a:r>
              <a:endParaRPr lang="en-US" sz="1600" b="1" dirty="0">
                <a:solidFill>
                  <a:srgbClr val="A6A6A6"/>
                </a:solidFill>
                <a:latin typeface="Sakkal Majalla" panose="02000000000000000000" pitchFamily="2" charset="-78"/>
                <a:cs typeface="Sakkal Majalla" panose="02000000000000000000" pitchFamily="2" charset="-78"/>
              </a:endParaRPr>
            </a:p>
          </p:txBody>
        </p:sp>
      </p:grpSp>
      <p:sp>
        <p:nvSpPr>
          <p:cNvPr id="40" name="Oval 39">
            <a:extLst>
              <a:ext uri="{FF2B5EF4-FFF2-40B4-BE49-F238E27FC236}">
                <a16:creationId xmlns:a16="http://schemas.microsoft.com/office/drawing/2014/main" xmlns="" id="{FA7B9A4D-1FAF-4077-9115-CD644DB70A37}"/>
              </a:ext>
            </a:extLst>
          </p:cNvPr>
          <p:cNvSpPr/>
          <p:nvPr/>
        </p:nvSpPr>
        <p:spPr>
          <a:xfrm>
            <a:off x="4199982" y="4205231"/>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6" name="TextBox 45">
            <a:extLst>
              <a:ext uri="{FF2B5EF4-FFF2-40B4-BE49-F238E27FC236}">
                <a16:creationId xmlns:a16="http://schemas.microsoft.com/office/drawing/2014/main" xmlns="" id="{EB8EE0C4-ECF7-4D59-AD71-B925E11E5585}"/>
              </a:ext>
            </a:extLst>
          </p:cNvPr>
          <p:cNvSpPr txBox="1"/>
          <p:nvPr/>
        </p:nvSpPr>
        <p:spPr>
          <a:xfrm>
            <a:off x="4316649" y="4130487"/>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9</a:t>
            </a:r>
          </a:p>
        </p:txBody>
      </p:sp>
      <p:sp>
        <p:nvSpPr>
          <p:cNvPr id="47" name="TextBox 46">
            <a:extLst>
              <a:ext uri="{FF2B5EF4-FFF2-40B4-BE49-F238E27FC236}">
                <a16:creationId xmlns:a16="http://schemas.microsoft.com/office/drawing/2014/main" xmlns="" id="{95704084-2560-4A17-AE41-9695E9D17C9A}"/>
              </a:ext>
            </a:extLst>
          </p:cNvPr>
          <p:cNvSpPr txBox="1"/>
          <p:nvPr/>
        </p:nvSpPr>
        <p:spPr>
          <a:xfrm>
            <a:off x="9458897" y="4243364"/>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7</a:t>
            </a:r>
          </a:p>
        </p:txBody>
      </p:sp>
    </p:spTree>
    <p:extLst>
      <p:ext uri="{BB962C8B-B14F-4D97-AF65-F5344CB8AC3E}">
        <p14:creationId xmlns:p14="http://schemas.microsoft.com/office/powerpoint/2010/main" val="22956518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animEffect transition="in" filter="fade">
                                      <p:cBhvr>
                                        <p:cTn id="69" dur="500"/>
                                        <p:tgtEl>
                                          <p:spTgt spid="46"/>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Effect transition="in" filter="fade">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down)">
                                      <p:cBhvr>
                                        <p:cTn id="80" dur="500"/>
                                        <p:tgtEl>
                                          <p:spTgt spid="6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500" fill="hold"/>
                                        <p:tgtEl>
                                          <p:spTgt spid="2"/>
                                        </p:tgtEl>
                                        <p:attrNameLst>
                                          <p:attrName>ppt_w</p:attrName>
                                        </p:attrNameLst>
                                      </p:cBhvr>
                                      <p:tavLst>
                                        <p:tav tm="0">
                                          <p:val>
                                            <p:fltVal val="0"/>
                                          </p:val>
                                        </p:tav>
                                        <p:tav tm="100000">
                                          <p:val>
                                            <p:strVal val="#ppt_w"/>
                                          </p:val>
                                        </p:tav>
                                      </p:tavLst>
                                    </p:anim>
                                    <p:anim calcmode="lin" valueType="num">
                                      <p:cBhvr>
                                        <p:cTn id="84" dur="500" fill="hold"/>
                                        <p:tgtEl>
                                          <p:spTgt spid="2"/>
                                        </p:tgtEl>
                                        <p:attrNameLst>
                                          <p:attrName>ppt_h</p:attrName>
                                        </p:attrNameLst>
                                      </p:cBhvr>
                                      <p:tavLst>
                                        <p:tav tm="0">
                                          <p:val>
                                            <p:fltVal val="0"/>
                                          </p:val>
                                        </p:tav>
                                        <p:tav tm="100000">
                                          <p:val>
                                            <p:strVal val="#ppt_h"/>
                                          </p:val>
                                        </p:tav>
                                      </p:tavLst>
                                    </p:anim>
                                    <p:animEffect transition="in" filter="fade">
                                      <p:cBhvr>
                                        <p:cTn id="85" dur="500"/>
                                        <p:tgtEl>
                                          <p:spTgt spid="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97"/>
                                        </p:tgtEl>
                                        <p:attrNameLst>
                                          <p:attrName>style.visibility</p:attrName>
                                        </p:attrNameLst>
                                      </p:cBhvr>
                                      <p:to>
                                        <p:strVal val="visible"/>
                                      </p:to>
                                    </p:set>
                                    <p:anim calcmode="lin" valueType="num">
                                      <p:cBhvr>
                                        <p:cTn id="94" dur="500" fill="hold"/>
                                        <p:tgtEl>
                                          <p:spTgt spid="97"/>
                                        </p:tgtEl>
                                        <p:attrNameLst>
                                          <p:attrName>ppt_w</p:attrName>
                                        </p:attrNameLst>
                                      </p:cBhvr>
                                      <p:tavLst>
                                        <p:tav tm="0">
                                          <p:val>
                                            <p:fltVal val="0"/>
                                          </p:val>
                                        </p:tav>
                                        <p:tav tm="100000">
                                          <p:val>
                                            <p:strVal val="#ppt_w"/>
                                          </p:val>
                                        </p:tav>
                                      </p:tavLst>
                                    </p:anim>
                                    <p:anim calcmode="lin" valueType="num">
                                      <p:cBhvr>
                                        <p:cTn id="95" dur="500" fill="hold"/>
                                        <p:tgtEl>
                                          <p:spTgt spid="97"/>
                                        </p:tgtEl>
                                        <p:attrNameLst>
                                          <p:attrName>ppt_h</p:attrName>
                                        </p:attrNameLst>
                                      </p:cBhvr>
                                      <p:tavLst>
                                        <p:tav tm="0">
                                          <p:val>
                                            <p:fltVal val="0"/>
                                          </p:val>
                                        </p:tav>
                                        <p:tav tm="100000">
                                          <p:val>
                                            <p:strVal val="#ppt_h"/>
                                          </p:val>
                                        </p:tav>
                                      </p:tavLst>
                                    </p:anim>
                                    <p:animEffect transition="in" filter="fade">
                                      <p:cBhvr>
                                        <p:cTn id="96" dur="500"/>
                                        <p:tgtEl>
                                          <p:spTgt spid="97"/>
                                        </p:tgtEl>
                                      </p:cBhvr>
                                    </p:animEffect>
                                  </p:childTnLst>
                                </p:cTn>
                              </p:par>
                            </p:childTnLst>
                          </p:cTn>
                        </p:par>
                        <p:par>
                          <p:cTn id="97" fill="hold">
                            <p:stCondLst>
                              <p:cond delay="1000"/>
                            </p:stCondLst>
                            <p:childTnLst>
                              <p:par>
                                <p:cTn id="98" presetID="22" presetClass="entr" presetSubtype="1"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up)">
                                      <p:cBhvr>
                                        <p:cTn id="10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p:bldP spid="16" grpId="0"/>
      <p:bldP spid="19" grpId="0" animBg="1"/>
      <p:bldP spid="20" grpId="0"/>
      <p:bldP spid="40" grpId="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ar-SA" sz="4000" dirty="0">
                <a:solidFill>
                  <a:schemeClr val="bg1">
                    <a:lumMod val="65000"/>
                  </a:schemeClr>
                </a:solidFill>
                <a:latin typeface="Aref Ruqaa" panose="02000503000000000000" pitchFamily="2" charset="-78"/>
                <a:cs typeface="Aref Ruqaa" panose="02000503000000000000" pitchFamily="2" charset="-78"/>
              </a:rPr>
              <a:t>بطاقة تعريف </a:t>
            </a:r>
            <a:endParaRPr lang="en-US" sz="40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xmlns="" id="{799FCE56-9499-4A8E-8C1C-07D36C0E4E9F}"/>
              </a:ext>
            </a:extLst>
          </p:cNvPr>
          <p:cNvGrpSpPr/>
          <p:nvPr/>
        </p:nvGrpSpPr>
        <p:grpSpPr>
          <a:xfrm>
            <a:off x="9069662" y="4474192"/>
            <a:ext cx="3048141" cy="1206333"/>
            <a:chOff x="9069662" y="4416136"/>
            <a:chExt cx="3048141" cy="1206333"/>
          </a:xfrm>
        </p:grpSpPr>
        <p:sp>
          <p:nvSpPr>
            <p:cNvPr id="52" name="TextBox 51">
              <a:extLst>
                <a:ext uri="{FF2B5EF4-FFF2-40B4-BE49-F238E27FC236}">
                  <a16:creationId xmlns:a16="http://schemas.microsoft.com/office/drawing/2014/main" xmlns="" id="{BC12C4D2-E980-4C6D-A698-FD461D5DB036}"/>
                </a:ext>
              </a:extLst>
            </p:cNvPr>
            <p:cNvSpPr txBox="1"/>
            <p:nvPr/>
          </p:nvSpPr>
          <p:spPr>
            <a:xfrm>
              <a:off x="9271347" y="4416136"/>
              <a:ext cx="2644771" cy="523220"/>
            </a:xfrm>
            <a:prstGeom prst="rect">
              <a:avLst/>
            </a:prstGeom>
            <a:noFill/>
          </p:spPr>
          <p:txBody>
            <a:bodyPr wrap="square" rtlCol="0">
              <a:spAutoFit/>
            </a:bodyPr>
            <a:lstStyle/>
            <a:p>
              <a:pPr algn="ctr"/>
              <a:r>
                <a:rPr lang="ar-SA" sz="2800" b="1" dirty="0">
                  <a:solidFill>
                    <a:srgbClr val="3B5998"/>
                  </a:solidFill>
                  <a:latin typeface="Sakkal Majalla" panose="02000000000000000000" pitchFamily="2" charset="-78"/>
                  <a:cs typeface="Sakkal Majalla" panose="02000000000000000000" pitchFamily="2" charset="-78"/>
                </a:rPr>
                <a:t>محمد غنيمي هلال</a:t>
              </a:r>
              <a:endParaRPr lang="en-US" sz="2800" b="1" dirty="0">
                <a:solidFill>
                  <a:srgbClr val="3B5998"/>
                </a:solidFill>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a16="http://schemas.microsoft.com/office/drawing/2014/main" xmlns="" id="{D87A30EB-1580-4F98-8A3A-F23533BF46BC}"/>
                </a:ext>
              </a:extLst>
            </p:cNvPr>
            <p:cNvSpPr txBox="1"/>
            <p:nvPr/>
          </p:nvSpPr>
          <p:spPr>
            <a:xfrm>
              <a:off x="9271347" y="4853747"/>
              <a:ext cx="2644771" cy="677108"/>
            </a:xfrm>
            <a:prstGeom prst="rect">
              <a:avLst/>
            </a:prstGeom>
            <a:noFill/>
          </p:spPr>
          <p:txBody>
            <a:bodyPr wrap="square" rtlCol="0">
              <a:spAutoFit/>
            </a:bodyPr>
            <a:lstStyle/>
            <a:p>
              <a:pPr lvl="0" algn="ctr"/>
              <a:r>
                <a:rPr lang="en-US" sz="2000" dirty="0">
                  <a:solidFill>
                    <a:prstClr val="white">
                      <a:lumMod val="65000"/>
                    </a:prstClr>
                  </a:solidFill>
                  <a:latin typeface="Tw Cen MT" panose="020B0602020104020603" pitchFamily="34" charset="0"/>
                </a:rPr>
                <a:t>1968 - 1917</a:t>
              </a:r>
            </a:p>
            <a:p>
              <a:pPr algn="ctr"/>
              <a:endParaRPr lang="en-US" dirty="0">
                <a:solidFill>
                  <a:schemeClr val="bg1">
                    <a:lumMod val="65000"/>
                  </a:schemeClr>
                </a:solidFill>
                <a:latin typeface="Tw Cen MT" panose="020B0602020104020603" pitchFamily="34" charset="0"/>
              </a:endParaRPr>
            </a:p>
          </p:txBody>
        </p:sp>
        <p:sp>
          <p:nvSpPr>
            <p:cNvPr id="54" name="TextBox 53">
              <a:extLst>
                <a:ext uri="{FF2B5EF4-FFF2-40B4-BE49-F238E27FC236}">
                  <a16:creationId xmlns:a16="http://schemas.microsoft.com/office/drawing/2014/main" xmlns="" id="{963741A8-F01E-4F5B-81D0-1F06C160FE9C}"/>
                </a:ext>
              </a:extLst>
            </p:cNvPr>
            <p:cNvSpPr txBox="1"/>
            <p:nvPr/>
          </p:nvSpPr>
          <p:spPr>
            <a:xfrm>
              <a:off x="9069662" y="5222359"/>
              <a:ext cx="3048141" cy="400110"/>
            </a:xfrm>
            <a:prstGeom prst="rect">
              <a:avLst/>
            </a:prstGeom>
            <a:noFill/>
          </p:spPr>
          <p:txBody>
            <a:bodyPr wrap="square" rtlCol="0">
              <a:spAutoFit/>
            </a:bodyPr>
            <a:lstStyle/>
            <a:p>
              <a:pPr algn="ctr"/>
              <a:r>
                <a:rPr lang="ar-SA" sz="2000" b="1" dirty="0">
                  <a:solidFill>
                    <a:schemeClr val="bg1">
                      <a:lumMod val="65000"/>
                    </a:schemeClr>
                  </a:solidFill>
                  <a:latin typeface="Sakkal Majalla" panose="02000000000000000000" pitchFamily="2" charset="-78"/>
                  <a:cs typeface="Sakkal Majalla" panose="02000000000000000000" pitchFamily="2" charset="-78"/>
                </a:rPr>
                <a:t>مواليد محافظة الشرقية في مصر</a:t>
              </a:r>
              <a:endParaRPr lang="en-US" sz="2000" b="1" dirty="0">
                <a:solidFill>
                  <a:schemeClr val="bg1">
                    <a:lumMod val="65000"/>
                  </a:schemeClr>
                </a:solidFill>
                <a:latin typeface="Sakkal Majalla" panose="02000000000000000000" pitchFamily="2" charset="-78"/>
                <a:cs typeface="Sakkal Majalla" panose="02000000000000000000" pitchFamily="2" charset="-78"/>
              </a:endParaRPr>
            </a:p>
          </p:txBody>
        </p:sp>
      </p:grpSp>
      <p:pic>
        <p:nvPicPr>
          <p:cNvPr id="11" name="Picture 10">
            <a:extLst>
              <a:ext uri="{FF2B5EF4-FFF2-40B4-BE49-F238E27FC236}">
                <a16:creationId xmlns:a16="http://schemas.microsoft.com/office/drawing/2014/main" xmlns="" id="{976E6984-9806-47B0-887C-E94EB72A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159" y="1762539"/>
            <a:ext cx="2909814" cy="2658788"/>
          </a:xfrm>
          <a:prstGeom prst="ellipse">
            <a:avLst/>
          </a:prstGeom>
          <a:ln>
            <a:noFill/>
          </a:ln>
          <a:effectLst>
            <a:softEdge rad="112500"/>
          </a:effectLst>
          <a:scene3d>
            <a:camera prst="orthographicFront"/>
            <a:lightRig rig="threePt" dir="t"/>
          </a:scene3d>
          <a:sp3d>
            <a:bevelT/>
          </a:sp3d>
        </p:spPr>
      </p:pic>
      <p:sp>
        <p:nvSpPr>
          <p:cNvPr id="13" name="TextBox 12">
            <a:extLst>
              <a:ext uri="{FF2B5EF4-FFF2-40B4-BE49-F238E27FC236}">
                <a16:creationId xmlns:a16="http://schemas.microsoft.com/office/drawing/2014/main" xmlns="" id="{9D61A5DF-A8DE-4A7E-93C6-807A5DE4BE09}"/>
              </a:ext>
            </a:extLst>
          </p:cNvPr>
          <p:cNvSpPr txBox="1"/>
          <p:nvPr/>
        </p:nvSpPr>
        <p:spPr>
          <a:xfrm>
            <a:off x="424070" y="2155293"/>
            <a:ext cx="7726018" cy="4093428"/>
          </a:xfrm>
          <a:prstGeom prst="rect">
            <a:avLst/>
          </a:prstGeom>
          <a:noFill/>
        </p:spPr>
        <p:txBody>
          <a:bodyPr wrap="square" rtlCol="1">
            <a:spAutoFit/>
          </a:bodyPr>
          <a:lstStyle/>
          <a:p>
            <a:pPr marL="285750" indent="-285750" algn="r" rtl="1">
              <a:buClr>
                <a:srgbClr val="EF3078"/>
              </a:buClr>
              <a:buFont typeface="Wingdings" panose="05000000000000000000" pitchFamily="2" charset="2"/>
              <a:buChar char="v"/>
            </a:pPr>
            <a:r>
              <a:rPr lang="ar-SA" sz="2000" b="1" dirty="0">
                <a:solidFill>
                  <a:schemeClr val="accent1">
                    <a:lumMod val="50000"/>
                  </a:schemeClr>
                </a:solidFill>
                <a:latin typeface="Sakkal Majalla" panose="02000000000000000000" pitchFamily="2" charset="-78"/>
                <a:cs typeface="Sakkal Majalla" panose="02000000000000000000" pitchFamily="2" charset="-78"/>
              </a:rPr>
              <a:t>تلقى علومه حتى الثانوية في الأزهر الشريف، ثم درس في دار العلوم وتخرج من قسم الآداب في اللغة  العربية، ليسافر بعدها لفرنسا ويحصل على دكتوراه الدولة في الأدب المقارن من جامعة السوربون عام </a:t>
            </a:r>
            <a:r>
              <a:rPr lang="en-US" sz="2000" b="1" dirty="0">
                <a:solidFill>
                  <a:schemeClr val="accent1">
                    <a:lumMod val="50000"/>
                  </a:schemeClr>
                </a:solidFill>
                <a:latin typeface="Sakkal Majalla" panose="02000000000000000000" pitchFamily="2" charset="-78"/>
                <a:cs typeface="Sakkal Majalla" panose="02000000000000000000" pitchFamily="2" charset="-78"/>
              </a:rPr>
              <a:t>1952</a:t>
            </a:r>
            <a:r>
              <a:rPr lang="ar-SA" sz="2000" b="1" dirty="0">
                <a:solidFill>
                  <a:schemeClr val="accent1">
                    <a:lumMod val="50000"/>
                  </a:schemeClr>
                </a:solidFill>
                <a:latin typeface="Sakkal Majalla" panose="02000000000000000000" pitchFamily="2" charset="-78"/>
                <a:cs typeface="Sakkal Majalla" panose="02000000000000000000" pitchFamily="2" charset="-78"/>
              </a:rPr>
              <a:t>. </a:t>
            </a:r>
          </a:p>
          <a:p>
            <a:pPr marL="285750" indent="-285750" algn="r" rtl="1">
              <a:buClr>
                <a:srgbClr val="EF3078"/>
              </a:buClr>
              <a:buFont typeface="Wingdings" panose="05000000000000000000" pitchFamily="2" charset="2"/>
              <a:buChar char="v"/>
            </a:pPr>
            <a:r>
              <a:rPr lang="ar-SA" sz="2000" b="1" dirty="0">
                <a:solidFill>
                  <a:schemeClr val="accent1">
                    <a:lumMod val="50000"/>
                  </a:schemeClr>
                </a:solidFill>
                <a:latin typeface="Sakkal Majalla" panose="02000000000000000000" pitchFamily="2" charset="-78"/>
                <a:cs typeface="Sakkal Majalla" panose="02000000000000000000" pitchFamily="2" charset="-78"/>
              </a:rPr>
              <a:t>تولى مطلع عام </a:t>
            </a:r>
            <a:r>
              <a:rPr lang="en-US" sz="2000" b="1" dirty="0">
                <a:solidFill>
                  <a:schemeClr val="accent1">
                    <a:lumMod val="50000"/>
                  </a:schemeClr>
                </a:solidFill>
                <a:latin typeface="Sakkal Majalla" panose="02000000000000000000" pitchFamily="2" charset="-78"/>
                <a:cs typeface="Sakkal Majalla" panose="02000000000000000000" pitchFamily="2" charset="-78"/>
              </a:rPr>
              <a:t>1953</a:t>
            </a:r>
            <a:r>
              <a:rPr lang="ar-SA" sz="2000" b="1" dirty="0">
                <a:solidFill>
                  <a:schemeClr val="accent1">
                    <a:lumMod val="50000"/>
                  </a:schemeClr>
                </a:solidFill>
                <a:latin typeface="Sakkal Majalla" panose="02000000000000000000" pitchFamily="2" charset="-78"/>
                <a:cs typeface="Sakkal Majalla" panose="02000000000000000000" pitchFamily="2" charset="-78"/>
              </a:rPr>
              <a:t>تدريس الأدب المقارن في دار العلوم، وفي السنة نفسها أصدر كتابه (الأدب المقارن) ليمثل توجهه الفرنسي الخالص. </a:t>
            </a:r>
          </a:p>
          <a:p>
            <a:pPr marL="285750" indent="-285750" algn="r" rtl="1">
              <a:buClr>
                <a:srgbClr val="EF3078"/>
              </a:buClr>
              <a:buFont typeface="Wingdings" panose="05000000000000000000" pitchFamily="2" charset="2"/>
              <a:buChar char="v"/>
            </a:pPr>
            <a:r>
              <a:rPr lang="ar-SA" sz="2000" b="1" dirty="0">
                <a:solidFill>
                  <a:schemeClr val="accent1">
                    <a:lumMod val="50000"/>
                  </a:schemeClr>
                </a:solidFill>
                <a:latin typeface="Sakkal Majalla" panose="02000000000000000000" pitchFamily="2" charset="-78"/>
                <a:cs typeface="Sakkal Majalla" panose="02000000000000000000" pitchFamily="2" charset="-78"/>
              </a:rPr>
              <a:t>له عدة مؤلفات ترجمات ومنها: </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الأدب المقارن.</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النقد الأدبي الحديث.</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الرومانتيكية.</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قضايا معاصرة في الأدب والنقد.</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المواقف الأدبية.</a:t>
            </a:r>
          </a:p>
          <a:p>
            <a:pPr marL="800100" lvl="1" indent="-342900" algn="r" rtl="1">
              <a:buClr>
                <a:srgbClr val="EF3078"/>
              </a:buClr>
              <a:buFont typeface="Wingdings" panose="05000000000000000000" pitchFamily="2" charset="2"/>
              <a:buChar char="Ø"/>
            </a:pPr>
            <a:r>
              <a:rPr lang="ar-SA" sz="2000" b="1" dirty="0">
                <a:solidFill>
                  <a:schemeClr val="accent1">
                    <a:lumMod val="50000"/>
                  </a:schemeClr>
                </a:solidFill>
                <a:latin typeface="Sakkal Majalla" panose="02000000000000000000" pitchFamily="2" charset="-78"/>
                <a:cs typeface="Sakkal Majalla" panose="02000000000000000000" pitchFamily="2" charset="-78"/>
              </a:rPr>
              <a:t>ما الأدب؟ (ترجمة) </a:t>
            </a:r>
          </a:p>
          <a:p>
            <a:pPr marL="800100" lvl="1" indent="-342900" algn="r" rtl="1">
              <a:buClr>
                <a:srgbClr val="EF3078"/>
              </a:buClr>
              <a:buFont typeface="Wingdings" panose="05000000000000000000" pitchFamily="2" charset="2"/>
              <a:buChar char="Ø"/>
            </a:pPr>
            <a:endParaRPr lang="ar-SA" sz="2000"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7477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anim calcmode="lin" valueType="num">
                                      <p:cBhvr>
                                        <p:cTn id="8" dur="500" fill="hold"/>
                                        <p:tgtEl>
                                          <p:spTgt spid="58"/>
                                        </p:tgtEl>
                                        <p:attrNameLst>
                                          <p:attrName>ppt_x</p:attrName>
                                        </p:attrNameLst>
                                      </p:cBhvr>
                                      <p:tavLst>
                                        <p:tav tm="0">
                                          <p:val>
                                            <p:strVal val="#ppt_x"/>
                                          </p:val>
                                        </p:tav>
                                        <p:tav tm="100000">
                                          <p:val>
                                            <p:strVal val="#ppt_x"/>
                                          </p:val>
                                        </p:tav>
                                      </p:tavLst>
                                    </p:anim>
                                    <p:anim calcmode="lin" valueType="num">
                                      <p:cBhvr>
                                        <p:cTn id="9" dur="5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20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xmlns="" id="{458B708C-C9F8-46CF-9FC2-530DB708F787}"/>
              </a:ext>
            </a:extLst>
          </p:cNvPr>
          <p:cNvGrpSpPr/>
          <p:nvPr/>
        </p:nvGrpSpPr>
        <p:grpSpPr>
          <a:xfrm>
            <a:off x="1376238" y="2218618"/>
            <a:ext cx="1591582" cy="1866900"/>
            <a:chOff x="1494518" y="2209800"/>
            <a:chExt cx="1591582" cy="1866900"/>
          </a:xfrm>
        </p:grpSpPr>
        <p:sp>
          <p:nvSpPr>
            <p:cNvPr id="64" name="Rectangle: Top Corners Rounded 63">
              <a:extLst>
                <a:ext uri="{FF2B5EF4-FFF2-40B4-BE49-F238E27FC236}">
                  <a16:creationId xmlns:a16="http://schemas.microsoft.com/office/drawing/2014/main" xmlns="" id="{052BCBC1-9E4B-41F2-B92C-6F3740D7D4A7}"/>
                </a:ext>
              </a:extLst>
            </p:cNvPr>
            <p:cNvSpPr/>
            <p:nvPr/>
          </p:nvSpPr>
          <p:spPr>
            <a:xfrm>
              <a:off x="1494518" y="2209800"/>
              <a:ext cx="1591582" cy="1866900"/>
            </a:xfrm>
            <a:prstGeom prst="round2SameRect">
              <a:avLst>
                <a:gd name="adj1" fmla="val 12063"/>
                <a:gd name="adj2"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911643B6-978F-4B10-BFD4-E175BEA24467}"/>
                </a:ext>
              </a:extLst>
            </p:cNvPr>
            <p:cNvSpPr txBox="1"/>
            <p:nvPr/>
          </p:nvSpPr>
          <p:spPr>
            <a:xfrm>
              <a:off x="1831756" y="2402603"/>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5</a:t>
              </a:r>
            </a:p>
          </p:txBody>
        </p:sp>
      </p:grpSp>
      <p:grpSp>
        <p:nvGrpSpPr>
          <p:cNvPr id="62" name="Group 61">
            <a:extLst>
              <a:ext uri="{FF2B5EF4-FFF2-40B4-BE49-F238E27FC236}">
                <a16:creationId xmlns:a16="http://schemas.microsoft.com/office/drawing/2014/main" xmlns="" id="{8219989C-6534-4081-88F9-01A1845F375C}"/>
              </a:ext>
            </a:extLst>
          </p:cNvPr>
          <p:cNvGrpSpPr/>
          <p:nvPr/>
        </p:nvGrpSpPr>
        <p:grpSpPr>
          <a:xfrm>
            <a:off x="9834404" y="2214826"/>
            <a:ext cx="1805441" cy="1894017"/>
            <a:chOff x="8985148" y="2182683"/>
            <a:chExt cx="1805441" cy="1894017"/>
          </a:xfrm>
        </p:grpSpPr>
        <p:sp>
          <p:nvSpPr>
            <p:cNvPr id="23" name="Rectangle: Top Corners Rounded 22">
              <a:extLst>
                <a:ext uri="{FF2B5EF4-FFF2-40B4-BE49-F238E27FC236}">
                  <a16:creationId xmlns:a16="http://schemas.microsoft.com/office/drawing/2014/main" xmlns="" id="{303A4C65-5C87-4C63-A0E1-4DF161B02937}"/>
                </a:ext>
              </a:extLst>
            </p:cNvPr>
            <p:cNvSpPr/>
            <p:nvPr/>
          </p:nvSpPr>
          <p:spPr>
            <a:xfrm>
              <a:off x="9092078" y="2209800"/>
              <a:ext cx="1591582" cy="1866900"/>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EC447283-DB73-4C8A-99DE-552ACE3319FB}"/>
                </a:ext>
              </a:extLst>
            </p:cNvPr>
            <p:cNvSpPr txBox="1"/>
            <p:nvPr/>
          </p:nvSpPr>
          <p:spPr>
            <a:xfrm>
              <a:off x="9440652" y="233915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sp>
          <p:nvSpPr>
            <p:cNvPr id="26" name="TextBox 25">
              <a:extLst>
                <a:ext uri="{FF2B5EF4-FFF2-40B4-BE49-F238E27FC236}">
                  <a16:creationId xmlns:a16="http://schemas.microsoft.com/office/drawing/2014/main" xmlns="" id="{6BEC5E5B-C4A7-4BE2-9DAD-E90FC41E4DCA}"/>
                </a:ext>
              </a:extLst>
            </p:cNvPr>
            <p:cNvSpPr txBox="1"/>
            <p:nvPr/>
          </p:nvSpPr>
          <p:spPr>
            <a:xfrm>
              <a:off x="898514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58" name="Group 57">
            <a:extLst>
              <a:ext uri="{FF2B5EF4-FFF2-40B4-BE49-F238E27FC236}">
                <a16:creationId xmlns:a16="http://schemas.microsoft.com/office/drawing/2014/main" xmlns="" id="{A2198942-3878-4909-884B-7CA0E318DFD7}"/>
              </a:ext>
            </a:extLst>
          </p:cNvPr>
          <p:cNvGrpSpPr/>
          <p:nvPr/>
        </p:nvGrpSpPr>
        <p:grpSpPr>
          <a:xfrm>
            <a:off x="7919339" y="2241943"/>
            <a:ext cx="1591582" cy="1866900"/>
            <a:chOff x="6488272" y="2209800"/>
            <a:chExt cx="1591582" cy="1866900"/>
          </a:xfrm>
        </p:grpSpPr>
        <p:sp>
          <p:nvSpPr>
            <p:cNvPr id="19" name="Rectangle: Top Corners Rounded 18">
              <a:extLst>
                <a:ext uri="{FF2B5EF4-FFF2-40B4-BE49-F238E27FC236}">
                  <a16:creationId xmlns:a16="http://schemas.microsoft.com/office/drawing/2014/main" xmlns="" id="{4B2E4077-565B-48E9-A42E-57895BC5AA27}"/>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2F047EE7-AD08-45DB-A65A-9FA74A775764}"/>
                </a:ext>
              </a:extLst>
            </p:cNvPr>
            <p:cNvSpPr txBox="1"/>
            <p:nvPr/>
          </p:nvSpPr>
          <p:spPr>
            <a:xfrm>
              <a:off x="6842515" y="2358588"/>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57" name="Group 56">
            <a:extLst>
              <a:ext uri="{FF2B5EF4-FFF2-40B4-BE49-F238E27FC236}">
                <a16:creationId xmlns:a16="http://schemas.microsoft.com/office/drawing/2014/main" xmlns="" id="{A430A81F-25E0-4239-B494-46C9D4937700}"/>
              </a:ext>
            </a:extLst>
          </p:cNvPr>
          <p:cNvGrpSpPr/>
          <p:nvPr/>
        </p:nvGrpSpPr>
        <p:grpSpPr>
          <a:xfrm>
            <a:off x="5677014" y="2209800"/>
            <a:ext cx="1805441" cy="1894017"/>
            <a:chOff x="3884465" y="2182683"/>
            <a:chExt cx="1805441" cy="1894017"/>
          </a:xfrm>
        </p:grpSpPr>
        <p:sp>
          <p:nvSpPr>
            <p:cNvPr id="15" name="Rectangle: Top Corners Rounded 14">
              <a:extLst>
                <a:ext uri="{FF2B5EF4-FFF2-40B4-BE49-F238E27FC236}">
                  <a16:creationId xmlns:a16="http://schemas.microsoft.com/office/drawing/2014/main" xmlns="" id="{6C90D299-5340-438E-A62B-883CADA51767}"/>
                </a:ext>
              </a:extLst>
            </p:cNvPr>
            <p:cNvSpPr/>
            <p:nvPr/>
          </p:nvSpPr>
          <p:spPr>
            <a:xfrm>
              <a:off x="3991395" y="2209800"/>
              <a:ext cx="1591582" cy="1866900"/>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74B84361-FFCA-4952-9762-BC2B8113DC6B}"/>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sp>
          <p:nvSpPr>
            <p:cNvPr id="28" name="TextBox 27">
              <a:extLst>
                <a:ext uri="{FF2B5EF4-FFF2-40B4-BE49-F238E27FC236}">
                  <a16:creationId xmlns:a16="http://schemas.microsoft.com/office/drawing/2014/main" xmlns="" id="{AFA9CFCB-2E2A-4E69-B807-A8DE80F4F84C}"/>
                </a:ext>
              </a:extLst>
            </p:cNvPr>
            <p:cNvSpPr txBox="1"/>
            <p:nvPr/>
          </p:nvSpPr>
          <p:spPr>
            <a:xfrm>
              <a:off x="4339969" y="2402603"/>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54" name="Group 53">
            <a:extLst>
              <a:ext uri="{FF2B5EF4-FFF2-40B4-BE49-F238E27FC236}">
                <a16:creationId xmlns:a16="http://schemas.microsoft.com/office/drawing/2014/main" xmlns="" id="{71DA1449-9BBE-4FB5-854D-B6D832CCD806}"/>
              </a:ext>
            </a:extLst>
          </p:cNvPr>
          <p:cNvGrpSpPr/>
          <p:nvPr/>
        </p:nvGrpSpPr>
        <p:grpSpPr>
          <a:xfrm>
            <a:off x="3588114" y="2209800"/>
            <a:ext cx="1591582" cy="1866900"/>
            <a:chOff x="1494518" y="2209800"/>
            <a:chExt cx="1591582" cy="1866900"/>
          </a:xfrm>
        </p:grpSpPr>
        <p:sp>
          <p:nvSpPr>
            <p:cNvPr id="12" name="Rectangle: Top Corners Rounded 11">
              <a:extLst>
                <a:ext uri="{FF2B5EF4-FFF2-40B4-BE49-F238E27FC236}">
                  <a16:creationId xmlns:a16="http://schemas.microsoft.com/office/drawing/2014/main" xmlns="" id="{E176DFE6-E6EE-4CBF-AB55-962516DAF6EF}"/>
                </a:ext>
              </a:extLst>
            </p:cNvPr>
            <p:cNvSpPr/>
            <p:nvPr/>
          </p:nvSpPr>
          <p:spPr>
            <a:xfrm>
              <a:off x="1494518" y="2209800"/>
              <a:ext cx="1591582"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CCE8E3AC-C1DA-4857-8AA2-283A2C840A70}"/>
                </a:ext>
              </a:extLst>
            </p:cNvPr>
            <p:cNvSpPr txBox="1"/>
            <p:nvPr/>
          </p:nvSpPr>
          <p:spPr>
            <a:xfrm>
              <a:off x="1831756" y="2402603"/>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4</a:t>
              </a:r>
            </a:p>
          </p:txBody>
        </p:sp>
      </p:grpSp>
      <p:sp>
        <p:nvSpPr>
          <p:cNvPr id="4" name="TextBox 3">
            <a:extLst>
              <a:ext uri="{FF2B5EF4-FFF2-40B4-BE49-F238E27FC236}">
                <a16:creationId xmlns:a16="http://schemas.microsoft.com/office/drawing/2014/main" xmlns="" id="{BE8AA9BD-5B28-4BB1-803B-54BB6E1B0DE1}"/>
              </a:ext>
            </a:extLst>
          </p:cNvPr>
          <p:cNvSpPr txBox="1"/>
          <p:nvPr/>
        </p:nvSpPr>
        <p:spPr>
          <a:xfrm>
            <a:off x="2279375" y="131812"/>
            <a:ext cx="7456084" cy="523220"/>
          </a:xfrm>
          <a:prstGeom prst="rect">
            <a:avLst/>
          </a:prstGeom>
          <a:noFill/>
          <a:ln>
            <a:noFill/>
          </a:ln>
        </p:spPr>
        <p:txBody>
          <a:bodyPr wrap="square" rtlCol="0">
            <a:spAutoFit/>
          </a:bodyPr>
          <a:lstStyle/>
          <a:p>
            <a:pPr algn="ctr" rtl="1"/>
            <a:r>
              <a:rPr lang="ar-SA" sz="2800" b="1" dirty="0">
                <a:solidFill>
                  <a:schemeClr val="bg1">
                    <a:lumMod val="65000"/>
                  </a:schemeClr>
                </a:solidFill>
                <a:latin typeface="Aref Ruqaa" panose="02000503000000000000" pitchFamily="2" charset="-78"/>
                <a:cs typeface="Aref Ruqaa" panose="02000503000000000000" pitchFamily="2" charset="-78"/>
              </a:rPr>
              <a:t>كتاب (دور الأدب المقارن في توجيه دراسات الأدب العربي) </a:t>
            </a:r>
            <a:endParaRPr lang="en-US" sz="2800" b="1"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xmlns="" id="{BA10DECE-FB54-4F98-9472-6CE168F86075}"/>
              </a:ext>
            </a:extLst>
          </p:cNvPr>
          <p:cNvSpPr/>
          <p:nvPr/>
        </p:nvSpPr>
        <p:spPr>
          <a:xfrm flipV="1">
            <a:off x="3588942" y="315244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FD33F448-D5EA-4698-93DE-C12876411D16}"/>
              </a:ext>
            </a:extLst>
          </p:cNvPr>
          <p:cNvSpPr/>
          <p:nvPr/>
        </p:nvSpPr>
        <p:spPr>
          <a:xfrm flipV="1">
            <a:off x="5783944" y="3175393"/>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B2992BDF-F7C4-4374-886A-86270F68E5B1}"/>
              </a:ext>
            </a:extLst>
          </p:cNvPr>
          <p:cNvSpPr/>
          <p:nvPr/>
        </p:nvSpPr>
        <p:spPr>
          <a:xfrm flipV="1">
            <a:off x="7919339" y="3143250"/>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C066C7CC-77EF-41CA-B323-66B868940684}"/>
              </a:ext>
            </a:extLst>
          </p:cNvPr>
          <p:cNvSpPr/>
          <p:nvPr/>
        </p:nvSpPr>
        <p:spPr>
          <a:xfrm flipV="1">
            <a:off x="9941334" y="315244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xmlns="" id="{0149AF21-2235-48F7-BCB5-97AAA5BB76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5020" y="5093818"/>
            <a:ext cx="905768" cy="905768"/>
          </a:xfrm>
          <a:prstGeom prst="rect">
            <a:avLst/>
          </a:prstGeom>
        </p:spPr>
      </p:pic>
      <p:pic>
        <p:nvPicPr>
          <p:cNvPr id="40" name="Picture 39">
            <a:extLst>
              <a:ext uri="{FF2B5EF4-FFF2-40B4-BE49-F238E27FC236}">
                <a16:creationId xmlns:a16="http://schemas.microsoft.com/office/drawing/2014/main" xmlns="" id="{9E50AA9A-FAB8-4A36-BCFC-AE5A9E8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727" y="5095652"/>
            <a:ext cx="900162" cy="900162"/>
          </a:xfrm>
          <a:prstGeom prst="rect">
            <a:avLst/>
          </a:prstGeom>
        </p:spPr>
      </p:pic>
      <p:pic>
        <p:nvPicPr>
          <p:cNvPr id="42" name="Picture 41">
            <a:extLst>
              <a:ext uri="{FF2B5EF4-FFF2-40B4-BE49-F238E27FC236}">
                <a16:creationId xmlns:a16="http://schemas.microsoft.com/office/drawing/2014/main" xmlns="" id="{E45F41EB-76B8-4D33-BDB3-4A3E0743A1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656" y="5098102"/>
            <a:ext cx="905770" cy="905768"/>
          </a:xfrm>
          <a:prstGeom prst="rect">
            <a:avLst/>
          </a:prstGeom>
        </p:spPr>
      </p:pic>
      <p:pic>
        <p:nvPicPr>
          <p:cNvPr id="44" name="Picture 43">
            <a:extLst>
              <a:ext uri="{FF2B5EF4-FFF2-40B4-BE49-F238E27FC236}">
                <a16:creationId xmlns:a16="http://schemas.microsoft.com/office/drawing/2014/main" xmlns="" id="{82320AA8-1E5E-496F-9945-24C0399B8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1344" y="5093818"/>
            <a:ext cx="932120" cy="932120"/>
          </a:xfrm>
          <a:prstGeom prst="rect">
            <a:avLst/>
          </a:prstGeom>
        </p:spPr>
      </p:pic>
      <p:sp>
        <p:nvSpPr>
          <p:cNvPr id="46" name="TextBox 45">
            <a:extLst>
              <a:ext uri="{FF2B5EF4-FFF2-40B4-BE49-F238E27FC236}">
                <a16:creationId xmlns:a16="http://schemas.microsoft.com/office/drawing/2014/main" xmlns="" id="{596EA5B9-609B-41D8-BAEB-1AB2F8B9359E}"/>
              </a:ext>
            </a:extLst>
          </p:cNvPr>
          <p:cNvSpPr txBox="1"/>
          <p:nvPr/>
        </p:nvSpPr>
        <p:spPr>
          <a:xfrm>
            <a:off x="3588114" y="3928079"/>
            <a:ext cx="1591582" cy="461665"/>
          </a:xfrm>
          <a:prstGeom prst="rect">
            <a:avLst/>
          </a:prstGeom>
          <a:noFill/>
        </p:spPr>
        <p:txBody>
          <a:bodyPr wrap="square" rtlCol="0">
            <a:spAutoFit/>
          </a:bodyPr>
          <a:lstStyle/>
          <a:p>
            <a:pPr algn="ctr"/>
            <a:r>
              <a:rPr lang="ar-SA" sz="2400" b="1" dirty="0">
                <a:solidFill>
                  <a:srgbClr val="EF3078"/>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أمثلة عامة</a:t>
            </a:r>
            <a:endParaRPr lang="en-US" sz="2400" b="1" dirty="0">
              <a:solidFill>
                <a:srgbClr val="EF3078"/>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8" name="TextBox 47">
            <a:extLst>
              <a:ext uri="{FF2B5EF4-FFF2-40B4-BE49-F238E27FC236}">
                <a16:creationId xmlns:a16="http://schemas.microsoft.com/office/drawing/2014/main" xmlns="" id="{2CF8B1AD-BE20-4D97-80BF-AC12A3B886DB}"/>
              </a:ext>
            </a:extLst>
          </p:cNvPr>
          <p:cNvSpPr txBox="1"/>
          <p:nvPr/>
        </p:nvSpPr>
        <p:spPr>
          <a:xfrm>
            <a:off x="5751772" y="3872984"/>
            <a:ext cx="1591582" cy="461665"/>
          </a:xfrm>
          <a:prstGeom prst="rect">
            <a:avLst/>
          </a:prstGeom>
          <a:noFill/>
        </p:spPr>
        <p:txBody>
          <a:bodyPr wrap="square" rtlCol="0">
            <a:spAutoFit/>
          </a:bodyPr>
          <a:lstStyle/>
          <a:p>
            <a:pPr algn="ctr"/>
            <a:r>
              <a:rPr lang="ar-SA" sz="2400" b="1" dirty="0">
                <a:solidFill>
                  <a:srgbClr val="03A1A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عالمية الأدب </a:t>
            </a:r>
            <a:endParaRPr lang="en-US" sz="2400" b="1" dirty="0">
              <a:solidFill>
                <a:srgbClr val="03A1A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0" name="TextBox 49">
            <a:extLst>
              <a:ext uri="{FF2B5EF4-FFF2-40B4-BE49-F238E27FC236}">
                <a16:creationId xmlns:a16="http://schemas.microsoft.com/office/drawing/2014/main" xmlns="" id="{3F85E69A-BADF-47FA-97F2-BF77348F278C}"/>
              </a:ext>
            </a:extLst>
          </p:cNvPr>
          <p:cNvSpPr txBox="1"/>
          <p:nvPr/>
        </p:nvSpPr>
        <p:spPr>
          <a:xfrm>
            <a:off x="7919339" y="3743414"/>
            <a:ext cx="1591582" cy="830997"/>
          </a:xfrm>
          <a:prstGeom prst="rect">
            <a:avLst/>
          </a:prstGeom>
          <a:noFill/>
        </p:spPr>
        <p:txBody>
          <a:bodyPr wrap="square" rtlCol="0">
            <a:spAutoFit/>
          </a:bodyPr>
          <a:lstStyle/>
          <a:p>
            <a:pPr algn="ctr"/>
            <a:r>
              <a:rPr lang="ar-SA" sz="2400" b="1" dirty="0">
                <a:solidFill>
                  <a:srgbClr val="EE952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الأدب المقارن</a:t>
            </a:r>
            <a:endParaRPr lang="en-US" sz="2400" b="1" dirty="0">
              <a:solidFill>
                <a:srgbClr val="EE952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2" name="TextBox 51">
            <a:extLst>
              <a:ext uri="{FF2B5EF4-FFF2-40B4-BE49-F238E27FC236}">
                <a16:creationId xmlns:a16="http://schemas.microsoft.com/office/drawing/2014/main" xmlns="" id="{8FDFCA09-96C1-48B9-A4BF-FC3BC14E65FF}"/>
              </a:ext>
            </a:extLst>
          </p:cNvPr>
          <p:cNvSpPr txBox="1"/>
          <p:nvPr/>
        </p:nvSpPr>
        <p:spPr>
          <a:xfrm>
            <a:off x="9941333" y="3693344"/>
            <a:ext cx="1591582" cy="830997"/>
          </a:xfrm>
          <a:prstGeom prst="rect">
            <a:avLst/>
          </a:prstGeom>
          <a:noFill/>
        </p:spPr>
        <p:txBody>
          <a:bodyPr wrap="square" rtlCol="0">
            <a:spAutoFit/>
          </a:bodyPr>
          <a:lstStyle/>
          <a:p>
            <a:pPr algn="ctr"/>
            <a:r>
              <a:rPr lang="ar-SA" sz="2400" b="1" dirty="0">
                <a:solidFill>
                  <a:srgbClr val="1C7CB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الأدب المقارن والأدب القومي</a:t>
            </a:r>
            <a:endParaRPr lang="en-US" sz="2400" b="1" dirty="0">
              <a:solidFill>
                <a:srgbClr val="1C7CB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5" name="Freeform: Shape 44">
            <a:extLst>
              <a:ext uri="{FF2B5EF4-FFF2-40B4-BE49-F238E27FC236}">
                <a16:creationId xmlns:a16="http://schemas.microsoft.com/office/drawing/2014/main" xmlns="" id="{B99CF47A-9110-4626-A73B-850E9A83E680}"/>
              </a:ext>
            </a:extLst>
          </p:cNvPr>
          <p:cNvSpPr/>
          <p:nvPr/>
        </p:nvSpPr>
        <p:spPr>
          <a:xfrm flipV="1">
            <a:off x="1369360" y="317103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xmlns="" id="{04AD2430-0BE0-411C-8843-276ED3175599}"/>
              </a:ext>
            </a:extLst>
          </p:cNvPr>
          <p:cNvPicPr>
            <a:picLocks noChangeAspect="1"/>
          </p:cNvPicPr>
          <p:nvPr/>
        </p:nvPicPr>
        <p:blipFill>
          <a:blip r:embed="rId2" cstate="print">
            <a:duotone>
              <a:prstClr val="black"/>
              <a:schemeClr val="accent6">
                <a:lumMod val="75000"/>
                <a:tint val="45000"/>
                <a:satMod val="400000"/>
              </a:schemeClr>
            </a:duotone>
            <a:extLst>
              <a:ext uri="{28A0092B-C50C-407E-A947-70E740481C1C}">
                <a14:useLocalDpi xmlns:a14="http://schemas.microsoft.com/office/drawing/2010/main" val="0"/>
              </a:ext>
            </a:extLst>
          </a:blip>
          <a:stretch>
            <a:fillRect/>
          </a:stretch>
        </p:blipFill>
        <p:spPr>
          <a:xfrm>
            <a:off x="1642365" y="5098102"/>
            <a:ext cx="905768" cy="905768"/>
          </a:xfrm>
          <a:prstGeom prst="rect">
            <a:avLst/>
          </a:prstGeom>
        </p:spPr>
      </p:pic>
      <p:sp>
        <p:nvSpPr>
          <p:cNvPr id="2" name="TextBox 1">
            <a:extLst>
              <a:ext uri="{FF2B5EF4-FFF2-40B4-BE49-F238E27FC236}">
                <a16:creationId xmlns:a16="http://schemas.microsoft.com/office/drawing/2014/main" xmlns="" id="{CA7F36F2-A3B3-4F27-AD93-2CF6A8EF835F}"/>
              </a:ext>
            </a:extLst>
          </p:cNvPr>
          <p:cNvSpPr txBox="1"/>
          <p:nvPr/>
        </p:nvSpPr>
        <p:spPr>
          <a:xfrm>
            <a:off x="1509419" y="3837442"/>
            <a:ext cx="1171660" cy="830997"/>
          </a:xfrm>
          <a:prstGeom prst="rect">
            <a:avLst/>
          </a:prstGeom>
          <a:noFill/>
        </p:spPr>
        <p:txBody>
          <a:bodyPr wrap="square" rtlCol="1">
            <a:spAutoFit/>
          </a:bodyPr>
          <a:lstStyle/>
          <a:p>
            <a:pPr algn="ctr" rtl="1"/>
            <a:r>
              <a:rPr lang="ar-SA" sz="2400" b="1" dirty="0">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الأجناس الأدبية</a:t>
            </a:r>
          </a:p>
        </p:txBody>
      </p:sp>
    </p:spTree>
    <p:extLst>
      <p:ext uri="{BB962C8B-B14F-4D97-AF65-F5344CB8AC3E}">
        <p14:creationId xmlns:p14="http://schemas.microsoft.com/office/powerpoint/2010/main" val="4128479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anim calcmode="lin" valueType="num">
                                      <p:cBhvr>
                                        <p:cTn id="14" dur="500" fill="hold"/>
                                        <p:tgtEl>
                                          <p:spTgt spid="62"/>
                                        </p:tgtEl>
                                        <p:attrNameLst>
                                          <p:attrName>ppt_x</p:attrName>
                                        </p:attrNameLst>
                                      </p:cBhvr>
                                      <p:tavLst>
                                        <p:tav tm="0">
                                          <p:val>
                                            <p:strVal val="#ppt_x"/>
                                          </p:val>
                                        </p:tav>
                                        <p:tav tm="100000">
                                          <p:val>
                                            <p:strVal val="#ppt_x"/>
                                          </p:val>
                                        </p:tav>
                                      </p:tavLst>
                                    </p:anim>
                                    <p:anim calcmode="lin" valueType="num">
                                      <p:cBhvr>
                                        <p:cTn id="15" dur="500" fill="hold"/>
                                        <p:tgtEl>
                                          <p:spTgt spid="6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53" presetClass="entr" presetSubtype="16"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22" presetClass="entr" presetSubtype="1"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up)">
                                      <p:cBhvr>
                                        <p:cTn id="61" dur="500"/>
                                        <p:tgtEl>
                                          <p:spTgt spid="48"/>
                                        </p:tgtEl>
                                      </p:cBhvr>
                                    </p:animEffect>
                                  </p:childTnLst>
                                </p:cTn>
                              </p:par>
                              <p:par>
                                <p:cTn id="62" presetID="53" presetClass="entr" presetSubtype="16"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anim calcmode="lin" valueType="num">
                                      <p:cBhvr>
                                        <p:cTn id="71" dur="500" fill="hold"/>
                                        <p:tgtEl>
                                          <p:spTgt spid="11"/>
                                        </p:tgtEl>
                                        <p:attrNameLst>
                                          <p:attrName>ppt_x</p:attrName>
                                        </p:attrNameLst>
                                      </p:cBhvr>
                                      <p:tavLst>
                                        <p:tav tm="0">
                                          <p:val>
                                            <p:strVal val="#ppt_x"/>
                                          </p:val>
                                        </p:tav>
                                        <p:tav tm="100000">
                                          <p:val>
                                            <p:strVal val="#ppt_x"/>
                                          </p:val>
                                        </p:tav>
                                      </p:tavLst>
                                    </p:anim>
                                    <p:anim calcmode="lin" valueType="num">
                                      <p:cBhvr>
                                        <p:cTn id="72" dur="500" fill="hold"/>
                                        <p:tgtEl>
                                          <p:spTgt spid="1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anim calcmode="lin" valueType="num">
                                      <p:cBhvr>
                                        <p:cTn id="77" dur="500" fill="hold"/>
                                        <p:tgtEl>
                                          <p:spTgt spid="54"/>
                                        </p:tgtEl>
                                        <p:attrNameLst>
                                          <p:attrName>ppt_x</p:attrName>
                                        </p:attrNameLst>
                                      </p:cBhvr>
                                      <p:tavLst>
                                        <p:tav tm="0">
                                          <p:val>
                                            <p:strVal val="#ppt_x"/>
                                          </p:val>
                                        </p:tav>
                                        <p:tav tm="100000">
                                          <p:val>
                                            <p:strVal val="#ppt_x"/>
                                          </p:val>
                                        </p:tav>
                                      </p:tavLst>
                                    </p:anim>
                                    <p:anim calcmode="lin" valueType="num">
                                      <p:cBhvr>
                                        <p:cTn id="78" dur="500" fill="hold"/>
                                        <p:tgtEl>
                                          <p:spTgt spid="54"/>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up)">
                                      <p:cBhvr>
                                        <p:cTn id="82" dur="500"/>
                                        <p:tgtEl>
                                          <p:spTgt spid="46"/>
                                        </p:tgtEl>
                                      </p:cBhvr>
                                    </p:animEffect>
                                  </p:childTnLst>
                                </p:cTn>
                              </p:par>
                              <p:par>
                                <p:cTn id="83" presetID="53" presetClass="entr" presetSubtype="16"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anim calcmode="lin" valueType="num">
                                      <p:cBhvr>
                                        <p:cTn id="92" dur="500" fill="hold"/>
                                        <p:tgtEl>
                                          <p:spTgt spid="45"/>
                                        </p:tgtEl>
                                        <p:attrNameLst>
                                          <p:attrName>ppt_x</p:attrName>
                                        </p:attrNameLst>
                                      </p:cBhvr>
                                      <p:tavLst>
                                        <p:tav tm="0">
                                          <p:val>
                                            <p:strVal val="#ppt_x"/>
                                          </p:val>
                                        </p:tav>
                                        <p:tav tm="100000">
                                          <p:val>
                                            <p:strVal val="#ppt_x"/>
                                          </p:val>
                                        </p:tav>
                                      </p:tavLst>
                                    </p:anim>
                                    <p:anim calcmode="lin" valueType="num">
                                      <p:cBhvr>
                                        <p:cTn id="93" dur="500" fill="hold"/>
                                        <p:tgtEl>
                                          <p:spTgt spid="45"/>
                                        </p:tgtEl>
                                        <p:attrNameLst>
                                          <p:attrName>ppt_y</p:attrName>
                                        </p:attrNameLst>
                                      </p:cBhvr>
                                      <p:tavLst>
                                        <p:tav tm="0">
                                          <p:val>
                                            <p:strVal val="#ppt_y+.1"/>
                                          </p:val>
                                        </p:tav>
                                        <p:tav tm="100000">
                                          <p:val>
                                            <p:strVal val="#ppt_y"/>
                                          </p:val>
                                        </p:tav>
                                      </p:tavLst>
                                    </p:anim>
                                  </p:childTnLst>
                                </p:cTn>
                              </p:par>
                            </p:childTnLst>
                          </p:cTn>
                        </p:par>
                        <p:par>
                          <p:cTn id="94" fill="hold">
                            <p:stCondLst>
                              <p:cond delay="6500"/>
                            </p:stCondLst>
                            <p:childTnLst>
                              <p:par>
                                <p:cTn id="95" presetID="42" presetClass="entr" presetSubtype="0" fill="hold"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anim calcmode="lin" valueType="num">
                                      <p:cBhvr>
                                        <p:cTn id="98" dur="500" fill="hold"/>
                                        <p:tgtEl>
                                          <p:spTgt spid="63"/>
                                        </p:tgtEl>
                                        <p:attrNameLst>
                                          <p:attrName>ppt_x</p:attrName>
                                        </p:attrNameLst>
                                      </p:cBhvr>
                                      <p:tavLst>
                                        <p:tav tm="0">
                                          <p:val>
                                            <p:strVal val="#ppt_x"/>
                                          </p:val>
                                        </p:tav>
                                        <p:tav tm="100000">
                                          <p:val>
                                            <p:strVal val="#ppt_x"/>
                                          </p:val>
                                        </p:tav>
                                      </p:tavLst>
                                    </p:anim>
                                    <p:anim calcmode="lin" valueType="num">
                                      <p:cBhvr>
                                        <p:cTn id="99" dur="5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22" presetClass="entr" presetSubtype="1"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ipe(up)">
                                      <p:cBhvr>
                                        <p:cTn id="103" dur="500"/>
                                        <p:tgtEl>
                                          <p:spTgt spid="2"/>
                                        </p:tgtEl>
                                      </p:cBhvr>
                                    </p:animEffect>
                                  </p:childTnLst>
                                </p:cTn>
                              </p:par>
                              <p:par>
                                <p:cTn id="104" presetID="53" presetClass="entr" presetSubtype="16" fill="hold" nodeType="with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ppt_w</p:attrName>
                                        </p:attrNameLst>
                                      </p:cBhvr>
                                      <p:tavLst>
                                        <p:tav tm="0">
                                          <p:val>
                                            <p:fltVal val="0"/>
                                          </p:val>
                                        </p:tav>
                                        <p:tav tm="100000">
                                          <p:val>
                                            <p:strVal val="#ppt_w"/>
                                          </p:val>
                                        </p:tav>
                                      </p:tavLst>
                                    </p:anim>
                                    <p:anim calcmode="lin" valueType="num">
                                      <p:cBhvr>
                                        <p:cTn id="107" dur="500" fill="hold"/>
                                        <p:tgtEl>
                                          <p:spTgt spid="61"/>
                                        </p:tgtEl>
                                        <p:attrNameLst>
                                          <p:attrName>ppt_h</p:attrName>
                                        </p:attrNameLst>
                                      </p:cBhvr>
                                      <p:tavLst>
                                        <p:tav tm="0">
                                          <p:val>
                                            <p:fltVal val="0"/>
                                          </p:val>
                                        </p:tav>
                                        <p:tav tm="100000">
                                          <p:val>
                                            <p:strVal val="#ppt_h"/>
                                          </p:val>
                                        </p:tav>
                                      </p:tavLst>
                                    </p:anim>
                                    <p:animEffect transition="in" filter="fade">
                                      <p:cBhvr>
                                        <p:cTn id="1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0" grpId="0" animBg="1"/>
      <p:bldP spid="24" grpId="0" animBg="1"/>
      <p:bldP spid="46" grpId="0"/>
      <p:bldP spid="48" grpId="0"/>
      <p:bldP spid="50" grpId="0"/>
      <p:bldP spid="52" grpId="0"/>
      <p:bldP spid="4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ar-SA" sz="4000" dirty="0">
                <a:solidFill>
                  <a:schemeClr val="bg1">
                    <a:lumMod val="65000"/>
                  </a:schemeClr>
                </a:solidFill>
                <a:latin typeface="Aref Ruqaa" panose="02000503000000000000" pitchFamily="2" charset="-78"/>
                <a:cs typeface="Aref Ruqaa" panose="02000503000000000000" pitchFamily="2" charset="-78"/>
              </a:rPr>
              <a:t>ملاحظات وتعريفات</a:t>
            </a:r>
            <a:endParaRPr lang="en-US" sz="40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878988"/>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xmlns="" id="{18B8E6B1-9215-4519-9B3A-0E406EB5408E}"/>
              </a:ext>
            </a:extLst>
          </p:cNvPr>
          <p:cNvGrpSpPr/>
          <p:nvPr/>
        </p:nvGrpSpPr>
        <p:grpSpPr>
          <a:xfrm>
            <a:off x="2002061" y="1378306"/>
            <a:ext cx="454482" cy="454482"/>
            <a:chOff x="8415130" y="2849217"/>
            <a:chExt cx="450574" cy="450574"/>
          </a:xfrm>
          <a:effectLst>
            <a:outerShdw blurRad="152400" dist="317500" dir="5400000" sx="90000" sy="-19000" rotWithShape="0">
              <a:prstClr val="black">
                <a:alpha val="15000"/>
              </a:prstClr>
            </a:outerShdw>
          </a:effectLst>
        </p:grpSpPr>
        <p:sp>
          <p:nvSpPr>
            <p:cNvPr id="123" name="Teardrop 122">
              <a:extLst>
                <a:ext uri="{FF2B5EF4-FFF2-40B4-BE49-F238E27FC236}">
                  <a16:creationId xmlns:a16="http://schemas.microsoft.com/office/drawing/2014/main" xmlns="" id="{C103449C-7297-4473-B0D8-42D47FC5F07F}"/>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xmlns="" id="{C0C3CE0C-B677-4D39-9582-297F0B6399C5}"/>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xmlns="" id="{6410F76B-ACE8-482E-9F2E-8C9D0DC19558}"/>
              </a:ext>
            </a:extLst>
          </p:cNvPr>
          <p:cNvGrpSpPr/>
          <p:nvPr/>
        </p:nvGrpSpPr>
        <p:grpSpPr>
          <a:xfrm>
            <a:off x="1678744" y="3833153"/>
            <a:ext cx="454482" cy="454482"/>
            <a:chOff x="8415130" y="2849217"/>
            <a:chExt cx="450574" cy="450574"/>
          </a:xfrm>
          <a:effectLst>
            <a:outerShdw blurRad="152400" dist="317500" dir="5400000" sx="90000" sy="-19000" rotWithShape="0">
              <a:prstClr val="black">
                <a:alpha val="15000"/>
              </a:prstClr>
            </a:outerShdw>
          </a:effectLst>
        </p:grpSpPr>
        <p:sp>
          <p:nvSpPr>
            <p:cNvPr id="138" name="Teardrop 137">
              <a:extLst>
                <a:ext uri="{FF2B5EF4-FFF2-40B4-BE49-F238E27FC236}">
                  <a16:creationId xmlns:a16="http://schemas.microsoft.com/office/drawing/2014/main" xmlns="" id="{1019AC47-7E19-401E-AD31-23CB33349B9D}"/>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xmlns="" id="{23AA77A5-A5C2-4FF2-89E2-C233C1034116}"/>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xmlns="" id="{A1A9E2F7-BA82-40F4-9484-07FAFC90D699}"/>
              </a:ext>
            </a:extLst>
          </p:cNvPr>
          <p:cNvGrpSpPr/>
          <p:nvPr/>
        </p:nvGrpSpPr>
        <p:grpSpPr>
          <a:xfrm>
            <a:off x="9960647" y="3059841"/>
            <a:ext cx="454482" cy="454482"/>
            <a:chOff x="8415130" y="2849217"/>
            <a:chExt cx="450574" cy="450574"/>
          </a:xfrm>
          <a:effectLst>
            <a:outerShdw blurRad="152400" dist="317500" dir="5400000" sx="90000" sy="-19000" rotWithShape="0">
              <a:prstClr val="black">
                <a:alpha val="15000"/>
              </a:prstClr>
            </a:outerShdw>
          </a:effectLst>
        </p:grpSpPr>
        <p:sp>
          <p:nvSpPr>
            <p:cNvPr id="141" name="Teardrop 140">
              <a:extLst>
                <a:ext uri="{FF2B5EF4-FFF2-40B4-BE49-F238E27FC236}">
                  <a16:creationId xmlns:a16="http://schemas.microsoft.com/office/drawing/2014/main" xmlns="" id="{3BED9FCE-65E2-4115-80DD-A60FFE1034A0}"/>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xmlns="" id="{07F44562-D59D-408E-B57D-7ACBE84F1BC0}"/>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xmlns="" id="{19175456-F332-4C25-BE20-CF36D005179A}"/>
              </a:ext>
            </a:extLst>
          </p:cNvPr>
          <p:cNvGrpSpPr/>
          <p:nvPr/>
        </p:nvGrpSpPr>
        <p:grpSpPr>
          <a:xfrm>
            <a:off x="7361225" y="4448699"/>
            <a:ext cx="454482" cy="454482"/>
            <a:chOff x="8415130" y="2849217"/>
            <a:chExt cx="450574" cy="450574"/>
          </a:xfrm>
          <a:effectLst>
            <a:outerShdw blurRad="152400" dist="317500" dir="5400000" sx="90000" sy="-19000" rotWithShape="0">
              <a:prstClr val="black">
                <a:alpha val="15000"/>
              </a:prstClr>
            </a:outerShdw>
          </a:effectLst>
        </p:grpSpPr>
        <p:sp>
          <p:nvSpPr>
            <p:cNvPr id="144" name="Teardrop 143">
              <a:extLst>
                <a:ext uri="{FF2B5EF4-FFF2-40B4-BE49-F238E27FC236}">
                  <a16:creationId xmlns:a16="http://schemas.microsoft.com/office/drawing/2014/main" xmlns="" id="{FAFF94B8-C181-4B74-AB79-5E1FE7F043BC}"/>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xmlns="" id="{284A0F20-79CC-42DF-9D0D-9277D1AFE160}"/>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xmlns="" id="{195D7BEB-A22A-440A-A580-581BACD62571}"/>
              </a:ext>
            </a:extLst>
          </p:cNvPr>
          <p:cNvGrpSpPr/>
          <p:nvPr/>
        </p:nvGrpSpPr>
        <p:grpSpPr>
          <a:xfrm>
            <a:off x="5342015" y="1736712"/>
            <a:ext cx="454482" cy="454482"/>
            <a:chOff x="8415130" y="2849217"/>
            <a:chExt cx="450574" cy="450574"/>
          </a:xfrm>
          <a:effectLst>
            <a:outerShdw blurRad="152400" dist="317500" dir="5400000" sx="90000" sy="-19000" rotWithShape="0">
              <a:prstClr val="black">
                <a:alpha val="15000"/>
              </a:prstClr>
            </a:outerShdw>
          </a:effectLst>
        </p:grpSpPr>
        <p:sp>
          <p:nvSpPr>
            <p:cNvPr id="147" name="Teardrop 146">
              <a:extLst>
                <a:ext uri="{FF2B5EF4-FFF2-40B4-BE49-F238E27FC236}">
                  <a16:creationId xmlns:a16="http://schemas.microsoft.com/office/drawing/2014/main" xmlns="" id="{64FAAD81-07EF-4B63-859A-3BCEF892160D}"/>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xmlns="" id="{B4D08C75-E6B8-49D5-832B-34125C4ACF53}"/>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xmlns="" id="{C7012AAB-9E7E-4015-8F6F-9D9D89EF1050}"/>
              </a:ext>
            </a:extLst>
          </p:cNvPr>
          <p:cNvGrpSpPr/>
          <p:nvPr/>
        </p:nvGrpSpPr>
        <p:grpSpPr>
          <a:xfrm>
            <a:off x="9960648" y="1509471"/>
            <a:ext cx="454482" cy="454482"/>
            <a:chOff x="8415130" y="2849217"/>
            <a:chExt cx="450574" cy="450574"/>
          </a:xfrm>
          <a:effectLst>
            <a:outerShdw blurRad="152400" dist="317500" dir="5400000" sx="90000" sy="-19000" rotWithShape="0">
              <a:prstClr val="black">
                <a:alpha val="15000"/>
              </a:prstClr>
            </a:outerShdw>
          </a:effectLst>
        </p:grpSpPr>
        <p:sp>
          <p:nvSpPr>
            <p:cNvPr id="150" name="Teardrop 149">
              <a:extLst>
                <a:ext uri="{FF2B5EF4-FFF2-40B4-BE49-F238E27FC236}">
                  <a16:creationId xmlns:a16="http://schemas.microsoft.com/office/drawing/2014/main" xmlns="" id="{831B7E62-2009-4927-AD6F-6BCF94FB9A86}"/>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xmlns="" id="{3CF568F7-C970-4A3C-AB02-AA36C66281F3}"/>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xmlns="" id="{A5AFA4B6-AE35-4646-B626-D9DE90E69586}"/>
              </a:ext>
            </a:extLst>
          </p:cNvPr>
          <p:cNvSpPr txBox="1"/>
          <p:nvPr/>
        </p:nvSpPr>
        <p:spPr>
          <a:xfrm>
            <a:off x="9078780" y="2521233"/>
            <a:ext cx="2367249" cy="400110"/>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الحدية في القول والمنهج، </a:t>
            </a:r>
          </a:p>
        </p:txBody>
      </p:sp>
      <p:sp>
        <p:nvSpPr>
          <p:cNvPr id="11" name="TextBox 10">
            <a:extLst>
              <a:ext uri="{FF2B5EF4-FFF2-40B4-BE49-F238E27FC236}">
                <a16:creationId xmlns:a16="http://schemas.microsoft.com/office/drawing/2014/main" xmlns="" id="{9A2F2F37-5F1E-462F-9389-ECE1DF3FD7B5}"/>
              </a:ext>
            </a:extLst>
          </p:cNvPr>
          <p:cNvSpPr txBox="1"/>
          <p:nvPr/>
        </p:nvSpPr>
        <p:spPr>
          <a:xfrm>
            <a:off x="4131395" y="2769530"/>
            <a:ext cx="2875722" cy="1938992"/>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تعريف الأدب المقارن:</a:t>
            </a:r>
          </a:p>
          <a:p>
            <a:pPr algn="ctr" rtl="1"/>
            <a:r>
              <a:rPr lang="ar-SA" sz="2000" b="1" dirty="0">
                <a:solidFill>
                  <a:srgbClr val="00B0F0"/>
                </a:solidFill>
                <a:latin typeface="Sakkal Majalla" panose="02000000000000000000" pitchFamily="2" charset="-78"/>
                <a:cs typeface="Sakkal Majalla" panose="02000000000000000000" pitchFamily="2" charset="-78"/>
              </a:rPr>
              <a:t>"مدلول الأدب المقارن تاريخي، ذلك أنه يدرس مواطن التلاقي بين الآداب في لغاتها المختلفة، في حاضرها أو ماضيها، وما لهذه الصلات التاريخية من تأثير وتأثر."</a:t>
            </a:r>
          </a:p>
        </p:txBody>
      </p:sp>
      <p:sp>
        <p:nvSpPr>
          <p:cNvPr id="12" name="TextBox 11">
            <a:extLst>
              <a:ext uri="{FF2B5EF4-FFF2-40B4-BE49-F238E27FC236}">
                <a16:creationId xmlns:a16="http://schemas.microsoft.com/office/drawing/2014/main" xmlns="" id="{59E9B39D-EB0D-419F-9F0A-7199580A13C3}"/>
              </a:ext>
            </a:extLst>
          </p:cNvPr>
          <p:cNvSpPr txBox="1"/>
          <p:nvPr/>
        </p:nvSpPr>
        <p:spPr>
          <a:xfrm>
            <a:off x="950467" y="2378394"/>
            <a:ext cx="2557669" cy="1323439"/>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المقصد من دراسة الأدب المقارن الوصول إلى شرح الحقائق عن طريق تاريخي وكيفية انتقالها من لغة لأخرى.  </a:t>
            </a:r>
          </a:p>
        </p:txBody>
      </p:sp>
      <p:sp>
        <p:nvSpPr>
          <p:cNvPr id="13" name="TextBox 12">
            <a:extLst>
              <a:ext uri="{FF2B5EF4-FFF2-40B4-BE49-F238E27FC236}">
                <a16:creationId xmlns:a16="http://schemas.microsoft.com/office/drawing/2014/main" xmlns="" id="{B55DEB3A-A1D6-4369-8643-A1B80A633245}"/>
              </a:ext>
            </a:extLst>
          </p:cNvPr>
          <p:cNvSpPr txBox="1"/>
          <p:nvPr/>
        </p:nvSpPr>
        <p:spPr>
          <a:xfrm>
            <a:off x="9299992" y="4121949"/>
            <a:ext cx="1775791" cy="707886"/>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الانطلاق من مبدأ التعاونية بين الأمم.</a:t>
            </a:r>
          </a:p>
        </p:txBody>
      </p:sp>
      <p:sp>
        <p:nvSpPr>
          <p:cNvPr id="14" name="TextBox 13">
            <a:extLst>
              <a:ext uri="{FF2B5EF4-FFF2-40B4-BE49-F238E27FC236}">
                <a16:creationId xmlns:a16="http://schemas.microsoft.com/office/drawing/2014/main" xmlns="" id="{DBEC75D1-4C50-4F96-B78B-6D1431B15BF4}"/>
              </a:ext>
            </a:extLst>
          </p:cNvPr>
          <p:cNvSpPr txBox="1"/>
          <p:nvPr/>
        </p:nvSpPr>
        <p:spPr>
          <a:xfrm>
            <a:off x="6585507" y="5419536"/>
            <a:ext cx="2005918" cy="707886"/>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الولاء لباريس وتسفيه من سبقوه.</a:t>
            </a:r>
          </a:p>
        </p:txBody>
      </p:sp>
      <p:sp>
        <p:nvSpPr>
          <p:cNvPr id="15" name="TextBox 14">
            <a:extLst>
              <a:ext uri="{FF2B5EF4-FFF2-40B4-BE49-F238E27FC236}">
                <a16:creationId xmlns:a16="http://schemas.microsoft.com/office/drawing/2014/main" xmlns="" id="{7A5517FB-387E-4098-AFC1-C7870E56637A}"/>
              </a:ext>
            </a:extLst>
          </p:cNvPr>
          <p:cNvSpPr txBox="1"/>
          <p:nvPr/>
        </p:nvSpPr>
        <p:spPr>
          <a:xfrm>
            <a:off x="1210056" y="4829835"/>
            <a:ext cx="1391857" cy="400110"/>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النبرة الوعظية</a:t>
            </a:r>
          </a:p>
        </p:txBody>
      </p:sp>
      <p:grpSp>
        <p:nvGrpSpPr>
          <p:cNvPr id="70" name="Group 69">
            <a:extLst>
              <a:ext uri="{FF2B5EF4-FFF2-40B4-BE49-F238E27FC236}">
                <a16:creationId xmlns:a16="http://schemas.microsoft.com/office/drawing/2014/main" xmlns="" id="{B7E4AF29-4B4B-4E3E-81BC-12B0484F9764}"/>
              </a:ext>
            </a:extLst>
          </p:cNvPr>
          <p:cNvGrpSpPr/>
          <p:nvPr/>
        </p:nvGrpSpPr>
        <p:grpSpPr>
          <a:xfrm>
            <a:off x="3850555" y="4221458"/>
            <a:ext cx="454482" cy="454482"/>
            <a:chOff x="8415130" y="2849217"/>
            <a:chExt cx="450574" cy="450574"/>
          </a:xfrm>
          <a:effectLst>
            <a:outerShdw blurRad="152400" dist="317500" dir="5400000" sx="90000" sy="-19000" rotWithShape="0">
              <a:prstClr val="black">
                <a:alpha val="15000"/>
              </a:prstClr>
            </a:outerShdw>
          </a:effectLst>
        </p:grpSpPr>
        <p:sp>
          <p:nvSpPr>
            <p:cNvPr id="71" name="Teardrop 70">
              <a:extLst>
                <a:ext uri="{FF2B5EF4-FFF2-40B4-BE49-F238E27FC236}">
                  <a16:creationId xmlns:a16="http://schemas.microsoft.com/office/drawing/2014/main" xmlns="" id="{0DCFC75E-C998-42B1-824B-852701438DE4}"/>
                </a:ext>
              </a:extLst>
            </p:cNvPr>
            <p:cNvSpPr/>
            <p:nvPr/>
          </p:nvSpPr>
          <p:spPr>
            <a:xfrm rot="8100000">
              <a:off x="8415130" y="2849217"/>
              <a:ext cx="450574" cy="450574"/>
            </a:xfrm>
            <a:prstGeom prst="teardrop">
              <a:avLst>
                <a:gd name="adj" fmla="val 124123"/>
              </a:avLst>
            </a:prstGeom>
            <a:solidFill>
              <a:srgbClr val="EF30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xmlns="" id="{08F5622F-CB1E-4AD9-B64E-4F204FF645EC}"/>
                </a:ext>
              </a:extLst>
            </p:cNvPr>
            <p:cNvSpPr/>
            <p:nvPr/>
          </p:nvSpPr>
          <p:spPr>
            <a:xfrm>
              <a:off x="8545167" y="2979254"/>
              <a:ext cx="190500" cy="1905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64E64ADE-66BD-4171-8897-149C18A0401C}"/>
              </a:ext>
            </a:extLst>
          </p:cNvPr>
          <p:cNvSpPr txBox="1"/>
          <p:nvPr/>
        </p:nvSpPr>
        <p:spPr>
          <a:xfrm>
            <a:off x="2749252" y="5229945"/>
            <a:ext cx="2657088" cy="1323439"/>
          </a:xfrm>
          <a:prstGeom prst="rect">
            <a:avLst/>
          </a:prstGeom>
          <a:noFill/>
        </p:spPr>
        <p:txBody>
          <a:bodyPr wrap="square" rtlCol="1">
            <a:spAutoFit/>
          </a:bodyPr>
          <a:lstStyle/>
          <a:p>
            <a:pPr algn="ctr" rtl="1"/>
            <a:r>
              <a:rPr lang="ar-SA" sz="2000" b="1" dirty="0">
                <a:solidFill>
                  <a:srgbClr val="00B0F0"/>
                </a:solidFill>
                <a:latin typeface="Sakkal Majalla" panose="02000000000000000000" pitchFamily="2" charset="-78"/>
                <a:cs typeface="Sakkal Majalla" panose="02000000000000000000" pitchFamily="2" charset="-78"/>
              </a:rPr>
              <a:t>يعتبر أول عربي كتب عن الأدب العربي بلغة أجنبية في مقالته (دراسات الأدب المقارن في الجمهورية العربية المتحدة.</a:t>
            </a:r>
          </a:p>
        </p:txBody>
      </p:sp>
    </p:spTree>
    <p:extLst>
      <p:ext uri="{BB962C8B-B14F-4D97-AF65-F5344CB8AC3E}">
        <p14:creationId xmlns:p14="http://schemas.microsoft.com/office/powerpoint/2010/main" val="653562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anim calcmode="lin" valueType="num">
                                      <p:cBhvr>
                                        <p:cTn id="8" dur="500" fill="hold"/>
                                        <p:tgtEl>
                                          <p:spTgt spid="149"/>
                                        </p:tgtEl>
                                        <p:attrNameLst>
                                          <p:attrName>ppt_x</p:attrName>
                                        </p:attrNameLst>
                                      </p:cBhvr>
                                      <p:tavLst>
                                        <p:tav tm="0">
                                          <p:val>
                                            <p:strVal val="#ppt_x"/>
                                          </p:val>
                                        </p:tav>
                                        <p:tav tm="100000">
                                          <p:val>
                                            <p:strVal val="#ppt_x"/>
                                          </p:val>
                                        </p:tav>
                                      </p:tavLst>
                                    </p:anim>
                                    <p:anim calcmode="lin" valueType="num">
                                      <p:cBhvr>
                                        <p:cTn id="9" dur="500" fill="hold"/>
                                        <p:tgtEl>
                                          <p:spTgt spid="1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anim calcmode="lin" valueType="num">
                                      <p:cBhvr>
                                        <p:cTn id="14" dur="500" fill="hold"/>
                                        <p:tgtEl>
                                          <p:spTgt spid="140"/>
                                        </p:tgtEl>
                                        <p:attrNameLst>
                                          <p:attrName>ppt_x</p:attrName>
                                        </p:attrNameLst>
                                      </p:cBhvr>
                                      <p:tavLst>
                                        <p:tav tm="0">
                                          <p:val>
                                            <p:strVal val="#ppt_x"/>
                                          </p:val>
                                        </p:tav>
                                        <p:tav tm="100000">
                                          <p:val>
                                            <p:strVal val="#ppt_x"/>
                                          </p:val>
                                        </p:tav>
                                      </p:tavLst>
                                    </p:anim>
                                    <p:anim calcmode="lin" valueType="num">
                                      <p:cBhvr>
                                        <p:cTn id="15" dur="500" fill="hold"/>
                                        <p:tgtEl>
                                          <p:spTgt spid="1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500"/>
                                        <p:tgtEl>
                                          <p:spTgt spid="143"/>
                                        </p:tgtEl>
                                      </p:cBhvr>
                                    </p:animEffect>
                                    <p:anim calcmode="lin" valueType="num">
                                      <p:cBhvr>
                                        <p:cTn id="20" dur="500" fill="hold"/>
                                        <p:tgtEl>
                                          <p:spTgt spid="143"/>
                                        </p:tgtEl>
                                        <p:attrNameLst>
                                          <p:attrName>ppt_x</p:attrName>
                                        </p:attrNameLst>
                                      </p:cBhvr>
                                      <p:tavLst>
                                        <p:tav tm="0">
                                          <p:val>
                                            <p:strVal val="#ppt_x"/>
                                          </p:val>
                                        </p:tav>
                                        <p:tav tm="100000">
                                          <p:val>
                                            <p:strVal val="#ppt_x"/>
                                          </p:val>
                                        </p:tav>
                                      </p:tavLst>
                                    </p:anim>
                                    <p:anim calcmode="lin" valueType="num">
                                      <p:cBhvr>
                                        <p:cTn id="21" dur="5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anim calcmode="lin" valueType="num">
                                      <p:cBhvr>
                                        <p:cTn id="27" dur="500" fill="hold"/>
                                        <p:tgtEl>
                                          <p:spTgt spid="146"/>
                                        </p:tgtEl>
                                        <p:attrNameLst>
                                          <p:attrName>ppt_x</p:attrName>
                                        </p:attrNameLst>
                                      </p:cBhvr>
                                      <p:tavLst>
                                        <p:tav tm="0">
                                          <p:val>
                                            <p:strVal val="#ppt_x"/>
                                          </p:val>
                                        </p:tav>
                                        <p:tav tm="100000">
                                          <p:val>
                                            <p:strVal val="#ppt_x"/>
                                          </p:val>
                                        </p:tav>
                                      </p:tavLst>
                                    </p:anim>
                                    <p:anim calcmode="lin" valueType="num">
                                      <p:cBhvr>
                                        <p:cTn id="28" dur="500" fill="hold"/>
                                        <p:tgtEl>
                                          <p:spTgt spid="146"/>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7" presetClass="entr" presetSubtype="0"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anim calcmode="lin" valueType="num">
                                      <p:cBhvr>
                                        <p:cTn id="33" dur="500" fill="hold"/>
                                        <p:tgtEl>
                                          <p:spTgt spid="122"/>
                                        </p:tgtEl>
                                        <p:attrNameLst>
                                          <p:attrName>ppt_x</p:attrName>
                                        </p:attrNameLst>
                                      </p:cBhvr>
                                      <p:tavLst>
                                        <p:tav tm="0">
                                          <p:val>
                                            <p:strVal val="#ppt_x"/>
                                          </p:val>
                                        </p:tav>
                                        <p:tav tm="100000">
                                          <p:val>
                                            <p:strVal val="#ppt_x"/>
                                          </p:val>
                                        </p:tav>
                                      </p:tavLst>
                                    </p:anim>
                                    <p:anim calcmode="lin" valueType="num">
                                      <p:cBhvr>
                                        <p:cTn id="34" dur="500" fill="hold"/>
                                        <p:tgtEl>
                                          <p:spTgt spid="1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7"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anim calcmode="lin" valueType="num">
                                      <p:cBhvr>
                                        <p:cTn id="39" dur="500" fill="hold"/>
                                        <p:tgtEl>
                                          <p:spTgt spid="70"/>
                                        </p:tgtEl>
                                        <p:attrNameLst>
                                          <p:attrName>ppt_x</p:attrName>
                                        </p:attrNameLst>
                                      </p:cBhvr>
                                      <p:tavLst>
                                        <p:tav tm="0">
                                          <p:val>
                                            <p:strVal val="#ppt_x"/>
                                          </p:val>
                                        </p:tav>
                                        <p:tav tm="100000">
                                          <p:val>
                                            <p:strVal val="#ppt_x"/>
                                          </p:val>
                                        </p:tav>
                                      </p:tavLst>
                                    </p:anim>
                                    <p:anim calcmode="lin" valueType="num">
                                      <p:cBhvr>
                                        <p:cTn id="40" dur="5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7" presetClass="entr" presetSubtype="0" fill="hold" nodeType="after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fade">
                                      <p:cBhvr>
                                        <p:cTn id="44" dur="500"/>
                                        <p:tgtEl>
                                          <p:spTgt spid="137"/>
                                        </p:tgtEl>
                                      </p:cBhvr>
                                    </p:animEffect>
                                    <p:anim calcmode="lin" valueType="num">
                                      <p:cBhvr>
                                        <p:cTn id="45" dur="500" fill="hold"/>
                                        <p:tgtEl>
                                          <p:spTgt spid="137"/>
                                        </p:tgtEl>
                                        <p:attrNameLst>
                                          <p:attrName>ppt_x</p:attrName>
                                        </p:attrNameLst>
                                      </p:cBhvr>
                                      <p:tavLst>
                                        <p:tav tm="0">
                                          <p:val>
                                            <p:strVal val="#ppt_x"/>
                                          </p:val>
                                        </p:tav>
                                        <p:tav tm="100000">
                                          <p:val>
                                            <p:strVal val="#ppt_x"/>
                                          </p:val>
                                        </p:tav>
                                      </p:tavLst>
                                    </p:anim>
                                    <p:anim calcmode="lin" valueType="num">
                                      <p:cBhvr>
                                        <p:cTn id="46" dur="5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1441079" y="211602"/>
            <a:ext cx="9098368" cy="584775"/>
          </a:xfrm>
          <a:prstGeom prst="rect">
            <a:avLst/>
          </a:prstGeom>
          <a:noFill/>
        </p:spPr>
        <p:txBody>
          <a:bodyPr wrap="square" rtlCol="0">
            <a:spAutoFit/>
          </a:bodyPr>
          <a:lstStyle/>
          <a:p>
            <a:pPr algn="ctr" rtl="1"/>
            <a:r>
              <a:rPr lang="ar-SA" sz="3200" dirty="0">
                <a:solidFill>
                  <a:schemeClr val="bg1">
                    <a:lumMod val="65000"/>
                  </a:schemeClr>
                </a:solidFill>
                <a:latin typeface="Aref Ruqaa" panose="02000503000000000000" pitchFamily="2" charset="-78"/>
                <a:cs typeface="Aref Ruqaa" panose="02000503000000000000" pitchFamily="2" charset="-78"/>
              </a:rPr>
              <a:t>مجمل موقف المتخصص الأول في الأدب المقارن في تاريخ المشرق العربي</a:t>
            </a:r>
            <a:endParaRPr lang="en-US" sz="32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5" y="974703"/>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xmlns="" id="{6E22B37A-CCC7-4E5B-82F9-79A278CAA082}"/>
              </a:ext>
            </a:extLst>
          </p:cNvPr>
          <p:cNvSpPr/>
          <p:nvPr/>
        </p:nvSpPr>
        <p:spPr>
          <a:xfrm>
            <a:off x="2325485" y="3550834"/>
            <a:ext cx="728158" cy="728158"/>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788C3841-127A-479B-94BD-220B2EDCAB6E}"/>
              </a:ext>
            </a:extLst>
          </p:cNvPr>
          <p:cNvSpPr/>
          <p:nvPr/>
        </p:nvSpPr>
        <p:spPr>
          <a:xfrm>
            <a:off x="3222057" y="3679057"/>
            <a:ext cx="1221014" cy="1221014"/>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BC59DA09-2750-4F0C-898C-08F0F54C4ACB}"/>
              </a:ext>
            </a:extLst>
          </p:cNvPr>
          <p:cNvSpPr/>
          <p:nvPr/>
        </p:nvSpPr>
        <p:spPr>
          <a:xfrm>
            <a:off x="4800829" y="2757403"/>
            <a:ext cx="1425309" cy="143553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69F6674A-9F6A-4ECF-8B1A-B5CD331C63F8}"/>
              </a:ext>
            </a:extLst>
          </p:cNvPr>
          <p:cNvSpPr/>
          <p:nvPr/>
        </p:nvSpPr>
        <p:spPr>
          <a:xfrm>
            <a:off x="6544499" y="3811221"/>
            <a:ext cx="935542" cy="935542"/>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3F5A07E2-72FE-479E-9CC4-3AE297809FA7}"/>
              </a:ext>
            </a:extLst>
          </p:cNvPr>
          <p:cNvSpPr/>
          <p:nvPr/>
        </p:nvSpPr>
        <p:spPr>
          <a:xfrm>
            <a:off x="7669871" y="3914913"/>
            <a:ext cx="1371602" cy="13716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57678F9E-F68B-47E7-8E99-404218E42B24}"/>
              </a:ext>
            </a:extLst>
          </p:cNvPr>
          <p:cNvSpPr/>
          <p:nvPr/>
        </p:nvSpPr>
        <p:spPr>
          <a:xfrm>
            <a:off x="9041473" y="3418331"/>
            <a:ext cx="977464" cy="977464"/>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153F4246-CEED-4D1E-87E9-AF831143E541}"/>
              </a:ext>
            </a:extLst>
          </p:cNvPr>
          <p:cNvGrpSpPr/>
          <p:nvPr/>
        </p:nvGrpSpPr>
        <p:grpSpPr>
          <a:xfrm>
            <a:off x="1732340" y="2914055"/>
            <a:ext cx="988771" cy="707135"/>
            <a:chOff x="1666080" y="3059827"/>
            <a:chExt cx="988771" cy="707135"/>
          </a:xfrm>
        </p:grpSpPr>
        <p:cxnSp>
          <p:nvCxnSpPr>
            <p:cNvPr id="54" name="Straight Connector 53">
              <a:extLst>
                <a:ext uri="{FF2B5EF4-FFF2-40B4-BE49-F238E27FC236}">
                  <a16:creationId xmlns:a16="http://schemas.microsoft.com/office/drawing/2014/main" xmlns="" id="{802F08CF-D4D1-4A39-96BE-CB97F61D162B}"/>
                </a:ext>
              </a:extLst>
            </p:cNvPr>
            <p:cNvCxnSpPr>
              <a:cxnSpLocks/>
            </p:cNvCxnSpPr>
            <p:nvPr/>
          </p:nvCxnSpPr>
          <p:spPr>
            <a:xfrm flipH="1" flipV="1">
              <a:off x="2135655" y="3059827"/>
              <a:ext cx="519196" cy="707135"/>
            </a:xfrm>
            <a:prstGeom prst="line">
              <a:avLst/>
            </a:prstGeom>
            <a:ln>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35920BBA-8F71-4702-91A3-44392F84AAE5}"/>
                </a:ext>
              </a:extLst>
            </p:cNvPr>
            <p:cNvCxnSpPr>
              <a:cxnSpLocks/>
            </p:cNvCxnSpPr>
            <p:nvPr/>
          </p:nvCxnSpPr>
          <p:spPr>
            <a:xfrm flipH="1">
              <a:off x="1666080" y="3062208"/>
              <a:ext cx="471956" cy="0"/>
            </a:xfrm>
            <a:prstGeom prst="line">
              <a:avLst/>
            </a:prstGeom>
            <a:ln>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xmlns="" id="{B3BFFE84-C695-4D53-9EB1-6E3F023237F6}"/>
              </a:ext>
            </a:extLst>
          </p:cNvPr>
          <p:cNvGrpSpPr/>
          <p:nvPr/>
        </p:nvGrpSpPr>
        <p:grpSpPr>
          <a:xfrm>
            <a:off x="4432701" y="2054542"/>
            <a:ext cx="988771" cy="707135"/>
            <a:chOff x="4432701" y="2054542"/>
            <a:chExt cx="988771" cy="707135"/>
          </a:xfrm>
        </p:grpSpPr>
        <p:cxnSp>
          <p:nvCxnSpPr>
            <p:cNvPr id="60" name="Straight Connector 59">
              <a:extLst>
                <a:ext uri="{FF2B5EF4-FFF2-40B4-BE49-F238E27FC236}">
                  <a16:creationId xmlns:a16="http://schemas.microsoft.com/office/drawing/2014/main" xmlns="" id="{CDB6677B-8513-496A-A326-EDBAA2BA9403}"/>
                </a:ext>
              </a:extLst>
            </p:cNvPr>
            <p:cNvCxnSpPr>
              <a:cxnSpLocks/>
            </p:cNvCxnSpPr>
            <p:nvPr/>
          </p:nvCxnSpPr>
          <p:spPr>
            <a:xfrm flipH="1" flipV="1">
              <a:off x="4902276" y="2054542"/>
              <a:ext cx="519196" cy="707135"/>
            </a:xfrm>
            <a:prstGeom prst="line">
              <a:avLst/>
            </a:prstGeom>
            <a:ln>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003D7FC-94DB-4EDC-95C4-65A5F513BF89}"/>
                </a:ext>
              </a:extLst>
            </p:cNvPr>
            <p:cNvCxnSpPr>
              <a:cxnSpLocks/>
            </p:cNvCxnSpPr>
            <p:nvPr/>
          </p:nvCxnSpPr>
          <p:spPr>
            <a:xfrm flipH="1">
              <a:off x="4432701" y="2056923"/>
              <a:ext cx="471956" cy="0"/>
            </a:xfrm>
            <a:prstGeom prst="line">
              <a:avLst/>
            </a:prstGeom>
            <a:ln>
              <a:solidFill>
                <a:srgbClr val="03A1A4"/>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7137FDAE-CE25-40E9-AFD7-49BA1463E3D5}"/>
              </a:ext>
            </a:extLst>
          </p:cNvPr>
          <p:cNvGrpSpPr/>
          <p:nvPr/>
        </p:nvGrpSpPr>
        <p:grpSpPr>
          <a:xfrm flipV="1">
            <a:off x="2828399" y="4872779"/>
            <a:ext cx="988771" cy="707135"/>
            <a:chOff x="1666080" y="3059827"/>
            <a:chExt cx="988771" cy="707135"/>
          </a:xfrm>
        </p:grpSpPr>
        <p:cxnSp>
          <p:nvCxnSpPr>
            <p:cNvPr id="64" name="Straight Connector 63">
              <a:extLst>
                <a:ext uri="{FF2B5EF4-FFF2-40B4-BE49-F238E27FC236}">
                  <a16:creationId xmlns:a16="http://schemas.microsoft.com/office/drawing/2014/main" xmlns="" id="{C83C8BAA-87B2-4130-A6CA-1525D506B1D2}"/>
                </a:ext>
              </a:extLst>
            </p:cNvPr>
            <p:cNvCxnSpPr>
              <a:cxnSpLocks/>
            </p:cNvCxnSpPr>
            <p:nvPr/>
          </p:nvCxnSpPr>
          <p:spPr>
            <a:xfrm flipH="1" flipV="1">
              <a:off x="2135655" y="3059827"/>
              <a:ext cx="519196" cy="707135"/>
            </a:xfrm>
            <a:prstGeom prst="line">
              <a:avLst/>
            </a:prstGeom>
            <a:ln>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18D836A-5994-457C-AD4E-4304A9FBB1F8}"/>
                </a:ext>
              </a:extLst>
            </p:cNvPr>
            <p:cNvCxnSpPr>
              <a:cxnSpLocks/>
            </p:cNvCxnSpPr>
            <p:nvPr/>
          </p:nvCxnSpPr>
          <p:spPr>
            <a:xfrm flipH="1">
              <a:off x="1666080" y="3062208"/>
              <a:ext cx="471956" cy="0"/>
            </a:xfrm>
            <a:prstGeom prst="line">
              <a:avLst/>
            </a:prstGeom>
            <a:ln>
              <a:solidFill>
                <a:srgbClr val="EE9524"/>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D15C6488-0A8C-4F32-9A4D-7C308D3FB74D}"/>
              </a:ext>
            </a:extLst>
          </p:cNvPr>
          <p:cNvGrpSpPr/>
          <p:nvPr/>
        </p:nvGrpSpPr>
        <p:grpSpPr>
          <a:xfrm flipH="1">
            <a:off x="9522203" y="2705379"/>
            <a:ext cx="853629" cy="707135"/>
            <a:chOff x="1801222" y="3059827"/>
            <a:chExt cx="853629" cy="707135"/>
          </a:xfrm>
        </p:grpSpPr>
        <p:cxnSp>
          <p:nvCxnSpPr>
            <p:cNvPr id="67" name="Straight Connector 66">
              <a:extLst>
                <a:ext uri="{FF2B5EF4-FFF2-40B4-BE49-F238E27FC236}">
                  <a16:creationId xmlns:a16="http://schemas.microsoft.com/office/drawing/2014/main" xmlns="" id="{C8692D07-D0C2-4183-8694-C71EC431F9C0}"/>
                </a:ext>
              </a:extLst>
            </p:cNvPr>
            <p:cNvCxnSpPr>
              <a:cxnSpLocks/>
            </p:cNvCxnSpPr>
            <p:nvPr/>
          </p:nvCxnSpPr>
          <p:spPr>
            <a:xfrm flipH="1" flipV="1">
              <a:off x="2135655" y="3059827"/>
              <a:ext cx="519196" cy="707135"/>
            </a:xfrm>
            <a:prstGeom prst="line">
              <a:avLst/>
            </a:prstGeom>
            <a:ln>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ECBEC73-955A-442B-8836-D1923312FBFE}"/>
                </a:ext>
              </a:extLst>
            </p:cNvPr>
            <p:cNvCxnSpPr>
              <a:cxnSpLocks/>
            </p:cNvCxnSpPr>
            <p:nvPr/>
          </p:nvCxnSpPr>
          <p:spPr>
            <a:xfrm flipH="1">
              <a:off x="1801222" y="3062208"/>
              <a:ext cx="336814" cy="0"/>
            </a:xfrm>
            <a:prstGeom prst="line">
              <a:avLst/>
            </a:prstGeom>
            <a:ln>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xmlns="" id="{C6E9A218-B141-4BD3-841A-BAB462C9175B}"/>
              </a:ext>
            </a:extLst>
          </p:cNvPr>
          <p:cNvGrpSpPr/>
          <p:nvPr/>
        </p:nvGrpSpPr>
        <p:grpSpPr>
          <a:xfrm flipH="1" flipV="1">
            <a:off x="8303185" y="5286515"/>
            <a:ext cx="842991" cy="505342"/>
            <a:chOff x="1811860" y="3261620"/>
            <a:chExt cx="842991" cy="505342"/>
          </a:xfrm>
        </p:grpSpPr>
        <p:cxnSp>
          <p:nvCxnSpPr>
            <p:cNvPr id="70" name="Straight Connector 69">
              <a:extLst>
                <a:ext uri="{FF2B5EF4-FFF2-40B4-BE49-F238E27FC236}">
                  <a16:creationId xmlns:a16="http://schemas.microsoft.com/office/drawing/2014/main" xmlns="" id="{F7309261-EAF4-4065-B34C-74D63998B1F8}"/>
                </a:ext>
              </a:extLst>
            </p:cNvPr>
            <p:cNvCxnSpPr>
              <a:cxnSpLocks/>
            </p:cNvCxnSpPr>
            <p:nvPr/>
          </p:nvCxnSpPr>
          <p:spPr>
            <a:xfrm flipH="1" flipV="1">
              <a:off x="2283816" y="3261620"/>
              <a:ext cx="371035" cy="505342"/>
            </a:xfrm>
            <a:prstGeom prst="line">
              <a:avLst/>
            </a:prstGeom>
            <a:ln>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F2BC3B5-DB71-4C84-AF89-168445886399}"/>
                </a:ext>
              </a:extLst>
            </p:cNvPr>
            <p:cNvCxnSpPr>
              <a:cxnSpLocks/>
            </p:cNvCxnSpPr>
            <p:nvPr/>
          </p:nvCxnSpPr>
          <p:spPr>
            <a:xfrm flipH="1">
              <a:off x="1811860" y="3265029"/>
              <a:ext cx="471956" cy="0"/>
            </a:xfrm>
            <a:prstGeom prst="line">
              <a:avLst/>
            </a:prstGeom>
            <a:ln>
              <a:solidFill>
                <a:srgbClr val="03A1A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xmlns="" id="{B1ACE9A5-0AAC-4005-87FD-533CB273E3AF}"/>
              </a:ext>
            </a:extLst>
          </p:cNvPr>
          <p:cNvGrpSpPr/>
          <p:nvPr/>
        </p:nvGrpSpPr>
        <p:grpSpPr>
          <a:xfrm flipH="1">
            <a:off x="6965191" y="2609852"/>
            <a:ext cx="858010" cy="1297213"/>
            <a:chOff x="1976797" y="2950736"/>
            <a:chExt cx="459234" cy="694309"/>
          </a:xfrm>
        </p:grpSpPr>
        <p:cxnSp>
          <p:nvCxnSpPr>
            <p:cNvPr id="73" name="Straight Connector 72">
              <a:extLst>
                <a:ext uri="{FF2B5EF4-FFF2-40B4-BE49-F238E27FC236}">
                  <a16:creationId xmlns:a16="http://schemas.microsoft.com/office/drawing/2014/main" xmlns="" id="{BEBF1710-C0A2-443D-9E66-877BD8FA726A}"/>
                </a:ext>
              </a:extLst>
            </p:cNvPr>
            <p:cNvCxnSpPr>
              <a:cxnSpLocks/>
            </p:cNvCxnSpPr>
            <p:nvPr/>
          </p:nvCxnSpPr>
          <p:spPr>
            <a:xfrm flipH="1" flipV="1">
              <a:off x="2244671" y="2950736"/>
              <a:ext cx="191360" cy="694309"/>
            </a:xfrm>
            <a:prstGeom prst="line">
              <a:avLst/>
            </a:prstGeom>
            <a:ln>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25F5471-E0F2-4736-A975-B0CD1D80AA97}"/>
                </a:ext>
              </a:extLst>
            </p:cNvPr>
            <p:cNvCxnSpPr>
              <a:cxnSpLocks/>
            </p:cNvCxnSpPr>
            <p:nvPr/>
          </p:nvCxnSpPr>
          <p:spPr>
            <a:xfrm flipH="1">
              <a:off x="1976797" y="2950736"/>
              <a:ext cx="267874" cy="0"/>
            </a:xfrm>
            <a:prstGeom prst="line">
              <a:avLst/>
            </a:prstGeom>
            <a:ln>
              <a:solidFill>
                <a:srgbClr val="385723"/>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xmlns="" id="{7D06F0A7-DAC2-4C40-B732-014C20C2F6D5}"/>
              </a:ext>
            </a:extLst>
          </p:cNvPr>
          <p:cNvGrpSpPr/>
          <p:nvPr/>
        </p:nvGrpSpPr>
        <p:grpSpPr>
          <a:xfrm>
            <a:off x="345412" y="2411599"/>
            <a:ext cx="1387320" cy="1334680"/>
            <a:chOff x="345412" y="2411599"/>
            <a:chExt cx="1387320" cy="1334680"/>
          </a:xfrm>
        </p:grpSpPr>
        <p:sp>
          <p:nvSpPr>
            <p:cNvPr id="75" name="TextBox 74">
              <a:extLst>
                <a:ext uri="{FF2B5EF4-FFF2-40B4-BE49-F238E27FC236}">
                  <a16:creationId xmlns:a16="http://schemas.microsoft.com/office/drawing/2014/main" xmlns="" id="{FECAEFF9-14F9-420B-B81B-1A2D424B5A63}"/>
                </a:ext>
              </a:extLst>
            </p:cNvPr>
            <p:cNvSpPr txBox="1"/>
            <p:nvPr/>
          </p:nvSpPr>
          <p:spPr>
            <a:xfrm>
              <a:off x="1007919" y="2411599"/>
              <a:ext cx="724812" cy="461665"/>
            </a:xfrm>
            <a:prstGeom prst="rect">
              <a:avLst/>
            </a:prstGeom>
            <a:noFill/>
          </p:spPr>
          <p:txBody>
            <a:bodyPr wrap="square" rtlCol="0">
              <a:spAutoFit/>
            </a:bodyPr>
            <a:lstStyle/>
            <a:p>
              <a:pPr algn="l" rtl="1"/>
              <a:r>
                <a:rPr lang="en-US" sz="2400" dirty="0">
                  <a:solidFill>
                    <a:srgbClr val="EF3078"/>
                  </a:solidFill>
                  <a:latin typeface="Tw Cen MT" panose="020B0602020104020603" pitchFamily="34" charset="0"/>
                </a:rPr>
                <a:t>6</a:t>
              </a:r>
            </a:p>
          </p:txBody>
        </p:sp>
        <p:sp>
          <p:nvSpPr>
            <p:cNvPr id="76" name="TextBox 75">
              <a:extLst>
                <a:ext uri="{FF2B5EF4-FFF2-40B4-BE49-F238E27FC236}">
                  <a16:creationId xmlns:a16="http://schemas.microsoft.com/office/drawing/2014/main" xmlns="" id="{2E7256DD-6317-492A-853D-B93DE998E24A}"/>
                </a:ext>
              </a:extLst>
            </p:cNvPr>
            <p:cNvSpPr txBox="1"/>
            <p:nvPr/>
          </p:nvSpPr>
          <p:spPr>
            <a:xfrm>
              <a:off x="345412" y="2730616"/>
              <a:ext cx="1387320" cy="1015663"/>
            </a:xfrm>
            <a:prstGeom prst="rect">
              <a:avLst/>
            </a:prstGeom>
            <a:noFill/>
          </p:spPr>
          <p:txBody>
            <a:bodyPr wrap="square" rtlCol="0">
              <a:spAutoFit/>
            </a:bodyPr>
            <a:lstStyle/>
            <a:p>
              <a:pPr algn="ctr" rtl="1"/>
              <a:r>
                <a:rPr lang="ar-SA" sz="2000" dirty="0">
                  <a:solidFill>
                    <a:srgbClr val="EF3078"/>
                  </a:solidFill>
                  <a:latin typeface="Sakkal Majalla" panose="02000000000000000000" pitchFamily="2" charset="-78"/>
                  <a:cs typeface="Sakkal Majalla" panose="02000000000000000000" pitchFamily="2" charset="-78"/>
                </a:rPr>
                <a:t>الأدب القومي هو الأساس واللغة في خدمته.</a:t>
              </a:r>
              <a:endParaRPr lang="en-US" sz="2000" dirty="0">
                <a:solidFill>
                  <a:srgbClr val="EF3078"/>
                </a:solidFill>
                <a:latin typeface="Sakkal Majalla" panose="02000000000000000000" pitchFamily="2" charset="-78"/>
                <a:cs typeface="Sakkal Majalla" panose="02000000000000000000" pitchFamily="2" charset="-78"/>
              </a:endParaRPr>
            </a:p>
          </p:txBody>
        </p:sp>
      </p:grpSp>
      <p:grpSp>
        <p:nvGrpSpPr>
          <p:cNvPr id="104" name="Group 103">
            <a:extLst>
              <a:ext uri="{FF2B5EF4-FFF2-40B4-BE49-F238E27FC236}">
                <a16:creationId xmlns:a16="http://schemas.microsoft.com/office/drawing/2014/main" xmlns="" id="{12804901-3BC3-4B63-B57A-680C61064136}"/>
              </a:ext>
            </a:extLst>
          </p:cNvPr>
          <p:cNvGrpSpPr/>
          <p:nvPr/>
        </p:nvGrpSpPr>
        <p:grpSpPr>
          <a:xfrm>
            <a:off x="808383" y="5077521"/>
            <a:ext cx="2020016" cy="1329889"/>
            <a:chOff x="1441079" y="5077521"/>
            <a:chExt cx="1387320" cy="1329889"/>
          </a:xfrm>
        </p:grpSpPr>
        <p:sp>
          <p:nvSpPr>
            <p:cNvPr id="78" name="TextBox 77">
              <a:extLst>
                <a:ext uri="{FF2B5EF4-FFF2-40B4-BE49-F238E27FC236}">
                  <a16:creationId xmlns:a16="http://schemas.microsoft.com/office/drawing/2014/main" xmlns="" id="{3D4F678F-40B7-4440-9805-D7FF30FB7FC8}"/>
                </a:ext>
              </a:extLst>
            </p:cNvPr>
            <p:cNvSpPr txBox="1"/>
            <p:nvPr/>
          </p:nvSpPr>
          <p:spPr>
            <a:xfrm>
              <a:off x="1513200" y="5077521"/>
              <a:ext cx="724812" cy="461665"/>
            </a:xfrm>
            <a:prstGeom prst="rect">
              <a:avLst/>
            </a:prstGeom>
            <a:noFill/>
          </p:spPr>
          <p:txBody>
            <a:bodyPr wrap="square" rtlCol="0">
              <a:spAutoFit/>
            </a:bodyPr>
            <a:lstStyle/>
            <a:p>
              <a:pPr algn="r"/>
              <a:r>
                <a:rPr lang="en-US" sz="2400" dirty="0">
                  <a:solidFill>
                    <a:srgbClr val="EE9524"/>
                  </a:solidFill>
                  <a:latin typeface="Tw Cen MT" panose="020B0602020104020603" pitchFamily="34" charset="0"/>
                </a:rPr>
                <a:t>5</a:t>
              </a:r>
            </a:p>
          </p:txBody>
        </p:sp>
        <p:sp>
          <p:nvSpPr>
            <p:cNvPr id="79" name="TextBox 78">
              <a:extLst>
                <a:ext uri="{FF2B5EF4-FFF2-40B4-BE49-F238E27FC236}">
                  <a16:creationId xmlns:a16="http://schemas.microsoft.com/office/drawing/2014/main" xmlns="" id="{E3B5B3C4-08D7-4F80-905A-16D436C0F2EA}"/>
                </a:ext>
              </a:extLst>
            </p:cNvPr>
            <p:cNvSpPr txBox="1"/>
            <p:nvPr/>
          </p:nvSpPr>
          <p:spPr>
            <a:xfrm>
              <a:off x="1441079" y="5391747"/>
              <a:ext cx="1387320" cy="1015663"/>
            </a:xfrm>
            <a:prstGeom prst="rect">
              <a:avLst/>
            </a:prstGeom>
            <a:noFill/>
          </p:spPr>
          <p:txBody>
            <a:bodyPr wrap="square" rtlCol="0">
              <a:spAutoFit/>
            </a:bodyPr>
            <a:lstStyle/>
            <a:p>
              <a:pPr algn="ctr" rtl="1"/>
              <a:r>
                <a:rPr lang="ar-SA" sz="2000" dirty="0">
                  <a:solidFill>
                    <a:srgbClr val="EE9524"/>
                  </a:solidFill>
                  <a:latin typeface="Sakkal Majalla" panose="02000000000000000000" pitchFamily="2" charset="-78"/>
                  <a:cs typeface="Sakkal Majalla" panose="02000000000000000000" pitchFamily="2" charset="-78"/>
                </a:rPr>
                <a:t>إقفال الباب أمام أية آراء  أو اجتهادات جديدة</a:t>
              </a:r>
              <a:endParaRPr lang="en-US" sz="2000" dirty="0">
                <a:solidFill>
                  <a:srgbClr val="EE9524"/>
                </a:solidFill>
                <a:latin typeface="Sakkal Majalla" panose="02000000000000000000" pitchFamily="2" charset="-78"/>
                <a:cs typeface="Sakkal Majalla" panose="02000000000000000000" pitchFamily="2" charset="-78"/>
              </a:endParaRPr>
            </a:p>
          </p:txBody>
        </p:sp>
      </p:grpSp>
      <p:grpSp>
        <p:nvGrpSpPr>
          <p:cNvPr id="106" name="Group 105">
            <a:extLst>
              <a:ext uri="{FF2B5EF4-FFF2-40B4-BE49-F238E27FC236}">
                <a16:creationId xmlns:a16="http://schemas.microsoft.com/office/drawing/2014/main" xmlns="" id="{D9DD4B7F-8A71-49A3-BC05-44E26D841E62}"/>
              </a:ext>
            </a:extLst>
          </p:cNvPr>
          <p:cNvGrpSpPr/>
          <p:nvPr/>
        </p:nvGrpSpPr>
        <p:grpSpPr>
          <a:xfrm>
            <a:off x="2685026" y="1532664"/>
            <a:ext cx="1747675" cy="1354279"/>
            <a:chOff x="3045381" y="1532664"/>
            <a:chExt cx="1387320" cy="1354279"/>
          </a:xfrm>
        </p:grpSpPr>
        <p:sp>
          <p:nvSpPr>
            <p:cNvPr id="81" name="TextBox 80">
              <a:extLst>
                <a:ext uri="{FF2B5EF4-FFF2-40B4-BE49-F238E27FC236}">
                  <a16:creationId xmlns:a16="http://schemas.microsoft.com/office/drawing/2014/main" xmlns="" id="{C2359718-1C0E-45C6-99D0-A3CB1814E621}"/>
                </a:ext>
              </a:extLst>
            </p:cNvPr>
            <p:cNvSpPr txBox="1"/>
            <p:nvPr/>
          </p:nvSpPr>
          <p:spPr>
            <a:xfrm>
              <a:off x="3411403" y="1532664"/>
              <a:ext cx="724812" cy="461665"/>
            </a:xfrm>
            <a:prstGeom prst="rect">
              <a:avLst/>
            </a:prstGeom>
            <a:noFill/>
          </p:spPr>
          <p:txBody>
            <a:bodyPr wrap="square" rtlCol="0">
              <a:spAutoFit/>
            </a:bodyPr>
            <a:lstStyle/>
            <a:p>
              <a:pPr algn="ctr" rtl="1"/>
              <a:r>
                <a:rPr lang="en-US" sz="2400" dirty="0">
                  <a:solidFill>
                    <a:srgbClr val="03A1A4"/>
                  </a:solidFill>
                  <a:latin typeface="Tw Cen MT" panose="020B0602020104020603" pitchFamily="34" charset="0"/>
                </a:rPr>
                <a:t>4</a:t>
              </a:r>
            </a:p>
          </p:txBody>
        </p:sp>
        <p:sp>
          <p:nvSpPr>
            <p:cNvPr id="82" name="TextBox 81">
              <a:extLst>
                <a:ext uri="{FF2B5EF4-FFF2-40B4-BE49-F238E27FC236}">
                  <a16:creationId xmlns:a16="http://schemas.microsoft.com/office/drawing/2014/main" xmlns="" id="{83347D2D-8F9E-424F-8379-EE81B97BB648}"/>
                </a:ext>
              </a:extLst>
            </p:cNvPr>
            <p:cNvSpPr txBox="1"/>
            <p:nvPr/>
          </p:nvSpPr>
          <p:spPr>
            <a:xfrm>
              <a:off x="3045381" y="1871280"/>
              <a:ext cx="1387320" cy="1015663"/>
            </a:xfrm>
            <a:prstGeom prst="rect">
              <a:avLst/>
            </a:prstGeom>
            <a:noFill/>
          </p:spPr>
          <p:txBody>
            <a:bodyPr wrap="square" rtlCol="0">
              <a:spAutoFit/>
            </a:bodyPr>
            <a:lstStyle/>
            <a:p>
              <a:pPr algn="ctr" rtl="1"/>
              <a:r>
                <a:rPr lang="ar-SA" sz="2000" dirty="0">
                  <a:solidFill>
                    <a:srgbClr val="03A1A4"/>
                  </a:solidFill>
                  <a:latin typeface="Sakkal Majalla" panose="02000000000000000000" pitchFamily="2" charset="-78"/>
                  <a:cs typeface="Sakkal Majalla" panose="02000000000000000000" pitchFamily="2" charset="-78"/>
                </a:rPr>
                <a:t>العلاقات والتأثيرات تتناول الشكل كما المضمون عند المقارنة</a:t>
              </a:r>
              <a:endParaRPr lang="en-US" sz="2000" dirty="0">
                <a:solidFill>
                  <a:srgbClr val="03A1A4"/>
                </a:solidFill>
                <a:latin typeface="Sakkal Majalla" panose="02000000000000000000" pitchFamily="2" charset="-78"/>
                <a:cs typeface="Sakkal Majalla" panose="02000000000000000000" pitchFamily="2" charset="-78"/>
              </a:endParaRPr>
            </a:p>
          </p:txBody>
        </p:sp>
      </p:grpSp>
      <p:grpSp>
        <p:nvGrpSpPr>
          <p:cNvPr id="109" name="Group 108">
            <a:extLst>
              <a:ext uri="{FF2B5EF4-FFF2-40B4-BE49-F238E27FC236}">
                <a16:creationId xmlns:a16="http://schemas.microsoft.com/office/drawing/2014/main" xmlns="" id="{3FA3884F-7360-4A10-8B37-C166F2766294}"/>
              </a:ext>
            </a:extLst>
          </p:cNvPr>
          <p:cNvGrpSpPr/>
          <p:nvPr/>
        </p:nvGrpSpPr>
        <p:grpSpPr>
          <a:xfrm>
            <a:off x="10405055" y="2198594"/>
            <a:ext cx="1393271" cy="1243100"/>
            <a:chOff x="10405055" y="2198594"/>
            <a:chExt cx="1393271" cy="1243100"/>
          </a:xfrm>
        </p:grpSpPr>
        <p:sp>
          <p:nvSpPr>
            <p:cNvPr id="87" name="TextBox 86">
              <a:extLst>
                <a:ext uri="{FF2B5EF4-FFF2-40B4-BE49-F238E27FC236}">
                  <a16:creationId xmlns:a16="http://schemas.microsoft.com/office/drawing/2014/main" xmlns="" id="{C44B1081-28BD-4723-93B6-B3D9F5525EC3}"/>
                </a:ext>
              </a:extLst>
            </p:cNvPr>
            <p:cNvSpPr txBox="1"/>
            <p:nvPr/>
          </p:nvSpPr>
          <p:spPr>
            <a:xfrm>
              <a:off x="10405055" y="2198594"/>
              <a:ext cx="724812" cy="461665"/>
            </a:xfrm>
            <a:prstGeom prst="rect">
              <a:avLst/>
            </a:prstGeom>
            <a:noFill/>
          </p:spPr>
          <p:txBody>
            <a:bodyPr wrap="square" rtlCol="0">
              <a:spAutoFit/>
            </a:bodyPr>
            <a:lstStyle/>
            <a:p>
              <a:pPr algn="r" rtl="1"/>
              <a:r>
                <a:rPr lang="en-US" sz="2400" dirty="0">
                  <a:solidFill>
                    <a:srgbClr val="EF3078"/>
                  </a:solidFill>
                  <a:latin typeface="Tw Cen MT" panose="020B0602020104020603" pitchFamily="34" charset="0"/>
                </a:rPr>
                <a:t>1</a:t>
              </a:r>
            </a:p>
          </p:txBody>
        </p:sp>
        <p:sp>
          <p:nvSpPr>
            <p:cNvPr id="88" name="TextBox 87">
              <a:extLst>
                <a:ext uri="{FF2B5EF4-FFF2-40B4-BE49-F238E27FC236}">
                  <a16:creationId xmlns:a16="http://schemas.microsoft.com/office/drawing/2014/main" xmlns="" id="{CAF0DE8F-4E0D-400F-8691-13BC3C42218F}"/>
                </a:ext>
              </a:extLst>
            </p:cNvPr>
            <p:cNvSpPr txBox="1"/>
            <p:nvPr/>
          </p:nvSpPr>
          <p:spPr>
            <a:xfrm>
              <a:off x="10411006" y="2518364"/>
              <a:ext cx="1387320" cy="923330"/>
            </a:xfrm>
            <a:prstGeom prst="rect">
              <a:avLst/>
            </a:prstGeom>
            <a:noFill/>
          </p:spPr>
          <p:txBody>
            <a:bodyPr wrap="square" rtlCol="0">
              <a:spAutoFit/>
            </a:bodyPr>
            <a:lstStyle/>
            <a:p>
              <a:pPr algn="ctr" rtl="1"/>
              <a:r>
                <a:rPr lang="ar-SA" b="1" dirty="0">
                  <a:solidFill>
                    <a:srgbClr val="EF3078"/>
                  </a:solidFill>
                  <a:latin typeface="Sakkal Majalla" panose="02000000000000000000" pitchFamily="2" charset="-78"/>
                  <a:cs typeface="Sakkal Majalla" panose="02000000000000000000" pitchFamily="2" charset="-78"/>
                </a:rPr>
                <a:t>يقوم الأدب على ركيزتين هما الشكل والمضمون</a:t>
              </a:r>
              <a:endParaRPr lang="en-US" b="1" dirty="0">
                <a:solidFill>
                  <a:srgbClr val="EF3078"/>
                </a:solidFill>
                <a:latin typeface="Sakkal Majalla" panose="02000000000000000000" pitchFamily="2" charset="-78"/>
                <a:cs typeface="Sakkal Majalla" panose="02000000000000000000" pitchFamily="2" charset="-78"/>
              </a:endParaRPr>
            </a:p>
          </p:txBody>
        </p:sp>
      </p:grpSp>
      <p:grpSp>
        <p:nvGrpSpPr>
          <p:cNvPr id="108" name="Group 107">
            <a:extLst>
              <a:ext uri="{FF2B5EF4-FFF2-40B4-BE49-F238E27FC236}">
                <a16:creationId xmlns:a16="http://schemas.microsoft.com/office/drawing/2014/main" xmlns="" id="{948E0E04-F6AD-4204-A734-B8A0EC1E885D}"/>
              </a:ext>
            </a:extLst>
          </p:cNvPr>
          <p:cNvGrpSpPr/>
          <p:nvPr/>
        </p:nvGrpSpPr>
        <p:grpSpPr>
          <a:xfrm>
            <a:off x="8910198" y="5273815"/>
            <a:ext cx="1598794" cy="1037493"/>
            <a:chOff x="8910198" y="5273815"/>
            <a:chExt cx="1598794" cy="1037493"/>
          </a:xfrm>
        </p:grpSpPr>
        <p:sp>
          <p:nvSpPr>
            <p:cNvPr id="90" name="TextBox 89">
              <a:extLst>
                <a:ext uri="{FF2B5EF4-FFF2-40B4-BE49-F238E27FC236}">
                  <a16:creationId xmlns:a16="http://schemas.microsoft.com/office/drawing/2014/main" xmlns="" id="{4DD90853-2F30-480A-A4BC-AF61CA243D4E}"/>
                </a:ext>
              </a:extLst>
            </p:cNvPr>
            <p:cNvSpPr txBox="1"/>
            <p:nvPr/>
          </p:nvSpPr>
          <p:spPr>
            <a:xfrm>
              <a:off x="9146176" y="5273815"/>
              <a:ext cx="724812" cy="461665"/>
            </a:xfrm>
            <a:prstGeom prst="rect">
              <a:avLst/>
            </a:prstGeom>
            <a:noFill/>
          </p:spPr>
          <p:txBody>
            <a:bodyPr wrap="square" rtlCol="0">
              <a:spAutoFit/>
            </a:bodyPr>
            <a:lstStyle/>
            <a:p>
              <a:pPr algn="r" rtl="1"/>
              <a:r>
                <a:rPr lang="en-US" sz="2400" dirty="0">
                  <a:solidFill>
                    <a:srgbClr val="00B0F0"/>
                  </a:solidFill>
                  <a:latin typeface="Tw Cen MT" panose="020B0602020104020603" pitchFamily="34" charset="0"/>
                </a:rPr>
                <a:t>2</a:t>
              </a:r>
            </a:p>
          </p:txBody>
        </p:sp>
        <p:sp>
          <p:nvSpPr>
            <p:cNvPr id="91" name="TextBox 90">
              <a:extLst>
                <a:ext uri="{FF2B5EF4-FFF2-40B4-BE49-F238E27FC236}">
                  <a16:creationId xmlns:a16="http://schemas.microsoft.com/office/drawing/2014/main" xmlns="" id="{13DF5F7D-8517-4858-B26A-117AEF6AD00D}"/>
                </a:ext>
              </a:extLst>
            </p:cNvPr>
            <p:cNvSpPr txBox="1"/>
            <p:nvPr/>
          </p:nvSpPr>
          <p:spPr>
            <a:xfrm>
              <a:off x="8910198" y="5603422"/>
              <a:ext cx="1598794" cy="707886"/>
            </a:xfrm>
            <a:prstGeom prst="rect">
              <a:avLst/>
            </a:prstGeom>
            <a:noFill/>
          </p:spPr>
          <p:txBody>
            <a:bodyPr wrap="square" rtlCol="0">
              <a:spAutoFit/>
            </a:bodyPr>
            <a:lstStyle/>
            <a:p>
              <a:pPr algn="r" rtl="1"/>
              <a:r>
                <a:rPr lang="ar-SA" sz="2000" b="1" dirty="0">
                  <a:solidFill>
                    <a:srgbClr val="00B0F0"/>
                  </a:solidFill>
                  <a:latin typeface="Sakkal Majalla" panose="02000000000000000000" pitchFamily="2" charset="-78"/>
                  <a:cs typeface="Sakkal Majalla" panose="02000000000000000000" pitchFamily="2" charset="-78"/>
                </a:rPr>
                <a:t>المقارنة تاريخية خارج نطاق اللغة</a:t>
              </a:r>
              <a:endParaRPr lang="en-US" sz="2000" b="1" dirty="0">
                <a:solidFill>
                  <a:srgbClr val="00B0F0"/>
                </a:solidFill>
                <a:latin typeface="Sakkal Majalla" panose="02000000000000000000" pitchFamily="2" charset="-78"/>
                <a:cs typeface="Sakkal Majalla" panose="02000000000000000000" pitchFamily="2" charset="-78"/>
              </a:endParaRPr>
            </a:p>
          </p:txBody>
        </p:sp>
      </p:grpSp>
      <p:grpSp>
        <p:nvGrpSpPr>
          <p:cNvPr id="107" name="Group 106">
            <a:extLst>
              <a:ext uri="{FF2B5EF4-FFF2-40B4-BE49-F238E27FC236}">
                <a16:creationId xmlns:a16="http://schemas.microsoft.com/office/drawing/2014/main" xmlns="" id="{4B33EF84-99D9-4E3D-98A7-243B4B204E8F}"/>
              </a:ext>
            </a:extLst>
          </p:cNvPr>
          <p:cNvGrpSpPr/>
          <p:nvPr/>
        </p:nvGrpSpPr>
        <p:grpSpPr>
          <a:xfrm>
            <a:off x="7826508" y="1913642"/>
            <a:ext cx="2010843" cy="1643209"/>
            <a:chOff x="7840984" y="2085925"/>
            <a:chExt cx="1393271" cy="1643209"/>
          </a:xfrm>
        </p:grpSpPr>
        <p:sp>
          <p:nvSpPr>
            <p:cNvPr id="93" name="TextBox 92">
              <a:extLst>
                <a:ext uri="{FF2B5EF4-FFF2-40B4-BE49-F238E27FC236}">
                  <a16:creationId xmlns:a16="http://schemas.microsoft.com/office/drawing/2014/main" xmlns="" id="{3E41AE78-9E30-4CD4-9440-DE30C5519E6F}"/>
                </a:ext>
              </a:extLst>
            </p:cNvPr>
            <p:cNvSpPr txBox="1"/>
            <p:nvPr/>
          </p:nvSpPr>
          <p:spPr>
            <a:xfrm>
              <a:off x="7840984" y="2085925"/>
              <a:ext cx="724812" cy="461665"/>
            </a:xfrm>
            <a:prstGeom prst="rect">
              <a:avLst/>
            </a:prstGeom>
            <a:noFill/>
          </p:spPr>
          <p:txBody>
            <a:bodyPr wrap="square" rtlCol="0">
              <a:spAutoFit/>
            </a:bodyPr>
            <a:lstStyle/>
            <a:p>
              <a:pPr algn="r" rtl="1"/>
              <a:r>
                <a:rPr lang="en-US" sz="2400" dirty="0">
                  <a:solidFill>
                    <a:srgbClr val="385723"/>
                  </a:solidFill>
                  <a:latin typeface="Tw Cen MT" panose="020B0602020104020603" pitchFamily="34" charset="0"/>
                </a:rPr>
                <a:t>3</a:t>
              </a:r>
            </a:p>
          </p:txBody>
        </p:sp>
        <p:sp>
          <p:nvSpPr>
            <p:cNvPr id="94" name="TextBox 93">
              <a:extLst>
                <a:ext uri="{FF2B5EF4-FFF2-40B4-BE49-F238E27FC236}">
                  <a16:creationId xmlns:a16="http://schemas.microsoft.com/office/drawing/2014/main" xmlns="" id="{DBF60901-7459-4FFF-BFAB-332F5872E18A}"/>
                </a:ext>
              </a:extLst>
            </p:cNvPr>
            <p:cNvSpPr txBox="1"/>
            <p:nvPr/>
          </p:nvSpPr>
          <p:spPr>
            <a:xfrm>
              <a:off x="7846935" y="2405695"/>
              <a:ext cx="1387320" cy="1323439"/>
            </a:xfrm>
            <a:prstGeom prst="rect">
              <a:avLst/>
            </a:prstGeom>
            <a:noFill/>
          </p:spPr>
          <p:txBody>
            <a:bodyPr wrap="square" rtlCol="0">
              <a:spAutoFit/>
            </a:bodyPr>
            <a:lstStyle/>
            <a:p>
              <a:pPr algn="ctr" rtl="1"/>
              <a:r>
                <a:rPr lang="ar-SA" sz="2000" dirty="0">
                  <a:solidFill>
                    <a:srgbClr val="385723"/>
                  </a:solidFill>
                  <a:latin typeface="Sakkal Majalla" panose="02000000000000000000" pitchFamily="2" charset="-78"/>
                  <a:cs typeface="Sakkal Majalla" panose="02000000000000000000" pitchFamily="2" charset="-78"/>
                </a:rPr>
                <a:t>يُعني الأدب المقارن بدراسة الأفكار الأدبية والتيارات الفكرية والقوالب العامة والأجناس الأدبية</a:t>
              </a:r>
              <a:endParaRPr lang="en-US" sz="2000" dirty="0">
                <a:solidFill>
                  <a:srgbClr val="385723"/>
                </a:solidFill>
                <a:latin typeface="Sakkal Majalla" panose="02000000000000000000" pitchFamily="2" charset="-78"/>
                <a:cs typeface="Sakkal Majalla" panose="02000000000000000000" pitchFamily="2" charset="-78"/>
              </a:endParaRPr>
            </a:p>
          </p:txBody>
        </p:sp>
      </p:grpSp>
      <p:pic>
        <p:nvPicPr>
          <p:cNvPr id="28" name="Picture 27">
            <a:extLst>
              <a:ext uri="{FF2B5EF4-FFF2-40B4-BE49-F238E27FC236}">
                <a16:creationId xmlns:a16="http://schemas.microsoft.com/office/drawing/2014/main" xmlns="" id="{11570D54-259D-42CB-A036-2E272312B3E4}"/>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247589" y="3621190"/>
            <a:ext cx="519196" cy="610213"/>
          </a:xfrm>
          <a:prstGeom prst="rect">
            <a:avLst/>
          </a:prstGeom>
        </p:spPr>
      </p:pic>
      <p:pic>
        <p:nvPicPr>
          <p:cNvPr id="30" name="Picture 29">
            <a:extLst>
              <a:ext uri="{FF2B5EF4-FFF2-40B4-BE49-F238E27FC236}">
                <a16:creationId xmlns:a16="http://schemas.microsoft.com/office/drawing/2014/main" xmlns="" id="{86932B7F-7336-483F-8585-52DC1A0FDB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929100" y="4119132"/>
            <a:ext cx="837042" cy="886600"/>
          </a:xfrm>
          <a:prstGeom prst="rect">
            <a:avLst/>
          </a:prstGeom>
        </p:spPr>
      </p:pic>
      <p:pic>
        <p:nvPicPr>
          <p:cNvPr id="32" name="Picture 31">
            <a:extLst>
              <a:ext uri="{FF2B5EF4-FFF2-40B4-BE49-F238E27FC236}">
                <a16:creationId xmlns:a16="http://schemas.microsoft.com/office/drawing/2014/main" xmlns="" id="{6EA8E8DD-FBB7-4BAC-BCE4-F3CE656616F1}"/>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74335" y="3849203"/>
            <a:ext cx="650585" cy="756370"/>
          </a:xfrm>
          <a:prstGeom prst="rect">
            <a:avLst/>
          </a:prstGeom>
        </p:spPr>
      </p:pic>
      <p:pic>
        <p:nvPicPr>
          <p:cNvPr id="34" name="Picture 33">
            <a:extLst>
              <a:ext uri="{FF2B5EF4-FFF2-40B4-BE49-F238E27FC236}">
                <a16:creationId xmlns:a16="http://schemas.microsoft.com/office/drawing/2014/main" xmlns="" id="{A8E81EE6-8CE9-4632-9620-025A496CFB81}"/>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88712" y="2890024"/>
            <a:ext cx="1167343" cy="1229108"/>
          </a:xfrm>
          <a:prstGeom prst="rect">
            <a:avLst/>
          </a:prstGeom>
        </p:spPr>
      </p:pic>
      <p:pic>
        <p:nvPicPr>
          <p:cNvPr id="36" name="Picture 35">
            <a:extLst>
              <a:ext uri="{FF2B5EF4-FFF2-40B4-BE49-F238E27FC236}">
                <a16:creationId xmlns:a16="http://schemas.microsoft.com/office/drawing/2014/main" xmlns="" id="{D90B870F-6EE8-4F9C-A3F3-8D0D2ED1B032}"/>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766816" y="3963535"/>
            <a:ext cx="503157" cy="652057"/>
          </a:xfrm>
          <a:prstGeom prst="rect">
            <a:avLst/>
          </a:prstGeom>
        </p:spPr>
      </p:pic>
      <p:pic>
        <p:nvPicPr>
          <p:cNvPr id="40" name="Picture 39">
            <a:extLst>
              <a:ext uri="{FF2B5EF4-FFF2-40B4-BE49-F238E27FC236}">
                <a16:creationId xmlns:a16="http://schemas.microsoft.com/office/drawing/2014/main" xmlns="" id="{43B7D8A0-31AE-444A-A1EF-14CB63DAA930}"/>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2434021" y="3651124"/>
            <a:ext cx="494709" cy="548542"/>
          </a:xfrm>
          <a:prstGeom prst="rect">
            <a:avLst/>
          </a:prstGeom>
        </p:spPr>
      </p:pic>
    </p:spTree>
    <p:extLst>
      <p:ext uri="{BB962C8B-B14F-4D97-AF65-F5344CB8AC3E}">
        <p14:creationId xmlns:p14="http://schemas.microsoft.com/office/powerpoint/2010/main" val="555199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1"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1"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animEffect transition="in" filter="fade">
                                      <p:cBhvr>
                                        <p:cTn id="57" dur="500"/>
                                        <p:tgtEl>
                                          <p:spTgt spid="10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right)">
                                      <p:cBhvr>
                                        <p:cTn id="69" dur="500"/>
                                        <p:tgtEl>
                                          <p:spTgt spid="10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06"/>
                                        </p:tgtEl>
                                        <p:attrNameLst>
                                          <p:attrName>style.visibility</p:attrName>
                                        </p:attrNameLst>
                                      </p:cBhvr>
                                      <p:to>
                                        <p:strVal val="visible"/>
                                      </p:to>
                                    </p:set>
                                    <p:anim calcmode="lin" valueType="num">
                                      <p:cBhvr>
                                        <p:cTn id="73" dur="500" fill="hold"/>
                                        <p:tgtEl>
                                          <p:spTgt spid="106"/>
                                        </p:tgtEl>
                                        <p:attrNameLst>
                                          <p:attrName>ppt_w</p:attrName>
                                        </p:attrNameLst>
                                      </p:cBhvr>
                                      <p:tavLst>
                                        <p:tav tm="0">
                                          <p:val>
                                            <p:fltVal val="0"/>
                                          </p:val>
                                        </p:tav>
                                        <p:tav tm="100000">
                                          <p:val>
                                            <p:strVal val="#ppt_w"/>
                                          </p:val>
                                        </p:tav>
                                      </p:tavLst>
                                    </p:anim>
                                    <p:anim calcmode="lin" valueType="num">
                                      <p:cBhvr>
                                        <p:cTn id="74" dur="500" fill="hold"/>
                                        <p:tgtEl>
                                          <p:spTgt spid="106"/>
                                        </p:tgtEl>
                                        <p:attrNameLst>
                                          <p:attrName>ppt_h</p:attrName>
                                        </p:attrNameLst>
                                      </p:cBhvr>
                                      <p:tavLst>
                                        <p:tav tm="0">
                                          <p:val>
                                            <p:fltVal val="0"/>
                                          </p:val>
                                        </p:tav>
                                        <p:tav tm="100000">
                                          <p:val>
                                            <p:strVal val="#ppt_h"/>
                                          </p:val>
                                        </p:tav>
                                      </p:tavLst>
                                    </p:anim>
                                    <p:animEffect transition="in" filter="fade">
                                      <p:cBhvr>
                                        <p:cTn id="75" dur="500"/>
                                        <p:tgtEl>
                                          <p:spTgt spid="10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1"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right)">
                                      <p:cBhvr>
                                        <p:cTn id="87" dur="500"/>
                                        <p:tgtEl>
                                          <p:spTgt spid="63"/>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 calcmode="lin" valueType="num">
                                      <p:cBhvr>
                                        <p:cTn id="91" dur="500" fill="hold"/>
                                        <p:tgtEl>
                                          <p:spTgt spid="104"/>
                                        </p:tgtEl>
                                        <p:attrNameLst>
                                          <p:attrName>ppt_w</p:attrName>
                                        </p:attrNameLst>
                                      </p:cBhvr>
                                      <p:tavLst>
                                        <p:tav tm="0">
                                          <p:val>
                                            <p:fltVal val="0"/>
                                          </p:val>
                                        </p:tav>
                                        <p:tav tm="100000">
                                          <p:val>
                                            <p:strVal val="#ppt_w"/>
                                          </p:val>
                                        </p:tav>
                                      </p:tavLst>
                                    </p:anim>
                                    <p:anim calcmode="lin" valueType="num">
                                      <p:cBhvr>
                                        <p:cTn id="92" dur="500" fill="hold"/>
                                        <p:tgtEl>
                                          <p:spTgt spid="104"/>
                                        </p:tgtEl>
                                        <p:attrNameLst>
                                          <p:attrName>ppt_h</p:attrName>
                                        </p:attrNameLst>
                                      </p:cBhvr>
                                      <p:tavLst>
                                        <p:tav tm="0">
                                          <p:val>
                                            <p:fltVal val="0"/>
                                          </p:val>
                                        </p:tav>
                                        <p:tav tm="100000">
                                          <p:val>
                                            <p:strVal val="#ppt_h"/>
                                          </p:val>
                                        </p:tav>
                                      </p:tavLst>
                                    </p:anim>
                                    <p:animEffect transition="in" filter="fade">
                                      <p:cBhvr>
                                        <p:cTn id="93" dur="500"/>
                                        <p:tgtEl>
                                          <p:spTgt spid="104"/>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1" presetClass="entr" presetSubtype="0" fill="hold" nodeType="with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par>
                          <p:cTn id="102" fill="hold">
                            <p:stCondLst>
                              <p:cond delay="8000"/>
                            </p:stCondLst>
                            <p:childTnLst>
                              <p:par>
                                <p:cTn id="103" presetID="22" presetClass="entr" presetSubtype="2" fill="hold" nodeType="afterEffect">
                                  <p:stCondLst>
                                    <p:cond delay="100"/>
                                  </p:stCondLst>
                                  <p:childTnLst>
                                    <p:set>
                                      <p:cBhvr>
                                        <p:cTn id="104" dur="1" fill="hold">
                                          <p:stCondLst>
                                            <p:cond delay="0"/>
                                          </p:stCondLst>
                                        </p:cTn>
                                        <p:tgtEl>
                                          <p:spTgt spid="62"/>
                                        </p:tgtEl>
                                        <p:attrNameLst>
                                          <p:attrName>style.visibility</p:attrName>
                                        </p:attrNameLst>
                                      </p:cBhvr>
                                      <p:to>
                                        <p:strVal val="visible"/>
                                      </p:to>
                                    </p:set>
                                    <p:animEffect transition="in" filter="wipe(right)">
                                      <p:cBhvr>
                                        <p:cTn id="105" dur="500"/>
                                        <p:tgtEl>
                                          <p:spTgt spid="62"/>
                                        </p:tgtEl>
                                      </p:cBhvr>
                                    </p:animEffect>
                                  </p:childTnLst>
                                </p:cTn>
                              </p:par>
                            </p:childTnLst>
                          </p:cTn>
                        </p:par>
                        <p:par>
                          <p:cTn id="106" fill="hold">
                            <p:stCondLst>
                              <p:cond delay="8600"/>
                            </p:stCondLst>
                            <p:childTnLst>
                              <p:par>
                                <p:cTn id="107" presetID="53" presetClass="entr" presetSubtype="16" fill="hold" nodeType="afterEffect">
                                  <p:stCondLst>
                                    <p:cond delay="100"/>
                                  </p:stCondLst>
                                  <p:childTnLst>
                                    <p:set>
                                      <p:cBhvr>
                                        <p:cTn id="108" dur="1" fill="hold">
                                          <p:stCondLst>
                                            <p:cond delay="0"/>
                                          </p:stCondLst>
                                        </p:cTn>
                                        <p:tgtEl>
                                          <p:spTgt spid="103"/>
                                        </p:tgtEl>
                                        <p:attrNameLst>
                                          <p:attrName>style.visibility</p:attrName>
                                        </p:attrNameLst>
                                      </p:cBhvr>
                                      <p:to>
                                        <p:strVal val="visible"/>
                                      </p:to>
                                    </p:set>
                                    <p:anim calcmode="lin" valueType="num">
                                      <p:cBhvr>
                                        <p:cTn id="109" dur="500" fill="hold"/>
                                        <p:tgtEl>
                                          <p:spTgt spid="103"/>
                                        </p:tgtEl>
                                        <p:attrNameLst>
                                          <p:attrName>ppt_w</p:attrName>
                                        </p:attrNameLst>
                                      </p:cBhvr>
                                      <p:tavLst>
                                        <p:tav tm="0">
                                          <p:val>
                                            <p:fltVal val="0"/>
                                          </p:val>
                                        </p:tav>
                                        <p:tav tm="100000">
                                          <p:val>
                                            <p:strVal val="#ppt_w"/>
                                          </p:val>
                                        </p:tav>
                                      </p:tavLst>
                                    </p:anim>
                                    <p:anim calcmode="lin" valueType="num">
                                      <p:cBhvr>
                                        <p:cTn id="110" dur="500" fill="hold"/>
                                        <p:tgtEl>
                                          <p:spTgt spid="103"/>
                                        </p:tgtEl>
                                        <p:attrNameLst>
                                          <p:attrName>ppt_h</p:attrName>
                                        </p:attrNameLst>
                                      </p:cBhvr>
                                      <p:tavLst>
                                        <p:tav tm="0">
                                          <p:val>
                                            <p:fltVal val="0"/>
                                          </p:val>
                                        </p:tav>
                                        <p:tav tm="100000">
                                          <p:val>
                                            <p:strVal val="#ppt_h"/>
                                          </p:val>
                                        </p:tav>
                                      </p:tavLst>
                                    </p:anim>
                                    <p:animEffect transition="in" filter="fade">
                                      <p:cBhvr>
                                        <p:cTn id="1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852485" y="2961830"/>
            <a:ext cx="1515386" cy="707886"/>
          </a:xfrm>
          <a:prstGeom prst="rect">
            <a:avLst/>
          </a:prstGeom>
          <a:noFill/>
        </p:spPr>
        <p:txBody>
          <a:bodyPr wrap="square" rtlCol="0">
            <a:spAutoFit/>
          </a:bodyPr>
          <a:lstStyle/>
          <a:p>
            <a:pPr algn="ctr"/>
            <a:r>
              <a:rPr lang="en-US" sz="4000" dirty="0">
                <a:solidFill>
                  <a:srgbClr val="03A1A4"/>
                </a:solidFill>
                <a:latin typeface="Tw Cen MT" panose="020B0602020104020603" pitchFamily="34" charset="0"/>
              </a:rPr>
              <a:t>1953</a:t>
            </a: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41996" y="5602985"/>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البحيري، محمد </a:t>
            </a:r>
            <a:r>
              <a:rPr lang="ar-SA" dirty="0" err="1">
                <a:solidFill>
                  <a:schemeClr val="bg2">
                    <a:lumMod val="50000"/>
                  </a:schemeClr>
                </a:solidFill>
                <a:latin typeface="Sakkal Majalla" panose="02000000000000000000" pitchFamily="2" charset="-78"/>
                <a:cs typeface="Sakkal Majalla" panose="02000000000000000000" pitchFamily="2" charset="-78"/>
              </a:rPr>
              <a:t>محمد</a:t>
            </a:r>
            <a:r>
              <a:rPr lang="ar-SA" dirty="0">
                <a:solidFill>
                  <a:schemeClr val="bg2">
                    <a:lumMod val="50000"/>
                  </a:schemeClr>
                </a:solidFill>
                <a:latin typeface="Sakkal Majalla" panose="02000000000000000000" pitchFamily="2" charset="-78"/>
                <a:cs typeface="Sakkal Majalla" panose="02000000000000000000" pitchFamily="2" charset="-78"/>
              </a:rPr>
              <a:t>. </a:t>
            </a:r>
            <a:r>
              <a:rPr lang="ar-SA" b="1" dirty="0">
                <a:solidFill>
                  <a:schemeClr val="bg2">
                    <a:lumMod val="50000"/>
                  </a:schemeClr>
                </a:solidFill>
                <a:latin typeface="Sakkal Majalla" panose="02000000000000000000" pitchFamily="2" charset="-78"/>
                <a:cs typeface="Sakkal Majalla" panose="02000000000000000000" pitchFamily="2" charset="-78"/>
              </a:rPr>
              <a:t>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دار الطباعة المحمدية بالأزهر.</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3090963" y="4382611"/>
            <a:ext cx="1515386" cy="707886"/>
          </a:xfrm>
          <a:prstGeom prst="rect">
            <a:avLst/>
          </a:prstGeom>
          <a:noFill/>
        </p:spPr>
        <p:txBody>
          <a:bodyPr wrap="square" rtlCol="0">
            <a:spAutoFit/>
          </a:bodyPr>
          <a:lstStyle/>
          <a:p>
            <a:pPr algn="ctr"/>
            <a:r>
              <a:rPr lang="en-US" sz="4000" dirty="0">
                <a:solidFill>
                  <a:srgbClr val="EE9524"/>
                </a:solidFill>
                <a:latin typeface="Tw Cen MT" panose="020B0602020104020603" pitchFamily="34" charset="0"/>
              </a:rPr>
              <a:t>1953</a:t>
            </a: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248134" y="1938320"/>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هلال، محمد غنيمي. </a:t>
            </a:r>
            <a:r>
              <a:rPr lang="ar-SA" b="1" dirty="0">
                <a:solidFill>
                  <a:schemeClr val="bg2">
                    <a:lumMod val="50000"/>
                  </a:schemeClr>
                </a:solidFill>
                <a:latin typeface="Sakkal Majalla" panose="02000000000000000000" pitchFamily="2" charset="-78"/>
                <a:cs typeface="Sakkal Majalla" panose="02000000000000000000" pitchFamily="2" charset="-78"/>
              </a:rPr>
              <a:t>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مطبعة مخيمر.</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5344396" y="2961830"/>
            <a:ext cx="1515386" cy="707886"/>
          </a:xfrm>
          <a:prstGeom prst="rect">
            <a:avLst/>
          </a:prstGeom>
          <a:noFill/>
        </p:spPr>
        <p:txBody>
          <a:bodyPr wrap="square" rtlCol="0">
            <a:spAutoFit/>
          </a:bodyPr>
          <a:lstStyle/>
          <a:p>
            <a:pPr algn="ctr"/>
            <a:r>
              <a:rPr lang="en-US" sz="4000" dirty="0">
                <a:solidFill>
                  <a:srgbClr val="EF3078"/>
                </a:solidFill>
                <a:latin typeface="Tw Cen MT" panose="020B0602020104020603" pitchFamily="34" charset="0"/>
              </a:rPr>
              <a:t>1951</a:t>
            </a: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212735" y="5616170"/>
            <a:ext cx="3886604"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سلامة، إبراهيم. </a:t>
            </a:r>
            <a:r>
              <a:rPr lang="ar-SA" b="1" dirty="0">
                <a:solidFill>
                  <a:schemeClr val="bg2">
                    <a:lumMod val="50000"/>
                  </a:schemeClr>
                </a:solidFill>
                <a:latin typeface="Sakkal Majalla" panose="02000000000000000000" pitchFamily="2" charset="-78"/>
                <a:cs typeface="Sakkal Majalla" panose="02000000000000000000" pitchFamily="2" charset="-78"/>
              </a:rPr>
              <a:t>تيارات أدبية بين الشرق والغرب: خطة ودراسة في 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المكتبة الأـنجلو مصرية.</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608145" y="4382611"/>
            <a:ext cx="1515386" cy="707886"/>
          </a:xfrm>
          <a:prstGeom prst="rect">
            <a:avLst/>
          </a:prstGeom>
          <a:noFill/>
        </p:spPr>
        <p:txBody>
          <a:bodyPr wrap="square" rtlCol="0">
            <a:spAutoFit/>
          </a:bodyPr>
          <a:lstStyle/>
          <a:p>
            <a:pPr algn="ctr"/>
            <a:r>
              <a:rPr lang="en-US" sz="4000" dirty="0">
                <a:solidFill>
                  <a:srgbClr val="1C7CBB"/>
                </a:solidFill>
                <a:latin typeface="Tw Cen MT" panose="020B0602020104020603" pitchFamily="34" charset="0"/>
              </a:rPr>
              <a:t>1949</a:t>
            </a: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812493" y="1912595"/>
            <a:ext cx="3201043" cy="646331"/>
          </a:xfrm>
          <a:prstGeom prst="rect">
            <a:avLst/>
          </a:prstGeom>
          <a:noFill/>
        </p:spPr>
        <p:txBody>
          <a:bodyPr wrap="square" rtlCol="0">
            <a:spAutoFit/>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حميدة، عبد الرازق. </a:t>
            </a:r>
            <a:r>
              <a:rPr lang="ar-SA" b="1" dirty="0">
                <a:solidFill>
                  <a:schemeClr val="bg2">
                    <a:lumMod val="50000"/>
                  </a:schemeClr>
                </a:solidFill>
                <a:latin typeface="Sakkal Majalla" panose="02000000000000000000" pitchFamily="2" charset="-78"/>
                <a:cs typeface="Sakkal Majalla" panose="02000000000000000000" pitchFamily="2" charset="-78"/>
              </a:rPr>
              <a:t>في الأدب المقارن</a:t>
            </a:r>
            <a:r>
              <a:rPr lang="ar-SA" dirty="0">
                <a:solidFill>
                  <a:schemeClr val="bg2">
                    <a:lumMod val="50000"/>
                  </a:schemeClr>
                </a:solidFill>
                <a:latin typeface="Sakkal Majalla" panose="02000000000000000000" pitchFamily="2" charset="-78"/>
                <a:cs typeface="Sakkal Majalla" panose="02000000000000000000" pitchFamily="2" charset="-78"/>
              </a:rPr>
              <a:t>. القاهرة: مطلعة العلوم.</a:t>
            </a:r>
            <a:endParaRPr lang="en-US"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846072" y="2961830"/>
            <a:ext cx="1515386" cy="707886"/>
          </a:xfrm>
          <a:prstGeom prst="rect">
            <a:avLst/>
          </a:prstGeom>
          <a:noFill/>
        </p:spPr>
        <p:txBody>
          <a:bodyPr wrap="square" rtlCol="0">
            <a:spAutoFit/>
          </a:bodyPr>
          <a:lstStyle/>
          <a:p>
            <a:pPr algn="ctr"/>
            <a:r>
              <a:rPr lang="en-US" sz="4000" dirty="0">
                <a:solidFill>
                  <a:schemeClr val="accent6">
                    <a:lumMod val="50000"/>
                  </a:schemeClr>
                </a:solidFill>
                <a:latin typeface="Tw Cen MT" panose="020B0602020104020603" pitchFamily="34" charset="0"/>
              </a:rPr>
              <a:t>1948</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9079010" y="5602985"/>
            <a:ext cx="3201043" cy="707886"/>
          </a:xfrm>
          <a:prstGeom prst="rect">
            <a:avLst/>
          </a:prstGeom>
          <a:noFill/>
        </p:spPr>
        <p:txBody>
          <a:bodyPr wrap="square" rtlCol="0">
            <a:spAutoFit/>
          </a:bodyPr>
          <a:lstStyle/>
          <a:p>
            <a:pPr algn="ctr" rtl="1"/>
            <a:r>
              <a:rPr lang="ar-SA" sz="2000" dirty="0" err="1">
                <a:solidFill>
                  <a:schemeClr val="bg2">
                    <a:lumMod val="50000"/>
                  </a:schemeClr>
                </a:solidFill>
                <a:latin typeface="Sakkal Majalla" panose="02000000000000000000" pitchFamily="2" charset="-78"/>
                <a:cs typeface="Sakkal Majalla" panose="02000000000000000000" pitchFamily="2" charset="-78"/>
              </a:rPr>
              <a:t>العقيقي</a:t>
            </a:r>
            <a:r>
              <a:rPr lang="ar-SA" sz="2000" dirty="0">
                <a:solidFill>
                  <a:schemeClr val="bg2">
                    <a:lumMod val="50000"/>
                  </a:schemeClr>
                </a:solidFill>
                <a:latin typeface="Sakkal Majalla" panose="02000000000000000000" pitchFamily="2" charset="-78"/>
                <a:cs typeface="Sakkal Majalla" panose="02000000000000000000" pitchFamily="2" charset="-78"/>
              </a:rPr>
              <a:t>، نجيب. </a:t>
            </a:r>
            <a:r>
              <a:rPr lang="ar-SA" sz="2000" b="1" dirty="0">
                <a:solidFill>
                  <a:schemeClr val="bg2">
                    <a:lumMod val="50000"/>
                  </a:schemeClr>
                </a:solidFill>
                <a:latin typeface="Sakkal Majalla" panose="02000000000000000000" pitchFamily="2" charset="-78"/>
                <a:cs typeface="Sakkal Majalla" panose="02000000000000000000" pitchFamily="2" charset="-78"/>
              </a:rPr>
              <a:t>من الأدب المقارن</a:t>
            </a:r>
            <a:r>
              <a:rPr lang="ar-SA" sz="2000" dirty="0">
                <a:solidFill>
                  <a:schemeClr val="bg2">
                    <a:lumMod val="50000"/>
                  </a:schemeClr>
                </a:solidFill>
                <a:latin typeface="Sakkal Majalla" panose="02000000000000000000" pitchFamily="2" charset="-78"/>
                <a:cs typeface="Sakkal Majalla" panose="02000000000000000000" pitchFamily="2" charset="-78"/>
              </a:rPr>
              <a:t>. القاهرة: دار المعارف.  </a:t>
            </a:r>
            <a:endParaRPr lang="en-US" sz="2000" dirty="0">
              <a:solidFill>
                <a:schemeClr val="bg2">
                  <a:lumMod val="50000"/>
                </a:schemeClr>
              </a:solidFill>
              <a:latin typeface="Sakkal Majalla" panose="02000000000000000000" pitchFamily="2" charset="-78"/>
              <a:cs typeface="Sakkal Majalla" panose="02000000000000000000" pitchFamily="2" charset="-78"/>
            </a:endParaRP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4448908" y="6212376"/>
            <a:ext cx="3457349"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1910402" y="131077"/>
            <a:ext cx="8220530" cy="584775"/>
          </a:xfrm>
          <a:prstGeom prst="rect">
            <a:avLst/>
          </a:prstGeom>
          <a:noFill/>
        </p:spPr>
        <p:txBody>
          <a:bodyPr wrap="square" rtlCol="0">
            <a:spAutoFit/>
          </a:bodyPr>
          <a:lstStyle/>
          <a:p>
            <a:pPr algn="ctr" rtl="1"/>
            <a:r>
              <a:rPr lang="ar-SA" sz="3200" dirty="0">
                <a:solidFill>
                  <a:schemeClr val="bg1">
                    <a:lumMod val="65000"/>
                  </a:schemeClr>
                </a:solidFill>
                <a:latin typeface="Aref Ruqaa" panose="02000503000000000000" pitchFamily="2" charset="-78"/>
                <a:cs typeface="Aref Ruqaa" panose="02000503000000000000" pitchFamily="2" charset="-78"/>
              </a:rPr>
              <a:t>بيليوغرافية للأدب العربي المقارن (المؤلفات النظرية) </a:t>
            </a:r>
            <a:endParaRPr lang="en-US" sz="3200" dirty="0">
              <a:solidFill>
                <a:schemeClr val="bg1">
                  <a:lumMod val="65000"/>
                </a:schemeClr>
              </a:solidFill>
              <a:latin typeface="Aref Ruqaa" panose="02000503000000000000" pitchFamily="2" charset="-78"/>
              <a:cs typeface="Aref Ruqaa" panose="02000503000000000000" pitchFamily="2" charset="-78"/>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5435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500"/>
                                        <p:tgtEl>
                                          <p:spTgt spid="6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500"/>
                                        <p:tgtEl>
                                          <p:spTgt spid="58"/>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anim calcmode="lin" valueType="num">
                                      <p:cBhvr>
                                        <p:cTn id="45" dur="500" fill="hold"/>
                                        <p:tgtEl>
                                          <p:spTgt spid="61"/>
                                        </p:tgtEl>
                                        <p:attrNameLst>
                                          <p:attrName>ppt_x</p:attrName>
                                        </p:attrNameLst>
                                      </p:cBhvr>
                                      <p:tavLst>
                                        <p:tav tm="0">
                                          <p:val>
                                            <p:strVal val="#ppt_x"/>
                                          </p:val>
                                        </p:tav>
                                        <p:tav tm="100000">
                                          <p:val>
                                            <p:strVal val="#ppt_x"/>
                                          </p:val>
                                        </p:tav>
                                      </p:tavLst>
                                    </p:anim>
                                    <p:anim calcmode="lin" valueType="num">
                                      <p:cBhvr>
                                        <p:cTn id="46" dur="500" fill="hold"/>
                                        <p:tgtEl>
                                          <p:spTgt spid="6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right)">
                                      <p:cBhvr>
                                        <p:cTn id="55" dur="500"/>
                                        <p:tgtEl>
                                          <p:spTgt spid="67"/>
                                        </p:tgtEl>
                                      </p:cBhvr>
                                    </p:animEffect>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right)">
                                      <p:cBhvr>
                                        <p:cTn id="59" dur="500"/>
                                        <p:tgtEl>
                                          <p:spTgt spid="54"/>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Effect transition="in" filter="fade">
                                      <p:cBhvr>
                                        <p:cTn id="71" dur="500"/>
                                        <p:tgtEl>
                                          <p:spTgt spid="47"/>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7000"/>
                            </p:stCondLst>
                            <p:childTnLst>
                              <p:par>
                                <p:cTn id="79" presetID="22" presetClass="entr" presetSubtype="4"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down)">
                                      <p:cBhvr>
                                        <p:cTn id="81" dur="500"/>
                                        <p:tgtEl>
                                          <p:spTgt spid="49"/>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anim calcmode="lin" valueType="num">
                                      <p:cBhvr>
                                        <p:cTn id="97" dur="500" fill="hold"/>
                                        <p:tgtEl>
                                          <p:spTgt spid="52"/>
                                        </p:tgtEl>
                                        <p:attrNameLst>
                                          <p:attrName>ppt_x</p:attrName>
                                        </p:attrNameLst>
                                      </p:cBhvr>
                                      <p:tavLst>
                                        <p:tav tm="0">
                                          <p:val>
                                            <p:strVal val="#ppt_x"/>
                                          </p:val>
                                        </p:tav>
                                        <p:tav tm="100000">
                                          <p:val>
                                            <p:strVal val="#ppt_x"/>
                                          </p:val>
                                        </p:tav>
                                      </p:tavLst>
                                    </p:anim>
                                    <p:anim calcmode="lin" valueType="num">
                                      <p:cBhvr>
                                        <p:cTn id="98" dur="500" fill="hold"/>
                                        <p:tgtEl>
                                          <p:spTgt spid="5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anim calcmode="lin" valueType="num">
                                      <p:cBhvr>
                                        <p:cTn id="102" dur="500" fill="hold"/>
                                        <p:tgtEl>
                                          <p:spTgt spid="51"/>
                                        </p:tgtEl>
                                        <p:attrNameLst>
                                          <p:attrName>ppt_x</p:attrName>
                                        </p:attrNameLst>
                                      </p:cBhvr>
                                      <p:tavLst>
                                        <p:tav tm="0">
                                          <p:val>
                                            <p:strVal val="#ppt_x"/>
                                          </p:val>
                                        </p:tav>
                                        <p:tav tm="100000">
                                          <p:val>
                                            <p:strVal val="#ppt_x"/>
                                          </p:val>
                                        </p:tav>
                                      </p:tavLst>
                                    </p:anim>
                                    <p:anim calcmode="lin" valueType="num">
                                      <p:cBhvr>
                                        <p:cTn id="103" dur="500" fill="hold"/>
                                        <p:tgtEl>
                                          <p:spTgt spid="5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22" presetClass="entr" presetSubtype="2"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right)">
                                      <p:cBhvr>
                                        <p:cTn id="107" dur="500"/>
                                        <p:tgtEl>
                                          <p:spTgt spid="69"/>
                                        </p:tgtEl>
                                      </p:cBhvr>
                                    </p:animEffect>
                                  </p:childTnLst>
                                </p:cTn>
                              </p:par>
                            </p:childTnLst>
                          </p:cTn>
                        </p:par>
                        <p:par>
                          <p:cTn id="108" fill="hold">
                            <p:stCondLst>
                              <p:cond delay="9000"/>
                            </p:stCondLst>
                            <p:childTnLst>
                              <p:par>
                                <p:cTn id="109" presetID="22" presetClass="entr" presetSubtype="2"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right)">
                                      <p:cBhvr>
                                        <p:cTn id="111" dur="500"/>
                                        <p:tgtEl>
                                          <p:spTgt spid="44"/>
                                        </p:tgtEl>
                                      </p:cBhvr>
                                    </p:animEffect>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par>
                          <p:cTn id="118" fill="hold">
                            <p:stCondLst>
                              <p:cond delay="100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par>
                          <p:cTn id="124" fill="hold">
                            <p:stCondLst>
                              <p:cond delay="10500"/>
                            </p:stCondLst>
                            <p:childTnLst>
                              <p:par>
                                <p:cTn id="125" presetID="53" presetClass="entr" presetSubtype="16"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childTnLst>
                          </p:cTn>
                        </p:par>
                        <p:par>
                          <p:cTn id="130" fill="hold">
                            <p:stCondLst>
                              <p:cond delay="11000"/>
                            </p:stCondLst>
                            <p:childTnLst>
                              <p:par>
                                <p:cTn id="131" presetID="22" presetClass="entr" presetSubtype="1"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500"/>
                                        <p:tgtEl>
                                          <p:spTgt spid="32"/>
                                        </p:tgtEl>
                                      </p:cBhvr>
                                    </p:animEffect>
                                  </p:childTnLst>
                                </p:cTn>
                              </p:par>
                            </p:childTnLst>
                          </p:cTn>
                        </p:par>
                        <p:par>
                          <p:cTn id="134" fill="hold">
                            <p:stCondLst>
                              <p:cond delay="11500"/>
                            </p:stCondLst>
                            <p:childTnLst>
                              <p:par>
                                <p:cTn id="135" presetID="53" presetClass="entr" presetSubtype="16"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500" fill="hold"/>
                                        <p:tgtEl>
                                          <p:spTgt spid="33"/>
                                        </p:tgtEl>
                                        <p:attrNameLst>
                                          <p:attrName>ppt_w</p:attrName>
                                        </p:attrNameLst>
                                      </p:cBhvr>
                                      <p:tavLst>
                                        <p:tav tm="0">
                                          <p:val>
                                            <p:fltVal val="0"/>
                                          </p:val>
                                        </p:tav>
                                        <p:tav tm="100000">
                                          <p:val>
                                            <p:strVal val="#ppt_w"/>
                                          </p:val>
                                        </p:tav>
                                      </p:tavLst>
                                    </p:anim>
                                    <p:anim calcmode="lin" valueType="num">
                                      <p:cBhvr>
                                        <p:cTn id="138" dur="500" fill="hold"/>
                                        <p:tgtEl>
                                          <p:spTgt spid="33"/>
                                        </p:tgtEl>
                                        <p:attrNameLst>
                                          <p:attrName>ppt_h</p:attrName>
                                        </p:attrNameLst>
                                      </p:cBhvr>
                                      <p:tavLst>
                                        <p:tav tm="0">
                                          <p:val>
                                            <p:fltVal val="0"/>
                                          </p:val>
                                        </p:tav>
                                        <p:tav tm="100000">
                                          <p:val>
                                            <p:strVal val="#ppt_h"/>
                                          </p:val>
                                        </p:tav>
                                      </p:tavLst>
                                    </p:anim>
                                    <p:animEffect transition="in" filter="fade">
                                      <p:cBhvr>
                                        <p:cTn id="139" dur="5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500"/>
                                        <p:tgtEl>
                                          <p:spTgt spid="34"/>
                                        </p:tgtEl>
                                      </p:cBhvr>
                                    </p:animEffect>
                                    <p:anim calcmode="lin" valueType="num">
                                      <p:cBhvr>
                                        <p:cTn id="149" dur="500" fill="hold"/>
                                        <p:tgtEl>
                                          <p:spTgt spid="34"/>
                                        </p:tgtEl>
                                        <p:attrNameLst>
                                          <p:attrName>ppt_x</p:attrName>
                                        </p:attrNameLst>
                                      </p:cBhvr>
                                      <p:tavLst>
                                        <p:tav tm="0">
                                          <p:val>
                                            <p:strVal val="#ppt_x"/>
                                          </p:val>
                                        </p:tav>
                                        <p:tav tm="100000">
                                          <p:val>
                                            <p:strVal val="#ppt_x"/>
                                          </p:val>
                                        </p:tav>
                                      </p:tavLst>
                                    </p:anim>
                                    <p:anim calcmode="lin" valueType="num">
                                      <p:cBhvr>
                                        <p:cTn id="150" dur="500" fill="hold"/>
                                        <p:tgtEl>
                                          <p:spTgt spid="34"/>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500"/>
                                        <p:tgtEl>
                                          <p:spTgt spid="35"/>
                                        </p:tgtEl>
                                      </p:cBhvr>
                                    </p:animEffect>
                                    <p:anim calcmode="lin" valueType="num">
                                      <p:cBhvr>
                                        <p:cTn id="154" dur="500" fill="hold"/>
                                        <p:tgtEl>
                                          <p:spTgt spid="35"/>
                                        </p:tgtEl>
                                        <p:attrNameLst>
                                          <p:attrName>ppt_x</p:attrName>
                                        </p:attrNameLst>
                                      </p:cBhvr>
                                      <p:tavLst>
                                        <p:tav tm="0">
                                          <p:val>
                                            <p:strVal val="#ppt_x"/>
                                          </p:val>
                                        </p:tav>
                                        <p:tav tm="100000">
                                          <p:val>
                                            <p:strVal val="#ppt_x"/>
                                          </p:val>
                                        </p:tav>
                                      </p:tavLst>
                                    </p:anim>
                                    <p:anim calcmode="lin" valueType="num">
                                      <p:cBhvr>
                                        <p:cTn id="155" dur="500" fill="hold"/>
                                        <p:tgtEl>
                                          <p:spTgt spid="35"/>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22" presetClass="entr" presetSubtype="2" fill="hold" nodeType="after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wipe(right)">
                                      <p:cBhvr>
                                        <p:cTn id="159" dur="500"/>
                                        <p:tgtEl>
                                          <p:spTgt spid="66"/>
                                        </p:tgtEl>
                                      </p:cBhvr>
                                    </p:animEffect>
                                  </p:childTnLst>
                                </p:cTn>
                              </p:par>
                            </p:childTnLst>
                          </p:cTn>
                        </p:par>
                        <p:par>
                          <p:cTn id="160" fill="hold">
                            <p:stCondLst>
                              <p:cond delay="13000"/>
                            </p:stCondLst>
                            <p:childTnLst>
                              <p:par>
                                <p:cTn id="161" presetID="22" presetClass="entr" presetSubtype="2" fill="hold" nodeType="after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right)">
                                      <p:cBhvr>
                                        <p:cTn id="163" dur="500"/>
                                        <p:tgtEl>
                                          <p:spTgt spid="28"/>
                                        </p:tgtEl>
                                      </p:cBhvr>
                                    </p:animEffect>
                                  </p:childTnLst>
                                </p:cTn>
                              </p:par>
                            </p:childTnLst>
                          </p:cTn>
                        </p:par>
                        <p:par>
                          <p:cTn id="164" fill="hold">
                            <p:stCondLst>
                              <p:cond delay="13500"/>
                            </p:stCondLst>
                            <p:childTnLst>
                              <p:par>
                                <p:cTn id="165" presetID="53" presetClass="entr" presetSubtype="16" fill="hold" grpId="0" nodeType="afterEffect">
                                  <p:stCondLst>
                                    <p:cond delay="0"/>
                                  </p:stCondLst>
                                  <p:childTnLst>
                                    <p:set>
                                      <p:cBhvr>
                                        <p:cTn id="166" dur="1" fill="hold">
                                          <p:stCondLst>
                                            <p:cond delay="0"/>
                                          </p:stCondLst>
                                        </p:cTn>
                                        <p:tgtEl>
                                          <p:spTgt spid="20"/>
                                        </p:tgtEl>
                                        <p:attrNameLst>
                                          <p:attrName>style.visibility</p:attrName>
                                        </p:attrNameLst>
                                      </p:cBhvr>
                                      <p:to>
                                        <p:strVal val="visible"/>
                                      </p:to>
                                    </p:set>
                                    <p:anim calcmode="lin" valueType="num">
                                      <p:cBhvr>
                                        <p:cTn id="167" dur="500" fill="hold"/>
                                        <p:tgtEl>
                                          <p:spTgt spid="20"/>
                                        </p:tgtEl>
                                        <p:attrNameLst>
                                          <p:attrName>ppt_w</p:attrName>
                                        </p:attrNameLst>
                                      </p:cBhvr>
                                      <p:tavLst>
                                        <p:tav tm="0">
                                          <p:val>
                                            <p:fltVal val="0"/>
                                          </p:val>
                                        </p:tav>
                                        <p:tav tm="100000">
                                          <p:val>
                                            <p:strVal val="#ppt_w"/>
                                          </p:val>
                                        </p:tav>
                                      </p:tavLst>
                                    </p:anim>
                                    <p:anim calcmode="lin" valueType="num">
                                      <p:cBhvr>
                                        <p:cTn id="168" dur="500" fill="hold"/>
                                        <p:tgtEl>
                                          <p:spTgt spid="20"/>
                                        </p:tgtEl>
                                        <p:attrNameLst>
                                          <p:attrName>ppt_h</p:attrName>
                                        </p:attrNameLst>
                                      </p:cBhvr>
                                      <p:tavLst>
                                        <p:tav tm="0">
                                          <p:val>
                                            <p:fltVal val="0"/>
                                          </p:val>
                                        </p:tav>
                                        <p:tav tm="100000">
                                          <p:val>
                                            <p:strVal val="#ppt_h"/>
                                          </p:val>
                                        </p:tav>
                                      </p:tavLst>
                                    </p:anim>
                                    <p:animEffect transition="in" filter="fade">
                                      <p:cBhvr>
                                        <p:cTn id="169" dur="500"/>
                                        <p:tgtEl>
                                          <p:spTgt spid="20"/>
                                        </p:tgtEl>
                                      </p:cBhvr>
                                    </p:animEffect>
                                  </p:childTnLst>
                                </p:cTn>
                              </p:par>
                            </p:childTnLst>
                          </p:cTn>
                        </p:par>
                        <p:par>
                          <p:cTn id="170" fill="hold">
                            <p:stCondLst>
                              <p:cond delay="14000"/>
                            </p:stCondLst>
                            <p:childTnLst>
                              <p:par>
                                <p:cTn id="171" presetID="53" presetClass="entr" presetSubtype="16" fill="hold" grpId="0" nodeType="afterEffect">
                                  <p:stCondLst>
                                    <p:cond delay="0"/>
                                  </p:stCondLst>
                                  <p:childTnLst>
                                    <p:set>
                                      <p:cBhvr>
                                        <p:cTn id="172" dur="1" fill="hold">
                                          <p:stCondLst>
                                            <p:cond delay="0"/>
                                          </p:stCondLst>
                                        </p:cTn>
                                        <p:tgtEl>
                                          <p:spTgt spid="21"/>
                                        </p:tgtEl>
                                        <p:attrNameLst>
                                          <p:attrName>style.visibility</p:attrName>
                                        </p:attrNameLst>
                                      </p:cBhvr>
                                      <p:to>
                                        <p:strVal val="visible"/>
                                      </p:to>
                                    </p:set>
                                    <p:anim calcmode="lin" valueType="num">
                                      <p:cBhvr>
                                        <p:cTn id="173" dur="500" fill="hold"/>
                                        <p:tgtEl>
                                          <p:spTgt spid="21"/>
                                        </p:tgtEl>
                                        <p:attrNameLst>
                                          <p:attrName>ppt_w</p:attrName>
                                        </p:attrNameLst>
                                      </p:cBhvr>
                                      <p:tavLst>
                                        <p:tav tm="0">
                                          <p:val>
                                            <p:fltVal val="0"/>
                                          </p:val>
                                        </p:tav>
                                        <p:tav tm="100000">
                                          <p:val>
                                            <p:strVal val="#ppt_w"/>
                                          </p:val>
                                        </p:tav>
                                      </p:tavLst>
                                    </p:anim>
                                    <p:anim calcmode="lin" valueType="num">
                                      <p:cBhvr>
                                        <p:cTn id="174" dur="500" fill="hold"/>
                                        <p:tgtEl>
                                          <p:spTgt spid="21"/>
                                        </p:tgtEl>
                                        <p:attrNameLst>
                                          <p:attrName>ppt_h</p:attrName>
                                        </p:attrNameLst>
                                      </p:cBhvr>
                                      <p:tavLst>
                                        <p:tav tm="0">
                                          <p:val>
                                            <p:fltVal val="0"/>
                                          </p:val>
                                        </p:tav>
                                        <p:tav tm="100000">
                                          <p:val>
                                            <p:strVal val="#ppt_h"/>
                                          </p:val>
                                        </p:tav>
                                      </p:tavLst>
                                    </p:anim>
                                    <p:animEffect transition="in" filter="fade">
                                      <p:cBhvr>
                                        <p:cTn id="175" dur="500"/>
                                        <p:tgtEl>
                                          <p:spTgt spid="21"/>
                                        </p:tgtEl>
                                      </p:cBhvr>
                                    </p:animEffect>
                                  </p:childTnLst>
                                </p:cTn>
                              </p:par>
                            </p:childTnLst>
                          </p:cTn>
                        </p:par>
                        <p:par>
                          <p:cTn id="176" fill="hold">
                            <p:stCondLst>
                              <p:cond delay="14500"/>
                            </p:stCondLst>
                            <p:childTnLst>
                              <p:par>
                                <p:cTn id="177" presetID="53" presetClass="entr" presetSubtype="16" fill="hold" grpId="0" nodeType="after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childTnLst>
                                </p:cTn>
                              </p:par>
                            </p:childTnLst>
                          </p:cTn>
                        </p:par>
                        <p:par>
                          <p:cTn id="182" fill="hold">
                            <p:stCondLst>
                              <p:cond delay="15000"/>
                            </p:stCondLst>
                            <p:childTnLst>
                              <p:par>
                                <p:cTn id="183" presetID="22" presetClass="entr" presetSubtype="4" fill="hold" nodeType="afterEffect">
                                  <p:stCondLst>
                                    <p:cond delay="0"/>
                                  </p:stCondLst>
                                  <p:childTnLst>
                                    <p:set>
                                      <p:cBhvr>
                                        <p:cTn id="184" dur="1" fill="hold">
                                          <p:stCondLst>
                                            <p:cond delay="0"/>
                                          </p:stCondLst>
                                        </p:cTn>
                                        <p:tgtEl>
                                          <p:spTgt spid="23"/>
                                        </p:tgtEl>
                                        <p:attrNameLst>
                                          <p:attrName>style.visibility</p:attrName>
                                        </p:attrNameLst>
                                      </p:cBhvr>
                                      <p:to>
                                        <p:strVal val="visible"/>
                                      </p:to>
                                    </p:set>
                                    <p:animEffect transition="in" filter="wipe(down)">
                                      <p:cBhvr>
                                        <p:cTn id="185" dur="500"/>
                                        <p:tgtEl>
                                          <p:spTgt spid="23"/>
                                        </p:tgtEl>
                                      </p:cBhvr>
                                    </p:animEffect>
                                  </p:childTnLst>
                                </p:cTn>
                              </p:par>
                            </p:childTnLst>
                          </p:cTn>
                        </p:par>
                        <p:par>
                          <p:cTn id="186" fill="hold">
                            <p:stCondLst>
                              <p:cond delay="15500"/>
                            </p:stCondLst>
                            <p:childTnLst>
                              <p:par>
                                <p:cTn id="187" presetID="53" presetClass="entr" presetSubtype="16" fill="hold" grpId="0" nodeType="afterEffect">
                                  <p:stCondLst>
                                    <p:cond delay="0"/>
                                  </p:stCondLst>
                                  <p:childTnLst>
                                    <p:set>
                                      <p:cBhvr>
                                        <p:cTn id="188" dur="1" fill="hold">
                                          <p:stCondLst>
                                            <p:cond delay="0"/>
                                          </p:stCondLst>
                                        </p:cTn>
                                        <p:tgtEl>
                                          <p:spTgt spid="24"/>
                                        </p:tgtEl>
                                        <p:attrNameLst>
                                          <p:attrName>style.visibility</p:attrName>
                                        </p:attrNameLst>
                                      </p:cBhvr>
                                      <p:to>
                                        <p:strVal val="visible"/>
                                      </p:to>
                                    </p:set>
                                    <p:anim calcmode="lin" valueType="num">
                                      <p:cBhvr>
                                        <p:cTn id="189" dur="500" fill="hold"/>
                                        <p:tgtEl>
                                          <p:spTgt spid="24"/>
                                        </p:tgtEl>
                                        <p:attrNameLst>
                                          <p:attrName>ppt_w</p:attrName>
                                        </p:attrNameLst>
                                      </p:cBhvr>
                                      <p:tavLst>
                                        <p:tav tm="0">
                                          <p:val>
                                            <p:fltVal val="0"/>
                                          </p:val>
                                        </p:tav>
                                        <p:tav tm="100000">
                                          <p:val>
                                            <p:strVal val="#ppt_w"/>
                                          </p:val>
                                        </p:tav>
                                      </p:tavLst>
                                    </p:anim>
                                    <p:anim calcmode="lin" valueType="num">
                                      <p:cBhvr>
                                        <p:cTn id="190" dur="500" fill="hold"/>
                                        <p:tgtEl>
                                          <p:spTgt spid="24"/>
                                        </p:tgtEl>
                                        <p:attrNameLst>
                                          <p:attrName>ppt_h</p:attrName>
                                        </p:attrNameLst>
                                      </p:cBhvr>
                                      <p:tavLst>
                                        <p:tav tm="0">
                                          <p:val>
                                            <p:fltVal val="0"/>
                                          </p:val>
                                        </p:tav>
                                        <p:tav tm="100000">
                                          <p:val>
                                            <p:strVal val="#ppt_h"/>
                                          </p:val>
                                        </p:tav>
                                      </p:tavLst>
                                    </p:anim>
                                    <p:animEffect transition="in" filter="fade">
                                      <p:cBhvr>
                                        <p:cTn id="191" dur="500"/>
                                        <p:tgtEl>
                                          <p:spTgt spid="24"/>
                                        </p:tgtEl>
                                      </p:cBhvr>
                                    </p:animEffect>
                                  </p:childTnLst>
                                </p:cTn>
                              </p:par>
                            </p:childTnLst>
                          </p:cTn>
                        </p:par>
                        <p:par>
                          <p:cTn id="192" fill="hold">
                            <p:stCondLst>
                              <p:cond delay="16000"/>
                            </p:stCondLst>
                            <p:childTnLst>
                              <p:par>
                                <p:cTn id="193" presetID="53" presetClass="entr" presetSubtype="16" fill="hold" grpId="0" nodeType="afterEffect">
                                  <p:stCondLst>
                                    <p:cond delay="0"/>
                                  </p:stCondLst>
                                  <p:childTnLst>
                                    <p:set>
                                      <p:cBhvr>
                                        <p:cTn id="194" dur="1" fill="hold">
                                          <p:stCondLst>
                                            <p:cond delay="0"/>
                                          </p:stCondLst>
                                        </p:cTn>
                                        <p:tgtEl>
                                          <p:spTgt spid="18"/>
                                        </p:tgtEl>
                                        <p:attrNameLst>
                                          <p:attrName>style.visibility</p:attrName>
                                        </p:attrNameLst>
                                      </p:cBhvr>
                                      <p:to>
                                        <p:strVal val="visible"/>
                                      </p:to>
                                    </p:set>
                                    <p:anim calcmode="lin" valueType="num">
                                      <p:cBhvr>
                                        <p:cTn id="195" dur="500" fill="hold"/>
                                        <p:tgtEl>
                                          <p:spTgt spid="18"/>
                                        </p:tgtEl>
                                        <p:attrNameLst>
                                          <p:attrName>ppt_w</p:attrName>
                                        </p:attrNameLst>
                                      </p:cBhvr>
                                      <p:tavLst>
                                        <p:tav tm="0">
                                          <p:val>
                                            <p:fltVal val="0"/>
                                          </p:val>
                                        </p:tav>
                                        <p:tav tm="100000">
                                          <p:val>
                                            <p:strVal val="#ppt_w"/>
                                          </p:val>
                                        </p:tav>
                                      </p:tavLst>
                                    </p:anim>
                                    <p:anim calcmode="lin" valueType="num">
                                      <p:cBhvr>
                                        <p:cTn id="196" dur="500" fill="hold"/>
                                        <p:tgtEl>
                                          <p:spTgt spid="18"/>
                                        </p:tgtEl>
                                        <p:attrNameLst>
                                          <p:attrName>ppt_h</p:attrName>
                                        </p:attrNameLst>
                                      </p:cBhvr>
                                      <p:tavLst>
                                        <p:tav tm="0">
                                          <p:val>
                                            <p:fltVal val="0"/>
                                          </p:val>
                                        </p:tav>
                                        <p:tav tm="100000">
                                          <p:val>
                                            <p:strVal val="#ppt_h"/>
                                          </p:val>
                                        </p:tav>
                                      </p:tavLst>
                                    </p:anim>
                                    <p:animEffect transition="in" filter="fade">
                                      <p:cBhvr>
                                        <p:cTn id="197" dur="500"/>
                                        <p:tgtEl>
                                          <p:spTgt spid="18"/>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anim calcmode="lin" valueType="num">
                                      <p:cBhvr>
                                        <p:cTn id="201" dur="500" fill="hold"/>
                                        <p:tgtEl>
                                          <p:spTgt spid="25"/>
                                        </p:tgtEl>
                                        <p:attrNameLst>
                                          <p:attrName>ppt_x</p:attrName>
                                        </p:attrNameLst>
                                      </p:cBhvr>
                                      <p:tavLst>
                                        <p:tav tm="0">
                                          <p:val>
                                            <p:strVal val="#ppt_x"/>
                                          </p:val>
                                        </p:tav>
                                        <p:tav tm="100000">
                                          <p:val>
                                            <p:strVal val="#ppt_x"/>
                                          </p:val>
                                        </p:tav>
                                      </p:tavLst>
                                    </p:anim>
                                    <p:anim calcmode="lin" valueType="num">
                                      <p:cBhvr>
                                        <p:cTn id="202" dur="500" fill="hold"/>
                                        <p:tgtEl>
                                          <p:spTgt spid="25"/>
                                        </p:tgtEl>
                                        <p:attrNameLst>
                                          <p:attrName>ppt_y</p:attrName>
                                        </p:attrNameLst>
                                      </p:cBhvr>
                                      <p:tavLst>
                                        <p:tav tm="0">
                                          <p:val>
                                            <p:strVal val="#ppt_y+.1"/>
                                          </p:val>
                                        </p:tav>
                                        <p:tav tm="100000">
                                          <p:val>
                                            <p:strVal val="#ppt_y"/>
                                          </p:val>
                                        </p:tav>
                                      </p:tavLst>
                                    </p:anim>
                                  </p:childTnLst>
                                </p:cTn>
                              </p:par>
                              <p:par>
                                <p:cTn id="203" presetID="47" presetClass="entr" presetSubtype="0" fill="hold" grpId="0" nodeType="withEffect">
                                  <p:stCondLst>
                                    <p:cond delay="0"/>
                                  </p:stCondLst>
                                  <p:childTnLst>
                                    <p:set>
                                      <p:cBhvr>
                                        <p:cTn id="204" dur="1" fill="hold">
                                          <p:stCondLst>
                                            <p:cond delay="0"/>
                                          </p:stCondLst>
                                        </p:cTn>
                                        <p:tgtEl>
                                          <p:spTgt spid="26"/>
                                        </p:tgtEl>
                                        <p:attrNameLst>
                                          <p:attrName>style.visibility</p:attrName>
                                        </p:attrNameLst>
                                      </p:cBhvr>
                                      <p:to>
                                        <p:strVal val="visible"/>
                                      </p:to>
                                    </p:set>
                                    <p:animEffect transition="in" filter="fade">
                                      <p:cBhvr>
                                        <p:cTn id="205" dur="500"/>
                                        <p:tgtEl>
                                          <p:spTgt spid="26"/>
                                        </p:tgtEl>
                                      </p:cBhvr>
                                    </p:animEffect>
                                    <p:anim calcmode="lin" valueType="num">
                                      <p:cBhvr>
                                        <p:cTn id="206" dur="500" fill="hold"/>
                                        <p:tgtEl>
                                          <p:spTgt spid="26"/>
                                        </p:tgtEl>
                                        <p:attrNameLst>
                                          <p:attrName>ppt_x</p:attrName>
                                        </p:attrNameLst>
                                      </p:cBhvr>
                                      <p:tavLst>
                                        <p:tav tm="0">
                                          <p:val>
                                            <p:strVal val="#ppt_x"/>
                                          </p:val>
                                        </p:tav>
                                        <p:tav tm="100000">
                                          <p:val>
                                            <p:strVal val="#ppt_x"/>
                                          </p:val>
                                        </p:tav>
                                      </p:tavLst>
                                    </p:anim>
                                    <p:anim calcmode="lin" valueType="num">
                                      <p:cBhvr>
                                        <p:cTn id="207" dur="500" fill="hold"/>
                                        <p:tgtEl>
                                          <p:spTgt spid="26"/>
                                        </p:tgtEl>
                                        <p:attrNameLst>
                                          <p:attrName>ppt_y</p:attrName>
                                        </p:attrNameLst>
                                      </p:cBhvr>
                                      <p:tavLst>
                                        <p:tav tm="0">
                                          <p:val>
                                            <p:strVal val="#ppt_y-.1"/>
                                          </p:val>
                                        </p:tav>
                                        <p:tav tm="100000">
                                          <p:val>
                                            <p:strVal val="#ppt_y"/>
                                          </p:val>
                                        </p:tav>
                                      </p:tavLst>
                                    </p:anim>
                                  </p:childTnLst>
                                </p:cTn>
                              </p:par>
                            </p:childTnLst>
                          </p:cTn>
                        </p:par>
                        <p:par>
                          <p:cTn id="208" fill="hold">
                            <p:stCondLst>
                              <p:cond delay="16500"/>
                            </p:stCondLst>
                            <p:childTnLst>
                              <p:par>
                                <p:cTn id="209" presetID="22" presetClass="entr" presetSubtype="2" fill="hold" nodeType="afterEffect">
                                  <p:stCondLst>
                                    <p:cond delay="0"/>
                                  </p:stCondLst>
                                  <p:childTnLst>
                                    <p:set>
                                      <p:cBhvr>
                                        <p:cTn id="210" dur="1" fill="hold">
                                          <p:stCondLst>
                                            <p:cond delay="0"/>
                                          </p:stCondLst>
                                        </p:cTn>
                                        <p:tgtEl>
                                          <p:spTgt spid="68"/>
                                        </p:tgtEl>
                                        <p:attrNameLst>
                                          <p:attrName>style.visibility</p:attrName>
                                        </p:attrNameLst>
                                      </p:cBhvr>
                                      <p:to>
                                        <p:strVal val="visible"/>
                                      </p:to>
                                    </p:set>
                                    <p:animEffect transition="in" filter="wipe(right)">
                                      <p:cBhvr>
                                        <p:cTn id="211" dur="500"/>
                                        <p:tgtEl>
                                          <p:spTgt spid="68"/>
                                        </p:tgtEl>
                                      </p:cBhvr>
                                    </p:animEffect>
                                  </p:childTnLst>
                                </p:cTn>
                              </p:par>
                            </p:childTnLst>
                          </p:cTn>
                        </p:par>
                        <p:par>
                          <p:cTn id="212" fill="hold">
                            <p:stCondLst>
                              <p:cond delay="17000"/>
                            </p:stCondLst>
                            <p:childTnLst>
                              <p:par>
                                <p:cTn id="213" presetID="22" presetClass="entr" presetSubtype="2" fill="hold" nodeType="afterEffect">
                                  <p:stCondLst>
                                    <p:cond delay="0"/>
                                  </p:stCondLst>
                                  <p:childTnLst>
                                    <p:set>
                                      <p:cBhvr>
                                        <p:cTn id="214" dur="1" fill="hold">
                                          <p:stCondLst>
                                            <p:cond delay="0"/>
                                          </p:stCondLst>
                                        </p:cTn>
                                        <p:tgtEl>
                                          <p:spTgt spid="19"/>
                                        </p:tgtEl>
                                        <p:attrNameLst>
                                          <p:attrName>style.visibility</p:attrName>
                                        </p:attrNameLst>
                                      </p:cBhvr>
                                      <p:to>
                                        <p:strVal val="visible"/>
                                      </p:to>
                                    </p:set>
                                    <p:animEffect transition="in" filter="wipe(right)">
                                      <p:cBhvr>
                                        <p:cTn id="215" dur="500"/>
                                        <p:tgtEl>
                                          <p:spTgt spid="19"/>
                                        </p:tgtEl>
                                      </p:cBhvr>
                                    </p:animEffect>
                                  </p:childTnLst>
                                </p:cTn>
                              </p:par>
                            </p:childTnLst>
                          </p:cTn>
                        </p:par>
                        <p:par>
                          <p:cTn id="216" fill="hold">
                            <p:stCondLst>
                              <p:cond delay="17500"/>
                            </p:stCondLst>
                            <p:childTnLst>
                              <p:par>
                                <p:cTn id="217" presetID="53" presetClass="entr" presetSubtype="16" fill="hold" grpId="0" nodeType="afterEffect">
                                  <p:stCondLst>
                                    <p:cond delay="0"/>
                                  </p:stCondLst>
                                  <p:childTnLst>
                                    <p:set>
                                      <p:cBhvr>
                                        <p:cTn id="218" dur="1" fill="hold">
                                          <p:stCondLst>
                                            <p:cond delay="0"/>
                                          </p:stCondLst>
                                        </p:cTn>
                                        <p:tgtEl>
                                          <p:spTgt spid="8"/>
                                        </p:tgtEl>
                                        <p:attrNameLst>
                                          <p:attrName>style.visibility</p:attrName>
                                        </p:attrNameLst>
                                      </p:cBhvr>
                                      <p:to>
                                        <p:strVal val="visible"/>
                                      </p:to>
                                    </p:set>
                                    <p:anim calcmode="lin" valueType="num">
                                      <p:cBhvr>
                                        <p:cTn id="219" dur="500" fill="hold"/>
                                        <p:tgtEl>
                                          <p:spTgt spid="8"/>
                                        </p:tgtEl>
                                        <p:attrNameLst>
                                          <p:attrName>ppt_w</p:attrName>
                                        </p:attrNameLst>
                                      </p:cBhvr>
                                      <p:tavLst>
                                        <p:tav tm="0">
                                          <p:val>
                                            <p:fltVal val="0"/>
                                          </p:val>
                                        </p:tav>
                                        <p:tav tm="100000">
                                          <p:val>
                                            <p:strVal val="#ppt_w"/>
                                          </p:val>
                                        </p:tav>
                                      </p:tavLst>
                                    </p:anim>
                                    <p:anim calcmode="lin" valueType="num">
                                      <p:cBhvr>
                                        <p:cTn id="220" dur="500" fill="hold"/>
                                        <p:tgtEl>
                                          <p:spTgt spid="8"/>
                                        </p:tgtEl>
                                        <p:attrNameLst>
                                          <p:attrName>ppt_h</p:attrName>
                                        </p:attrNameLst>
                                      </p:cBhvr>
                                      <p:tavLst>
                                        <p:tav tm="0">
                                          <p:val>
                                            <p:fltVal val="0"/>
                                          </p:val>
                                        </p:tav>
                                        <p:tav tm="100000">
                                          <p:val>
                                            <p:strVal val="#ppt_h"/>
                                          </p:val>
                                        </p:tav>
                                      </p:tavLst>
                                    </p:anim>
                                    <p:animEffect transition="in" filter="fade">
                                      <p:cBhvr>
                                        <p:cTn id="221" dur="500"/>
                                        <p:tgtEl>
                                          <p:spTgt spid="8"/>
                                        </p:tgtEl>
                                      </p:cBhvr>
                                    </p:animEffect>
                                  </p:childTnLst>
                                </p:cTn>
                              </p:par>
                            </p:childTnLst>
                          </p:cTn>
                        </p:par>
                        <p:par>
                          <p:cTn id="222" fill="hold">
                            <p:stCondLst>
                              <p:cond delay="18000"/>
                            </p:stCondLst>
                            <p:childTnLst>
                              <p:par>
                                <p:cTn id="223" presetID="53" presetClass="entr" presetSubtype="16" fill="hold" grpId="0" nodeType="afterEffect">
                                  <p:stCondLst>
                                    <p:cond delay="0"/>
                                  </p:stCondLst>
                                  <p:childTnLst>
                                    <p:set>
                                      <p:cBhvr>
                                        <p:cTn id="224" dur="1" fill="hold">
                                          <p:stCondLst>
                                            <p:cond delay="0"/>
                                          </p:stCondLst>
                                        </p:cTn>
                                        <p:tgtEl>
                                          <p:spTgt spid="9"/>
                                        </p:tgtEl>
                                        <p:attrNameLst>
                                          <p:attrName>style.visibility</p:attrName>
                                        </p:attrNameLst>
                                      </p:cBhvr>
                                      <p:to>
                                        <p:strVal val="visible"/>
                                      </p:to>
                                    </p:set>
                                    <p:anim calcmode="lin" valueType="num">
                                      <p:cBhvr>
                                        <p:cTn id="225" dur="500" fill="hold"/>
                                        <p:tgtEl>
                                          <p:spTgt spid="9"/>
                                        </p:tgtEl>
                                        <p:attrNameLst>
                                          <p:attrName>ppt_w</p:attrName>
                                        </p:attrNameLst>
                                      </p:cBhvr>
                                      <p:tavLst>
                                        <p:tav tm="0">
                                          <p:val>
                                            <p:fltVal val="0"/>
                                          </p:val>
                                        </p:tav>
                                        <p:tav tm="100000">
                                          <p:val>
                                            <p:strVal val="#ppt_w"/>
                                          </p:val>
                                        </p:tav>
                                      </p:tavLst>
                                    </p:anim>
                                    <p:anim calcmode="lin" valueType="num">
                                      <p:cBhvr>
                                        <p:cTn id="226" dur="500" fill="hold"/>
                                        <p:tgtEl>
                                          <p:spTgt spid="9"/>
                                        </p:tgtEl>
                                        <p:attrNameLst>
                                          <p:attrName>ppt_h</p:attrName>
                                        </p:attrNameLst>
                                      </p:cBhvr>
                                      <p:tavLst>
                                        <p:tav tm="0">
                                          <p:val>
                                            <p:fltVal val="0"/>
                                          </p:val>
                                        </p:tav>
                                        <p:tav tm="100000">
                                          <p:val>
                                            <p:strVal val="#ppt_h"/>
                                          </p:val>
                                        </p:tav>
                                      </p:tavLst>
                                    </p:anim>
                                    <p:animEffect transition="in" filter="fade">
                                      <p:cBhvr>
                                        <p:cTn id="227" dur="500"/>
                                        <p:tgtEl>
                                          <p:spTgt spid="9"/>
                                        </p:tgtEl>
                                      </p:cBhvr>
                                    </p:animEffect>
                                  </p:childTnLst>
                                </p:cTn>
                              </p:par>
                            </p:childTnLst>
                          </p:cTn>
                        </p:par>
                        <p:par>
                          <p:cTn id="228" fill="hold">
                            <p:stCondLst>
                              <p:cond delay="18500"/>
                            </p:stCondLst>
                            <p:childTnLst>
                              <p:par>
                                <p:cTn id="229" presetID="53" presetClass="entr" presetSubtype="16" fill="hold" grpId="0" nodeType="afterEffect">
                                  <p:stCondLst>
                                    <p:cond delay="0"/>
                                  </p:stCondLst>
                                  <p:childTnLst>
                                    <p:set>
                                      <p:cBhvr>
                                        <p:cTn id="230" dur="1" fill="hold">
                                          <p:stCondLst>
                                            <p:cond delay="0"/>
                                          </p:stCondLst>
                                        </p:cTn>
                                        <p:tgtEl>
                                          <p:spTgt spid="10"/>
                                        </p:tgtEl>
                                        <p:attrNameLst>
                                          <p:attrName>style.visibility</p:attrName>
                                        </p:attrNameLst>
                                      </p:cBhvr>
                                      <p:to>
                                        <p:strVal val="visible"/>
                                      </p:to>
                                    </p:set>
                                    <p:anim calcmode="lin" valueType="num">
                                      <p:cBhvr>
                                        <p:cTn id="231" dur="500" fill="hold"/>
                                        <p:tgtEl>
                                          <p:spTgt spid="10"/>
                                        </p:tgtEl>
                                        <p:attrNameLst>
                                          <p:attrName>ppt_w</p:attrName>
                                        </p:attrNameLst>
                                      </p:cBhvr>
                                      <p:tavLst>
                                        <p:tav tm="0">
                                          <p:val>
                                            <p:fltVal val="0"/>
                                          </p:val>
                                        </p:tav>
                                        <p:tav tm="100000">
                                          <p:val>
                                            <p:strVal val="#ppt_w"/>
                                          </p:val>
                                        </p:tav>
                                      </p:tavLst>
                                    </p:anim>
                                    <p:anim calcmode="lin" valueType="num">
                                      <p:cBhvr>
                                        <p:cTn id="232" dur="500" fill="hold"/>
                                        <p:tgtEl>
                                          <p:spTgt spid="10"/>
                                        </p:tgtEl>
                                        <p:attrNameLst>
                                          <p:attrName>ppt_h</p:attrName>
                                        </p:attrNameLst>
                                      </p:cBhvr>
                                      <p:tavLst>
                                        <p:tav tm="0">
                                          <p:val>
                                            <p:fltVal val="0"/>
                                          </p:val>
                                        </p:tav>
                                        <p:tav tm="100000">
                                          <p:val>
                                            <p:strVal val="#ppt_h"/>
                                          </p:val>
                                        </p:tav>
                                      </p:tavLst>
                                    </p:anim>
                                    <p:animEffect transition="in" filter="fade">
                                      <p:cBhvr>
                                        <p:cTn id="233" dur="500"/>
                                        <p:tgtEl>
                                          <p:spTgt spid="10"/>
                                        </p:tgtEl>
                                      </p:cBhvr>
                                    </p:animEffect>
                                  </p:childTnLst>
                                </p:cTn>
                              </p:par>
                            </p:childTnLst>
                          </p:cTn>
                        </p:par>
                        <p:par>
                          <p:cTn id="234" fill="hold">
                            <p:stCondLst>
                              <p:cond delay="19000"/>
                            </p:stCondLst>
                            <p:childTnLst>
                              <p:par>
                                <p:cTn id="235" presetID="22" presetClass="entr" presetSubtype="1" fill="hold" nodeType="after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wipe(up)">
                                      <p:cBhvr>
                                        <p:cTn id="237" dur="500"/>
                                        <p:tgtEl>
                                          <p:spTgt spid="12"/>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14"/>
                                        </p:tgtEl>
                                        <p:attrNameLst>
                                          <p:attrName>style.visibility</p:attrName>
                                        </p:attrNameLst>
                                      </p:cBhvr>
                                      <p:to>
                                        <p:strVal val="visible"/>
                                      </p:to>
                                    </p:set>
                                    <p:anim calcmode="lin" valueType="num">
                                      <p:cBhvr>
                                        <p:cTn id="241" dur="500" fill="hold"/>
                                        <p:tgtEl>
                                          <p:spTgt spid="14"/>
                                        </p:tgtEl>
                                        <p:attrNameLst>
                                          <p:attrName>ppt_w</p:attrName>
                                        </p:attrNameLst>
                                      </p:cBhvr>
                                      <p:tavLst>
                                        <p:tav tm="0">
                                          <p:val>
                                            <p:fltVal val="0"/>
                                          </p:val>
                                        </p:tav>
                                        <p:tav tm="100000">
                                          <p:val>
                                            <p:strVal val="#ppt_w"/>
                                          </p:val>
                                        </p:tav>
                                      </p:tavLst>
                                    </p:anim>
                                    <p:anim calcmode="lin" valueType="num">
                                      <p:cBhvr>
                                        <p:cTn id="242" dur="500" fill="hold"/>
                                        <p:tgtEl>
                                          <p:spTgt spid="14"/>
                                        </p:tgtEl>
                                        <p:attrNameLst>
                                          <p:attrName>ppt_h</p:attrName>
                                        </p:attrNameLst>
                                      </p:cBhvr>
                                      <p:tavLst>
                                        <p:tav tm="0">
                                          <p:val>
                                            <p:fltVal val="0"/>
                                          </p:val>
                                        </p:tav>
                                        <p:tav tm="100000">
                                          <p:val>
                                            <p:strVal val="#ppt_h"/>
                                          </p:val>
                                        </p:tav>
                                      </p:tavLst>
                                    </p:anim>
                                    <p:animEffect transition="in" filter="fade">
                                      <p:cBhvr>
                                        <p:cTn id="243" dur="500"/>
                                        <p:tgtEl>
                                          <p:spTgt spid="14"/>
                                        </p:tgtEl>
                                      </p:cBhvr>
                                    </p:animEffect>
                                  </p:childTnLst>
                                </p:cTn>
                              </p:par>
                            </p:childTnLst>
                          </p:cTn>
                        </p:par>
                        <p:par>
                          <p:cTn id="244" fill="hold">
                            <p:stCondLst>
                              <p:cond delay="20000"/>
                            </p:stCondLst>
                            <p:childTnLst>
                              <p:par>
                                <p:cTn id="245" presetID="53" presetClass="entr" presetSubtype="16" fill="hold" grpId="0" nodeType="afterEffect">
                                  <p:stCondLst>
                                    <p:cond delay="0"/>
                                  </p:stCondLst>
                                  <p:childTnLst>
                                    <p:set>
                                      <p:cBhvr>
                                        <p:cTn id="246" dur="1" fill="hold">
                                          <p:stCondLst>
                                            <p:cond delay="0"/>
                                          </p:stCondLst>
                                        </p:cTn>
                                        <p:tgtEl>
                                          <p:spTgt spid="11"/>
                                        </p:tgtEl>
                                        <p:attrNameLst>
                                          <p:attrName>style.visibility</p:attrName>
                                        </p:attrNameLst>
                                      </p:cBhvr>
                                      <p:to>
                                        <p:strVal val="visible"/>
                                      </p:to>
                                    </p:set>
                                    <p:anim calcmode="lin" valueType="num">
                                      <p:cBhvr>
                                        <p:cTn id="247" dur="500" fill="hold"/>
                                        <p:tgtEl>
                                          <p:spTgt spid="11"/>
                                        </p:tgtEl>
                                        <p:attrNameLst>
                                          <p:attrName>ppt_w</p:attrName>
                                        </p:attrNameLst>
                                      </p:cBhvr>
                                      <p:tavLst>
                                        <p:tav tm="0">
                                          <p:val>
                                            <p:fltVal val="0"/>
                                          </p:val>
                                        </p:tav>
                                        <p:tav tm="100000">
                                          <p:val>
                                            <p:strVal val="#ppt_w"/>
                                          </p:val>
                                        </p:tav>
                                      </p:tavLst>
                                    </p:anim>
                                    <p:anim calcmode="lin" valueType="num">
                                      <p:cBhvr>
                                        <p:cTn id="248" dur="500" fill="hold"/>
                                        <p:tgtEl>
                                          <p:spTgt spid="11"/>
                                        </p:tgtEl>
                                        <p:attrNameLst>
                                          <p:attrName>ppt_h</p:attrName>
                                        </p:attrNameLst>
                                      </p:cBhvr>
                                      <p:tavLst>
                                        <p:tav tm="0">
                                          <p:val>
                                            <p:fltVal val="0"/>
                                          </p:val>
                                        </p:tav>
                                        <p:tav tm="100000">
                                          <p:val>
                                            <p:strVal val="#ppt_h"/>
                                          </p:val>
                                        </p:tav>
                                      </p:tavLst>
                                    </p:anim>
                                    <p:animEffect transition="in" filter="fade">
                                      <p:cBhvr>
                                        <p:cTn id="249" dur="500"/>
                                        <p:tgtEl>
                                          <p:spTgt spid="11"/>
                                        </p:tgtEl>
                                      </p:cBhvr>
                                    </p:animEffect>
                                  </p:childTnLst>
                                </p:cTn>
                              </p:par>
                              <p:par>
                                <p:cTn id="250" presetID="47" presetClass="entr" presetSubtype="0" fill="hold" grpId="0" nodeType="withEffect">
                                  <p:stCondLst>
                                    <p:cond delay="0"/>
                                  </p:stCondLst>
                                  <p:childTnLst>
                                    <p:set>
                                      <p:cBhvr>
                                        <p:cTn id="251" dur="1" fill="hold">
                                          <p:stCondLst>
                                            <p:cond delay="0"/>
                                          </p:stCondLst>
                                        </p:cTn>
                                        <p:tgtEl>
                                          <p:spTgt spid="16"/>
                                        </p:tgtEl>
                                        <p:attrNameLst>
                                          <p:attrName>style.visibility</p:attrName>
                                        </p:attrNameLst>
                                      </p:cBhvr>
                                      <p:to>
                                        <p:strVal val="visible"/>
                                      </p:to>
                                    </p:set>
                                    <p:animEffect transition="in" filter="fade">
                                      <p:cBhvr>
                                        <p:cTn id="252" dur="500"/>
                                        <p:tgtEl>
                                          <p:spTgt spid="16"/>
                                        </p:tgtEl>
                                      </p:cBhvr>
                                    </p:animEffect>
                                    <p:anim calcmode="lin" valueType="num">
                                      <p:cBhvr>
                                        <p:cTn id="253" dur="500" fill="hold"/>
                                        <p:tgtEl>
                                          <p:spTgt spid="16"/>
                                        </p:tgtEl>
                                        <p:attrNameLst>
                                          <p:attrName>ppt_x</p:attrName>
                                        </p:attrNameLst>
                                      </p:cBhvr>
                                      <p:tavLst>
                                        <p:tav tm="0">
                                          <p:val>
                                            <p:strVal val="#ppt_x"/>
                                          </p:val>
                                        </p:tav>
                                        <p:tav tm="100000">
                                          <p:val>
                                            <p:strVal val="#ppt_x"/>
                                          </p:val>
                                        </p:tav>
                                      </p:tavLst>
                                    </p:anim>
                                    <p:anim calcmode="lin" valueType="num">
                                      <p:cBhvr>
                                        <p:cTn id="254" dur="500" fill="hold"/>
                                        <p:tgtEl>
                                          <p:spTgt spid="16"/>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7"/>
                                        </p:tgtEl>
                                        <p:attrNameLst>
                                          <p:attrName>style.visibility</p:attrName>
                                        </p:attrNameLst>
                                      </p:cBhvr>
                                      <p:to>
                                        <p:strVal val="visible"/>
                                      </p:to>
                                    </p:set>
                                    <p:animEffect transition="in" filter="fade">
                                      <p:cBhvr>
                                        <p:cTn id="257" dur="500"/>
                                        <p:tgtEl>
                                          <p:spTgt spid="17"/>
                                        </p:tgtEl>
                                      </p:cBhvr>
                                    </p:animEffect>
                                    <p:anim calcmode="lin" valueType="num">
                                      <p:cBhvr>
                                        <p:cTn id="258" dur="500" fill="hold"/>
                                        <p:tgtEl>
                                          <p:spTgt spid="17"/>
                                        </p:tgtEl>
                                        <p:attrNameLst>
                                          <p:attrName>ppt_x</p:attrName>
                                        </p:attrNameLst>
                                      </p:cBhvr>
                                      <p:tavLst>
                                        <p:tav tm="0">
                                          <p:val>
                                            <p:strVal val="#ppt_x"/>
                                          </p:val>
                                        </p:tav>
                                        <p:tav tm="100000">
                                          <p:val>
                                            <p:strVal val="#ppt_x"/>
                                          </p:val>
                                        </p:tav>
                                      </p:tavLst>
                                    </p:anim>
                                    <p:anim calcmode="lin" valueType="num">
                                      <p:cBhvr>
                                        <p:cTn id="259" dur="500" fill="hold"/>
                                        <p:tgtEl>
                                          <p:spTgt spid="17"/>
                                        </p:tgtEl>
                                        <p:attrNameLst>
                                          <p:attrName>ppt_y</p:attrName>
                                        </p:attrNameLst>
                                      </p:cBhvr>
                                      <p:tavLst>
                                        <p:tav tm="0">
                                          <p:val>
                                            <p:strVal val="#ppt_y+.1"/>
                                          </p:val>
                                        </p:tav>
                                        <p:tav tm="100000">
                                          <p:val>
                                            <p:strVal val="#ppt_y"/>
                                          </p:val>
                                        </p:tav>
                                      </p:tavLst>
                                    </p:anim>
                                  </p:childTnLst>
                                </p:cTn>
                              </p:par>
                            </p:childTnLst>
                          </p:cTn>
                        </p:par>
                        <p:par>
                          <p:cTn id="260" fill="hold">
                            <p:stCondLst>
                              <p:cond delay="20500"/>
                            </p:stCondLst>
                            <p:childTnLst>
                              <p:par>
                                <p:cTn id="261" presetID="22" presetClass="entr" presetSubtype="2" fill="hold" nodeType="afterEffect">
                                  <p:stCondLst>
                                    <p:cond delay="0"/>
                                  </p:stCondLst>
                                  <p:childTnLst>
                                    <p:set>
                                      <p:cBhvr>
                                        <p:cTn id="262" dur="1" fill="hold">
                                          <p:stCondLst>
                                            <p:cond delay="0"/>
                                          </p:stCondLst>
                                        </p:cTn>
                                        <p:tgtEl>
                                          <p:spTgt spid="64"/>
                                        </p:tgtEl>
                                        <p:attrNameLst>
                                          <p:attrName>style.visibility</p:attrName>
                                        </p:attrNameLst>
                                      </p:cBhvr>
                                      <p:to>
                                        <p:strVal val="visible"/>
                                      </p:to>
                                    </p:set>
                                    <p:animEffect transition="in" filter="wipe(right)">
                                      <p:cBhvr>
                                        <p:cTn id="263" dur="500"/>
                                        <p:tgtEl>
                                          <p:spTgt spid="64"/>
                                        </p:tgtEl>
                                      </p:cBhvr>
                                    </p:animEffect>
                                  </p:childTnLst>
                                </p:cTn>
                              </p:par>
                            </p:childTnLst>
                          </p:cTn>
                        </p:par>
                        <p:par>
                          <p:cTn id="264" fill="hold">
                            <p:stCondLst>
                              <p:cond delay="21000"/>
                            </p:stCondLst>
                            <p:childTnLst>
                              <p:par>
                                <p:cTn id="265" presetID="22" presetClass="entr" presetSubtype="2" fill="hold" nodeType="afterEffect">
                                  <p:stCondLst>
                                    <p:cond delay="0"/>
                                  </p:stCondLst>
                                  <p:childTnLst>
                                    <p:set>
                                      <p:cBhvr>
                                        <p:cTn id="266" dur="1" fill="hold">
                                          <p:stCondLst>
                                            <p:cond delay="0"/>
                                          </p:stCondLst>
                                        </p:cTn>
                                        <p:tgtEl>
                                          <p:spTgt spid="7"/>
                                        </p:tgtEl>
                                        <p:attrNameLst>
                                          <p:attrName>style.visibility</p:attrName>
                                        </p:attrNameLst>
                                      </p:cBhvr>
                                      <p:to>
                                        <p:strVal val="visible"/>
                                      </p:to>
                                    </p:set>
                                    <p:animEffect transition="in" filter="wipe(right)">
                                      <p:cBhvr>
                                        <p:cTn id="2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13468</TotalTime>
  <Words>771</Words>
  <Application>Microsoft Office PowerPoint</Application>
  <PresentationFormat>ملء الشاشة</PresentationFormat>
  <Paragraphs>128</Paragraphs>
  <Slides>12</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Aref Ruqaa</vt:lpstr>
      <vt:lpstr>Tw Cen MT</vt:lpstr>
      <vt:lpstr>Calibri</vt:lpstr>
      <vt:lpstr>Sakkal Majalla</vt:lpstr>
      <vt:lpstr>Wingdings</vt:lpstr>
      <vt:lpstr>Arial</vt:lpstr>
      <vt:lpstr>Century Gothic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Abdelrahman Abuabed</dc:creator>
  <cp:lastModifiedBy>Shine4info</cp:lastModifiedBy>
  <cp:revision>188</cp:revision>
  <dcterms:created xsi:type="dcterms:W3CDTF">2017-10-30T13:02:30Z</dcterms:created>
  <dcterms:modified xsi:type="dcterms:W3CDTF">2024-04-25T17:24:20Z</dcterms:modified>
</cp:coreProperties>
</file>