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61" r:id="rId2"/>
    <p:sldId id="333" r:id="rId3"/>
    <p:sldId id="330" r:id="rId4"/>
    <p:sldId id="326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1CBABF-B2C1-45A8-87B5-616644429FB4}" type="datetimeFigureOut">
              <a:rPr lang="ar-SA" smtClean="0"/>
              <a:t>14/12/1445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EA656D-7F3D-454D-8884-43E65B5CDD2C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807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1pPr>
            <a:lvl2pPr marL="685817" indent="-263776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2pPr>
            <a:lvl3pPr marL="1055103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3pPr>
            <a:lvl4pPr marL="1477145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4pPr>
            <a:lvl5pPr marL="1899186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5pPr>
            <a:lvl6pPr marL="2321227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6pPr>
            <a:lvl7pPr marL="2743269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7pPr>
            <a:lvl8pPr marL="3165310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8pPr>
            <a:lvl9pPr marL="3587351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hangingPunct="1"/>
            <a:fld id="{92CCA4C3-5D4B-4B88-AFE1-D48F709F46D1}" type="slidenum">
              <a:rPr lang="ar-SA" sz="1200">
                <a:solidFill>
                  <a:prstClr val="black"/>
                </a:solidFill>
              </a:rPr>
              <a:pPr eaLnBrk="1" hangingPunct="1"/>
              <a:t>1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3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1pPr>
            <a:lvl2pPr marL="685817" indent="-263776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2pPr>
            <a:lvl3pPr marL="1055103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3pPr>
            <a:lvl4pPr marL="1477145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4pPr>
            <a:lvl5pPr marL="1899186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5pPr>
            <a:lvl6pPr marL="2321227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6pPr>
            <a:lvl7pPr marL="2743269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7pPr>
            <a:lvl8pPr marL="3165310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8pPr>
            <a:lvl9pPr marL="3587351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hangingPunct="1"/>
            <a:fld id="{45C370ED-4A08-4357-835C-A9E0824A0487}" type="slidenum">
              <a:rPr lang="ar-SA" sz="1200">
                <a:solidFill>
                  <a:prstClr val="black"/>
                </a:solidFill>
              </a:rPr>
              <a:pPr eaLnBrk="1" hangingPunct="1"/>
              <a:t>2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1pPr>
            <a:lvl2pPr marL="685817" indent="-263776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2pPr>
            <a:lvl3pPr marL="1055103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3pPr>
            <a:lvl4pPr marL="1477145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4pPr>
            <a:lvl5pPr marL="1899186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5pPr>
            <a:lvl6pPr marL="2321227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6pPr>
            <a:lvl7pPr marL="2743269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7pPr>
            <a:lvl8pPr marL="3165310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8pPr>
            <a:lvl9pPr marL="3587351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hangingPunct="1"/>
            <a:fld id="{45C370ED-4A08-4357-835C-A9E0824A0487}" type="slidenum">
              <a:rPr lang="ar-SA" sz="1200">
                <a:solidFill>
                  <a:prstClr val="black"/>
                </a:solidFill>
              </a:rPr>
              <a:pPr eaLnBrk="1" hangingPunct="1"/>
              <a:t>3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1pPr>
            <a:lvl2pPr marL="685817" indent="-263776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2pPr>
            <a:lvl3pPr marL="1055103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3pPr>
            <a:lvl4pPr marL="1477145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4pPr>
            <a:lvl5pPr marL="1899186" indent="-211021" defTabSz="890976" eaLnBrk="0" hangingPunct="0">
              <a:defRPr sz="3000">
                <a:solidFill>
                  <a:schemeClr val="tx1"/>
                </a:solidFill>
                <a:latin typeface="Modern" pitchFamily="50"/>
              </a:defRPr>
            </a:lvl5pPr>
            <a:lvl6pPr marL="2321227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6pPr>
            <a:lvl7pPr marL="2743269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7pPr>
            <a:lvl8pPr marL="3165310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8pPr>
            <a:lvl9pPr marL="3587351" indent="-211021" algn="l" defTabSz="890976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hangingPunct="1"/>
            <a:fld id="{45C370ED-4A08-4357-835C-A9E0824A0487}" type="slidenum">
              <a:rPr lang="ar-SA" sz="1200">
                <a:solidFill>
                  <a:prstClr val="black"/>
                </a:solidFill>
              </a:rPr>
              <a:pPr eaLnBrk="1" hangingPunct="1"/>
              <a:t>4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1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457200"/>
            <a:ext cx="21145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912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0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6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371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3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5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2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5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548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99"/>
                </a:solidFill>
                <a:latin typeface="Times New Roman" pitchFamily="18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/>
              <a:t>  التحليل الكمي للقيادات التنفيذية                                                          الفصل الاول: مقدمة في علم الإحصاء                                                         </a:t>
            </a:r>
            <a:endParaRPr lang="en-US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403725" y="438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Modern" pitchFamily="5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odern" pitchFamily="5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3366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Times New Roman" pitchFamily="18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har char=" 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681038" indent="-234950" algn="l" rtl="0" eaLnBrk="0" fontAlgn="base" hangingPunct="0">
        <a:spcBef>
          <a:spcPct val="20000"/>
        </a:spcBef>
        <a:spcAft>
          <a:spcPct val="0"/>
        </a:spcAft>
        <a:buChar char=" "/>
        <a:defRPr sz="2400">
          <a:solidFill>
            <a:srgbClr val="000000"/>
          </a:solidFill>
          <a:latin typeface="+mn-lt"/>
        </a:defRPr>
      </a:lvl2pPr>
      <a:lvl3pPr marL="11477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Modern" pitchFamily="50"/>
        </a:defRPr>
      </a:lvl3pPr>
      <a:lvl4pPr marL="1262063" indent="109538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0000"/>
          </a:solidFill>
          <a:latin typeface="Modern" pitchFamily="50"/>
        </a:defRPr>
      </a:lvl4pPr>
      <a:lvl5pPr marL="1376363" indent="452438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000000"/>
          </a:solidFill>
          <a:latin typeface="Modern" pitchFamily="50"/>
        </a:defRPr>
      </a:lvl5pPr>
      <a:lvl6pPr marL="1833563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000000"/>
          </a:solidFill>
          <a:latin typeface="Modern" pitchFamily="50"/>
        </a:defRPr>
      </a:lvl6pPr>
      <a:lvl7pPr marL="2290763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000000"/>
          </a:solidFill>
          <a:latin typeface="Modern" pitchFamily="50"/>
        </a:defRPr>
      </a:lvl7pPr>
      <a:lvl8pPr marL="2747963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000000"/>
          </a:solidFill>
          <a:latin typeface="Modern" pitchFamily="50"/>
        </a:defRPr>
      </a:lvl8pPr>
      <a:lvl9pPr marL="3205163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000000"/>
          </a:solidFill>
          <a:latin typeface="Modern" pitchFamily="5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42900" y="1536700"/>
            <a:ext cx="8534400" cy="44845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-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أداة الاستمارة تعتبر وسيلة أساسية في جمع البيانات للبحوث والدراسات، حيث تحتوي على مجموعة من الأسئلة المصممة لاستقصاء معلومات محددة من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المشاركين، فبعد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جمع البيانات من خلال الاستمارة، يتم تفريغها وتحويلها إلى شكل يمكن تحليله بسهولة.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تفريغ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الاستمارة تشمل الإدخال اليدوي في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برنامج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التحليل الإحصائي </a:t>
            </a:r>
            <a:r>
              <a:rPr lang="fr-FR" sz="2400" dirty="0" smtClean="0">
                <a:solidFill>
                  <a:srgbClr val="336600"/>
                </a:solidFill>
                <a:latin typeface="Modern" pitchFamily="50"/>
              </a:rPr>
              <a:t>SPSS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لتحليل البيانات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بكفاءة. وترميز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الأسئلة في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البرنامج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يعتمد على نوع السؤال، حيث يمكن تقسيمه إلى أسئلة اختيارية ترمز بأرقام،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وأسئلة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نصية تحتاج لتحويل الإجابات إلى رموز، وأسئلة </a:t>
            </a:r>
            <a:r>
              <a:rPr lang="ar-DZ" sz="2400" dirty="0" err="1">
                <a:solidFill>
                  <a:srgbClr val="336600"/>
                </a:solidFill>
                <a:latin typeface="Modern" pitchFamily="50"/>
              </a:rPr>
              <a:t>رتبية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 يتم ترميزها بقيم رقمية تعبر عن 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الترتيب. باستخدام </a:t>
            </a:r>
            <a:r>
              <a:rPr lang="ar-DZ" sz="2400" dirty="0">
                <a:solidFill>
                  <a:srgbClr val="336600"/>
                </a:solidFill>
                <a:latin typeface="Modern" pitchFamily="50"/>
              </a:rPr>
              <a:t>أساليب ترميز مناسبة وفعالة وفقاً لنوعية الأسئلة، يمكن تحليل البيانات بدقة واستخلاص النتائج المفيدة التي تساهم في تحقيق أهداف البحث بشكل أفضل</a:t>
            </a:r>
            <a:r>
              <a:rPr lang="ar-DZ" sz="2400" dirty="0" smtClean="0">
                <a:solidFill>
                  <a:srgbClr val="336600"/>
                </a:solidFill>
                <a:latin typeface="Modern" pitchFamily="5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DZ" sz="2400" dirty="0" smtClean="0">
              <a:solidFill>
                <a:srgbClr val="336600"/>
              </a:solidFill>
              <a:latin typeface="Modern" pitchFamily="5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400" b="1" dirty="0" smtClean="0">
                <a:solidFill>
                  <a:srgbClr val="C00000"/>
                </a:solidFill>
                <a:latin typeface="Modern" pitchFamily="50"/>
              </a:rPr>
              <a:t>التعليمة</a:t>
            </a:r>
            <a:r>
              <a:rPr lang="ar-DZ" sz="2400" b="1" dirty="0">
                <a:solidFill>
                  <a:srgbClr val="C00000"/>
                </a:solidFill>
                <a:latin typeface="Modern" pitchFamily="50"/>
              </a:rPr>
              <a:t>: </a:t>
            </a:r>
            <a:r>
              <a:rPr lang="ar-DZ" sz="2400" b="1" dirty="0" smtClean="0">
                <a:solidFill>
                  <a:srgbClr val="C00000"/>
                </a:solidFill>
                <a:latin typeface="Modern" pitchFamily="50"/>
              </a:rPr>
              <a:t>لديك </a:t>
            </a:r>
            <a:r>
              <a:rPr lang="ar-DZ" sz="2400" b="1" dirty="0">
                <a:solidFill>
                  <a:srgbClr val="C00000"/>
                </a:solidFill>
                <a:latin typeface="Modern" pitchFamily="50"/>
              </a:rPr>
              <a:t>الاستمارة التالية قم بإدخال متغيراتها في </a:t>
            </a:r>
            <a:r>
              <a:rPr lang="fr-FR" sz="2400" b="1" dirty="0" err="1">
                <a:solidFill>
                  <a:srgbClr val="C00000"/>
                </a:solidFill>
                <a:latin typeface="Modern" pitchFamily="50"/>
              </a:rPr>
              <a:t>spss</a:t>
            </a:r>
            <a:endParaRPr lang="fr-FR" sz="2400" b="1" dirty="0">
              <a:solidFill>
                <a:srgbClr val="C00000"/>
              </a:solidFill>
              <a:latin typeface="Modern" pitchFamily="5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DZ" sz="2400" b="1" dirty="0" smtClean="0">
              <a:solidFill>
                <a:srgbClr val="C00000"/>
              </a:solidFill>
              <a:latin typeface="Modern" pitchFamily="5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DZ" sz="2400" dirty="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 flipV="1">
            <a:off x="1041400" y="292100"/>
            <a:ext cx="0" cy="723900"/>
          </a:xfrm>
          <a:prstGeom prst="line">
            <a:avLst/>
          </a:prstGeom>
          <a:noFill/>
          <a:ln w="28575" cap="sq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19064" y="279400"/>
            <a:ext cx="9024936" cy="485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1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الهدف </a:t>
            </a:r>
            <a:r>
              <a:rPr lang="ar-DZ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الخاص: أن يميز الطالب بين أنواع أسئلة وعبارات الاستبيان حتى يتمكن من ترميزها بشكل دقيق لتبسيط عملية تحليل البيانات.</a:t>
            </a:r>
            <a:endParaRPr lang="ar-DZ" sz="16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54" name="Picture 4" descr="AG0036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5229225"/>
            <a:ext cx="1028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3"/>
          <p:cNvSpPr txBox="1">
            <a:spLocks noGrp="1"/>
          </p:cNvSpPr>
          <p:nvPr/>
        </p:nvSpPr>
        <p:spPr bwMode="auto">
          <a:xfrm>
            <a:off x="1054100" y="0"/>
            <a:ext cx="8089900" cy="292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odern" pitchFamily="5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odern" pitchFamily="5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 قسم 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ال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اعلام والاتصال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ك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لية العلوم الانسانية والاجتماعية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         </a:t>
            </a: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جامعة 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سطيف 2</a:t>
            </a: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072082" y="1006178"/>
            <a:ext cx="7996237" cy="485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</a:t>
            </a:r>
            <a:r>
              <a:rPr lang="ar-DZ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لسند</a:t>
            </a:r>
            <a:endParaRPr lang="ar-DZ" sz="2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79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1400" y="292100"/>
            <a:ext cx="8102600" cy="977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8200" name="Line 17"/>
          <p:cNvSpPr>
            <a:spLocks noChangeShapeType="1"/>
          </p:cNvSpPr>
          <p:nvPr/>
        </p:nvSpPr>
        <p:spPr bwMode="auto">
          <a:xfrm flipV="1">
            <a:off x="1041400" y="292100"/>
            <a:ext cx="0" cy="723900"/>
          </a:xfrm>
          <a:prstGeom prst="line">
            <a:avLst/>
          </a:prstGeom>
          <a:noFill/>
          <a:ln w="28575" cap="sq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3" y="514350"/>
            <a:ext cx="76557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2" charset="-78"/>
                <a:cs typeface="Simplified Arabic" pitchFamily="2" charset="-78"/>
              </a:rPr>
              <a:t>أ- </a:t>
            </a:r>
            <a:r>
              <a:rPr lang="ar-DZ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2" charset="-78"/>
                <a:cs typeface="Simplified Arabic" pitchFamily="2" charset="-78"/>
              </a:rPr>
              <a:t>المحور الأول: البيانات الشخصية</a:t>
            </a:r>
            <a:endParaRPr lang="en-GB" sz="3200" dirty="0">
              <a:solidFill>
                <a:srgbClr val="336600"/>
              </a:solidFill>
              <a:latin typeface="Modern" pitchFamily="5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395"/>
            <a:ext cx="1170727" cy="124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Footer Placeholder 3"/>
          <p:cNvSpPr txBox="1">
            <a:spLocks noGrp="1"/>
          </p:cNvSpPr>
          <p:nvPr/>
        </p:nvSpPr>
        <p:spPr bwMode="auto">
          <a:xfrm>
            <a:off x="1054100" y="0"/>
            <a:ext cx="8089900" cy="292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odern" pitchFamily="5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odern" pitchFamily="5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 قسم 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ال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اعلام والاتصال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ك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لية العلوم الانسانية والاجتماعية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         </a:t>
            </a: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جامعة 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سطيف 2</a:t>
            </a: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2748" y="1556792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1pPr>
            <a:lvl2pPr marL="742950" indent="-285750"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2pPr>
            <a:lvl3pPr marL="1143000" indent="-228600"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3pPr>
            <a:lvl4pPr marL="1600200" indent="-228600"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4pPr>
            <a:lvl5pPr marL="2057400" indent="-228600"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rgbClr val="FFFF7D"/>
                </a:solidFill>
                <a:latin typeface="Arial Black" pitchFamily="34" charset="0"/>
                <a:cs typeface="Times New Roman" pitchFamily="18" charset="0"/>
              </a:defRPr>
            </a:lvl9pPr>
          </a:lstStyle>
          <a:p>
            <a:endParaRPr lang="ar-DZ" sz="3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1-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الجنس: ذكر □    أنثى  □     </a:t>
            </a:r>
          </a:p>
          <a:p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2- المستوى: جذع مشترك □  ليسانس 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 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  ماستر 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 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  دكتوراه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</a:t>
            </a:r>
          </a:p>
          <a:p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3- القسم: إعلام 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  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تاريخ  □ فلسفة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 أخرى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□ </a:t>
            </a:r>
          </a:p>
          <a:p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4- عدد الاخوة :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أقل من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2 □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بين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2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إلى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4 □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أكثر من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4 □  </a:t>
            </a:r>
            <a:endParaRPr lang="ar-DZ" sz="3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5- </a:t>
            </a:r>
            <a:r>
              <a:rPr lang="ar-DZ" sz="3200" dirty="0">
                <a:solidFill>
                  <a:srgbClr val="C00000"/>
                </a:solidFill>
                <a:latin typeface="Arial" pitchFamily="34" charset="0"/>
              </a:rPr>
              <a:t>المستوى العلمي </a:t>
            </a:r>
            <a:r>
              <a:rPr lang="ar-DZ" sz="3200" dirty="0" smtClean="0">
                <a:solidFill>
                  <a:srgbClr val="C00000"/>
                </a:solidFill>
                <a:latin typeface="Arial" pitchFamily="34" charset="0"/>
              </a:rPr>
              <a:t>للأب:..............</a:t>
            </a:r>
            <a:endParaRPr lang="fr-FR" sz="3200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807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1400" y="292100"/>
            <a:ext cx="8102600" cy="723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8200" name="Line 17"/>
          <p:cNvSpPr>
            <a:spLocks noChangeShapeType="1"/>
          </p:cNvSpPr>
          <p:nvPr/>
        </p:nvSpPr>
        <p:spPr bwMode="auto">
          <a:xfrm flipV="1">
            <a:off x="1041400" y="292100"/>
            <a:ext cx="0" cy="723900"/>
          </a:xfrm>
          <a:prstGeom prst="line">
            <a:avLst/>
          </a:prstGeom>
          <a:noFill/>
          <a:ln w="28575" cap="sq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6330" y="361950"/>
            <a:ext cx="7199069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2" charset="-78"/>
                <a:cs typeface="Simplified Arabic" pitchFamily="2" charset="-78"/>
              </a:rPr>
              <a:t>ب- المحور الثاني: استخدام مواقع التواصل</a:t>
            </a:r>
            <a:endParaRPr lang="en-GB" sz="3200" dirty="0">
              <a:solidFill>
                <a:srgbClr val="336600"/>
              </a:solidFill>
              <a:latin typeface="Modern" pitchFamily="5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70727" cy="101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Footer Placeholder 3"/>
          <p:cNvSpPr txBox="1">
            <a:spLocks noGrp="1"/>
          </p:cNvSpPr>
          <p:nvPr/>
        </p:nvSpPr>
        <p:spPr bwMode="auto">
          <a:xfrm>
            <a:off x="1054100" y="0"/>
            <a:ext cx="8089900" cy="292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odern" pitchFamily="5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odern" pitchFamily="5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 قسم 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ال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اعلام والاتصال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ك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لية العلوم الانسانية والاجتماعية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         </a:t>
            </a: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جامعة 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سطيف 2</a:t>
            </a: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Group 1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667258"/>
              </p:ext>
            </p:extLst>
          </p:nvPr>
        </p:nvGraphicFramePr>
        <p:xfrm>
          <a:off x="0" y="1016001"/>
          <a:ext cx="9144000" cy="468783"/>
        </p:xfrm>
        <a:graphic>
          <a:graphicData uri="http://schemas.openxmlformats.org/drawingml/2006/table">
            <a:tbl>
              <a:tblPr rtl="1"/>
              <a:tblGrid>
                <a:gridCol w="6823075"/>
                <a:gridCol w="858837"/>
                <a:gridCol w="747713"/>
                <a:gridCol w="714375"/>
              </a:tblGrid>
              <a:tr h="46878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ضع علامة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في الخانة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أدناه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كثيرا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حيانا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raditional Arabic" pitchFamily="18" charset="-78"/>
                        </a:rPr>
                        <a:t>أبدا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333133"/>
              </p:ext>
            </p:extLst>
          </p:nvPr>
        </p:nvGraphicFramePr>
        <p:xfrm>
          <a:off x="-1" y="1556791"/>
          <a:ext cx="9036497" cy="5184578"/>
        </p:xfrm>
        <a:graphic>
          <a:graphicData uri="http://schemas.openxmlformats.org/drawingml/2006/table">
            <a:tbl>
              <a:tblPr rtl="1"/>
              <a:tblGrid>
                <a:gridCol w="6712963"/>
                <a:gridCol w="886527"/>
                <a:gridCol w="736106"/>
                <a:gridCol w="700901"/>
              </a:tblGrid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 تفضل أن تقضي وقت فراغك مع مواقع التواصل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2-تسهر لفترة طويلة في استخدام مواقع التواصل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 تشعر بتوتر إذا انقطعت الأنترنت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 تصفحك لمواقع التواصل يؤخرك عن مواعيدك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06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5- تهمل التزاماتك اليومية لقضاء وقت أطول مع مواقع التواصل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 يشكوا منك الآخرون بسبب طول الوقت التي تقضيه مع مواقع التواصل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 الحياة بدون مواقع التواصل لا تطاق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 تستمر مع لمواقع التواصل حتى لو شعرت بالتعب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363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9- الحياة بدون مواقع التواصل لا تطاق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4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10- لدي أصدقاء كثر في </a:t>
                      </a:r>
                      <a:r>
                        <a:rPr kumimoji="0" lang="ar-DZ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الفايسبوك</a:t>
                      </a: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937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1400" y="292100"/>
            <a:ext cx="8102600" cy="58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8200" name="Line 17"/>
          <p:cNvSpPr>
            <a:spLocks noChangeShapeType="1"/>
          </p:cNvSpPr>
          <p:nvPr/>
        </p:nvSpPr>
        <p:spPr bwMode="auto">
          <a:xfrm flipV="1">
            <a:off x="1041400" y="292100"/>
            <a:ext cx="0" cy="584200"/>
          </a:xfrm>
          <a:prstGeom prst="line">
            <a:avLst/>
          </a:prstGeom>
          <a:noFill/>
          <a:ln w="28575" cap="sq">
            <a:solidFill>
              <a:srgbClr val="0033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sz="3200">
              <a:solidFill>
                <a:srgbClr val="336600"/>
              </a:solidFill>
              <a:latin typeface="Modern" pitchFamily="5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3050" y="292100"/>
            <a:ext cx="7199069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DZ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2" charset="-78"/>
                <a:cs typeface="Simplified Arabic" pitchFamily="2" charset="-78"/>
              </a:rPr>
              <a:t>ج- محور الاغتراب النفسي </a:t>
            </a:r>
            <a:endParaRPr lang="en-GB" sz="3200" dirty="0">
              <a:solidFill>
                <a:srgbClr val="336600"/>
              </a:solidFill>
              <a:latin typeface="Modern" pitchFamily="5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395"/>
            <a:ext cx="1170727" cy="69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Footer Placeholder 3"/>
          <p:cNvSpPr txBox="1">
            <a:spLocks noGrp="1"/>
          </p:cNvSpPr>
          <p:nvPr/>
        </p:nvSpPr>
        <p:spPr bwMode="auto">
          <a:xfrm>
            <a:off x="1054100" y="0"/>
            <a:ext cx="8089900" cy="2921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odern" pitchFamily="5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odern" pitchFamily="5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odern" pitchFamily="5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 قسم 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ال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اعلام والاتصال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ك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لية العلوم الانسانية والاجتماعية</a:t>
            </a:r>
            <a:r>
              <a:rPr lang="ar-SA" sz="1200" b="1" dirty="0" smtClean="0">
                <a:solidFill>
                  <a:srgbClr val="FFFFFF"/>
                </a:solidFill>
                <a:latin typeface="Arial" pitchFamily="34" charset="0"/>
              </a:rPr>
              <a:t>                                                       </a:t>
            </a:r>
            <a:r>
              <a:rPr lang="ar-SA" sz="1200" b="1" dirty="0">
                <a:solidFill>
                  <a:srgbClr val="FFFFFF"/>
                </a:solidFill>
                <a:latin typeface="Arial" pitchFamily="34" charset="0"/>
              </a:rPr>
              <a:t>جامعة </a:t>
            </a:r>
            <a:r>
              <a:rPr lang="ar-DZ" sz="1200" b="1" dirty="0" smtClean="0">
                <a:solidFill>
                  <a:srgbClr val="FFFFFF"/>
                </a:solidFill>
                <a:latin typeface="Arial" pitchFamily="34" charset="0"/>
              </a:rPr>
              <a:t>سطيف 2</a:t>
            </a: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Group 1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835133"/>
              </p:ext>
            </p:extLst>
          </p:nvPr>
        </p:nvGraphicFramePr>
        <p:xfrm>
          <a:off x="0" y="876301"/>
          <a:ext cx="9144000" cy="536476"/>
        </p:xfrm>
        <a:graphic>
          <a:graphicData uri="http://schemas.openxmlformats.org/drawingml/2006/table">
            <a:tbl>
              <a:tblPr rtl="1"/>
              <a:tblGrid>
                <a:gridCol w="6823075"/>
                <a:gridCol w="858837"/>
                <a:gridCol w="747713"/>
                <a:gridCol w="714375"/>
              </a:tblGrid>
              <a:tr h="536476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ضع علامة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في الخانة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أدناه</a:t>
                      </a: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كثيرا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حيانا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raditional Arabic" pitchFamily="18" charset="-78"/>
                        </a:rPr>
                        <a:t>أبدا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406206"/>
              </p:ext>
            </p:extLst>
          </p:nvPr>
        </p:nvGraphicFramePr>
        <p:xfrm>
          <a:off x="-1" y="1556793"/>
          <a:ext cx="9036497" cy="5301206"/>
        </p:xfrm>
        <a:graphic>
          <a:graphicData uri="http://schemas.openxmlformats.org/drawingml/2006/table">
            <a:tbl>
              <a:tblPr rtl="1"/>
              <a:tblGrid>
                <a:gridCol w="6712963"/>
                <a:gridCol w="886527"/>
                <a:gridCol w="736106"/>
                <a:gridCol w="700901"/>
              </a:tblGrid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 تمضي حياتي من غير هدف أو غاية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2-أفضل أن أقضي وقت فراغي وحيدا مع نفسي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 أكره وجود الناس حولي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 أشعر بعدم القدرة على اتخاذ أي قرار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992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5-أنا ضعيف أمام رغباتي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 أتجنب المشاركة في المناسبات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 أشعر بعدم القدرة على اتخاذ أي قرار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 أتردد عند حسم خياراتي في الحياة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574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9- أشعر بالغربة حتى بين أقرب الناس لي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10- أشعر بالمتعة بين أصدقائي على </a:t>
                      </a:r>
                      <a:r>
                        <a:rPr kumimoji="0" lang="ar-DZ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الفايسبوك</a:t>
                      </a:r>
                      <a:endParaRPr kumimoji="0" lang="ar-DZ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0745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yesNormal">
  <a:themeElements>
    <a:clrScheme name="">
      <a:dk1>
        <a:srgbClr val="3366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2A56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BayesNor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yesNor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yesNor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yesNor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yesNor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yesNor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yesNor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26062</TotalTime>
  <Words>445</Words>
  <Application>Microsoft Office PowerPoint</Application>
  <PresentationFormat>Affichage à l'écran (4:3)</PresentationFormat>
  <Paragraphs>51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BayesNormal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عسثق</dc:creator>
  <cp:lastModifiedBy>user</cp:lastModifiedBy>
  <cp:revision>79</cp:revision>
  <dcterms:created xsi:type="dcterms:W3CDTF">2014-02-09T10:43:35Z</dcterms:created>
  <dcterms:modified xsi:type="dcterms:W3CDTF">2024-06-20T18:35:16Z</dcterms:modified>
</cp:coreProperties>
</file>