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23"/>
  </p:notesMasterIdLst>
  <p:sldIdLst>
    <p:sldId id="257" r:id="rId2"/>
    <p:sldId id="283" r:id="rId3"/>
    <p:sldId id="266" r:id="rId4"/>
    <p:sldId id="276" r:id="rId5"/>
    <p:sldId id="277" r:id="rId6"/>
    <p:sldId id="278" r:id="rId7"/>
    <p:sldId id="267" r:id="rId8"/>
    <p:sldId id="281" r:id="rId9"/>
    <p:sldId id="282" r:id="rId10"/>
    <p:sldId id="268" r:id="rId11"/>
    <p:sldId id="261" r:id="rId12"/>
    <p:sldId id="285" r:id="rId13"/>
    <p:sldId id="280" r:id="rId14"/>
    <p:sldId id="263" r:id="rId15"/>
    <p:sldId id="264" r:id="rId16"/>
    <p:sldId id="284" r:id="rId17"/>
    <p:sldId id="265" r:id="rId18"/>
    <p:sldId id="275" r:id="rId19"/>
    <p:sldId id="272" r:id="rId20"/>
    <p:sldId id="273" r:id="rId21"/>
    <p:sldId id="274"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6" d="100"/>
          <a:sy n="66" d="100"/>
        </p:scale>
        <p:origin x="-94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AE93F0-FC03-48CF-A250-14A27F12249F}" type="doc">
      <dgm:prSet loTypeId="urn:microsoft.com/office/officeart/2005/8/layout/pList1" loCatId="list" qsTypeId="urn:microsoft.com/office/officeart/2005/8/quickstyle/simple1" qsCatId="simple" csTypeId="urn:microsoft.com/office/officeart/2005/8/colors/accent1_2" csCatId="accent1" phldr="0"/>
      <dgm:spPr/>
      <dgm:t>
        <a:bodyPr/>
        <a:lstStyle/>
        <a:p>
          <a:endParaRPr lang="fr-FR"/>
        </a:p>
      </dgm:t>
    </dgm:pt>
    <dgm:pt modelId="{DA26AA9A-017C-47E4-81B7-7F35327D4852}" type="pres">
      <dgm:prSet presAssocID="{8BAE93F0-FC03-48CF-A250-14A27F12249F}" presName="Name0" presStyleCnt="0">
        <dgm:presLayoutVars>
          <dgm:dir/>
          <dgm:resizeHandles val="exact"/>
        </dgm:presLayoutVars>
      </dgm:prSet>
      <dgm:spPr/>
      <dgm:t>
        <a:bodyPr/>
        <a:lstStyle/>
        <a:p>
          <a:pPr rtl="1"/>
          <a:endParaRPr lang="ar-DZ"/>
        </a:p>
      </dgm:t>
    </dgm:pt>
  </dgm:ptLst>
  <dgm:cxnLst>
    <dgm:cxn modelId="{91DB876F-BEA8-4DF0-8624-481BED2F8547}" type="presOf" srcId="{8BAE93F0-FC03-48CF-A250-14A27F12249F}" destId="{DA26AA9A-017C-47E4-81B7-7F35327D4852}" srcOrd="0" destOrd="0" presId="urn:microsoft.com/office/officeart/2005/8/layout/pList1"/>
  </dgm:cxnLst>
  <dgm:bg/>
  <dgm:whole/>
</dgm:dataModel>
</file>

<file path=ppt/diagrams/layout1.xml><?xml version="1.0" encoding="utf-8"?>
<dgm:layoutDef xmlns:dgm="http://schemas.openxmlformats.org/drawingml/2006/diagram" xmlns:a="http://schemas.openxmlformats.org/drawingml/2006/main" uniqueId="urn:microsoft.com/office/officeart/2005/8/layout/pList1">
  <dgm:title val=""/>
  <dgm:desc val=""/>
  <dgm:catLst>
    <dgm:cat type="list" pri="20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B1E1E3-6A0F-434E-87C0-1F1BC57B6B59}" type="datetimeFigureOut">
              <a:rPr lang="fr-FR" smtClean="0"/>
              <a:pPr/>
              <a:t>26/02/2024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7AC385-114C-4123-BE2E-54715523AFCB}"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27AC385-114C-4123-BE2E-54715523AFCB}" type="slidenum">
              <a:rPr lang="fr-FR" smtClean="0"/>
              <a:pPr/>
              <a:t>15</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Triangle isocè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540544" y="776288"/>
            <a:ext cx="8062912" cy="1470025"/>
          </a:xfrm>
        </p:spPr>
        <p:txBody>
          <a:bodyPr anchor="b">
            <a:normAutofit/>
          </a:bodyPr>
          <a:lstStyle>
            <a:lvl1pPr algn="r">
              <a:defRPr sz="440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1371600" y="6012656"/>
            <a:ext cx="5791200" cy="365125"/>
          </a:xfrm>
        </p:spPr>
        <p:txBody>
          <a:bodyPr tIns="0" bIns="0" anchor="t"/>
          <a:lstStyle>
            <a:lvl1pPr algn="r">
              <a:defRPr sz="1000"/>
            </a:lvl1pPr>
          </a:lstStyle>
          <a:p>
            <a:fld id="{AA309A6D-C09C-4548-B29A-6CF363A7E532}" type="datetimeFigureOut">
              <a:rPr lang="fr-FR" smtClean="0"/>
              <a:pPr/>
              <a:t>26/02/2024</a:t>
            </a:fld>
            <a:endParaRPr lang="fr-BE"/>
          </a:p>
        </p:txBody>
      </p:sp>
      <p:sp>
        <p:nvSpPr>
          <p:cNvPr id="17" name="Espace réservé du pied de page 16"/>
          <p:cNvSpPr>
            <a:spLocks noGrp="1"/>
          </p:cNvSpPr>
          <p:nvPr>
            <p:ph type="ftr" sz="quarter" idx="11"/>
          </p:nvPr>
        </p:nvSpPr>
        <p:spPr>
          <a:xfrm>
            <a:off x="1371600" y="5650704"/>
            <a:ext cx="5791200" cy="365125"/>
          </a:xfrm>
        </p:spPr>
        <p:txBody>
          <a:bodyPr tIns="0" bIns="0" anchor="b"/>
          <a:lstStyle>
            <a:lvl1pPr algn="r">
              <a:defRPr sz="1100"/>
            </a:lvl1pPr>
          </a:lstStyle>
          <a:p>
            <a:endParaRPr lang="fr-BE"/>
          </a:p>
        </p:txBody>
      </p:sp>
      <p:sp>
        <p:nvSpPr>
          <p:cNvPr id="29" name="Espace réservé du numéro de diapositiv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457200" y="1882808"/>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791456" y="6480048"/>
            <a:ext cx="2133600" cy="301752"/>
          </a:xfrm>
        </p:spPr>
        <p:txBody>
          <a:bodyPr/>
          <a:lstStyle/>
          <a:p>
            <a:fld id="{AA309A6D-C09C-4548-B29A-6CF363A7E532}" type="datetimeFigureOut">
              <a:rPr lang="fr-FR" smtClean="0"/>
              <a:pPr/>
              <a:t>26/02/2024</a:t>
            </a:fld>
            <a:endParaRPr lang="fr-BE"/>
          </a:p>
        </p:txBody>
      </p:sp>
      <p:sp>
        <p:nvSpPr>
          <p:cNvPr id="5" name="Espace réservé du pied de page 4"/>
          <p:cNvSpPr>
            <a:spLocks noGrp="1"/>
          </p:cNvSpPr>
          <p:nvPr>
            <p:ph type="ftr" sz="quarter" idx="11"/>
          </p:nvPr>
        </p:nvSpPr>
        <p:spPr>
          <a:xfrm>
            <a:off x="457200" y="6480969"/>
            <a:ext cx="4260056" cy="300831"/>
          </a:xfrm>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1"/>
      </p:bgRef>
    </p:bg>
    <p:spTree>
      <p:nvGrpSpPr>
        <p:cNvPr id="1" name=""/>
        <p:cNvGrpSpPr/>
        <p:nvPr/>
      </p:nvGrpSpPr>
      <p:grpSpPr>
        <a:xfrm>
          <a:off x="0" y="0"/>
          <a:ext cx="0" cy="0"/>
          <a:chOff x="0" y="0"/>
          <a:chExt cx="0" cy="0"/>
        </a:xfrm>
      </p:grpSpPr>
      <p:sp>
        <p:nvSpPr>
          <p:cNvPr id="9" name="Triangle rect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iangle isocè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Espace réservé de la date 3"/>
          <p:cNvSpPr>
            <a:spLocks noGrp="1"/>
          </p:cNvSpPr>
          <p:nvPr>
            <p:ph type="dt" sz="half" idx="10"/>
          </p:nvPr>
        </p:nvSpPr>
        <p:spPr>
          <a:xfrm>
            <a:off x="6955632" y="6477000"/>
            <a:ext cx="2133600" cy="304800"/>
          </a:xfrm>
        </p:spPr>
        <p:txBody>
          <a:bodyPr/>
          <a:lstStyle/>
          <a:p>
            <a:fld id="{AA309A6D-C09C-4548-B29A-6CF363A7E532}" type="datetimeFigureOut">
              <a:rPr lang="fr-FR" smtClean="0"/>
              <a:pPr/>
              <a:t>26/02/2024</a:t>
            </a:fld>
            <a:endParaRPr lang="fr-BE"/>
          </a:p>
        </p:txBody>
      </p:sp>
      <p:sp>
        <p:nvSpPr>
          <p:cNvPr id="5" name="Espace réservé du pied de page 4"/>
          <p:cNvSpPr>
            <a:spLocks noGrp="1"/>
          </p:cNvSpPr>
          <p:nvPr>
            <p:ph type="ftr" sz="quarter" idx="11"/>
          </p:nvPr>
        </p:nvSpPr>
        <p:spPr>
          <a:xfrm>
            <a:off x="2619376" y="6480969"/>
            <a:ext cx="4260056" cy="300831"/>
          </a:xfrm>
        </p:spPr>
        <p:txBody>
          <a:bodyPr/>
          <a:lstStyle/>
          <a:p>
            <a:endParaRPr lang="fr-BE"/>
          </a:p>
        </p:txBody>
      </p:sp>
      <p:sp>
        <p:nvSpPr>
          <p:cNvPr id="6" name="Espace réservé du numéro de diapositive 5"/>
          <p:cNvSpPr>
            <a:spLocks noGrp="1"/>
          </p:cNvSpPr>
          <p:nvPr>
            <p:ph type="sldNum" sz="quarter" idx="12"/>
          </p:nvPr>
        </p:nvSpPr>
        <p:spPr>
          <a:xfrm>
            <a:off x="8451056" y="809624"/>
            <a:ext cx="502920" cy="300831"/>
          </a:xfrm>
        </p:spPr>
        <p:txBody>
          <a:bodyPr/>
          <a:lstStyle/>
          <a:p>
            <a:fld id="{CF4668DC-857F-487D-BFFA-8C0CA5037977}" type="slidenum">
              <a:rPr lang="fr-BE" smtClean="0"/>
              <a:pPr/>
              <a:t>‹N°›</a:t>
            </a:fld>
            <a:endParaRPr lang="fr-BE"/>
          </a:p>
        </p:txBody>
      </p:sp>
      <p:cxnSp>
        <p:nvCxnSpPr>
          <p:cNvPr id="11" name="Connecteur droit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4791456" y="6480969"/>
            <a:ext cx="2133600" cy="301752"/>
          </a:xfrm>
        </p:spPr>
        <p:txBody>
          <a:bodyPr/>
          <a:lstStyle/>
          <a:p>
            <a:fld id="{AA309A6D-C09C-4548-B29A-6CF363A7E532}" type="datetimeFigureOut">
              <a:rPr lang="fr-FR" smtClean="0"/>
              <a:pPr/>
              <a:t>26/02/2024</a:t>
            </a:fld>
            <a:endParaRPr lang="fr-BE"/>
          </a:p>
        </p:txBody>
      </p:sp>
      <p:sp>
        <p:nvSpPr>
          <p:cNvPr id="6" name="Espace réservé du pied de page 5"/>
          <p:cNvSpPr>
            <a:spLocks noGrp="1"/>
          </p:cNvSpPr>
          <p:nvPr>
            <p:ph type="ftr" sz="quarter" idx="11"/>
          </p:nvPr>
        </p:nvSpPr>
        <p:spPr>
          <a:xfrm>
            <a:off x="457200" y="6480969"/>
            <a:ext cx="4260056" cy="301752"/>
          </a:xfrm>
        </p:spPr>
        <p:txBody>
          <a:bodyPr/>
          <a:lstStyle/>
          <a:p>
            <a:endParaRPr lang="fr-BE"/>
          </a:p>
        </p:txBody>
      </p:sp>
      <p:sp>
        <p:nvSpPr>
          <p:cNvPr id="7" name="Espace réservé du numéro de diapositive 6"/>
          <p:cNvSpPr>
            <a:spLocks noGrp="1"/>
          </p:cNvSpPr>
          <p:nvPr>
            <p:ph type="sldNum" sz="quarter" idx="12"/>
          </p:nvPr>
        </p:nvSpPr>
        <p:spPr>
          <a:xfrm>
            <a:off x="7589520" y="6480969"/>
            <a:ext cx="502920" cy="301752"/>
          </a:xfrm>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a:xfrm>
            <a:off x="4791456" y="6480969"/>
            <a:ext cx="2130552" cy="301752"/>
          </a:xfrm>
        </p:spPr>
        <p:txBody>
          <a:bodyPr/>
          <a:lstStyle/>
          <a:p>
            <a:fld id="{AA309A6D-C09C-4548-B29A-6CF363A7E532}" type="datetimeFigureOut">
              <a:rPr lang="fr-FR" smtClean="0"/>
              <a:pPr/>
              <a:t>26/02/2024</a:t>
            </a:fld>
            <a:endParaRPr lang="fr-BE"/>
          </a:p>
        </p:txBody>
      </p:sp>
      <p:sp>
        <p:nvSpPr>
          <p:cNvPr id="8" name="Espace réservé du pied de page 7"/>
          <p:cNvSpPr>
            <a:spLocks noGrp="1"/>
          </p:cNvSpPr>
          <p:nvPr>
            <p:ph type="ftr" sz="quarter" idx="11"/>
          </p:nvPr>
        </p:nvSpPr>
        <p:spPr>
          <a:xfrm>
            <a:off x="457200" y="6480969"/>
            <a:ext cx="4261104" cy="301752"/>
          </a:xfrm>
        </p:spPr>
        <p:txBody>
          <a:bodyPr/>
          <a:lstStyle/>
          <a:p>
            <a:endParaRPr lang="fr-BE"/>
          </a:p>
        </p:txBody>
      </p:sp>
      <p:sp>
        <p:nvSpPr>
          <p:cNvPr id="9" name="Espace réservé du numéro de diapositive 8"/>
          <p:cNvSpPr>
            <a:spLocks noGrp="1"/>
          </p:cNvSpPr>
          <p:nvPr>
            <p:ph type="sldNum" sz="quarter" idx="12"/>
          </p:nvPr>
        </p:nvSpPr>
        <p:spPr>
          <a:xfrm>
            <a:off x="7589520" y="6483096"/>
            <a:ext cx="502920" cy="301752"/>
          </a:xfrm>
        </p:spPr>
        <p:txBody>
          <a:bodyPr/>
          <a:lstStyle>
            <a:lvl1pPr algn="ctr">
              <a:defRPr/>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26/02/2024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91456" y="6480969"/>
            <a:ext cx="2133600" cy="301752"/>
          </a:xfrm>
        </p:spPr>
        <p:txBody>
          <a:bodyPr/>
          <a:lstStyle/>
          <a:p>
            <a:fld id="{AA309A6D-C09C-4548-B29A-6CF363A7E532}" type="datetimeFigureOut">
              <a:rPr lang="fr-FR" smtClean="0"/>
              <a:pPr/>
              <a:t>26/02/2024</a:t>
            </a:fld>
            <a:endParaRPr lang="fr-BE"/>
          </a:p>
        </p:txBody>
      </p:sp>
      <p:sp>
        <p:nvSpPr>
          <p:cNvPr id="3" name="Espace réservé du pied de page 2"/>
          <p:cNvSpPr>
            <a:spLocks noGrp="1"/>
          </p:cNvSpPr>
          <p:nvPr>
            <p:ph type="ftr" sz="quarter" idx="11"/>
          </p:nvPr>
        </p:nvSpPr>
        <p:spPr>
          <a:xfrm>
            <a:off x="457200" y="6481890"/>
            <a:ext cx="4260056" cy="300831"/>
          </a:xfrm>
        </p:spPr>
        <p:txBody>
          <a:bodyPr/>
          <a:lstStyle/>
          <a:p>
            <a:endParaRPr lang="fr-BE"/>
          </a:p>
        </p:txBody>
      </p:sp>
      <p:sp>
        <p:nvSpPr>
          <p:cNvPr id="4" name="Espace réservé du numéro de diapositive 3"/>
          <p:cNvSpPr>
            <a:spLocks noGrp="1"/>
          </p:cNvSpPr>
          <p:nvPr>
            <p:ph type="sldNum" sz="quarter" idx="12"/>
          </p:nvPr>
        </p:nvSpPr>
        <p:spPr>
          <a:xfrm>
            <a:off x="7589520" y="6480969"/>
            <a:ext cx="502920" cy="301752"/>
          </a:xfrm>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278976" y="6556248"/>
            <a:ext cx="2133600" cy="301752"/>
          </a:xfrm>
        </p:spPr>
        <p:txBody>
          <a:bodyPr/>
          <a:lstStyle>
            <a:lvl1pPr>
              <a:defRPr sz="900"/>
            </a:lvl1pPr>
          </a:lstStyle>
          <a:p>
            <a:fld id="{AA309A6D-C09C-4548-B29A-6CF363A7E532}" type="datetimeFigureOut">
              <a:rPr lang="fr-FR" smtClean="0"/>
              <a:pPr/>
              <a:t>26/02/2024</a:t>
            </a:fld>
            <a:endParaRPr lang="fr-BE"/>
          </a:p>
        </p:txBody>
      </p:sp>
      <p:sp>
        <p:nvSpPr>
          <p:cNvPr id="6" name="Espace réservé du pied de page 5"/>
          <p:cNvSpPr>
            <a:spLocks noGrp="1"/>
          </p:cNvSpPr>
          <p:nvPr>
            <p:ph type="ftr" sz="quarter" idx="11"/>
          </p:nvPr>
        </p:nvSpPr>
        <p:spPr>
          <a:xfrm>
            <a:off x="1135856" y="6556248"/>
            <a:ext cx="5143120" cy="301752"/>
          </a:xfrm>
        </p:spPr>
        <p:txBody>
          <a:bodyPr/>
          <a:lstStyle>
            <a:lvl1pPr>
              <a:defRPr sz="900"/>
            </a:lvl1pPr>
          </a:lstStyle>
          <a:p>
            <a:endParaRPr lang="fr-BE"/>
          </a:p>
        </p:txBody>
      </p:sp>
      <p:sp>
        <p:nvSpPr>
          <p:cNvPr id="7" name="Espace réservé du numéro de diapositive 6"/>
          <p:cNvSpPr>
            <a:spLocks noGrp="1"/>
          </p:cNvSpPr>
          <p:nvPr>
            <p:ph type="sldNum" sz="quarter" idx="12"/>
          </p:nvPr>
        </p:nvSpPr>
        <p:spPr>
          <a:xfrm>
            <a:off x="8410576" y="6556248"/>
            <a:ext cx="502920" cy="301752"/>
          </a:xfrm>
        </p:spPr>
        <p:txBody>
          <a:bodyPr/>
          <a:lstStyle>
            <a:lvl1pPr>
              <a:defRPr sz="900"/>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6108192" y="6556248"/>
            <a:ext cx="2103120" cy="301752"/>
          </a:xfrm>
        </p:spPr>
        <p:txBody>
          <a:bodyPr/>
          <a:lstStyle>
            <a:lvl1pPr>
              <a:defRPr sz="900"/>
            </a:lvl1pPr>
          </a:lstStyle>
          <a:p>
            <a:fld id="{AA309A6D-C09C-4548-B29A-6CF363A7E532}" type="datetimeFigureOut">
              <a:rPr lang="fr-FR" smtClean="0"/>
              <a:pPr/>
              <a:t>26/02/2024</a:t>
            </a:fld>
            <a:endParaRPr lang="fr-BE"/>
          </a:p>
        </p:txBody>
      </p:sp>
      <p:sp>
        <p:nvSpPr>
          <p:cNvPr id="6" name="Espace réservé du pied de page 5"/>
          <p:cNvSpPr>
            <a:spLocks noGrp="1"/>
          </p:cNvSpPr>
          <p:nvPr>
            <p:ph type="ftr" sz="quarter" idx="11"/>
          </p:nvPr>
        </p:nvSpPr>
        <p:spPr>
          <a:xfrm>
            <a:off x="1170432" y="6557169"/>
            <a:ext cx="4948072" cy="301752"/>
          </a:xfrm>
        </p:spPr>
        <p:txBody>
          <a:bodyPr/>
          <a:lstStyle>
            <a:lvl1pPr>
              <a:defRPr sz="900"/>
            </a:lvl1pPr>
          </a:lstStyle>
          <a:p>
            <a:endParaRPr lang="fr-BE"/>
          </a:p>
        </p:txBody>
      </p:sp>
      <p:sp>
        <p:nvSpPr>
          <p:cNvPr id="7" name="Espace réservé du numéro de diapositive 6"/>
          <p:cNvSpPr>
            <a:spLocks noGrp="1"/>
          </p:cNvSpPr>
          <p:nvPr>
            <p:ph type="sldNum" sz="quarter" idx="12"/>
          </p:nvPr>
        </p:nvSpPr>
        <p:spPr>
          <a:xfrm>
            <a:off x="8217192" y="6556248"/>
            <a:ext cx="365760" cy="301752"/>
          </a:xfrm>
        </p:spPr>
        <p:txBody>
          <a:bodyPr/>
          <a:lstStyle>
            <a:lvl1pPr algn="ctr">
              <a:defRPr sz="900"/>
            </a:lvl1p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Connecteur droit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7494"/>
            <a:ext cx="8229600" cy="1399032"/>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AA309A6D-C09C-4548-B29A-6CF363A7E532}" type="datetimeFigureOut">
              <a:rPr lang="fr-FR" smtClean="0"/>
              <a:pPr/>
              <a:t>26/02/2024</a:t>
            </a:fld>
            <a:endParaRPr lang="fr-BE"/>
          </a:p>
        </p:txBody>
      </p:sp>
      <p:sp>
        <p:nvSpPr>
          <p:cNvPr id="3" name="Espace réservé du pied de pag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r-BE"/>
          </a:p>
        </p:txBody>
      </p:sp>
      <p:sp>
        <p:nvSpPr>
          <p:cNvPr id="23" name="Espace réservé du numéro de diapositiv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CF4668DC-857F-487D-BFFA-8C0CA5037977}" type="slidenum">
              <a:rPr lang="fr-BE" smtClean="0"/>
              <a:pPr/>
              <a:t>‹N°›</a:t>
            </a:fld>
            <a:endParaRPr lang="fr-BE"/>
          </a:p>
        </p:txBody>
      </p:sp>
    </p:spTree>
  </p:cSld>
  <p:clrMap bg1="dk1" tx1="lt1" bg2="dk2" tx2="lt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74638"/>
            <a:ext cx="8572560" cy="6369072"/>
          </a:xfrm>
        </p:spPr>
        <p:txBody>
          <a:bodyPr>
            <a:normAutofit/>
          </a:bodyPr>
          <a:lstStyle/>
          <a:p>
            <a:pPr algn="r" rtl="1"/>
            <a:endParaRPr lang="fr-FR" sz="2000" dirty="0"/>
          </a:p>
        </p:txBody>
      </p:sp>
      <p:sp>
        <p:nvSpPr>
          <p:cNvPr id="3" name="Espace réservé du contenu 2"/>
          <p:cNvSpPr>
            <a:spLocks noGrp="1"/>
          </p:cNvSpPr>
          <p:nvPr>
            <p:ph idx="1"/>
          </p:nvPr>
        </p:nvSpPr>
        <p:spPr>
          <a:xfrm>
            <a:off x="0" y="0"/>
            <a:ext cx="9144000" cy="6858000"/>
          </a:xfrm>
        </p:spPr>
        <p:txBody>
          <a:bodyPr>
            <a:normAutofit fontScale="85000" lnSpcReduction="20000"/>
          </a:bodyPr>
          <a:lstStyle/>
          <a:p>
            <a:pPr algn="ctr" rtl="1">
              <a:buNone/>
            </a:pPr>
            <a:r>
              <a:rPr lang="ar-DZ" sz="2800" dirty="0" smtClean="0"/>
              <a:t>جامعة محمد </a:t>
            </a:r>
            <a:r>
              <a:rPr lang="ar-DZ" sz="2800" dirty="0" err="1" smtClean="0"/>
              <a:t>لمين</a:t>
            </a:r>
            <a:r>
              <a:rPr lang="ar-DZ" sz="2800" dirty="0" smtClean="0"/>
              <a:t> دباغين _</a:t>
            </a:r>
            <a:r>
              <a:rPr lang="ar-DZ" sz="2800" dirty="0" err="1" smtClean="0"/>
              <a:t>سطيف</a:t>
            </a:r>
            <a:r>
              <a:rPr lang="ar-DZ" sz="2800" dirty="0" smtClean="0"/>
              <a:t> 02_</a:t>
            </a:r>
            <a:br>
              <a:rPr lang="ar-DZ" sz="2800" dirty="0" smtClean="0"/>
            </a:br>
            <a:r>
              <a:rPr lang="ar-DZ" sz="2800" dirty="0" smtClean="0"/>
              <a:t>كلية الآداب </a:t>
            </a:r>
            <a:r>
              <a:rPr lang="ar-DZ" sz="2800" dirty="0" err="1" smtClean="0"/>
              <a:t>و</a:t>
            </a:r>
            <a:r>
              <a:rPr lang="ar-DZ" sz="2800" dirty="0" smtClean="0"/>
              <a:t> اللغات</a:t>
            </a:r>
            <a:br>
              <a:rPr lang="ar-DZ" sz="2800" dirty="0" smtClean="0"/>
            </a:br>
            <a:r>
              <a:rPr lang="ar-DZ" sz="2800" dirty="0" smtClean="0"/>
              <a:t>لسانيات عامة </a:t>
            </a:r>
            <a:br>
              <a:rPr lang="ar-DZ" sz="2800" dirty="0" smtClean="0"/>
            </a:br>
            <a:r>
              <a:rPr lang="ar-DZ" sz="2800" dirty="0" smtClean="0"/>
              <a:t>مقياس التفكير الدلالي</a:t>
            </a:r>
            <a:br>
              <a:rPr lang="ar-DZ" sz="2800" dirty="0" smtClean="0"/>
            </a:br>
            <a:endParaRPr lang="ar-DZ" sz="2800" dirty="0" smtClean="0"/>
          </a:p>
          <a:p>
            <a:pPr algn="r" rtl="1">
              <a:buNone/>
            </a:pPr>
            <a:endParaRPr lang="ar-DZ" dirty="0" smtClean="0"/>
          </a:p>
          <a:p>
            <a:pPr algn="r" rtl="1">
              <a:buNone/>
            </a:pPr>
            <a:endParaRPr lang="ar-DZ" dirty="0" smtClean="0"/>
          </a:p>
          <a:p>
            <a:pPr algn="r" rtl="1">
              <a:buNone/>
            </a:pPr>
            <a:endParaRPr lang="ar-DZ" dirty="0" smtClean="0"/>
          </a:p>
          <a:p>
            <a:pPr algn="r" rtl="1">
              <a:buNone/>
            </a:pPr>
            <a:endParaRPr lang="ar-DZ" dirty="0" smtClean="0"/>
          </a:p>
          <a:p>
            <a:pPr algn="r" rtl="1">
              <a:buNone/>
            </a:pPr>
            <a:endParaRPr lang="ar-DZ" dirty="0" smtClean="0"/>
          </a:p>
          <a:p>
            <a:pPr algn="r">
              <a:buNone/>
            </a:pPr>
            <a:r>
              <a:rPr lang="ar-DZ" sz="2800" dirty="0" smtClean="0"/>
              <a:t>إ</a:t>
            </a:r>
            <a:r>
              <a:rPr lang="ar-DZ" sz="2600" dirty="0" smtClean="0"/>
              <a:t>عداد الطالبات :</a:t>
            </a:r>
          </a:p>
          <a:p>
            <a:pPr algn="r" rtl="1"/>
            <a:r>
              <a:rPr lang="ar-DZ" sz="2800" dirty="0" smtClean="0"/>
              <a:t>آمنة منصوري</a:t>
            </a:r>
          </a:p>
          <a:p>
            <a:pPr algn="r" rtl="1"/>
            <a:r>
              <a:rPr lang="ar-DZ" sz="2800" dirty="0" smtClean="0"/>
              <a:t>إكرام </a:t>
            </a:r>
            <a:r>
              <a:rPr lang="ar-DZ" sz="2800" dirty="0" err="1" smtClean="0"/>
              <a:t>تامن</a:t>
            </a:r>
            <a:endParaRPr lang="ar-DZ" sz="2800" dirty="0" smtClean="0"/>
          </a:p>
          <a:p>
            <a:pPr algn="r" rtl="1"/>
            <a:r>
              <a:rPr lang="ar-DZ" sz="2800" dirty="0" smtClean="0"/>
              <a:t>هاجر </a:t>
            </a:r>
            <a:r>
              <a:rPr lang="ar-DZ" sz="2800" dirty="0" err="1" smtClean="0"/>
              <a:t>مطماطي</a:t>
            </a:r>
            <a:endParaRPr lang="ar-DZ" sz="2800" dirty="0" smtClean="0"/>
          </a:p>
          <a:p>
            <a:pPr algn="r" rtl="1"/>
            <a:r>
              <a:rPr lang="ar-DZ" sz="2800" dirty="0" smtClean="0"/>
              <a:t>سندس </a:t>
            </a:r>
            <a:r>
              <a:rPr lang="ar-DZ" sz="2800" dirty="0" err="1" smtClean="0"/>
              <a:t>بوطويل</a:t>
            </a:r>
            <a:r>
              <a:rPr lang="ar-DZ" sz="2800" dirty="0" smtClean="0"/>
              <a:t> </a:t>
            </a:r>
          </a:p>
          <a:p>
            <a:pPr algn="r" rtl="1">
              <a:buFont typeface="Wingdings" pitchFamily="2" charset="2"/>
              <a:buChar char="v"/>
            </a:pPr>
            <a:r>
              <a:rPr lang="ar-DZ" sz="2800" dirty="0" smtClean="0"/>
              <a:t>إشراف الأستاذة :  ”خديجة حاج مدني ”    </a:t>
            </a:r>
          </a:p>
          <a:p>
            <a:pPr algn="r" rtl="1">
              <a:buNone/>
            </a:pPr>
            <a:r>
              <a:rPr lang="ar-DZ" sz="2800" dirty="0" smtClean="0"/>
              <a:t>                                     السنة الجامعية : 2024/2023</a:t>
            </a:r>
          </a:p>
          <a:p>
            <a:pPr algn="r" rtl="1">
              <a:buNone/>
            </a:pPr>
            <a:r>
              <a:rPr lang="ar-DZ" sz="2800" dirty="0" smtClean="0"/>
              <a:t> </a:t>
            </a:r>
          </a:p>
          <a:p>
            <a:pPr algn="r" rtl="1">
              <a:buNone/>
            </a:pPr>
            <a:endParaRPr lang="fr-FR" dirty="0"/>
          </a:p>
        </p:txBody>
      </p:sp>
      <p:pic>
        <p:nvPicPr>
          <p:cNvPr id="4" name="Image 1" descr="C:\Users\jegjeg\AppData\Local\Microsoft\Windows\INetCache\Content.Word\images.jpeg"/>
          <p:cNvPicPr>
            <a:picLocks noChangeAspect="1" noChangeArrowheads="1"/>
          </p:cNvPicPr>
          <p:nvPr/>
        </p:nvPicPr>
        <p:blipFill>
          <a:blip r:embed="rId2"/>
          <a:srcRect/>
          <a:stretch>
            <a:fillRect/>
          </a:stretch>
        </p:blipFill>
        <p:spPr bwMode="auto">
          <a:xfrm>
            <a:off x="642910" y="571480"/>
            <a:ext cx="1057275" cy="923925"/>
          </a:xfrm>
          <a:prstGeom prst="rect">
            <a:avLst/>
          </a:prstGeom>
          <a:noFill/>
          <a:ln w="9525">
            <a:noFill/>
            <a:miter lim="800000"/>
            <a:headEnd/>
            <a:tailEnd/>
          </a:ln>
        </p:spPr>
      </p:pic>
      <p:pic>
        <p:nvPicPr>
          <p:cNvPr id="5" name="Image 1" descr="C:\Users\jegjeg\AppData\Local\Microsoft\Windows\INetCache\Content.Word\images.jpeg"/>
          <p:cNvPicPr>
            <a:picLocks noChangeAspect="1" noChangeArrowheads="1"/>
          </p:cNvPicPr>
          <p:nvPr/>
        </p:nvPicPr>
        <p:blipFill>
          <a:blip r:embed="rId2"/>
          <a:srcRect/>
          <a:stretch>
            <a:fillRect/>
          </a:stretch>
        </p:blipFill>
        <p:spPr bwMode="auto">
          <a:xfrm>
            <a:off x="7500958" y="500042"/>
            <a:ext cx="1057275" cy="923925"/>
          </a:xfrm>
          <a:prstGeom prst="rect">
            <a:avLst/>
          </a:prstGeom>
          <a:noFill/>
          <a:ln w="9525">
            <a:noFill/>
            <a:miter lim="800000"/>
            <a:headEnd/>
            <a:tailEnd/>
          </a:ln>
        </p:spPr>
      </p:pic>
      <p:sp>
        <p:nvSpPr>
          <p:cNvPr id="6" name="Ellipse 5"/>
          <p:cNvSpPr/>
          <p:nvPr/>
        </p:nvSpPr>
        <p:spPr>
          <a:xfrm>
            <a:off x="1357290" y="1500174"/>
            <a:ext cx="6143668" cy="271464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rtl="1"/>
            <a:r>
              <a:rPr lang="ar-DZ" sz="2800" b="1" dirty="0" smtClean="0"/>
              <a:t>قراءة في الفصل الأول (علم الدلالة والقرآن) لكتاب: “الله والإنسان </a:t>
            </a:r>
          </a:p>
          <a:p>
            <a:pPr algn="ctr" rtl="1"/>
            <a:r>
              <a:rPr lang="ar-DZ" sz="2800" b="1" dirty="0" smtClean="0"/>
              <a:t>في القرآن”</a:t>
            </a:r>
          </a:p>
          <a:p>
            <a:pPr algn="ctr" rtl="1"/>
            <a:r>
              <a:rPr lang="ar-DZ" sz="2800" b="1" dirty="0" smtClean="0"/>
              <a:t> _</a:t>
            </a:r>
            <a:r>
              <a:rPr lang="ar-DZ" sz="2800" b="1" dirty="0" err="1" smtClean="0"/>
              <a:t>توشيهيكو</a:t>
            </a:r>
            <a:r>
              <a:rPr lang="ar-DZ" sz="2800" b="1" dirty="0" smtClean="0"/>
              <a:t> </a:t>
            </a:r>
            <a:r>
              <a:rPr lang="ar-DZ" sz="2800" b="1" dirty="0" err="1" smtClean="0"/>
              <a:t>إيزوتسو</a:t>
            </a:r>
            <a:r>
              <a:rPr lang="ar-DZ" sz="2800" b="1" dirty="0" smtClean="0"/>
              <a:t> _ </a:t>
            </a:r>
            <a:r>
              <a:rPr lang="ar-DZ" dirty="0" smtClean="0"/>
              <a:t>                      </a:t>
            </a:r>
            <a:endParaRPr lang="fr-FR"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28596" y="928670"/>
            <a:ext cx="8229600" cy="4643470"/>
          </a:xfrm>
        </p:spPr>
        <p:txBody>
          <a:bodyPr/>
          <a:lstStyle/>
          <a:p>
            <a:pPr algn="r"/>
            <a:endParaRPr lang="fr-FR" dirty="0"/>
          </a:p>
        </p:txBody>
      </p:sp>
      <p:sp>
        <p:nvSpPr>
          <p:cNvPr id="5" name="Parchemin vertical 4"/>
          <p:cNvSpPr/>
          <p:nvPr/>
        </p:nvSpPr>
        <p:spPr>
          <a:xfrm>
            <a:off x="785786" y="928670"/>
            <a:ext cx="7500990" cy="5072098"/>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8800" b="1" dirty="0" smtClean="0">
                <a:solidFill>
                  <a:schemeClr val="bg1"/>
                </a:solidFill>
                <a:latin typeface="Arial Black" pitchFamily="34" charset="0"/>
                <a:cs typeface="Andalus" pitchFamily="18" charset="-78"/>
              </a:rPr>
              <a:t>ثالثا: المعنى الأساسي والمعنى </a:t>
            </a:r>
            <a:r>
              <a:rPr lang="ar-DZ" sz="8800" b="1" dirty="0" err="1" smtClean="0">
                <a:solidFill>
                  <a:schemeClr val="bg1"/>
                </a:solidFill>
                <a:latin typeface="Arial Black" pitchFamily="34" charset="0"/>
                <a:cs typeface="Andalus" pitchFamily="18" charset="-78"/>
              </a:rPr>
              <a:t>العلاقي</a:t>
            </a:r>
            <a:endParaRPr lang="fr-FR" sz="8800" b="1" dirty="0">
              <a:solidFill>
                <a:schemeClr val="bg1"/>
              </a:solidFill>
              <a:latin typeface="Arial Black" pitchFamily="34" charset="0"/>
              <a:cs typeface="Andalus" pitchFamily="18" charset="-7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89672"/>
          </a:xfrm>
        </p:spPr>
        <p:txBody>
          <a:bodyPr>
            <a:normAutofit fontScale="90000"/>
          </a:bodyPr>
          <a:lstStyle/>
          <a:p>
            <a:endParaRPr lang="fr-FR" dirty="0"/>
          </a:p>
        </p:txBody>
      </p:sp>
      <p:sp>
        <p:nvSpPr>
          <p:cNvPr id="3" name="Espace réservé du contenu 2"/>
          <p:cNvSpPr>
            <a:spLocks noGrp="1"/>
          </p:cNvSpPr>
          <p:nvPr>
            <p:ph idx="1"/>
          </p:nvPr>
        </p:nvSpPr>
        <p:spPr>
          <a:xfrm>
            <a:off x="357158" y="357166"/>
            <a:ext cx="8501122" cy="6215106"/>
          </a:xfrm>
        </p:spPr>
        <p:txBody>
          <a:bodyPr>
            <a:normAutofit/>
          </a:bodyPr>
          <a:lstStyle/>
          <a:p>
            <a:pPr algn="r" rtl="1">
              <a:buNone/>
            </a:pPr>
            <a:endParaRPr lang="ar-DZ" sz="2800" dirty="0" smtClean="0"/>
          </a:p>
          <a:p>
            <a:pPr algn="r" rtl="1">
              <a:buNone/>
            </a:pPr>
            <a:endParaRPr lang="fr-FR" sz="2800" dirty="0">
              <a:latin typeface="Arial" pitchFamily="34" charset="0"/>
              <a:cs typeface="Arial" pitchFamily="34" charset="0"/>
            </a:endParaRPr>
          </a:p>
        </p:txBody>
      </p:sp>
      <p:sp>
        <p:nvSpPr>
          <p:cNvPr id="4" name="Ellipse 3"/>
          <p:cNvSpPr/>
          <p:nvPr/>
        </p:nvSpPr>
        <p:spPr>
          <a:xfrm>
            <a:off x="2714612" y="0"/>
            <a:ext cx="3286148" cy="164307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DZ" sz="3600" b="1" dirty="0" smtClean="0">
                <a:solidFill>
                  <a:schemeClr val="bg1"/>
                </a:solidFill>
                <a:latin typeface="Arial" pitchFamily="34" charset="0"/>
                <a:cs typeface="Arial" pitchFamily="34" charset="0"/>
              </a:rPr>
              <a:t>معاني المفردة  القرآنية</a:t>
            </a:r>
            <a:endParaRPr lang="ar-DZ" sz="3600" b="1" dirty="0">
              <a:solidFill>
                <a:schemeClr val="bg1"/>
              </a:solidFill>
              <a:latin typeface="Arial" pitchFamily="34" charset="0"/>
              <a:cs typeface="Arial" pitchFamily="34" charset="0"/>
            </a:endParaRPr>
          </a:p>
        </p:txBody>
      </p:sp>
      <p:sp>
        <p:nvSpPr>
          <p:cNvPr id="5" name="Ellipse 4"/>
          <p:cNvSpPr/>
          <p:nvPr/>
        </p:nvSpPr>
        <p:spPr>
          <a:xfrm>
            <a:off x="428596" y="1643050"/>
            <a:ext cx="2714644" cy="150019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DZ" sz="4400" b="1" dirty="0" smtClean="0">
                <a:solidFill>
                  <a:schemeClr val="bg1"/>
                </a:solidFill>
                <a:latin typeface="Arial" pitchFamily="34" charset="0"/>
                <a:cs typeface="Arial" pitchFamily="34" charset="0"/>
              </a:rPr>
              <a:t>المعنى </a:t>
            </a:r>
            <a:r>
              <a:rPr lang="ar-DZ" sz="4400" b="1" dirty="0" err="1" smtClean="0">
                <a:solidFill>
                  <a:schemeClr val="bg1"/>
                </a:solidFill>
                <a:latin typeface="Arial" pitchFamily="34" charset="0"/>
                <a:cs typeface="Arial" pitchFamily="34" charset="0"/>
              </a:rPr>
              <a:t>العلاقي</a:t>
            </a:r>
            <a:endParaRPr lang="ar-DZ" sz="4400" b="1" dirty="0">
              <a:solidFill>
                <a:schemeClr val="bg1"/>
              </a:solidFill>
              <a:latin typeface="Arial" pitchFamily="34" charset="0"/>
              <a:cs typeface="Arial" pitchFamily="34" charset="0"/>
            </a:endParaRPr>
          </a:p>
        </p:txBody>
      </p:sp>
      <p:sp>
        <p:nvSpPr>
          <p:cNvPr id="6" name="Ellipse 5"/>
          <p:cNvSpPr/>
          <p:nvPr/>
        </p:nvSpPr>
        <p:spPr>
          <a:xfrm>
            <a:off x="5500694" y="1643050"/>
            <a:ext cx="3000396" cy="150019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DZ" sz="4400" b="1" dirty="0" smtClean="0">
                <a:solidFill>
                  <a:schemeClr val="bg1"/>
                </a:solidFill>
                <a:latin typeface="Arial" pitchFamily="34" charset="0"/>
                <a:cs typeface="Arial" pitchFamily="34" charset="0"/>
              </a:rPr>
              <a:t>المعنى الأساسي</a:t>
            </a:r>
            <a:endParaRPr lang="ar-DZ" sz="4400" b="1" dirty="0">
              <a:solidFill>
                <a:schemeClr val="bg1"/>
              </a:solidFill>
              <a:latin typeface="Arial" pitchFamily="34" charset="0"/>
              <a:cs typeface="Arial" pitchFamily="34" charset="0"/>
            </a:endParaRPr>
          </a:p>
        </p:txBody>
      </p:sp>
      <p:sp>
        <p:nvSpPr>
          <p:cNvPr id="9" name="Rectangle à coins arrondis 8"/>
          <p:cNvSpPr/>
          <p:nvPr/>
        </p:nvSpPr>
        <p:spPr>
          <a:xfrm>
            <a:off x="0" y="3929042"/>
            <a:ext cx="3643338" cy="292895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DZ" sz="2800" b="1" dirty="0" smtClean="0">
                <a:solidFill>
                  <a:schemeClr val="bg1"/>
                </a:solidFill>
                <a:latin typeface="Arial" pitchFamily="34" charset="0"/>
                <a:cs typeface="Arial" pitchFamily="34" charset="0"/>
              </a:rPr>
              <a:t>وهو المعنى السياقي، أو الإضافي الذي يلحق بالكلمة نتيجة لدخولها في علاقات دلالية مع مفاهيم أخرى في إطار نظام مفهومي موحد. </a:t>
            </a:r>
            <a:endParaRPr lang="en-US" sz="2800" b="1" dirty="0" smtClean="0">
              <a:solidFill>
                <a:schemeClr val="bg1"/>
              </a:solidFill>
              <a:latin typeface="Arial" pitchFamily="34" charset="0"/>
              <a:cs typeface="Arial" pitchFamily="34" charset="0"/>
            </a:endParaRPr>
          </a:p>
          <a:p>
            <a:pPr algn="ctr" rtl="1"/>
            <a:endParaRPr lang="ar-DZ" sz="2800" b="1" dirty="0">
              <a:solidFill>
                <a:schemeClr val="bg1"/>
              </a:solidFill>
              <a:latin typeface="Arial" pitchFamily="34" charset="0"/>
              <a:cs typeface="Arial" pitchFamily="34" charset="0"/>
            </a:endParaRPr>
          </a:p>
        </p:txBody>
      </p:sp>
      <p:sp>
        <p:nvSpPr>
          <p:cNvPr id="10" name="Rectangle à coins arrondis 9"/>
          <p:cNvSpPr/>
          <p:nvPr/>
        </p:nvSpPr>
        <p:spPr>
          <a:xfrm>
            <a:off x="5286380" y="3929042"/>
            <a:ext cx="3500462" cy="292895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DZ" sz="3200" b="1" dirty="0" smtClean="0">
                <a:solidFill>
                  <a:schemeClr val="bg1"/>
                </a:solidFill>
                <a:latin typeface="Arial" pitchFamily="34" charset="0"/>
                <a:cs typeface="Arial" pitchFamily="34" charset="0"/>
              </a:rPr>
              <a:t>وهو المعنى العام والمباشر للكلمة خارج السياق والموجود في العرف (ما تعارف عليه الناس).</a:t>
            </a:r>
            <a:endParaRPr lang="en-US" sz="3200" b="1" dirty="0">
              <a:solidFill>
                <a:schemeClr val="bg1"/>
              </a:solidFill>
              <a:latin typeface="Arial" pitchFamily="34" charset="0"/>
              <a:cs typeface="Arial" pitchFamily="34" charset="0"/>
            </a:endParaRPr>
          </a:p>
        </p:txBody>
      </p:sp>
      <p:sp>
        <p:nvSpPr>
          <p:cNvPr id="12" name="Flèche à angle droit 11"/>
          <p:cNvSpPr/>
          <p:nvPr/>
        </p:nvSpPr>
        <p:spPr>
          <a:xfrm rot="10800000">
            <a:off x="1428728" y="714356"/>
            <a:ext cx="1285884" cy="928694"/>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13" name="Flèche à angle droit 12"/>
          <p:cNvSpPr/>
          <p:nvPr/>
        </p:nvSpPr>
        <p:spPr>
          <a:xfrm flipV="1">
            <a:off x="6000760" y="714356"/>
            <a:ext cx="1214446" cy="928694"/>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15" name="Flèche vers le bas 14"/>
          <p:cNvSpPr/>
          <p:nvPr/>
        </p:nvSpPr>
        <p:spPr>
          <a:xfrm>
            <a:off x="1357290" y="3143248"/>
            <a:ext cx="571504" cy="7858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16" name="Flèche vers le bas 15"/>
          <p:cNvSpPr/>
          <p:nvPr/>
        </p:nvSpPr>
        <p:spPr>
          <a:xfrm>
            <a:off x="6715140" y="3143248"/>
            <a:ext cx="642942" cy="7858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strVal val="#ppt_w*2.5"/>
                                          </p:val>
                                        </p:tav>
                                        <p:tav tm="100000">
                                          <p:val>
                                            <p:strVal val="#ppt_w"/>
                                          </p:val>
                                        </p:tav>
                                      </p:tavLst>
                                    </p:anim>
                                    <p:anim calcmode="lin" valueType="num">
                                      <p:cBhvr>
                                        <p:cTn id="8" dur="500" fill="hold"/>
                                        <p:tgtEl>
                                          <p:spTgt spid="4"/>
                                        </p:tgtEl>
                                        <p:attrNameLst>
                                          <p:attrName>ppt_h</p:attrName>
                                        </p:attrNameLst>
                                      </p:cBhvr>
                                      <p:tavLst>
                                        <p:tav tm="0">
                                          <p:val>
                                            <p:strVal val="#ppt_h*0.01"/>
                                          </p:val>
                                        </p:tav>
                                        <p:tav tm="100000">
                                          <p:val>
                                            <p:strVal val="#ppt_h"/>
                                          </p:val>
                                        </p:tav>
                                      </p:tavLst>
                                    </p:anim>
                                    <p:anim calcmode="lin" valueType="num">
                                      <p:cBhvr>
                                        <p:cTn id="9" dur="500" fill="hold"/>
                                        <p:tgtEl>
                                          <p:spTgt spid="4"/>
                                        </p:tgtEl>
                                        <p:attrNameLst>
                                          <p:attrName>ppt_x</p:attrName>
                                        </p:attrNameLst>
                                      </p:cBhvr>
                                      <p:tavLst>
                                        <p:tav tm="0">
                                          <p:val>
                                            <p:strVal val="#ppt_x"/>
                                          </p:val>
                                        </p:tav>
                                        <p:tav tm="100000">
                                          <p:val>
                                            <p:strVal val="#ppt_x"/>
                                          </p:val>
                                        </p:tav>
                                      </p:tavLst>
                                    </p:anim>
                                    <p:anim calcmode="lin" valueType="num">
                                      <p:cBhvr>
                                        <p:cTn id="10" dur="500" fill="hold"/>
                                        <p:tgtEl>
                                          <p:spTgt spid="4"/>
                                        </p:tgtEl>
                                        <p:attrNameLst>
                                          <p:attrName>ppt_y</p:attrName>
                                        </p:attrNameLst>
                                      </p:cBhvr>
                                      <p:tavLst>
                                        <p:tav tm="0">
                                          <p:val>
                                            <p:strVal val="#ppt_h+1"/>
                                          </p:val>
                                        </p:tav>
                                        <p:tav tm="100000">
                                          <p:val>
                                            <p:strVal val="#ppt_y"/>
                                          </p:val>
                                        </p:tav>
                                      </p:tavLst>
                                    </p:anim>
                                    <p:animEffect transition="in" filter="fade">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p:cTn id="16" dur="1000" fill="hold"/>
                                        <p:tgtEl>
                                          <p:spTgt spid="13"/>
                                        </p:tgtEl>
                                        <p:attrNameLst>
                                          <p:attrName>ppt_w</p:attrName>
                                        </p:attrNameLst>
                                      </p:cBhvr>
                                      <p:tavLst>
                                        <p:tav tm="0">
                                          <p:val>
                                            <p:strVal val="#ppt_w*0.70"/>
                                          </p:val>
                                        </p:tav>
                                        <p:tav tm="100000">
                                          <p:val>
                                            <p:strVal val="#ppt_w"/>
                                          </p:val>
                                        </p:tav>
                                      </p:tavLst>
                                    </p:anim>
                                    <p:anim calcmode="lin" valueType="num">
                                      <p:cBhvr>
                                        <p:cTn id="17" dur="1000" fill="hold"/>
                                        <p:tgtEl>
                                          <p:spTgt spid="13"/>
                                        </p:tgtEl>
                                        <p:attrNameLst>
                                          <p:attrName>ppt_h</p:attrName>
                                        </p:attrNameLst>
                                      </p:cBhvr>
                                      <p:tavLst>
                                        <p:tav tm="0">
                                          <p:val>
                                            <p:strVal val="#ppt_h"/>
                                          </p:val>
                                        </p:tav>
                                        <p:tav tm="100000">
                                          <p:val>
                                            <p:strVal val="#ppt_h"/>
                                          </p:val>
                                        </p:tav>
                                      </p:tavLst>
                                    </p:anim>
                                    <p:animEffect transition="in" filter="fade">
                                      <p:cBhvr>
                                        <p:cTn id="18" dur="10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p:cTn id="23" dur="1000" fill="hold"/>
                                        <p:tgtEl>
                                          <p:spTgt spid="12"/>
                                        </p:tgtEl>
                                        <p:attrNameLst>
                                          <p:attrName>ppt_w</p:attrName>
                                        </p:attrNameLst>
                                      </p:cBhvr>
                                      <p:tavLst>
                                        <p:tav tm="0">
                                          <p:val>
                                            <p:strVal val="#ppt_w*0.70"/>
                                          </p:val>
                                        </p:tav>
                                        <p:tav tm="100000">
                                          <p:val>
                                            <p:strVal val="#ppt_w"/>
                                          </p:val>
                                        </p:tav>
                                      </p:tavLst>
                                    </p:anim>
                                    <p:anim calcmode="lin" valueType="num">
                                      <p:cBhvr>
                                        <p:cTn id="24" dur="1000" fill="hold"/>
                                        <p:tgtEl>
                                          <p:spTgt spid="12"/>
                                        </p:tgtEl>
                                        <p:attrNameLst>
                                          <p:attrName>ppt_h</p:attrName>
                                        </p:attrNameLst>
                                      </p:cBhvr>
                                      <p:tavLst>
                                        <p:tav tm="0">
                                          <p:val>
                                            <p:strVal val="#ppt_h"/>
                                          </p:val>
                                        </p:tav>
                                        <p:tav tm="100000">
                                          <p:val>
                                            <p:strVal val="#ppt_h"/>
                                          </p:val>
                                        </p:tav>
                                      </p:tavLst>
                                    </p:anim>
                                    <p:animEffect transition="in" filter="fade">
                                      <p:cBhvr>
                                        <p:cTn id="25" dur="1000"/>
                                        <p:tgtEl>
                                          <p:spTgt spid="12"/>
                                        </p:tgtEl>
                                      </p:cBhvr>
                                    </p:animEffect>
                                  </p:childTnLst>
                                </p:cTn>
                              </p:par>
                            </p:childTnLst>
                          </p:cTn>
                        </p:par>
                      </p:childTnLst>
                    </p:cTn>
                  </p:par>
                  <p:par>
                    <p:cTn id="26" fill="hold">
                      <p:stCondLst>
                        <p:cond delay="indefinite"/>
                      </p:stCondLst>
                      <p:childTnLst>
                        <p:par>
                          <p:cTn id="27" fill="hold">
                            <p:stCondLst>
                              <p:cond delay="0"/>
                            </p:stCondLst>
                            <p:childTnLst>
                              <p:par>
                                <p:cTn id="28" presetID="30" presetClass="entr" presetSubtype="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fade">
                                      <p:cBhvr>
                                        <p:cTn id="30" dur="800" decel="100000"/>
                                        <p:tgtEl>
                                          <p:spTgt spid="6"/>
                                        </p:tgtEl>
                                      </p:cBhvr>
                                    </p:animEffect>
                                    <p:anim calcmode="lin" valueType="num">
                                      <p:cBhvr>
                                        <p:cTn id="31" dur="800" decel="100000" fill="hold"/>
                                        <p:tgtEl>
                                          <p:spTgt spid="6"/>
                                        </p:tgtEl>
                                        <p:attrNameLst>
                                          <p:attrName>style.rotation</p:attrName>
                                        </p:attrNameLst>
                                      </p:cBhvr>
                                      <p:tavLst>
                                        <p:tav tm="0">
                                          <p:val>
                                            <p:fltVal val="-90"/>
                                          </p:val>
                                        </p:tav>
                                        <p:tav tm="100000">
                                          <p:val>
                                            <p:fltVal val="0"/>
                                          </p:val>
                                        </p:tav>
                                      </p:tavLst>
                                    </p:anim>
                                    <p:anim calcmode="lin" valueType="num">
                                      <p:cBhvr>
                                        <p:cTn id="32" dur="800" decel="100000" fill="hold"/>
                                        <p:tgtEl>
                                          <p:spTgt spid="6"/>
                                        </p:tgtEl>
                                        <p:attrNameLst>
                                          <p:attrName>ppt_x</p:attrName>
                                        </p:attrNameLst>
                                      </p:cBhvr>
                                      <p:tavLst>
                                        <p:tav tm="0">
                                          <p:val>
                                            <p:strVal val="#ppt_x+0.4"/>
                                          </p:val>
                                        </p:tav>
                                        <p:tav tm="100000">
                                          <p:val>
                                            <p:strVal val="#ppt_x-0.05"/>
                                          </p:val>
                                        </p:tav>
                                      </p:tavLst>
                                    </p:anim>
                                    <p:anim calcmode="lin" valueType="num">
                                      <p:cBhvr>
                                        <p:cTn id="33" dur="800" decel="100000" fill="hold"/>
                                        <p:tgtEl>
                                          <p:spTgt spid="6"/>
                                        </p:tgtEl>
                                        <p:attrNameLst>
                                          <p:attrName>ppt_y</p:attrName>
                                        </p:attrNameLst>
                                      </p:cBhvr>
                                      <p:tavLst>
                                        <p:tav tm="0">
                                          <p:val>
                                            <p:strVal val="#ppt_y-0.4"/>
                                          </p:val>
                                        </p:tav>
                                        <p:tav tm="100000">
                                          <p:val>
                                            <p:strVal val="#ppt_y+0.1"/>
                                          </p:val>
                                        </p:tav>
                                      </p:tavLst>
                                    </p:anim>
                                    <p:anim calcmode="lin" valueType="num">
                                      <p:cBhvr>
                                        <p:cTn id="34"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35"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30" presetClass="entr" presetSubtype="0" fill="hold" grpId="0" nodeType="click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fade">
                                      <p:cBhvr>
                                        <p:cTn id="40" dur="800" decel="100000"/>
                                        <p:tgtEl>
                                          <p:spTgt spid="5"/>
                                        </p:tgtEl>
                                      </p:cBhvr>
                                    </p:animEffect>
                                    <p:anim calcmode="lin" valueType="num">
                                      <p:cBhvr>
                                        <p:cTn id="41" dur="800" decel="100000" fill="hold"/>
                                        <p:tgtEl>
                                          <p:spTgt spid="5"/>
                                        </p:tgtEl>
                                        <p:attrNameLst>
                                          <p:attrName>style.rotation</p:attrName>
                                        </p:attrNameLst>
                                      </p:cBhvr>
                                      <p:tavLst>
                                        <p:tav tm="0">
                                          <p:val>
                                            <p:fltVal val="-90"/>
                                          </p:val>
                                        </p:tav>
                                        <p:tav tm="100000">
                                          <p:val>
                                            <p:fltVal val="0"/>
                                          </p:val>
                                        </p:tav>
                                      </p:tavLst>
                                    </p:anim>
                                    <p:anim calcmode="lin" valueType="num">
                                      <p:cBhvr>
                                        <p:cTn id="42" dur="800" decel="100000" fill="hold"/>
                                        <p:tgtEl>
                                          <p:spTgt spid="5"/>
                                        </p:tgtEl>
                                        <p:attrNameLst>
                                          <p:attrName>ppt_x</p:attrName>
                                        </p:attrNameLst>
                                      </p:cBhvr>
                                      <p:tavLst>
                                        <p:tav tm="0">
                                          <p:val>
                                            <p:strVal val="#ppt_x+0.4"/>
                                          </p:val>
                                        </p:tav>
                                        <p:tav tm="100000">
                                          <p:val>
                                            <p:strVal val="#ppt_x-0.05"/>
                                          </p:val>
                                        </p:tav>
                                      </p:tavLst>
                                    </p:anim>
                                    <p:anim calcmode="lin" valueType="num">
                                      <p:cBhvr>
                                        <p:cTn id="43" dur="800" decel="100000" fill="hold"/>
                                        <p:tgtEl>
                                          <p:spTgt spid="5"/>
                                        </p:tgtEl>
                                        <p:attrNameLst>
                                          <p:attrName>ppt_y</p:attrName>
                                        </p:attrNameLst>
                                      </p:cBhvr>
                                      <p:tavLst>
                                        <p:tav tm="0">
                                          <p:val>
                                            <p:strVal val="#ppt_y-0.4"/>
                                          </p:val>
                                        </p:tav>
                                        <p:tav tm="100000">
                                          <p:val>
                                            <p:strVal val="#ppt_y+0.1"/>
                                          </p:val>
                                        </p:tav>
                                      </p:tavLst>
                                    </p:anim>
                                    <p:anim calcmode="lin" valueType="num">
                                      <p:cBhvr>
                                        <p:cTn id="44"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45"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55" presetClass="entr" presetSubtype="0" fill="hold" grpId="0" nodeType="clickEffect">
                                  <p:stCondLst>
                                    <p:cond delay="0"/>
                                  </p:stCondLst>
                                  <p:childTnLst>
                                    <p:set>
                                      <p:cBhvr>
                                        <p:cTn id="49" dur="1" fill="hold">
                                          <p:stCondLst>
                                            <p:cond delay="0"/>
                                          </p:stCondLst>
                                        </p:cTn>
                                        <p:tgtEl>
                                          <p:spTgt spid="16"/>
                                        </p:tgtEl>
                                        <p:attrNameLst>
                                          <p:attrName>style.visibility</p:attrName>
                                        </p:attrNameLst>
                                      </p:cBhvr>
                                      <p:to>
                                        <p:strVal val="visible"/>
                                      </p:to>
                                    </p:set>
                                    <p:anim calcmode="lin" valueType="num">
                                      <p:cBhvr>
                                        <p:cTn id="50" dur="1000" fill="hold"/>
                                        <p:tgtEl>
                                          <p:spTgt spid="16"/>
                                        </p:tgtEl>
                                        <p:attrNameLst>
                                          <p:attrName>ppt_w</p:attrName>
                                        </p:attrNameLst>
                                      </p:cBhvr>
                                      <p:tavLst>
                                        <p:tav tm="0">
                                          <p:val>
                                            <p:strVal val="#ppt_w*0.70"/>
                                          </p:val>
                                        </p:tav>
                                        <p:tav tm="100000">
                                          <p:val>
                                            <p:strVal val="#ppt_w"/>
                                          </p:val>
                                        </p:tav>
                                      </p:tavLst>
                                    </p:anim>
                                    <p:anim calcmode="lin" valueType="num">
                                      <p:cBhvr>
                                        <p:cTn id="51" dur="1000" fill="hold"/>
                                        <p:tgtEl>
                                          <p:spTgt spid="16"/>
                                        </p:tgtEl>
                                        <p:attrNameLst>
                                          <p:attrName>ppt_h</p:attrName>
                                        </p:attrNameLst>
                                      </p:cBhvr>
                                      <p:tavLst>
                                        <p:tav tm="0">
                                          <p:val>
                                            <p:strVal val="#ppt_h"/>
                                          </p:val>
                                        </p:tav>
                                        <p:tav tm="100000">
                                          <p:val>
                                            <p:strVal val="#ppt_h"/>
                                          </p:val>
                                        </p:tav>
                                      </p:tavLst>
                                    </p:anim>
                                    <p:animEffect transition="in" filter="fade">
                                      <p:cBhvr>
                                        <p:cTn id="52" dur="1000"/>
                                        <p:tgtEl>
                                          <p:spTgt spid="16"/>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checkerboard(across)">
                                      <p:cBhvr>
                                        <p:cTn id="57" dur="500"/>
                                        <p:tgtEl>
                                          <p:spTgt spid="10"/>
                                        </p:tgtEl>
                                      </p:cBhvr>
                                    </p:animEffect>
                                  </p:childTnLst>
                                </p:cTn>
                              </p:par>
                            </p:childTnLst>
                          </p:cTn>
                        </p:par>
                      </p:childTnLst>
                    </p:cTn>
                  </p:par>
                  <p:par>
                    <p:cTn id="58" fill="hold">
                      <p:stCondLst>
                        <p:cond delay="indefinite"/>
                      </p:stCondLst>
                      <p:childTnLst>
                        <p:par>
                          <p:cTn id="59" fill="hold">
                            <p:stCondLst>
                              <p:cond delay="0"/>
                            </p:stCondLst>
                            <p:childTnLst>
                              <p:par>
                                <p:cTn id="60" presetID="55" presetClass="entr" presetSubtype="0" fill="hold" grpId="0" nodeType="clickEffect">
                                  <p:stCondLst>
                                    <p:cond delay="0"/>
                                  </p:stCondLst>
                                  <p:childTnLst>
                                    <p:set>
                                      <p:cBhvr>
                                        <p:cTn id="61" dur="1" fill="hold">
                                          <p:stCondLst>
                                            <p:cond delay="0"/>
                                          </p:stCondLst>
                                        </p:cTn>
                                        <p:tgtEl>
                                          <p:spTgt spid="15"/>
                                        </p:tgtEl>
                                        <p:attrNameLst>
                                          <p:attrName>style.visibility</p:attrName>
                                        </p:attrNameLst>
                                      </p:cBhvr>
                                      <p:to>
                                        <p:strVal val="visible"/>
                                      </p:to>
                                    </p:set>
                                    <p:anim calcmode="lin" valueType="num">
                                      <p:cBhvr>
                                        <p:cTn id="62" dur="1000" fill="hold"/>
                                        <p:tgtEl>
                                          <p:spTgt spid="15"/>
                                        </p:tgtEl>
                                        <p:attrNameLst>
                                          <p:attrName>ppt_w</p:attrName>
                                        </p:attrNameLst>
                                      </p:cBhvr>
                                      <p:tavLst>
                                        <p:tav tm="0">
                                          <p:val>
                                            <p:strVal val="#ppt_w*0.70"/>
                                          </p:val>
                                        </p:tav>
                                        <p:tav tm="100000">
                                          <p:val>
                                            <p:strVal val="#ppt_w"/>
                                          </p:val>
                                        </p:tav>
                                      </p:tavLst>
                                    </p:anim>
                                    <p:anim calcmode="lin" valueType="num">
                                      <p:cBhvr>
                                        <p:cTn id="63" dur="1000" fill="hold"/>
                                        <p:tgtEl>
                                          <p:spTgt spid="15"/>
                                        </p:tgtEl>
                                        <p:attrNameLst>
                                          <p:attrName>ppt_h</p:attrName>
                                        </p:attrNameLst>
                                      </p:cBhvr>
                                      <p:tavLst>
                                        <p:tav tm="0">
                                          <p:val>
                                            <p:strVal val="#ppt_h"/>
                                          </p:val>
                                        </p:tav>
                                        <p:tav tm="100000">
                                          <p:val>
                                            <p:strVal val="#ppt_h"/>
                                          </p:val>
                                        </p:tav>
                                      </p:tavLst>
                                    </p:anim>
                                    <p:animEffect transition="in" filter="fade">
                                      <p:cBhvr>
                                        <p:cTn id="64" dur="1000"/>
                                        <p:tgtEl>
                                          <p:spTgt spid="15"/>
                                        </p:tgtEl>
                                      </p:cBhvr>
                                    </p:animEffect>
                                  </p:childTnLst>
                                </p:cTn>
                              </p:par>
                            </p:childTnLst>
                          </p:cTn>
                        </p:par>
                      </p:childTnLst>
                    </p:cTn>
                  </p:par>
                  <p:par>
                    <p:cTn id="65" fill="hold">
                      <p:stCondLst>
                        <p:cond delay="indefinite"/>
                      </p:stCondLst>
                      <p:childTnLst>
                        <p:par>
                          <p:cTn id="66" fill="hold">
                            <p:stCondLst>
                              <p:cond delay="0"/>
                            </p:stCondLst>
                            <p:childTnLst>
                              <p:par>
                                <p:cTn id="67" presetID="5" presetClass="entr" presetSubtype="10" fill="hold" grpId="0" nodeType="clickEffect">
                                  <p:stCondLst>
                                    <p:cond delay="0"/>
                                  </p:stCondLst>
                                  <p:childTnLst>
                                    <p:set>
                                      <p:cBhvr>
                                        <p:cTn id="68" dur="1" fill="hold">
                                          <p:stCondLst>
                                            <p:cond delay="0"/>
                                          </p:stCondLst>
                                        </p:cTn>
                                        <p:tgtEl>
                                          <p:spTgt spid="9"/>
                                        </p:tgtEl>
                                        <p:attrNameLst>
                                          <p:attrName>style.visibility</p:attrName>
                                        </p:attrNameLst>
                                      </p:cBhvr>
                                      <p:to>
                                        <p:strVal val="visible"/>
                                      </p:to>
                                    </p:set>
                                    <p:animEffect transition="in" filter="checkerboard(across)">
                                      <p:cBhvr>
                                        <p:cTn id="6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animBg="1"/>
      <p:bldP spid="10" grpId="0" animBg="1"/>
      <p:bldP spid="12" grpId="0" animBg="1"/>
      <p:bldP spid="13" grpId="0" animBg="1"/>
      <p:bldP spid="15" grpId="0" animBg="1"/>
      <p:bldP spid="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89672"/>
          </a:xfrm>
        </p:spPr>
        <p:txBody>
          <a:bodyPr>
            <a:normAutofit fontScale="90000"/>
          </a:bodyPr>
          <a:lstStyle/>
          <a:p>
            <a:endParaRPr lang="ar-DZ" dirty="0"/>
          </a:p>
        </p:txBody>
      </p:sp>
      <p:sp>
        <p:nvSpPr>
          <p:cNvPr id="3" name="Espace réservé du contenu 2"/>
          <p:cNvSpPr>
            <a:spLocks noGrp="1"/>
          </p:cNvSpPr>
          <p:nvPr>
            <p:ph idx="1"/>
          </p:nvPr>
        </p:nvSpPr>
        <p:spPr>
          <a:xfrm>
            <a:off x="0" y="0"/>
            <a:ext cx="9144000" cy="6858000"/>
          </a:xfrm>
        </p:spPr>
        <p:txBody>
          <a:bodyPr/>
          <a:lstStyle/>
          <a:p>
            <a:pPr algn="r" rtl="1">
              <a:buNone/>
            </a:pPr>
            <a:endParaRPr lang="ar-DZ" dirty="0"/>
          </a:p>
        </p:txBody>
      </p:sp>
      <p:sp>
        <p:nvSpPr>
          <p:cNvPr id="4" name="Rectangle 3"/>
          <p:cNvSpPr/>
          <p:nvPr/>
        </p:nvSpPr>
        <p:spPr>
          <a:xfrm>
            <a:off x="142844" y="714356"/>
            <a:ext cx="6072230" cy="5786478"/>
          </a:xfrm>
          <a:prstGeom prst="rect">
            <a:avLst/>
          </a:prstGeom>
        </p:spPr>
        <p:style>
          <a:lnRef idx="3">
            <a:schemeClr val="lt1"/>
          </a:lnRef>
          <a:fillRef idx="1">
            <a:schemeClr val="accent5"/>
          </a:fillRef>
          <a:effectRef idx="1">
            <a:schemeClr val="accent5"/>
          </a:effectRef>
          <a:fontRef idx="minor">
            <a:schemeClr val="lt1"/>
          </a:fontRef>
        </p:style>
        <p:txBody>
          <a:bodyPr rtlCol="1" anchor="ctr"/>
          <a:lstStyle/>
          <a:p>
            <a:pPr algn="ctr" rtl="1"/>
            <a:r>
              <a:rPr lang="ar-DZ" b="1" dirty="0" smtClean="0">
                <a:solidFill>
                  <a:schemeClr val="bg1"/>
                </a:solidFill>
              </a:rPr>
              <a:t>                                         الرؤية القرآنية للعالم</a:t>
            </a:r>
          </a:p>
          <a:p>
            <a:pPr algn="ctr" rtl="1"/>
            <a:endParaRPr lang="ar-DZ" dirty="0" smtClean="0">
              <a:solidFill>
                <a:schemeClr val="bg1"/>
              </a:solidFill>
            </a:endParaRPr>
          </a:p>
          <a:p>
            <a:pPr algn="ctr" rtl="1"/>
            <a:endParaRPr lang="ar-DZ" dirty="0" smtClean="0">
              <a:solidFill>
                <a:schemeClr val="bg1"/>
              </a:solidFill>
            </a:endParaRPr>
          </a:p>
          <a:p>
            <a:pPr algn="ctr" rtl="1"/>
            <a:endParaRPr lang="ar-DZ" dirty="0" smtClean="0">
              <a:solidFill>
                <a:schemeClr val="bg1"/>
              </a:solidFill>
            </a:endParaRPr>
          </a:p>
          <a:p>
            <a:pPr algn="ctr" rtl="1"/>
            <a:endParaRPr lang="ar-DZ" dirty="0" smtClean="0">
              <a:solidFill>
                <a:schemeClr val="bg1"/>
              </a:solidFill>
            </a:endParaRPr>
          </a:p>
          <a:p>
            <a:pPr algn="ctr" rtl="1"/>
            <a:endParaRPr lang="ar-DZ" dirty="0" smtClean="0">
              <a:solidFill>
                <a:schemeClr val="bg1"/>
              </a:solidFill>
            </a:endParaRPr>
          </a:p>
          <a:p>
            <a:pPr algn="ctr" rtl="1"/>
            <a:endParaRPr lang="ar-DZ" dirty="0" smtClean="0">
              <a:solidFill>
                <a:schemeClr val="bg1"/>
              </a:solidFill>
            </a:endParaRPr>
          </a:p>
          <a:p>
            <a:pPr algn="ctr" rtl="1"/>
            <a:endParaRPr lang="ar-DZ" dirty="0" smtClean="0">
              <a:solidFill>
                <a:schemeClr val="bg1"/>
              </a:solidFill>
            </a:endParaRPr>
          </a:p>
          <a:p>
            <a:pPr algn="ctr" rtl="1"/>
            <a:endParaRPr lang="ar-DZ" dirty="0" smtClean="0">
              <a:solidFill>
                <a:schemeClr val="bg1"/>
              </a:solidFill>
            </a:endParaRPr>
          </a:p>
          <a:p>
            <a:pPr algn="ctr" rtl="1"/>
            <a:endParaRPr lang="ar-DZ" dirty="0" smtClean="0">
              <a:solidFill>
                <a:schemeClr val="bg1"/>
              </a:solidFill>
            </a:endParaRPr>
          </a:p>
          <a:p>
            <a:pPr algn="ctr" rtl="1"/>
            <a:endParaRPr lang="ar-DZ" dirty="0" smtClean="0">
              <a:solidFill>
                <a:schemeClr val="bg1"/>
              </a:solidFill>
            </a:endParaRPr>
          </a:p>
          <a:p>
            <a:pPr algn="ctr" rtl="1"/>
            <a:endParaRPr lang="ar-DZ" dirty="0" smtClean="0">
              <a:solidFill>
                <a:schemeClr val="bg1"/>
              </a:solidFill>
            </a:endParaRPr>
          </a:p>
          <a:p>
            <a:pPr algn="ctr" rtl="1"/>
            <a:endParaRPr lang="ar-DZ" dirty="0" smtClean="0">
              <a:solidFill>
                <a:schemeClr val="bg1"/>
              </a:solidFill>
            </a:endParaRPr>
          </a:p>
          <a:p>
            <a:pPr algn="ctr" rtl="1"/>
            <a:endParaRPr lang="ar-DZ" dirty="0" smtClean="0">
              <a:solidFill>
                <a:schemeClr val="bg1"/>
              </a:solidFill>
            </a:endParaRPr>
          </a:p>
          <a:p>
            <a:pPr algn="ctr" rtl="1"/>
            <a:endParaRPr lang="ar-DZ" dirty="0" smtClean="0">
              <a:solidFill>
                <a:schemeClr val="bg1"/>
              </a:solidFill>
            </a:endParaRPr>
          </a:p>
          <a:p>
            <a:pPr algn="ctr" rtl="1"/>
            <a:endParaRPr lang="ar-DZ" dirty="0" smtClean="0">
              <a:solidFill>
                <a:schemeClr val="bg1"/>
              </a:solidFill>
            </a:endParaRPr>
          </a:p>
          <a:p>
            <a:pPr algn="ctr" rtl="1"/>
            <a:endParaRPr lang="ar-DZ" dirty="0">
              <a:solidFill>
                <a:schemeClr val="bg1"/>
              </a:solidFill>
            </a:endParaRPr>
          </a:p>
        </p:txBody>
      </p:sp>
      <p:sp>
        <p:nvSpPr>
          <p:cNvPr id="5" name="Rectangle 4"/>
          <p:cNvSpPr/>
          <p:nvPr/>
        </p:nvSpPr>
        <p:spPr>
          <a:xfrm>
            <a:off x="1357290" y="1857364"/>
            <a:ext cx="4857784" cy="4643470"/>
          </a:xfrm>
          <a:prstGeom prst="rect">
            <a:avLst/>
          </a:prstGeom>
        </p:spPr>
        <p:style>
          <a:lnRef idx="3">
            <a:schemeClr val="lt1"/>
          </a:lnRef>
          <a:fillRef idx="1">
            <a:schemeClr val="accent4"/>
          </a:fillRef>
          <a:effectRef idx="1">
            <a:schemeClr val="accent4"/>
          </a:effectRef>
          <a:fontRef idx="minor">
            <a:schemeClr val="lt1"/>
          </a:fontRef>
        </p:style>
        <p:txBody>
          <a:bodyPr rtlCol="1" anchor="ctr"/>
          <a:lstStyle/>
          <a:p>
            <a:pPr algn="ctr" rtl="1"/>
            <a:r>
              <a:rPr lang="ar-DZ" dirty="0" smtClean="0">
                <a:solidFill>
                  <a:schemeClr val="bg1"/>
                </a:solidFill>
              </a:rPr>
              <a:t>                               </a:t>
            </a:r>
            <a:r>
              <a:rPr lang="ar-DZ" b="1" dirty="0" smtClean="0">
                <a:solidFill>
                  <a:schemeClr val="bg1"/>
                </a:solidFill>
              </a:rPr>
              <a:t>السياق القرآني </a:t>
            </a:r>
          </a:p>
          <a:p>
            <a:pPr algn="ctr" rtl="1"/>
            <a:endParaRPr lang="ar-DZ" dirty="0" smtClean="0">
              <a:solidFill>
                <a:schemeClr val="bg1"/>
              </a:solidFill>
            </a:endParaRPr>
          </a:p>
          <a:p>
            <a:pPr algn="ctr" rtl="1"/>
            <a:endParaRPr lang="ar-DZ" dirty="0" smtClean="0">
              <a:solidFill>
                <a:schemeClr val="bg1"/>
              </a:solidFill>
            </a:endParaRPr>
          </a:p>
          <a:p>
            <a:pPr algn="ctr" rtl="1"/>
            <a:endParaRPr lang="ar-DZ" dirty="0" smtClean="0">
              <a:solidFill>
                <a:schemeClr val="bg1"/>
              </a:solidFill>
            </a:endParaRPr>
          </a:p>
          <a:p>
            <a:pPr algn="ctr" rtl="1"/>
            <a:endParaRPr lang="ar-DZ" dirty="0" smtClean="0">
              <a:solidFill>
                <a:schemeClr val="bg1"/>
              </a:solidFill>
            </a:endParaRPr>
          </a:p>
          <a:p>
            <a:pPr algn="ctr" rtl="1"/>
            <a:endParaRPr lang="ar-DZ" dirty="0" smtClean="0">
              <a:solidFill>
                <a:schemeClr val="bg1"/>
              </a:solidFill>
            </a:endParaRPr>
          </a:p>
          <a:p>
            <a:pPr algn="ctr" rtl="1"/>
            <a:endParaRPr lang="ar-DZ" dirty="0" smtClean="0">
              <a:solidFill>
                <a:schemeClr val="bg1"/>
              </a:solidFill>
            </a:endParaRPr>
          </a:p>
          <a:p>
            <a:pPr algn="ctr" rtl="1"/>
            <a:endParaRPr lang="ar-DZ" dirty="0" smtClean="0">
              <a:solidFill>
                <a:schemeClr val="bg1"/>
              </a:solidFill>
            </a:endParaRPr>
          </a:p>
          <a:p>
            <a:pPr algn="ctr" rtl="1"/>
            <a:endParaRPr lang="ar-DZ" dirty="0" smtClean="0">
              <a:solidFill>
                <a:schemeClr val="bg1"/>
              </a:solidFill>
            </a:endParaRPr>
          </a:p>
          <a:p>
            <a:pPr algn="ctr" rtl="1"/>
            <a:endParaRPr lang="ar-DZ" dirty="0" smtClean="0">
              <a:solidFill>
                <a:schemeClr val="bg1"/>
              </a:solidFill>
            </a:endParaRPr>
          </a:p>
          <a:p>
            <a:pPr algn="ctr" rtl="1"/>
            <a:endParaRPr lang="ar-DZ" dirty="0" smtClean="0">
              <a:solidFill>
                <a:schemeClr val="bg1"/>
              </a:solidFill>
            </a:endParaRPr>
          </a:p>
          <a:p>
            <a:pPr algn="ctr" rtl="1"/>
            <a:endParaRPr lang="ar-DZ" dirty="0" smtClean="0">
              <a:solidFill>
                <a:schemeClr val="bg1"/>
              </a:solidFill>
            </a:endParaRPr>
          </a:p>
          <a:p>
            <a:pPr algn="ctr" rtl="1"/>
            <a:endParaRPr lang="ar-DZ" dirty="0" smtClean="0">
              <a:solidFill>
                <a:schemeClr val="bg1"/>
              </a:solidFill>
            </a:endParaRPr>
          </a:p>
          <a:p>
            <a:pPr algn="ctr" rtl="1"/>
            <a:endParaRPr lang="ar-DZ" dirty="0">
              <a:solidFill>
                <a:schemeClr val="bg1"/>
              </a:solidFill>
            </a:endParaRPr>
          </a:p>
        </p:txBody>
      </p:sp>
      <p:sp>
        <p:nvSpPr>
          <p:cNvPr id="6" name="Rectangle 5"/>
          <p:cNvSpPr/>
          <p:nvPr/>
        </p:nvSpPr>
        <p:spPr>
          <a:xfrm>
            <a:off x="2714612" y="3000372"/>
            <a:ext cx="3500462" cy="3500462"/>
          </a:xfrm>
          <a:prstGeom prst="rect">
            <a:avLst/>
          </a:prstGeom>
        </p:spPr>
        <p:style>
          <a:lnRef idx="3">
            <a:schemeClr val="lt1"/>
          </a:lnRef>
          <a:fillRef idx="1">
            <a:schemeClr val="accent2"/>
          </a:fillRef>
          <a:effectRef idx="1">
            <a:schemeClr val="accent2"/>
          </a:effectRef>
          <a:fontRef idx="minor">
            <a:schemeClr val="lt1"/>
          </a:fontRef>
        </p:style>
        <p:txBody>
          <a:bodyPr rtlCol="1" anchor="ctr"/>
          <a:lstStyle/>
          <a:p>
            <a:pPr algn="ctr" rtl="1"/>
            <a:r>
              <a:rPr lang="ar-DZ" b="1" dirty="0" smtClean="0">
                <a:solidFill>
                  <a:schemeClr val="bg1"/>
                </a:solidFill>
              </a:rPr>
              <a:t>               المعنى </a:t>
            </a:r>
            <a:r>
              <a:rPr lang="ar-DZ" b="1" dirty="0" err="1" smtClean="0">
                <a:solidFill>
                  <a:schemeClr val="bg1"/>
                </a:solidFill>
              </a:rPr>
              <a:t>العلاقي</a:t>
            </a:r>
            <a:endParaRPr lang="ar-DZ" b="1" dirty="0" smtClean="0">
              <a:solidFill>
                <a:schemeClr val="bg1"/>
              </a:solidFill>
            </a:endParaRPr>
          </a:p>
          <a:p>
            <a:pPr algn="ctr" rtl="1"/>
            <a:endParaRPr lang="ar-DZ" dirty="0" smtClean="0">
              <a:solidFill>
                <a:schemeClr val="bg1"/>
              </a:solidFill>
            </a:endParaRPr>
          </a:p>
          <a:p>
            <a:pPr algn="ctr" rtl="1"/>
            <a:endParaRPr lang="ar-DZ" dirty="0" smtClean="0">
              <a:solidFill>
                <a:schemeClr val="bg1"/>
              </a:solidFill>
            </a:endParaRPr>
          </a:p>
          <a:p>
            <a:pPr algn="ctr" rtl="1"/>
            <a:endParaRPr lang="ar-DZ" dirty="0" smtClean="0">
              <a:solidFill>
                <a:schemeClr val="bg1"/>
              </a:solidFill>
            </a:endParaRPr>
          </a:p>
          <a:p>
            <a:pPr algn="ctr" rtl="1"/>
            <a:endParaRPr lang="ar-DZ" dirty="0" smtClean="0">
              <a:solidFill>
                <a:schemeClr val="bg1"/>
              </a:solidFill>
            </a:endParaRPr>
          </a:p>
          <a:p>
            <a:pPr algn="ctr" rtl="1"/>
            <a:endParaRPr lang="ar-DZ" dirty="0" smtClean="0">
              <a:solidFill>
                <a:schemeClr val="bg1"/>
              </a:solidFill>
            </a:endParaRPr>
          </a:p>
          <a:p>
            <a:pPr algn="ctr" rtl="1"/>
            <a:endParaRPr lang="ar-DZ" dirty="0" smtClean="0">
              <a:solidFill>
                <a:schemeClr val="bg1"/>
              </a:solidFill>
            </a:endParaRPr>
          </a:p>
          <a:p>
            <a:pPr algn="ctr" rtl="1"/>
            <a:endParaRPr lang="ar-DZ" dirty="0" smtClean="0">
              <a:solidFill>
                <a:schemeClr val="bg1"/>
              </a:solidFill>
            </a:endParaRPr>
          </a:p>
          <a:p>
            <a:pPr algn="ctr" rtl="1"/>
            <a:endParaRPr lang="ar-DZ" dirty="0" smtClean="0">
              <a:solidFill>
                <a:schemeClr val="bg1"/>
              </a:solidFill>
            </a:endParaRPr>
          </a:p>
          <a:p>
            <a:pPr algn="ctr" rtl="1"/>
            <a:endParaRPr lang="ar-DZ" dirty="0">
              <a:solidFill>
                <a:schemeClr val="bg1"/>
              </a:solidFill>
            </a:endParaRPr>
          </a:p>
        </p:txBody>
      </p:sp>
      <p:sp>
        <p:nvSpPr>
          <p:cNvPr id="7" name="Rectangle 6"/>
          <p:cNvSpPr/>
          <p:nvPr/>
        </p:nvSpPr>
        <p:spPr>
          <a:xfrm>
            <a:off x="3929058" y="4143380"/>
            <a:ext cx="2286016" cy="2357454"/>
          </a:xfrm>
          <a:prstGeom prst="rect">
            <a:avLst/>
          </a:prstGeom>
        </p:spPr>
        <p:style>
          <a:lnRef idx="3">
            <a:schemeClr val="lt1"/>
          </a:lnRef>
          <a:fillRef idx="1">
            <a:schemeClr val="accent1"/>
          </a:fillRef>
          <a:effectRef idx="1">
            <a:schemeClr val="accent1"/>
          </a:effectRef>
          <a:fontRef idx="minor">
            <a:schemeClr val="lt1"/>
          </a:fontRef>
        </p:style>
        <p:txBody>
          <a:bodyPr rtlCol="1" anchor="ctr"/>
          <a:lstStyle/>
          <a:p>
            <a:pPr algn="ctr" rtl="1"/>
            <a:r>
              <a:rPr lang="ar-DZ" b="1" dirty="0" smtClean="0">
                <a:solidFill>
                  <a:schemeClr val="bg1"/>
                </a:solidFill>
              </a:rPr>
              <a:t>المعنى الأساسي</a:t>
            </a:r>
            <a:endParaRPr lang="ar-DZ" b="1" dirty="0">
              <a:solidFill>
                <a:schemeClr val="bg1"/>
              </a:solidFill>
            </a:endParaRPr>
          </a:p>
        </p:txBody>
      </p:sp>
      <p:sp>
        <p:nvSpPr>
          <p:cNvPr id="8" name="Rectangle avec flèche vers la gauche 7"/>
          <p:cNvSpPr/>
          <p:nvPr/>
        </p:nvSpPr>
        <p:spPr>
          <a:xfrm>
            <a:off x="6286512" y="928670"/>
            <a:ext cx="2857488" cy="5214974"/>
          </a:xfrm>
          <a:prstGeom prst="leftArrowCallout">
            <a:avLst>
              <a:gd name="adj1" fmla="val 14841"/>
              <a:gd name="adj2" fmla="val 11286"/>
              <a:gd name="adj3" fmla="val 14334"/>
              <a:gd name="adj4" fmla="val 80216"/>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000" b="1" dirty="0" smtClean="0">
                <a:solidFill>
                  <a:schemeClr val="bg1"/>
                </a:solidFill>
              </a:rPr>
              <a:t>المعنى الأساسي هو المركز الذي ينمو حوله المعنى </a:t>
            </a:r>
            <a:r>
              <a:rPr lang="ar-DZ" sz="2000" b="1" dirty="0" err="1" smtClean="0">
                <a:solidFill>
                  <a:schemeClr val="bg1"/>
                </a:solidFill>
              </a:rPr>
              <a:t>العلاقي</a:t>
            </a:r>
            <a:r>
              <a:rPr lang="ar-DZ" sz="2000" b="1" dirty="0" smtClean="0">
                <a:solidFill>
                  <a:schemeClr val="bg1"/>
                </a:solidFill>
              </a:rPr>
              <a:t>، والمعنى </a:t>
            </a:r>
            <a:r>
              <a:rPr lang="ar-DZ" sz="2000" b="1" dirty="0" err="1" smtClean="0">
                <a:solidFill>
                  <a:schemeClr val="bg1"/>
                </a:solidFill>
              </a:rPr>
              <a:t>العلاقي</a:t>
            </a:r>
            <a:r>
              <a:rPr lang="ar-DZ" sz="2000" b="1" dirty="0" smtClean="0">
                <a:solidFill>
                  <a:schemeClr val="bg1"/>
                </a:solidFill>
              </a:rPr>
              <a:t> بدوره يستمد علاقاته الدلالية من السياق القرآني، وبهذا فإن المعنى </a:t>
            </a:r>
            <a:r>
              <a:rPr lang="ar-DZ" sz="2000" b="1" dirty="0" err="1" smtClean="0">
                <a:solidFill>
                  <a:schemeClr val="bg1"/>
                </a:solidFill>
              </a:rPr>
              <a:t>العلاقي</a:t>
            </a:r>
            <a:r>
              <a:rPr lang="ar-DZ" sz="2000" b="1" dirty="0" smtClean="0">
                <a:solidFill>
                  <a:schemeClr val="bg1"/>
                </a:solidFill>
              </a:rPr>
              <a:t> ينمو مباشرة حول المعنى </a:t>
            </a:r>
            <a:r>
              <a:rPr lang="ar-DZ" sz="2000" b="1" dirty="0" err="1" smtClean="0">
                <a:solidFill>
                  <a:schemeClr val="bg1"/>
                </a:solidFill>
              </a:rPr>
              <a:t>الاساسي</a:t>
            </a:r>
            <a:r>
              <a:rPr lang="ar-DZ" sz="2000" b="1" dirty="0" smtClean="0">
                <a:solidFill>
                  <a:schemeClr val="bg1"/>
                </a:solidFill>
              </a:rPr>
              <a:t>.</a:t>
            </a:r>
            <a:endParaRPr lang="fr-FR" sz="2000" b="1" dirty="0" smtClean="0">
              <a:solidFill>
                <a:schemeClr val="bg1"/>
              </a:solidFill>
            </a:endParaRPr>
          </a:p>
          <a:p>
            <a:pPr algn="ctr"/>
            <a:endParaRPr lang="fr-FR" sz="2000" b="1" dirty="0">
              <a:solidFill>
                <a:schemeClr val="bg1"/>
              </a:solidFill>
            </a:endParaRPr>
          </a:p>
        </p:txBody>
      </p:sp>
    </p:spTree>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lide(fromBottom)">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animEffect transition="in" filter="fade">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p:cTn id="26" dur="500" fill="hold"/>
                                        <p:tgtEl>
                                          <p:spTgt spid="5"/>
                                        </p:tgtEl>
                                        <p:attrNameLst>
                                          <p:attrName>ppt_w</p:attrName>
                                        </p:attrNameLst>
                                      </p:cBhvr>
                                      <p:tavLst>
                                        <p:tav tm="0">
                                          <p:val>
                                            <p:fltVal val="0"/>
                                          </p:val>
                                        </p:tav>
                                        <p:tav tm="100000">
                                          <p:val>
                                            <p:strVal val="#ppt_w"/>
                                          </p:val>
                                        </p:tav>
                                      </p:tavLst>
                                    </p:anim>
                                    <p:anim calcmode="lin" valueType="num">
                                      <p:cBhvr>
                                        <p:cTn id="27" dur="500" fill="hold"/>
                                        <p:tgtEl>
                                          <p:spTgt spid="5"/>
                                        </p:tgtEl>
                                        <p:attrNameLst>
                                          <p:attrName>ppt_h</p:attrName>
                                        </p:attrNameLst>
                                      </p:cBhvr>
                                      <p:tavLst>
                                        <p:tav tm="0">
                                          <p:val>
                                            <p:fltVal val="0"/>
                                          </p:val>
                                        </p:tav>
                                        <p:tav tm="100000">
                                          <p:val>
                                            <p:strVal val="#ppt_h"/>
                                          </p:val>
                                        </p:tav>
                                      </p:tavLst>
                                    </p:anim>
                                    <p:animEffect transition="in" filter="fade">
                                      <p:cBhvr>
                                        <p:cTn id="28" dur="5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p:cTn id="33" dur="500" fill="hold"/>
                                        <p:tgtEl>
                                          <p:spTgt spid="4"/>
                                        </p:tgtEl>
                                        <p:attrNameLst>
                                          <p:attrName>ppt_w</p:attrName>
                                        </p:attrNameLst>
                                      </p:cBhvr>
                                      <p:tavLst>
                                        <p:tav tm="0">
                                          <p:val>
                                            <p:fltVal val="0"/>
                                          </p:val>
                                        </p:tav>
                                        <p:tav tm="100000">
                                          <p:val>
                                            <p:strVal val="#ppt_w"/>
                                          </p:val>
                                        </p:tav>
                                      </p:tavLst>
                                    </p:anim>
                                    <p:anim calcmode="lin" valueType="num">
                                      <p:cBhvr>
                                        <p:cTn id="34" dur="500" fill="hold"/>
                                        <p:tgtEl>
                                          <p:spTgt spid="4"/>
                                        </p:tgtEl>
                                        <p:attrNameLst>
                                          <p:attrName>ppt_h</p:attrName>
                                        </p:attrNameLst>
                                      </p:cBhvr>
                                      <p:tavLst>
                                        <p:tav tm="0">
                                          <p:val>
                                            <p:fltVal val="0"/>
                                          </p:val>
                                        </p:tav>
                                        <p:tav tm="100000">
                                          <p:val>
                                            <p:strVal val="#ppt_h"/>
                                          </p:val>
                                        </p:tav>
                                      </p:tavLst>
                                    </p:anim>
                                    <p:animEffect transition="in" filter="fade">
                                      <p:cBhvr>
                                        <p:cTn id="3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45719"/>
          </a:xfrm>
        </p:spPr>
        <p:txBody>
          <a:bodyPr>
            <a:normAutofit fontScale="90000"/>
          </a:bodyPr>
          <a:lstStyle/>
          <a:p>
            <a:endParaRPr lang="fr-FR" dirty="0"/>
          </a:p>
        </p:txBody>
      </p:sp>
      <p:sp>
        <p:nvSpPr>
          <p:cNvPr id="3" name="Espace réservé du contenu 2"/>
          <p:cNvSpPr>
            <a:spLocks noGrp="1"/>
          </p:cNvSpPr>
          <p:nvPr>
            <p:ph idx="1"/>
          </p:nvPr>
        </p:nvSpPr>
        <p:spPr>
          <a:xfrm>
            <a:off x="285720" y="0"/>
            <a:ext cx="8572560" cy="6858000"/>
          </a:xfrm>
        </p:spPr>
        <p:txBody>
          <a:bodyPr/>
          <a:lstStyle/>
          <a:p>
            <a:pPr algn="r" rtl="1">
              <a:buNone/>
            </a:pPr>
            <a:r>
              <a:rPr lang="ar-DZ" dirty="0" smtClean="0"/>
              <a:t>مثال01: كلمة“كتاب“ في السياق القرآني</a:t>
            </a:r>
            <a:endParaRPr lang="fr-FR" dirty="0"/>
          </a:p>
        </p:txBody>
      </p:sp>
      <p:sp>
        <p:nvSpPr>
          <p:cNvPr id="6" name="Rectangle 5"/>
          <p:cNvSpPr/>
          <p:nvPr/>
        </p:nvSpPr>
        <p:spPr>
          <a:xfrm>
            <a:off x="3857620" y="571480"/>
            <a:ext cx="1714512" cy="1143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6600" b="1" dirty="0" smtClean="0">
                <a:solidFill>
                  <a:schemeClr val="bg1"/>
                </a:solidFill>
                <a:latin typeface="Arial" pitchFamily="34" charset="0"/>
                <a:cs typeface="Arial" pitchFamily="34" charset="0"/>
              </a:rPr>
              <a:t>كتاب</a:t>
            </a:r>
            <a:endParaRPr lang="fr-FR" sz="6600" b="1" dirty="0">
              <a:solidFill>
                <a:schemeClr val="bg1"/>
              </a:solidFill>
              <a:latin typeface="Arial" pitchFamily="34" charset="0"/>
              <a:cs typeface="Arial" pitchFamily="34" charset="0"/>
            </a:endParaRPr>
          </a:p>
        </p:txBody>
      </p:sp>
      <p:sp>
        <p:nvSpPr>
          <p:cNvPr id="8" name="Flèche à angle droit 7"/>
          <p:cNvSpPr/>
          <p:nvPr/>
        </p:nvSpPr>
        <p:spPr>
          <a:xfrm rot="10800000" flipH="1">
            <a:off x="5572132" y="1142984"/>
            <a:ext cx="714380" cy="1000132"/>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Flèche à angle droit 14"/>
          <p:cNvSpPr/>
          <p:nvPr/>
        </p:nvSpPr>
        <p:spPr>
          <a:xfrm rot="10800000">
            <a:off x="3143240" y="1142984"/>
            <a:ext cx="714380" cy="1000132"/>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Organigramme : Processus 15"/>
          <p:cNvSpPr/>
          <p:nvPr/>
        </p:nvSpPr>
        <p:spPr>
          <a:xfrm>
            <a:off x="2357422" y="2143116"/>
            <a:ext cx="1785950" cy="57150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latin typeface="Arial" pitchFamily="34" charset="0"/>
                <a:cs typeface="Arial" pitchFamily="34" charset="0"/>
              </a:rPr>
              <a:t>السياق القرآني</a:t>
            </a:r>
            <a:endParaRPr lang="fr-FR" sz="2400" b="1" dirty="0">
              <a:solidFill>
                <a:schemeClr val="bg1"/>
              </a:solidFill>
              <a:latin typeface="Arial" pitchFamily="34" charset="0"/>
              <a:cs typeface="Arial" pitchFamily="34" charset="0"/>
            </a:endParaRPr>
          </a:p>
        </p:txBody>
      </p:sp>
      <p:sp>
        <p:nvSpPr>
          <p:cNvPr id="17" name="Organigramme : Processus 16"/>
          <p:cNvSpPr/>
          <p:nvPr/>
        </p:nvSpPr>
        <p:spPr>
          <a:xfrm>
            <a:off x="5286380" y="2143116"/>
            <a:ext cx="1785950" cy="57150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latin typeface="Arial" pitchFamily="34" charset="0"/>
                <a:cs typeface="Arial" pitchFamily="34" charset="0"/>
              </a:rPr>
              <a:t>المعنى العام</a:t>
            </a:r>
            <a:endParaRPr lang="fr-FR" sz="2400" b="1" dirty="0">
              <a:solidFill>
                <a:schemeClr val="bg1"/>
              </a:solidFill>
              <a:latin typeface="Arial" pitchFamily="34" charset="0"/>
              <a:cs typeface="Arial" pitchFamily="34" charset="0"/>
            </a:endParaRPr>
          </a:p>
        </p:txBody>
      </p:sp>
      <p:sp>
        <p:nvSpPr>
          <p:cNvPr id="18" name="Flèche gauche 17"/>
          <p:cNvSpPr/>
          <p:nvPr/>
        </p:nvSpPr>
        <p:spPr>
          <a:xfrm rot="16200000">
            <a:off x="2855921" y="2859063"/>
            <a:ext cx="788713" cy="49982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Flèche gauche 18"/>
          <p:cNvSpPr/>
          <p:nvPr/>
        </p:nvSpPr>
        <p:spPr>
          <a:xfrm rot="16200000">
            <a:off x="5715008" y="2857496"/>
            <a:ext cx="785818" cy="50006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Organigramme : Processus 19"/>
          <p:cNvSpPr/>
          <p:nvPr/>
        </p:nvSpPr>
        <p:spPr>
          <a:xfrm>
            <a:off x="1357290" y="3500438"/>
            <a:ext cx="3429024" cy="292893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solidFill>
                  <a:schemeClr val="bg1"/>
                </a:solidFill>
                <a:latin typeface="Arial" pitchFamily="34" charset="0"/>
                <a:cs typeface="Arial" pitchFamily="34" charset="0"/>
              </a:rPr>
              <a:t>تكتسب مفهوم جديد (معنى </a:t>
            </a:r>
            <a:r>
              <a:rPr lang="ar-DZ" sz="2000" b="1" dirty="0" err="1" smtClean="0">
                <a:solidFill>
                  <a:schemeClr val="bg1"/>
                </a:solidFill>
                <a:latin typeface="Arial" pitchFamily="34" charset="0"/>
                <a:cs typeface="Arial" pitchFamily="34" charset="0"/>
              </a:rPr>
              <a:t>علاقي</a:t>
            </a:r>
            <a:r>
              <a:rPr lang="ar-DZ" sz="2000" b="1" dirty="0" smtClean="0">
                <a:solidFill>
                  <a:schemeClr val="bg1"/>
                </a:solidFill>
                <a:latin typeface="Arial" pitchFamily="34" charset="0"/>
                <a:cs typeface="Arial" pitchFamily="34" charset="0"/>
              </a:rPr>
              <a:t>) كعلامة على مفهوم ديني خاص جدا يحيط </a:t>
            </a:r>
            <a:r>
              <a:rPr lang="ar-DZ" sz="2000" b="1" dirty="0" err="1" smtClean="0">
                <a:solidFill>
                  <a:schemeClr val="bg1"/>
                </a:solidFill>
                <a:latin typeface="Arial" pitchFamily="34" charset="0"/>
                <a:cs typeface="Arial" pitchFamily="34" charset="0"/>
              </a:rPr>
              <a:t>به</a:t>
            </a:r>
            <a:r>
              <a:rPr lang="ar-DZ" sz="2000" b="1" dirty="0" smtClean="0">
                <a:solidFill>
                  <a:schemeClr val="bg1"/>
                </a:solidFill>
                <a:latin typeface="Arial" pitchFamily="34" charset="0"/>
                <a:cs typeface="Arial" pitchFamily="34" charset="0"/>
              </a:rPr>
              <a:t> هالة من القداسة، بحيث ترتبط بمفهوم الوحي </a:t>
            </a:r>
            <a:r>
              <a:rPr lang="ar-DZ" sz="2000" b="1" dirty="0" err="1" smtClean="0">
                <a:solidFill>
                  <a:schemeClr val="bg1"/>
                </a:solidFill>
                <a:latin typeface="Arial" pitchFamily="34" charset="0"/>
                <a:cs typeface="Arial" pitchFamily="34" charset="0"/>
              </a:rPr>
              <a:t>الإلاهي</a:t>
            </a:r>
            <a:r>
              <a:rPr lang="ar-DZ" sz="2000" b="1" dirty="0" smtClean="0">
                <a:solidFill>
                  <a:schemeClr val="bg1"/>
                </a:solidFill>
                <a:latin typeface="Arial" pitchFamily="34" charset="0"/>
                <a:cs typeface="Arial" pitchFamily="34" charset="0"/>
              </a:rPr>
              <a:t> وعلى مفهومات مختلفة ذات صلة مباشرة بالوحي، مثل: الله، تنزيل، أهل، نبي...، بعدها تكتسب العديد من العناصر الدلالية الجديدة نتيجة علاقتها مع هذه المفاهيم.</a:t>
            </a:r>
            <a:endParaRPr lang="fr-FR" sz="2000" b="1" dirty="0" smtClean="0">
              <a:solidFill>
                <a:schemeClr val="bg1"/>
              </a:solidFill>
              <a:latin typeface="Arial" pitchFamily="34" charset="0"/>
              <a:cs typeface="Arial" pitchFamily="34" charset="0"/>
            </a:endParaRPr>
          </a:p>
          <a:p>
            <a:pPr algn="ctr"/>
            <a:endParaRPr lang="fr-FR" sz="2000" b="1" dirty="0">
              <a:solidFill>
                <a:schemeClr val="bg1"/>
              </a:solidFill>
              <a:latin typeface="Arial" pitchFamily="34" charset="0"/>
              <a:cs typeface="Arial" pitchFamily="34" charset="0"/>
            </a:endParaRPr>
          </a:p>
        </p:txBody>
      </p:sp>
      <p:sp>
        <p:nvSpPr>
          <p:cNvPr id="21" name="Organigramme : Processus 20"/>
          <p:cNvSpPr/>
          <p:nvPr/>
        </p:nvSpPr>
        <p:spPr>
          <a:xfrm>
            <a:off x="5286380" y="3500438"/>
            <a:ext cx="2000264" cy="292893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bg1"/>
                </a:solidFill>
                <a:latin typeface="Arial" pitchFamily="34" charset="0"/>
                <a:cs typeface="Arial" pitchFamily="34" charset="0"/>
              </a:rPr>
              <a:t>تظهر بمعناها الوضعي(المعنى الأساسي) الواضح "كتاب"</a:t>
            </a:r>
            <a:endParaRPr lang="fr-FR" sz="2800" b="1" dirty="0">
              <a:solidFill>
                <a:schemeClr val="bg1"/>
              </a:solidFill>
              <a:latin typeface="Arial" pitchFamily="34" charset="0"/>
              <a:cs typeface="Arial" pitchFamily="34" charset="0"/>
            </a:endParaRPr>
          </a:p>
        </p:txBody>
      </p:sp>
    </p:spTree>
  </p:cSld>
  <p:clrMapOvr>
    <a:masterClrMapping/>
  </p:clrMapOvr>
  <p:transition>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0.70"/>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blinds(horizontal)">
                                      <p:cBhvr>
                                        <p:cTn id="14" dur="5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p:cTn id="19" dur="1000" fill="hold"/>
                                        <p:tgtEl>
                                          <p:spTgt spid="17"/>
                                        </p:tgtEl>
                                        <p:attrNameLst>
                                          <p:attrName>ppt_w</p:attrName>
                                        </p:attrNameLst>
                                      </p:cBhvr>
                                      <p:tavLst>
                                        <p:tav tm="0">
                                          <p:val>
                                            <p:strVal val="#ppt_w*0.70"/>
                                          </p:val>
                                        </p:tav>
                                        <p:tav tm="100000">
                                          <p:val>
                                            <p:strVal val="#ppt_w"/>
                                          </p:val>
                                        </p:tav>
                                      </p:tavLst>
                                    </p:anim>
                                    <p:anim calcmode="lin" valueType="num">
                                      <p:cBhvr>
                                        <p:cTn id="20" dur="1000" fill="hold"/>
                                        <p:tgtEl>
                                          <p:spTgt spid="17"/>
                                        </p:tgtEl>
                                        <p:attrNameLst>
                                          <p:attrName>ppt_h</p:attrName>
                                        </p:attrNameLst>
                                      </p:cBhvr>
                                      <p:tavLst>
                                        <p:tav tm="0">
                                          <p:val>
                                            <p:strVal val="#ppt_h"/>
                                          </p:val>
                                        </p:tav>
                                        <p:tav tm="100000">
                                          <p:val>
                                            <p:strVal val="#ppt_h"/>
                                          </p:val>
                                        </p:tav>
                                      </p:tavLst>
                                    </p:anim>
                                    <p:animEffect transition="in" filter="fade">
                                      <p:cBhvr>
                                        <p:cTn id="21" dur="1000"/>
                                        <p:tgtEl>
                                          <p:spTgt spid="17"/>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blinds(horizontal)">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1000" fill="hold"/>
                                        <p:tgtEl>
                                          <p:spTgt spid="16"/>
                                        </p:tgtEl>
                                        <p:attrNameLst>
                                          <p:attrName>ppt_w</p:attrName>
                                        </p:attrNameLst>
                                      </p:cBhvr>
                                      <p:tavLst>
                                        <p:tav tm="0">
                                          <p:val>
                                            <p:strVal val="#ppt_w*0.70"/>
                                          </p:val>
                                        </p:tav>
                                        <p:tav tm="100000">
                                          <p:val>
                                            <p:strVal val="#ppt_w"/>
                                          </p:val>
                                        </p:tav>
                                      </p:tavLst>
                                    </p:anim>
                                    <p:anim calcmode="lin" valueType="num">
                                      <p:cBhvr>
                                        <p:cTn id="32" dur="1000" fill="hold"/>
                                        <p:tgtEl>
                                          <p:spTgt spid="16"/>
                                        </p:tgtEl>
                                        <p:attrNameLst>
                                          <p:attrName>ppt_h</p:attrName>
                                        </p:attrNameLst>
                                      </p:cBhvr>
                                      <p:tavLst>
                                        <p:tav tm="0">
                                          <p:val>
                                            <p:strVal val="#ppt_h"/>
                                          </p:val>
                                        </p:tav>
                                        <p:tav tm="100000">
                                          <p:val>
                                            <p:strVal val="#ppt_h"/>
                                          </p:val>
                                        </p:tav>
                                      </p:tavLst>
                                    </p:anim>
                                    <p:animEffect transition="in" filter="fade">
                                      <p:cBhvr>
                                        <p:cTn id="33" dur="1000"/>
                                        <p:tgtEl>
                                          <p:spTgt spid="16"/>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blinds(horizontal)">
                                      <p:cBhvr>
                                        <p:cTn id="38" dur="500"/>
                                        <p:tgtEl>
                                          <p:spTgt spid="19"/>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anim calcmode="lin" valueType="num">
                                      <p:cBhvr>
                                        <p:cTn id="43" dur="500" fill="hold"/>
                                        <p:tgtEl>
                                          <p:spTgt spid="21"/>
                                        </p:tgtEl>
                                        <p:attrNameLst>
                                          <p:attrName>ppt_w</p:attrName>
                                        </p:attrNameLst>
                                      </p:cBhvr>
                                      <p:tavLst>
                                        <p:tav tm="0">
                                          <p:val>
                                            <p:fltVal val="0"/>
                                          </p:val>
                                        </p:tav>
                                        <p:tav tm="100000">
                                          <p:val>
                                            <p:strVal val="#ppt_w"/>
                                          </p:val>
                                        </p:tav>
                                      </p:tavLst>
                                    </p:anim>
                                    <p:anim calcmode="lin" valueType="num">
                                      <p:cBhvr>
                                        <p:cTn id="44" dur="500" fill="hold"/>
                                        <p:tgtEl>
                                          <p:spTgt spid="21"/>
                                        </p:tgtEl>
                                        <p:attrNameLst>
                                          <p:attrName>ppt_h</p:attrName>
                                        </p:attrNameLst>
                                      </p:cBhvr>
                                      <p:tavLst>
                                        <p:tav tm="0">
                                          <p:val>
                                            <p:fltVal val="0"/>
                                          </p:val>
                                        </p:tav>
                                        <p:tav tm="100000">
                                          <p:val>
                                            <p:strVal val="#ppt_h"/>
                                          </p:val>
                                        </p:tav>
                                      </p:tavLst>
                                    </p:anim>
                                    <p:animEffect transition="in" filter="fade">
                                      <p:cBhvr>
                                        <p:cTn id="45" dur="500"/>
                                        <p:tgtEl>
                                          <p:spTgt spid="21"/>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blinds(horizontal)">
                                      <p:cBhvr>
                                        <p:cTn id="50" dur="500"/>
                                        <p:tgtEl>
                                          <p:spTgt spid="18"/>
                                        </p:tgtEl>
                                      </p:cBhvr>
                                    </p:animEffect>
                                  </p:childTnLst>
                                </p:cTn>
                              </p:par>
                            </p:childTnLst>
                          </p:cTn>
                        </p:par>
                      </p:childTnLst>
                    </p:cTn>
                  </p:par>
                  <p:par>
                    <p:cTn id="51" fill="hold">
                      <p:stCondLst>
                        <p:cond delay="indefinite"/>
                      </p:stCondLst>
                      <p:childTnLst>
                        <p:par>
                          <p:cTn id="52" fill="hold">
                            <p:stCondLst>
                              <p:cond delay="0"/>
                            </p:stCondLst>
                            <p:childTnLst>
                              <p:par>
                                <p:cTn id="53" presetID="20"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wedge">
                                      <p:cBhvr>
                                        <p:cTn id="55"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5" grpId="0" animBg="1"/>
      <p:bldP spid="16" grpId="0" animBg="1"/>
      <p:bldP spid="17" grpId="0" animBg="1"/>
      <p:bldP spid="18" grpId="0" animBg="1"/>
      <p:bldP spid="19" grpId="0" animBg="1"/>
      <p:bldP spid="20" grpId="0" animBg="1"/>
      <p:bldP spid="2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45719"/>
          </a:xfrm>
        </p:spPr>
        <p:txBody>
          <a:bodyPr>
            <a:normAutofit fontScale="90000"/>
          </a:bodyPr>
          <a:lstStyle/>
          <a:p>
            <a:endParaRPr lang="fr-FR" dirty="0"/>
          </a:p>
        </p:txBody>
      </p:sp>
      <p:sp>
        <p:nvSpPr>
          <p:cNvPr id="3" name="Espace réservé du contenu 2"/>
          <p:cNvSpPr>
            <a:spLocks noGrp="1"/>
          </p:cNvSpPr>
          <p:nvPr>
            <p:ph idx="1"/>
          </p:nvPr>
        </p:nvSpPr>
        <p:spPr>
          <a:xfrm>
            <a:off x="357158" y="500042"/>
            <a:ext cx="8501122" cy="6143668"/>
          </a:xfrm>
        </p:spPr>
        <p:txBody>
          <a:bodyPr/>
          <a:lstStyle/>
          <a:p>
            <a:pPr algn="r" rtl="1">
              <a:buNone/>
            </a:pPr>
            <a:r>
              <a:rPr lang="ar-DZ" dirty="0" smtClean="0"/>
              <a:t>مثال02: كلمة ”يوم“ </a:t>
            </a:r>
            <a:endParaRPr lang="fr-FR" dirty="0"/>
          </a:p>
        </p:txBody>
      </p:sp>
      <p:sp>
        <p:nvSpPr>
          <p:cNvPr id="4" name="Ellipse 3"/>
          <p:cNvSpPr/>
          <p:nvPr/>
        </p:nvSpPr>
        <p:spPr>
          <a:xfrm>
            <a:off x="357158" y="285728"/>
            <a:ext cx="4572032" cy="4572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llipse 5"/>
          <p:cNvSpPr/>
          <p:nvPr/>
        </p:nvSpPr>
        <p:spPr>
          <a:xfrm>
            <a:off x="5357818" y="1071546"/>
            <a:ext cx="3214710" cy="32861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6215074" y="1428736"/>
            <a:ext cx="1428760"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000" b="1" dirty="0" smtClean="0">
                <a:solidFill>
                  <a:schemeClr val="bg1"/>
                </a:solidFill>
                <a:latin typeface="Arial" pitchFamily="34" charset="0"/>
                <a:cs typeface="Arial" pitchFamily="34" charset="0"/>
              </a:rPr>
              <a:t>يوم</a:t>
            </a:r>
            <a:endParaRPr lang="fr-FR" sz="4000" b="1" dirty="0">
              <a:solidFill>
                <a:schemeClr val="bg1"/>
              </a:solidFill>
              <a:latin typeface="Arial" pitchFamily="34" charset="0"/>
              <a:cs typeface="Arial" pitchFamily="34" charset="0"/>
            </a:endParaRPr>
          </a:p>
        </p:txBody>
      </p:sp>
      <p:sp>
        <p:nvSpPr>
          <p:cNvPr id="8" name="Rectangle à coins arrondis 7"/>
          <p:cNvSpPr/>
          <p:nvPr/>
        </p:nvSpPr>
        <p:spPr>
          <a:xfrm>
            <a:off x="6357950" y="2714620"/>
            <a:ext cx="1285884" cy="14287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ar-DZ" sz="2000" b="1" dirty="0" smtClean="0">
                <a:solidFill>
                  <a:schemeClr val="bg1"/>
                </a:solidFill>
                <a:latin typeface="Arial" pitchFamily="34" charset="0"/>
                <a:cs typeface="Arial" pitchFamily="34" charset="0"/>
              </a:rPr>
              <a:t>ليل</a:t>
            </a:r>
          </a:p>
          <a:p>
            <a:pPr algn="ctr">
              <a:lnSpc>
                <a:spcPct val="150000"/>
              </a:lnSpc>
            </a:pPr>
            <a:r>
              <a:rPr lang="ar-DZ" sz="2000" b="1" dirty="0" smtClean="0">
                <a:solidFill>
                  <a:schemeClr val="bg1"/>
                </a:solidFill>
                <a:latin typeface="Arial" pitchFamily="34" charset="0"/>
                <a:cs typeface="Arial" pitchFamily="34" charset="0"/>
              </a:rPr>
              <a:t>+</a:t>
            </a:r>
          </a:p>
          <a:p>
            <a:pPr algn="ctr">
              <a:lnSpc>
                <a:spcPct val="150000"/>
              </a:lnSpc>
            </a:pPr>
            <a:r>
              <a:rPr lang="ar-DZ" sz="2000" b="1" dirty="0" smtClean="0">
                <a:solidFill>
                  <a:schemeClr val="bg1"/>
                </a:solidFill>
                <a:latin typeface="Arial" pitchFamily="34" charset="0"/>
                <a:cs typeface="Arial" pitchFamily="34" charset="0"/>
              </a:rPr>
              <a:t>نهار </a:t>
            </a:r>
            <a:endParaRPr lang="fr-FR" sz="2000" b="1" dirty="0">
              <a:solidFill>
                <a:schemeClr val="bg1"/>
              </a:solidFill>
              <a:latin typeface="Arial" pitchFamily="34" charset="0"/>
              <a:cs typeface="Arial" pitchFamily="34" charset="0"/>
            </a:endParaRPr>
          </a:p>
        </p:txBody>
      </p:sp>
      <p:sp>
        <p:nvSpPr>
          <p:cNvPr id="12" name="Flèche vers le bas 11"/>
          <p:cNvSpPr/>
          <p:nvPr/>
        </p:nvSpPr>
        <p:spPr>
          <a:xfrm>
            <a:off x="6715140" y="2143116"/>
            <a:ext cx="484632" cy="571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lèche droite à entaille 13"/>
          <p:cNvSpPr/>
          <p:nvPr/>
        </p:nvSpPr>
        <p:spPr>
          <a:xfrm rot="5400000">
            <a:off x="6514198" y="4415760"/>
            <a:ext cx="857256" cy="741125"/>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Organigramme : Préparation 14"/>
          <p:cNvSpPr/>
          <p:nvPr/>
        </p:nvSpPr>
        <p:spPr>
          <a:xfrm>
            <a:off x="5786446" y="5214950"/>
            <a:ext cx="2286016" cy="928694"/>
          </a:xfrm>
          <a:prstGeom prst="flowChartPrepar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solidFill>
                  <a:schemeClr val="bg1"/>
                </a:solidFill>
              </a:rPr>
              <a:t>المعنى الأساسي</a:t>
            </a:r>
            <a:endParaRPr lang="fr-FR" sz="2000" b="1" dirty="0">
              <a:solidFill>
                <a:schemeClr val="bg1"/>
              </a:solidFill>
            </a:endParaRPr>
          </a:p>
        </p:txBody>
      </p:sp>
      <p:sp>
        <p:nvSpPr>
          <p:cNvPr id="16" name="Rectangle 15"/>
          <p:cNvSpPr/>
          <p:nvPr/>
        </p:nvSpPr>
        <p:spPr>
          <a:xfrm>
            <a:off x="2000232" y="500042"/>
            <a:ext cx="1428760"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solidFill>
              </a:rPr>
              <a:t>يوم</a:t>
            </a:r>
            <a:endParaRPr lang="fr-FR" b="1" dirty="0">
              <a:solidFill>
                <a:schemeClr val="bg1"/>
              </a:solidFill>
            </a:endParaRPr>
          </a:p>
        </p:txBody>
      </p:sp>
      <p:sp>
        <p:nvSpPr>
          <p:cNvPr id="17" name="Rectangle à coins arrondis 16"/>
          <p:cNvSpPr/>
          <p:nvPr/>
        </p:nvSpPr>
        <p:spPr>
          <a:xfrm>
            <a:off x="785786" y="1643050"/>
            <a:ext cx="1357322"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solidFill>
              </a:rPr>
              <a:t>قيامة</a:t>
            </a:r>
            <a:endParaRPr lang="fr-FR" b="1" dirty="0">
              <a:solidFill>
                <a:schemeClr val="bg1"/>
              </a:solidFill>
            </a:endParaRPr>
          </a:p>
        </p:txBody>
      </p:sp>
      <p:sp>
        <p:nvSpPr>
          <p:cNvPr id="18" name="Rectangle à coins arrondis 17"/>
          <p:cNvSpPr/>
          <p:nvPr/>
        </p:nvSpPr>
        <p:spPr>
          <a:xfrm>
            <a:off x="3143240" y="1643050"/>
            <a:ext cx="1428760"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solidFill>
              </a:rPr>
              <a:t>دين</a:t>
            </a:r>
            <a:endParaRPr lang="fr-FR" b="1" dirty="0">
              <a:solidFill>
                <a:schemeClr val="bg1"/>
              </a:solidFill>
            </a:endParaRPr>
          </a:p>
        </p:txBody>
      </p:sp>
      <p:sp>
        <p:nvSpPr>
          <p:cNvPr id="19" name="Rectangle à coins arrondis 18"/>
          <p:cNvSpPr/>
          <p:nvPr/>
        </p:nvSpPr>
        <p:spPr>
          <a:xfrm>
            <a:off x="3143240" y="2714620"/>
            <a:ext cx="1500198"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solidFill>
              </a:rPr>
              <a:t>بعث</a:t>
            </a:r>
            <a:endParaRPr lang="fr-FR" b="1" dirty="0">
              <a:solidFill>
                <a:schemeClr val="bg1"/>
              </a:solidFill>
            </a:endParaRPr>
          </a:p>
        </p:txBody>
      </p:sp>
      <p:sp>
        <p:nvSpPr>
          <p:cNvPr id="20" name="Rectangle à coins arrondis 19"/>
          <p:cNvSpPr/>
          <p:nvPr/>
        </p:nvSpPr>
        <p:spPr>
          <a:xfrm>
            <a:off x="857224" y="2714620"/>
            <a:ext cx="1500198"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solidFill>
              </a:rPr>
              <a:t>حساب</a:t>
            </a:r>
            <a:endParaRPr lang="fr-FR" b="1" dirty="0">
              <a:solidFill>
                <a:schemeClr val="bg1"/>
              </a:solidFill>
            </a:endParaRPr>
          </a:p>
        </p:txBody>
      </p:sp>
      <p:sp>
        <p:nvSpPr>
          <p:cNvPr id="21" name="Rectangle à coins arrondis 20"/>
          <p:cNvSpPr/>
          <p:nvPr/>
        </p:nvSpPr>
        <p:spPr>
          <a:xfrm>
            <a:off x="1928794" y="3714752"/>
            <a:ext cx="1500198"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solidFill>
              </a:rPr>
              <a:t>اليوم الآخر</a:t>
            </a:r>
            <a:endParaRPr lang="fr-FR" b="1" dirty="0">
              <a:solidFill>
                <a:schemeClr val="bg1"/>
              </a:solidFill>
            </a:endParaRPr>
          </a:p>
        </p:txBody>
      </p:sp>
      <p:sp>
        <p:nvSpPr>
          <p:cNvPr id="22" name="Flèche vers le bas 21"/>
          <p:cNvSpPr/>
          <p:nvPr/>
        </p:nvSpPr>
        <p:spPr>
          <a:xfrm rot="2334347">
            <a:off x="1641530" y="1137533"/>
            <a:ext cx="472702" cy="5578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Flèche vers le bas 22"/>
          <p:cNvSpPr/>
          <p:nvPr/>
        </p:nvSpPr>
        <p:spPr>
          <a:xfrm rot="19141882">
            <a:off x="3329611" y="1165312"/>
            <a:ext cx="484632" cy="5316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Flèche vers le bas 23"/>
          <p:cNvSpPr/>
          <p:nvPr/>
        </p:nvSpPr>
        <p:spPr>
          <a:xfrm>
            <a:off x="2428860" y="1285860"/>
            <a:ext cx="484632" cy="24288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Flèche vers le bas 24"/>
          <p:cNvSpPr/>
          <p:nvPr/>
        </p:nvSpPr>
        <p:spPr>
          <a:xfrm>
            <a:off x="1214414" y="2428868"/>
            <a:ext cx="48463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Flèche vers le bas 25"/>
          <p:cNvSpPr/>
          <p:nvPr/>
        </p:nvSpPr>
        <p:spPr>
          <a:xfrm>
            <a:off x="3643306" y="2428868"/>
            <a:ext cx="42862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Flèche vers le bas 26"/>
          <p:cNvSpPr/>
          <p:nvPr/>
        </p:nvSpPr>
        <p:spPr>
          <a:xfrm rot="18770442">
            <a:off x="1549787" y="3532064"/>
            <a:ext cx="450705" cy="3885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Flèche vers le bas 27"/>
          <p:cNvSpPr/>
          <p:nvPr/>
        </p:nvSpPr>
        <p:spPr>
          <a:xfrm rot="2530981">
            <a:off x="3366339" y="3509013"/>
            <a:ext cx="412979" cy="45286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Flèche droite à entaille 28"/>
          <p:cNvSpPr/>
          <p:nvPr/>
        </p:nvSpPr>
        <p:spPr>
          <a:xfrm rot="5400000">
            <a:off x="2242548" y="4829758"/>
            <a:ext cx="746954" cy="802958"/>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Organigramme : Préparation 29"/>
          <p:cNvSpPr/>
          <p:nvPr/>
        </p:nvSpPr>
        <p:spPr>
          <a:xfrm>
            <a:off x="1643042" y="5572140"/>
            <a:ext cx="2000264" cy="857256"/>
          </a:xfrm>
          <a:prstGeom prst="flowChartPrepar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solidFill>
                  <a:schemeClr val="bg1"/>
                </a:solidFill>
              </a:rPr>
              <a:t>المعنى </a:t>
            </a:r>
            <a:r>
              <a:rPr lang="ar-DZ" sz="2000" b="1" dirty="0" err="1" smtClean="0">
                <a:solidFill>
                  <a:schemeClr val="bg1"/>
                </a:solidFill>
              </a:rPr>
              <a:t>العلاقي</a:t>
            </a:r>
            <a:endParaRPr lang="fr-FR" sz="2000" b="1" dirty="0">
              <a:solidFill>
                <a:schemeClr val="bg1"/>
              </a:solidFill>
            </a:endParaRPr>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p:cTn id="12" dur="1000" fill="hold"/>
                                        <p:tgtEl>
                                          <p:spTgt spid="14"/>
                                        </p:tgtEl>
                                        <p:attrNameLst>
                                          <p:attrName>ppt_w</p:attrName>
                                        </p:attrNameLst>
                                      </p:cBhvr>
                                      <p:tavLst>
                                        <p:tav tm="0">
                                          <p:val>
                                            <p:strVal val="#ppt_w*0.70"/>
                                          </p:val>
                                        </p:tav>
                                        <p:tav tm="100000">
                                          <p:val>
                                            <p:strVal val="#ppt_w"/>
                                          </p:val>
                                        </p:tav>
                                      </p:tavLst>
                                    </p:anim>
                                    <p:anim calcmode="lin" valueType="num">
                                      <p:cBhvr>
                                        <p:cTn id="13" dur="1000" fill="hold"/>
                                        <p:tgtEl>
                                          <p:spTgt spid="14"/>
                                        </p:tgtEl>
                                        <p:attrNameLst>
                                          <p:attrName>ppt_h</p:attrName>
                                        </p:attrNameLst>
                                      </p:cBhvr>
                                      <p:tavLst>
                                        <p:tav tm="0">
                                          <p:val>
                                            <p:strVal val="#ppt_h"/>
                                          </p:val>
                                        </p:tav>
                                        <p:tav tm="100000">
                                          <p:val>
                                            <p:strVal val="#ppt_h"/>
                                          </p:val>
                                        </p:tav>
                                      </p:tavLst>
                                    </p:anim>
                                    <p:animEffect transition="in" filter="fade">
                                      <p:cBhvr>
                                        <p:cTn id="14" dur="1000"/>
                                        <p:tgtEl>
                                          <p:spTgt spid="14"/>
                                        </p:tgtEl>
                                      </p:cBhvr>
                                    </p:animEffect>
                                  </p:childTnLst>
                                </p:cTn>
                              </p:par>
                            </p:childTnLst>
                          </p:cTn>
                        </p:par>
                      </p:childTnLst>
                    </p:cTn>
                  </p:par>
                  <p:par>
                    <p:cTn id="15" fill="hold">
                      <p:stCondLst>
                        <p:cond delay="indefinite"/>
                      </p:stCondLst>
                      <p:childTnLst>
                        <p:par>
                          <p:cTn id="16" fill="hold">
                            <p:stCondLst>
                              <p:cond delay="0"/>
                            </p:stCondLst>
                            <p:childTnLst>
                              <p:par>
                                <p:cTn id="17" presetID="20"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wedge">
                                      <p:cBhvr>
                                        <p:cTn id="19" dur="2000"/>
                                        <p:tgtEl>
                                          <p:spTgt spid="15"/>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circle(in)">
                                      <p:cBhvr>
                                        <p:cTn id="24" dur="2000"/>
                                        <p:tgtEl>
                                          <p:spTgt spid="4"/>
                                        </p:tgtEl>
                                      </p:cBhvr>
                                    </p:animEffect>
                                  </p:childTnLst>
                                </p:cTn>
                              </p:par>
                            </p:childTnLst>
                          </p:cTn>
                        </p:par>
                      </p:childTnLst>
                    </p:cTn>
                  </p:par>
                  <p:par>
                    <p:cTn id="25" fill="hold">
                      <p:stCondLst>
                        <p:cond delay="indefinite"/>
                      </p:stCondLst>
                      <p:childTnLst>
                        <p:par>
                          <p:cTn id="26" fill="hold">
                            <p:stCondLst>
                              <p:cond delay="0"/>
                            </p:stCondLst>
                            <p:childTnLst>
                              <p:par>
                                <p:cTn id="27" presetID="55" presetClass="entr" presetSubtype="0" fill="hold" grpId="0" nodeType="clickEffect">
                                  <p:stCondLst>
                                    <p:cond delay="0"/>
                                  </p:stCondLst>
                                  <p:childTnLst>
                                    <p:set>
                                      <p:cBhvr>
                                        <p:cTn id="28" dur="1" fill="hold">
                                          <p:stCondLst>
                                            <p:cond delay="0"/>
                                          </p:stCondLst>
                                        </p:cTn>
                                        <p:tgtEl>
                                          <p:spTgt spid="29"/>
                                        </p:tgtEl>
                                        <p:attrNameLst>
                                          <p:attrName>style.visibility</p:attrName>
                                        </p:attrNameLst>
                                      </p:cBhvr>
                                      <p:to>
                                        <p:strVal val="visible"/>
                                      </p:to>
                                    </p:set>
                                    <p:anim calcmode="lin" valueType="num">
                                      <p:cBhvr>
                                        <p:cTn id="29" dur="1000" fill="hold"/>
                                        <p:tgtEl>
                                          <p:spTgt spid="29"/>
                                        </p:tgtEl>
                                        <p:attrNameLst>
                                          <p:attrName>ppt_w</p:attrName>
                                        </p:attrNameLst>
                                      </p:cBhvr>
                                      <p:tavLst>
                                        <p:tav tm="0">
                                          <p:val>
                                            <p:strVal val="#ppt_w*0.70"/>
                                          </p:val>
                                        </p:tav>
                                        <p:tav tm="100000">
                                          <p:val>
                                            <p:strVal val="#ppt_w"/>
                                          </p:val>
                                        </p:tav>
                                      </p:tavLst>
                                    </p:anim>
                                    <p:anim calcmode="lin" valueType="num">
                                      <p:cBhvr>
                                        <p:cTn id="30" dur="1000" fill="hold"/>
                                        <p:tgtEl>
                                          <p:spTgt spid="29"/>
                                        </p:tgtEl>
                                        <p:attrNameLst>
                                          <p:attrName>ppt_h</p:attrName>
                                        </p:attrNameLst>
                                      </p:cBhvr>
                                      <p:tavLst>
                                        <p:tav tm="0">
                                          <p:val>
                                            <p:strVal val="#ppt_h"/>
                                          </p:val>
                                        </p:tav>
                                        <p:tav tm="100000">
                                          <p:val>
                                            <p:strVal val="#ppt_h"/>
                                          </p:val>
                                        </p:tav>
                                      </p:tavLst>
                                    </p:anim>
                                    <p:animEffect transition="in" filter="fade">
                                      <p:cBhvr>
                                        <p:cTn id="31" dur="1000"/>
                                        <p:tgtEl>
                                          <p:spTgt spid="29"/>
                                        </p:tgtEl>
                                      </p:cBhvr>
                                    </p:animEffect>
                                  </p:childTnLst>
                                </p:cTn>
                              </p:par>
                            </p:childTnLst>
                          </p:cTn>
                        </p:par>
                      </p:childTnLst>
                    </p:cTn>
                  </p:par>
                  <p:par>
                    <p:cTn id="32" fill="hold">
                      <p:stCondLst>
                        <p:cond delay="indefinite"/>
                      </p:stCondLst>
                      <p:childTnLst>
                        <p:par>
                          <p:cTn id="33" fill="hold">
                            <p:stCondLst>
                              <p:cond delay="0"/>
                            </p:stCondLst>
                            <p:childTnLst>
                              <p:par>
                                <p:cTn id="34" presetID="20" presetClass="entr" presetSubtype="0" fill="hold" grpId="0" nodeType="clickEffect">
                                  <p:stCondLst>
                                    <p:cond delay="0"/>
                                  </p:stCondLst>
                                  <p:childTnLst>
                                    <p:set>
                                      <p:cBhvr>
                                        <p:cTn id="35" dur="1" fill="hold">
                                          <p:stCondLst>
                                            <p:cond delay="0"/>
                                          </p:stCondLst>
                                        </p:cTn>
                                        <p:tgtEl>
                                          <p:spTgt spid="30"/>
                                        </p:tgtEl>
                                        <p:attrNameLst>
                                          <p:attrName>style.visibility</p:attrName>
                                        </p:attrNameLst>
                                      </p:cBhvr>
                                      <p:to>
                                        <p:strVal val="visible"/>
                                      </p:to>
                                    </p:set>
                                    <p:animEffect transition="in" filter="wedge">
                                      <p:cBhvr>
                                        <p:cTn id="36" dur="20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14" grpId="0" animBg="1"/>
      <p:bldP spid="15" grpId="0" animBg="1"/>
      <p:bldP spid="29" grpId="0" animBg="1"/>
      <p:bldP spid="3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flipV="1">
            <a:off x="457200" y="214290"/>
            <a:ext cx="8229600" cy="53204"/>
          </a:xfrm>
        </p:spPr>
        <p:txBody>
          <a:bodyPr>
            <a:normAutofit fontScale="90000"/>
          </a:bodyPr>
          <a:lstStyle/>
          <a:p>
            <a:endParaRPr lang="fr-FR" dirty="0"/>
          </a:p>
        </p:txBody>
      </p:sp>
      <p:sp>
        <p:nvSpPr>
          <p:cNvPr id="3" name="Espace réservé du contenu 2"/>
          <p:cNvSpPr>
            <a:spLocks noGrp="1"/>
          </p:cNvSpPr>
          <p:nvPr>
            <p:ph idx="1"/>
          </p:nvPr>
        </p:nvSpPr>
        <p:spPr>
          <a:xfrm>
            <a:off x="214282" y="357166"/>
            <a:ext cx="8715436" cy="6286544"/>
          </a:xfrm>
        </p:spPr>
        <p:txBody>
          <a:bodyPr/>
          <a:lstStyle/>
          <a:p>
            <a:pPr algn="r" rtl="1">
              <a:buNone/>
            </a:pPr>
            <a:r>
              <a:rPr lang="ar-DZ" dirty="0" smtClean="0"/>
              <a:t>شرح المثال:</a:t>
            </a:r>
          </a:p>
          <a:p>
            <a:pPr algn="r" rtl="1">
              <a:buNone/>
            </a:pPr>
            <a:r>
              <a:rPr lang="ar-DZ" dirty="0" smtClean="0"/>
              <a:t>    </a:t>
            </a:r>
            <a:endParaRPr lang="fr-FR" dirty="0" smtClean="0">
              <a:latin typeface="Arial" pitchFamily="34" charset="0"/>
              <a:cs typeface="Arial" pitchFamily="34" charset="0"/>
            </a:endParaRPr>
          </a:p>
          <a:p>
            <a:pPr algn="r" rtl="1">
              <a:buNone/>
            </a:pPr>
            <a:endParaRPr lang="ar-DZ" dirty="0" smtClean="0">
              <a:latin typeface="Arial" pitchFamily="34" charset="0"/>
              <a:cs typeface="Arial" pitchFamily="34" charset="0"/>
            </a:endParaRPr>
          </a:p>
          <a:p>
            <a:pPr algn="r" rtl="1">
              <a:buNone/>
            </a:pPr>
            <a:endParaRPr lang="fr-FR" dirty="0">
              <a:latin typeface="Arial" pitchFamily="34" charset="0"/>
              <a:cs typeface="Arial" pitchFamily="34" charset="0"/>
            </a:endParaRPr>
          </a:p>
        </p:txBody>
      </p:sp>
      <p:sp>
        <p:nvSpPr>
          <p:cNvPr id="4" name="Bulle ronde 3"/>
          <p:cNvSpPr/>
          <p:nvPr/>
        </p:nvSpPr>
        <p:spPr>
          <a:xfrm>
            <a:off x="0" y="642918"/>
            <a:ext cx="8858312" cy="5500726"/>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buNone/>
            </a:pPr>
            <a:r>
              <a:rPr lang="fr-FR" sz="2400" b="1" dirty="0" smtClean="0"/>
              <a:t> </a:t>
            </a:r>
            <a:r>
              <a:rPr lang="ar-SA" sz="2400" b="1" dirty="0" smtClean="0">
                <a:solidFill>
                  <a:schemeClr val="bg1"/>
                </a:solidFill>
                <a:latin typeface="Arial" pitchFamily="34" charset="0"/>
                <a:cs typeface="Arial" pitchFamily="34" charset="0"/>
              </a:rPr>
              <a:t>نجد كلمة</a:t>
            </a:r>
            <a:r>
              <a:rPr lang="fr-FR" sz="2400" b="1" dirty="0" smtClean="0">
                <a:solidFill>
                  <a:schemeClr val="bg1"/>
                </a:solidFill>
                <a:latin typeface="Arial" pitchFamily="34" charset="0"/>
                <a:cs typeface="Arial" pitchFamily="34" charset="0"/>
              </a:rPr>
              <a:t> </a:t>
            </a:r>
            <a:r>
              <a:rPr lang="ar-SA" sz="2400" b="1" dirty="0" smtClean="0">
                <a:solidFill>
                  <a:schemeClr val="bg1"/>
                </a:solidFill>
                <a:latin typeface="Arial" pitchFamily="34" charset="0"/>
                <a:cs typeface="Arial" pitchFamily="34" charset="0"/>
              </a:rPr>
              <a:t>يوم</a:t>
            </a:r>
            <a:r>
              <a:rPr lang="fr-FR" sz="2400" b="1" dirty="0" smtClean="0">
                <a:solidFill>
                  <a:schemeClr val="bg1"/>
                </a:solidFill>
                <a:latin typeface="Arial" pitchFamily="34" charset="0"/>
                <a:cs typeface="Arial" pitchFamily="34" charset="0"/>
              </a:rPr>
              <a:t> </a:t>
            </a:r>
            <a:r>
              <a:rPr lang="ar-SA" sz="2400" b="1" dirty="0" smtClean="0">
                <a:solidFill>
                  <a:schemeClr val="bg1"/>
                </a:solidFill>
                <a:latin typeface="Arial" pitchFamily="34" charset="0"/>
                <a:cs typeface="Arial" pitchFamily="34" charset="0"/>
              </a:rPr>
              <a:t>بمعناها الأساسي تعني </a:t>
            </a:r>
            <a:r>
              <a:rPr lang="ar-DZ" sz="2400" b="1" dirty="0" smtClean="0">
                <a:solidFill>
                  <a:schemeClr val="bg1"/>
                </a:solidFill>
                <a:latin typeface="Arial" pitchFamily="34" charset="0"/>
                <a:cs typeface="Arial" pitchFamily="34" charset="0"/>
              </a:rPr>
              <a:t>(</a:t>
            </a:r>
            <a:r>
              <a:rPr lang="ar-SA" sz="2400" b="1" dirty="0" smtClean="0">
                <a:solidFill>
                  <a:schemeClr val="bg1"/>
                </a:solidFill>
                <a:latin typeface="Arial" pitchFamily="34" charset="0"/>
                <a:cs typeface="Arial" pitchFamily="34" charset="0"/>
              </a:rPr>
              <a:t>ليل </a:t>
            </a:r>
            <a:r>
              <a:rPr lang="ar-DZ" sz="2400" b="1" dirty="0" smtClean="0">
                <a:solidFill>
                  <a:schemeClr val="bg1"/>
                </a:solidFill>
                <a:latin typeface="Arial" pitchFamily="34" charset="0"/>
                <a:cs typeface="Arial" pitchFamily="34" charset="0"/>
              </a:rPr>
              <a:t>+ </a:t>
            </a:r>
            <a:r>
              <a:rPr lang="ar-SA" sz="2400" b="1" dirty="0" smtClean="0">
                <a:solidFill>
                  <a:schemeClr val="bg1"/>
                </a:solidFill>
                <a:latin typeface="Arial" pitchFamily="34" charset="0"/>
                <a:cs typeface="Arial" pitchFamily="34" charset="0"/>
              </a:rPr>
              <a:t>نهار</a:t>
            </a:r>
            <a:r>
              <a:rPr lang="ar-DZ" sz="2400" b="1" dirty="0" smtClean="0">
                <a:solidFill>
                  <a:schemeClr val="bg1"/>
                </a:solidFill>
                <a:latin typeface="Arial" pitchFamily="34" charset="0"/>
                <a:cs typeface="Arial" pitchFamily="34" charset="0"/>
              </a:rPr>
              <a:t>)</a:t>
            </a:r>
            <a:r>
              <a:rPr lang="ar-SA" sz="2400" b="1" dirty="0" smtClean="0">
                <a:solidFill>
                  <a:schemeClr val="bg1"/>
                </a:solidFill>
                <a:latin typeface="Arial" pitchFamily="34" charset="0"/>
                <a:cs typeface="Arial" pitchFamily="34" charset="0"/>
              </a:rPr>
              <a:t>، ولكن في المنظومة الدلالية القرآنية، فهي تعني أولا المعنى الأساسي لكلمة يوم، </a:t>
            </a:r>
            <a:r>
              <a:rPr lang="ar-DZ" sz="2400" b="1" dirty="0" smtClean="0">
                <a:solidFill>
                  <a:schemeClr val="bg1"/>
                </a:solidFill>
                <a:latin typeface="Arial" pitchFamily="34" charset="0"/>
                <a:cs typeface="Arial" pitchFamily="34" charset="0"/>
              </a:rPr>
              <a:t>أما </a:t>
            </a:r>
            <a:r>
              <a:rPr lang="ar-SA" sz="2400" b="1" dirty="0" smtClean="0">
                <a:solidFill>
                  <a:schemeClr val="bg1"/>
                </a:solidFill>
                <a:latin typeface="Arial" pitchFamily="34" charset="0"/>
                <a:cs typeface="Arial" pitchFamily="34" charset="0"/>
              </a:rPr>
              <a:t>المعنى </a:t>
            </a:r>
            <a:r>
              <a:rPr lang="ar-SA" sz="2400" b="1" dirty="0" err="1" smtClean="0">
                <a:solidFill>
                  <a:schemeClr val="bg1"/>
                </a:solidFill>
                <a:latin typeface="Arial" pitchFamily="34" charset="0"/>
                <a:cs typeface="Arial" pitchFamily="34" charset="0"/>
              </a:rPr>
              <a:t>العلاقي</a:t>
            </a:r>
            <a:r>
              <a:rPr lang="ar-SA" sz="2400" b="1" dirty="0" smtClean="0">
                <a:solidFill>
                  <a:schemeClr val="bg1"/>
                </a:solidFill>
                <a:latin typeface="Arial" pitchFamily="34" charset="0"/>
                <a:cs typeface="Arial" pitchFamily="34" charset="0"/>
              </a:rPr>
              <a:t> لها هو المتعلق باليوم الآخر، وهنا وبالضرورة يجب الأخذ بعين الاعتبار الكثير من الكلمات التي ينطبق عليها نفس المعنى </a:t>
            </a:r>
            <a:r>
              <a:rPr lang="ar-SA" sz="2400" b="1" dirty="0" err="1" smtClean="0">
                <a:solidFill>
                  <a:schemeClr val="bg1"/>
                </a:solidFill>
                <a:latin typeface="Arial" pitchFamily="34" charset="0"/>
                <a:cs typeface="Arial" pitchFamily="34" charset="0"/>
              </a:rPr>
              <a:t>العلاقي</a:t>
            </a:r>
            <a:r>
              <a:rPr lang="ar-SA" sz="2400" b="1" dirty="0" smtClean="0">
                <a:solidFill>
                  <a:schemeClr val="bg1"/>
                </a:solidFill>
                <a:latin typeface="Arial" pitchFamily="34" charset="0"/>
                <a:cs typeface="Arial" pitchFamily="34" charset="0"/>
              </a:rPr>
              <a:t> ككلمة الساعة والبعث</a:t>
            </a:r>
            <a:r>
              <a:rPr lang="ar-DZ" sz="2400" b="1" dirty="0" smtClean="0">
                <a:solidFill>
                  <a:schemeClr val="bg1"/>
                </a:solidFill>
                <a:latin typeface="Arial" pitchFamily="34" charset="0"/>
                <a:cs typeface="Arial" pitchFamily="34" charset="0"/>
              </a:rPr>
              <a:t>، قيامة، حساب، دين</a:t>
            </a:r>
            <a:r>
              <a:rPr lang="ar-SA" sz="2400" b="1" dirty="0" smtClean="0">
                <a:solidFill>
                  <a:schemeClr val="bg1"/>
                </a:solidFill>
                <a:latin typeface="Arial" pitchFamily="34" charset="0"/>
                <a:cs typeface="Arial" pitchFamily="34" charset="0"/>
              </a:rPr>
              <a:t>…، يعني أن الموضوع يأخذنا إلى حقول دلالية أخرى</a:t>
            </a:r>
            <a:r>
              <a:rPr lang="fr-FR" sz="2400" b="1" dirty="0" smtClean="0">
                <a:solidFill>
                  <a:schemeClr val="bg1"/>
                </a:solidFill>
                <a:latin typeface="Arial" pitchFamily="34" charset="0"/>
                <a:cs typeface="Arial" pitchFamily="34" charset="0"/>
              </a:rPr>
              <a:t>.</a:t>
            </a:r>
            <a:r>
              <a:rPr lang="ar-SA" sz="2400" b="1" dirty="0" smtClean="0">
                <a:solidFill>
                  <a:schemeClr val="bg1"/>
                </a:solidFill>
                <a:latin typeface="Arial" pitchFamily="34" charset="0"/>
                <a:cs typeface="Arial" pitchFamily="34" charset="0"/>
              </a:rPr>
              <a:t> وبهذا فالقرآن عبارة عن حقول دلالية، فـ</a:t>
            </a:r>
            <a:r>
              <a:rPr lang="ar-DZ" sz="2400" b="1" dirty="0" smtClean="0">
                <a:solidFill>
                  <a:schemeClr val="bg1"/>
                </a:solidFill>
                <a:latin typeface="Arial" pitchFamily="34" charset="0"/>
                <a:cs typeface="Arial" pitchFamily="34" charset="0"/>
              </a:rPr>
              <a:t>كل </a:t>
            </a:r>
            <a:r>
              <a:rPr lang="ar-SA" sz="2400" b="1" dirty="0" smtClean="0">
                <a:solidFill>
                  <a:schemeClr val="bg1"/>
                </a:solidFill>
                <a:latin typeface="Arial" pitchFamily="34" charset="0"/>
                <a:cs typeface="Arial" pitchFamily="34" charset="0"/>
              </a:rPr>
              <a:t>حقل دلال</a:t>
            </a:r>
            <a:r>
              <a:rPr lang="ar-DZ" sz="2400" b="1" dirty="0" smtClean="0">
                <a:solidFill>
                  <a:schemeClr val="bg1"/>
                </a:solidFill>
                <a:latin typeface="Arial" pitchFamily="34" charset="0"/>
                <a:cs typeface="Arial" pitchFamily="34" charset="0"/>
              </a:rPr>
              <a:t>ي</a:t>
            </a:r>
            <a:r>
              <a:rPr lang="ar-SA" sz="2400" b="1" dirty="0" smtClean="0">
                <a:solidFill>
                  <a:schemeClr val="bg1"/>
                </a:solidFill>
                <a:latin typeface="Arial" pitchFamily="34" charset="0"/>
                <a:cs typeface="Arial" pitchFamily="34" charset="0"/>
              </a:rPr>
              <a:t> شكلته العلاقات المختلفة للكلمات فيما بينها</a:t>
            </a:r>
            <a:r>
              <a:rPr lang="ar-DZ" sz="2400" b="1" dirty="0" smtClean="0">
                <a:solidFill>
                  <a:schemeClr val="bg1"/>
                </a:solidFill>
                <a:latin typeface="Arial" pitchFamily="34" charset="0"/>
                <a:cs typeface="Arial" pitchFamily="34" charset="0"/>
              </a:rPr>
              <a:t> </a:t>
            </a:r>
            <a:r>
              <a:rPr lang="ar-SA" sz="2400" b="1" dirty="0" smtClean="0">
                <a:solidFill>
                  <a:schemeClr val="bg1"/>
                </a:solidFill>
                <a:latin typeface="Arial" pitchFamily="34" charset="0"/>
                <a:cs typeface="Arial" pitchFamily="34" charset="0"/>
              </a:rPr>
              <a:t>ي</a:t>
            </a:r>
            <a:r>
              <a:rPr lang="ar-DZ" sz="2400" b="1" dirty="0" smtClean="0">
                <a:solidFill>
                  <a:schemeClr val="bg1"/>
                </a:solidFill>
                <a:latin typeface="Arial" pitchFamily="34" charset="0"/>
                <a:cs typeface="Arial" pitchFamily="34" charset="0"/>
              </a:rPr>
              <a:t>مثل</a:t>
            </a:r>
            <a:r>
              <a:rPr lang="ar-SA" sz="2400" b="1" dirty="0" smtClean="0">
                <a:solidFill>
                  <a:schemeClr val="bg1"/>
                </a:solidFill>
                <a:latin typeface="Arial" pitchFamily="34" charset="0"/>
                <a:cs typeface="Arial" pitchFamily="34" charset="0"/>
              </a:rPr>
              <a:t> مجالا </a:t>
            </a:r>
            <a:r>
              <a:rPr lang="ar-SA" sz="2400" b="1" dirty="0" err="1" smtClean="0">
                <a:solidFill>
                  <a:schemeClr val="bg1"/>
                </a:solidFill>
                <a:latin typeface="Arial" pitchFamily="34" charset="0"/>
                <a:cs typeface="Arial" pitchFamily="34" charset="0"/>
              </a:rPr>
              <a:t>مفهوميّا</a:t>
            </a:r>
            <a:r>
              <a:rPr lang="ar-SA" sz="2400" b="1" dirty="0" smtClean="0">
                <a:solidFill>
                  <a:schemeClr val="bg1"/>
                </a:solidFill>
                <a:latin typeface="Arial" pitchFamily="34" charset="0"/>
                <a:cs typeface="Arial" pitchFamily="34" charset="0"/>
              </a:rPr>
              <a:t> مستقِلا نسبيا ومشابهاً تماماً في الطبيعة للمعجم اللغويّ.</a:t>
            </a:r>
            <a:endParaRPr lang="ar-DZ" sz="2400" b="1" dirty="0" smtClean="0">
              <a:solidFill>
                <a:schemeClr val="bg1"/>
              </a:solidFill>
              <a:latin typeface="Arial" pitchFamily="34" charset="0"/>
              <a:cs typeface="Arial" pitchFamily="34"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7"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0" fill="hold"/>
                                        <p:tgtEl>
                                          <p:spTgt spid="4"/>
                                        </p:tgtEl>
                                        <p:attrNameLst>
                                          <p:attrName>ppt_x</p:attrName>
                                        </p:attrNameLst>
                                      </p:cBhvr>
                                      <p:tavLst>
                                        <p:tav tm="0">
                                          <p:val>
                                            <p:strVal val="#ppt_x"/>
                                          </p:val>
                                        </p:tav>
                                        <p:tav tm="100000">
                                          <p:val>
                                            <p:strVal val="#ppt_x"/>
                                          </p:val>
                                        </p:tav>
                                      </p:tavLst>
                                    </p:anim>
                                    <p:anim calcmode="lin" valueType="num">
                                      <p:cBhvr additive="base">
                                        <p:cTn id="15" dur="5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45719"/>
          </a:xfrm>
        </p:spPr>
        <p:txBody>
          <a:bodyPr>
            <a:normAutofit fontScale="90000"/>
          </a:bodyPr>
          <a:lstStyle/>
          <a:p>
            <a:endParaRPr lang="ar-DZ" dirty="0"/>
          </a:p>
        </p:txBody>
      </p:sp>
      <p:sp>
        <p:nvSpPr>
          <p:cNvPr id="3" name="Espace réservé du contenu 2"/>
          <p:cNvSpPr>
            <a:spLocks noGrp="1"/>
          </p:cNvSpPr>
          <p:nvPr>
            <p:ph idx="1"/>
          </p:nvPr>
        </p:nvSpPr>
        <p:spPr>
          <a:xfrm>
            <a:off x="0" y="0"/>
            <a:ext cx="9144000" cy="6858000"/>
          </a:xfrm>
        </p:spPr>
        <p:txBody>
          <a:bodyPr>
            <a:noAutofit/>
          </a:bodyPr>
          <a:lstStyle/>
          <a:p>
            <a:pPr algn="r" rtl="1">
              <a:buNone/>
            </a:pPr>
            <a:r>
              <a:rPr lang="ar-DZ" sz="2600" dirty="0" smtClean="0">
                <a:latin typeface="Arial" pitchFamily="34" charset="0"/>
                <a:cs typeface="Arial" pitchFamily="34" charset="0"/>
              </a:rPr>
              <a:t>          </a:t>
            </a:r>
            <a:r>
              <a:rPr lang="ar-SA" sz="2600" dirty="0" smtClean="0">
                <a:latin typeface="Arial" pitchFamily="34" charset="0"/>
                <a:cs typeface="Arial" pitchFamily="34" charset="0"/>
              </a:rPr>
              <a:t>ولتحقيق ذلك انشغل المؤلف بالكيفية التي تُبنى منها “الحقول الدّلالية” المستقلّة، وكيفيّة اكتشاف الحقل الدّلالي وسط العناصر المتشابكة. وأدخل في هذا المجال مصطلحاً تقنياً آخر هي </a:t>
            </a:r>
            <a:r>
              <a:rPr lang="ar-SA" sz="2600" b="1" dirty="0" smtClean="0">
                <a:latin typeface="Arial" pitchFamily="34" charset="0"/>
                <a:cs typeface="Arial" pitchFamily="34" charset="0"/>
              </a:rPr>
              <a:t>“الكلمة </a:t>
            </a:r>
            <a:r>
              <a:rPr lang="ar-SA" sz="2600" b="1" dirty="0" err="1" smtClean="0">
                <a:latin typeface="Arial" pitchFamily="34" charset="0"/>
                <a:cs typeface="Arial" pitchFamily="34" charset="0"/>
              </a:rPr>
              <a:t>الصميميّة</a:t>
            </a:r>
            <a:r>
              <a:rPr lang="ar-SA" sz="2600" b="1" dirty="0" smtClean="0">
                <a:latin typeface="Arial" pitchFamily="34" charset="0"/>
                <a:cs typeface="Arial" pitchFamily="34" charset="0"/>
              </a:rPr>
              <a:t> أو الكلمة المركز”. </a:t>
            </a:r>
            <a:r>
              <a:rPr lang="ar-SA" sz="2600" dirty="0" smtClean="0">
                <a:latin typeface="Arial" pitchFamily="34" charset="0"/>
                <a:cs typeface="Arial" pitchFamily="34" charset="0"/>
              </a:rPr>
              <a:t>ومن الكلمات </a:t>
            </a:r>
            <a:r>
              <a:rPr lang="ar-SA" sz="2600" dirty="0" err="1" smtClean="0">
                <a:latin typeface="Arial" pitchFamily="34" charset="0"/>
                <a:cs typeface="Arial" pitchFamily="34" charset="0"/>
              </a:rPr>
              <a:t>الصميميّة</a:t>
            </a:r>
            <a:r>
              <a:rPr lang="ar-SA" sz="2600" dirty="0" smtClean="0">
                <a:latin typeface="Arial" pitchFamily="34" charset="0"/>
                <a:cs typeface="Arial" pitchFamily="34" charset="0"/>
              </a:rPr>
              <a:t> في المعجم اللغويّ القرآنيّ كلمة </a:t>
            </a:r>
            <a:r>
              <a:rPr lang="ar-SA" sz="2600" b="1" dirty="0" smtClean="0">
                <a:latin typeface="Arial" pitchFamily="34" charset="0"/>
                <a:cs typeface="Arial" pitchFamily="34" charset="0"/>
              </a:rPr>
              <a:t>“إيمان”، </a:t>
            </a:r>
            <a:r>
              <a:rPr lang="ar-SA" sz="2600" dirty="0" smtClean="0">
                <a:latin typeface="Arial" pitchFamily="34" charset="0"/>
                <a:cs typeface="Arial" pitchFamily="34" charset="0"/>
              </a:rPr>
              <a:t>ويوضح أن هذه الكلمة تحكم حقلاً دلالياً خاصاً </a:t>
            </a:r>
            <a:r>
              <a:rPr lang="ar-SA" sz="2600" dirty="0" err="1" smtClean="0">
                <a:latin typeface="Arial" pitchFamily="34" charset="0"/>
                <a:cs typeface="Arial" pitchFamily="34" charset="0"/>
              </a:rPr>
              <a:t>بها</a:t>
            </a:r>
            <a:r>
              <a:rPr lang="ar-DZ" sz="2600" dirty="0" smtClean="0">
                <a:latin typeface="Arial" pitchFamily="34" charset="0"/>
                <a:cs typeface="Arial" pitchFamily="34" charset="0"/>
              </a:rPr>
              <a:t>،</a:t>
            </a:r>
            <a:r>
              <a:rPr lang="ar-SA" sz="2600" dirty="0" smtClean="0">
                <a:latin typeface="Arial" pitchFamily="34" charset="0"/>
                <a:cs typeface="Arial" pitchFamily="34" charset="0"/>
              </a:rPr>
              <a:t> ويقول إنّنا متى عددنا كلمة ما كلمةً </a:t>
            </a:r>
            <a:r>
              <a:rPr lang="ar-SA" sz="2600" dirty="0" err="1" smtClean="0">
                <a:latin typeface="Arial" pitchFamily="34" charset="0"/>
                <a:cs typeface="Arial" pitchFamily="34" charset="0"/>
              </a:rPr>
              <a:t>صميميّة</a:t>
            </a:r>
            <a:r>
              <a:rPr lang="ar-SA" sz="2600" dirty="0" smtClean="0">
                <a:latin typeface="Arial" pitchFamily="34" charset="0"/>
                <a:cs typeface="Arial" pitchFamily="34" charset="0"/>
              </a:rPr>
              <a:t> بدأنا نرى عدداً من الكلمات الأخَرى المهمّة</a:t>
            </a:r>
            <a:r>
              <a:rPr lang="ar-DZ" sz="2600" dirty="0" smtClean="0">
                <a:latin typeface="Arial" pitchFamily="34" charset="0"/>
                <a:cs typeface="Arial" pitchFamily="34" charset="0"/>
              </a:rPr>
              <a:t> وهي </a:t>
            </a:r>
            <a:r>
              <a:rPr lang="ar-SA" sz="2600" b="1" dirty="0" smtClean="0">
                <a:latin typeface="Arial" pitchFamily="34" charset="0"/>
                <a:cs typeface="Arial" pitchFamily="34" charset="0"/>
              </a:rPr>
              <a:t>الكلمات </a:t>
            </a:r>
            <a:r>
              <a:rPr lang="ar-SA" sz="2600" b="1" dirty="0" err="1" smtClean="0">
                <a:latin typeface="Arial" pitchFamily="34" charset="0"/>
                <a:cs typeface="Arial" pitchFamily="34" charset="0"/>
              </a:rPr>
              <a:t>المفتاحيّة</a:t>
            </a:r>
            <a:r>
              <a:rPr lang="ar-SA" sz="2600" dirty="0" smtClean="0">
                <a:latin typeface="Arial" pitchFamily="34" charset="0"/>
                <a:cs typeface="Arial" pitchFamily="34" charset="0"/>
              </a:rPr>
              <a:t>، </a:t>
            </a:r>
            <a:r>
              <a:rPr lang="ar-DZ" sz="2600" dirty="0" smtClean="0">
                <a:latin typeface="Arial" pitchFamily="34" charset="0"/>
                <a:cs typeface="Arial" pitchFamily="34" charset="0"/>
              </a:rPr>
              <a:t>ت</a:t>
            </a:r>
            <a:r>
              <a:rPr lang="ar-SA" sz="2600" dirty="0" smtClean="0">
                <a:latin typeface="Arial" pitchFamily="34" charset="0"/>
                <a:cs typeface="Arial" pitchFamily="34" charset="0"/>
              </a:rPr>
              <a:t>تجمّع حولها بوصفها </a:t>
            </a:r>
            <a:r>
              <a:rPr lang="ar-SA" sz="2600" b="1" dirty="0" smtClean="0">
                <a:latin typeface="Arial" pitchFamily="34" charset="0"/>
                <a:cs typeface="Arial" pitchFamily="34" charset="0"/>
              </a:rPr>
              <a:t>النّواةَ </a:t>
            </a:r>
            <a:r>
              <a:rPr lang="ar-SA" sz="2600" b="1" dirty="0" err="1" smtClean="0">
                <a:latin typeface="Arial" pitchFamily="34" charset="0"/>
                <a:cs typeface="Arial" pitchFamily="34" charset="0"/>
              </a:rPr>
              <a:t>المفهوميّة</a:t>
            </a:r>
            <a:r>
              <a:rPr lang="ar-SA" sz="2600" b="1" dirty="0" smtClean="0">
                <a:latin typeface="Arial" pitchFamily="34" charset="0"/>
                <a:cs typeface="Arial" pitchFamily="34" charset="0"/>
              </a:rPr>
              <a:t> أو نقطة البؤرة،</a:t>
            </a:r>
            <a:r>
              <a:rPr lang="ar-SA" sz="2600" dirty="0" smtClean="0">
                <a:latin typeface="Arial" pitchFamily="34" charset="0"/>
                <a:cs typeface="Arial" pitchFamily="34" charset="0"/>
              </a:rPr>
              <a:t> مشكِّلةً معاً مجالاً </a:t>
            </a:r>
            <a:r>
              <a:rPr lang="ar-SA" sz="2600" dirty="0" err="1" smtClean="0">
                <a:latin typeface="Arial" pitchFamily="34" charset="0"/>
                <a:cs typeface="Arial" pitchFamily="34" charset="0"/>
              </a:rPr>
              <a:t>مفهومياً</a:t>
            </a:r>
            <a:r>
              <a:rPr lang="ar-SA" sz="2600" dirty="0" smtClean="0">
                <a:latin typeface="Arial" pitchFamily="34" charset="0"/>
                <a:cs typeface="Arial" pitchFamily="34" charset="0"/>
              </a:rPr>
              <a:t> دالاً ضمن المعجم اللغويّ الشامل للقرآن</a:t>
            </a:r>
            <a:r>
              <a:rPr lang="fr-FR" sz="2600" dirty="0" smtClean="0">
                <a:latin typeface="Arial" pitchFamily="34" charset="0"/>
                <a:cs typeface="Arial" pitchFamily="34" charset="0"/>
              </a:rPr>
              <a:t>.</a:t>
            </a:r>
            <a:endParaRPr lang="en-US" sz="2600" dirty="0" smtClean="0">
              <a:latin typeface="Arial" pitchFamily="34" charset="0"/>
              <a:cs typeface="Arial" pitchFamily="34" charset="0"/>
            </a:endParaRPr>
          </a:p>
          <a:p>
            <a:pPr algn="r" rtl="1">
              <a:buNone/>
            </a:pPr>
            <a:r>
              <a:rPr lang="ar-DZ" sz="2600" dirty="0" smtClean="0">
                <a:latin typeface="Arial" pitchFamily="34" charset="0"/>
                <a:cs typeface="Arial" pitchFamily="34" charset="0"/>
              </a:rPr>
              <a:t>         </a:t>
            </a:r>
            <a:r>
              <a:rPr lang="ar-SA" sz="2600" dirty="0" smtClean="0">
                <a:latin typeface="Arial" pitchFamily="34" charset="0"/>
                <a:cs typeface="Arial" pitchFamily="34" charset="0"/>
              </a:rPr>
              <a:t>ويشير المؤلف إلى أنّ الكلمة </a:t>
            </a:r>
            <a:r>
              <a:rPr lang="ar-SA" sz="2600" dirty="0" err="1" smtClean="0">
                <a:latin typeface="Arial" pitchFamily="34" charset="0"/>
                <a:cs typeface="Arial" pitchFamily="34" charset="0"/>
              </a:rPr>
              <a:t>الصميميّة</a:t>
            </a:r>
            <a:r>
              <a:rPr lang="ar-SA" sz="2600" dirty="0" smtClean="0">
                <a:latin typeface="Arial" pitchFamily="34" charset="0"/>
                <a:cs typeface="Arial" pitchFamily="34" charset="0"/>
              </a:rPr>
              <a:t> في حقل دلالي معيّن قد تكون كلمةً </a:t>
            </a:r>
            <a:r>
              <a:rPr lang="ar-SA" sz="2600" dirty="0" err="1" smtClean="0">
                <a:latin typeface="Arial" pitchFamily="34" charset="0"/>
                <a:cs typeface="Arial" pitchFamily="34" charset="0"/>
              </a:rPr>
              <a:t>مفتاحيّة</a:t>
            </a:r>
            <a:r>
              <a:rPr lang="ar-SA" sz="2600" dirty="0" smtClean="0">
                <a:latin typeface="Arial" pitchFamily="34" charset="0"/>
                <a:cs typeface="Arial" pitchFamily="34" charset="0"/>
              </a:rPr>
              <a:t> في حقل آخر، والعكسُ صحيح أيضًا؛ فقد تكون الكلمةُ  </a:t>
            </a:r>
            <a:r>
              <a:rPr lang="ar-SA" sz="2600" dirty="0" err="1" smtClean="0">
                <a:latin typeface="Arial" pitchFamily="34" charset="0"/>
                <a:cs typeface="Arial" pitchFamily="34" charset="0"/>
              </a:rPr>
              <a:t>المفتاحية</a:t>
            </a:r>
            <a:r>
              <a:rPr lang="ar-SA" sz="2600" dirty="0" smtClean="0">
                <a:latin typeface="Arial" pitchFamily="34" charset="0"/>
                <a:cs typeface="Arial" pitchFamily="34" charset="0"/>
              </a:rPr>
              <a:t> في حقل دلاليّ ما كلمةً </a:t>
            </a:r>
            <a:r>
              <a:rPr lang="ar-SA" sz="2600" dirty="0" err="1" smtClean="0">
                <a:latin typeface="Arial" pitchFamily="34" charset="0"/>
                <a:cs typeface="Arial" pitchFamily="34" charset="0"/>
              </a:rPr>
              <a:t>صميمية</a:t>
            </a:r>
            <a:r>
              <a:rPr lang="ar-SA" sz="2600" dirty="0" smtClean="0">
                <a:latin typeface="Arial" pitchFamily="34" charset="0"/>
                <a:cs typeface="Arial" pitchFamily="34" charset="0"/>
              </a:rPr>
              <a:t> في حقل آخر، وتتجمّع حولها مجموعةٌ من الكلمات </a:t>
            </a:r>
            <a:r>
              <a:rPr lang="ar-SA" sz="2600" dirty="0" err="1" smtClean="0">
                <a:latin typeface="Arial" pitchFamily="34" charset="0"/>
                <a:cs typeface="Arial" pitchFamily="34" charset="0"/>
              </a:rPr>
              <a:t>المفتاحيّة</a:t>
            </a:r>
            <a:r>
              <a:rPr lang="ar-SA" sz="2600" dirty="0" smtClean="0">
                <a:latin typeface="Arial" pitchFamily="34" charset="0"/>
                <a:cs typeface="Arial" pitchFamily="34" charset="0"/>
              </a:rPr>
              <a:t>. فكلمة </a:t>
            </a:r>
            <a:r>
              <a:rPr lang="ar-SA" sz="2600" b="1" dirty="0" smtClean="0">
                <a:latin typeface="Arial" pitchFamily="34" charset="0"/>
                <a:cs typeface="Arial" pitchFamily="34" charset="0"/>
              </a:rPr>
              <a:t>“الله” </a:t>
            </a:r>
            <a:r>
              <a:rPr lang="ar-SA" sz="2600" dirty="0" smtClean="0">
                <a:latin typeface="Arial" pitchFamily="34" charset="0"/>
                <a:cs typeface="Arial" pitchFamily="34" charset="0"/>
              </a:rPr>
              <a:t>مثلاً تظهر في الحقل الدّلاليّ لـ </a:t>
            </a:r>
            <a:r>
              <a:rPr lang="ar-SA" sz="2600" b="1" dirty="0" smtClean="0">
                <a:latin typeface="Arial" pitchFamily="34" charset="0"/>
                <a:cs typeface="Arial" pitchFamily="34" charset="0"/>
              </a:rPr>
              <a:t>“الإيمان” </a:t>
            </a:r>
            <a:r>
              <a:rPr lang="ar-SA" sz="2600" dirty="0" smtClean="0">
                <a:latin typeface="Arial" pitchFamily="34" charset="0"/>
                <a:cs typeface="Arial" pitchFamily="34" charset="0"/>
              </a:rPr>
              <a:t>كلمةً </a:t>
            </a:r>
            <a:r>
              <a:rPr lang="ar-SA" sz="2600" dirty="0" err="1" smtClean="0">
                <a:latin typeface="Arial" pitchFamily="34" charset="0"/>
                <a:cs typeface="Arial" pitchFamily="34" charset="0"/>
              </a:rPr>
              <a:t>مفتاحية</a:t>
            </a:r>
            <a:r>
              <a:rPr lang="ar-SA" sz="2600" dirty="0" smtClean="0">
                <a:latin typeface="Arial" pitchFamily="34" charset="0"/>
                <a:cs typeface="Arial" pitchFamily="34" charset="0"/>
              </a:rPr>
              <a:t> إلى جانب كلمات أُخَر</a:t>
            </a:r>
            <a:r>
              <a:rPr lang="ar-DZ" sz="2600" dirty="0" smtClean="0">
                <a:latin typeface="Arial" pitchFamily="34" charset="0"/>
                <a:cs typeface="Arial" pitchFamily="34" charset="0"/>
              </a:rPr>
              <a:t>ى</a:t>
            </a:r>
            <a:r>
              <a:rPr lang="ar-SA" sz="2600" dirty="0" smtClean="0">
                <a:latin typeface="Arial" pitchFamily="34" charset="0"/>
                <a:cs typeface="Arial" pitchFamily="34" charset="0"/>
              </a:rPr>
              <a:t> تتركّز حول الكلمة </a:t>
            </a:r>
            <a:r>
              <a:rPr lang="ar-SA" sz="2600" dirty="0" err="1" smtClean="0">
                <a:latin typeface="Arial" pitchFamily="34" charset="0"/>
                <a:cs typeface="Arial" pitchFamily="34" charset="0"/>
              </a:rPr>
              <a:t>الصميمية</a:t>
            </a:r>
            <a:r>
              <a:rPr lang="ar-SA" sz="2600" dirty="0" smtClean="0">
                <a:latin typeface="Arial" pitchFamily="34" charset="0"/>
                <a:cs typeface="Arial" pitchFamily="34" charset="0"/>
              </a:rPr>
              <a:t> </a:t>
            </a:r>
            <a:r>
              <a:rPr lang="ar-SA" sz="2600" b="1" dirty="0" smtClean="0">
                <a:latin typeface="Arial" pitchFamily="34" charset="0"/>
                <a:cs typeface="Arial" pitchFamily="34" charset="0"/>
              </a:rPr>
              <a:t>“إيمان”؛ </a:t>
            </a:r>
            <a:r>
              <a:rPr lang="ar-SA" sz="2600" dirty="0" smtClean="0">
                <a:latin typeface="Arial" pitchFamily="34" charset="0"/>
                <a:cs typeface="Arial" pitchFamily="34" charset="0"/>
              </a:rPr>
              <a:t>لأنّ مدلولها في هذا السّياق المحدّد هو مَنْ يقع عليه فعْلُ “الإيمان”، فالإيمان في الحقيقة هو إيمانٌ بالله. ويذهب المؤلّفُ إلى أنّ كلمة </a:t>
            </a:r>
            <a:r>
              <a:rPr lang="ar-SA" sz="2600" b="1" dirty="0" smtClean="0">
                <a:latin typeface="Arial" pitchFamily="34" charset="0"/>
                <a:cs typeface="Arial" pitchFamily="34" charset="0"/>
              </a:rPr>
              <a:t>“الله” </a:t>
            </a:r>
            <a:r>
              <a:rPr lang="ar-SA" sz="2600" dirty="0" smtClean="0">
                <a:latin typeface="Arial" pitchFamily="34" charset="0"/>
                <a:cs typeface="Arial" pitchFamily="34" charset="0"/>
              </a:rPr>
              <a:t>هي أسمى كلمة </a:t>
            </a:r>
            <a:r>
              <a:rPr lang="ar-SA" sz="2600" dirty="0" err="1" smtClean="0">
                <a:latin typeface="Arial" pitchFamily="34" charset="0"/>
                <a:cs typeface="Arial" pitchFamily="34" charset="0"/>
              </a:rPr>
              <a:t>صميميّة</a:t>
            </a:r>
            <a:r>
              <a:rPr lang="ar-SA" sz="2600" dirty="0" smtClean="0">
                <a:latin typeface="Arial" pitchFamily="34" charset="0"/>
                <a:cs typeface="Arial" pitchFamily="34" charset="0"/>
              </a:rPr>
              <a:t> في المعجم اللغويّ للقرآن، ومهيمنة على الميدان كلّه.</a:t>
            </a:r>
            <a:endParaRPr lang="en-US" sz="2600" dirty="0" smtClean="0">
              <a:latin typeface="Arial" pitchFamily="34" charset="0"/>
              <a:cs typeface="Arial" pitchFamily="34" charset="0"/>
            </a:endParaRPr>
          </a:p>
          <a:p>
            <a:pPr algn="r" rtl="1">
              <a:buNone/>
            </a:pPr>
            <a:r>
              <a:rPr lang="ar-SA" sz="2600" dirty="0" smtClean="0">
                <a:latin typeface="Arial" pitchFamily="34" charset="0"/>
                <a:cs typeface="Arial" pitchFamily="34" charset="0"/>
              </a:rPr>
              <a:t> </a:t>
            </a:r>
            <a:endParaRPr lang="en-US" sz="2600" dirty="0" smtClean="0">
              <a:latin typeface="Arial" pitchFamily="34" charset="0"/>
              <a:cs typeface="Arial" pitchFamily="34" charset="0"/>
            </a:endParaRPr>
          </a:p>
          <a:p>
            <a:pPr algn="r" rtl="1">
              <a:buNone/>
            </a:pPr>
            <a:r>
              <a:rPr lang="ar-SA" sz="2600" dirty="0" smtClean="0">
                <a:latin typeface="Arial" pitchFamily="34" charset="0"/>
                <a:cs typeface="Arial" pitchFamily="34" charset="0"/>
              </a:rPr>
              <a:t> </a:t>
            </a:r>
            <a:endParaRPr lang="en-US" sz="2600" dirty="0" smtClean="0">
              <a:latin typeface="Arial" pitchFamily="34" charset="0"/>
              <a:cs typeface="Arial" pitchFamily="34" charset="0"/>
            </a:endParaRPr>
          </a:p>
          <a:p>
            <a:pPr algn="r" rtl="1">
              <a:buNone/>
            </a:pPr>
            <a:r>
              <a:rPr lang="ar-SA" sz="2600" dirty="0" smtClean="0">
                <a:latin typeface="Arial" pitchFamily="34" charset="0"/>
                <a:cs typeface="Arial" pitchFamily="34" charset="0"/>
              </a:rPr>
              <a:t> </a:t>
            </a:r>
            <a:endParaRPr lang="en-US" sz="2600" dirty="0" smtClean="0">
              <a:latin typeface="Arial" pitchFamily="34" charset="0"/>
              <a:cs typeface="Arial" pitchFamily="34" charset="0"/>
            </a:endParaRPr>
          </a:p>
          <a:p>
            <a:pPr algn="r" rtl="1">
              <a:buNone/>
            </a:pPr>
            <a:endParaRPr lang="ar-DZ" sz="2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45719"/>
          </a:xfrm>
        </p:spPr>
        <p:txBody>
          <a:bodyPr>
            <a:normAutofit fontScale="90000"/>
          </a:bodyPr>
          <a:lstStyle/>
          <a:p>
            <a:endParaRPr lang="fr-FR" dirty="0"/>
          </a:p>
        </p:txBody>
      </p:sp>
      <p:sp>
        <p:nvSpPr>
          <p:cNvPr id="3" name="Espace réservé du contenu 2"/>
          <p:cNvSpPr>
            <a:spLocks noGrp="1"/>
          </p:cNvSpPr>
          <p:nvPr>
            <p:ph idx="1"/>
          </p:nvPr>
        </p:nvSpPr>
        <p:spPr>
          <a:xfrm>
            <a:off x="285720" y="285728"/>
            <a:ext cx="8643998" cy="6357982"/>
          </a:xfrm>
        </p:spPr>
        <p:txBody>
          <a:bodyPr>
            <a:normAutofit/>
          </a:bodyPr>
          <a:lstStyle/>
          <a:p>
            <a:pPr algn="ctr" rtl="1">
              <a:lnSpc>
                <a:spcPct val="150000"/>
              </a:lnSpc>
            </a:pPr>
            <a:r>
              <a:rPr lang="ar-DZ" sz="2800" b="1" dirty="0" smtClean="0">
                <a:latin typeface="Arial" pitchFamily="34" charset="0"/>
                <a:cs typeface="Arial" pitchFamily="34" charset="0"/>
              </a:rPr>
              <a:t>العلاقة بين المعنى الأساسي والمعنى </a:t>
            </a:r>
            <a:r>
              <a:rPr lang="ar-DZ" sz="2800" b="1" dirty="0" err="1" smtClean="0">
                <a:latin typeface="Arial" pitchFamily="34" charset="0"/>
                <a:cs typeface="Arial" pitchFamily="34" charset="0"/>
              </a:rPr>
              <a:t>العلاقي</a:t>
            </a:r>
            <a:r>
              <a:rPr lang="ar-DZ" sz="2800" b="1" dirty="0" smtClean="0">
                <a:latin typeface="Arial" pitchFamily="34" charset="0"/>
                <a:cs typeface="Arial" pitchFamily="34" charset="0"/>
              </a:rPr>
              <a:t>: </a:t>
            </a:r>
          </a:p>
          <a:p>
            <a:pPr algn="r" rtl="1">
              <a:lnSpc>
                <a:spcPct val="150000"/>
              </a:lnSpc>
              <a:buNone/>
            </a:pPr>
            <a:r>
              <a:rPr lang="ar-DZ" sz="2000" b="1" dirty="0" smtClean="0">
                <a:latin typeface="Arial" pitchFamily="34" charset="0"/>
                <a:cs typeface="Arial" pitchFamily="34" charset="0"/>
              </a:rPr>
              <a:t>    إ</a:t>
            </a:r>
            <a:r>
              <a:rPr lang="ar-EG" sz="2000" dirty="0" smtClean="0">
                <a:latin typeface="Arial" pitchFamily="34" charset="0"/>
                <a:cs typeface="Arial" pitchFamily="34" charset="0"/>
              </a:rPr>
              <a:t>ن المعنى </a:t>
            </a:r>
            <a:r>
              <a:rPr lang="ar-EG" sz="2000" dirty="0" err="1" smtClean="0">
                <a:latin typeface="Arial" pitchFamily="34" charset="0"/>
                <a:cs typeface="Arial" pitchFamily="34" charset="0"/>
              </a:rPr>
              <a:t>العلاق</a:t>
            </a:r>
            <a:r>
              <a:rPr lang="ar-DZ" sz="2000" dirty="0" smtClean="0">
                <a:latin typeface="Arial" pitchFamily="34" charset="0"/>
                <a:cs typeface="Arial" pitchFamily="34" charset="0"/>
              </a:rPr>
              <a:t>ي </a:t>
            </a:r>
            <a:r>
              <a:rPr lang="ar-EG" sz="2000" dirty="0" smtClean="0">
                <a:latin typeface="Arial" pitchFamily="34" charset="0"/>
                <a:cs typeface="Arial" pitchFamily="34" charset="0"/>
              </a:rPr>
              <a:t>يزيد على المعنى الأساس</a:t>
            </a:r>
            <a:r>
              <a:rPr lang="ar-DZ" sz="2000" dirty="0" smtClean="0">
                <a:latin typeface="Arial" pitchFamily="34" charset="0"/>
                <a:cs typeface="Arial" pitchFamily="34" charset="0"/>
              </a:rPr>
              <a:t>ي</a:t>
            </a:r>
            <a:r>
              <a:rPr lang="ar-EG" sz="2000" dirty="0" smtClean="0">
                <a:latin typeface="Arial" pitchFamily="34" charset="0"/>
                <a:cs typeface="Arial" pitchFamily="34" charset="0"/>
              </a:rPr>
              <a:t> بتخصيص المعنى وتوضيحه، وقد يقوم المعنى </a:t>
            </a:r>
            <a:r>
              <a:rPr lang="ar-EG" sz="2000" dirty="0" err="1" smtClean="0">
                <a:latin typeface="Arial" pitchFamily="34" charset="0"/>
                <a:cs typeface="Arial" pitchFamily="34" charset="0"/>
              </a:rPr>
              <a:t>العلاقى</a:t>
            </a:r>
            <a:r>
              <a:rPr lang="ar-DZ" sz="2000" dirty="0" smtClean="0">
                <a:latin typeface="Arial" pitchFamily="34" charset="0"/>
                <a:cs typeface="Arial" pitchFamily="34" charset="0"/>
              </a:rPr>
              <a:t>ي </a:t>
            </a:r>
            <a:r>
              <a:rPr lang="ar-EG" sz="2000" dirty="0" smtClean="0">
                <a:latin typeface="Arial" pitchFamily="34" charset="0"/>
                <a:cs typeface="Arial" pitchFamily="34" charset="0"/>
              </a:rPr>
              <a:t>بالتغطية على المعنى الأساس</a:t>
            </a:r>
            <a:r>
              <a:rPr lang="ar-DZ" sz="2000" dirty="0" smtClean="0">
                <a:latin typeface="Arial" pitchFamily="34" charset="0"/>
                <a:cs typeface="Arial" pitchFamily="34" charset="0"/>
              </a:rPr>
              <a:t>ي</a:t>
            </a:r>
            <a:r>
              <a:rPr lang="ar-EG" sz="2000" dirty="0" smtClean="0">
                <a:latin typeface="Arial" pitchFamily="34" charset="0"/>
                <a:cs typeface="Arial" pitchFamily="34" charset="0"/>
              </a:rPr>
              <a:t> </a:t>
            </a:r>
            <a:r>
              <a:rPr lang="ar-EG" sz="2000" dirty="0" err="1" smtClean="0">
                <a:latin typeface="Arial" pitchFamily="34" charset="0"/>
                <a:cs typeface="Arial" pitchFamily="34" charset="0"/>
              </a:rPr>
              <a:t>فى</a:t>
            </a:r>
            <a:r>
              <a:rPr lang="ar-EG" sz="2000" dirty="0" smtClean="0">
                <a:latin typeface="Arial" pitchFamily="34" charset="0"/>
                <a:cs typeface="Arial" pitchFamily="34" charset="0"/>
              </a:rPr>
              <a:t> سياقات خاصة جدا، ومثال ذلك: نجد </a:t>
            </a:r>
            <a:r>
              <a:rPr lang="ar-EG" sz="2000" dirty="0" err="1" smtClean="0">
                <a:latin typeface="Arial" pitchFamily="34" charset="0"/>
                <a:cs typeface="Arial" pitchFamily="34" charset="0"/>
              </a:rPr>
              <a:t>ف</a:t>
            </a:r>
            <a:r>
              <a:rPr lang="ar-DZ" sz="2000" dirty="0" smtClean="0">
                <a:latin typeface="Arial" pitchFamily="34" charset="0"/>
                <a:cs typeface="Arial" pitchFamily="34" charset="0"/>
              </a:rPr>
              <a:t>ي </a:t>
            </a:r>
            <a:r>
              <a:rPr lang="ar-EG" sz="2000" dirty="0" smtClean="0">
                <a:latin typeface="Arial" pitchFamily="34" charset="0"/>
                <a:cs typeface="Arial" pitchFamily="34" charset="0"/>
              </a:rPr>
              <a:t>القرآن تغطية المعنى </a:t>
            </a:r>
            <a:r>
              <a:rPr lang="ar-EG" sz="2000" dirty="0" err="1" smtClean="0">
                <a:latin typeface="Arial" pitchFamily="34" charset="0"/>
                <a:cs typeface="Arial" pitchFamily="34" charset="0"/>
              </a:rPr>
              <a:t>العلاق</a:t>
            </a:r>
            <a:r>
              <a:rPr lang="ar-DZ" sz="2000" dirty="0" smtClean="0">
                <a:latin typeface="Arial" pitchFamily="34" charset="0"/>
                <a:cs typeface="Arial" pitchFamily="34" charset="0"/>
              </a:rPr>
              <a:t>ي </a:t>
            </a:r>
            <a:r>
              <a:rPr lang="ar-EG" sz="2000" dirty="0" smtClean="0">
                <a:latin typeface="Arial" pitchFamily="34" charset="0"/>
                <a:cs typeface="Arial" pitchFamily="34" charset="0"/>
              </a:rPr>
              <a:t>لكلمة كتاب على المعنى الأساس</a:t>
            </a:r>
            <a:r>
              <a:rPr lang="ar-DZ" sz="2000" dirty="0" smtClean="0">
                <a:latin typeface="Arial" pitchFamily="34" charset="0"/>
                <a:cs typeface="Arial" pitchFamily="34" charset="0"/>
              </a:rPr>
              <a:t>ي.</a:t>
            </a:r>
            <a:endParaRPr lang="fr-FR" sz="2000" dirty="0" smtClean="0">
              <a:latin typeface="Arial" pitchFamily="34" charset="0"/>
              <a:cs typeface="Arial" pitchFamily="34" charset="0"/>
            </a:endParaRPr>
          </a:p>
          <a:p>
            <a:pPr algn="r" rtl="1">
              <a:lnSpc>
                <a:spcPct val="150000"/>
              </a:lnSpc>
              <a:buNone/>
            </a:pPr>
            <a:r>
              <a:rPr lang="ar-DZ" sz="2000" dirty="0" smtClean="0">
                <a:latin typeface="Arial" pitchFamily="34" charset="0"/>
                <a:cs typeface="Arial" pitchFamily="34" charset="0"/>
              </a:rPr>
              <a:t>      </a:t>
            </a:r>
            <a:r>
              <a:rPr lang="ar-EG" sz="2000" dirty="0" smtClean="0">
                <a:latin typeface="Arial" pitchFamily="34" charset="0"/>
                <a:cs typeface="Arial" pitchFamily="34" charset="0"/>
              </a:rPr>
              <a:t>ومن هنا فإن لكل كلمة معنى دلال</a:t>
            </a:r>
            <a:r>
              <a:rPr lang="ar-DZ" sz="2000" dirty="0" smtClean="0">
                <a:latin typeface="Arial" pitchFamily="34" charset="0"/>
                <a:cs typeface="Arial" pitchFamily="34" charset="0"/>
              </a:rPr>
              <a:t>ي</a:t>
            </a:r>
            <a:r>
              <a:rPr lang="ar-EG" sz="2000" dirty="0" smtClean="0">
                <a:latin typeface="Arial" pitchFamily="34" charset="0"/>
                <a:cs typeface="Arial" pitchFamily="34" charset="0"/>
              </a:rPr>
              <a:t> متميز إذا وضعنا </a:t>
            </a:r>
            <a:r>
              <a:rPr lang="ar-EG" sz="2000" dirty="0" err="1" smtClean="0">
                <a:latin typeface="Arial" pitchFamily="34" charset="0"/>
                <a:cs typeface="Arial" pitchFamily="34" charset="0"/>
              </a:rPr>
              <a:t>ف</a:t>
            </a:r>
            <a:r>
              <a:rPr lang="ar-DZ" sz="2000" dirty="0" smtClean="0">
                <a:latin typeface="Arial" pitchFamily="34" charset="0"/>
                <a:cs typeface="Arial" pitchFamily="34" charset="0"/>
              </a:rPr>
              <a:t>ي</a:t>
            </a:r>
            <a:r>
              <a:rPr lang="ar-EG" sz="2000" dirty="0" smtClean="0">
                <a:latin typeface="Arial" pitchFamily="34" charset="0"/>
                <a:cs typeface="Arial" pitchFamily="34" charset="0"/>
              </a:rPr>
              <a:t> </a:t>
            </a:r>
            <a:r>
              <a:rPr lang="ar-EG" sz="2000" dirty="0" err="1" smtClean="0">
                <a:latin typeface="Arial" pitchFamily="34" charset="0"/>
                <a:cs typeface="Arial" pitchFamily="34" charset="0"/>
              </a:rPr>
              <a:t>ال</a:t>
            </a:r>
            <a:r>
              <a:rPr lang="ar-DZ" sz="2000" dirty="0" smtClean="0">
                <a:latin typeface="Arial" pitchFamily="34" charset="0"/>
                <a:cs typeface="Arial" pitchFamily="34" charset="0"/>
              </a:rPr>
              <a:t>إ</a:t>
            </a:r>
            <a:r>
              <a:rPr lang="ar-EG" sz="2000" dirty="0" err="1" smtClean="0">
                <a:latin typeface="Arial" pitchFamily="34" charset="0"/>
                <a:cs typeface="Arial" pitchFamily="34" charset="0"/>
              </a:rPr>
              <a:t>عتبارعلاقتها</a:t>
            </a:r>
            <a:r>
              <a:rPr lang="ar-EG" sz="2000" dirty="0" smtClean="0">
                <a:latin typeface="Arial" pitchFamily="34" charset="0"/>
                <a:cs typeface="Arial" pitchFamily="34" charset="0"/>
              </a:rPr>
              <a:t> المترابطة بالكلمات</a:t>
            </a:r>
            <a:r>
              <a:rPr lang="ar-DZ" sz="2000" dirty="0" smtClean="0">
                <a:latin typeface="Arial" pitchFamily="34" charset="0"/>
                <a:cs typeface="Arial" pitchFamily="34" charset="0"/>
              </a:rPr>
              <a:t> </a:t>
            </a:r>
            <a:r>
              <a:rPr lang="ar-DZ" sz="2000" dirty="0" err="1" smtClean="0">
                <a:latin typeface="Arial" pitchFamily="34" charset="0"/>
                <a:cs typeface="Arial" pitchFamily="34" charset="0"/>
              </a:rPr>
              <a:t>الاخرى</a:t>
            </a:r>
            <a:r>
              <a:rPr lang="ar-DZ" sz="2000" dirty="0" smtClean="0">
                <a:latin typeface="Arial" pitchFamily="34" charset="0"/>
                <a:cs typeface="Arial" pitchFamily="34" charset="0"/>
              </a:rPr>
              <a:t> </a:t>
            </a:r>
            <a:endParaRPr lang="fr-FR" sz="2000" dirty="0" smtClean="0">
              <a:latin typeface="Arial" pitchFamily="34" charset="0"/>
              <a:cs typeface="Arial" pitchFamily="34" charset="0"/>
            </a:endParaRPr>
          </a:p>
          <a:p>
            <a:pPr algn="r" rtl="1">
              <a:lnSpc>
                <a:spcPct val="150000"/>
              </a:lnSpc>
              <a:buNone/>
            </a:pPr>
            <a:endParaRPr lang="fr-FR" sz="2000" dirty="0" smtClean="0">
              <a:latin typeface="Arial" pitchFamily="34" charset="0"/>
              <a:cs typeface="Arial" pitchFamily="34" charset="0"/>
            </a:endParaRPr>
          </a:p>
        </p:txBody>
      </p:sp>
      <p:sp>
        <p:nvSpPr>
          <p:cNvPr id="5" name="Parchemin horizontal 4"/>
          <p:cNvSpPr/>
          <p:nvPr/>
        </p:nvSpPr>
        <p:spPr>
          <a:xfrm>
            <a:off x="642910" y="3071810"/>
            <a:ext cx="7643866" cy="3786190"/>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b="1" dirty="0" smtClean="0">
                <a:solidFill>
                  <a:schemeClr val="bg1"/>
                </a:solidFill>
              </a:rPr>
              <a:t>نستنتج </a:t>
            </a:r>
            <a:r>
              <a:rPr lang="ar-DZ" b="1" dirty="0" err="1" smtClean="0">
                <a:solidFill>
                  <a:schemeClr val="bg1"/>
                </a:solidFill>
              </a:rPr>
              <a:t>أ</a:t>
            </a:r>
            <a:r>
              <a:rPr lang="ar-SA" b="1" dirty="0" smtClean="0">
                <a:solidFill>
                  <a:schemeClr val="bg1"/>
                </a:solidFill>
              </a:rPr>
              <a:t>ن </a:t>
            </a:r>
            <a:r>
              <a:rPr lang="ar-SA" b="1" dirty="0" err="1" smtClean="0">
                <a:solidFill>
                  <a:schemeClr val="bg1"/>
                </a:solidFill>
              </a:rPr>
              <a:t>توشيهيكو</a:t>
            </a:r>
            <a:r>
              <a:rPr lang="ar-SA" b="1" dirty="0" smtClean="0">
                <a:solidFill>
                  <a:schemeClr val="bg1"/>
                </a:solidFill>
              </a:rPr>
              <a:t> </a:t>
            </a:r>
            <a:r>
              <a:rPr lang="ar-DZ" b="1" dirty="0" err="1" smtClean="0">
                <a:solidFill>
                  <a:schemeClr val="bg1"/>
                </a:solidFill>
              </a:rPr>
              <a:t>إيزوتسو</a:t>
            </a:r>
            <a:r>
              <a:rPr lang="ar-DZ" b="1" dirty="0" smtClean="0">
                <a:solidFill>
                  <a:schemeClr val="bg1"/>
                </a:solidFill>
              </a:rPr>
              <a:t> </a:t>
            </a:r>
            <a:r>
              <a:rPr lang="ar-SA" b="1" dirty="0" smtClean="0">
                <a:solidFill>
                  <a:schemeClr val="bg1"/>
                </a:solidFill>
              </a:rPr>
              <a:t>حينما يتحدث عن “المعنى الأساسي” فإنه يتحدث عن معنى الكلمة في أصل وضعها</a:t>
            </a:r>
            <a:r>
              <a:rPr lang="ar-DZ" b="1" dirty="0" smtClean="0">
                <a:solidFill>
                  <a:schemeClr val="bg1"/>
                </a:solidFill>
              </a:rPr>
              <a:t>، </a:t>
            </a:r>
            <a:r>
              <a:rPr lang="ar-SA" b="1" dirty="0" smtClean="0">
                <a:solidFill>
                  <a:schemeClr val="bg1"/>
                </a:solidFill>
              </a:rPr>
              <a:t>بحيث لو جردت من أي سياق فإنها ستحتفظ بهذا المعنى، وحينما يتحدث عن “المعنى </a:t>
            </a:r>
            <a:r>
              <a:rPr lang="ar-SA" b="1" dirty="0" err="1" smtClean="0">
                <a:solidFill>
                  <a:schemeClr val="bg1"/>
                </a:solidFill>
              </a:rPr>
              <a:t>العلاق</a:t>
            </a:r>
            <a:r>
              <a:rPr lang="ar-DZ" b="1" dirty="0" smtClean="0">
                <a:solidFill>
                  <a:schemeClr val="bg1"/>
                </a:solidFill>
              </a:rPr>
              <a:t>ي</a:t>
            </a:r>
            <a:r>
              <a:rPr lang="ar-SA" b="1" dirty="0" smtClean="0">
                <a:solidFill>
                  <a:schemeClr val="bg1"/>
                </a:solidFill>
              </a:rPr>
              <a:t>” فإنه يتحدث عما أصبحت عليه الكلمة في القرآن الكريم بعدما دخلت ضمن شبكته المفهوم</a:t>
            </a:r>
            <a:r>
              <a:rPr lang="ar-DZ" b="1" dirty="0" err="1" smtClean="0">
                <a:solidFill>
                  <a:schemeClr val="bg1"/>
                </a:solidFill>
              </a:rPr>
              <a:t>ية</a:t>
            </a:r>
            <a:r>
              <a:rPr lang="ar-DZ" b="1" dirty="0" smtClean="0">
                <a:solidFill>
                  <a:schemeClr val="bg1"/>
                </a:solidFill>
              </a:rPr>
              <a:t>، </a:t>
            </a:r>
            <a:r>
              <a:rPr lang="ar-SA" b="1" dirty="0" smtClean="0">
                <a:solidFill>
                  <a:schemeClr val="bg1"/>
                </a:solidFill>
              </a:rPr>
              <a:t>وعلى ذكر الشبكة </a:t>
            </a:r>
            <a:r>
              <a:rPr lang="ar-SA" b="1" dirty="0" err="1" smtClean="0">
                <a:solidFill>
                  <a:schemeClr val="bg1"/>
                </a:solidFill>
              </a:rPr>
              <a:t>المفهومي</a:t>
            </a:r>
            <a:r>
              <a:rPr lang="ar-DZ" b="1" dirty="0" smtClean="0">
                <a:solidFill>
                  <a:schemeClr val="bg1"/>
                </a:solidFill>
              </a:rPr>
              <a:t>ة </a:t>
            </a:r>
            <a:r>
              <a:rPr lang="ar-SA" b="1" dirty="0" smtClean="0">
                <a:solidFill>
                  <a:schemeClr val="bg1"/>
                </a:solidFill>
              </a:rPr>
              <a:t>فإن </a:t>
            </a:r>
            <a:r>
              <a:rPr lang="ar-SA" b="1" dirty="0" err="1" smtClean="0">
                <a:solidFill>
                  <a:schemeClr val="bg1"/>
                </a:solidFill>
              </a:rPr>
              <a:t>إيزوتس</a:t>
            </a:r>
            <a:r>
              <a:rPr lang="ar-DZ" b="1" dirty="0" smtClean="0">
                <a:solidFill>
                  <a:schemeClr val="bg1"/>
                </a:solidFill>
              </a:rPr>
              <a:t>و يصور </a:t>
            </a:r>
            <a:r>
              <a:rPr lang="ar-SA" b="1" dirty="0" smtClean="0">
                <a:solidFill>
                  <a:schemeClr val="bg1"/>
                </a:solidFill>
              </a:rPr>
              <a:t>مصطلحات القرآن الكريم </a:t>
            </a:r>
            <a:r>
              <a:rPr lang="en-US" b="1" dirty="0" smtClean="0">
                <a:solidFill>
                  <a:schemeClr val="bg1"/>
                </a:solidFill>
              </a:rPr>
              <a:t> </a:t>
            </a:r>
            <a:r>
              <a:rPr lang="ar-SA" b="1" dirty="0" smtClean="0">
                <a:solidFill>
                  <a:schemeClr val="bg1"/>
                </a:solidFill>
              </a:rPr>
              <a:t>على أنها عبارة عن شبكة مفهوم</a:t>
            </a:r>
            <a:r>
              <a:rPr lang="ar-DZ" b="1" dirty="0" smtClean="0">
                <a:solidFill>
                  <a:schemeClr val="bg1"/>
                </a:solidFill>
              </a:rPr>
              <a:t>ي</a:t>
            </a:r>
            <a:r>
              <a:rPr lang="ar-SA" b="1" dirty="0" smtClean="0">
                <a:solidFill>
                  <a:schemeClr val="bg1"/>
                </a:solidFill>
              </a:rPr>
              <a:t>ة</a:t>
            </a:r>
            <a:r>
              <a:rPr lang="ar-DZ" b="1" dirty="0" smtClean="0">
                <a:solidFill>
                  <a:schemeClr val="bg1"/>
                </a:solidFill>
              </a:rPr>
              <a:t> </a:t>
            </a:r>
            <a:r>
              <a:rPr lang="ar-SA" b="1" dirty="0" smtClean="0">
                <a:solidFill>
                  <a:schemeClr val="bg1"/>
                </a:solidFill>
              </a:rPr>
              <a:t>كل نقطة منها تمثل مصطلحًا مركزيًّا أو “الكلمة المركز”</a:t>
            </a:r>
            <a:r>
              <a:rPr lang="ar-DZ" b="1" dirty="0" smtClean="0">
                <a:solidFill>
                  <a:schemeClr val="bg1"/>
                </a:solidFill>
              </a:rPr>
              <a:t>.</a:t>
            </a:r>
            <a:endParaRPr lang="en-US" dirty="0" smtClean="0">
              <a:solidFill>
                <a:schemeClr val="bg1"/>
              </a:solidFill>
            </a:endParaRPr>
          </a:p>
          <a:p>
            <a:pPr algn="ctr"/>
            <a:endParaRPr lang="fr-FR" dirty="0">
              <a:solidFill>
                <a:schemeClr val="bg1"/>
              </a:solidFill>
              <a:latin typeface="Arial" pitchFamily="34" charset="0"/>
              <a:cs typeface="Arial" pitchFamily="34" charset="0"/>
            </a:endParaRPr>
          </a:p>
        </p:txBody>
      </p:sp>
      <p:sp>
        <p:nvSpPr>
          <p:cNvPr id="8" name="Flèche droite à entaille 7"/>
          <p:cNvSpPr/>
          <p:nvPr/>
        </p:nvSpPr>
        <p:spPr>
          <a:xfrm rot="10800000">
            <a:off x="8429652" y="2571744"/>
            <a:ext cx="500066" cy="428628"/>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1" presetClass="entr" presetSubtype="0" fill="hold" grpId="0" nodeType="clickEffect">
                                  <p:stCondLst>
                                    <p:cond delay="0"/>
                                  </p:stCondLst>
                                  <p:childTnLst>
                                    <p:set>
                                      <p:cBhvr>
                                        <p:cTn id="19" dur="1000">
                                          <p:stCondLst>
                                            <p:cond delay="0"/>
                                          </p:stCondLst>
                                        </p:cTn>
                                        <p:tgtEl>
                                          <p:spTgt spid="8"/>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5"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dissolve">
                                      <p:cBhvr>
                                        <p:cTn id="3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500034" y="571480"/>
            <a:ext cx="8229600" cy="5857916"/>
          </a:xfrm>
        </p:spPr>
        <p:txBody>
          <a:bodyPr/>
          <a:lstStyle/>
          <a:p>
            <a:endParaRPr lang="fr-FR"/>
          </a:p>
        </p:txBody>
      </p:sp>
      <p:sp>
        <p:nvSpPr>
          <p:cNvPr id="6" name="Parchemin vertical 5"/>
          <p:cNvSpPr/>
          <p:nvPr/>
        </p:nvSpPr>
        <p:spPr>
          <a:xfrm>
            <a:off x="1428728" y="1214422"/>
            <a:ext cx="6143668" cy="4786346"/>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8800" b="1" dirty="0" smtClean="0">
                <a:solidFill>
                  <a:schemeClr val="bg1"/>
                </a:solidFill>
                <a:latin typeface="Andalus" pitchFamily="18" charset="-78"/>
                <a:cs typeface="Andalus" pitchFamily="18" charset="-78"/>
              </a:rPr>
              <a:t>رابعا: </a:t>
            </a:r>
            <a:r>
              <a:rPr lang="ar-DZ" sz="8800" b="1" dirty="0" smtClean="0">
                <a:solidFill>
                  <a:schemeClr val="bg1"/>
                </a:solidFill>
                <a:latin typeface="Andalus" pitchFamily="18" charset="-78"/>
                <a:cs typeface="Andalus" pitchFamily="18" charset="-78"/>
              </a:rPr>
              <a:t>المعجم </a:t>
            </a:r>
            <a:r>
              <a:rPr lang="ar-DZ" sz="8800" b="1" dirty="0" smtClean="0">
                <a:solidFill>
                  <a:schemeClr val="bg1"/>
                </a:solidFill>
                <a:latin typeface="Andalus" pitchFamily="18" charset="-78"/>
                <a:cs typeface="Andalus" pitchFamily="18" charset="-78"/>
              </a:rPr>
              <a:t>والرؤية للعالم</a:t>
            </a:r>
            <a:endParaRPr lang="fr-FR" sz="8800" b="1" dirty="0">
              <a:solidFill>
                <a:schemeClr val="bg1"/>
              </a:solidFill>
              <a:latin typeface="Andalus" pitchFamily="18" charset="-78"/>
              <a:cs typeface="Andalus" pitchFamily="18" charset="-7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from="(-#ppt_w/2)" to="(#ppt_x)" calcmode="lin" valueType="num">
                                      <p:cBhvr>
                                        <p:cTn id="7" dur="600" fill="hold">
                                          <p:stCondLst>
                                            <p:cond delay="0"/>
                                          </p:stCondLst>
                                        </p:cTn>
                                        <p:tgtEl>
                                          <p:spTgt spid="6"/>
                                        </p:tgtEl>
                                        <p:attrNameLst>
                                          <p:attrName>ppt_x</p:attrName>
                                        </p:attrNameLst>
                                      </p:cBhvr>
                                    </p:anim>
                                    <p:anim from="0" to="-1.0" calcmode="lin" valueType="num">
                                      <p:cBhvr>
                                        <p:cTn id="8" dur="200" decel="50000" autoRev="1" fill="hold">
                                          <p:stCondLst>
                                            <p:cond delay="600"/>
                                          </p:stCondLst>
                                        </p:cTn>
                                        <p:tgtEl>
                                          <p:spTgt spid="6"/>
                                        </p:tgtEl>
                                        <p:attrNameLst>
                                          <p:attrName>xshear</p:attrName>
                                        </p:attrNameLst>
                                      </p:cBhvr>
                                    </p:anim>
                                    <p:animScale>
                                      <p:cBhvr>
                                        <p:cTn id="9" dur="200" decel="100000" autoRev="1" fill="hold">
                                          <p:stCondLst>
                                            <p:cond delay="600"/>
                                          </p:stCondLst>
                                        </p:cTn>
                                        <p:tgtEl>
                                          <p:spTgt spid="6"/>
                                        </p:tgtEl>
                                      </p:cBhvr>
                                      <p:from x="100000" y="100000"/>
                                      <p:to x="80000" y="100000"/>
                                    </p:animScale>
                                    <p:anim by="(#ppt_h/3+#ppt_w*0.1)" calcmode="lin" valueType="num">
                                      <p:cBhvr additive="sum">
                                        <p:cTn id="10" dur="200" decel="100000" autoRev="1" fill="hold">
                                          <p:stCondLst>
                                            <p:cond delay="600"/>
                                          </p:stCondLst>
                                        </p:cTn>
                                        <p:tgtEl>
                                          <p:spTgt spid="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45719"/>
          </a:xfrm>
        </p:spPr>
        <p:txBody>
          <a:bodyPr>
            <a:normAutofit fontScale="90000"/>
          </a:bodyPr>
          <a:lstStyle/>
          <a:p>
            <a:endParaRPr lang="fr-FR" dirty="0"/>
          </a:p>
        </p:txBody>
      </p:sp>
      <p:sp>
        <p:nvSpPr>
          <p:cNvPr id="3" name="Espace réservé du contenu 2"/>
          <p:cNvSpPr>
            <a:spLocks noGrp="1"/>
          </p:cNvSpPr>
          <p:nvPr>
            <p:ph idx="1"/>
          </p:nvPr>
        </p:nvSpPr>
        <p:spPr>
          <a:xfrm>
            <a:off x="285720" y="357166"/>
            <a:ext cx="8572560" cy="6215106"/>
          </a:xfrm>
        </p:spPr>
        <p:txBody>
          <a:bodyPr>
            <a:normAutofit lnSpcReduction="10000"/>
          </a:bodyPr>
          <a:lstStyle/>
          <a:p>
            <a:pPr algn="ctr" rtl="1">
              <a:lnSpc>
                <a:spcPct val="150000"/>
              </a:lnSpc>
              <a:buNone/>
            </a:pPr>
            <a:r>
              <a:rPr lang="ar-DZ" dirty="0" smtClean="0">
                <a:latin typeface="Arial" pitchFamily="34" charset="0"/>
                <a:cs typeface="Arial" pitchFamily="34" charset="0"/>
              </a:rPr>
              <a:t>  </a:t>
            </a:r>
            <a:r>
              <a:rPr lang="ar-DZ" sz="3600" b="1" dirty="0" smtClean="0">
                <a:latin typeface="Arial" pitchFamily="34" charset="0"/>
                <a:cs typeface="Arial" pitchFamily="34" charset="0"/>
              </a:rPr>
              <a:t>المعجم والرؤية للعالم</a:t>
            </a:r>
            <a:endParaRPr lang="ar-DZ" sz="3600" b="1" dirty="0" smtClean="0">
              <a:latin typeface="Arial" pitchFamily="34" charset="0"/>
              <a:cs typeface="Arial" pitchFamily="34" charset="0"/>
            </a:endParaRPr>
          </a:p>
          <a:p>
            <a:pPr algn="r" rtl="1">
              <a:lnSpc>
                <a:spcPct val="150000"/>
              </a:lnSpc>
              <a:buNone/>
            </a:pPr>
            <a:r>
              <a:rPr lang="ar-DZ" dirty="0" smtClean="0">
                <a:latin typeface="Arial" pitchFamily="34" charset="0"/>
                <a:cs typeface="Arial" pitchFamily="34" charset="0"/>
              </a:rPr>
              <a:t>        </a:t>
            </a:r>
            <a:r>
              <a:rPr lang="ar-DZ" dirty="0" smtClean="0">
                <a:latin typeface="Arial" pitchFamily="34" charset="0"/>
                <a:cs typeface="Arial" pitchFamily="34" charset="0"/>
              </a:rPr>
              <a:t>إن الرؤية </a:t>
            </a:r>
            <a:r>
              <a:rPr lang="ar-DZ" dirty="0" smtClean="0">
                <a:latin typeface="Arial" pitchFamily="34" charset="0"/>
                <a:cs typeface="Arial" pitchFamily="34" charset="0"/>
              </a:rPr>
              <a:t>القرآنية </a:t>
            </a:r>
            <a:r>
              <a:rPr lang="ar-DZ" dirty="0" smtClean="0">
                <a:latin typeface="Arial" pitchFamily="34" charset="0"/>
                <a:cs typeface="Arial" pitchFamily="34" charset="0"/>
              </a:rPr>
              <a:t>هي عبارة عن النظرة الفكرية التي يحملها الإنسان حول الوجود والإنسان، ومصطلح الرؤية </a:t>
            </a:r>
            <a:r>
              <a:rPr lang="ar-DZ" dirty="0" smtClean="0">
                <a:latin typeface="Arial" pitchFamily="34" charset="0"/>
                <a:cs typeface="Arial" pitchFamily="34" charset="0"/>
              </a:rPr>
              <a:t>القرآنية </a:t>
            </a:r>
            <a:r>
              <a:rPr lang="ar-DZ" dirty="0" smtClean="0">
                <a:latin typeface="Arial" pitchFamily="34" charset="0"/>
                <a:cs typeface="Arial" pitchFamily="34" charset="0"/>
              </a:rPr>
              <a:t>يشير إلى طريق الإحساس وفهم العالم بأكمله، وهي الإجابة عن معرفة الإنسان لما يحيط </a:t>
            </a:r>
            <a:r>
              <a:rPr lang="ar-DZ" dirty="0" err="1" smtClean="0">
                <a:latin typeface="Arial" pitchFamily="34" charset="0"/>
                <a:cs typeface="Arial" pitchFamily="34" charset="0"/>
              </a:rPr>
              <a:t>به</a:t>
            </a:r>
            <a:r>
              <a:rPr lang="ar-DZ" dirty="0" smtClean="0">
                <a:latin typeface="Arial" pitchFamily="34" charset="0"/>
                <a:cs typeface="Arial" pitchFamily="34" charset="0"/>
              </a:rPr>
              <a:t> </a:t>
            </a:r>
            <a:r>
              <a:rPr lang="ar-DZ" dirty="0" smtClean="0">
                <a:latin typeface="Arial" pitchFamily="34" charset="0"/>
                <a:cs typeface="Arial" pitchFamily="34" charset="0"/>
              </a:rPr>
              <a:t>سواء </a:t>
            </a:r>
            <a:r>
              <a:rPr lang="ar-DZ" dirty="0" smtClean="0">
                <a:latin typeface="Arial" pitchFamily="34" charset="0"/>
                <a:cs typeface="Arial" pitchFamily="34" charset="0"/>
              </a:rPr>
              <a:t>كان هذا المحيط مرئي </a:t>
            </a:r>
            <a:r>
              <a:rPr lang="ar-DZ" dirty="0" smtClean="0">
                <a:latin typeface="Arial" pitchFamily="34" charset="0"/>
                <a:cs typeface="Arial" pitchFamily="34" charset="0"/>
              </a:rPr>
              <a:t>أ</a:t>
            </a:r>
            <a:r>
              <a:rPr lang="ar-DZ" dirty="0" smtClean="0">
                <a:latin typeface="Arial" pitchFamily="34" charset="0"/>
                <a:cs typeface="Arial" pitchFamily="34" charset="0"/>
              </a:rPr>
              <a:t>و </a:t>
            </a:r>
            <a:r>
              <a:rPr lang="ar-DZ" dirty="0" smtClean="0">
                <a:latin typeface="Arial" pitchFamily="34" charset="0"/>
                <a:cs typeface="Arial" pitchFamily="34" charset="0"/>
              </a:rPr>
              <a:t>غير مرئي، أي الإجابة عن ما يريد الإنسان معرفته، فمن خلال هذه المعرفة تتشكل لديه رؤية تكون هي مصدر أحكامه على كل شيء</a:t>
            </a:r>
            <a:r>
              <a:rPr lang="ar-DZ" dirty="0" smtClean="0">
                <a:latin typeface="Arial" pitchFamily="34" charset="0"/>
                <a:cs typeface="Arial" pitchFamily="34" charset="0"/>
              </a:rPr>
              <a:t>. حيث </a:t>
            </a:r>
            <a:r>
              <a:rPr lang="ar-DZ" dirty="0" smtClean="0">
                <a:latin typeface="Arial" pitchFamily="34" charset="0"/>
                <a:cs typeface="Arial" pitchFamily="34" charset="0"/>
              </a:rPr>
              <a:t>تعطي للإنسان التصور الكامل عن الوجود بغض النظر عن النتائج والمقدمات التي يمكن أن تكون خاطئة ويمكن أن تكون صحيحة. </a:t>
            </a:r>
            <a:endParaRPr lang="fr-FR" dirty="0">
              <a:latin typeface="Arial" pitchFamily="34" charset="0"/>
              <a:cs typeface="Arial" pitchFamily="34" charset="0"/>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45719"/>
          </a:xfrm>
        </p:spPr>
        <p:txBody>
          <a:bodyPr>
            <a:normAutofit fontScale="90000"/>
          </a:bodyPr>
          <a:lstStyle/>
          <a:p>
            <a:endParaRPr lang="ar-DZ" dirty="0"/>
          </a:p>
        </p:txBody>
      </p:sp>
      <p:sp>
        <p:nvSpPr>
          <p:cNvPr id="3" name="Espace réservé du contenu 2"/>
          <p:cNvSpPr>
            <a:spLocks noGrp="1"/>
          </p:cNvSpPr>
          <p:nvPr>
            <p:ph idx="1"/>
          </p:nvPr>
        </p:nvSpPr>
        <p:spPr>
          <a:xfrm>
            <a:off x="0" y="0"/>
            <a:ext cx="9144000" cy="6858000"/>
          </a:xfrm>
        </p:spPr>
        <p:txBody>
          <a:bodyPr/>
          <a:lstStyle/>
          <a:p>
            <a:pPr algn="r" rtl="1">
              <a:buNone/>
            </a:pPr>
            <a:endParaRPr lang="ar-DZ" dirty="0"/>
          </a:p>
        </p:txBody>
      </p:sp>
      <p:sp>
        <p:nvSpPr>
          <p:cNvPr id="4" name="Étiquette 3"/>
          <p:cNvSpPr/>
          <p:nvPr/>
        </p:nvSpPr>
        <p:spPr>
          <a:xfrm>
            <a:off x="714348" y="0"/>
            <a:ext cx="7643866" cy="6858000"/>
          </a:xfrm>
          <a:prstGeom prst="plaque">
            <a:avLst/>
          </a:prstGeom>
        </p:spPr>
        <p:style>
          <a:lnRef idx="3">
            <a:schemeClr val="lt1"/>
          </a:lnRef>
          <a:fillRef idx="1">
            <a:schemeClr val="accent3"/>
          </a:fillRef>
          <a:effectRef idx="1">
            <a:schemeClr val="accent3"/>
          </a:effectRef>
          <a:fontRef idx="minor">
            <a:schemeClr val="lt1"/>
          </a:fontRef>
        </p:style>
        <p:txBody>
          <a:bodyPr rtlCol="1" anchor="ctr"/>
          <a:lstStyle/>
          <a:p>
            <a:pPr algn="ctr">
              <a:lnSpc>
                <a:spcPct val="250000"/>
              </a:lnSpc>
            </a:pPr>
            <a:r>
              <a:rPr lang="ar-DZ" sz="3500" b="1" dirty="0" smtClean="0">
                <a:solidFill>
                  <a:schemeClr val="bg1"/>
                </a:solidFill>
                <a:latin typeface="Andalus" pitchFamily="18" charset="-78"/>
                <a:cs typeface="Andalus" pitchFamily="18" charset="-78"/>
              </a:rPr>
              <a:t>الفصل الأول: علم الدلالة والقرآن </a:t>
            </a:r>
          </a:p>
          <a:p>
            <a:pPr marL="571500" indent="-571500" algn="ctr" rtl="1">
              <a:lnSpc>
                <a:spcPct val="250000"/>
              </a:lnSpc>
              <a:buFont typeface="+mj-lt"/>
              <a:buAutoNum type="romanUcPeriod"/>
            </a:pPr>
            <a:r>
              <a:rPr lang="ar-DZ" sz="3500" b="1" dirty="0" smtClean="0">
                <a:solidFill>
                  <a:schemeClr val="bg1"/>
                </a:solidFill>
                <a:latin typeface="Andalus" pitchFamily="18" charset="-78"/>
                <a:cs typeface="Andalus" pitchFamily="18" charset="-78"/>
              </a:rPr>
              <a:t>علم دلالة القرآن </a:t>
            </a:r>
          </a:p>
          <a:p>
            <a:pPr marL="571500" indent="-571500" algn="ctr" rtl="1">
              <a:lnSpc>
                <a:spcPct val="250000"/>
              </a:lnSpc>
              <a:buFont typeface="+mj-lt"/>
              <a:buAutoNum type="romanUcPeriod"/>
            </a:pPr>
            <a:r>
              <a:rPr lang="ar-DZ" sz="3500" b="1" dirty="0" smtClean="0">
                <a:solidFill>
                  <a:schemeClr val="bg1"/>
                </a:solidFill>
                <a:latin typeface="Andalus" pitchFamily="18" charset="-78"/>
                <a:cs typeface="Andalus" pitchFamily="18" charset="-78"/>
              </a:rPr>
              <a:t>توحيد المفاهيم المستقلة </a:t>
            </a:r>
          </a:p>
          <a:p>
            <a:pPr marL="571500" indent="-571500" algn="ctr" rtl="1">
              <a:lnSpc>
                <a:spcPct val="250000"/>
              </a:lnSpc>
              <a:buFont typeface="+mj-lt"/>
              <a:buAutoNum type="romanUcPeriod"/>
            </a:pPr>
            <a:r>
              <a:rPr lang="ar-DZ" sz="3500" b="1" dirty="0" smtClean="0">
                <a:solidFill>
                  <a:schemeClr val="bg1"/>
                </a:solidFill>
                <a:latin typeface="Andalus" pitchFamily="18" charset="-78"/>
                <a:cs typeface="Andalus" pitchFamily="18" charset="-78"/>
              </a:rPr>
              <a:t>المعنى “ الأساسي ” والمعنى “</a:t>
            </a:r>
            <a:r>
              <a:rPr lang="ar-DZ" sz="3500" b="1" dirty="0" err="1" smtClean="0">
                <a:solidFill>
                  <a:schemeClr val="bg1"/>
                </a:solidFill>
                <a:latin typeface="Andalus" pitchFamily="18" charset="-78"/>
                <a:cs typeface="Andalus" pitchFamily="18" charset="-78"/>
              </a:rPr>
              <a:t>العلاقي</a:t>
            </a:r>
            <a:r>
              <a:rPr lang="ar-DZ" sz="3500" b="1" dirty="0" smtClean="0">
                <a:solidFill>
                  <a:schemeClr val="bg1"/>
                </a:solidFill>
                <a:latin typeface="Andalus" pitchFamily="18" charset="-78"/>
                <a:cs typeface="Andalus" pitchFamily="18" charset="-78"/>
              </a:rPr>
              <a:t> ” </a:t>
            </a:r>
          </a:p>
          <a:p>
            <a:pPr marL="571500" indent="-571500" algn="ctr" rtl="1">
              <a:lnSpc>
                <a:spcPct val="250000"/>
              </a:lnSpc>
              <a:buFont typeface="+mj-lt"/>
              <a:buAutoNum type="romanUcPeriod"/>
            </a:pPr>
            <a:r>
              <a:rPr lang="ar-DZ" sz="3500" b="1" dirty="0" smtClean="0">
                <a:solidFill>
                  <a:schemeClr val="bg1"/>
                </a:solidFill>
                <a:latin typeface="Andalus" pitchFamily="18" charset="-78"/>
                <a:cs typeface="Andalus" pitchFamily="18" charset="-78"/>
              </a:rPr>
              <a:t>المعجم والرؤية للعالم </a:t>
            </a:r>
            <a:endParaRPr lang="ar-DZ" sz="3500" dirty="0" smtClean="0">
              <a:solidFill>
                <a:schemeClr val="bg1"/>
              </a:solidFill>
            </a:endParaRPr>
          </a:p>
          <a:p>
            <a:pPr algn="ctr" rtl="1"/>
            <a:endParaRPr lang="ar-DZ"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 calcmode="lin" valueType="num">
                                      <p:cBhvr>
                                        <p:cTn id="9" dur="500" fill="hold"/>
                                        <p:tgtEl>
                                          <p:spTgt spid="4"/>
                                        </p:tgtEl>
                                        <p:attrNameLst>
                                          <p:attrName>style.rotation</p:attrName>
                                        </p:attrNameLst>
                                      </p:cBhvr>
                                      <p:tavLst>
                                        <p:tav tm="0">
                                          <p:val>
                                            <p:fltVal val="360"/>
                                          </p:val>
                                        </p:tav>
                                        <p:tav tm="100000">
                                          <p:val>
                                            <p:fltVal val="0"/>
                                          </p:val>
                                        </p:tav>
                                      </p:tavLst>
                                    </p:anim>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89672"/>
          </a:xfrm>
        </p:spPr>
        <p:txBody>
          <a:bodyPr>
            <a:normAutofit fontScale="90000"/>
          </a:bodyPr>
          <a:lstStyle/>
          <a:p>
            <a:endParaRPr lang="fr-FR" dirty="0"/>
          </a:p>
        </p:txBody>
      </p:sp>
      <p:sp>
        <p:nvSpPr>
          <p:cNvPr id="3" name="Espace réservé du contenu 2"/>
          <p:cNvSpPr>
            <a:spLocks noGrp="1"/>
          </p:cNvSpPr>
          <p:nvPr>
            <p:ph idx="1"/>
          </p:nvPr>
        </p:nvSpPr>
        <p:spPr>
          <a:xfrm>
            <a:off x="457200" y="428604"/>
            <a:ext cx="8229600" cy="6026204"/>
          </a:xfrm>
        </p:spPr>
        <p:txBody>
          <a:bodyPr>
            <a:normAutofit/>
          </a:bodyPr>
          <a:lstStyle/>
          <a:p>
            <a:pPr algn="r" rtl="1">
              <a:lnSpc>
                <a:spcPct val="150000"/>
              </a:lnSpc>
              <a:buNone/>
            </a:pPr>
            <a:r>
              <a:rPr lang="ar-DZ" dirty="0" smtClean="0">
                <a:latin typeface="Arial" pitchFamily="34" charset="0"/>
                <a:cs typeface="Arial" pitchFamily="34" charset="0"/>
              </a:rPr>
              <a:t>       فالرؤية </a:t>
            </a:r>
            <a:r>
              <a:rPr lang="ar-DZ" dirty="0" smtClean="0">
                <a:latin typeface="Arial" pitchFamily="34" charset="0"/>
                <a:cs typeface="Arial" pitchFamily="34" charset="0"/>
              </a:rPr>
              <a:t>القرآنية رؤية إلهية المصدر تقوم على التوحيد الذي تستمد منه الحضارة الإسلامية هويتها، ومصدر استخراج </a:t>
            </a:r>
            <a:r>
              <a:rPr lang="ar-DZ" dirty="0" smtClean="0">
                <a:latin typeface="Arial" pitchFamily="34" charset="0"/>
                <a:cs typeface="Arial" pitchFamily="34" charset="0"/>
              </a:rPr>
              <a:t>هذه </a:t>
            </a:r>
            <a:r>
              <a:rPr lang="ar-DZ" dirty="0" smtClean="0">
                <a:latin typeface="Arial" pitchFamily="34" charset="0"/>
                <a:cs typeface="Arial" pitchFamily="34" charset="0"/>
              </a:rPr>
              <a:t>الرؤية من القرآن الكريم، لأنه كتاب كوني ووحي إلهي مطلق. لهذا حاول </a:t>
            </a:r>
            <a:r>
              <a:rPr lang="ar-DZ" dirty="0" err="1" smtClean="0">
                <a:latin typeface="Arial" pitchFamily="34" charset="0"/>
                <a:cs typeface="Arial" pitchFamily="34" charset="0"/>
              </a:rPr>
              <a:t>إي</a:t>
            </a:r>
            <a:r>
              <a:rPr lang="ar-DZ" dirty="0" err="1" smtClean="0">
                <a:latin typeface="Arial" pitchFamily="34" charset="0"/>
                <a:cs typeface="Arial" pitchFamily="34" charset="0"/>
              </a:rPr>
              <a:t>زوتسو</a:t>
            </a:r>
            <a:r>
              <a:rPr lang="ar-DZ" dirty="0" smtClean="0">
                <a:latin typeface="Arial" pitchFamily="34" charset="0"/>
                <a:cs typeface="Arial" pitchFamily="34" charset="0"/>
              </a:rPr>
              <a:t> </a:t>
            </a:r>
            <a:r>
              <a:rPr lang="ar-DZ" dirty="0" smtClean="0">
                <a:latin typeface="Arial" pitchFamily="34" charset="0"/>
                <a:cs typeface="Arial" pitchFamily="34" charset="0"/>
              </a:rPr>
              <a:t>دراسة القرآن الكريم من خلال الدلالة لاستخراج الرؤية القرآنية للعالم، حيث يرى أن الكلمة القرآنية تؤدي دورا حازما وحقيقيا في تشكيل البنية </a:t>
            </a:r>
            <a:r>
              <a:rPr lang="ar-DZ" dirty="0" err="1" smtClean="0">
                <a:latin typeface="Arial" pitchFamily="34" charset="0"/>
                <a:cs typeface="Arial" pitchFamily="34" charset="0"/>
              </a:rPr>
              <a:t>المفهومية</a:t>
            </a:r>
            <a:r>
              <a:rPr lang="ar-DZ" dirty="0" smtClean="0">
                <a:latin typeface="Arial" pitchFamily="34" charset="0"/>
                <a:cs typeface="Arial" pitchFamily="34" charset="0"/>
              </a:rPr>
              <a:t> للرؤية القرآنية للعالم. فيسمي </a:t>
            </a:r>
            <a:r>
              <a:rPr lang="ar-DZ" dirty="0" err="1" smtClean="0">
                <a:latin typeface="Arial" pitchFamily="34" charset="0"/>
                <a:cs typeface="Arial" pitchFamily="34" charset="0"/>
              </a:rPr>
              <a:t>ايزوتسو</a:t>
            </a:r>
            <a:r>
              <a:rPr lang="ar-DZ" dirty="0" smtClean="0">
                <a:latin typeface="Arial" pitchFamily="34" charset="0"/>
                <a:cs typeface="Arial" pitchFamily="34" charset="0"/>
              </a:rPr>
              <a:t> الرؤية </a:t>
            </a:r>
            <a:r>
              <a:rPr lang="ar-DZ" dirty="0" smtClean="0">
                <a:latin typeface="Arial" pitchFamily="34" charset="0"/>
                <a:cs typeface="Arial" pitchFamily="34" charset="0"/>
              </a:rPr>
              <a:t>القرآنية "رؤية </a:t>
            </a:r>
            <a:r>
              <a:rPr lang="ar-DZ" dirty="0" smtClean="0">
                <a:latin typeface="Arial" pitchFamily="34" charset="0"/>
                <a:cs typeface="Arial" pitchFamily="34" charset="0"/>
              </a:rPr>
              <a:t>العالم" ويعرفها: بأنها الطريقة التي يفهم </a:t>
            </a:r>
            <a:r>
              <a:rPr lang="ar-DZ" dirty="0" err="1" smtClean="0">
                <a:latin typeface="Arial" pitchFamily="34" charset="0"/>
                <a:cs typeface="Arial" pitchFamily="34" charset="0"/>
              </a:rPr>
              <a:t>بها</a:t>
            </a:r>
            <a:r>
              <a:rPr lang="ar-DZ" dirty="0" smtClean="0">
                <a:latin typeface="Arial" pitchFamily="34" charset="0"/>
                <a:cs typeface="Arial" pitchFamily="34" charset="0"/>
              </a:rPr>
              <a:t> المجتمع عالمه.</a:t>
            </a:r>
            <a:endParaRPr lang="fr-FR"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89672"/>
          </a:xfrm>
        </p:spPr>
        <p:txBody>
          <a:bodyPr>
            <a:normAutofit fontScale="90000"/>
          </a:bodyPr>
          <a:lstStyle/>
          <a:p>
            <a:endParaRPr lang="fr-FR" dirty="0"/>
          </a:p>
        </p:txBody>
      </p:sp>
      <p:sp>
        <p:nvSpPr>
          <p:cNvPr id="3" name="Espace réservé du contenu 2"/>
          <p:cNvSpPr>
            <a:spLocks noGrp="1"/>
          </p:cNvSpPr>
          <p:nvPr>
            <p:ph idx="1"/>
          </p:nvPr>
        </p:nvSpPr>
        <p:spPr>
          <a:xfrm>
            <a:off x="457200" y="428604"/>
            <a:ext cx="8229600" cy="6143668"/>
          </a:xfrm>
        </p:spPr>
        <p:txBody>
          <a:bodyPr>
            <a:normAutofit/>
          </a:bodyPr>
          <a:lstStyle/>
          <a:p>
            <a:pPr algn="r" rtl="1">
              <a:buFont typeface="Wingdings" pitchFamily="2" charset="2"/>
              <a:buChar char="v"/>
            </a:pPr>
            <a:r>
              <a:rPr lang="ar-DZ" b="1" dirty="0" smtClean="0"/>
              <a:t>مفهوم الرؤية </a:t>
            </a:r>
            <a:r>
              <a:rPr lang="ar-DZ" b="1" dirty="0" smtClean="0"/>
              <a:t>القرآنية للعالم</a:t>
            </a:r>
            <a:r>
              <a:rPr lang="ar-DZ" b="1" dirty="0" smtClean="0"/>
              <a:t>:</a:t>
            </a:r>
            <a:endParaRPr lang="ar-DZ" b="1" dirty="0" smtClean="0"/>
          </a:p>
          <a:p>
            <a:pPr algn="r" rtl="1">
              <a:buNone/>
            </a:pPr>
            <a:endParaRPr lang="ar-DZ" dirty="0" smtClean="0"/>
          </a:p>
        </p:txBody>
      </p:sp>
      <p:sp>
        <p:nvSpPr>
          <p:cNvPr id="9" name="Bulle ronde 8"/>
          <p:cNvSpPr/>
          <p:nvPr/>
        </p:nvSpPr>
        <p:spPr>
          <a:xfrm>
            <a:off x="0" y="928670"/>
            <a:ext cx="8858280" cy="5000660"/>
          </a:xfrm>
          <a:prstGeom prst="wedgeEllipseCallout">
            <a:avLst>
              <a:gd name="adj1" fmla="val -26313"/>
              <a:gd name="adj2" fmla="val 608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solidFill>
                  <a:schemeClr val="bg1"/>
                </a:solidFill>
                <a:latin typeface="Arial" pitchFamily="34" charset="0"/>
                <a:cs typeface="Arial" pitchFamily="34" charset="0"/>
              </a:rPr>
              <a:t>وفي مفهومها العام لديه هي: نتاج طريقة فهم العالم، والملاحظ في هذا التعريف أن </a:t>
            </a:r>
            <a:r>
              <a:rPr lang="ar-DZ" sz="2000" b="1" dirty="0" err="1" smtClean="0">
                <a:solidFill>
                  <a:schemeClr val="bg1"/>
                </a:solidFill>
                <a:latin typeface="Arial" pitchFamily="34" charset="0"/>
                <a:cs typeface="Arial" pitchFamily="34" charset="0"/>
              </a:rPr>
              <a:t>ايزوتسو</a:t>
            </a:r>
            <a:r>
              <a:rPr lang="ar-DZ" sz="2000" b="1" dirty="0" smtClean="0">
                <a:solidFill>
                  <a:schemeClr val="bg1"/>
                </a:solidFill>
                <a:latin typeface="Arial" pitchFamily="34" charset="0"/>
                <a:cs typeface="Arial" pitchFamily="34" charset="0"/>
              </a:rPr>
              <a:t> يجعل من معجم المجتمع </a:t>
            </a:r>
            <a:r>
              <a:rPr lang="ar-DZ" sz="2000" b="1" dirty="0" err="1" smtClean="0">
                <a:solidFill>
                  <a:schemeClr val="bg1"/>
                </a:solidFill>
                <a:latin typeface="Arial" pitchFamily="34" charset="0"/>
                <a:cs typeface="Arial" pitchFamily="34" charset="0"/>
              </a:rPr>
              <a:t>اساسا</a:t>
            </a:r>
            <a:r>
              <a:rPr lang="ar-DZ" sz="2000" b="1" dirty="0" smtClean="0">
                <a:solidFill>
                  <a:schemeClr val="bg1"/>
                </a:solidFill>
                <a:latin typeface="Arial" pitchFamily="34" charset="0"/>
                <a:cs typeface="Arial" pitchFamily="34" charset="0"/>
              </a:rPr>
              <a:t> لاستخراج الرؤية </a:t>
            </a:r>
            <a:r>
              <a:rPr lang="ar-DZ" sz="2000" b="1" dirty="0" err="1" smtClean="0">
                <a:solidFill>
                  <a:schemeClr val="bg1"/>
                </a:solidFill>
                <a:latin typeface="Arial" pitchFamily="34" charset="0"/>
                <a:cs typeface="Arial" pitchFamily="34" charset="0"/>
              </a:rPr>
              <a:t>القرىنية</a:t>
            </a:r>
            <a:r>
              <a:rPr lang="ar-DZ" sz="2000" b="1" dirty="0" smtClean="0">
                <a:solidFill>
                  <a:schemeClr val="bg1"/>
                </a:solidFill>
                <a:latin typeface="Arial" pitchFamily="34" charset="0"/>
                <a:cs typeface="Arial" pitchFamily="34" charset="0"/>
              </a:rPr>
              <a:t>. </a:t>
            </a:r>
            <a:r>
              <a:rPr lang="ar-DZ" sz="2000" b="1" dirty="0" smtClean="0">
                <a:solidFill>
                  <a:schemeClr val="bg1"/>
                </a:solidFill>
                <a:latin typeface="Arial" pitchFamily="34" charset="0"/>
                <a:cs typeface="Arial" pitchFamily="34" charset="0"/>
              </a:rPr>
              <a:t>كما يصفها </a:t>
            </a:r>
            <a:r>
              <a:rPr lang="ar-DZ" sz="2000" b="1" dirty="0" err="1" smtClean="0">
                <a:solidFill>
                  <a:schemeClr val="bg1"/>
                </a:solidFill>
                <a:latin typeface="Arial" pitchFamily="34" charset="0"/>
                <a:cs typeface="Arial" pitchFamily="34" charset="0"/>
              </a:rPr>
              <a:t>ايزوتسو</a:t>
            </a:r>
            <a:r>
              <a:rPr lang="ar-DZ" sz="2000" b="1" dirty="0" smtClean="0">
                <a:solidFill>
                  <a:schemeClr val="bg1"/>
                </a:solidFill>
                <a:latin typeface="Arial" pitchFamily="34" charset="0"/>
                <a:cs typeface="Arial" pitchFamily="34" charset="0"/>
              </a:rPr>
              <a:t> أنها عبارة عن مجموعة مفاهيم تربطها علاقة فيما بينها، ويرى أن معجم المجتمع يحتوي على هذه الشبكة، وهي عنده عبارة عن مشهد لمخطط مفهومي وفق قراءة للقرآن الكريم، وهذا المخطط </a:t>
            </a:r>
            <a:r>
              <a:rPr lang="ar-DZ" sz="2000" b="1" dirty="0" err="1" smtClean="0">
                <a:solidFill>
                  <a:schemeClr val="bg1"/>
                </a:solidFill>
                <a:latin typeface="Arial" pitchFamily="34" charset="0"/>
                <a:cs typeface="Arial" pitchFamily="34" charset="0"/>
              </a:rPr>
              <a:t>المفهومي</a:t>
            </a:r>
            <a:r>
              <a:rPr lang="ar-DZ" sz="2000" b="1" dirty="0" smtClean="0">
                <a:solidFill>
                  <a:schemeClr val="bg1"/>
                </a:solidFill>
                <a:latin typeface="Arial" pitchFamily="34" charset="0"/>
                <a:cs typeface="Arial" pitchFamily="34" charset="0"/>
              </a:rPr>
              <a:t> يؤدي دورا بالغ الأهمية في تمييز السمة السائدة التي تتكرر في الفكر القرآني. وهذه السمة التي يحاول </a:t>
            </a:r>
            <a:r>
              <a:rPr lang="ar-DZ" sz="2000" b="1" dirty="0" err="1" smtClean="0">
                <a:solidFill>
                  <a:schemeClr val="bg1"/>
                </a:solidFill>
                <a:latin typeface="Arial" pitchFamily="34" charset="0"/>
                <a:cs typeface="Arial" pitchFamily="34" charset="0"/>
              </a:rPr>
              <a:t>ايزوتسو</a:t>
            </a:r>
            <a:r>
              <a:rPr lang="ar-DZ" sz="2000" b="1" dirty="0" smtClean="0">
                <a:solidFill>
                  <a:schemeClr val="bg1"/>
                </a:solidFill>
                <a:latin typeface="Arial" pitchFamily="34" charset="0"/>
                <a:cs typeface="Arial" pitchFamily="34" charset="0"/>
              </a:rPr>
              <a:t> الإشارة لها هي </a:t>
            </a:r>
            <a:r>
              <a:rPr lang="ar-DZ" sz="2000" b="1" dirty="0" err="1" smtClean="0">
                <a:solidFill>
                  <a:schemeClr val="bg1"/>
                </a:solidFill>
                <a:latin typeface="Arial" pitchFamily="34" charset="0"/>
                <a:cs typeface="Arial" pitchFamily="34" charset="0"/>
              </a:rPr>
              <a:t>الرسالية</a:t>
            </a:r>
            <a:r>
              <a:rPr lang="ar-DZ" sz="2000" b="1" dirty="0" smtClean="0">
                <a:solidFill>
                  <a:schemeClr val="bg1"/>
                </a:solidFill>
                <a:latin typeface="Arial" pitchFamily="34" charset="0"/>
                <a:cs typeface="Arial" pitchFamily="34" charset="0"/>
              </a:rPr>
              <a:t> في الرؤية القرآنية ووحدة الهدف، </a:t>
            </a:r>
            <a:r>
              <a:rPr lang="ar-DZ" sz="2000" b="1" dirty="0" err="1" smtClean="0">
                <a:solidFill>
                  <a:schemeClr val="bg1"/>
                </a:solidFill>
                <a:latin typeface="Arial" pitchFamily="34" charset="0"/>
                <a:cs typeface="Arial" pitchFamily="34" charset="0"/>
              </a:rPr>
              <a:t>فإيزوتسو</a:t>
            </a:r>
            <a:r>
              <a:rPr lang="ar-DZ" sz="2000" b="1" dirty="0" smtClean="0">
                <a:solidFill>
                  <a:schemeClr val="bg1"/>
                </a:solidFill>
                <a:latin typeface="Arial" pitchFamily="34" charset="0"/>
                <a:cs typeface="Arial" pitchFamily="34" charset="0"/>
              </a:rPr>
              <a:t> جعل المصطلحات </a:t>
            </a:r>
            <a:r>
              <a:rPr lang="ar-DZ" sz="2000" b="1" dirty="0" err="1" smtClean="0">
                <a:solidFill>
                  <a:schemeClr val="bg1"/>
                </a:solidFill>
                <a:latin typeface="Arial" pitchFamily="34" charset="0"/>
                <a:cs typeface="Arial" pitchFamily="34" charset="0"/>
              </a:rPr>
              <a:t>المفتاحية</a:t>
            </a:r>
            <a:r>
              <a:rPr lang="ar-DZ" sz="2000" b="1" dirty="0" smtClean="0">
                <a:solidFill>
                  <a:schemeClr val="bg1"/>
                </a:solidFill>
                <a:latin typeface="Arial" pitchFamily="34" charset="0"/>
                <a:cs typeface="Arial" pitchFamily="34" charset="0"/>
              </a:rPr>
              <a:t> عبارة عن كلمات </a:t>
            </a:r>
            <a:r>
              <a:rPr lang="ar-DZ" sz="2000" b="1" dirty="0" smtClean="0">
                <a:solidFill>
                  <a:schemeClr val="bg1"/>
                </a:solidFill>
                <a:latin typeface="Arial" pitchFamily="34" charset="0"/>
                <a:cs typeface="Arial" pitchFamily="34" charset="0"/>
              </a:rPr>
              <a:t>متقابلة </a:t>
            </a:r>
            <a:r>
              <a:rPr lang="ar-DZ" sz="2000" b="1" dirty="0" smtClean="0">
                <a:solidFill>
                  <a:schemeClr val="bg1"/>
                </a:solidFill>
                <a:latin typeface="Arial" pitchFamily="34" charset="0"/>
                <a:cs typeface="Arial" pitchFamily="34" charset="0"/>
              </a:rPr>
              <a:t>وهي: الله /الإنسان، الغيب/الشهادة، الدنيا/الآخرة ببعدها الدلالي وبعلاقتها مع باقي المفردات القرآنية. وفي الأخير نستخلص أن الرؤية </a:t>
            </a:r>
            <a:r>
              <a:rPr lang="ar-DZ" sz="2000" b="1" dirty="0" smtClean="0">
                <a:solidFill>
                  <a:schemeClr val="bg1"/>
                </a:solidFill>
                <a:latin typeface="Arial" pitchFamily="34" charset="0"/>
                <a:cs typeface="Arial" pitchFamily="34" charset="0"/>
              </a:rPr>
              <a:t>القرآنية للعالم هي </a:t>
            </a:r>
            <a:r>
              <a:rPr lang="ar-DZ" sz="2000" b="1" dirty="0" smtClean="0">
                <a:solidFill>
                  <a:schemeClr val="bg1"/>
                </a:solidFill>
                <a:latin typeface="Arial" pitchFamily="34" charset="0"/>
                <a:cs typeface="Arial" pitchFamily="34" charset="0"/>
              </a:rPr>
              <a:t>عبارة عن نظرة للكون يتبعها تأمل عقلي.</a:t>
            </a:r>
            <a:endParaRPr lang="fr-FR" sz="2000" b="1" dirty="0" smtClean="0">
              <a:solidFill>
                <a:schemeClr val="bg1"/>
              </a:solidFill>
              <a:latin typeface="Arial" pitchFamily="34" charset="0"/>
              <a:cs typeface="Arial" pitchFamily="34" charset="0"/>
            </a:endParaRPr>
          </a:p>
          <a:p>
            <a:pPr algn="ctr"/>
            <a:endParaRPr lang="fr-FR" sz="20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down)">
                                      <p:cBhvr>
                                        <p:cTn id="14" dur="580">
                                          <p:stCondLst>
                                            <p:cond delay="0"/>
                                          </p:stCondLst>
                                        </p:cTn>
                                        <p:tgtEl>
                                          <p:spTgt spid="9"/>
                                        </p:tgtEl>
                                      </p:cBhvr>
                                    </p:animEffect>
                                    <p:anim calcmode="lin" valueType="num">
                                      <p:cBhvr>
                                        <p:cTn id="15"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20" dur="26">
                                          <p:stCondLst>
                                            <p:cond delay="650"/>
                                          </p:stCondLst>
                                        </p:cTn>
                                        <p:tgtEl>
                                          <p:spTgt spid="9"/>
                                        </p:tgtEl>
                                      </p:cBhvr>
                                      <p:to x="100000" y="60000"/>
                                    </p:animScale>
                                    <p:animScale>
                                      <p:cBhvr>
                                        <p:cTn id="21" dur="166" decel="50000">
                                          <p:stCondLst>
                                            <p:cond delay="676"/>
                                          </p:stCondLst>
                                        </p:cTn>
                                        <p:tgtEl>
                                          <p:spTgt spid="9"/>
                                        </p:tgtEl>
                                      </p:cBhvr>
                                      <p:to x="100000" y="100000"/>
                                    </p:animScale>
                                    <p:animScale>
                                      <p:cBhvr>
                                        <p:cTn id="22" dur="26">
                                          <p:stCondLst>
                                            <p:cond delay="1312"/>
                                          </p:stCondLst>
                                        </p:cTn>
                                        <p:tgtEl>
                                          <p:spTgt spid="9"/>
                                        </p:tgtEl>
                                      </p:cBhvr>
                                      <p:to x="100000" y="80000"/>
                                    </p:animScale>
                                    <p:animScale>
                                      <p:cBhvr>
                                        <p:cTn id="23" dur="166" decel="50000">
                                          <p:stCondLst>
                                            <p:cond delay="1338"/>
                                          </p:stCondLst>
                                        </p:cTn>
                                        <p:tgtEl>
                                          <p:spTgt spid="9"/>
                                        </p:tgtEl>
                                      </p:cBhvr>
                                      <p:to x="100000" y="100000"/>
                                    </p:animScale>
                                    <p:animScale>
                                      <p:cBhvr>
                                        <p:cTn id="24" dur="26">
                                          <p:stCondLst>
                                            <p:cond delay="1642"/>
                                          </p:stCondLst>
                                        </p:cTn>
                                        <p:tgtEl>
                                          <p:spTgt spid="9"/>
                                        </p:tgtEl>
                                      </p:cBhvr>
                                      <p:to x="100000" y="90000"/>
                                    </p:animScale>
                                    <p:animScale>
                                      <p:cBhvr>
                                        <p:cTn id="25" dur="166" decel="50000">
                                          <p:stCondLst>
                                            <p:cond delay="1668"/>
                                          </p:stCondLst>
                                        </p:cTn>
                                        <p:tgtEl>
                                          <p:spTgt spid="9"/>
                                        </p:tgtEl>
                                      </p:cBhvr>
                                      <p:to x="100000" y="100000"/>
                                    </p:animScale>
                                    <p:animScale>
                                      <p:cBhvr>
                                        <p:cTn id="26" dur="26">
                                          <p:stCondLst>
                                            <p:cond delay="1808"/>
                                          </p:stCondLst>
                                        </p:cTn>
                                        <p:tgtEl>
                                          <p:spTgt spid="9"/>
                                        </p:tgtEl>
                                      </p:cBhvr>
                                      <p:to x="100000" y="95000"/>
                                    </p:animScale>
                                    <p:animScale>
                                      <p:cBhvr>
                                        <p:cTn id="27"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28596" y="1357298"/>
            <a:ext cx="8286808" cy="3500462"/>
          </a:xfrm>
        </p:spPr>
        <p:txBody>
          <a:bodyPr>
            <a:normAutofit/>
          </a:bodyPr>
          <a:lstStyle/>
          <a:p>
            <a:pPr algn="ctr" rtl="1"/>
            <a:endParaRPr lang="fr-FR" sz="8800" dirty="0">
              <a:latin typeface="Arial" pitchFamily="34" charset="0"/>
              <a:cs typeface="Arial" pitchFamily="34" charset="0"/>
            </a:endParaRPr>
          </a:p>
        </p:txBody>
      </p:sp>
      <p:sp>
        <p:nvSpPr>
          <p:cNvPr id="5" name="Parchemin vertical 4"/>
          <p:cNvSpPr/>
          <p:nvPr/>
        </p:nvSpPr>
        <p:spPr>
          <a:xfrm>
            <a:off x="571472" y="571480"/>
            <a:ext cx="8072494" cy="5715040"/>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9600" b="1" dirty="0" smtClean="0">
                <a:solidFill>
                  <a:schemeClr val="bg1"/>
                </a:solidFill>
                <a:latin typeface="Andalus" pitchFamily="18" charset="-78"/>
                <a:cs typeface="Andalus" pitchFamily="18" charset="-78"/>
              </a:rPr>
              <a:t>أولا: علم دلالة القرآن</a:t>
            </a:r>
            <a:endParaRPr lang="fr-FR" sz="9600" b="1" dirty="0">
              <a:solidFill>
                <a:schemeClr val="bg1"/>
              </a:solidFill>
              <a:latin typeface="Andalus" pitchFamily="18" charset="-78"/>
              <a:cs typeface="Andalus" pitchFamily="18" charset="-7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89672"/>
          </a:xfrm>
        </p:spPr>
        <p:txBody>
          <a:bodyPr>
            <a:normAutofit fontScale="90000"/>
          </a:bodyPr>
          <a:lstStyle/>
          <a:p>
            <a:endParaRPr lang="fr-FR" dirty="0"/>
          </a:p>
        </p:txBody>
      </p:sp>
      <p:sp>
        <p:nvSpPr>
          <p:cNvPr id="3" name="Espace réservé du contenu 2"/>
          <p:cNvSpPr>
            <a:spLocks noGrp="1"/>
          </p:cNvSpPr>
          <p:nvPr>
            <p:ph idx="1"/>
          </p:nvPr>
        </p:nvSpPr>
        <p:spPr>
          <a:xfrm>
            <a:off x="357158" y="357166"/>
            <a:ext cx="8429684" cy="6215106"/>
          </a:xfrm>
        </p:spPr>
        <p:txBody>
          <a:bodyPr>
            <a:normAutofit fontScale="92500"/>
          </a:bodyPr>
          <a:lstStyle/>
          <a:p>
            <a:pPr algn="ctr" rtl="1">
              <a:buNone/>
            </a:pPr>
            <a:r>
              <a:rPr lang="ar-DZ" dirty="0" smtClean="0">
                <a:latin typeface="Arial" pitchFamily="34" charset="0"/>
                <a:cs typeface="Arial" pitchFamily="34" charset="0"/>
              </a:rPr>
              <a:t>يذكر </a:t>
            </a:r>
            <a:r>
              <a:rPr lang="ar-DZ" dirty="0" err="1" smtClean="0">
                <a:latin typeface="Arial" pitchFamily="34" charset="0"/>
                <a:cs typeface="Arial" pitchFamily="34" charset="0"/>
              </a:rPr>
              <a:t>إيزوتسو</a:t>
            </a:r>
            <a:r>
              <a:rPr lang="ar-DZ" dirty="0" smtClean="0">
                <a:latin typeface="Arial" pitchFamily="34" charset="0"/>
                <a:cs typeface="Arial" pitchFamily="34" charset="0"/>
              </a:rPr>
              <a:t> أن هذا الكتاب الموسوم </a:t>
            </a:r>
            <a:r>
              <a:rPr lang="ar-DZ" dirty="0" err="1" smtClean="0">
                <a:latin typeface="Arial" pitchFamily="34" charset="0"/>
                <a:cs typeface="Arial" pitchFamily="34" charset="0"/>
              </a:rPr>
              <a:t>ب</a:t>
            </a:r>
            <a:r>
              <a:rPr lang="ar-DZ" dirty="0" smtClean="0">
                <a:latin typeface="Arial" pitchFamily="34" charset="0"/>
                <a:cs typeface="Arial" pitchFamily="34" charset="0"/>
              </a:rPr>
              <a:t> </a:t>
            </a:r>
            <a:r>
              <a:rPr lang="ar-DZ" b="1" dirty="0" smtClean="0">
                <a:latin typeface="Arial" pitchFamily="34" charset="0"/>
                <a:cs typeface="Arial" pitchFamily="34" charset="0"/>
              </a:rPr>
              <a:t>"الله والإنسان في القرآن" </a:t>
            </a:r>
            <a:r>
              <a:rPr lang="ar-DZ" dirty="0" smtClean="0">
                <a:latin typeface="Arial" pitchFamily="34" charset="0"/>
                <a:cs typeface="Arial" pitchFamily="34" charset="0"/>
              </a:rPr>
              <a:t>يمكن أيضا أن يعنون على نحو أعم </a:t>
            </a:r>
            <a:r>
              <a:rPr lang="ar-DZ" dirty="0" err="1" smtClean="0">
                <a:latin typeface="Arial" pitchFamily="34" charset="0"/>
                <a:cs typeface="Arial" pitchFamily="34" charset="0"/>
              </a:rPr>
              <a:t>بـ</a:t>
            </a:r>
            <a:r>
              <a:rPr lang="ar-DZ" dirty="0" smtClean="0">
                <a:latin typeface="Arial" pitchFamily="34" charset="0"/>
                <a:cs typeface="Arial" pitchFamily="34" charset="0"/>
              </a:rPr>
              <a:t> </a:t>
            </a:r>
            <a:r>
              <a:rPr lang="ar-DZ" b="1" dirty="0" smtClean="0">
                <a:latin typeface="Arial" pitchFamily="34" charset="0"/>
                <a:cs typeface="Arial" pitchFamily="34" charset="0"/>
              </a:rPr>
              <a:t>"علم دلالة القرآن"، </a:t>
            </a:r>
            <a:r>
              <a:rPr lang="ar-DZ" dirty="0" smtClean="0">
                <a:latin typeface="Arial" pitchFamily="34" charset="0"/>
                <a:cs typeface="Arial" pitchFamily="34" charset="0"/>
              </a:rPr>
              <a:t>لكن مركزية العلاقة بين الله والإنسان في </a:t>
            </a:r>
            <a:r>
              <a:rPr lang="ar-DZ" b="1" dirty="0" smtClean="0">
                <a:latin typeface="Arial" pitchFamily="34" charset="0"/>
                <a:cs typeface="Arial" pitchFamily="34" charset="0"/>
              </a:rPr>
              <a:t>الرؤية القرآنية</a:t>
            </a:r>
            <a:r>
              <a:rPr lang="ar-DZ" dirty="0" smtClean="0">
                <a:latin typeface="Arial" pitchFamily="34" charset="0"/>
                <a:cs typeface="Arial" pitchFamily="34" charset="0"/>
              </a:rPr>
              <a:t> للعالم في الدراسة استوجبت ذكرها أولا، فكل من العنوانين حسب رأيه </a:t>
            </a:r>
            <a:r>
              <a:rPr lang="ar-DZ" dirty="0" err="1" smtClean="0">
                <a:latin typeface="Arial" pitchFamily="34" charset="0"/>
                <a:cs typeface="Arial" pitchFamily="34" charset="0"/>
              </a:rPr>
              <a:t>لايستطيع</a:t>
            </a:r>
            <a:r>
              <a:rPr lang="ar-DZ" dirty="0" smtClean="0">
                <a:latin typeface="Arial" pitchFamily="34" charset="0"/>
                <a:cs typeface="Arial" pitchFamily="34" charset="0"/>
              </a:rPr>
              <a:t> التخلي عنهما الاكتمال المعنى وبلوغ الهدف ،حيث أن </a:t>
            </a:r>
            <a:r>
              <a:rPr lang="ar-DZ" b="1" dirty="0" smtClean="0">
                <a:latin typeface="Arial" pitchFamily="34" charset="0"/>
                <a:cs typeface="Arial" pitchFamily="34" charset="0"/>
              </a:rPr>
              <a:t>علم الدلالة </a:t>
            </a:r>
            <a:r>
              <a:rPr lang="ar-DZ" dirty="0" smtClean="0">
                <a:latin typeface="Arial" pitchFamily="34" charset="0"/>
                <a:cs typeface="Arial" pitchFamily="34" charset="0"/>
              </a:rPr>
              <a:t>وضع كمنهج لدراسة النص القرآني واستخراج الرؤية القرآنية للعالم موضحا الله تعالى في القرآن والإنسان والعلاقة بينهما ،وقد حدد الشريحة التي يتوجه إليها هذا الكتاب بأنهم المتخصصون في دراسة الإسلام لجعلهم يدركون فائدة أن يمتلكوا وجهة نظر جديدة حول مشكلات قديمة ويدركون </a:t>
            </a:r>
            <a:r>
              <a:rPr lang="ar-DZ" dirty="0" err="1" smtClean="0">
                <a:latin typeface="Arial" pitchFamily="34" charset="0"/>
                <a:cs typeface="Arial" pitchFamily="34" charset="0"/>
              </a:rPr>
              <a:t>فيمة</a:t>
            </a:r>
            <a:r>
              <a:rPr lang="ar-DZ" dirty="0" smtClean="0">
                <a:latin typeface="Arial" pitchFamily="34" charset="0"/>
                <a:cs typeface="Arial" pitchFamily="34" charset="0"/>
              </a:rPr>
              <a:t> ذلك . ولا يتغاضى </a:t>
            </a:r>
            <a:r>
              <a:rPr lang="ar-DZ" dirty="0" err="1" smtClean="0">
                <a:latin typeface="Arial" pitchFamily="34" charset="0"/>
                <a:cs typeface="Arial" pitchFamily="34" charset="0"/>
              </a:rPr>
              <a:t>إيزوتسو</a:t>
            </a:r>
            <a:r>
              <a:rPr lang="ar-DZ" dirty="0" smtClean="0">
                <a:latin typeface="Arial" pitchFamily="34" charset="0"/>
                <a:cs typeface="Arial" pitchFamily="34" charset="0"/>
              </a:rPr>
              <a:t> عن حقيقة أن </a:t>
            </a:r>
            <a:r>
              <a:rPr lang="ar-DZ" dirty="0" err="1" smtClean="0">
                <a:latin typeface="Arial" pitchFamily="34" charset="0"/>
                <a:cs typeface="Arial" pitchFamily="34" charset="0"/>
              </a:rPr>
              <a:t>مايسمى</a:t>
            </a:r>
            <a:r>
              <a:rPr lang="ar-DZ" dirty="0" smtClean="0">
                <a:latin typeface="Arial" pitchFamily="34" charset="0"/>
                <a:cs typeface="Arial" pitchFamily="34" charset="0"/>
              </a:rPr>
              <a:t> علم الدلالة معقد على نحو مذهل للغاية،ومن الصعب جدا على شخص غير متخصص أن يظفر حتى بفكرة عامة عن ماهية هذا العلم ،ويرى أن علم الدلالة من حيث هو دراسة للمعنى ليس إلا عبارة عن نظريات مختلفة للمعنى (دراسة نظرية).</a:t>
            </a:r>
            <a:endParaRPr lang="fr-FR" dirty="0">
              <a:latin typeface="Arial" pitchFamily="34" charset="0"/>
              <a:cs typeface="Arial" pitchFamily="34"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89672"/>
          </a:xfrm>
        </p:spPr>
        <p:txBody>
          <a:bodyPr>
            <a:normAutofit fontScale="90000"/>
          </a:bodyPr>
          <a:lstStyle/>
          <a:p>
            <a:endParaRPr lang="fr-FR" dirty="0"/>
          </a:p>
        </p:txBody>
      </p:sp>
      <p:sp>
        <p:nvSpPr>
          <p:cNvPr id="3" name="Espace réservé du contenu 2"/>
          <p:cNvSpPr>
            <a:spLocks noGrp="1"/>
          </p:cNvSpPr>
          <p:nvPr>
            <p:ph idx="1"/>
          </p:nvPr>
        </p:nvSpPr>
        <p:spPr>
          <a:xfrm>
            <a:off x="357158" y="428604"/>
            <a:ext cx="8429684" cy="6143668"/>
          </a:xfrm>
        </p:spPr>
        <p:txBody>
          <a:bodyPr>
            <a:normAutofit/>
          </a:bodyPr>
          <a:lstStyle/>
          <a:p>
            <a:pPr algn="r" rtl="1">
              <a:buNone/>
            </a:pPr>
            <a:r>
              <a:rPr lang="ar-DZ" sz="2400" dirty="0" smtClean="0">
                <a:latin typeface="Arial" pitchFamily="34" charset="0"/>
                <a:cs typeface="Arial" pitchFamily="34" charset="0"/>
              </a:rPr>
              <a:t>وتأسيسا </a:t>
            </a:r>
            <a:r>
              <a:rPr lang="ar-DZ" sz="2400" dirty="0" err="1" smtClean="0">
                <a:latin typeface="Arial" pitchFamily="34" charset="0"/>
                <a:cs typeface="Arial" pitchFamily="34" charset="0"/>
              </a:rPr>
              <a:t>هلى</a:t>
            </a:r>
            <a:r>
              <a:rPr lang="ar-DZ" sz="2400" dirty="0" smtClean="0">
                <a:latin typeface="Arial" pitchFamily="34" charset="0"/>
                <a:cs typeface="Arial" pitchFamily="34" charset="0"/>
              </a:rPr>
              <a:t> هذه الملاحظة يسجل </a:t>
            </a:r>
            <a:r>
              <a:rPr lang="ar-DZ" sz="2400" dirty="0" err="1" smtClean="0">
                <a:latin typeface="Arial" pitchFamily="34" charset="0"/>
                <a:cs typeface="Arial" pitchFamily="34" charset="0"/>
              </a:rPr>
              <a:t>إيزوتسو</a:t>
            </a:r>
            <a:r>
              <a:rPr lang="ar-DZ" sz="2400" dirty="0" smtClean="0">
                <a:latin typeface="Arial" pitchFamily="34" charset="0"/>
                <a:cs typeface="Arial" pitchFamily="34" charset="0"/>
              </a:rPr>
              <a:t> تصوره الخاص لعلم الدلالة الذي سيعتمده في دراسته فيقول علم الدلالة كما فهمته "هو دراسة تحليلية للمصطلحات </a:t>
            </a:r>
            <a:r>
              <a:rPr lang="ar-DZ" sz="2400" dirty="0" err="1" smtClean="0">
                <a:latin typeface="Arial" pitchFamily="34" charset="0"/>
                <a:cs typeface="Arial" pitchFamily="34" charset="0"/>
              </a:rPr>
              <a:t>المفتاحية</a:t>
            </a:r>
            <a:r>
              <a:rPr lang="ar-DZ" sz="2400" dirty="0" smtClean="0">
                <a:latin typeface="Arial" pitchFamily="34" charset="0"/>
                <a:cs typeface="Arial" pitchFamily="34" charset="0"/>
              </a:rPr>
              <a:t> الخاصة بلغة ما تتطلع للوصول في النهاية إلى مفهومين </a:t>
            </a:r>
            <a:r>
              <a:rPr lang="ar-DZ" sz="2400" dirty="0" err="1" smtClean="0">
                <a:latin typeface="Arial" pitchFamily="34" charset="0"/>
                <a:cs typeface="Arial" pitchFamily="34" charset="0"/>
              </a:rPr>
              <a:t>ل</a:t>
            </a:r>
            <a:r>
              <a:rPr lang="ar-DZ" sz="2400" dirty="0" smtClean="0">
                <a:latin typeface="Arial" pitchFamily="34" charset="0"/>
                <a:cs typeface="Arial" pitchFamily="34" charset="0"/>
              </a:rPr>
              <a:t>"الرؤية للعالم" الخاصة بالناس الذين يستخدمون تلك اللغة ليس للكلام والتفكير فحسب ،بل الأهم، كأداة لمفهمة العالم الذي يحيط بهم وتفسيره.”</a:t>
            </a:r>
          </a:p>
        </p:txBody>
      </p:sp>
      <p:sp>
        <p:nvSpPr>
          <p:cNvPr id="4" name="Bulle ronde 3"/>
          <p:cNvSpPr/>
          <p:nvPr/>
        </p:nvSpPr>
        <p:spPr>
          <a:xfrm>
            <a:off x="500034" y="2357430"/>
            <a:ext cx="8143932" cy="4214842"/>
          </a:xfrm>
          <a:prstGeom prst="wedgeEllipseCallout">
            <a:avLst>
              <a:gd name="adj1" fmla="val -46916"/>
              <a:gd name="adj2" fmla="val 5302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buNone/>
            </a:pPr>
            <a:r>
              <a:rPr lang="ar-DZ" sz="2000" b="1" dirty="0" smtClean="0">
                <a:solidFill>
                  <a:schemeClr val="bg1"/>
                </a:solidFill>
                <a:latin typeface="Arial" pitchFamily="34" charset="0"/>
                <a:cs typeface="Arial" pitchFamily="34" charset="0"/>
              </a:rPr>
              <a:t>أي أنه ليس بدراسة نظرية بل تحليلية للمصطلحات </a:t>
            </a:r>
            <a:r>
              <a:rPr lang="ar-DZ" sz="2000" b="1" dirty="0" err="1" smtClean="0">
                <a:solidFill>
                  <a:schemeClr val="bg1"/>
                </a:solidFill>
                <a:latin typeface="Arial" pitchFamily="34" charset="0"/>
                <a:cs typeface="Arial" pitchFamily="34" charset="0"/>
              </a:rPr>
              <a:t>المفتاحية</a:t>
            </a:r>
            <a:r>
              <a:rPr lang="ar-DZ" sz="2000" b="1" dirty="0" smtClean="0">
                <a:solidFill>
                  <a:schemeClr val="bg1"/>
                </a:solidFill>
                <a:latin typeface="Arial" pitchFamily="34" charset="0"/>
                <a:cs typeface="Arial" pitchFamily="34" charset="0"/>
              </a:rPr>
              <a:t> فقط وليس للمعاني الموجودة في اللغة كلها لأن منهج </a:t>
            </a:r>
            <a:r>
              <a:rPr lang="ar-DZ" sz="2000" b="1" dirty="0" err="1" smtClean="0">
                <a:solidFill>
                  <a:schemeClr val="bg1"/>
                </a:solidFill>
                <a:latin typeface="Arial" pitchFamily="34" charset="0"/>
                <a:cs typeface="Arial" pitchFamily="34" charset="0"/>
              </a:rPr>
              <a:t>إيزوتسو</a:t>
            </a:r>
            <a:r>
              <a:rPr lang="ar-DZ" sz="2000" b="1" dirty="0" smtClean="0">
                <a:solidFill>
                  <a:schemeClr val="bg1"/>
                </a:solidFill>
                <a:latin typeface="Arial" pitchFamily="34" charset="0"/>
                <a:cs typeface="Arial" pitchFamily="34" charset="0"/>
              </a:rPr>
              <a:t> في التحليل الدلالي يقوم على نظرية"الحقول الدلالية " فالمعجم اللغوي لأي لغة من اللغات يتألف من عدد من الحقول الدلالية المتشابكة ،كل حقل منها يتألف من مجموعة من الكلمات تربط بينها علاقات دلالية معينة وتسمى هذه الكلمات </a:t>
            </a:r>
            <a:r>
              <a:rPr lang="ar-DZ" sz="2000" b="1" dirty="0" err="1" smtClean="0">
                <a:solidFill>
                  <a:schemeClr val="bg1"/>
                </a:solidFill>
                <a:latin typeface="Arial" pitchFamily="34" charset="0"/>
                <a:cs typeface="Arial" pitchFamily="34" charset="0"/>
              </a:rPr>
              <a:t>مفتاحية</a:t>
            </a:r>
            <a:r>
              <a:rPr lang="ar-DZ" sz="2000" b="1" dirty="0" smtClean="0">
                <a:solidFill>
                  <a:schemeClr val="bg1"/>
                </a:solidFill>
                <a:latin typeface="Arial" pitchFamily="34" charset="0"/>
                <a:cs typeface="Arial" pitchFamily="34" charset="0"/>
              </a:rPr>
              <a:t> ،ومن بين هذه الكلمات كلمة </a:t>
            </a:r>
            <a:r>
              <a:rPr lang="ar-DZ" sz="2000" b="1" dirty="0" err="1" smtClean="0">
                <a:solidFill>
                  <a:schemeClr val="bg1"/>
                </a:solidFill>
                <a:latin typeface="Arial" pitchFamily="34" charset="0"/>
                <a:cs typeface="Arial" pitchFamily="34" charset="0"/>
              </a:rPr>
              <a:t>صميمية</a:t>
            </a:r>
            <a:r>
              <a:rPr lang="ar-DZ" sz="2000" b="1" dirty="0" smtClean="0">
                <a:solidFill>
                  <a:schemeClr val="bg1"/>
                </a:solidFill>
                <a:latin typeface="Arial" pitchFamily="34" charset="0"/>
                <a:cs typeface="Arial" pitchFamily="34" charset="0"/>
              </a:rPr>
              <a:t> هي المركز </a:t>
            </a:r>
            <a:r>
              <a:rPr lang="ar-DZ" sz="2000" b="1" dirty="0" err="1" smtClean="0">
                <a:solidFill>
                  <a:schemeClr val="bg1"/>
                </a:solidFill>
                <a:latin typeface="Arial" pitchFamily="34" charset="0"/>
                <a:cs typeface="Arial" pitchFamily="34" charset="0"/>
              </a:rPr>
              <a:t>المفهومي</a:t>
            </a:r>
            <a:r>
              <a:rPr lang="ar-DZ" sz="2000" b="1" dirty="0" smtClean="0">
                <a:solidFill>
                  <a:schemeClr val="bg1"/>
                </a:solidFill>
                <a:latin typeface="Arial" pitchFamily="34" charset="0"/>
                <a:cs typeface="Arial" pitchFamily="34" charset="0"/>
              </a:rPr>
              <a:t> في الحقل الدلالي واللغة هنا ليست أداة للتواصل فقط بل عملية عقلية تصوغ </a:t>
            </a:r>
            <a:r>
              <a:rPr lang="ar-DZ" sz="2000" b="1" dirty="0" err="1" smtClean="0">
                <a:solidFill>
                  <a:schemeClr val="bg1"/>
                </a:solidFill>
                <a:latin typeface="Arial" pitchFamily="34" charset="0"/>
                <a:cs typeface="Arial" pitchFamily="34" charset="0"/>
              </a:rPr>
              <a:t>او</a:t>
            </a:r>
            <a:r>
              <a:rPr lang="ar-DZ" sz="2000" b="1" dirty="0" smtClean="0">
                <a:solidFill>
                  <a:schemeClr val="bg1"/>
                </a:solidFill>
                <a:latin typeface="Arial" pitchFamily="34" charset="0"/>
                <a:cs typeface="Arial" pitchFamily="34" charset="0"/>
              </a:rPr>
              <a:t> تعكس رؤية العالم عند أمة من </a:t>
            </a:r>
            <a:r>
              <a:rPr lang="ar-DZ" sz="2000" b="1" dirty="0" err="1" smtClean="0">
                <a:solidFill>
                  <a:schemeClr val="bg1"/>
                </a:solidFill>
                <a:latin typeface="Arial" pitchFamily="34" charset="0"/>
                <a:cs typeface="Arial" pitchFamily="34" charset="0"/>
              </a:rPr>
              <a:t>الامم</a:t>
            </a:r>
            <a:r>
              <a:rPr lang="ar-DZ" sz="2000" b="1" dirty="0" smtClean="0">
                <a:solidFill>
                  <a:schemeClr val="bg1"/>
                </a:solidFill>
                <a:latin typeface="Arial" pitchFamily="34" charset="0"/>
                <a:cs typeface="Arial" pitchFamily="34" charset="0"/>
              </a:rPr>
              <a:t> أو ثقافة من الثقافات ،فالثقافة تصوغ اللغة بالقدر الذي تصوغ </a:t>
            </a:r>
            <a:r>
              <a:rPr lang="ar-DZ" sz="2000" b="1" dirty="0" err="1" smtClean="0">
                <a:solidFill>
                  <a:schemeClr val="bg1"/>
                </a:solidFill>
                <a:latin typeface="Arial" pitchFamily="34" charset="0"/>
                <a:cs typeface="Arial" pitchFamily="34" charset="0"/>
              </a:rPr>
              <a:t>به</a:t>
            </a:r>
            <a:r>
              <a:rPr lang="ar-DZ" sz="2000" b="1" dirty="0" smtClean="0">
                <a:solidFill>
                  <a:schemeClr val="bg1"/>
                </a:solidFill>
                <a:latin typeface="Arial" pitchFamily="34" charset="0"/>
                <a:cs typeface="Arial" pitchFamily="34" charset="0"/>
              </a:rPr>
              <a:t> اللغة الثقافة ،واللغة هي المفتاح لفهم فلسفة ثقافة ما وإدراك رؤيتها للعالم.</a:t>
            </a:r>
            <a:endParaRPr lang="fr-FR" sz="2000" b="1" dirty="0">
              <a:solidFill>
                <a:schemeClr val="bg1"/>
              </a:solidFill>
              <a:latin typeface="Arial" pitchFamily="34" charset="0"/>
              <a:cs typeface="Arial" pitchFamily="34" charset="0"/>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ox(in)">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89672"/>
          </a:xfrm>
        </p:spPr>
        <p:txBody>
          <a:bodyPr>
            <a:normAutofit fontScale="90000"/>
          </a:bodyPr>
          <a:lstStyle/>
          <a:p>
            <a:endParaRPr lang="fr-FR" dirty="0"/>
          </a:p>
        </p:txBody>
      </p:sp>
      <p:graphicFrame>
        <p:nvGraphicFramePr>
          <p:cNvPr id="5" name="Espace réservé du contenu 4"/>
          <p:cNvGraphicFramePr>
            <a:graphicFrameLocks noGrp="1"/>
          </p:cNvGraphicFramePr>
          <p:nvPr>
            <p:ph idx="1"/>
          </p:nvPr>
        </p:nvGraphicFramePr>
        <p:xfrm>
          <a:off x="285750" y="357188"/>
          <a:ext cx="8501063" cy="62150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Rectangle avec flèche vers la droite 12"/>
          <p:cNvSpPr/>
          <p:nvPr/>
        </p:nvSpPr>
        <p:spPr>
          <a:xfrm>
            <a:off x="4714876" y="428604"/>
            <a:ext cx="3214710" cy="3071834"/>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solidFill>
                  <a:schemeClr val="bg1"/>
                </a:solidFill>
                <a:latin typeface="Arial" pitchFamily="34" charset="0"/>
                <a:cs typeface="Arial" pitchFamily="34" charset="0"/>
              </a:rPr>
              <a:t>هو دراسة تحليلية للمصطلحات </a:t>
            </a:r>
            <a:r>
              <a:rPr lang="ar-DZ" sz="2000" b="1" dirty="0" err="1" smtClean="0">
                <a:solidFill>
                  <a:schemeClr val="bg1"/>
                </a:solidFill>
                <a:latin typeface="Arial" pitchFamily="34" charset="0"/>
                <a:cs typeface="Arial" pitchFamily="34" charset="0"/>
              </a:rPr>
              <a:t>المفتاحية</a:t>
            </a:r>
            <a:r>
              <a:rPr lang="ar-DZ" sz="2000" b="1" dirty="0" smtClean="0">
                <a:solidFill>
                  <a:schemeClr val="bg1"/>
                </a:solidFill>
                <a:latin typeface="Arial" pitchFamily="34" charset="0"/>
                <a:cs typeface="Arial" pitchFamily="34" charset="0"/>
              </a:rPr>
              <a:t> الخاصة بلغة ما ،يقوم على المعاني </a:t>
            </a:r>
            <a:r>
              <a:rPr lang="ar-DZ" sz="2000" b="1" dirty="0" err="1" smtClean="0">
                <a:solidFill>
                  <a:schemeClr val="bg1"/>
                </a:solidFill>
                <a:latin typeface="Arial" pitchFamily="34" charset="0"/>
                <a:cs typeface="Arial" pitchFamily="34" charset="0"/>
              </a:rPr>
              <a:t>العلاقية</a:t>
            </a:r>
            <a:r>
              <a:rPr lang="ar-DZ" sz="2000" b="1" dirty="0" smtClean="0">
                <a:solidFill>
                  <a:schemeClr val="bg1"/>
                </a:solidFill>
                <a:latin typeface="Arial" pitchFamily="34" charset="0"/>
                <a:cs typeface="Arial" pitchFamily="34" charset="0"/>
              </a:rPr>
              <a:t> أي المعاني الخاصة المقيدة بسياق وليس عل المعاني الأساسية الخارجة عن السياق .</a:t>
            </a:r>
            <a:endParaRPr lang="fr-FR" sz="2000" b="1" dirty="0" smtClean="0">
              <a:solidFill>
                <a:schemeClr val="bg1"/>
              </a:solidFill>
              <a:latin typeface="Arial" pitchFamily="34" charset="0"/>
              <a:cs typeface="Arial" pitchFamily="34" charset="0"/>
            </a:endParaRPr>
          </a:p>
          <a:p>
            <a:pPr algn="ctr"/>
            <a:endParaRPr lang="fr-FR" sz="2000" dirty="0"/>
          </a:p>
        </p:txBody>
      </p:sp>
      <p:sp>
        <p:nvSpPr>
          <p:cNvPr id="14" name="Rectangle avec flèche vers la droite 13"/>
          <p:cNvSpPr/>
          <p:nvPr/>
        </p:nvSpPr>
        <p:spPr>
          <a:xfrm>
            <a:off x="4714876" y="3643314"/>
            <a:ext cx="3286148" cy="3000396"/>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solidFill>
                <a:latin typeface="Arial" pitchFamily="34" charset="0"/>
                <a:cs typeface="Arial" pitchFamily="34" charset="0"/>
              </a:rPr>
              <a:t>نتاج طريقةِ فهمٍ للعالم ومعجم المجتمع أساس لاستخراج الرؤية الكونية،وهي دافعة </a:t>
            </a:r>
            <a:r>
              <a:rPr lang="ar-DZ" b="1" dirty="0" err="1" smtClean="0">
                <a:solidFill>
                  <a:schemeClr val="bg1"/>
                </a:solidFill>
                <a:latin typeface="Arial" pitchFamily="34" charset="0"/>
                <a:cs typeface="Arial" pitchFamily="34" charset="0"/>
              </a:rPr>
              <a:t>ومفعلة</a:t>
            </a:r>
            <a:r>
              <a:rPr lang="ar-DZ" b="1" dirty="0" smtClean="0">
                <a:solidFill>
                  <a:schemeClr val="bg1"/>
                </a:solidFill>
                <a:latin typeface="Arial" pitchFamily="34" charset="0"/>
                <a:cs typeface="Arial" pitchFamily="34" charset="0"/>
              </a:rPr>
              <a:t> للإنسان بحيث تجعله يعبر عن وجوده من خلال رؤيته للعالم وهي التي تحدد أسلوبه في التعامل مع العالم والتفاعل معه.</a:t>
            </a:r>
            <a:endParaRPr lang="fr-FR" b="1" dirty="0" smtClean="0">
              <a:solidFill>
                <a:schemeClr val="bg1"/>
              </a:solidFill>
              <a:latin typeface="Arial" pitchFamily="34" charset="0"/>
              <a:cs typeface="Arial" pitchFamily="34" charset="0"/>
            </a:endParaRPr>
          </a:p>
          <a:p>
            <a:pPr algn="ctr"/>
            <a:endParaRPr lang="fr-FR" b="1" dirty="0">
              <a:solidFill>
                <a:schemeClr val="bg1"/>
              </a:solidFill>
              <a:latin typeface="Arial" pitchFamily="34" charset="0"/>
              <a:cs typeface="Arial" pitchFamily="34" charset="0"/>
            </a:endParaRPr>
          </a:p>
        </p:txBody>
      </p:sp>
      <p:sp>
        <p:nvSpPr>
          <p:cNvPr id="15" name="Rectangle avec flèche vers la gauche 14"/>
          <p:cNvSpPr/>
          <p:nvPr/>
        </p:nvSpPr>
        <p:spPr>
          <a:xfrm>
            <a:off x="1285852" y="428604"/>
            <a:ext cx="3143272" cy="3071834"/>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bg1"/>
                </a:solidFill>
                <a:latin typeface="Arial" pitchFamily="34" charset="0"/>
                <a:cs typeface="Arial" pitchFamily="34" charset="0"/>
              </a:rPr>
              <a:t>الكلمات الرئيسية التي تمثل مركزا في فهم موضوع معين أو حقل دلالي تنتمي إليه مجموعة أخرى من الكلمات.</a:t>
            </a:r>
            <a:endParaRPr lang="fr-FR" sz="2400" b="1" dirty="0" smtClean="0">
              <a:solidFill>
                <a:schemeClr val="bg1"/>
              </a:solidFill>
              <a:latin typeface="Arial" pitchFamily="34" charset="0"/>
              <a:cs typeface="Arial" pitchFamily="34" charset="0"/>
            </a:endParaRPr>
          </a:p>
          <a:p>
            <a:pPr algn="ctr"/>
            <a:endParaRPr lang="fr-FR" sz="2400" b="1" dirty="0">
              <a:solidFill>
                <a:schemeClr val="bg1"/>
              </a:solidFill>
              <a:latin typeface="Arial" pitchFamily="34" charset="0"/>
              <a:cs typeface="Arial" pitchFamily="34" charset="0"/>
            </a:endParaRPr>
          </a:p>
        </p:txBody>
      </p:sp>
      <p:sp>
        <p:nvSpPr>
          <p:cNvPr id="16" name="Rectangle avec flèche vers la gauche 15"/>
          <p:cNvSpPr/>
          <p:nvPr/>
        </p:nvSpPr>
        <p:spPr>
          <a:xfrm>
            <a:off x="1285852" y="3643314"/>
            <a:ext cx="3143272" cy="3000396"/>
          </a:xfrm>
          <a:prstGeom prst="lef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schemeClr val="bg1"/>
                </a:solidFill>
                <a:latin typeface="Arial" pitchFamily="34" charset="0"/>
                <a:cs typeface="Arial" pitchFamily="34" charset="0"/>
              </a:rPr>
              <a:t>معجم لغوي يحمل الثقافة الإسلامية . </a:t>
            </a:r>
            <a:endParaRPr lang="fr-FR" sz="3200" b="1" dirty="0">
              <a:solidFill>
                <a:schemeClr val="bg1"/>
              </a:solidFill>
              <a:latin typeface="Arial" pitchFamily="34" charset="0"/>
              <a:cs typeface="Arial" pitchFamily="34" charset="0"/>
            </a:endParaRPr>
          </a:p>
        </p:txBody>
      </p:sp>
      <p:sp>
        <p:nvSpPr>
          <p:cNvPr id="2150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400" b="0" i="0" u="none" strike="noStrike" cap="none" normalizeH="0" baseline="0" smtClean="0">
                <a:ln>
                  <a:noFill/>
                </a:ln>
                <a:solidFill>
                  <a:srgbClr val="000000"/>
                </a:solidFill>
                <a:effectLst/>
                <a:latin typeface="Calibri" pitchFamily="34" charset="0"/>
                <a:ea typeface="Times New Roman" pitchFamily="18" charset="0"/>
                <a:cs typeface="Arial" pitchFamily="34" charset="0"/>
              </a:rPr>
              <a:t>الكلمات الرئيسية التي تمثل مركزا في فهم موضوع معين أو حقل دلالي تنتمي إليه مجموعة أخرى من الكلمات.</a:t>
            </a:r>
            <a:endParaRPr kumimoji="0" lang="ar-DZ" sz="1800" b="0" i="0" u="none" strike="noStrike" cap="none" normalizeH="0" baseline="0" smtClean="0">
              <a:ln>
                <a:noFill/>
              </a:ln>
              <a:solidFill>
                <a:schemeClr val="tx1"/>
              </a:solidFill>
              <a:effectLst/>
              <a:latin typeface="Arial" pitchFamily="34" charset="0"/>
              <a:cs typeface="Arial" pitchFamily="34" charset="0"/>
            </a:endParaRPr>
          </a:p>
        </p:txBody>
      </p:sp>
      <p:sp>
        <p:nvSpPr>
          <p:cNvPr id="21507" name="Rectangle 3"/>
          <p:cNvSpPr>
            <a:spLocks noChangeArrowheads="1"/>
          </p:cNvSpPr>
          <p:nvPr/>
        </p:nvSpPr>
        <p:spPr bwMode="auto">
          <a:xfrm>
            <a:off x="8701252" y="0"/>
            <a:ext cx="442749"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معه.</a:t>
            </a:r>
            <a:endParaRPr kumimoji="0" lang="ar-D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08" name="Rectangle 4"/>
          <p:cNvSpPr>
            <a:spLocks noChangeArrowheads="1"/>
          </p:cNvSpPr>
          <p:nvPr/>
        </p:nvSpPr>
        <p:spPr bwMode="auto">
          <a:xfrm>
            <a:off x="8730106" y="0"/>
            <a:ext cx="413895"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400" b="0" i="0" u="none" strike="noStrike" cap="none" normalizeH="0" baseline="0" dirty="0" smtClean="0">
                <a:ln>
                  <a:noFill/>
                </a:ln>
                <a:solidFill>
                  <a:srgbClr val="000000"/>
                </a:solidFill>
                <a:effectLst/>
                <a:latin typeface="Calibri" pitchFamily="34" charset="0"/>
                <a:ea typeface="Times New Roman" pitchFamily="18" charset="0"/>
                <a:cs typeface="Arial" pitchFamily="34" charset="0"/>
              </a:rPr>
              <a:t>نتاج</a:t>
            </a:r>
            <a:endParaRPr kumimoji="0" lang="ar-D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 name="Rectangle 23"/>
          <p:cNvSpPr/>
          <p:nvPr/>
        </p:nvSpPr>
        <p:spPr>
          <a:xfrm>
            <a:off x="0" y="1214422"/>
            <a:ext cx="1285852" cy="16430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bg1"/>
                </a:solidFill>
                <a:latin typeface="Arial" pitchFamily="34" charset="0"/>
                <a:cs typeface="Arial" pitchFamily="34" charset="0"/>
              </a:rPr>
              <a:t>الكلمات </a:t>
            </a:r>
            <a:r>
              <a:rPr lang="ar-DZ" sz="2800" b="1" dirty="0" err="1" smtClean="0">
                <a:solidFill>
                  <a:schemeClr val="bg1"/>
                </a:solidFill>
                <a:latin typeface="Arial" pitchFamily="34" charset="0"/>
                <a:cs typeface="Arial" pitchFamily="34" charset="0"/>
              </a:rPr>
              <a:t>المفتاحية</a:t>
            </a:r>
            <a:endParaRPr lang="fr-FR" sz="2800" b="1" dirty="0">
              <a:solidFill>
                <a:schemeClr val="bg1"/>
              </a:solidFill>
              <a:latin typeface="Arial" pitchFamily="34" charset="0"/>
              <a:cs typeface="Arial" pitchFamily="34" charset="0"/>
            </a:endParaRPr>
          </a:p>
        </p:txBody>
      </p:sp>
      <p:sp>
        <p:nvSpPr>
          <p:cNvPr id="25" name="Rectangle 24"/>
          <p:cNvSpPr/>
          <p:nvPr/>
        </p:nvSpPr>
        <p:spPr>
          <a:xfrm>
            <a:off x="7929586" y="1214422"/>
            <a:ext cx="1214414" cy="16430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000" b="1" dirty="0" smtClean="0">
                <a:solidFill>
                  <a:schemeClr val="bg1"/>
                </a:solidFill>
                <a:latin typeface="Arial" pitchFamily="34" charset="0"/>
                <a:cs typeface="Arial" pitchFamily="34" charset="0"/>
              </a:rPr>
              <a:t>علم الدلالة</a:t>
            </a:r>
            <a:endParaRPr lang="fr-FR" sz="4000" b="1" dirty="0">
              <a:solidFill>
                <a:schemeClr val="bg1"/>
              </a:solidFill>
              <a:latin typeface="Arial" pitchFamily="34" charset="0"/>
              <a:cs typeface="Arial" pitchFamily="34" charset="0"/>
            </a:endParaRPr>
          </a:p>
        </p:txBody>
      </p:sp>
      <p:sp>
        <p:nvSpPr>
          <p:cNvPr id="26" name="Rectangle 25"/>
          <p:cNvSpPr/>
          <p:nvPr/>
        </p:nvSpPr>
        <p:spPr>
          <a:xfrm>
            <a:off x="0" y="4286256"/>
            <a:ext cx="1285852" cy="16430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000" b="1" dirty="0" smtClean="0">
                <a:solidFill>
                  <a:schemeClr val="bg1"/>
                </a:solidFill>
                <a:latin typeface="Arial" pitchFamily="34" charset="0"/>
                <a:cs typeface="Arial" pitchFamily="34" charset="0"/>
              </a:rPr>
              <a:t>القرآن</a:t>
            </a:r>
            <a:endParaRPr lang="fr-FR" sz="4000" b="1" dirty="0">
              <a:solidFill>
                <a:schemeClr val="bg1"/>
              </a:solidFill>
              <a:latin typeface="Arial" pitchFamily="34" charset="0"/>
              <a:cs typeface="Arial" pitchFamily="34" charset="0"/>
            </a:endParaRPr>
          </a:p>
        </p:txBody>
      </p:sp>
      <p:sp>
        <p:nvSpPr>
          <p:cNvPr id="27" name="Rectangle 26"/>
          <p:cNvSpPr/>
          <p:nvPr/>
        </p:nvSpPr>
        <p:spPr>
          <a:xfrm>
            <a:off x="8001024" y="4214818"/>
            <a:ext cx="1142976" cy="17859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400" b="1" dirty="0" smtClean="0">
                <a:solidFill>
                  <a:schemeClr val="bg1"/>
                </a:solidFill>
                <a:latin typeface="Arial" pitchFamily="34" charset="0"/>
                <a:cs typeface="Arial" pitchFamily="34" charset="0"/>
              </a:rPr>
              <a:t>رؤية العالم</a:t>
            </a:r>
            <a:endParaRPr lang="fr-FR" sz="4400" b="1" dirty="0">
              <a:solidFill>
                <a:schemeClr val="bg1"/>
              </a:solidFill>
              <a:latin typeface="Arial" pitchFamily="34" charset="0"/>
              <a:cs typeface="Arial" pitchFamily="34" charset="0"/>
            </a:endParaRPr>
          </a:p>
        </p:txBody>
      </p:sp>
    </p:spTree>
  </p:cSld>
  <p:clrMapOvr>
    <a:masterClrMapping/>
  </p:clrMapOvr>
  <p:transition>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28596" y="714356"/>
            <a:ext cx="8229600" cy="5572164"/>
          </a:xfrm>
        </p:spPr>
        <p:txBody>
          <a:bodyPr/>
          <a:lstStyle/>
          <a:p>
            <a:endParaRPr lang="fr-FR" dirty="0"/>
          </a:p>
        </p:txBody>
      </p:sp>
      <p:sp>
        <p:nvSpPr>
          <p:cNvPr id="5" name="Parchemin vertical 4"/>
          <p:cNvSpPr/>
          <p:nvPr/>
        </p:nvSpPr>
        <p:spPr>
          <a:xfrm>
            <a:off x="1000100" y="928670"/>
            <a:ext cx="7143800" cy="4714908"/>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9600" b="1" dirty="0" smtClean="0">
                <a:solidFill>
                  <a:schemeClr val="bg1"/>
                </a:solidFill>
                <a:latin typeface="Andalus" pitchFamily="18" charset="-78"/>
                <a:cs typeface="Andalus" pitchFamily="18" charset="-78"/>
              </a:rPr>
              <a:t>ثانيا: توحيد المفاهيم المستقلة</a:t>
            </a:r>
            <a:endParaRPr lang="fr-FR" sz="9600" b="1" dirty="0">
              <a:solidFill>
                <a:schemeClr val="bg1"/>
              </a:solidFill>
              <a:latin typeface="Andalus" pitchFamily="18" charset="-78"/>
              <a:cs typeface="Andalus" pitchFamily="18" charset="-7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14290"/>
            <a:ext cx="8229600" cy="45719"/>
          </a:xfrm>
        </p:spPr>
        <p:txBody>
          <a:bodyPr>
            <a:normAutofit fontScale="90000"/>
          </a:bodyPr>
          <a:lstStyle/>
          <a:p>
            <a:endParaRPr lang="ar-DZ" dirty="0"/>
          </a:p>
        </p:txBody>
      </p:sp>
      <p:sp>
        <p:nvSpPr>
          <p:cNvPr id="3" name="Espace réservé du contenu 2"/>
          <p:cNvSpPr>
            <a:spLocks noGrp="1"/>
          </p:cNvSpPr>
          <p:nvPr>
            <p:ph idx="1"/>
          </p:nvPr>
        </p:nvSpPr>
        <p:spPr>
          <a:xfrm>
            <a:off x="0" y="285728"/>
            <a:ext cx="9144000" cy="6572272"/>
          </a:xfrm>
        </p:spPr>
        <p:txBody>
          <a:bodyPr/>
          <a:lstStyle/>
          <a:p>
            <a:pPr algn="r" rtl="1">
              <a:buNone/>
            </a:pPr>
            <a:endParaRPr lang="ar-DZ" dirty="0">
              <a:solidFill>
                <a:schemeClr val="bg1"/>
              </a:solidFill>
            </a:endParaRPr>
          </a:p>
        </p:txBody>
      </p:sp>
      <p:sp>
        <p:nvSpPr>
          <p:cNvPr id="4" name="Rectangle 3"/>
          <p:cNvSpPr/>
          <p:nvPr/>
        </p:nvSpPr>
        <p:spPr>
          <a:xfrm>
            <a:off x="2714612" y="214290"/>
            <a:ext cx="2714644" cy="1428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DZ" sz="3600" b="1" dirty="0" smtClean="0">
                <a:solidFill>
                  <a:schemeClr val="bg1"/>
                </a:solidFill>
                <a:latin typeface="Arial" pitchFamily="34" charset="0"/>
                <a:cs typeface="Arial" pitchFamily="34" charset="0"/>
              </a:rPr>
              <a:t>المعجم اللغوي العربي</a:t>
            </a:r>
            <a:endParaRPr lang="ar-DZ" sz="3600" b="1" dirty="0">
              <a:solidFill>
                <a:schemeClr val="bg1"/>
              </a:solidFill>
              <a:latin typeface="Arial" pitchFamily="34" charset="0"/>
              <a:cs typeface="Arial" pitchFamily="34" charset="0"/>
            </a:endParaRPr>
          </a:p>
        </p:txBody>
      </p:sp>
      <p:sp>
        <p:nvSpPr>
          <p:cNvPr id="5" name="Rectangle 4"/>
          <p:cNvSpPr/>
          <p:nvPr/>
        </p:nvSpPr>
        <p:spPr>
          <a:xfrm>
            <a:off x="6000760" y="1571612"/>
            <a:ext cx="1500198" cy="12858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DZ" sz="3200" b="1" dirty="0" smtClean="0">
                <a:solidFill>
                  <a:schemeClr val="bg1"/>
                </a:solidFill>
                <a:latin typeface="Arial" pitchFamily="34" charset="0"/>
                <a:cs typeface="Arial" pitchFamily="34" charset="0"/>
              </a:rPr>
              <a:t>معجم قرآني</a:t>
            </a:r>
            <a:endParaRPr lang="ar-DZ" sz="3200" b="1" dirty="0">
              <a:solidFill>
                <a:schemeClr val="bg1"/>
              </a:solidFill>
              <a:latin typeface="Arial" pitchFamily="34" charset="0"/>
              <a:cs typeface="Arial" pitchFamily="34" charset="0"/>
            </a:endParaRPr>
          </a:p>
        </p:txBody>
      </p:sp>
      <p:sp>
        <p:nvSpPr>
          <p:cNvPr id="6" name="Rectangle 5"/>
          <p:cNvSpPr/>
          <p:nvPr/>
        </p:nvSpPr>
        <p:spPr>
          <a:xfrm>
            <a:off x="6000760" y="3429000"/>
            <a:ext cx="1500198" cy="1143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DZ" sz="3600" b="1" dirty="0" smtClean="0">
                <a:solidFill>
                  <a:schemeClr val="bg1"/>
                </a:solidFill>
                <a:latin typeface="Arial" pitchFamily="34" charset="0"/>
                <a:cs typeface="Arial" pitchFamily="34" charset="0"/>
              </a:rPr>
              <a:t>مفاهيم</a:t>
            </a:r>
            <a:endParaRPr lang="ar-DZ" sz="3600" b="1" dirty="0">
              <a:solidFill>
                <a:schemeClr val="bg1"/>
              </a:solidFill>
              <a:latin typeface="Arial" pitchFamily="34" charset="0"/>
              <a:cs typeface="Arial" pitchFamily="34" charset="0"/>
            </a:endParaRPr>
          </a:p>
        </p:txBody>
      </p:sp>
      <p:sp>
        <p:nvSpPr>
          <p:cNvPr id="7" name="Rectangle 6"/>
          <p:cNvSpPr/>
          <p:nvPr/>
        </p:nvSpPr>
        <p:spPr>
          <a:xfrm>
            <a:off x="4929190" y="5357826"/>
            <a:ext cx="1500198" cy="12858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DZ" sz="3600" b="1" dirty="0" err="1" smtClean="0">
                <a:solidFill>
                  <a:schemeClr val="bg1"/>
                </a:solidFill>
                <a:latin typeface="Arial" pitchFamily="34" charset="0"/>
                <a:cs typeface="Arial" pitchFamily="34" charset="0"/>
              </a:rPr>
              <a:t>علائقية</a:t>
            </a:r>
            <a:endParaRPr lang="ar-DZ" sz="3600" b="1" dirty="0" smtClean="0">
              <a:solidFill>
                <a:schemeClr val="bg1"/>
              </a:solidFill>
              <a:latin typeface="Arial" pitchFamily="34" charset="0"/>
              <a:cs typeface="Arial" pitchFamily="34" charset="0"/>
            </a:endParaRPr>
          </a:p>
          <a:p>
            <a:pPr algn="ctr" rtl="1"/>
            <a:r>
              <a:rPr lang="ar-DZ" sz="2000" b="1" dirty="0" smtClean="0">
                <a:solidFill>
                  <a:schemeClr val="bg1"/>
                </a:solidFill>
                <a:latin typeface="Arial" pitchFamily="34" charset="0"/>
                <a:cs typeface="Arial" pitchFamily="34" charset="0"/>
              </a:rPr>
              <a:t>(مفاهيم جديدة خاصة)</a:t>
            </a:r>
            <a:endParaRPr lang="ar-DZ" sz="2000" b="1" dirty="0">
              <a:solidFill>
                <a:schemeClr val="bg1"/>
              </a:solidFill>
              <a:latin typeface="Arial" pitchFamily="34" charset="0"/>
              <a:cs typeface="Arial" pitchFamily="34" charset="0"/>
            </a:endParaRPr>
          </a:p>
        </p:txBody>
      </p:sp>
      <p:sp>
        <p:nvSpPr>
          <p:cNvPr id="8" name="Rectangle 7"/>
          <p:cNvSpPr/>
          <p:nvPr/>
        </p:nvSpPr>
        <p:spPr>
          <a:xfrm>
            <a:off x="7286644" y="5357826"/>
            <a:ext cx="1571636" cy="12858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DZ" sz="3600" b="1" dirty="0" smtClean="0">
                <a:solidFill>
                  <a:schemeClr val="bg1"/>
                </a:solidFill>
                <a:latin typeface="Arial" pitchFamily="34" charset="0"/>
                <a:cs typeface="Arial" pitchFamily="34" charset="0"/>
              </a:rPr>
              <a:t>مستقلة</a:t>
            </a:r>
          </a:p>
          <a:p>
            <a:pPr algn="ctr" rtl="1"/>
            <a:r>
              <a:rPr lang="ar-DZ" sz="2000" b="1" dirty="0" smtClean="0">
                <a:solidFill>
                  <a:schemeClr val="bg1"/>
                </a:solidFill>
                <a:latin typeface="Arial" pitchFamily="34" charset="0"/>
                <a:cs typeface="Arial" pitchFamily="34" charset="0"/>
              </a:rPr>
              <a:t>(مستعملة قديما)</a:t>
            </a:r>
            <a:endParaRPr lang="ar-DZ" sz="2000" b="1" dirty="0">
              <a:solidFill>
                <a:schemeClr val="bg1"/>
              </a:solidFill>
              <a:latin typeface="Arial" pitchFamily="34" charset="0"/>
              <a:cs typeface="Arial" pitchFamily="34" charset="0"/>
            </a:endParaRPr>
          </a:p>
        </p:txBody>
      </p:sp>
      <p:sp>
        <p:nvSpPr>
          <p:cNvPr id="9" name="Rectangle 8"/>
          <p:cNvSpPr/>
          <p:nvPr/>
        </p:nvSpPr>
        <p:spPr>
          <a:xfrm>
            <a:off x="1428728" y="3500438"/>
            <a:ext cx="2286016"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DZ" sz="3600" b="1" dirty="0" smtClean="0">
                <a:solidFill>
                  <a:schemeClr val="bg1"/>
                </a:solidFill>
                <a:latin typeface="Arial" pitchFamily="34" charset="0"/>
                <a:cs typeface="Arial" pitchFamily="34" charset="0"/>
              </a:rPr>
              <a:t>رؤية للعالم</a:t>
            </a:r>
            <a:endParaRPr lang="ar-DZ" sz="3600" b="1" dirty="0">
              <a:solidFill>
                <a:schemeClr val="bg1"/>
              </a:solidFill>
              <a:latin typeface="Arial" pitchFamily="34" charset="0"/>
              <a:cs typeface="Arial" pitchFamily="34" charset="0"/>
            </a:endParaRPr>
          </a:p>
        </p:txBody>
      </p:sp>
      <p:sp>
        <p:nvSpPr>
          <p:cNvPr id="10" name="Flèche à angle droit 9"/>
          <p:cNvSpPr/>
          <p:nvPr/>
        </p:nvSpPr>
        <p:spPr>
          <a:xfrm flipV="1">
            <a:off x="5429256" y="785794"/>
            <a:ext cx="1500198" cy="785818"/>
          </a:xfrm>
          <a:prstGeom prst="bentUpArrow">
            <a:avLst>
              <a:gd name="adj1" fmla="val 25000"/>
              <a:gd name="adj2" fmla="val 24323"/>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11" name="Flèche gauche 10"/>
          <p:cNvSpPr/>
          <p:nvPr/>
        </p:nvSpPr>
        <p:spPr>
          <a:xfrm rot="16200000">
            <a:off x="6429388" y="2928934"/>
            <a:ext cx="571504" cy="4286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12" name="Flèche angle droit à deux pointes 11"/>
          <p:cNvSpPr/>
          <p:nvPr/>
        </p:nvSpPr>
        <p:spPr>
          <a:xfrm rot="13446339">
            <a:off x="6202034" y="4596543"/>
            <a:ext cx="1155109" cy="1157108"/>
          </a:xfrm>
          <a:prstGeom prst="leftUpArrow">
            <a:avLst>
              <a:gd name="adj1" fmla="val 16467"/>
              <a:gd name="adj2" fmla="val 21304"/>
              <a:gd name="adj3" fmla="val 23646"/>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15" name="Flèche gauche 14"/>
          <p:cNvSpPr/>
          <p:nvPr/>
        </p:nvSpPr>
        <p:spPr>
          <a:xfrm>
            <a:off x="3714744" y="3571876"/>
            <a:ext cx="2286016" cy="78581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DZ" sz="2000" b="1" dirty="0" smtClean="0">
                <a:solidFill>
                  <a:schemeClr val="bg1"/>
                </a:solidFill>
                <a:latin typeface="Arial" pitchFamily="34" charset="0"/>
                <a:cs typeface="Arial" pitchFamily="34" charset="0"/>
              </a:rPr>
              <a:t>تتوحد وتعطي لنا</a:t>
            </a:r>
            <a:endParaRPr lang="ar-DZ" sz="2000" b="1"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slide(fromBottom)">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500" fill="hold"/>
                                        <p:tgtEl>
                                          <p:spTgt spid="6"/>
                                        </p:tgtEl>
                                        <p:attrNameLst>
                                          <p:attrName>ppt_w</p:attrName>
                                        </p:attrNameLst>
                                      </p:cBhvr>
                                      <p:tavLst>
                                        <p:tav tm="0">
                                          <p:val>
                                            <p:fltVal val="0"/>
                                          </p:val>
                                        </p:tav>
                                        <p:tav tm="100000">
                                          <p:val>
                                            <p:strVal val="#ppt_w"/>
                                          </p:val>
                                        </p:tav>
                                      </p:tavLst>
                                    </p:anim>
                                    <p:anim calcmode="lin" valueType="num">
                                      <p:cBhvr>
                                        <p:cTn id="28" dur="500" fill="hold"/>
                                        <p:tgtEl>
                                          <p:spTgt spid="6"/>
                                        </p:tgtEl>
                                        <p:attrNameLst>
                                          <p:attrName>ppt_h</p:attrName>
                                        </p:attrNameLst>
                                      </p:cBhvr>
                                      <p:tavLst>
                                        <p:tav tm="0">
                                          <p:val>
                                            <p:fltVal val="0"/>
                                          </p:val>
                                        </p:tav>
                                        <p:tav tm="100000">
                                          <p:val>
                                            <p:strVal val="#ppt_h"/>
                                          </p:val>
                                        </p:tav>
                                      </p:tavLst>
                                    </p:anim>
                                    <p:animEffect transition="in" filter="fade">
                                      <p:cBhvr>
                                        <p:cTn id="29" dur="500"/>
                                        <p:tgtEl>
                                          <p:spTgt spid="6"/>
                                        </p:tgtEl>
                                      </p:cBhvr>
                                    </p:animEffect>
                                  </p:childTnLst>
                                </p:cTn>
                              </p:par>
                            </p:childTnLst>
                          </p:cTn>
                        </p:par>
                      </p:childTnLst>
                    </p:cTn>
                  </p:par>
                  <p:par>
                    <p:cTn id="30" fill="hold">
                      <p:stCondLst>
                        <p:cond delay="indefinite"/>
                      </p:stCondLst>
                      <p:childTnLst>
                        <p:par>
                          <p:cTn id="31" fill="hold">
                            <p:stCondLst>
                              <p:cond delay="0"/>
                            </p:stCondLst>
                            <p:childTnLst>
                              <p:par>
                                <p:cTn id="32" presetID="18" presetClass="entr" presetSubtype="12" fill="hold" grpId="0" nodeType="click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strips(downLeft)">
                                      <p:cBhvr>
                                        <p:cTn id="34" dur="500"/>
                                        <p:tgtEl>
                                          <p:spTgt spid="15"/>
                                        </p:tgtEl>
                                      </p:cBhvr>
                                    </p:animEffect>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checkerboard(across)">
                                      <p:cBhvr>
                                        <p:cTn id="39" dur="500"/>
                                        <p:tgtEl>
                                          <p:spTgt spid="9"/>
                                        </p:tgtEl>
                                      </p:cBhvr>
                                    </p:animEffect>
                                  </p:childTnLst>
                                </p:cTn>
                              </p:par>
                            </p:childTnLst>
                          </p:cTn>
                        </p:par>
                      </p:childTnLst>
                    </p:cTn>
                  </p:par>
                  <p:par>
                    <p:cTn id="40" fill="hold">
                      <p:stCondLst>
                        <p:cond delay="indefinite"/>
                      </p:stCondLst>
                      <p:childTnLst>
                        <p:par>
                          <p:cTn id="41" fill="hold">
                            <p:stCondLst>
                              <p:cond delay="0"/>
                            </p:stCondLst>
                            <p:childTnLst>
                              <p:par>
                                <p:cTn id="42" presetID="29" presetClass="entr" presetSubtype="0" fill="hold" grpId="0" nodeType="click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p:cTn id="44" dur="1000" fill="hold"/>
                                        <p:tgtEl>
                                          <p:spTgt spid="12"/>
                                        </p:tgtEl>
                                        <p:attrNameLst>
                                          <p:attrName>ppt_x</p:attrName>
                                        </p:attrNameLst>
                                      </p:cBhvr>
                                      <p:tavLst>
                                        <p:tav tm="0">
                                          <p:val>
                                            <p:strVal val="#ppt_x-.2"/>
                                          </p:val>
                                        </p:tav>
                                        <p:tav tm="100000">
                                          <p:val>
                                            <p:strVal val="#ppt_x"/>
                                          </p:val>
                                        </p:tav>
                                      </p:tavLst>
                                    </p:anim>
                                    <p:anim calcmode="lin" valueType="num">
                                      <p:cBhvr>
                                        <p:cTn id="45" dur="1000" fill="hold"/>
                                        <p:tgtEl>
                                          <p:spTgt spid="12"/>
                                        </p:tgtEl>
                                        <p:attrNameLst>
                                          <p:attrName>ppt_y</p:attrName>
                                        </p:attrNameLst>
                                      </p:cBhvr>
                                      <p:tavLst>
                                        <p:tav tm="0">
                                          <p:val>
                                            <p:strVal val="#ppt_y"/>
                                          </p:val>
                                        </p:tav>
                                        <p:tav tm="100000">
                                          <p:val>
                                            <p:strVal val="#ppt_y"/>
                                          </p:val>
                                        </p:tav>
                                      </p:tavLst>
                                    </p:anim>
                                    <p:animEffect transition="in" filter="wipe(right)" prLst="gradientSize: 0.1">
                                      <p:cBhvr>
                                        <p:cTn id="46" dur="1000"/>
                                        <p:tgtEl>
                                          <p:spTgt spid="12"/>
                                        </p:tgtEl>
                                      </p:cBhvr>
                                    </p:animEffect>
                                  </p:childTnLst>
                                </p:cTn>
                              </p:par>
                            </p:childTnLst>
                          </p:cTn>
                        </p:par>
                      </p:childTnLst>
                    </p:cTn>
                  </p:par>
                  <p:par>
                    <p:cTn id="47" fill="hold">
                      <p:stCondLst>
                        <p:cond delay="indefinite"/>
                      </p:stCondLst>
                      <p:childTnLst>
                        <p:par>
                          <p:cTn id="48" fill="hold">
                            <p:stCondLst>
                              <p:cond delay="0"/>
                            </p:stCondLst>
                            <p:childTnLst>
                              <p:par>
                                <p:cTn id="49" presetID="37" presetClass="entr" presetSubtype="0" fill="hold" grpId="0" nodeType="clickEffect">
                                  <p:stCondLst>
                                    <p:cond delay="0"/>
                                  </p:stCondLst>
                                  <p:childTnLst>
                                    <p:set>
                                      <p:cBhvr>
                                        <p:cTn id="50" dur="1" fill="hold">
                                          <p:stCondLst>
                                            <p:cond delay="0"/>
                                          </p:stCondLst>
                                        </p:cTn>
                                        <p:tgtEl>
                                          <p:spTgt spid="8"/>
                                        </p:tgtEl>
                                        <p:attrNameLst>
                                          <p:attrName>style.visibility</p:attrName>
                                        </p:attrNameLst>
                                      </p:cBhvr>
                                      <p:to>
                                        <p:strVal val="visible"/>
                                      </p:to>
                                    </p:set>
                                    <p:animEffect transition="in" filter="fade">
                                      <p:cBhvr>
                                        <p:cTn id="51" dur="1000"/>
                                        <p:tgtEl>
                                          <p:spTgt spid="8"/>
                                        </p:tgtEl>
                                      </p:cBhvr>
                                    </p:animEffect>
                                    <p:anim calcmode="lin" valueType="num">
                                      <p:cBhvr>
                                        <p:cTn id="52" dur="1000" fill="hold"/>
                                        <p:tgtEl>
                                          <p:spTgt spid="8"/>
                                        </p:tgtEl>
                                        <p:attrNameLst>
                                          <p:attrName>ppt_x</p:attrName>
                                        </p:attrNameLst>
                                      </p:cBhvr>
                                      <p:tavLst>
                                        <p:tav tm="0">
                                          <p:val>
                                            <p:strVal val="#ppt_x"/>
                                          </p:val>
                                        </p:tav>
                                        <p:tav tm="100000">
                                          <p:val>
                                            <p:strVal val="#ppt_x"/>
                                          </p:val>
                                        </p:tav>
                                      </p:tavLst>
                                    </p:anim>
                                    <p:anim calcmode="lin" valueType="num">
                                      <p:cBhvr>
                                        <p:cTn id="53" dur="900" decel="100000" fill="hold"/>
                                        <p:tgtEl>
                                          <p:spTgt spid="8"/>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8"/>
                                        </p:tgtEl>
                                        <p:attrNameLst>
                                          <p:attrName>ppt_y</p:attrName>
                                        </p:attrNameLst>
                                      </p:cBhvr>
                                      <p:tavLst>
                                        <p:tav tm="0">
                                          <p:val>
                                            <p:strVal val="#ppt_y-.03"/>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37" presetClass="entr" presetSubtype="0" fill="hold" grpId="0" nodeType="clickEffect">
                                  <p:stCondLst>
                                    <p:cond delay="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1000"/>
                                        <p:tgtEl>
                                          <p:spTgt spid="7"/>
                                        </p:tgtEl>
                                      </p:cBhvr>
                                    </p:animEffect>
                                    <p:anim calcmode="lin" valueType="num">
                                      <p:cBhvr>
                                        <p:cTn id="60" dur="1000" fill="hold"/>
                                        <p:tgtEl>
                                          <p:spTgt spid="7"/>
                                        </p:tgtEl>
                                        <p:attrNameLst>
                                          <p:attrName>ppt_x</p:attrName>
                                        </p:attrNameLst>
                                      </p:cBhvr>
                                      <p:tavLst>
                                        <p:tav tm="0">
                                          <p:val>
                                            <p:strVal val="#ppt_x"/>
                                          </p:val>
                                        </p:tav>
                                        <p:tav tm="100000">
                                          <p:val>
                                            <p:strVal val="#ppt_x"/>
                                          </p:val>
                                        </p:tav>
                                      </p:tavLst>
                                    </p:anim>
                                    <p:anim calcmode="lin" valueType="num">
                                      <p:cBhvr>
                                        <p:cTn id="61" dur="900" decel="100000" fill="hold"/>
                                        <p:tgtEl>
                                          <p:spTgt spid="7"/>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14290"/>
            <a:ext cx="8229600" cy="45719"/>
          </a:xfrm>
        </p:spPr>
        <p:txBody>
          <a:bodyPr>
            <a:normAutofit fontScale="90000"/>
          </a:bodyPr>
          <a:lstStyle/>
          <a:p>
            <a:endParaRPr lang="ar-DZ" dirty="0"/>
          </a:p>
        </p:txBody>
      </p:sp>
      <p:sp>
        <p:nvSpPr>
          <p:cNvPr id="3" name="Espace réservé du contenu 2"/>
          <p:cNvSpPr>
            <a:spLocks noGrp="1"/>
          </p:cNvSpPr>
          <p:nvPr>
            <p:ph idx="1"/>
          </p:nvPr>
        </p:nvSpPr>
        <p:spPr>
          <a:xfrm>
            <a:off x="0" y="285728"/>
            <a:ext cx="9144000" cy="6572272"/>
          </a:xfrm>
        </p:spPr>
        <p:txBody>
          <a:bodyPr/>
          <a:lstStyle/>
          <a:p>
            <a:pPr algn="ctr" rtl="1">
              <a:buNone/>
            </a:pPr>
            <a:endParaRPr lang="ar-DZ" dirty="0"/>
          </a:p>
        </p:txBody>
      </p:sp>
      <p:sp>
        <p:nvSpPr>
          <p:cNvPr id="4" name="Bulle ronde 3"/>
          <p:cNvSpPr/>
          <p:nvPr/>
        </p:nvSpPr>
        <p:spPr>
          <a:xfrm>
            <a:off x="500034" y="214290"/>
            <a:ext cx="8429684" cy="6429420"/>
          </a:xfrm>
          <a:prstGeom prst="wedgeEllipseCallout">
            <a:avLst>
              <a:gd name="adj1" fmla="val -48554"/>
              <a:gd name="adj2" fmla="val 52309"/>
            </a:avLst>
          </a:prstGeom>
        </p:spPr>
        <p:style>
          <a:lnRef idx="1">
            <a:schemeClr val="dk1"/>
          </a:lnRef>
          <a:fillRef idx="2">
            <a:schemeClr val="dk1"/>
          </a:fillRef>
          <a:effectRef idx="1">
            <a:schemeClr val="dk1"/>
          </a:effectRef>
          <a:fontRef idx="minor">
            <a:schemeClr val="dk1"/>
          </a:fontRef>
        </p:style>
        <p:txBody>
          <a:bodyPr rtlCol="1" anchor="ctr"/>
          <a:lstStyle/>
          <a:p>
            <a:pPr algn="ctr" rtl="1"/>
            <a:r>
              <a:rPr lang="ar-DZ" sz="2100" b="1" dirty="0" smtClean="0">
                <a:solidFill>
                  <a:schemeClr val="bg1"/>
                </a:solidFill>
                <a:latin typeface="Arial" pitchFamily="34" charset="0"/>
                <a:cs typeface="Arial" pitchFamily="34" charset="0"/>
              </a:rPr>
              <a:t>إن مهمة علم الدلالة عند </a:t>
            </a:r>
            <a:r>
              <a:rPr lang="ar-DZ" sz="2100" b="1" dirty="0" err="1" smtClean="0">
                <a:solidFill>
                  <a:schemeClr val="bg1"/>
                </a:solidFill>
                <a:latin typeface="Arial" pitchFamily="34" charset="0"/>
                <a:cs typeface="Arial" pitchFamily="34" charset="0"/>
              </a:rPr>
              <a:t>إيزوتسو</a:t>
            </a:r>
            <a:r>
              <a:rPr lang="ar-DZ" sz="2100" b="1" dirty="0" smtClean="0">
                <a:solidFill>
                  <a:schemeClr val="bg1"/>
                </a:solidFill>
                <a:latin typeface="Arial" pitchFamily="34" charset="0"/>
                <a:cs typeface="Arial" pitchFamily="34" charset="0"/>
              </a:rPr>
              <a:t> ليس جمع كلمات القرآن مستقلة وبيان معانيها أو بيان معانيها ضمن السياق، لأن </a:t>
            </a:r>
            <a:r>
              <a:rPr lang="ar-DZ" sz="2100" b="1" dirty="0" err="1" smtClean="0">
                <a:solidFill>
                  <a:schemeClr val="bg1"/>
                </a:solidFill>
                <a:latin typeface="Arial" pitchFamily="34" charset="0"/>
                <a:cs typeface="Arial" pitchFamily="34" charset="0"/>
              </a:rPr>
              <a:t>إيزوتسو</a:t>
            </a:r>
            <a:r>
              <a:rPr lang="ar-DZ" sz="2100" b="1" dirty="0" smtClean="0">
                <a:solidFill>
                  <a:schemeClr val="bg1"/>
                </a:solidFill>
                <a:latin typeface="Arial" pitchFamily="34" charset="0"/>
                <a:cs typeface="Arial" pitchFamily="34" charset="0"/>
              </a:rPr>
              <a:t> يرى أن المعاني الأصلية للكلمات لم تتغير فكلمة( الملائكة) لم يتغير معناها فهي منذ الجاهلية مخلوقات لا ترى ومخلوقات خارقة، فبقي هذا المعنى في القرآن لكن حدد لها مكانا ومركزا وصنفها وأدخلها في حقل دلالي فهم عباد الله. ولا تفهم الكلمة إلا مع الكلمات الأخرى التي لها علاقة </a:t>
            </a:r>
            <a:r>
              <a:rPr lang="ar-DZ" sz="2100" b="1" dirty="0" err="1" smtClean="0">
                <a:solidFill>
                  <a:schemeClr val="bg1"/>
                </a:solidFill>
                <a:latin typeface="Arial" pitchFamily="34" charset="0"/>
                <a:cs typeface="Arial" pitchFamily="34" charset="0"/>
              </a:rPr>
              <a:t>بها</a:t>
            </a:r>
            <a:r>
              <a:rPr lang="ar-DZ" sz="2100" b="1" dirty="0" smtClean="0">
                <a:solidFill>
                  <a:schemeClr val="bg1"/>
                </a:solidFill>
                <a:latin typeface="Arial" pitchFamily="34" charset="0"/>
                <a:cs typeface="Arial" pitchFamily="34" charset="0"/>
              </a:rPr>
              <a:t> فيشكلون حقلا دلاليا يعطينا مفهوما وتجمع هذه الحقول والمجموعات في شبكة </a:t>
            </a:r>
            <a:r>
              <a:rPr lang="ar-DZ" sz="2100" b="1" dirty="0" err="1" smtClean="0">
                <a:solidFill>
                  <a:schemeClr val="bg1"/>
                </a:solidFill>
                <a:latin typeface="Arial" pitchFamily="34" charset="0"/>
                <a:cs typeface="Arial" pitchFamily="34" charset="0"/>
              </a:rPr>
              <a:t>مفهومية</a:t>
            </a:r>
            <a:r>
              <a:rPr lang="ar-DZ" sz="2100" b="1" dirty="0" smtClean="0">
                <a:solidFill>
                  <a:schemeClr val="bg1"/>
                </a:solidFill>
                <a:latin typeface="Arial" pitchFamily="34" charset="0"/>
                <a:cs typeface="Arial" pitchFamily="34" charset="0"/>
              </a:rPr>
              <a:t> موحدة تعطينا تصورا ورؤية للعالم، فكلمة تقوى كانت تعني دفاع عن النفس ثم جمعت في القرآن مع كلمات </a:t>
            </a:r>
            <a:r>
              <a:rPr lang="ar-DZ" sz="2100" b="1" dirty="0" err="1" smtClean="0">
                <a:solidFill>
                  <a:schemeClr val="bg1"/>
                </a:solidFill>
                <a:latin typeface="Arial" pitchFamily="34" charset="0"/>
                <a:cs typeface="Arial" pitchFamily="34" charset="0"/>
              </a:rPr>
              <a:t>اخرى</a:t>
            </a:r>
            <a:r>
              <a:rPr lang="ar-DZ" sz="2100" b="1" dirty="0" smtClean="0">
                <a:solidFill>
                  <a:schemeClr val="bg1"/>
                </a:solidFill>
                <a:latin typeface="Arial" pitchFamily="34" charset="0"/>
                <a:cs typeface="Arial" pitchFamily="34" charset="0"/>
              </a:rPr>
              <a:t> ضمن نظام مفهومي وحقل دلالي معين متعلق بالإيمان فأصبحت تحمل معنى إيماني وديني... ولاكتشاف معنى الكلمة القرآنية لا يمكن فهمها مستقلة ومنعزلة بل تفهم داخل الوحدة الكلية والشبكة </a:t>
            </a:r>
            <a:r>
              <a:rPr lang="ar-DZ" sz="2100" b="1" dirty="0" err="1" smtClean="0">
                <a:solidFill>
                  <a:schemeClr val="bg1"/>
                </a:solidFill>
                <a:latin typeface="Arial" pitchFamily="34" charset="0"/>
                <a:cs typeface="Arial" pitchFamily="34" charset="0"/>
              </a:rPr>
              <a:t>المفهومية</a:t>
            </a:r>
            <a:r>
              <a:rPr lang="ar-DZ" sz="2100" b="1" dirty="0" smtClean="0">
                <a:solidFill>
                  <a:schemeClr val="bg1"/>
                </a:solidFill>
                <a:latin typeface="Arial" pitchFamily="34" charset="0"/>
                <a:cs typeface="Arial" pitchFamily="34" charset="0"/>
              </a:rPr>
              <a:t> بالقران غير تصميم الكلمات وإعادة توزيعها توزيعا خاصا أعجز العرب وأعطى رؤية مغايرة ومختلفة عما كان في الجاهلية...</a:t>
            </a:r>
            <a:endParaRPr lang="fr-FR" sz="21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Bottom)">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Nuances de gris">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20456</TotalTime>
  <Words>1570</Words>
  <PresentationFormat>Affichage à l'écran (4:3)</PresentationFormat>
  <Paragraphs>129</Paragraphs>
  <Slides>21</Slides>
  <Notes>1</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Verve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jegjeg</dc:creator>
  <cp:lastModifiedBy>jegjeg</cp:lastModifiedBy>
  <cp:revision>75</cp:revision>
  <dcterms:created xsi:type="dcterms:W3CDTF">2024-02-07T20:29:36Z</dcterms:created>
  <dcterms:modified xsi:type="dcterms:W3CDTF">2024-02-26T20:32:37Z</dcterms:modified>
</cp:coreProperties>
</file>