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827C"/>
    <a:srgbClr val="96E2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9" d="100"/>
          <a:sy n="69" d="100"/>
        </p:scale>
        <p:origin x="52"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EC60DF2-2979-4623-B72C-862E7D87F096}" type="doc">
      <dgm:prSet loTypeId="urn:microsoft.com/office/officeart/2005/8/layout/venn1" loCatId="relationship" qsTypeId="urn:microsoft.com/office/officeart/2005/8/quickstyle/simple1" qsCatId="simple" csTypeId="urn:microsoft.com/office/officeart/2005/8/colors/colorful3" csCatId="colorful" phldr="1"/>
      <dgm:spPr/>
      <dgm:t>
        <a:bodyPr/>
        <a:lstStyle/>
        <a:p>
          <a:endParaRPr lang="fr-FR"/>
        </a:p>
      </dgm:t>
    </dgm:pt>
    <dgm:pt modelId="{2C88AD2E-FC86-47F8-853E-72E7272F137C}">
      <dgm:prSet phldrT="[Texte]" custT="1"/>
      <dgm:spPr/>
      <dgm:t>
        <a:bodyPr/>
        <a:lstStyle/>
        <a:p>
          <a:pPr rtl="1"/>
          <a:r>
            <a:rPr lang="ar-DZ" sz="4200" dirty="0">
              <a:latin typeface="Arabic Typesetting" pitchFamily="66" charset="-78"/>
              <a:cs typeface="Arabic Typesetting" pitchFamily="66" charset="-78"/>
            </a:rPr>
            <a:t>السياق القرآني</a:t>
          </a:r>
          <a:r>
            <a:rPr lang="ar-DZ" sz="2300" dirty="0"/>
            <a:t> </a:t>
          </a:r>
          <a:endParaRPr lang="fr-FR" sz="2300" dirty="0"/>
        </a:p>
      </dgm:t>
    </dgm:pt>
    <dgm:pt modelId="{F0135D03-31F5-4668-944A-B5D8C9989C7E}" type="parTrans" cxnId="{B8F65AD3-79C3-4F9C-936B-6CF045466005}">
      <dgm:prSet/>
      <dgm:spPr/>
      <dgm:t>
        <a:bodyPr/>
        <a:lstStyle/>
        <a:p>
          <a:endParaRPr lang="fr-FR"/>
        </a:p>
      </dgm:t>
    </dgm:pt>
    <dgm:pt modelId="{584F3EF8-E128-4B2F-A8D9-51C071059B49}" type="sibTrans" cxnId="{B8F65AD3-79C3-4F9C-936B-6CF045466005}">
      <dgm:prSet/>
      <dgm:spPr/>
      <dgm:t>
        <a:bodyPr/>
        <a:lstStyle/>
        <a:p>
          <a:endParaRPr lang="fr-FR"/>
        </a:p>
      </dgm:t>
    </dgm:pt>
    <dgm:pt modelId="{9756E791-8528-49D9-8FA9-2E52300DF2BE}">
      <dgm:prSet phldrT="[Texte]" custT="1"/>
      <dgm:spPr/>
      <dgm:t>
        <a:bodyPr/>
        <a:lstStyle/>
        <a:p>
          <a:pPr rtl="1"/>
          <a:r>
            <a:rPr lang="ar-DZ" sz="4200" dirty="0">
              <a:latin typeface="Arabic Typesetting" pitchFamily="66" charset="-78"/>
              <a:cs typeface="Arabic Typesetting" pitchFamily="66" charset="-78"/>
            </a:rPr>
            <a:t>المعنى العلاقي</a:t>
          </a:r>
          <a:r>
            <a:rPr lang="ar-DZ" sz="2900" dirty="0"/>
            <a:t> </a:t>
          </a:r>
          <a:endParaRPr lang="fr-FR" sz="2900" dirty="0"/>
        </a:p>
      </dgm:t>
    </dgm:pt>
    <dgm:pt modelId="{548387D9-0099-4E54-A510-68D2BF758E35}" type="parTrans" cxnId="{383CA3FE-BFE7-4C88-B998-84E2B19AD116}">
      <dgm:prSet/>
      <dgm:spPr/>
      <dgm:t>
        <a:bodyPr/>
        <a:lstStyle/>
        <a:p>
          <a:endParaRPr lang="fr-FR"/>
        </a:p>
      </dgm:t>
    </dgm:pt>
    <dgm:pt modelId="{DD6D9A20-D44D-4D3A-ABE3-26B59C2640E1}" type="sibTrans" cxnId="{383CA3FE-BFE7-4C88-B998-84E2B19AD116}">
      <dgm:prSet/>
      <dgm:spPr/>
      <dgm:t>
        <a:bodyPr/>
        <a:lstStyle/>
        <a:p>
          <a:endParaRPr lang="fr-FR"/>
        </a:p>
      </dgm:t>
    </dgm:pt>
    <dgm:pt modelId="{0E1D59E8-6FB8-4D02-9E4A-A497B0CEB0D7}">
      <dgm:prSet phldrT="[Texte]" custT="1"/>
      <dgm:spPr/>
      <dgm:t>
        <a:bodyPr/>
        <a:lstStyle/>
        <a:p>
          <a:pPr rtl="1"/>
          <a:r>
            <a:rPr lang="ar-DZ" sz="4200" dirty="0">
              <a:latin typeface="Arabic Typesetting" pitchFamily="66" charset="-78"/>
              <a:cs typeface="Arabic Typesetting" pitchFamily="66" charset="-78"/>
            </a:rPr>
            <a:t>المعنى الأساسي</a:t>
          </a:r>
          <a:endParaRPr lang="fr-FR" sz="4200" dirty="0">
            <a:latin typeface="Arabic Typesetting" pitchFamily="66" charset="-78"/>
            <a:cs typeface="Arabic Typesetting" pitchFamily="66" charset="-78"/>
          </a:endParaRPr>
        </a:p>
      </dgm:t>
    </dgm:pt>
    <dgm:pt modelId="{E89D3A94-5568-40C6-9527-7C419605E0F5}" type="parTrans" cxnId="{282489F1-31AB-421C-86BC-C056580D704F}">
      <dgm:prSet/>
      <dgm:spPr/>
      <dgm:t>
        <a:bodyPr/>
        <a:lstStyle/>
        <a:p>
          <a:endParaRPr lang="fr-FR"/>
        </a:p>
      </dgm:t>
    </dgm:pt>
    <dgm:pt modelId="{3AE68A81-3B5C-4FF2-93D9-54905A012BA6}" type="sibTrans" cxnId="{282489F1-31AB-421C-86BC-C056580D704F}">
      <dgm:prSet/>
      <dgm:spPr/>
      <dgm:t>
        <a:bodyPr/>
        <a:lstStyle/>
        <a:p>
          <a:endParaRPr lang="fr-FR"/>
        </a:p>
      </dgm:t>
    </dgm:pt>
    <dgm:pt modelId="{A058256F-69F9-4A11-87E3-6C0E04FC8E7E}" type="pres">
      <dgm:prSet presAssocID="{BEC60DF2-2979-4623-B72C-862E7D87F096}" presName="compositeShape" presStyleCnt="0">
        <dgm:presLayoutVars>
          <dgm:chMax val="7"/>
          <dgm:dir/>
          <dgm:resizeHandles val="exact"/>
        </dgm:presLayoutVars>
      </dgm:prSet>
      <dgm:spPr/>
      <dgm:t>
        <a:bodyPr/>
        <a:lstStyle/>
        <a:p>
          <a:endParaRPr lang="fr-FR"/>
        </a:p>
      </dgm:t>
    </dgm:pt>
    <dgm:pt modelId="{2357DFC9-585F-4FE4-AD98-64759F10A9E6}" type="pres">
      <dgm:prSet presAssocID="{2C88AD2E-FC86-47F8-853E-72E7272F137C}" presName="circ1" presStyleLbl="vennNode1" presStyleIdx="0" presStyleCnt="3"/>
      <dgm:spPr/>
      <dgm:t>
        <a:bodyPr/>
        <a:lstStyle/>
        <a:p>
          <a:endParaRPr lang="fr-FR"/>
        </a:p>
      </dgm:t>
    </dgm:pt>
    <dgm:pt modelId="{6EFC83A1-50B0-4D97-9BC4-410B82D4B5AE}" type="pres">
      <dgm:prSet presAssocID="{2C88AD2E-FC86-47F8-853E-72E7272F137C}" presName="circ1Tx" presStyleLbl="revTx" presStyleIdx="0" presStyleCnt="0">
        <dgm:presLayoutVars>
          <dgm:chMax val="0"/>
          <dgm:chPref val="0"/>
          <dgm:bulletEnabled val="1"/>
        </dgm:presLayoutVars>
      </dgm:prSet>
      <dgm:spPr/>
      <dgm:t>
        <a:bodyPr/>
        <a:lstStyle/>
        <a:p>
          <a:endParaRPr lang="fr-FR"/>
        </a:p>
      </dgm:t>
    </dgm:pt>
    <dgm:pt modelId="{27B9704B-C5A8-4F34-B8D8-71D5A74BC01C}" type="pres">
      <dgm:prSet presAssocID="{9756E791-8528-49D9-8FA9-2E52300DF2BE}" presName="circ2" presStyleLbl="vennNode1" presStyleIdx="1" presStyleCnt="3"/>
      <dgm:spPr/>
      <dgm:t>
        <a:bodyPr/>
        <a:lstStyle/>
        <a:p>
          <a:endParaRPr lang="fr-FR"/>
        </a:p>
      </dgm:t>
    </dgm:pt>
    <dgm:pt modelId="{66BC05E3-FB9F-40E7-A55D-2B4E573A4BF7}" type="pres">
      <dgm:prSet presAssocID="{9756E791-8528-49D9-8FA9-2E52300DF2BE}" presName="circ2Tx" presStyleLbl="revTx" presStyleIdx="0" presStyleCnt="0">
        <dgm:presLayoutVars>
          <dgm:chMax val="0"/>
          <dgm:chPref val="0"/>
          <dgm:bulletEnabled val="1"/>
        </dgm:presLayoutVars>
      </dgm:prSet>
      <dgm:spPr/>
      <dgm:t>
        <a:bodyPr/>
        <a:lstStyle/>
        <a:p>
          <a:endParaRPr lang="fr-FR"/>
        </a:p>
      </dgm:t>
    </dgm:pt>
    <dgm:pt modelId="{0C2BA492-8F69-4E33-9891-9C1DEF9E89EB}" type="pres">
      <dgm:prSet presAssocID="{0E1D59E8-6FB8-4D02-9E4A-A497B0CEB0D7}" presName="circ3" presStyleLbl="vennNode1" presStyleIdx="2" presStyleCnt="3"/>
      <dgm:spPr/>
      <dgm:t>
        <a:bodyPr/>
        <a:lstStyle/>
        <a:p>
          <a:endParaRPr lang="fr-FR"/>
        </a:p>
      </dgm:t>
    </dgm:pt>
    <dgm:pt modelId="{D34F98C7-BC79-4B4F-A7B0-C82D82884A04}" type="pres">
      <dgm:prSet presAssocID="{0E1D59E8-6FB8-4D02-9E4A-A497B0CEB0D7}" presName="circ3Tx" presStyleLbl="revTx" presStyleIdx="0" presStyleCnt="0">
        <dgm:presLayoutVars>
          <dgm:chMax val="0"/>
          <dgm:chPref val="0"/>
          <dgm:bulletEnabled val="1"/>
        </dgm:presLayoutVars>
      </dgm:prSet>
      <dgm:spPr/>
      <dgm:t>
        <a:bodyPr/>
        <a:lstStyle/>
        <a:p>
          <a:endParaRPr lang="fr-FR"/>
        </a:p>
      </dgm:t>
    </dgm:pt>
  </dgm:ptLst>
  <dgm:cxnLst>
    <dgm:cxn modelId="{383CA3FE-BFE7-4C88-B998-84E2B19AD116}" srcId="{BEC60DF2-2979-4623-B72C-862E7D87F096}" destId="{9756E791-8528-49D9-8FA9-2E52300DF2BE}" srcOrd="1" destOrd="0" parTransId="{548387D9-0099-4E54-A510-68D2BF758E35}" sibTransId="{DD6D9A20-D44D-4D3A-ABE3-26B59C2640E1}"/>
    <dgm:cxn modelId="{90AF8A8B-EFF8-4EC5-8A1D-2A4D66792D93}" type="presOf" srcId="{9756E791-8528-49D9-8FA9-2E52300DF2BE}" destId="{66BC05E3-FB9F-40E7-A55D-2B4E573A4BF7}" srcOrd="1" destOrd="0" presId="urn:microsoft.com/office/officeart/2005/8/layout/venn1"/>
    <dgm:cxn modelId="{645992C4-FF6F-47A7-BE28-903F68A5579F}" type="presOf" srcId="{BEC60DF2-2979-4623-B72C-862E7D87F096}" destId="{A058256F-69F9-4A11-87E3-6C0E04FC8E7E}" srcOrd="0" destOrd="0" presId="urn:microsoft.com/office/officeart/2005/8/layout/venn1"/>
    <dgm:cxn modelId="{282489F1-31AB-421C-86BC-C056580D704F}" srcId="{BEC60DF2-2979-4623-B72C-862E7D87F096}" destId="{0E1D59E8-6FB8-4D02-9E4A-A497B0CEB0D7}" srcOrd="2" destOrd="0" parTransId="{E89D3A94-5568-40C6-9527-7C419605E0F5}" sibTransId="{3AE68A81-3B5C-4FF2-93D9-54905A012BA6}"/>
    <dgm:cxn modelId="{98B5DA03-B099-4663-AE12-A6FB73781157}" type="presOf" srcId="{9756E791-8528-49D9-8FA9-2E52300DF2BE}" destId="{27B9704B-C5A8-4F34-B8D8-71D5A74BC01C}" srcOrd="0" destOrd="0" presId="urn:microsoft.com/office/officeart/2005/8/layout/venn1"/>
    <dgm:cxn modelId="{8FE276F1-A7DE-4CFD-A03F-B404C450F0CF}" type="presOf" srcId="{0E1D59E8-6FB8-4D02-9E4A-A497B0CEB0D7}" destId="{0C2BA492-8F69-4E33-9891-9C1DEF9E89EB}" srcOrd="0" destOrd="0" presId="urn:microsoft.com/office/officeart/2005/8/layout/venn1"/>
    <dgm:cxn modelId="{CE2B5CD5-CB6F-4768-A89A-5DCCFED527E1}" type="presOf" srcId="{2C88AD2E-FC86-47F8-853E-72E7272F137C}" destId="{2357DFC9-585F-4FE4-AD98-64759F10A9E6}" srcOrd="0" destOrd="0" presId="urn:microsoft.com/office/officeart/2005/8/layout/venn1"/>
    <dgm:cxn modelId="{B8F65AD3-79C3-4F9C-936B-6CF045466005}" srcId="{BEC60DF2-2979-4623-B72C-862E7D87F096}" destId="{2C88AD2E-FC86-47F8-853E-72E7272F137C}" srcOrd="0" destOrd="0" parTransId="{F0135D03-31F5-4668-944A-B5D8C9989C7E}" sibTransId="{584F3EF8-E128-4B2F-A8D9-51C071059B49}"/>
    <dgm:cxn modelId="{27BF5DD5-1B14-4698-92A8-48E45647882E}" type="presOf" srcId="{0E1D59E8-6FB8-4D02-9E4A-A497B0CEB0D7}" destId="{D34F98C7-BC79-4B4F-A7B0-C82D82884A04}" srcOrd="1" destOrd="0" presId="urn:microsoft.com/office/officeart/2005/8/layout/venn1"/>
    <dgm:cxn modelId="{E86FE01A-C29F-4D1F-8680-AD0BDBBDA370}" type="presOf" srcId="{2C88AD2E-FC86-47F8-853E-72E7272F137C}" destId="{6EFC83A1-50B0-4D97-9BC4-410B82D4B5AE}" srcOrd="1" destOrd="0" presId="urn:microsoft.com/office/officeart/2005/8/layout/venn1"/>
    <dgm:cxn modelId="{9004BA31-A792-40C5-B659-84E3F6F3C189}" type="presParOf" srcId="{A058256F-69F9-4A11-87E3-6C0E04FC8E7E}" destId="{2357DFC9-585F-4FE4-AD98-64759F10A9E6}" srcOrd="0" destOrd="0" presId="urn:microsoft.com/office/officeart/2005/8/layout/venn1"/>
    <dgm:cxn modelId="{358A5C1E-7752-4C80-8D01-4D0253631797}" type="presParOf" srcId="{A058256F-69F9-4A11-87E3-6C0E04FC8E7E}" destId="{6EFC83A1-50B0-4D97-9BC4-410B82D4B5AE}" srcOrd="1" destOrd="0" presId="urn:microsoft.com/office/officeart/2005/8/layout/venn1"/>
    <dgm:cxn modelId="{430F0808-6854-4F31-98E2-9455A48B0BE9}" type="presParOf" srcId="{A058256F-69F9-4A11-87E3-6C0E04FC8E7E}" destId="{27B9704B-C5A8-4F34-B8D8-71D5A74BC01C}" srcOrd="2" destOrd="0" presId="urn:microsoft.com/office/officeart/2005/8/layout/venn1"/>
    <dgm:cxn modelId="{D74D4B88-87EE-48F2-87E0-705B28D16583}" type="presParOf" srcId="{A058256F-69F9-4A11-87E3-6C0E04FC8E7E}" destId="{66BC05E3-FB9F-40E7-A55D-2B4E573A4BF7}" srcOrd="3" destOrd="0" presId="urn:microsoft.com/office/officeart/2005/8/layout/venn1"/>
    <dgm:cxn modelId="{25FB45E2-B9AE-4C02-BEC9-6DF2EABE600F}" type="presParOf" srcId="{A058256F-69F9-4A11-87E3-6C0E04FC8E7E}" destId="{0C2BA492-8F69-4E33-9891-9C1DEF9E89EB}" srcOrd="4" destOrd="0" presId="urn:microsoft.com/office/officeart/2005/8/layout/venn1"/>
    <dgm:cxn modelId="{55364FBF-90C5-4FDB-8C6E-44A1D2A0E0D3}" type="presParOf" srcId="{A058256F-69F9-4A11-87E3-6C0E04FC8E7E}" destId="{D34F98C7-BC79-4B4F-A7B0-C82D82884A04}"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57DFC9-585F-4FE4-AD98-64759F10A9E6}">
      <dsp:nvSpPr>
        <dsp:cNvPr id="0" name=""/>
        <dsp:cNvSpPr/>
      </dsp:nvSpPr>
      <dsp:spPr>
        <a:xfrm>
          <a:off x="3265766" y="48274"/>
          <a:ext cx="2317192" cy="2317192"/>
        </a:xfrm>
        <a:prstGeom prst="ellipse">
          <a:avLst/>
        </a:prstGeom>
        <a:solidFill>
          <a:schemeClr val="accent3">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DZ" sz="4200" kern="1200" dirty="0">
              <a:latin typeface="Arabic Typesetting" pitchFamily="66" charset="-78"/>
              <a:cs typeface="Arabic Typesetting" pitchFamily="66" charset="-78"/>
            </a:rPr>
            <a:t>السياق القرآني</a:t>
          </a:r>
          <a:r>
            <a:rPr lang="ar-DZ" sz="2300" kern="1200" dirty="0"/>
            <a:t> </a:t>
          </a:r>
          <a:endParaRPr lang="fr-FR" sz="2300" kern="1200" dirty="0"/>
        </a:p>
      </dsp:txBody>
      <dsp:txXfrm>
        <a:off x="3574725" y="453783"/>
        <a:ext cx="1699274" cy="1042736"/>
      </dsp:txXfrm>
    </dsp:sp>
    <dsp:sp modelId="{27B9704B-C5A8-4F34-B8D8-71D5A74BC01C}">
      <dsp:nvSpPr>
        <dsp:cNvPr id="0" name=""/>
        <dsp:cNvSpPr/>
      </dsp:nvSpPr>
      <dsp:spPr>
        <a:xfrm>
          <a:off x="4101886" y="1496519"/>
          <a:ext cx="2317192" cy="2317192"/>
        </a:xfrm>
        <a:prstGeom prst="ellipse">
          <a:avLst/>
        </a:prstGeom>
        <a:solidFill>
          <a:schemeClr val="accent3">
            <a:alpha val="50000"/>
            <a:hueOff val="1355300"/>
            <a:satOff val="50000"/>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DZ" sz="4200" kern="1200" dirty="0">
              <a:latin typeface="Arabic Typesetting" pitchFamily="66" charset="-78"/>
              <a:cs typeface="Arabic Typesetting" pitchFamily="66" charset="-78"/>
            </a:rPr>
            <a:t>المعنى العلاقي</a:t>
          </a:r>
          <a:r>
            <a:rPr lang="ar-DZ" sz="2900" kern="1200" dirty="0"/>
            <a:t> </a:t>
          </a:r>
          <a:endParaRPr lang="fr-FR" sz="2900" kern="1200" dirty="0"/>
        </a:p>
      </dsp:txBody>
      <dsp:txXfrm>
        <a:off x="4810561" y="2095127"/>
        <a:ext cx="1390315" cy="1274455"/>
      </dsp:txXfrm>
    </dsp:sp>
    <dsp:sp modelId="{0C2BA492-8F69-4E33-9891-9C1DEF9E89EB}">
      <dsp:nvSpPr>
        <dsp:cNvPr id="0" name=""/>
        <dsp:cNvSpPr/>
      </dsp:nvSpPr>
      <dsp:spPr>
        <a:xfrm>
          <a:off x="2429646" y="1496519"/>
          <a:ext cx="2317192" cy="2317192"/>
        </a:xfrm>
        <a:prstGeom prst="ellipse">
          <a:avLst/>
        </a:prstGeom>
        <a:solidFill>
          <a:schemeClr val="accent3">
            <a:alpha val="50000"/>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866900" rtl="1">
            <a:lnSpc>
              <a:spcPct val="90000"/>
            </a:lnSpc>
            <a:spcBef>
              <a:spcPct val="0"/>
            </a:spcBef>
            <a:spcAft>
              <a:spcPct val="35000"/>
            </a:spcAft>
          </a:pPr>
          <a:r>
            <a:rPr lang="ar-DZ" sz="4200" kern="1200" dirty="0">
              <a:latin typeface="Arabic Typesetting" pitchFamily="66" charset="-78"/>
              <a:cs typeface="Arabic Typesetting" pitchFamily="66" charset="-78"/>
            </a:rPr>
            <a:t>المعنى الأساسي</a:t>
          </a:r>
          <a:endParaRPr lang="fr-FR" sz="4200" kern="1200" dirty="0">
            <a:latin typeface="Arabic Typesetting" pitchFamily="66" charset="-78"/>
            <a:cs typeface="Arabic Typesetting" pitchFamily="66" charset="-78"/>
          </a:endParaRPr>
        </a:p>
      </dsp:txBody>
      <dsp:txXfrm>
        <a:off x="2647848" y="2095127"/>
        <a:ext cx="1390315" cy="1274455"/>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2967751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3345646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79355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3829457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3087948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8632122-91FC-45D3-9A5D-CB1741C44AEF}"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2669303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8632122-91FC-45D3-9A5D-CB1741C44AEF}" type="datetimeFigureOut">
              <a:rPr lang="fr-FR" smtClean="0"/>
              <a:t>15/02/2024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1308942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8632122-91FC-45D3-9A5D-CB1741C44AEF}" type="datetimeFigureOut">
              <a:rPr lang="fr-FR" smtClean="0"/>
              <a:t>15/02/2024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2613224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632122-91FC-45D3-9A5D-CB1741C44AEF}" type="datetimeFigureOut">
              <a:rPr lang="fr-FR" smtClean="0"/>
              <a:t>15/02/2024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386363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8632122-91FC-45D3-9A5D-CB1741C44AEF}"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139160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8632122-91FC-45D3-9A5D-CB1741C44AEF}" type="datetimeFigureOut">
              <a:rPr lang="fr-FR" smtClean="0"/>
              <a:t>15/02/2024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8D6F38-AC08-4139-9D94-294E927D65CA}" type="slidenum">
              <a:rPr lang="fr-FR" smtClean="0"/>
              <a:t>‹N°›</a:t>
            </a:fld>
            <a:endParaRPr lang="fr-FR"/>
          </a:p>
        </p:txBody>
      </p:sp>
    </p:spTree>
    <p:extLst>
      <p:ext uri="{BB962C8B-B14F-4D97-AF65-F5344CB8AC3E}">
        <p14:creationId xmlns:p14="http://schemas.microsoft.com/office/powerpoint/2010/main" val="105120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32122-91FC-45D3-9A5D-CB1741C44AEF}" type="datetimeFigureOut">
              <a:rPr lang="fr-FR" smtClean="0"/>
              <a:t>15/02/2024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8D6F38-AC08-4139-9D94-294E927D65CA}" type="slidenum">
              <a:rPr lang="fr-FR" smtClean="0"/>
              <a:t>‹N°›</a:t>
            </a:fld>
            <a:endParaRPr lang="fr-FR"/>
          </a:p>
        </p:txBody>
      </p:sp>
    </p:spTree>
    <p:extLst>
      <p:ext uri="{BB962C8B-B14F-4D97-AF65-F5344CB8AC3E}">
        <p14:creationId xmlns:p14="http://schemas.microsoft.com/office/powerpoint/2010/main" val="3891853641"/>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68300" y="292100"/>
            <a:ext cx="11328400" cy="4893647"/>
          </a:xfrm>
          <a:prstGeom prst="rect">
            <a:avLst/>
          </a:prstGeom>
          <a:noFill/>
        </p:spPr>
        <p:txBody>
          <a:bodyPr wrap="square" numCol="1" rtlCol="0">
            <a:spAutoFit/>
          </a:bodyPr>
          <a:lstStyle/>
          <a:p>
            <a:pPr algn="ctr"/>
            <a:r>
              <a:rPr lang="ar-DZ" sz="5400" dirty="0" smtClean="0">
                <a:solidFill>
                  <a:srgbClr val="FC827C"/>
                </a:solidFill>
                <a:latin typeface="Aldhabi" panose="01000000000000000000" pitchFamily="2" charset="-78"/>
                <a:cs typeface="Aldhabi" panose="01000000000000000000" pitchFamily="2" charset="-78"/>
              </a:rPr>
              <a:t>الله والانسان في القران </a:t>
            </a:r>
          </a:p>
          <a:p>
            <a:r>
              <a:rPr lang="ar-DZ" sz="5400" dirty="0" smtClean="0">
                <a:solidFill>
                  <a:srgbClr val="FC827C"/>
                </a:solidFill>
                <a:latin typeface="Aldhabi" panose="01000000000000000000" pitchFamily="2" charset="-78"/>
                <a:cs typeface="Aldhabi" panose="01000000000000000000" pitchFamily="2" charset="-78"/>
              </a:rPr>
              <a:t>ل:توشيهيكو </a:t>
            </a:r>
            <a:r>
              <a:rPr lang="ar-DZ" sz="5400" dirty="0" err="1" smtClean="0">
                <a:solidFill>
                  <a:srgbClr val="FC827C"/>
                </a:solidFill>
                <a:latin typeface="Aldhabi" panose="01000000000000000000" pitchFamily="2" charset="-78"/>
                <a:cs typeface="Aldhabi" panose="01000000000000000000" pitchFamily="2" charset="-78"/>
              </a:rPr>
              <a:t>ايزوتسو</a:t>
            </a:r>
            <a:r>
              <a:rPr lang="ar-DZ" sz="5400" dirty="0" smtClean="0">
                <a:solidFill>
                  <a:srgbClr val="FC827C"/>
                </a:solidFill>
                <a:latin typeface="Aldhabi" panose="01000000000000000000" pitchFamily="2" charset="-78"/>
                <a:cs typeface="Aldhabi" panose="01000000000000000000" pitchFamily="2" charset="-78"/>
              </a:rPr>
              <a:t> </a:t>
            </a:r>
          </a:p>
          <a:p>
            <a:endParaRPr lang="ar-DZ" sz="3600" dirty="0" smtClean="0">
              <a:solidFill>
                <a:schemeClr val="accent2">
                  <a:lumMod val="75000"/>
                </a:schemeClr>
              </a:solidFill>
              <a:latin typeface="Aldhabi" panose="01000000000000000000" pitchFamily="2" charset="-78"/>
              <a:cs typeface="Aldhabi" panose="01000000000000000000" pitchFamily="2" charset="-78"/>
            </a:endParaRPr>
          </a:p>
          <a:p>
            <a:pPr algn="justLow" rtl="1"/>
            <a:r>
              <a:rPr lang="ar-DZ" sz="3600" dirty="0"/>
              <a:t> </a:t>
            </a:r>
            <a:r>
              <a:rPr lang="ar-DZ" sz="2800" dirty="0" smtClean="0">
                <a:latin typeface="Algerian" panose="04020705040A02060702" pitchFamily="82" charset="0"/>
              </a:rPr>
              <a:t>قراءة الفصل الأول من الكتاب المبحث 03بعنوان </a:t>
            </a:r>
            <a:r>
              <a:rPr lang="ar-DZ" sz="3600" dirty="0" smtClean="0">
                <a:solidFill>
                  <a:srgbClr val="FF0000"/>
                </a:solidFill>
                <a:latin typeface="Arabic Typesetting" panose="03020402040406030203" pitchFamily="66" charset="-78"/>
                <a:cs typeface="Arabic Typesetting" panose="03020402040406030203" pitchFamily="66" charset="-78"/>
              </a:rPr>
              <a:t>°</a:t>
            </a:r>
            <a:r>
              <a:rPr lang="ar-DZ" sz="4800" dirty="0" smtClean="0">
                <a:solidFill>
                  <a:srgbClr val="FC827C"/>
                </a:solidFill>
                <a:latin typeface="Arabic Typesetting" panose="03020402040406030203" pitchFamily="66" charset="-78"/>
                <a:cs typeface="Arabic Typesetting" panose="03020402040406030203" pitchFamily="66" charset="-78"/>
              </a:rPr>
              <a:t>المعنى الأساسي والمعنى العلاقي </a:t>
            </a:r>
            <a:r>
              <a:rPr lang="ar-DZ" sz="3600" dirty="0" smtClean="0">
                <a:solidFill>
                  <a:srgbClr val="FC827C"/>
                </a:solidFill>
                <a:latin typeface="Algerian" panose="04020705040A02060702" pitchFamily="82" charset="0"/>
              </a:rPr>
              <a:t>°</a:t>
            </a:r>
          </a:p>
          <a:p>
            <a:pPr algn="justLow" rtl="1"/>
            <a:endParaRPr lang="ar-DZ" sz="3600" dirty="0" smtClean="0">
              <a:solidFill>
                <a:srgbClr val="FC827C"/>
              </a:solidFill>
              <a:latin typeface="Algerian" panose="04020705040A02060702" pitchFamily="82" charset="0"/>
            </a:endParaRPr>
          </a:p>
          <a:p>
            <a:pPr algn="just" rtl="1"/>
            <a:r>
              <a:rPr lang="ar-DZ" sz="2800" dirty="0" smtClean="0">
                <a:latin typeface="Algerian" panose="04020705040A02060702" pitchFamily="82" charset="0"/>
              </a:rPr>
              <a:t>من اعداد الطالبتين:</a:t>
            </a:r>
          </a:p>
          <a:p>
            <a:pPr algn="just" rtl="1"/>
            <a:r>
              <a:rPr lang="ar-DZ" sz="2800" dirty="0" smtClean="0">
                <a:latin typeface="Algerian" panose="04020705040A02060702" pitchFamily="82" charset="0"/>
              </a:rPr>
              <a:t>حططاش امينة</a:t>
            </a:r>
          </a:p>
          <a:p>
            <a:pPr algn="just" rtl="1"/>
            <a:r>
              <a:rPr lang="ar-DZ" sz="2800" dirty="0" smtClean="0">
                <a:latin typeface="Algerian" panose="04020705040A02060702" pitchFamily="82" charset="0"/>
              </a:rPr>
              <a:t>روينة نور الهدى </a:t>
            </a:r>
          </a:p>
        </p:txBody>
      </p:sp>
    </p:spTree>
    <p:extLst>
      <p:ext uri="{BB962C8B-B14F-4D97-AF65-F5344CB8AC3E}">
        <p14:creationId xmlns:p14="http://schemas.microsoft.com/office/powerpoint/2010/main" val="9191916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25600" y="1366982"/>
            <a:ext cx="9042399" cy="378565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ar-DZ" sz="8000" dirty="0" smtClean="0">
                <a:solidFill>
                  <a:srgbClr val="FC827C"/>
                </a:solidFill>
                <a:latin typeface="Andalus" panose="02020603050405020304" pitchFamily="18" charset="-78"/>
                <a:cs typeface="Andalus" panose="02020603050405020304" pitchFamily="18" charset="-78"/>
              </a:rPr>
              <a:t>الجد منا والتوفيق من المولى </a:t>
            </a:r>
          </a:p>
          <a:p>
            <a:pPr algn="ctr"/>
            <a:r>
              <a:rPr lang="ar-DZ" sz="8000" dirty="0" smtClean="0">
                <a:solidFill>
                  <a:srgbClr val="FC827C"/>
                </a:solidFill>
                <a:latin typeface="Andalus" panose="02020603050405020304" pitchFamily="18" charset="-78"/>
                <a:cs typeface="Andalus" panose="02020603050405020304" pitchFamily="18" charset="-78"/>
              </a:rPr>
              <a:t>نرجو ان يكون العمل ملما لما  طلب منا </a:t>
            </a:r>
            <a:endParaRPr lang="fr-FR" sz="8000" dirty="0">
              <a:solidFill>
                <a:srgbClr val="FC827C"/>
              </a:solidFill>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903594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322943" y="566057"/>
            <a:ext cx="11379200" cy="6001643"/>
          </a:xfrm>
          <a:prstGeom prst="rect">
            <a:avLst/>
          </a:prstGeom>
          <a:noFill/>
        </p:spPr>
        <p:txBody>
          <a:bodyPr wrap="square" rtlCol="0">
            <a:spAutoFit/>
          </a:bodyPr>
          <a:lstStyle/>
          <a:p>
            <a:pPr algn="r"/>
            <a:r>
              <a:rPr lang="ar-DZ" sz="3200" b="1" dirty="0" smtClean="0">
                <a:latin typeface="Algerian" panose="04020705040A02060702" pitchFamily="82" charset="0"/>
              </a:rPr>
              <a:t> </a:t>
            </a:r>
            <a:r>
              <a:rPr lang="ar-DZ" sz="3200" b="1" dirty="0" smtClean="0">
                <a:solidFill>
                  <a:srgbClr val="FC827C"/>
                </a:solidFill>
                <a:latin typeface="Arial Unicode MS" panose="020B0604020202020204" pitchFamily="34" charset="-128"/>
                <a:ea typeface="Arial Unicode MS" panose="020B0604020202020204" pitchFamily="34" charset="-128"/>
                <a:cs typeface="Arial Unicode MS" panose="020B0604020202020204" pitchFamily="34" charset="-128"/>
              </a:rPr>
              <a:t>مدخل :</a:t>
            </a:r>
          </a:p>
          <a:p>
            <a:pPr algn="r"/>
            <a:r>
              <a:rPr lang="ar-DZ" sz="3200" b="1" dirty="0" smtClean="0">
                <a:latin typeface="Algerian" panose="04020705040A02060702" pitchFamily="82" charset="0"/>
              </a:rPr>
              <a:t>كثيرة </a:t>
            </a:r>
            <a:r>
              <a:rPr lang="ar-DZ" sz="3200" b="1" dirty="0">
                <a:latin typeface="Algerian" panose="04020705040A02060702" pitchFamily="82" charset="0"/>
              </a:rPr>
              <a:t>هي الجهود التي بذلت من قبل المستشرقين في تناولهم للإسلام عامة والقرآن الكريم خاصة إما طعنًا أو انتصارًا، ولكن يبدو أن الباحث الياباني توشيهيكو إيزوتسو قد بذل جهدًا عظيمًا في تأليف هذا الكتاب عن القرآن الكريم وماهية نظرته إلى العالم والوجود، راصدًا ذلك من خلال الكشف عن علاقة الإنسان بالله تعالى في القرآن الكريم، ومقتضيات تلك العلاقة وانعكاساتها على تصور العالم والوجود.</a:t>
            </a:r>
            <a:br>
              <a:rPr lang="ar-DZ" sz="3200" b="1" dirty="0">
                <a:latin typeface="Algerian" panose="04020705040A02060702" pitchFamily="82" charset="0"/>
              </a:rPr>
            </a:br>
            <a:r>
              <a:rPr lang="ar-DZ" sz="3200" b="1" dirty="0">
                <a:latin typeface="Algerian" panose="04020705040A02060702" pitchFamily="82" charset="0"/>
              </a:rPr>
              <a:t>وقد استعان في ذلك بمنهج علم الدلالة المعاصر، يقول الباحث: “إن عنوان “علم دلالة القرآن” يوحي أولا بأن العمل سيقوم بصورة أساسية على تطبيقنا منهج التحليل الدلالي أو المفهومي لمادة مستمدة من المعجم القرآني، ومن جانب آخر، فإن هذا سيوحي بأن علم الدلالة سيمثل [...] الوجه المنهجي من عملنا، فيما سيمثل القرآن جانبه المادي”. وذلك من خلال دراسة “المفاهيم الكبرى بشكل تحليلي ومنهجي، أعني تلك المفاهيم التي يبدو أنها كانت ذات دور حاسم في تشكيل الرؤية القرآنية للكون”.</a:t>
            </a:r>
            <a:endParaRPr lang="fr-FR" sz="3200" dirty="0">
              <a:latin typeface="Algerian" panose="04020705040A02060702" pitchFamily="82" charset="0"/>
            </a:endParaRPr>
          </a:p>
        </p:txBody>
      </p:sp>
    </p:spTree>
    <p:extLst>
      <p:ext uri="{BB962C8B-B14F-4D97-AF65-F5344CB8AC3E}">
        <p14:creationId xmlns:p14="http://schemas.microsoft.com/office/powerpoint/2010/main" val="3639679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85371" y="508000"/>
            <a:ext cx="10711543" cy="5632311"/>
          </a:xfrm>
          <a:prstGeom prst="rect">
            <a:avLst/>
          </a:prstGeom>
          <a:noFill/>
        </p:spPr>
        <p:txBody>
          <a:bodyPr wrap="square" rtlCol="0">
            <a:spAutoFit/>
          </a:bodyPr>
          <a:lstStyle/>
          <a:p>
            <a:pPr algn="r"/>
            <a:r>
              <a:rPr lang="ar-DZ" sz="2400" b="1" dirty="0">
                <a:latin typeface="Algerian" panose="04020705040A02060702" pitchFamily="82" charset="0"/>
              </a:rPr>
              <a:t>وإضافة “علم الدلالة” إلى “القرآن” وما يفيده من معنى الاختصاص؛ فيه إيماء إلى أن الرجل يريد تحوير علم الدلالة ليصبح مناسبًا لأن يتخذ منهجًا لدراسة القرآن الكريم، خاصة وأنه جعل الفصل الأول من كتابه للحديث عن علاقة علم الدلالة بالقرآن الكريم ومدى إمكانية دراسته بهذا المنهج، والنتائج المهمة التي يمكن أن نتوصل إليها.</a:t>
            </a:r>
            <a:br>
              <a:rPr lang="ar-DZ" sz="2400" b="1" dirty="0">
                <a:latin typeface="Algerian" panose="04020705040A02060702" pitchFamily="82" charset="0"/>
              </a:rPr>
            </a:br>
            <a:r>
              <a:rPr lang="ar-DZ" sz="2400" b="1" dirty="0">
                <a:latin typeface="Algerian" panose="04020705040A02060702" pitchFamily="82" charset="0"/>
              </a:rPr>
              <a:t>وإنما قلت ذلك لما للرجل من إلمام كبير جدًّا باللغة العربية ودلالاتها وقواعدها، إلى حد أن شمل إلمامه هذا الشعرَ الجاهلي، وهو واضح في الكتاب؛ خاصة حينما يتناول بعض الألفاظ القرآنية بالدراسة ليكشف عن تطورها الدلالي من العصر الجاهلي إلى عصر الإسلام كاشفا عن معناها في العصر الجاهلي وعما أصبحت عليه بعد مجيء الإسلام مستدلًّا على ذلك كله بأبيات شعرية من الشعر الجاهلي، والعجيب أنه قد يتعدى ذلك إلى نقد الأبيات الشعرية المستشهَد بها ليكشف حقيقتها أو زيفها بل ونقد الآراء التي تقول بزيف بعض الأبيات وهي مخطئة في ذلك حسب رأي إيزوتسو.</a:t>
            </a:r>
            <a:br>
              <a:rPr lang="ar-DZ" sz="2400" b="1" dirty="0">
                <a:latin typeface="Algerian" panose="04020705040A02060702" pitchFamily="82" charset="0"/>
              </a:rPr>
            </a:br>
            <a:r>
              <a:rPr lang="ar-DZ" sz="2400" b="1" dirty="0">
                <a:latin typeface="Algerian" panose="04020705040A02060702" pitchFamily="82" charset="0"/>
              </a:rPr>
              <a:t>فإذا كان إلمامه بالعربية بلغ هذا الحد، فإنه بلا شك لا يخفى عليه ما </a:t>
            </a:r>
            <a:r>
              <a:rPr lang="ar-DZ" sz="2400" b="1" dirty="0" err="1">
                <a:latin typeface="Algerian" panose="04020705040A02060702" pitchFamily="82" charset="0"/>
              </a:rPr>
              <a:t>تفيده</a:t>
            </a:r>
            <a:r>
              <a:rPr lang="ar-DZ" sz="2400" b="1" dirty="0">
                <a:latin typeface="Algerian" panose="04020705040A02060702" pitchFamily="82" charset="0"/>
              </a:rPr>
              <a:t> الإضافة في العنوان من الاختصاص، فهو إذن كأنه يتحدث عن علم الدلالة الخاص بالقرآن الكريم بما هو كلام الله تعالى.</a:t>
            </a:r>
            <a:br>
              <a:rPr lang="ar-DZ" sz="2400" b="1" dirty="0">
                <a:latin typeface="Algerian" panose="04020705040A02060702" pitchFamily="82" charset="0"/>
              </a:rPr>
            </a:br>
            <a:r>
              <a:rPr lang="ar-DZ" sz="2400" b="1" dirty="0">
                <a:latin typeface="Algerian" panose="04020705040A02060702" pitchFamily="82" charset="0"/>
              </a:rPr>
              <a:t>ومن هنا ندرك ما لإيزوتسو من احترام كبير لهذا الكتاب العظيم، وقد صرح في كتابه أن دراسته هذه ما هي إلا محاولة </a:t>
            </a:r>
            <a:r>
              <a:rPr lang="ar-DZ" sz="2400" b="1" dirty="0" smtClean="0">
                <a:latin typeface="Algerian" panose="04020705040A02060702" pitchFamily="82" charset="0"/>
              </a:rPr>
              <a:t>للإسهام </a:t>
            </a:r>
            <a:r>
              <a:rPr lang="ar-DZ" sz="2400" b="1" dirty="0">
                <a:latin typeface="Algerian" panose="04020705040A02060702" pitchFamily="82" charset="0"/>
              </a:rPr>
              <a:t>بشيء جديد من أجل فهم أفضل لرسالة القرآن لعصره ولنا”.</a:t>
            </a:r>
            <a:br>
              <a:rPr lang="ar-DZ" sz="2400" b="1" dirty="0">
                <a:latin typeface="Algerian" panose="04020705040A02060702" pitchFamily="82" charset="0"/>
              </a:rPr>
            </a:br>
            <a:endParaRPr lang="fr-FR" sz="2400" dirty="0">
              <a:latin typeface="Algerian" panose="04020705040A02060702" pitchFamily="82" charset="0"/>
            </a:endParaRPr>
          </a:p>
        </p:txBody>
      </p:sp>
    </p:spTree>
    <p:extLst>
      <p:ext uri="{BB962C8B-B14F-4D97-AF65-F5344CB8AC3E}">
        <p14:creationId xmlns:p14="http://schemas.microsoft.com/office/powerpoint/2010/main" val="3565522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0" y="667657"/>
            <a:ext cx="11538857" cy="5755422"/>
          </a:xfrm>
          <a:prstGeom prst="rect">
            <a:avLst/>
          </a:prstGeom>
          <a:noFill/>
        </p:spPr>
        <p:txBody>
          <a:bodyPr wrap="square" rtlCol="0">
            <a:spAutoFit/>
          </a:bodyPr>
          <a:lstStyle/>
          <a:p>
            <a:pPr algn="r"/>
            <a:r>
              <a:rPr lang="ar-DZ" sz="2800" b="1" dirty="0"/>
              <a:t>ومن خلال رصد تطور الألفاظ ما بين العصر الجاهلي وعصر الإسلام –كما أشرت- يكشف لنا إيزوتسو عن نظرة العرب وتصورهم لهذا العالم بما في ذلك الله سبحانه، وأنفسهم هم في العصر الجاهلي، وكيف أصبحت نظرتهم له بعد نزول القرآن الكريم، يقول: “…فكل هذه المصطلحات تقريبًا كانت مستعملة بصيغة أو بأخرى في العصر الجاهلي (…) وجاء الإسلام فجمعها معا وضمها كلها في شبكة مفهومية هنا يتحدث إيزوتسو عن مصطلحين منهجيين مهمين جدًّا في دراسته، وهو ما سماه “المعنى الأساسي” و”المعنى العلاقي”؛ فالمعنى الأساسي هو ذلك المعنى الذي تدل عليه الكلمة قبل أن تدخل إلى جهاز مفاهيمي معين وتحتفظ به إذا اقتطعت من أي سياق كان، وأما المعنى العلاقي فهو ذلك المعنى الذي يضاف إلى المعنى الأساسي بعد دخول الكلمة إلى جهاز مفاهيمي معين.</a:t>
            </a:r>
            <a:br>
              <a:rPr lang="ar-DZ" sz="2800" b="1" dirty="0"/>
            </a:br>
            <a:r>
              <a:rPr lang="ar-DZ" sz="2800" b="1" dirty="0"/>
              <a:t>وعليه فإن توشيهيكو حينما يتحدث عن “المعنى الأساسي” فإنه يتحدث عن معنى الكلمة في أصل وضعها؛ بحيث لو جردت من أي سياق فإنها ستحتفظ بهذا المعنى، وحينما يتحدث عن “المعنى العلاقي” فإنه يتحدث عما أصبحت عليه الكلمة في القرآن الكريم بعدما دخلت ضمن شبكته </a:t>
            </a:r>
            <a:r>
              <a:rPr lang="ar-DZ" sz="3200" b="1" dirty="0" smtClean="0"/>
              <a:t>المفهومية. جديدة</a:t>
            </a:r>
            <a:r>
              <a:rPr lang="ar-DZ" sz="2800" b="1" dirty="0" smtClean="0"/>
              <a:t> </a:t>
            </a:r>
            <a:r>
              <a:rPr lang="ar-DZ" sz="2800" b="1" dirty="0"/>
              <a:t>كليا، (…) وقد أدى هذا التحول في المفاهيم والتبدل الجوهري للقيم الأخلاقية والدينية التي نشأت عنه، إلى إحداث تغير أساسي في تصور العرب للعالم وللوجود الإنساني”.</a:t>
            </a:r>
            <a:endParaRPr lang="fr-FR" sz="2800" dirty="0"/>
          </a:p>
        </p:txBody>
      </p:sp>
    </p:spTree>
    <p:extLst>
      <p:ext uri="{BB962C8B-B14F-4D97-AF65-F5344CB8AC3E}">
        <p14:creationId xmlns:p14="http://schemas.microsoft.com/office/powerpoint/2010/main" val="401625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17714" y="1045028"/>
            <a:ext cx="11495314" cy="5940088"/>
          </a:xfrm>
          <a:prstGeom prst="rect">
            <a:avLst/>
          </a:prstGeom>
          <a:noFill/>
        </p:spPr>
        <p:txBody>
          <a:bodyPr wrap="square" rtlCol="0">
            <a:spAutoFit/>
          </a:bodyPr>
          <a:lstStyle/>
          <a:p>
            <a:pPr algn="r"/>
            <a:r>
              <a:rPr lang="ar-DZ" sz="3600" dirty="0" smtClean="0">
                <a:latin typeface="Algerian" panose="04020705040A02060702" pitchFamily="82" charset="0"/>
              </a:rPr>
              <a:t> </a:t>
            </a:r>
            <a:r>
              <a:rPr lang="ar-DZ" sz="4400" dirty="0" smtClean="0">
                <a:solidFill>
                  <a:srgbClr val="FC827C"/>
                </a:solidFill>
                <a:latin typeface="Aldhabi" panose="01000000000000000000" pitchFamily="2" charset="-78"/>
                <a:cs typeface="Aldhabi" panose="01000000000000000000" pitchFamily="2" charset="-78"/>
              </a:rPr>
              <a:t>تمهيد</a:t>
            </a:r>
            <a:r>
              <a:rPr lang="ar-DZ" sz="4400" dirty="0" smtClean="0">
                <a:solidFill>
                  <a:srgbClr val="FF0000"/>
                </a:solidFill>
                <a:latin typeface="Aldhabi" panose="01000000000000000000" pitchFamily="2" charset="-78"/>
                <a:cs typeface="Aldhabi" panose="01000000000000000000" pitchFamily="2" charset="-78"/>
              </a:rPr>
              <a:t>:</a:t>
            </a:r>
          </a:p>
          <a:p>
            <a:pPr algn="r"/>
            <a:r>
              <a:rPr lang="ar-DZ" sz="3200" dirty="0" smtClean="0">
                <a:latin typeface="Algerian" panose="04020705040A02060702" pitchFamily="82" charset="0"/>
              </a:rPr>
              <a:t>قدم  لنا ايزتسو تمييزًا </a:t>
            </a:r>
            <a:r>
              <a:rPr lang="ar-DZ" sz="3200" dirty="0">
                <a:latin typeface="Algerian" panose="04020705040A02060702" pitchFamily="82" charset="0"/>
              </a:rPr>
              <a:t>تقنيًا بين ما سيدعوه بالمعنى “الأساسي” والمعنى “العلاقي” فما يحدث هو أن القوة المحولة للنظام الكلي تعمل على الكلمة بقوة كبيرة، حتى أنها تكاد تنتهي إلى أن تفقد معناها المفهومي الأصلي (الأساسي) كليًا. وسيكون لدينا كلمة مختلفة ، بتعبير آخر إننا نشهد ميلاد كلمة جديدة على حد تعبيره (المعنى العلاقي). وهذا (المعنى العلاقي) في النهاية ليس سوى تجلّ عياني أو بلورة لروح الثقافة كما يقول المؤلف. إن المعجم بوصفه المجموع الكلي لجميع الحقول الدلالية ، هو عبارة عن شبكة ضخمة من العلاقات المركبة التي تنشأ بين الكلمات وفق كُلٍّ منظم من المفاهيم المترابطة مع بعضها بما لا يعدّ من العلاقات الداخلية الجامعة. ذلك يعني أنّ أي شبكة معقدة من الترابطات هي “معجم” في وجهها اللغوي، وهي “رؤية للعالم” في وجهها المفهومي.</a:t>
            </a:r>
          </a:p>
          <a:p>
            <a:pPr algn="r"/>
            <a:endParaRPr lang="fr-FR" sz="4800" dirty="0">
              <a:latin typeface="Algerian" panose="04020705040A02060702" pitchFamily="82" charset="0"/>
            </a:endParaRPr>
          </a:p>
        </p:txBody>
      </p:sp>
    </p:spTree>
    <p:extLst>
      <p:ext uri="{BB962C8B-B14F-4D97-AF65-F5344CB8AC3E}">
        <p14:creationId xmlns:p14="http://schemas.microsoft.com/office/powerpoint/2010/main" val="29040913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77371" y="595086"/>
            <a:ext cx="11524343" cy="6262914"/>
          </a:xfrm>
          <a:prstGeom prst="rect">
            <a:avLst/>
          </a:prstGeom>
          <a:noFill/>
        </p:spPr>
        <p:txBody>
          <a:bodyPr wrap="square" rtlCol="0">
            <a:spAutoFit/>
          </a:bodyPr>
          <a:lstStyle/>
          <a:p>
            <a:endParaRPr lang="fr-FR" dirty="0"/>
          </a:p>
        </p:txBody>
      </p:sp>
      <p:sp>
        <p:nvSpPr>
          <p:cNvPr id="3" name="ZoneTexte 2"/>
          <p:cNvSpPr txBox="1"/>
          <p:nvPr/>
        </p:nvSpPr>
        <p:spPr>
          <a:xfrm>
            <a:off x="517236" y="674255"/>
            <a:ext cx="11203709" cy="6247864"/>
          </a:xfrm>
          <a:prstGeom prst="rect">
            <a:avLst/>
          </a:prstGeom>
          <a:noFill/>
        </p:spPr>
        <p:txBody>
          <a:bodyPr wrap="square" rtlCol="0">
            <a:spAutoFit/>
          </a:bodyPr>
          <a:lstStyle/>
          <a:p>
            <a:pPr algn="r"/>
            <a:r>
              <a:rPr lang="ar-DZ" sz="4000" dirty="0" smtClean="0">
                <a:solidFill>
                  <a:srgbClr val="FC827C"/>
                </a:solidFill>
                <a:latin typeface="Andalus" panose="02020603050405020304" pitchFamily="18" charset="-78"/>
                <a:cs typeface="Andalus" panose="02020603050405020304" pitchFamily="18" charset="-78"/>
              </a:rPr>
              <a:t>المعنى الأساسي والمعنى العلاقي </a:t>
            </a:r>
          </a:p>
          <a:p>
            <a:pPr algn="r"/>
            <a:r>
              <a:rPr lang="ar-DZ" sz="3600" dirty="0" smtClean="0">
                <a:latin typeface="Algerian" panose="04020705040A02060702" pitchFamily="82" charset="0"/>
              </a:rPr>
              <a:t>هنا </a:t>
            </a:r>
            <a:r>
              <a:rPr lang="ar-DZ" sz="3600" dirty="0">
                <a:latin typeface="Algerian" panose="04020705040A02060702" pitchFamily="82" charset="0"/>
              </a:rPr>
              <a:t>يتحدث إيزوتسو عن مصطلحين منهجيين مهمين جدا في دراسته، وهو ما سماه “المعنى الأساسي” و”المعنى العلاقي”؛ </a:t>
            </a:r>
            <a:r>
              <a:rPr lang="ar-DZ" sz="3600" dirty="0" smtClean="0">
                <a:latin typeface="Algerian" panose="04020705040A02060702" pitchFamily="82" charset="0"/>
              </a:rPr>
              <a:t>وهما من المفاهيم المنهجية الرئيسية لعلم الدلالة </a:t>
            </a:r>
            <a:r>
              <a:rPr lang="ar-DZ" sz="3600" dirty="0">
                <a:latin typeface="Algerian" panose="04020705040A02060702" pitchFamily="82" charset="0"/>
              </a:rPr>
              <a:t>.</a:t>
            </a:r>
            <a:r>
              <a:rPr lang="ar-DZ" sz="3600" dirty="0" smtClean="0">
                <a:latin typeface="Algerian" panose="04020705040A02060702" pitchFamily="82" charset="0"/>
              </a:rPr>
              <a:t>فالمعنى </a:t>
            </a:r>
            <a:r>
              <a:rPr lang="ar-DZ" sz="3600" dirty="0">
                <a:latin typeface="Algerian" panose="04020705040A02060702" pitchFamily="82" charset="0"/>
              </a:rPr>
              <a:t>الأساسي هو ذلك المعنى الذي تدل عليه الكلمة قبل أن تدخل إلى جهاز مفاهيمي معين وتحتفظ به إذا اقتطعت من أي سياق كان، وأما المعنى العلاقي فهو ذلك المعنى الذي يضاف إلى المعنى الأساسي بعد دخول الكلمة إلى جهاز مفاهيمي معين.</a:t>
            </a:r>
            <a:br>
              <a:rPr lang="ar-DZ" sz="3600" dirty="0">
                <a:latin typeface="Algerian" panose="04020705040A02060702" pitchFamily="82" charset="0"/>
              </a:rPr>
            </a:br>
            <a:r>
              <a:rPr lang="ar-DZ" sz="3600" dirty="0">
                <a:latin typeface="Algerian" panose="04020705040A02060702" pitchFamily="82" charset="0"/>
              </a:rPr>
              <a:t>وعليه فإن توشيهيكو حينما يتحدث عن “المعنى الأساسي” فإنه يتحدث عن معنى الكلمة في أصل وضعها؛ بحيث لو جردت من أي سياق فإنها ستحتفظ بهذا المعنى، وحينما يتحدث عن “المعنى العلاقي” فإنه يتحدث عما أصبحت عليه الكلمة في القرآن الكريم بعدما دخلت ضمن شبكته المفهومية</a:t>
            </a:r>
            <a:r>
              <a:rPr lang="ar-DZ" dirty="0" smtClean="0"/>
              <a:t>.  </a:t>
            </a:r>
            <a:endParaRPr lang="fr-FR" dirty="0"/>
          </a:p>
        </p:txBody>
      </p:sp>
    </p:spTree>
    <p:extLst>
      <p:ext uri="{BB962C8B-B14F-4D97-AF65-F5344CB8AC3E}">
        <p14:creationId xmlns:p14="http://schemas.microsoft.com/office/powerpoint/2010/main" val="4115075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1529" y="312869"/>
            <a:ext cx="11794837" cy="2800767"/>
          </a:xfrm>
          <a:prstGeom prst="rect">
            <a:avLst/>
          </a:prstGeom>
          <a:noFill/>
        </p:spPr>
        <p:txBody>
          <a:bodyPr wrap="square" rtlCol="0">
            <a:spAutoFit/>
          </a:bodyPr>
          <a:lstStyle/>
          <a:p>
            <a:pPr algn="r"/>
            <a:r>
              <a:rPr lang="ar-DZ" b="1" dirty="0" smtClean="0"/>
              <a:t> </a:t>
            </a:r>
            <a:r>
              <a:rPr lang="ar-DZ" sz="4000" b="1" dirty="0" smtClean="0">
                <a:solidFill>
                  <a:srgbClr val="FC827C"/>
                </a:solidFill>
                <a:latin typeface="Andalus" panose="02020603050405020304" pitchFamily="18" charset="-78"/>
                <a:cs typeface="Andalus" panose="02020603050405020304" pitchFamily="18" charset="-78"/>
              </a:rPr>
              <a:t>اذن</a:t>
            </a:r>
            <a:r>
              <a:rPr lang="ar-DZ" b="1" dirty="0" smtClean="0">
                <a:solidFill>
                  <a:srgbClr val="FC827C"/>
                </a:solidFill>
              </a:rPr>
              <a:t>:</a:t>
            </a:r>
          </a:p>
          <a:p>
            <a:pPr algn="r"/>
            <a:r>
              <a:rPr lang="ar-DZ" b="1" dirty="0" smtClean="0"/>
              <a:t>"</a:t>
            </a:r>
            <a:r>
              <a:rPr lang="ar-DZ" sz="2400" b="1" dirty="0" smtClean="0">
                <a:latin typeface="Algerian" panose="04020705040A02060702" pitchFamily="82" charset="0"/>
              </a:rPr>
              <a:t>المعنى الأساسي"، وفق منهجية الباحث، هو المركز التي ينمو حوله "المعنى العلاقي"، هذا الأخير بدوره يستمد</a:t>
            </a:r>
            <a:r>
              <a:rPr lang="ar-SA" sz="2400" b="1" dirty="0" smtClean="0">
                <a:latin typeface="Algerian" panose="04020705040A02060702" pitchFamily="82" charset="0"/>
              </a:rPr>
              <a:t>.</a:t>
            </a:r>
            <a:r>
              <a:rPr lang="ar-DZ" sz="2400" b="1" dirty="0" smtClean="0">
                <a:latin typeface="Algerian" panose="04020705040A02060702" pitchFamily="82" charset="0"/>
              </a:rPr>
              <a:t> </a:t>
            </a:r>
            <a:r>
              <a:rPr lang="ar-DZ" sz="2400" b="1" dirty="0">
                <a:latin typeface="Algerian" panose="04020705040A02060702" pitchFamily="82" charset="0"/>
              </a:rPr>
              <a:t>علاقاته الدلالية من السياق </a:t>
            </a:r>
            <a:r>
              <a:rPr lang="ar-DZ" sz="2400" b="1" dirty="0" smtClean="0">
                <a:latin typeface="Algerian" panose="04020705040A02060702" pitchFamily="82" charset="0"/>
              </a:rPr>
              <a:t> </a:t>
            </a:r>
            <a:r>
              <a:rPr lang="ar-DZ" sz="2400" b="1" dirty="0">
                <a:latin typeface="Algerian" panose="04020705040A02060702" pitchFamily="82" charset="0"/>
                <a:ea typeface="Calibri" panose="020F0502020204030204" pitchFamily="34" charset="0"/>
                <a:cs typeface="Traditional Arabic" panose="02020603050405020304" pitchFamily="18" charset="-78"/>
              </a:rPr>
              <a:t>القرآني؛ لأنّ معاني الكلمات </a:t>
            </a:r>
            <a:r>
              <a:rPr lang="ar-DZ" sz="2400" b="1" dirty="0">
                <a:latin typeface="Algerian" panose="04020705040A02060702" pitchFamily="82" charset="0"/>
                <a:ea typeface="Calibri" panose="020F0502020204030204" pitchFamily="34" charset="0"/>
              </a:rPr>
              <a:t>تتحدّد كما تتحدّد قيمتها في غمرة الكلمات الأخرى المخالفة لها والمجاورة، وهي بلا شك تمثّل اللبنات التي تبني نظام اللغة القرآنية والنافذة التي من خلالها تطلّ على مقامه وثقافته، حيث تكتسي الكلمات معانيها وفق رؤية القرآن للعالم </a:t>
            </a:r>
            <a:r>
              <a:rPr lang="ar-DZ" sz="2400" b="1" dirty="0">
                <a:latin typeface="Algerian" panose="04020705040A02060702" pitchFamily="82" charset="0"/>
                <a:ea typeface="Calibri" panose="020F0502020204030204" pitchFamily="34" charset="0"/>
                <a:cs typeface="Traditional Arabic" panose="02020603050405020304" pitchFamily="18" charset="-78"/>
              </a:rPr>
              <a:t>لنجد أنّ "المعنى العلاقي" ينمو مباشرة حول "المعنى الأساسي</a:t>
            </a:r>
            <a:endParaRPr lang="fr-FR" sz="2400" dirty="0" smtClean="0">
              <a:latin typeface="Algerian" panose="04020705040A02060702" pitchFamily="82" charset="0"/>
            </a:endParaRPr>
          </a:p>
          <a:p>
            <a:pPr algn="r"/>
            <a:endParaRPr lang="fr-FR" sz="4000" dirty="0">
              <a:latin typeface="Algerian" panose="04020705040A02060702" pitchFamily="82" charset="0"/>
            </a:endParaRPr>
          </a:p>
        </p:txBody>
      </p:sp>
      <p:graphicFrame>
        <p:nvGraphicFramePr>
          <p:cNvPr id="5" name="Espace réservé du contenu 3">
            <a:extLst>
              <a:ext uri="{FF2B5EF4-FFF2-40B4-BE49-F238E27FC236}">
                <a16:creationId xmlns:lc="http://schemas.openxmlformats.org/drawingml/2006/lockedCanvas" xmlns="" xmlns:a16="http://schemas.microsoft.com/office/drawing/2014/main" id="{6A6773A2-386D-4CD2-8D62-577AE5A5A486}"/>
              </a:ext>
            </a:extLst>
          </p:cNvPr>
          <p:cNvGraphicFramePr>
            <a:graphicFrameLocks noGrp="1"/>
          </p:cNvGraphicFramePr>
          <p:nvPr>
            <p:extLst>
              <p:ext uri="{D42A27DB-BD31-4B8C-83A1-F6EECF244321}">
                <p14:modId xmlns:p14="http://schemas.microsoft.com/office/powerpoint/2010/main" val="3943971155"/>
              </p:ext>
            </p:extLst>
          </p:nvPr>
        </p:nvGraphicFramePr>
        <p:xfrm>
          <a:off x="1671637" y="2781701"/>
          <a:ext cx="8848725" cy="3861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7538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Espace réservé du contenu 4">
            <a:extLst>
              <a:ext uri="{FF2B5EF4-FFF2-40B4-BE49-F238E27FC236}">
                <a16:creationId xmlns:lc="http://schemas.openxmlformats.org/drawingml/2006/lockedCanvas" xmlns="" xmlns:a16="http://schemas.microsoft.com/office/drawing/2014/main" id="{DDCCE236-6A36-4066-8EBF-DBFEB3DA36F8}"/>
              </a:ext>
            </a:extLst>
          </p:cNvPr>
          <p:cNvPicPr>
            <a:picLocks noGrp="1" noChangeAspect="1"/>
          </p:cNvPicPr>
          <p:nvPr/>
        </p:nvPicPr>
        <p:blipFill>
          <a:blip r:embed="rId2"/>
          <a:stretch>
            <a:fillRect/>
          </a:stretch>
        </p:blipFill>
        <p:spPr>
          <a:xfrm>
            <a:off x="7667988" y="288861"/>
            <a:ext cx="3786214" cy="5279249"/>
          </a:xfrm>
          <a:prstGeom prst="ellipse">
            <a:avLst/>
          </a:prstGeom>
          <a:ln>
            <a:noFill/>
          </a:ln>
          <a:effectLst>
            <a:softEdge rad="112500"/>
          </a:effectLst>
        </p:spPr>
      </p:pic>
      <p:sp>
        <p:nvSpPr>
          <p:cNvPr id="4" name="سهم إلى اليمين 4"/>
          <p:cNvSpPr/>
          <p:nvPr/>
        </p:nvSpPr>
        <p:spPr>
          <a:xfrm>
            <a:off x="1452019" y="1487138"/>
            <a:ext cx="5072098" cy="4572032"/>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1"/>
            <a:r>
              <a:rPr lang="ar-SA" sz="4500" dirty="0" smtClean="0">
                <a:solidFill>
                  <a:schemeClr val="tx1"/>
                </a:solidFill>
                <a:latin typeface="Arabic Typesetting" pitchFamily="66" charset="-78"/>
                <a:cs typeface="Arabic Typesetting" pitchFamily="66" charset="-78"/>
              </a:rPr>
              <a:t>مثال عن ( الكتاب ) في القرآن</a:t>
            </a:r>
            <a:endParaRPr lang="fr-FR" sz="4500" dirty="0">
              <a:solidFill>
                <a:schemeClr val="tx1"/>
              </a:solidFill>
              <a:latin typeface="Arabic Typesetting" pitchFamily="66" charset="-78"/>
              <a:cs typeface="Arabic Typesetting" pitchFamily="66" charset="-78"/>
            </a:endParaRPr>
          </a:p>
        </p:txBody>
      </p:sp>
    </p:spTree>
    <p:extLst>
      <p:ext uri="{BB962C8B-B14F-4D97-AF65-F5344CB8AC3E}">
        <p14:creationId xmlns:p14="http://schemas.microsoft.com/office/powerpoint/2010/main" val="37192247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877827" y="515026"/>
            <a:ext cx="6096000" cy="4524315"/>
          </a:xfrm>
          <a:prstGeom prst="rect">
            <a:avLst/>
          </a:prstGeom>
        </p:spPr>
        <p:txBody>
          <a:bodyPr>
            <a:spAutoFit/>
          </a:bodyPr>
          <a:lstStyle/>
          <a:p>
            <a:pPr algn="r" rtl="1"/>
            <a:r>
              <a:rPr lang="ar-DZ" sz="3200" b="1" dirty="0">
                <a:solidFill>
                  <a:srgbClr val="000000"/>
                </a:solidFill>
                <a:effectLst>
                  <a:outerShdw blurRad="38100" dist="38100" dir="2700000" algn="tl" rotWithShape="0">
                    <a:srgbClr val="000000">
                      <a:alpha val="43000"/>
                    </a:srgbClr>
                  </a:outerShdw>
                </a:effectLst>
                <a:latin typeface="Algerian" panose="04020705040A02060702" pitchFamily="82" charset="0"/>
                <a:cs typeface="Arabic Typesetting" panose="03020402040406030203" pitchFamily="66" charset="-78"/>
              </a:rPr>
              <a:t>يبدو جليا من هذا الشكل أنّ كلمة الكتاب منعزلة عن قريناتها تعبّر عن المعنى الأساسي، أمّا في حال دخولها إلى سياق يوحّدها مع غيرها، فهي هنا تكتسب معنى علاقيا، بالنظر إلى علاقتها مع غيرها من العلامات اللغوية</a:t>
            </a:r>
            <a:endParaRPr lang="fr-FR" sz="3200" dirty="0">
              <a:latin typeface="Algerian" panose="04020705040A02060702" pitchFamily="82" charset="0"/>
            </a:endParaRPr>
          </a:p>
          <a:p>
            <a:pPr algn="r" rtl="1"/>
            <a:r>
              <a:rPr lang="ar-SA" sz="3200" b="1" dirty="0">
                <a:solidFill>
                  <a:srgbClr val="000000"/>
                </a:solidFill>
                <a:effectLst>
                  <a:outerShdw blurRad="38100" dist="38100" dir="2700000" algn="tl" rotWithShape="0">
                    <a:srgbClr val="000000">
                      <a:alpha val="43000"/>
                    </a:srgbClr>
                  </a:outerShdw>
                </a:effectLst>
                <a:latin typeface="Algerian" panose="04020705040A02060702" pitchFamily="82" charset="0"/>
                <a:cs typeface="Arabic Typesetting" panose="03020402040406030203" pitchFamily="66" charset="-78"/>
              </a:rPr>
              <a:t>    </a:t>
            </a:r>
            <a:r>
              <a:rPr lang="ar-DZ" sz="3200" b="1" dirty="0">
                <a:solidFill>
                  <a:srgbClr val="000000"/>
                </a:solidFill>
                <a:effectLst>
                  <a:outerShdw blurRad="38100" dist="38100" dir="2700000" algn="tl" rotWithShape="0">
                    <a:srgbClr val="000000">
                      <a:alpha val="43000"/>
                    </a:srgbClr>
                  </a:outerShdw>
                </a:effectLst>
                <a:latin typeface="Algerian" panose="04020705040A02060702" pitchFamily="82" charset="0"/>
                <a:cs typeface="Arabic Typesetting" panose="03020402040406030203" pitchFamily="66" charset="-78"/>
              </a:rPr>
              <a:t>وكما يقول الباحث: " من الآن فصاعدا، فإنّ الكلمة في السياق القرآني المتميّز يجب أن تفهم في ضوء هذه المصطلحات المترابطة، وأنّ هذا الترابط وحده يعطي كلمة "كتاب" طابعا دلاليا مميّزا جدا، أعني بنية معنى خاصة ومعقّدة ما كانت الكلمة لتكتسبها لو أنّها بقيت خارج هذا النظام”</a:t>
            </a:r>
            <a:r>
              <a:rPr lang="ar-SA" sz="3200" b="1" dirty="0">
                <a:solidFill>
                  <a:srgbClr val="000000"/>
                </a:solidFill>
                <a:effectLst>
                  <a:outerShdw blurRad="38100" dist="38100" dir="2700000" algn="tl" rotWithShape="0">
                    <a:srgbClr val="000000">
                      <a:alpha val="43000"/>
                    </a:srgbClr>
                  </a:outerShdw>
                </a:effectLst>
                <a:latin typeface="Algerian" panose="04020705040A02060702" pitchFamily="82" charset="0"/>
                <a:cs typeface="Arabic Typesetting" panose="03020402040406030203" pitchFamily="66" charset="-78"/>
              </a:rPr>
              <a:t>.</a:t>
            </a:r>
            <a:endParaRPr lang="fr-FR" sz="3200" dirty="0">
              <a:effectLst/>
              <a:latin typeface="Algerian" panose="04020705040A02060702" pitchFamily="82" charset="0"/>
            </a:endParaRPr>
          </a:p>
        </p:txBody>
      </p:sp>
      <p:sp>
        <p:nvSpPr>
          <p:cNvPr id="6" name="سهم إلى اليمين 4"/>
          <p:cNvSpPr/>
          <p:nvPr/>
        </p:nvSpPr>
        <p:spPr>
          <a:xfrm>
            <a:off x="3192624" y="1705613"/>
            <a:ext cx="1571636" cy="2143140"/>
          </a:xfrm>
          <a:prstGeom prst="rightArrow">
            <a:avLst/>
          </a:prstGeom>
          <a:solidFill>
            <a:schemeClr val="bg1"/>
          </a:solidFill>
          <a:ln>
            <a:solidFill>
              <a:srgbClr val="FC827C"/>
            </a:solidFill>
          </a:ln>
        </p:spPr>
        <p:style>
          <a:lnRef idx="0">
            <a:schemeClr val="accent5"/>
          </a:lnRef>
          <a:fillRef idx="1002">
            <a:schemeClr val="dk2"/>
          </a:fillRef>
          <a:effectRef idx="3">
            <a:schemeClr val="accent5"/>
          </a:effectRef>
          <a:fontRef idx="minor">
            <a:schemeClr val="lt1"/>
          </a:fontRef>
        </p:style>
        <p:txBody>
          <a:bodyPr rtlCol="0" anchor="ctr"/>
          <a:lstStyle>
            <a:defPPr>
              <a:defRPr lang="fr-F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ar-DZ" sz="3600" dirty="0" smtClean="0">
                <a:solidFill>
                  <a:srgbClr val="FC827C"/>
                </a:solidFill>
                <a:latin typeface="Aldhabi" panose="01000000000000000000" pitchFamily="2" charset="-78"/>
                <a:cs typeface="Aldhabi" panose="01000000000000000000" pitchFamily="2" charset="-78"/>
              </a:rPr>
              <a:t>شرح المخطط</a:t>
            </a:r>
            <a:endParaRPr lang="fr-FR" sz="3600" dirty="0">
              <a:solidFill>
                <a:srgbClr val="FC827C"/>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719755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TotalTime>
  <Words>728</Words>
  <Application>Microsoft Office PowerPoint</Application>
  <PresentationFormat>Grand écran</PresentationFormat>
  <Paragraphs>27</Paragraphs>
  <Slides>10</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10</vt:i4>
      </vt:variant>
    </vt:vector>
  </HeadingPairs>
  <TitlesOfParts>
    <vt:vector size="20" baseType="lpstr">
      <vt:lpstr>Arial Unicode MS</vt:lpstr>
      <vt:lpstr>Aldhabi</vt:lpstr>
      <vt:lpstr>Algerian</vt:lpstr>
      <vt:lpstr>Andalus</vt:lpstr>
      <vt:lpstr>Arabic Typesetting</vt:lpstr>
      <vt:lpstr>Arial</vt:lpstr>
      <vt:lpstr>Calibri</vt:lpstr>
      <vt:lpstr>Calibri Light</vt:lpstr>
      <vt:lpstr>Traditional Arabic</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Compte Microsoft</cp:lastModifiedBy>
  <cp:revision>15</cp:revision>
  <dcterms:created xsi:type="dcterms:W3CDTF">2024-02-14T15:18:07Z</dcterms:created>
  <dcterms:modified xsi:type="dcterms:W3CDTF">2024-02-15T08:27:48Z</dcterms:modified>
</cp:coreProperties>
</file>