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8" r:id="rId1"/>
  </p:sldMasterIdLst>
  <p:notesMasterIdLst>
    <p:notesMasterId r:id="rId41"/>
  </p:notesMasterIdLst>
  <p:handoutMasterIdLst>
    <p:handoutMasterId r:id="rId42"/>
  </p:handoutMasterIdLst>
  <p:sldIdLst>
    <p:sldId id="285" r:id="rId2"/>
    <p:sldId id="399" r:id="rId3"/>
    <p:sldId id="300" r:id="rId4"/>
    <p:sldId id="400" r:id="rId5"/>
    <p:sldId id="321" r:id="rId6"/>
    <p:sldId id="345" r:id="rId7"/>
    <p:sldId id="388" r:id="rId8"/>
    <p:sldId id="403" r:id="rId9"/>
    <p:sldId id="396" r:id="rId10"/>
    <p:sldId id="397" r:id="rId11"/>
    <p:sldId id="393" r:id="rId12"/>
    <p:sldId id="339" r:id="rId13"/>
    <p:sldId id="376" r:id="rId14"/>
    <p:sldId id="404" r:id="rId15"/>
    <p:sldId id="406" r:id="rId16"/>
    <p:sldId id="409" r:id="rId17"/>
    <p:sldId id="338" r:id="rId18"/>
    <p:sldId id="368" r:id="rId19"/>
    <p:sldId id="408" r:id="rId20"/>
    <p:sldId id="401" r:id="rId21"/>
    <p:sldId id="359" r:id="rId22"/>
    <p:sldId id="360" r:id="rId23"/>
    <p:sldId id="361" r:id="rId24"/>
    <p:sldId id="402" r:id="rId25"/>
    <p:sldId id="363" r:id="rId26"/>
    <p:sldId id="389" r:id="rId27"/>
    <p:sldId id="369" r:id="rId28"/>
    <p:sldId id="370" r:id="rId29"/>
    <p:sldId id="371" r:id="rId30"/>
    <p:sldId id="378" r:id="rId31"/>
    <p:sldId id="410" r:id="rId32"/>
    <p:sldId id="343" r:id="rId33"/>
    <p:sldId id="322" r:id="rId34"/>
    <p:sldId id="328" r:id="rId35"/>
    <p:sldId id="329" r:id="rId36"/>
    <p:sldId id="330" r:id="rId37"/>
    <p:sldId id="331" r:id="rId38"/>
    <p:sldId id="332" r:id="rId39"/>
    <p:sldId id="315" r:id="rId40"/>
  </p:sldIdLst>
  <p:sldSz cx="9144000" cy="6858000" type="screen4x3"/>
  <p:notesSz cx="9144000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00000"/>
    <a:srgbClr val="0000CC"/>
    <a:srgbClr val="000000"/>
    <a:srgbClr val="88914D"/>
    <a:srgbClr val="5F6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66" autoAdjust="0"/>
    <p:restoredTop sz="90929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152D4A-B0C9-469C-987F-71D8FA1A48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6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8C4030-2B12-4376-9C54-9C2C383B06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86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1FA10-62F2-434F-AD27-927DFD809311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58446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8B6CC0-EE15-4CC3-B10C-C87FAC4577FF}" type="slidenum">
              <a:rPr lang="fr-FR" altLang="fr-FR" smtClean="0"/>
              <a:pPr>
                <a:spcBef>
                  <a:spcPct val="0"/>
                </a:spcBef>
              </a:pPr>
              <a:t>33</a:t>
            </a:fld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28255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9470C-2CF6-4504-A5E1-B1BCEC6F1DDB}" type="slidenum">
              <a:rPr lang="fr-FR" altLang="fr-FR" smtClean="0"/>
              <a:pPr>
                <a:spcBef>
                  <a:spcPct val="0"/>
                </a:spcBef>
              </a:pPr>
              <a:t>34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3785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8751A-74CA-4FD0-904C-96DD130E67E3}" type="slidenum">
              <a:rPr lang="fr-FR" altLang="fr-FR" smtClean="0"/>
              <a:pPr>
                <a:spcBef>
                  <a:spcPct val="0"/>
                </a:spcBef>
              </a:pPr>
              <a:t>35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558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74AEF-4335-49F3-89B2-18A5D5A5B9D6}" type="slidenum">
              <a:rPr lang="fr-FR" altLang="fr-FR" smtClean="0"/>
              <a:pPr>
                <a:spcBef>
                  <a:spcPct val="0"/>
                </a:spcBef>
              </a:pPr>
              <a:t>36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4394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65DDC-EC02-4EBA-A6A4-9208B4EB791B}" type="slidenum">
              <a:rPr lang="fr-FR" altLang="fr-FR" smtClean="0"/>
              <a:pPr>
                <a:spcBef>
                  <a:spcPct val="0"/>
                </a:spcBef>
              </a:pPr>
              <a:t>37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6966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E60041-B1E8-4163-BBA1-EC10CA5D363E}" type="slidenum">
              <a:rPr lang="fr-FR" altLang="fr-FR" smtClean="0"/>
              <a:pPr>
                <a:spcBef>
                  <a:spcPct val="0"/>
                </a:spcBef>
              </a:pPr>
              <a:t>38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539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3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4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44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4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440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40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40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6BA333-22B5-4079-BC18-890E783D71B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56AEB-726C-49A1-A6EF-729F458FE3C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61346-6BB1-4C02-A6CE-A1FC8A9969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A21CC0-796D-434C-B147-E8C51531630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1643C7-9B27-4A4C-9224-C522336887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ED0E90-1BA2-4D04-ABE2-D43AB2BAAA1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03892E-0861-45C2-B5B5-C6AC199BA07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8BC6B9-C510-4720-BE8D-C6FD87C2870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15" y="316736"/>
            <a:ext cx="234628" cy="4840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078" y="439834"/>
            <a:ext cx="7335636" cy="24896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12465" y="316735"/>
            <a:ext cx="237288" cy="246657"/>
          </a:xfrm>
          <a:custGeom>
            <a:avLst/>
            <a:gdLst/>
            <a:ahLst/>
            <a:cxnLst/>
            <a:rect l="l" t="t" r="r" b="b"/>
            <a:pathLst>
              <a:path w="277494" h="271780">
                <a:moveTo>
                  <a:pt x="137160" y="135636"/>
                </a:moveTo>
                <a:lnTo>
                  <a:pt x="0" y="135636"/>
                </a:lnTo>
                <a:lnTo>
                  <a:pt x="0" y="271272"/>
                </a:lnTo>
                <a:lnTo>
                  <a:pt x="137160" y="271272"/>
                </a:lnTo>
                <a:lnTo>
                  <a:pt x="137160" y="135636"/>
                </a:lnTo>
                <a:close/>
              </a:path>
              <a:path w="277494" h="271780">
                <a:moveTo>
                  <a:pt x="277368" y="0"/>
                </a:moveTo>
                <a:lnTo>
                  <a:pt x="137160" y="0"/>
                </a:lnTo>
                <a:lnTo>
                  <a:pt x="137160" y="135636"/>
                </a:lnTo>
                <a:lnTo>
                  <a:pt x="277368" y="135636"/>
                </a:lnTo>
                <a:lnTo>
                  <a:pt x="277368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19" name="bg object 19"/>
          <p:cNvSpPr/>
          <p:nvPr/>
        </p:nvSpPr>
        <p:spPr>
          <a:xfrm>
            <a:off x="1129758" y="439834"/>
            <a:ext cx="120001" cy="127363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140207" y="140207"/>
                </a:moveTo>
                <a:lnTo>
                  <a:pt x="140207" y="0"/>
                </a:lnTo>
                <a:lnTo>
                  <a:pt x="0" y="0"/>
                </a:lnTo>
                <a:lnTo>
                  <a:pt x="0" y="140207"/>
                </a:lnTo>
                <a:lnTo>
                  <a:pt x="140207" y="140207"/>
                </a:lnTo>
                <a:close/>
              </a:path>
            </a:pathLst>
          </a:custGeom>
          <a:solidFill>
            <a:srgbClr val="9898CC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0" name="bg object 20"/>
          <p:cNvSpPr/>
          <p:nvPr/>
        </p:nvSpPr>
        <p:spPr>
          <a:xfrm>
            <a:off x="896488" y="565698"/>
            <a:ext cx="117286" cy="123329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1" name="bg object 21"/>
          <p:cNvSpPr/>
          <p:nvPr/>
        </p:nvSpPr>
        <p:spPr>
          <a:xfrm>
            <a:off x="773989" y="441216"/>
            <a:ext cx="121630" cy="124481"/>
          </a:xfrm>
          <a:custGeom>
            <a:avLst/>
            <a:gdLst/>
            <a:ahLst/>
            <a:cxnLst/>
            <a:rect l="l" t="t" r="r" b="b"/>
            <a:pathLst>
              <a:path w="142240" h="137159">
                <a:moveTo>
                  <a:pt x="141731" y="137159"/>
                </a:moveTo>
                <a:lnTo>
                  <a:pt x="141731" y="0"/>
                </a:lnTo>
                <a:lnTo>
                  <a:pt x="0" y="0"/>
                </a:lnTo>
                <a:lnTo>
                  <a:pt x="0" y="137159"/>
                </a:lnTo>
                <a:lnTo>
                  <a:pt x="141731" y="137159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sp>
        <p:nvSpPr>
          <p:cNvPr id="22" name="bg object 22"/>
          <p:cNvSpPr/>
          <p:nvPr/>
        </p:nvSpPr>
        <p:spPr>
          <a:xfrm>
            <a:off x="896481" y="562931"/>
            <a:ext cx="233487" cy="248963"/>
          </a:xfrm>
          <a:custGeom>
            <a:avLst/>
            <a:gdLst/>
            <a:ahLst/>
            <a:cxnLst/>
            <a:rect l="l" t="t" r="r" b="b"/>
            <a:pathLst>
              <a:path w="273050" h="274319">
                <a:moveTo>
                  <a:pt x="272796" y="0"/>
                </a:moveTo>
                <a:lnTo>
                  <a:pt x="135636" y="0"/>
                </a:lnTo>
                <a:lnTo>
                  <a:pt x="135636" y="138684"/>
                </a:lnTo>
                <a:lnTo>
                  <a:pt x="0" y="138684"/>
                </a:lnTo>
                <a:lnTo>
                  <a:pt x="0" y="274320"/>
                </a:lnTo>
                <a:lnTo>
                  <a:pt x="137160" y="274320"/>
                </a:lnTo>
                <a:lnTo>
                  <a:pt x="137160" y="138684"/>
                </a:lnTo>
                <a:lnTo>
                  <a:pt x="272796" y="138684"/>
                </a:lnTo>
                <a:lnTo>
                  <a:pt x="272796" y="0"/>
                </a:lnTo>
                <a:close/>
              </a:path>
            </a:pathLst>
          </a:custGeom>
          <a:solidFill>
            <a:srgbClr val="9898CC"/>
          </a:solidFill>
        </p:spPr>
        <p:txBody>
          <a:bodyPr wrap="square" lIns="0" tIns="0" rIns="0" bIns="0" rtlCol="0"/>
          <a:lstStyle/>
          <a:p>
            <a:endParaRPr sz="2052"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7826" y="5918396"/>
            <a:ext cx="1216713" cy="564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2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26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860">
              <a:lnSpc>
                <a:spcPts val="1219"/>
              </a:lnSpc>
            </a:pPr>
            <a:r>
              <a:rPr lang="fr-FR" spc="-4" smtClean="0"/>
              <a:t>D.</a:t>
            </a:r>
            <a:r>
              <a:rPr lang="fr-FR" spc="-30" smtClean="0"/>
              <a:t> </a:t>
            </a:r>
            <a:r>
              <a:rPr lang="fr-FR" spc="-4" smtClean="0"/>
              <a:t>Hasboun</a:t>
            </a:r>
            <a:r>
              <a:rPr lang="fr-FR" spc="-30" smtClean="0"/>
              <a:t> </a:t>
            </a:r>
            <a:r>
              <a:rPr lang="fr-FR" spc="-4" smtClean="0"/>
              <a:t>2007-2008</a:t>
            </a:r>
            <a:endParaRPr lang="fr-FR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2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22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6110">
              <a:lnSpc>
                <a:spcPts val="867"/>
              </a:lnSpc>
            </a:pPr>
            <a:fld id="{81D60167-4931-47E6-BA6A-407CBD079E47}" type="slidenum">
              <a:rPr lang="fr-FR" smtClean="0"/>
              <a:pPr marL="26110">
                <a:lnSpc>
                  <a:spcPts val="867"/>
                </a:lnSpc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18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D45AA-4770-4CF3-811E-8371159A3C8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314C0-5C7F-41E6-9A5C-D7B59209113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DB7A3-15D1-4AAD-98FC-4BFC9FB569C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8E356-EF15-42D3-9737-46C8CCBC9BE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44EC6-8851-4537-9137-90FBE9D3E57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345B7-F7EF-47C4-9A81-0E762CD08C2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85671-D60E-47D2-B056-509660A99BB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DE436-97B1-4EC3-8730-D225021E604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1" name="Picture 31" descr="brain03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1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82" name="Rectangle 2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83" name="Rectangle 2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384" name="Rectangle 2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3385" name="Rectangle 2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04FA9D81-B7BE-4747-A2FD-4354D345A56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43388" name="Rectangle 28"/>
          <p:cNvSpPr>
            <a:spLocks noChangeArrowheads="1"/>
          </p:cNvSpPr>
          <p:nvPr/>
        </p:nvSpPr>
        <p:spPr bwMode="auto">
          <a:xfrm>
            <a:off x="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1400" b="1">
                <a:solidFill>
                  <a:schemeClr val="bg1"/>
                </a:solidFill>
                <a:latin typeface="Comic Sans MS" pitchFamily="66"/>
              </a:rPr>
              <a:t>R Lacroix,  biologie v.a03</a:t>
            </a:r>
          </a:p>
        </p:txBody>
      </p:sp>
      <p:sp>
        <p:nvSpPr>
          <p:cNvPr id="143389" name="Rectangle 29"/>
          <p:cNvSpPr>
            <a:spLocks noChangeArrowheads="1"/>
          </p:cNvSpPr>
          <p:nvPr userDrawn="1"/>
        </p:nvSpPr>
        <p:spPr bwMode="auto">
          <a:xfrm>
            <a:off x="32766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En lien à Marieb, 2e éd.:</a:t>
            </a:r>
          </a:p>
        </p:txBody>
      </p:sp>
      <p:sp>
        <p:nvSpPr>
          <p:cNvPr id="143390" name="Rectangle 30"/>
          <p:cNvSpPr>
            <a:spLocks noChangeArrowheads="1"/>
          </p:cNvSpPr>
          <p:nvPr userDrawn="1"/>
        </p:nvSpPr>
        <p:spPr bwMode="auto">
          <a:xfrm>
            <a:off x="8610600" y="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/>
            <a:fld id="{B451E7B5-66AC-4D6D-89F0-25F78BE56F83}" type="slidenum">
              <a:rPr lang="fr-CA" sz="1600" b="1">
                <a:solidFill>
                  <a:schemeClr val="bg1"/>
                </a:solidFill>
                <a:latin typeface="Times New Roman" pitchFamily="18" charset="0"/>
              </a:rPr>
              <a:pPr algn="r" eaLnBrk="1" hangingPunct="1"/>
              <a:t>‹N°›</a:t>
            </a:fld>
            <a:endParaRPr lang="fr-CA" sz="16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8" r:id="rId1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385986" y="1124744"/>
            <a:ext cx="8229600" cy="1143000"/>
          </a:xfrm>
        </p:spPr>
        <p:txBody>
          <a:bodyPr/>
          <a:lstStyle/>
          <a:p>
            <a:r>
              <a:rPr lang="ar-DZ" dirty="0" smtClean="0">
                <a:solidFill>
                  <a:schemeClr val="bg1"/>
                </a:solidFill>
              </a:rPr>
              <a:t>البنية الأساسية للجهاز العصبي </a:t>
            </a:r>
            <a:br>
              <a:rPr lang="ar-DZ" dirty="0" smtClean="0">
                <a:solidFill>
                  <a:schemeClr val="bg1"/>
                </a:solidFill>
              </a:rPr>
            </a:br>
            <a:r>
              <a:rPr lang="ar-DZ" dirty="0" smtClean="0">
                <a:solidFill>
                  <a:schemeClr val="bg1"/>
                </a:solidFill>
              </a:rPr>
              <a:t>النسيج العصبي</a:t>
            </a:r>
            <a:br>
              <a:rPr lang="ar-DZ" dirty="0" smtClean="0">
                <a:solidFill>
                  <a:schemeClr val="bg1"/>
                </a:solidFill>
              </a:rPr>
            </a:br>
            <a:r>
              <a:rPr lang="en-US" altLang="fr-FR" dirty="0">
                <a:solidFill>
                  <a:srgbClr val="000099"/>
                </a:solidFill>
                <a:latin typeface="Arial" panose="020B0604020202020204" pitchFamily="34" charset="0"/>
              </a:rPr>
              <a:t>Nervous </a:t>
            </a:r>
            <a:r>
              <a:rPr lang="en-US" altLang="fr-FR" dirty="0" smtClean="0">
                <a:solidFill>
                  <a:srgbClr val="000099"/>
                </a:solidFill>
                <a:latin typeface="Arial" panose="020B0604020202020204" pitchFamily="34" charset="0"/>
              </a:rPr>
              <a:t>Tissue</a:t>
            </a:r>
            <a:r>
              <a:rPr lang="ar-DZ" dirty="0" smtClean="0">
                <a:solidFill>
                  <a:schemeClr val="bg1"/>
                </a:solidFill>
              </a:rPr>
              <a:t/>
            </a:r>
            <a:br>
              <a:rPr lang="ar-DZ" dirty="0" smtClean="0">
                <a:solidFill>
                  <a:schemeClr val="bg1"/>
                </a:solidFill>
              </a:rPr>
            </a:br>
            <a:r>
              <a:rPr lang="ar-DZ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251520" y="6400800"/>
            <a:ext cx="8968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 dirty="0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  <p:pic>
        <p:nvPicPr>
          <p:cNvPr id="4" name="Picture 6" descr="neuron_anim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664" y="2271801"/>
            <a:ext cx="4248472" cy="38358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-76200" y="6103640"/>
            <a:ext cx="9220200" cy="6915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u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4860032" y="1916832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4860032" y="4293096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2555776" y="1916832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2555776" y="4293096"/>
            <a:ext cx="23220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http://alumran-clinic.com/neuro.net/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05064"/>
            <a:ext cx="13681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http://alumran-clinic.com/neuro.net/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13681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جس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556792"/>
            <a:ext cx="866775" cy="1390650"/>
          </a:xfrm>
          <a:prstGeom prst="rect">
            <a:avLst/>
          </a:prstGeom>
        </p:spPr>
      </p:pic>
      <p:pic>
        <p:nvPicPr>
          <p:cNvPr id="11" name="صورة 10" descr="جس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4"/>
            <a:ext cx="866775" cy="1390650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1763688" y="476672"/>
            <a:ext cx="59046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مسار </a:t>
            </a:r>
            <a:r>
              <a:rPr lang="ar-SA" sz="2000" b="1" dirty="0" err="1" smtClean="0"/>
              <a:t>السيالات</a:t>
            </a:r>
            <a:r>
              <a:rPr lang="ar-SA" sz="2000" b="1" dirty="0" smtClean="0"/>
              <a:t> العصبية من الأعضاء إلى المخ</a:t>
            </a:r>
            <a:endParaRPr lang="ar-SA" sz="2000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1835696" y="5395714"/>
            <a:ext cx="59046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مسار </a:t>
            </a:r>
            <a:r>
              <a:rPr lang="ar-SA" sz="2000" b="1" dirty="0" err="1" smtClean="0"/>
              <a:t>السيالات</a:t>
            </a:r>
            <a:r>
              <a:rPr lang="ar-SA" sz="2000" b="1" dirty="0" smtClean="0"/>
              <a:t> العصبية من المخ إلى الأعضاء</a:t>
            </a:r>
            <a:endParaRPr lang="ar-SA" sz="2000" b="1" dirty="0"/>
          </a:p>
        </p:txBody>
      </p:sp>
      <p:sp>
        <p:nvSpPr>
          <p:cNvPr id="15" name="وسيلة شرح مع سهم إلى الأعلى 14"/>
          <p:cNvSpPr/>
          <p:nvPr/>
        </p:nvSpPr>
        <p:spPr>
          <a:xfrm>
            <a:off x="3923928" y="2780928"/>
            <a:ext cx="1728192" cy="12961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/>
          </a:p>
          <a:p>
            <a:pPr algn="ctr"/>
            <a:r>
              <a:rPr lang="ar-SA" b="1" dirty="0" smtClean="0"/>
              <a:t>الموصل أو</a:t>
            </a:r>
          </a:p>
          <a:p>
            <a:pPr algn="ctr"/>
            <a:r>
              <a:rPr lang="ar-SA" b="1" dirty="0" smtClean="0"/>
              <a:t>المشتبك العصبي</a:t>
            </a:r>
          </a:p>
          <a:p>
            <a:pPr algn="ctr"/>
            <a:r>
              <a:rPr lang="ar-SA" b="1" dirty="0" smtClean="0"/>
              <a:t> </a:t>
            </a:r>
            <a:endParaRPr lang="ar-SA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76200" y="6165304"/>
            <a:ext cx="9220200" cy="6298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405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39552" y="206084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القليل من الخلايا العصبية تقوم بتوصيل السيالات من المخ إلى الأعضاء مباشرة .</a:t>
            </a:r>
          </a:p>
          <a:p>
            <a:pPr algn="r" rtl="1"/>
            <a:r>
              <a:rPr lang="ar-SA" dirty="0"/>
              <a:t>ولكن في معظم الأحوال تشترك بعض الخلايا العصبية مع بعضها البعض في القيام بمهمة التوصيل بالتتابع .</a:t>
            </a:r>
          </a:p>
          <a:p>
            <a:pPr algn="r" rtl="1"/>
            <a:r>
              <a:rPr lang="ar-SA" dirty="0"/>
              <a:t>كما أن الخلايا العصبية لا تتصل ببعضها اتصالاً مباشراً ، وإنما يتم اتصالها بأن يكون محور خلية قريباً من شجيرات خلية عصبية أخرى ولكنه لا يلتحم بها .</a:t>
            </a:r>
          </a:p>
          <a:p>
            <a:pPr algn="r"/>
            <a:r>
              <a:rPr lang="ar-SA" dirty="0"/>
              <a:t>تسمى المسافة التي تفصل بين الخليتين العصبيتين </a:t>
            </a:r>
            <a:r>
              <a:rPr lang="ar-SA" b="1" u="sng" dirty="0">
                <a:solidFill>
                  <a:srgbClr val="003366"/>
                </a:solidFill>
              </a:rPr>
              <a:t>الموصل أو المشتبك العصبي </a:t>
            </a:r>
            <a:r>
              <a:rPr lang="ar-SA" dirty="0"/>
              <a:t>. وأن السيال العصبي يعبر المشتبك بسلسلة من التفاعلات الكيميائية المعقدة السريعة . تساعد على حدوثها بعض الإنزيمات النوعية المتخصصة إلى أبعد </a:t>
            </a:r>
            <a:endParaRPr lang="fr-FR" dirty="0"/>
          </a:p>
        </p:txBody>
      </p:sp>
      <p:pic>
        <p:nvPicPr>
          <p:cNvPr id="4" name="صورة 4" descr="خلية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996242"/>
            <a:ext cx="2376264" cy="1713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4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088" y="1221517"/>
            <a:ext cx="4692352" cy="5636483"/>
            <a:chOff x="5707258" y="2330196"/>
            <a:chExt cx="4109720" cy="481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70" y="6521196"/>
              <a:ext cx="1422878" cy="62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7258" y="2330196"/>
              <a:ext cx="3206495" cy="44714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3730" y="275610"/>
            <a:ext cx="8311435" cy="1574792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ar-DZ" sz="3200" dirty="0" smtClean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تصنيفات العصبونات </a:t>
            </a:r>
            <a:br>
              <a:rPr lang="ar-DZ" sz="3200" dirty="0" smtClean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</a:br>
            <a:r>
              <a:rPr lang="en-US" altLang="fr-FR" sz="3200" dirty="0">
                <a:solidFill>
                  <a:srgbClr val="000099"/>
                </a:solidFill>
                <a:latin typeface="Arial" panose="020B0604020202020204" pitchFamily="34" charset="0"/>
              </a:rPr>
              <a:t>Structural Classification of Neurons</a:t>
            </a:r>
            <a:r>
              <a:rPr lang="en-US" altLang="fr-FR" sz="400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en-US" altLang="fr-FR" sz="400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sz="3762" dirty="0">
              <a:solidFill>
                <a:schemeClr val="bg1">
                  <a:lumMod val="7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730" y="1221517"/>
            <a:ext cx="3930277" cy="822585"/>
          </a:xfrm>
          <a:prstGeom prst="rect">
            <a:avLst/>
          </a:prstGeom>
        </p:spPr>
        <p:txBody>
          <a:bodyPr vert="horz" wrap="square" lIns="0" tIns="8688" rIns="0" bIns="0" rtlCol="0">
            <a:spAutoFit/>
          </a:bodyPr>
          <a:lstStyle/>
          <a:p>
            <a:pPr marL="303531" marR="4344" indent="-293214" algn="r" rtl="1">
              <a:lnSpc>
                <a:spcPct val="100400"/>
              </a:lnSpc>
              <a:spcBef>
                <a:spcPts val="68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ar-DZ" sz="2394" b="1" i="1" u="heavy" spc="-4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حسب الوظيفة </a:t>
            </a:r>
            <a:endParaRPr sz="2394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304074" indent="-293214" algn="r" rtl="1">
              <a:spcBef>
                <a:spcPts val="577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ar-DZ" sz="2394" b="1" i="1" u="heavy" spc="-4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جسب</a:t>
            </a:r>
            <a:r>
              <a:rPr lang="ar-DZ" sz="2394" b="1" i="1" u="heavy" spc="-4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المحور الاسطواني </a:t>
            </a:r>
            <a:endParaRPr sz="2394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60" y="2391654"/>
            <a:ext cx="4392488" cy="348561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-76200" y="6034025"/>
            <a:ext cx="9220200" cy="761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7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7.16b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60792" y="555701"/>
            <a:ext cx="839787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b="1" dirty="0">
                <a:solidFill>
                  <a:srgbClr val="800000"/>
                </a:solidFill>
                <a:latin typeface="Arial" panose="020B0604020202020204" pitchFamily="34" charset="0"/>
              </a:rPr>
              <a:t>Bipolar neurons – one axon and one dendrite</a:t>
            </a:r>
            <a:endParaRPr lang="en-US" altLang="fr-FR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26632" name="Picture 8" descr="0708_NeuronClassByStru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9" b="41902"/>
          <a:stretch>
            <a:fillRect/>
          </a:stretch>
        </p:blipFill>
        <p:spPr bwMode="auto">
          <a:xfrm>
            <a:off x="2573344" y="1169786"/>
            <a:ext cx="5946775" cy="13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886700" y="4953000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7.8b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363" y="2740733"/>
            <a:ext cx="8382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b="1" dirty="0">
                <a:solidFill>
                  <a:srgbClr val="800000"/>
                </a:solidFill>
                <a:latin typeface="Arial" panose="020B0604020202020204" pitchFamily="34" charset="0"/>
              </a:rPr>
              <a:t>Unipolar neurons – have a short single process leaving the cell body</a:t>
            </a:r>
            <a:endParaRPr lang="en-US" altLang="fr-FR" sz="20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8" descr="0708_NeuronClassByStru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9" b="2837"/>
          <a:stretch>
            <a:fillRect/>
          </a:stretch>
        </p:blipFill>
        <p:spPr bwMode="auto">
          <a:xfrm>
            <a:off x="2662572" y="3423173"/>
            <a:ext cx="5946775" cy="15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125996"/>
            <a:ext cx="86680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b="1" dirty="0">
                <a:solidFill>
                  <a:srgbClr val="800000"/>
                </a:solidFill>
                <a:latin typeface="Arial" panose="020B0604020202020204" pitchFamily="34" charset="0"/>
              </a:rPr>
              <a:t>Multipolar neurons – many extensions from the cell body</a:t>
            </a:r>
            <a:endParaRPr lang="en-US" altLang="fr-FR" sz="20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0708_NeuronClassByStru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9"/>
          <a:stretch>
            <a:fillRect/>
          </a:stretch>
        </p:blipFill>
        <p:spPr bwMode="auto">
          <a:xfrm>
            <a:off x="2356520" y="5626689"/>
            <a:ext cx="6711280" cy="11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utoUpdateAnimBg="0"/>
      <p:bldP spid="266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ar-DZ" altLang="fr-FR" sz="41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تصنيفات العصبونات حسب الوظيفة</a:t>
            </a:r>
            <a:endParaRPr lang="en-US" altLang="fr-FR" sz="41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7.14a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" y="908720"/>
            <a:ext cx="8245475" cy="75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Sensory </a:t>
            </a:r>
            <a:r>
              <a:rPr lang="en-US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neurons</a:t>
            </a:r>
            <a:r>
              <a:rPr lang="ar-DZ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عصبونات حسية</a:t>
            </a:r>
            <a:r>
              <a:rPr lang="en-US" altLang="fr-FR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(afferent) </a:t>
            </a:r>
            <a:r>
              <a:rPr lang="ar-DZ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fr-FR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Carry impulses from the sensory receptors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Cutaneous sense organs</a:t>
            </a:r>
          </a:p>
          <a:p>
            <a:pPr lvl="2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Proprioceptors – detect stretch or tension</a:t>
            </a:r>
            <a:endParaRPr lang="en-US" altLang="fr-FR" sz="2000" dirty="0">
              <a:latin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Motor </a:t>
            </a:r>
            <a:r>
              <a:rPr lang="en-US" altLang="fr-FR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neurons</a:t>
            </a:r>
            <a:r>
              <a:rPr lang="ar-DZ" altLang="fr-FR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ar-DZ" altLang="fr-FR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عصبونات حركية</a:t>
            </a:r>
            <a:r>
              <a:rPr lang="en-US" altLang="fr-FR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(efferent)</a:t>
            </a:r>
            <a:r>
              <a:rPr lang="ar-DZ" altLang="fr-FR" sz="2800" dirty="0" smtClean="0">
                <a:latin typeface="Arial" panose="020B0604020202020204" pitchFamily="34" charset="0"/>
              </a:rPr>
              <a:t> </a:t>
            </a:r>
            <a:endParaRPr lang="en-US" altLang="fr-FR" sz="28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dirty="0">
                <a:latin typeface="Arial" panose="020B0604020202020204" pitchFamily="34" charset="0"/>
              </a:rPr>
              <a:t>Carry impulses from the central nervous </a:t>
            </a:r>
            <a:r>
              <a:rPr lang="en-US" altLang="fr-FR" dirty="0" smtClean="0">
                <a:latin typeface="Arial" panose="020B0604020202020204" pitchFamily="34" charset="0"/>
              </a:rPr>
              <a:t>system</a:t>
            </a:r>
            <a:endParaRPr lang="ar-DZ" altLang="fr-FR" dirty="0" smtClean="0">
              <a:latin typeface="Arial" panose="020B0604020202020204" pitchFamily="34" charset="0"/>
            </a:endParaRPr>
          </a:p>
          <a:p>
            <a:pPr algn="ct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Interneurons </a:t>
            </a:r>
            <a:r>
              <a:rPr lang="ar-DZ" altLang="fr-FR" sz="28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العصبونات البينية  </a:t>
            </a:r>
            <a:r>
              <a:rPr lang="en-US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(association neurons)</a:t>
            </a:r>
            <a:r>
              <a:rPr lang="ar-DZ" altLang="fr-FR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ar-DZ" altLang="fr-FR" sz="28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800" b="1" dirty="0" smtClean="0">
                <a:latin typeface="Arial" panose="020B0604020202020204" pitchFamily="34" charset="0"/>
              </a:rPr>
              <a:t>تربط بين العصبونات الحسية والعصبونات الحركية </a:t>
            </a:r>
          </a:p>
          <a:p>
            <a:pPr algn="r" rt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800" b="1" dirty="0" smtClean="0">
                <a:latin typeface="Arial" panose="020B0604020202020204" pitchFamily="34" charset="0"/>
              </a:rPr>
              <a:t>تتواجد في المسارات العصبية </a:t>
            </a:r>
            <a:r>
              <a:rPr lang="ar-DZ" altLang="fr-FR" sz="2800" b="1" dirty="0" err="1" smtClean="0">
                <a:latin typeface="Arial" panose="020B0604020202020204" pitchFamily="34" charset="0"/>
              </a:rPr>
              <a:t>للحهاز</a:t>
            </a:r>
            <a:r>
              <a:rPr lang="ar-DZ" altLang="fr-FR" sz="2800" b="1" dirty="0" smtClean="0">
                <a:latin typeface="Arial" panose="020B0604020202020204" pitchFamily="34" charset="0"/>
              </a:rPr>
              <a:t> العصبي المركزي </a:t>
            </a:r>
            <a:endParaRPr lang="en-US" altLang="fr-FR" sz="2800" b="1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ar-DZ" altLang="fr-FR" dirty="0" smtClean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ar-DZ" altLang="fr-FR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ar-DZ" altLang="fr-FR" dirty="0" smtClean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fr-FR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76200" y="6237312"/>
            <a:ext cx="9220200" cy="5578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408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0"/>
      <p:bldP spid="204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7.15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fr-FR" altLang="fr-FR" sz="3000">
              <a:latin typeface="Arial" panose="020B0604020202020204" pitchFamily="34" charset="0"/>
            </a:endParaRPr>
          </a:p>
        </p:txBody>
      </p:sp>
      <p:pic>
        <p:nvPicPr>
          <p:cNvPr id="23560" name="Picture 8" descr="0706_NeuronsClassByFunct_1.JPG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>
            <a:fillRect/>
          </a:stretch>
        </p:blipFill>
        <p:spPr bwMode="auto">
          <a:xfrm>
            <a:off x="444500" y="443212"/>
            <a:ext cx="8331200" cy="61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886700" y="5943600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7.6</a:t>
            </a:r>
          </a:p>
        </p:txBody>
      </p:sp>
      <p:sp>
        <p:nvSpPr>
          <p:cNvPr id="10" name="مستطيل 4"/>
          <p:cNvSpPr/>
          <p:nvPr/>
        </p:nvSpPr>
        <p:spPr>
          <a:xfrm>
            <a:off x="6521298" y="1838071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النخاع الشوكي</a:t>
            </a:r>
            <a:endParaRPr lang="ar-SA" b="1" dirty="0"/>
          </a:p>
        </p:txBody>
      </p:sp>
      <p:sp>
        <p:nvSpPr>
          <p:cNvPr id="11" name="مستطيل 4"/>
          <p:cNvSpPr/>
          <p:nvPr/>
        </p:nvSpPr>
        <p:spPr>
          <a:xfrm>
            <a:off x="2312842" y="503089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السيالة النازلة</a:t>
            </a:r>
            <a:endParaRPr lang="ar-SA" b="1" dirty="0"/>
          </a:p>
        </p:txBody>
      </p:sp>
      <p:sp>
        <p:nvSpPr>
          <p:cNvPr id="12" name="مستطيل 4"/>
          <p:cNvSpPr/>
          <p:nvPr/>
        </p:nvSpPr>
        <p:spPr>
          <a:xfrm>
            <a:off x="2906936" y="615273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العصبون الحركي</a:t>
            </a:r>
            <a:endParaRPr lang="ar-SA" b="1" dirty="0"/>
          </a:p>
        </p:txBody>
      </p:sp>
      <p:sp>
        <p:nvSpPr>
          <p:cNvPr id="13" name="مستطيل 4"/>
          <p:cNvSpPr/>
          <p:nvPr/>
        </p:nvSpPr>
        <p:spPr>
          <a:xfrm>
            <a:off x="2113880" y="1119651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العصبون الحسي</a:t>
            </a:r>
            <a:endParaRPr lang="ar-SA" b="1" dirty="0"/>
          </a:p>
        </p:txBody>
      </p:sp>
      <p:sp>
        <p:nvSpPr>
          <p:cNvPr id="14" name="مستطيل 4"/>
          <p:cNvSpPr/>
          <p:nvPr/>
        </p:nvSpPr>
        <p:spPr>
          <a:xfrm>
            <a:off x="-50800" y="129054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الشجيرات</a:t>
            </a:r>
            <a:endParaRPr lang="ar-SA" b="1" dirty="0"/>
          </a:p>
        </p:txBody>
      </p:sp>
      <p:sp>
        <p:nvSpPr>
          <p:cNvPr id="15" name="مستطيل 4"/>
          <p:cNvSpPr/>
          <p:nvPr/>
        </p:nvSpPr>
        <p:spPr>
          <a:xfrm>
            <a:off x="4155458" y="86155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الخلوي</a:t>
            </a:r>
            <a:endParaRPr lang="ar-SA" b="1" dirty="0"/>
          </a:p>
        </p:txBody>
      </p:sp>
      <p:sp>
        <p:nvSpPr>
          <p:cNvPr id="16" name="مستطيل 4"/>
          <p:cNvSpPr/>
          <p:nvPr/>
        </p:nvSpPr>
        <p:spPr>
          <a:xfrm>
            <a:off x="244021" y="6058568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المنفذ</a:t>
            </a:r>
            <a:endParaRPr lang="ar-SA" b="1" dirty="0"/>
          </a:p>
        </p:txBody>
      </p:sp>
      <p:sp>
        <p:nvSpPr>
          <p:cNvPr id="17" name="مستطيل 4"/>
          <p:cNvSpPr/>
          <p:nvPr/>
        </p:nvSpPr>
        <p:spPr>
          <a:xfrm>
            <a:off x="-89959" y="4233617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المستقبلات</a:t>
            </a:r>
            <a:endParaRPr lang="ar-SA" b="1" dirty="0"/>
          </a:p>
        </p:txBody>
      </p:sp>
      <p:sp>
        <p:nvSpPr>
          <p:cNvPr id="18" name="مستطيل 4"/>
          <p:cNvSpPr/>
          <p:nvPr/>
        </p:nvSpPr>
        <p:spPr>
          <a:xfrm>
            <a:off x="1806207" y="2365277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السيالة الصاعدة</a:t>
            </a:r>
            <a:endParaRPr lang="ar-SA" b="1" dirty="0"/>
          </a:p>
        </p:txBody>
      </p:sp>
      <p:sp>
        <p:nvSpPr>
          <p:cNvPr id="19" name="مستطيل 4"/>
          <p:cNvSpPr/>
          <p:nvPr/>
        </p:nvSpPr>
        <p:spPr>
          <a:xfrm>
            <a:off x="4108963" y="341732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العصبون البيني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7735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  <p:bldP spid="235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445" y="112816"/>
            <a:ext cx="8229600" cy="918940"/>
          </a:xfrm>
        </p:spPr>
        <p:txBody>
          <a:bodyPr/>
          <a:lstStyle/>
          <a:p>
            <a:r>
              <a:rPr lang="ar-DZ" dirty="0" smtClean="0"/>
              <a:t>الاتصال بين العصبونات يتم عن طريق المشابك</a:t>
            </a:r>
            <a:endParaRPr lang="fr-FR" dirty="0"/>
          </a:p>
        </p:txBody>
      </p:sp>
      <p:grpSp>
        <p:nvGrpSpPr>
          <p:cNvPr id="3" name="object 6"/>
          <p:cNvGrpSpPr/>
          <p:nvPr/>
        </p:nvGrpSpPr>
        <p:grpSpPr>
          <a:xfrm>
            <a:off x="830819" y="976919"/>
            <a:ext cx="7789226" cy="5958003"/>
            <a:chOff x="965200" y="1955974"/>
            <a:chExt cx="11366500" cy="8168745"/>
          </a:xfrm>
        </p:grpSpPr>
        <p:pic>
          <p:nvPicPr>
            <p:cNvPr id="4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200" y="6403905"/>
              <a:ext cx="5080000" cy="3260794"/>
            </a:xfrm>
            <a:prstGeom prst="rect">
              <a:avLst/>
            </a:prstGeom>
          </p:spPr>
        </p:pic>
        <p:pic>
          <p:nvPicPr>
            <p:cNvPr id="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4600" y="1955974"/>
              <a:ext cx="4940300" cy="4146529"/>
            </a:xfrm>
            <a:prstGeom prst="rect">
              <a:avLst/>
            </a:prstGeom>
          </p:spPr>
        </p:pic>
        <p:pic>
          <p:nvPicPr>
            <p:cNvPr id="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7120" y="2141504"/>
              <a:ext cx="5791200" cy="2480097"/>
            </a:xfrm>
            <a:prstGeom prst="rect">
              <a:avLst/>
            </a:prstGeom>
          </p:spPr>
        </p:pic>
        <p:pic>
          <p:nvPicPr>
            <p:cNvPr id="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0201" y="4732286"/>
              <a:ext cx="5651499" cy="5392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2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591" y="1846086"/>
            <a:ext cx="4203425" cy="41154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2122559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b="0" i="0" spc="-4" dirty="0" smtClean="0">
                <a:latin typeface="Arial MT"/>
                <a:cs typeface="Arial MT"/>
              </a:rPr>
              <a:t>Synapse</a:t>
            </a:r>
            <a:endParaRPr sz="3762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671525" y="5541242"/>
            <a:ext cx="2476048" cy="15388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7" name="مستطيل 4"/>
          <p:cNvSpPr/>
          <p:nvPr/>
        </p:nvSpPr>
        <p:spPr>
          <a:xfrm>
            <a:off x="1445430" y="199655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الحويصلات </a:t>
            </a:r>
            <a:r>
              <a:rPr lang="ar-DZ" b="1" dirty="0" err="1" smtClean="0"/>
              <a:t>المشبكية</a:t>
            </a:r>
            <a:endParaRPr lang="ar-SA" b="1" dirty="0"/>
          </a:p>
        </p:txBody>
      </p:sp>
      <p:sp>
        <p:nvSpPr>
          <p:cNvPr id="8" name="مستطيل 4"/>
          <p:cNvSpPr/>
          <p:nvPr/>
        </p:nvSpPr>
        <p:spPr>
          <a:xfrm>
            <a:off x="4716016" y="2626731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الاتصال قبل </a:t>
            </a:r>
            <a:r>
              <a:rPr lang="ar-DZ" b="1" dirty="0" err="1" smtClean="0"/>
              <a:t>المشبكي</a:t>
            </a:r>
            <a:endParaRPr lang="ar-SA" b="1" dirty="0"/>
          </a:p>
        </p:txBody>
      </p:sp>
      <p:sp>
        <p:nvSpPr>
          <p:cNvPr id="9" name="مستطيل 4"/>
          <p:cNvSpPr/>
          <p:nvPr/>
        </p:nvSpPr>
        <p:spPr>
          <a:xfrm>
            <a:off x="4747513" y="3687899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الفراغ </a:t>
            </a:r>
            <a:r>
              <a:rPr lang="ar-DZ" b="1" dirty="0" err="1" smtClean="0"/>
              <a:t>المشبكي</a:t>
            </a:r>
            <a:endParaRPr lang="ar-SA" b="1" dirty="0"/>
          </a:p>
        </p:txBody>
      </p:sp>
      <p:sp>
        <p:nvSpPr>
          <p:cNvPr id="10" name="مستطيل 4"/>
          <p:cNvSpPr/>
          <p:nvPr/>
        </p:nvSpPr>
        <p:spPr>
          <a:xfrm>
            <a:off x="4689455" y="504736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الاتصال ما بعد </a:t>
            </a:r>
            <a:r>
              <a:rPr lang="ar-DZ" b="1" dirty="0" err="1" smtClean="0"/>
              <a:t>المشبكي</a:t>
            </a:r>
            <a:endParaRPr lang="ar-SA" b="1" dirty="0"/>
          </a:p>
        </p:txBody>
      </p:sp>
      <p:sp>
        <p:nvSpPr>
          <p:cNvPr id="11" name="Rectangle 10"/>
          <p:cNvSpPr/>
          <p:nvPr/>
        </p:nvSpPr>
        <p:spPr>
          <a:xfrm>
            <a:off x="6588090" y="3672978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dirty="0">
                <a:latin typeface="Arial" panose="020B0604020202020204" pitchFamily="34" charset="0"/>
              </a:rPr>
              <a:t>Synaptic cleft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27" descr="http://www.bi.umist.ac.uk/users/mjfjam/1CAT/synap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1" y="188640"/>
            <a:ext cx="9144000" cy="69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193" y="748462"/>
            <a:ext cx="4603911" cy="3166603"/>
            <a:chOff x="635000" y="1092200"/>
            <a:chExt cx="6718300" cy="4620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00" y="1092200"/>
              <a:ext cx="6718300" cy="3492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51" y="1168400"/>
              <a:ext cx="6453632" cy="454422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372680" y="1305456"/>
            <a:ext cx="153174" cy="951243"/>
            <a:chOff x="7670800" y="1904999"/>
            <a:chExt cx="223520" cy="13881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0800" y="1904999"/>
              <a:ext cx="223465" cy="320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0800" y="2971799"/>
              <a:ext cx="223465" cy="32087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55614" y="1248016"/>
            <a:ext cx="2969479" cy="1547799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8703" marR="3481">
              <a:lnSpc>
                <a:spcPct val="113599"/>
              </a:lnSpc>
              <a:spcBef>
                <a:spcPts val="69"/>
              </a:spcBef>
              <a:tabLst>
                <a:tab pos="297653" algn="l"/>
                <a:tab pos="1048749" algn="l"/>
                <a:tab pos="1381215" algn="l"/>
                <a:tab pos="1957374" algn="l"/>
              </a:tabLst>
            </a:pPr>
            <a:r>
              <a:rPr sz="1508" spc="-113" dirty="0">
                <a:latin typeface="Arial MT"/>
                <a:cs typeface="Arial MT"/>
              </a:rPr>
              <a:t>L</a:t>
            </a:r>
            <a:r>
              <a:rPr sz="1508" spc="-110" dirty="0">
                <a:latin typeface="Arial MT"/>
                <a:cs typeface="Arial MT"/>
              </a:rPr>
              <a:t>e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55" dirty="0">
                <a:latin typeface="Arial MT"/>
                <a:cs typeface="Arial MT"/>
              </a:rPr>
              <a:t>neu</a:t>
            </a:r>
            <a:r>
              <a:rPr sz="1508" spc="-72" dirty="0">
                <a:latin typeface="Arial MT"/>
                <a:cs typeface="Arial MT"/>
              </a:rPr>
              <a:t>rone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72" dirty="0">
                <a:latin typeface="Arial MT"/>
                <a:cs typeface="Arial MT"/>
              </a:rPr>
              <a:t>est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34" dirty="0">
                <a:latin typeface="Arial MT"/>
                <a:cs typeface="Arial MT"/>
              </a:rPr>
              <a:t>l’unit</a:t>
            </a:r>
            <a:r>
              <a:rPr sz="1508" spc="-48" dirty="0">
                <a:latin typeface="Arial MT"/>
                <a:cs typeface="Arial MT"/>
              </a:rPr>
              <a:t>é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58" dirty="0">
                <a:latin typeface="Arial MT"/>
                <a:cs typeface="Arial MT"/>
              </a:rPr>
              <a:t>f</a:t>
            </a:r>
            <a:r>
              <a:rPr sz="1508" spc="-45" dirty="0">
                <a:latin typeface="Arial MT"/>
                <a:cs typeface="Arial MT"/>
              </a:rPr>
              <a:t>onctionnelle  </a:t>
            </a:r>
            <a:r>
              <a:rPr sz="1508" spc="-78" dirty="0">
                <a:latin typeface="Arial MT"/>
                <a:cs typeface="Arial MT"/>
              </a:rPr>
              <a:t>fondamentale</a:t>
            </a:r>
            <a:r>
              <a:rPr sz="1508" spc="-7" dirty="0">
                <a:latin typeface="Arial MT"/>
                <a:cs typeface="Arial MT"/>
              </a:rPr>
              <a:t> </a:t>
            </a:r>
            <a:r>
              <a:rPr sz="1508" spc="-78" dirty="0">
                <a:latin typeface="Arial MT"/>
                <a:cs typeface="Arial MT"/>
              </a:rPr>
              <a:t>du</a:t>
            </a:r>
            <a:r>
              <a:rPr sz="1508" spc="-3" dirty="0">
                <a:latin typeface="Arial MT"/>
                <a:cs typeface="Arial MT"/>
              </a:rPr>
              <a:t> </a:t>
            </a:r>
            <a:r>
              <a:rPr sz="1508" spc="-99" dirty="0">
                <a:latin typeface="Arial MT"/>
                <a:cs typeface="Arial MT"/>
              </a:rPr>
              <a:t>système</a:t>
            </a:r>
            <a:r>
              <a:rPr sz="1508" spc="-3" dirty="0">
                <a:latin typeface="Arial MT"/>
                <a:cs typeface="Arial MT"/>
              </a:rPr>
              <a:t> </a:t>
            </a:r>
            <a:r>
              <a:rPr sz="1508" spc="-62" dirty="0">
                <a:latin typeface="Arial MT"/>
                <a:cs typeface="Arial MT"/>
              </a:rPr>
              <a:t>nerveux.</a:t>
            </a:r>
            <a:endParaRPr sz="1508">
              <a:latin typeface="Arial MT"/>
              <a:cs typeface="Arial MT"/>
            </a:endParaRPr>
          </a:p>
          <a:p>
            <a:pPr>
              <a:spcBef>
                <a:spcPts val="27"/>
              </a:spcBef>
            </a:pPr>
            <a:endParaRPr sz="1405">
              <a:latin typeface="Arial MT"/>
              <a:cs typeface="Arial MT"/>
            </a:endParaRPr>
          </a:p>
          <a:p>
            <a:pPr marL="8703" marR="4352">
              <a:lnSpc>
                <a:spcPct val="113599"/>
              </a:lnSpc>
              <a:spcBef>
                <a:spcPts val="3"/>
              </a:spcBef>
              <a:tabLst>
                <a:tab pos="263710" algn="l"/>
                <a:tab pos="915588" algn="l"/>
                <a:tab pos="1482174" algn="l"/>
                <a:tab pos="1803326" algn="l"/>
                <a:tab pos="2729792" algn="l"/>
              </a:tabLst>
            </a:pPr>
            <a:r>
              <a:rPr sz="1508" spc="41" dirty="0">
                <a:latin typeface="Arial MT"/>
                <a:cs typeface="Arial MT"/>
              </a:rPr>
              <a:t>I</a:t>
            </a:r>
            <a:r>
              <a:rPr sz="1508" spc="-7" dirty="0">
                <a:latin typeface="Arial MT"/>
                <a:cs typeface="Arial MT"/>
              </a:rPr>
              <a:t>l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10" dirty="0">
                <a:latin typeface="Arial MT"/>
                <a:cs typeface="Arial MT"/>
              </a:rPr>
              <a:t>c</a:t>
            </a:r>
            <a:r>
              <a:rPr sz="1508" spc="-123" dirty="0">
                <a:latin typeface="Arial MT"/>
                <a:cs typeface="Arial MT"/>
              </a:rPr>
              <a:t>a</a:t>
            </a:r>
            <a:r>
              <a:rPr sz="1508" dirty="0">
                <a:latin typeface="Arial MT"/>
                <a:cs typeface="Arial MT"/>
              </a:rPr>
              <a:t>p</a:t>
            </a:r>
            <a:r>
              <a:rPr sz="1508" spc="168" dirty="0">
                <a:latin typeface="Arial MT"/>
                <a:cs typeface="Arial MT"/>
              </a:rPr>
              <a:t>t</a:t>
            </a:r>
            <a:r>
              <a:rPr sz="1508" dirty="0">
                <a:latin typeface="Arial MT"/>
                <a:cs typeface="Arial MT"/>
              </a:rPr>
              <a:t>e</a:t>
            </a:r>
            <a:r>
              <a:rPr sz="1508" spc="-89" dirty="0">
                <a:latin typeface="Arial MT"/>
                <a:cs typeface="Arial MT"/>
              </a:rPr>
              <a:t>,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10" dirty="0">
                <a:latin typeface="Arial MT"/>
                <a:cs typeface="Arial MT"/>
              </a:rPr>
              <a:t>c</a:t>
            </a:r>
            <a:r>
              <a:rPr sz="1508" spc="78" dirty="0">
                <a:latin typeface="Arial MT"/>
                <a:cs typeface="Arial MT"/>
              </a:rPr>
              <a:t>o</a:t>
            </a:r>
            <a:r>
              <a:rPr sz="1508" spc="14" dirty="0">
                <a:latin typeface="Arial MT"/>
                <a:cs typeface="Arial MT"/>
              </a:rPr>
              <a:t>d</a:t>
            </a:r>
            <a:r>
              <a:rPr sz="1508" spc="-117" dirty="0">
                <a:latin typeface="Arial MT"/>
                <a:cs typeface="Arial MT"/>
              </a:rPr>
              <a:t>e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-31" dirty="0">
                <a:latin typeface="Arial MT"/>
                <a:cs typeface="Arial MT"/>
              </a:rPr>
              <a:t>e</a:t>
            </a:r>
            <a:r>
              <a:rPr sz="1508" spc="82" dirty="0">
                <a:latin typeface="Arial MT"/>
                <a:cs typeface="Arial MT"/>
              </a:rPr>
              <a:t>t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168" dirty="0">
                <a:latin typeface="Arial MT"/>
                <a:cs typeface="Arial MT"/>
              </a:rPr>
              <a:t>t</a:t>
            </a:r>
            <a:r>
              <a:rPr sz="1508" spc="178" dirty="0">
                <a:latin typeface="Arial MT"/>
                <a:cs typeface="Arial MT"/>
              </a:rPr>
              <a:t>r</a:t>
            </a:r>
            <a:r>
              <a:rPr sz="1508" spc="-110" dirty="0">
                <a:latin typeface="Arial MT"/>
                <a:cs typeface="Arial MT"/>
              </a:rPr>
              <a:t>a</a:t>
            </a:r>
            <a:r>
              <a:rPr sz="1508" dirty="0">
                <a:latin typeface="Arial MT"/>
                <a:cs typeface="Arial MT"/>
              </a:rPr>
              <a:t>n</a:t>
            </a:r>
            <a:r>
              <a:rPr sz="1508" spc="-89" dirty="0">
                <a:latin typeface="Arial MT"/>
                <a:cs typeface="Arial MT"/>
              </a:rPr>
              <a:t>s</a:t>
            </a:r>
            <a:r>
              <a:rPr sz="1508" spc="-10" dirty="0">
                <a:latin typeface="Arial MT"/>
                <a:cs typeface="Arial MT"/>
              </a:rPr>
              <a:t>m</a:t>
            </a:r>
            <a:r>
              <a:rPr sz="1508" spc="-31" dirty="0">
                <a:latin typeface="Arial MT"/>
                <a:cs typeface="Arial MT"/>
              </a:rPr>
              <a:t>e</a:t>
            </a:r>
            <a:r>
              <a:rPr sz="1508" spc="82" dirty="0">
                <a:latin typeface="Arial MT"/>
                <a:cs typeface="Arial MT"/>
              </a:rPr>
              <a:t>t</a:t>
            </a:r>
            <a:r>
              <a:rPr sz="1508" dirty="0">
                <a:latin typeface="Arial MT"/>
                <a:cs typeface="Arial MT"/>
              </a:rPr>
              <a:t>	</a:t>
            </a:r>
            <a:r>
              <a:rPr sz="1508" spc="78" dirty="0">
                <a:latin typeface="Arial MT"/>
                <a:cs typeface="Arial MT"/>
              </a:rPr>
              <a:t>l</a:t>
            </a:r>
            <a:r>
              <a:rPr sz="1508" spc="-31" dirty="0">
                <a:latin typeface="Arial MT"/>
                <a:cs typeface="Arial MT"/>
              </a:rPr>
              <a:t>e</a:t>
            </a:r>
            <a:r>
              <a:rPr sz="1508" spc="-123" dirty="0">
                <a:latin typeface="Arial MT"/>
                <a:cs typeface="Arial MT"/>
              </a:rPr>
              <a:t>s  </a:t>
            </a:r>
            <a:r>
              <a:rPr sz="1508" spc="-48" dirty="0">
                <a:latin typeface="Arial MT"/>
                <a:cs typeface="Arial MT"/>
              </a:rPr>
              <a:t>informations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113" dirty="0">
                <a:latin typeface="Arial MT"/>
                <a:cs typeface="Arial MT"/>
              </a:rPr>
              <a:t>sous</a:t>
            </a:r>
            <a:r>
              <a:rPr sz="1508" spc="3" dirty="0">
                <a:latin typeface="Arial MT"/>
                <a:cs typeface="Arial MT"/>
              </a:rPr>
              <a:t> </a:t>
            </a:r>
            <a:r>
              <a:rPr sz="1508" spc="-38" dirty="0">
                <a:latin typeface="Arial MT"/>
                <a:cs typeface="Arial MT"/>
              </a:rPr>
              <a:t>forme</a:t>
            </a:r>
            <a:r>
              <a:rPr sz="1508" spc="3" dirty="0">
                <a:latin typeface="Arial MT"/>
                <a:cs typeface="Arial MT"/>
              </a:rPr>
              <a:t> </a:t>
            </a:r>
            <a:r>
              <a:rPr sz="1508" spc="-48" dirty="0">
                <a:latin typeface="Arial MT"/>
                <a:cs typeface="Arial MT"/>
              </a:rPr>
              <a:t>électrique.</a:t>
            </a:r>
            <a:endParaRPr sz="1508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1327" y="3681387"/>
            <a:ext cx="153174" cy="2247997"/>
            <a:chOff x="1612900" y="5372099"/>
            <a:chExt cx="223520" cy="32804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900" y="5372099"/>
              <a:ext cx="223465" cy="320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900" y="8331199"/>
              <a:ext cx="223465" cy="32087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17231" y="3623948"/>
            <a:ext cx="2917696" cy="2555126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8703" marR="3481" algn="just">
              <a:lnSpc>
                <a:spcPct val="113599"/>
              </a:lnSpc>
              <a:spcBef>
                <a:spcPts val="69"/>
              </a:spcBef>
            </a:pPr>
            <a:r>
              <a:rPr sz="1508" spc="-110" dirty="0">
                <a:latin typeface="Arial MT"/>
                <a:cs typeface="Arial MT"/>
              </a:rPr>
              <a:t>Le</a:t>
            </a:r>
            <a:r>
              <a:rPr sz="1508" spc="-106" dirty="0">
                <a:latin typeface="Arial MT"/>
                <a:cs typeface="Arial MT"/>
              </a:rPr>
              <a:t> </a:t>
            </a:r>
            <a:r>
              <a:rPr sz="1508" spc="-65" dirty="0">
                <a:latin typeface="Arial MT"/>
                <a:cs typeface="Arial MT"/>
              </a:rPr>
              <a:t>neurone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72" dirty="0">
                <a:latin typeface="Arial MT"/>
                <a:cs typeface="Arial MT"/>
              </a:rPr>
              <a:t>est</a:t>
            </a:r>
            <a:r>
              <a:rPr sz="1508" spc="-69" dirty="0">
                <a:latin typeface="Arial MT"/>
                <a:cs typeface="Arial MT"/>
              </a:rPr>
              <a:t> </a:t>
            </a:r>
            <a:r>
              <a:rPr sz="1508" spc="-38" dirty="0">
                <a:latin typeface="Arial MT"/>
                <a:cs typeface="Arial MT"/>
              </a:rPr>
              <a:t>formé</a:t>
            </a:r>
            <a:r>
              <a:rPr sz="1508" spc="-34" dirty="0">
                <a:latin typeface="Arial MT"/>
                <a:cs typeface="Arial MT"/>
              </a:rPr>
              <a:t> </a:t>
            </a:r>
            <a:r>
              <a:rPr sz="1508" spc="-75" dirty="0">
                <a:latin typeface="Arial MT"/>
                <a:cs typeface="Arial MT"/>
              </a:rPr>
              <a:t>d’une</a:t>
            </a:r>
            <a:r>
              <a:rPr sz="1508" spc="-72" dirty="0">
                <a:latin typeface="Arial MT"/>
                <a:cs typeface="Arial MT"/>
              </a:rPr>
              <a:t> </a:t>
            </a:r>
            <a:r>
              <a:rPr sz="1508" spc="-34" dirty="0">
                <a:latin typeface="Arial MT"/>
                <a:cs typeface="Arial MT"/>
              </a:rPr>
              <a:t>partie </a:t>
            </a:r>
            <a:r>
              <a:rPr sz="1508" spc="-31" dirty="0">
                <a:latin typeface="Arial MT"/>
                <a:cs typeface="Arial MT"/>
              </a:rPr>
              <a:t> </a:t>
            </a:r>
            <a:r>
              <a:rPr sz="1508" spc="-62" dirty="0">
                <a:latin typeface="Arial MT"/>
                <a:cs typeface="Arial MT"/>
              </a:rPr>
              <a:t>principale:</a:t>
            </a:r>
            <a:r>
              <a:rPr sz="1508" spc="-58" dirty="0">
                <a:latin typeface="Arial MT"/>
                <a:cs typeface="Arial MT"/>
              </a:rPr>
              <a:t> </a:t>
            </a:r>
            <a:r>
              <a:rPr sz="1508" spc="-65" dirty="0">
                <a:latin typeface="Arial MT"/>
                <a:cs typeface="Arial MT"/>
              </a:rPr>
              <a:t>le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55" dirty="0">
                <a:latin typeface="Arial MT"/>
                <a:cs typeface="Arial MT"/>
              </a:rPr>
              <a:t>corps</a:t>
            </a:r>
            <a:r>
              <a:rPr sz="1508" spc="-51" dirty="0">
                <a:latin typeface="Arial MT"/>
                <a:cs typeface="Arial MT"/>
              </a:rPr>
              <a:t> </a:t>
            </a:r>
            <a:r>
              <a:rPr sz="1508" spc="-58" dirty="0">
                <a:latin typeface="Arial MT"/>
                <a:cs typeface="Arial MT"/>
              </a:rPr>
              <a:t>cellulaire,</a:t>
            </a:r>
            <a:r>
              <a:rPr sz="1508" spc="302" dirty="0">
                <a:latin typeface="Arial MT"/>
                <a:cs typeface="Arial MT"/>
              </a:rPr>
              <a:t> </a:t>
            </a:r>
            <a:r>
              <a:rPr sz="1508" spc="-147" dirty="0">
                <a:latin typeface="Arial MT"/>
                <a:cs typeface="Arial MT"/>
              </a:rPr>
              <a:t>avec </a:t>
            </a:r>
            <a:r>
              <a:rPr sz="1508" spc="-144" dirty="0">
                <a:latin typeface="Arial MT"/>
                <a:cs typeface="Arial MT"/>
              </a:rPr>
              <a:t> </a:t>
            </a:r>
            <a:r>
              <a:rPr sz="1508" spc="-123" dirty="0">
                <a:latin typeface="Arial MT"/>
                <a:cs typeface="Arial MT"/>
              </a:rPr>
              <a:t>des</a:t>
            </a:r>
            <a:r>
              <a:rPr sz="1508" spc="-120" dirty="0">
                <a:latin typeface="Arial MT"/>
                <a:cs typeface="Arial MT"/>
              </a:rPr>
              <a:t> </a:t>
            </a:r>
            <a:r>
              <a:rPr sz="1508" spc="-65" dirty="0">
                <a:latin typeface="Arial MT"/>
                <a:cs typeface="Arial MT"/>
              </a:rPr>
              <a:t>prolongements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48" dirty="0">
                <a:latin typeface="Arial MT"/>
                <a:cs typeface="Arial MT"/>
              </a:rPr>
              <a:t>(dendrites)</a:t>
            </a:r>
            <a:r>
              <a:rPr sz="1508" spc="-45" dirty="0">
                <a:latin typeface="Arial MT"/>
                <a:cs typeface="Arial MT"/>
              </a:rPr>
              <a:t> </a:t>
            </a:r>
            <a:r>
              <a:rPr sz="1508" spc="-58" dirty="0">
                <a:latin typeface="Arial MT"/>
                <a:cs typeface="Arial MT"/>
              </a:rPr>
              <a:t>qui </a:t>
            </a:r>
            <a:r>
              <a:rPr sz="1508" spc="-55" dirty="0">
                <a:latin typeface="Arial MT"/>
                <a:cs typeface="Arial MT"/>
              </a:rPr>
              <a:t> </a:t>
            </a:r>
            <a:r>
              <a:rPr sz="1508" spc="-45" dirty="0">
                <a:latin typeface="Arial MT"/>
                <a:cs typeface="Arial MT"/>
              </a:rPr>
              <a:t>reçoivent </a:t>
            </a:r>
            <a:r>
              <a:rPr sz="1508" spc="-103" dirty="0">
                <a:latin typeface="Arial MT"/>
                <a:cs typeface="Arial MT"/>
              </a:rPr>
              <a:t>les </a:t>
            </a:r>
            <a:r>
              <a:rPr sz="1508" spc="-48" dirty="0">
                <a:latin typeface="Arial MT"/>
                <a:cs typeface="Arial MT"/>
              </a:rPr>
              <a:t>informations </a:t>
            </a:r>
            <a:r>
              <a:rPr sz="1508" spc="-96" dirty="0">
                <a:latin typeface="Arial MT"/>
                <a:cs typeface="Arial MT"/>
              </a:rPr>
              <a:t>nerveuses </a:t>
            </a:r>
            <a:r>
              <a:rPr sz="1508" spc="-93" dirty="0">
                <a:latin typeface="Arial MT"/>
                <a:cs typeface="Arial MT"/>
              </a:rPr>
              <a:t> </a:t>
            </a:r>
            <a:r>
              <a:rPr sz="1508" spc="-17" dirty="0">
                <a:latin typeface="Arial MT"/>
                <a:cs typeface="Arial MT"/>
              </a:rPr>
              <a:t>et </a:t>
            </a:r>
            <a:r>
              <a:rPr sz="1508" spc="-58" dirty="0">
                <a:latin typeface="Arial MT"/>
                <a:cs typeface="Arial MT"/>
              </a:rPr>
              <a:t>qui </a:t>
            </a:r>
            <a:r>
              <a:rPr sz="1508" spc="-103" dirty="0">
                <a:latin typeface="Arial MT"/>
                <a:cs typeface="Arial MT"/>
              </a:rPr>
              <a:t>les </a:t>
            </a:r>
            <a:r>
              <a:rPr sz="1508" spc="-38" dirty="0">
                <a:latin typeface="Arial MT"/>
                <a:cs typeface="Arial MT"/>
              </a:rPr>
              <a:t>transmettent </a:t>
            </a:r>
            <a:r>
              <a:rPr sz="1508" spc="-82" dirty="0">
                <a:latin typeface="Arial MT"/>
                <a:cs typeface="Arial MT"/>
              </a:rPr>
              <a:t>vers </a:t>
            </a:r>
            <a:r>
              <a:rPr sz="1508" spc="-65" dirty="0">
                <a:latin typeface="Arial MT"/>
                <a:cs typeface="Arial MT"/>
              </a:rPr>
              <a:t>d’autres </a:t>
            </a:r>
            <a:r>
              <a:rPr sz="1508" spc="-62" dirty="0">
                <a:latin typeface="Arial MT"/>
                <a:cs typeface="Arial MT"/>
              </a:rPr>
              <a:t> </a:t>
            </a:r>
            <a:r>
              <a:rPr sz="1508" spc="-21" dirty="0">
                <a:latin typeface="Arial MT"/>
                <a:cs typeface="Arial MT"/>
              </a:rPr>
              <a:t>neurones</a:t>
            </a:r>
            <a:r>
              <a:rPr sz="1508" spc="-17" dirty="0">
                <a:latin typeface="Arial MT"/>
                <a:cs typeface="Arial MT"/>
              </a:rPr>
              <a:t> </a:t>
            </a:r>
            <a:r>
              <a:rPr sz="1508" spc="-21" dirty="0">
                <a:latin typeface="Arial MT"/>
                <a:cs typeface="Arial MT"/>
              </a:rPr>
              <a:t>(axones)</a:t>
            </a:r>
            <a:r>
              <a:rPr sz="1508" spc="-17" dirty="0">
                <a:latin typeface="Arial MT"/>
                <a:cs typeface="Arial MT"/>
              </a:rPr>
              <a:t> </a:t>
            </a:r>
            <a:r>
              <a:rPr sz="1508" spc="-14" dirty="0">
                <a:latin typeface="Arial MT"/>
                <a:cs typeface="Arial MT"/>
              </a:rPr>
              <a:t>ou</a:t>
            </a:r>
            <a:r>
              <a:rPr sz="1508" spc="-10" dirty="0">
                <a:latin typeface="Arial MT"/>
                <a:cs typeface="Arial MT"/>
              </a:rPr>
              <a:t> </a:t>
            </a:r>
            <a:r>
              <a:rPr sz="1508" spc="-34" dirty="0">
                <a:latin typeface="Arial MT"/>
                <a:cs typeface="Arial MT"/>
              </a:rPr>
              <a:t>vers</a:t>
            </a:r>
            <a:r>
              <a:rPr sz="1508" spc="-31" dirty="0">
                <a:latin typeface="Arial MT"/>
                <a:cs typeface="Arial MT"/>
              </a:rPr>
              <a:t> </a:t>
            </a:r>
            <a:r>
              <a:rPr sz="1508" spc="-55" dirty="0">
                <a:latin typeface="Arial MT"/>
                <a:cs typeface="Arial MT"/>
              </a:rPr>
              <a:t>les </a:t>
            </a:r>
            <a:r>
              <a:rPr sz="1508" spc="-411" dirty="0">
                <a:latin typeface="Arial MT"/>
                <a:cs typeface="Arial MT"/>
              </a:rPr>
              <a:t> </a:t>
            </a:r>
            <a:r>
              <a:rPr sz="1508" spc="-106" dirty="0">
                <a:latin typeface="Arial MT"/>
                <a:cs typeface="Arial MT"/>
              </a:rPr>
              <a:t>muscles.</a:t>
            </a:r>
            <a:endParaRPr sz="1508">
              <a:latin typeface="Arial MT"/>
              <a:cs typeface="Arial MT"/>
            </a:endParaRPr>
          </a:p>
          <a:p>
            <a:pPr>
              <a:spcBef>
                <a:spcPts val="27"/>
              </a:spcBef>
            </a:pPr>
            <a:endParaRPr sz="1679">
              <a:latin typeface="Arial MT"/>
              <a:cs typeface="Arial MT"/>
            </a:endParaRPr>
          </a:p>
          <a:p>
            <a:pPr marL="8703" marR="4352" algn="just">
              <a:lnSpc>
                <a:spcPts val="1713"/>
              </a:lnSpc>
            </a:pPr>
            <a:r>
              <a:rPr sz="1508" spc="-27" dirty="0">
                <a:latin typeface="Arial MT"/>
                <a:cs typeface="Arial MT"/>
              </a:rPr>
              <a:t>L’extrémité</a:t>
            </a:r>
            <a:r>
              <a:rPr sz="1508" spc="367" dirty="0">
                <a:latin typeface="Arial MT"/>
                <a:cs typeface="Arial MT"/>
              </a:rPr>
              <a:t> </a:t>
            </a:r>
            <a:r>
              <a:rPr sz="1508" spc="-89" dirty="0">
                <a:latin typeface="Arial MT"/>
                <a:cs typeface="Arial MT"/>
              </a:rPr>
              <a:t>de</a:t>
            </a:r>
            <a:r>
              <a:rPr sz="1508" spc="-86" dirty="0">
                <a:latin typeface="Arial MT"/>
                <a:cs typeface="Arial MT"/>
              </a:rPr>
              <a:t> </a:t>
            </a:r>
            <a:r>
              <a:rPr sz="1508" spc="-99" dirty="0">
                <a:latin typeface="Arial MT"/>
                <a:cs typeface="Arial MT"/>
              </a:rPr>
              <a:t>chaque</a:t>
            </a:r>
            <a:r>
              <a:rPr sz="1508" spc="-96" dirty="0">
                <a:latin typeface="Arial MT"/>
                <a:cs typeface="Arial MT"/>
              </a:rPr>
              <a:t> </a:t>
            </a:r>
            <a:r>
              <a:rPr sz="1508" spc="-72" dirty="0">
                <a:latin typeface="Arial MT"/>
                <a:cs typeface="Arial MT"/>
              </a:rPr>
              <a:t>axone</a:t>
            </a:r>
            <a:r>
              <a:rPr sz="1508" spc="-69" dirty="0">
                <a:latin typeface="Arial MT"/>
                <a:cs typeface="Arial MT"/>
              </a:rPr>
              <a:t> </a:t>
            </a:r>
            <a:r>
              <a:rPr sz="1508" spc="-140" dirty="0">
                <a:latin typeface="Arial MT"/>
                <a:cs typeface="Arial MT"/>
              </a:rPr>
              <a:t>se </a:t>
            </a:r>
            <a:r>
              <a:rPr sz="1508" spc="-137" dirty="0">
                <a:latin typeface="Arial MT"/>
                <a:cs typeface="Arial MT"/>
              </a:rPr>
              <a:t> </a:t>
            </a:r>
            <a:r>
              <a:rPr sz="1508" spc="-34" dirty="0">
                <a:latin typeface="Arial MT"/>
                <a:cs typeface="Arial MT"/>
              </a:rPr>
              <a:t>termine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62" dirty="0">
                <a:latin typeface="Arial MT"/>
                <a:cs typeface="Arial MT"/>
              </a:rPr>
              <a:t>par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123" dirty="0">
                <a:latin typeface="Arial MT"/>
                <a:cs typeface="Arial MT"/>
              </a:rPr>
              <a:t>des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51" dirty="0">
                <a:latin typeface="Arial MT"/>
                <a:cs typeface="Arial MT"/>
              </a:rPr>
              <a:t>boutons</a:t>
            </a:r>
            <a:r>
              <a:rPr sz="1508" dirty="0">
                <a:latin typeface="Arial MT"/>
                <a:cs typeface="Arial MT"/>
              </a:rPr>
              <a:t> </a:t>
            </a:r>
            <a:r>
              <a:rPr sz="1508" spc="-51" dirty="0">
                <a:latin typeface="Arial MT"/>
                <a:cs typeface="Arial MT"/>
              </a:rPr>
              <a:t>terminaux.</a:t>
            </a:r>
            <a:endParaRPr sz="1508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8244" y="2947216"/>
            <a:ext cx="2715350" cy="3341970"/>
            <a:chOff x="8013700" y="4876800"/>
            <a:chExt cx="3962400" cy="48768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3700" y="4876800"/>
              <a:ext cx="3962400" cy="4673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6400" y="4889500"/>
              <a:ext cx="3835400" cy="48641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6434" y="74324"/>
            <a:ext cx="1191881" cy="219743"/>
          </a:xfrm>
          <a:prstGeom prst="rect">
            <a:avLst/>
          </a:prstGeom>
        </p:spPr>
        <p:txBody>
          <a:bodyPr vert="horz" wrap="square" lIns="0" tIns="8703" rIns="0" bIns="0" rtlCol="0">
            <a:spAutoFit/>
          </a:bodyPr>
          <a:lstStyle/>
          <a:p>
            <a:pPr marL="8703">
              <a:spcBef>
                <a:spcPts val="69"/>
              </a:spcBef>
            </a:pPr>
            <a:r>
              <a:rPr sz="1371" spc="-78" dirty="0">
                <a:latin typeface="Arial MT"/>
                <a:cs typeface="Arial MT"/>
              </a:rPr>
              <a:t>1.10.</a:t>
            </a:r>
            <a:r>
              <a:rPr sz="1371" spc="-137" dirty="0">
                <a:latin typeface="Arial MT"/>
                <a:cs typeface="Arial MT"/>
              </a:rPr>
              <a:t> </a:t>
            </a:r>
            <a:r>
              <a:rPr sz="1371" spc="-103" dirty="0">
                <a:latin typeface="Arial MT"/>
                <a:cs typeface="Arial MT"/>
              </a:rPr>
              <a:t>L</a:t>
            </a:r>
            <a:r>
              <a:rPr sz="1371" spc="-99" dirty="0">
                <a:latin typeface="Arial MT"/>
                <a:cs typeface="Arial MT"/>
              </a:rPr>
              <a:t>e</a:t>
            </a:r>
            <a:r>
              <a:rPr sz="1371" spc="-3" dirty="0">
                <a:latin typeface="Arial MT"/>
                <a:cs typeface="Arial MT"/>
              </a:rPr>
              <a:t> </a:t>
            </a:r>
            <a:r>
              <a:rPr sz="1371" spc="-51" dirty="0">
                <a:latin typeface="Arial MT"/>
                <a:cs typeface="Arial MT"/>
              </a:rPr>
              <a:t>neu</a:t>
            </a:r>
            <a:r>
              <a:rPr sz="1371" spc="-65" dirty="0">
                <a:latin typeface="Arial MT"/>
                <a:cs typeface="Arial MT"/>
              </a:rPr>
              <a:t>rone</a:t>
            </a:r>
            <a:endParaRPr sz="1371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041" y="0"/>
            <a:ext cx="8911919" cy="6683939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 sz="1645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4606812" y="4281899"/>
            <a:ext cx="1462112" cy="11541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110">
              <a:lnSpc>
                <a:spcPts val="867"/>
              </a:lnSpc>
            </a:pPr>
            <a:fld id="{81D60167-4931-47E6-BA6A-407CBD079E47}" type="slidenum">
              <a:rPr dirty="0"/>
              <a:pPr marL="26110">
                <a:lnSpc>
                  <a:spcPts val="867"/>
                </a:lnSpc>
              </a:pPr>
              <a:t>19</a:t>
            </a:fld>
            <a:endParaRPr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-76200" y="6137784"/>
            <a:ext cx="9220200" cy="6573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2445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247197"/>
            <a:ext cx="82296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21160" y="184482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solidFill>
                  <a:srgbClr val="FFFF00"/>
                </a:solidFill>
              </a:rPr>
              <a:t>الجهاز العصبي : </a:t>
            </a:r>
            <a:r>
              <a:rPr lang="ar-SA" dirty="0"/>
              <a:t>هو عبارة عن الجهاز الذي يسيطر على أجهزة الجسم المختلفة ، لضبط وتكييف وتنظيم العمليات الحيوية المختلفة الضرورية للحياة بانتظام وبتآلف تام، فيقوم كل عضو بما خصص له في الوقت المناسب ، وتشمل هذه العمليات الإرادية والعمليات غير الإرادية .</a:t>
            </a:r>
          </a:p>
          <a:p>
            <a:pPr algn="r" rtl="1"/>
            <a:r>
              <a:rPr lang="ar-SA" dirty="0"/>
              <a:t>وبفضل الجهاز العصبي يستطيع الجسم أن يتفاعل مع بيئته </a:t>
            </a:r>
            <a:r>
              <a:rPr lang="ar-SA" u="sng" dirty="0">
                <a:solidFill>
                  <a:srgbClr val="003366"/>
                </a:solidFill>
              </a:rPr>
              <a:t>الداخلية والخارجية </a:t>
            </a:r>
            <a:r>
              <a:rPr lang="ar-SA" dirty="0">
                <a:solidFill>
                  <a:srgbClr val="003366"/>
                </a:solidFill>
              </a:rPr>
              <a:t>، </a:t>
            </a:r>
            <a:r>
              <a:rPr lang="ar-SA" dirty="0">
                <a:solidFill>
                  <a:srgbClr val="FFFF00"/>
                </a:solidFill>
              </a:rPr>
              <a:t>فهو</a:t>
            </a:r>
            <a:r>
              <a:rPr lang="ar-SA" dirty="0"/>
              <a:t> جهاز اتصال يربط بين الأعضاء المتصلة </a:t>
            </a:r>
            <a:r>
              <a:rPr lang="ar-SA" dirty="0">
                <a:solidFill>
                  <a:srgbClr val="003366"/>
                </a:solidFill>
              </a:rPr>
              <a:t>بالبيئة الخارجية </a:t>
            </a:r>
            <a:r>
              <a:rPr lang="ar-SA" dirty="0"/>
              <a:t>كالجلد والأذنين واللسان وبين لوحة القيادة المركزية </a:t>
            </a:r>
            <a:r>
              <a:rPr lang="ar-SA" dirty="0">
                <a:solidFill>
                  <a:srgbClr val="FFFF00"/>
                </a:solidFill>
              </a:rPr>
              <a:t>(المخ) </a:t>
            </a:r>
            <a:r>
              <a:rPr lang="ar-SA" dirty="0"/>
              <a:t>، والتي يتم فيها اتخاذ القرارات التي تمكن الجسم من أن يتصرف التصرفات الملائمة له .</a:t>
            </a:r>
          </a:p>
          <a:p>
            <a:pPr algn="r" rtl="1"/>
            <a:r>
              <a:rPr lang="ar-SA" dirty="0"/>
              <a:t>أما </a:t>
            </a:r>
            <a:r>
              <a:rPr lang="ar-SA" dirty="0">
                <a:solidFill>
                  <a:srgbClr val="003366"/>
                </a:solidFill>
              </a:rPr>
              <a:t>البيئة الداخلية </a:t>
            </a:r>
            <a:r>
              <a:rPr lang="ar-SA" dirty="0"/>
              <a:t>أي الأحشاء وما تختص به من وظائف كالتنفس ودوران الدم وهضم الطعام والإخراج تتولى أمورها أجزاء معينة من الجهاز العصبي ايضاً.</a:t>
            </a:r>
          </a:p>
        </p:txBody>
      </p:sp>
    </p:spTree>
    <p:extLst>
      <p:ext uri="{BB962C8B-B14F-4D97-AF65-F5344CB8AC3E}">
        <p14:creationId xmlns:p14="http://schemas.microsoft.com/office/powerpoint/2010/main" val="38205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النسيج العصبي </a:t>
            </a:r>
            <a:endParaRPr lang="fr-FR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420813"/>
            <a:ext cx="6624736" cy="4960515"/>
          </a:xfrm>
          <a:prstGeom prst="rect">
            <a:avLst/>
          </a:prstGeom>
        </p:spPr>
      </p:pic>
      <p:sp>
        <p:nvSpPr>
          <p:cNvPr id="6" name="مستطيل 4"/>
          <p:cNvSpPr/>
          <p:nvPr/>
        </p:nvSpPr>
        <p:spPr>
          <a:xfrm>
            <a:off x="6153956" y="1884048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الخلايا الدبقية</a:t>
            </a:r>
            <a:endParaRPr lang="ar-SA" b="1" dirty="0"/>
          </a:p>
        </p:txBody>
      </p:sp>
      <p:sp>
        <p:nvSpPr>
          <p:cNvPr id="7" name="مستطيل 4"/>
          <p:cNvSpPr/>
          <p:nvPr/>
        </p:nvSpPr>
        <p:spPr>
          <a:xfrm>
            <a:off x="1691680" y="27375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الاتصالات </a:t>
            </a:r>
            <a:r>
              <a:rPr lang="ar-DZ" b="1" dirty="0" err="1" smtClean="0"/>
              <a:t>المشبكية</a:t>
            </a:r>
            <a:endParaRPr lang="ar-SA" b="1" dirty="0"/>
          </a:p>
        </p:txBody>
      </p:sp>
      <p:sp>
        <p:nvSpPr>
          <p:cNvPr id="8" name="مستطيل 4"/>
          <p:cNvSpPr/>
          <p:nvPr/>
        </p:nvSpPr>
        <p:spPr>
          <a:xfrm>
            <a:off x="2762920" y="47971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الخلية العصبية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28950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ar-DZ" altLang="fr-FR" sz="4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ثانيا: الخلايا الدبقية او الخلايا الداعمة</a:t>
            </a:r>
            <a:endParaRPr lang="en-US" altLang="fr-FR" sz="41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7.5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8245475" cy="28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 smtClean="0">
                <a:solidFill>
                  <a:schemeClr val="bg1"/>
                </a:solidFill>
                <a:latin typeface="Arial" panose="020B0604020202020204" pitchFamily="34" charset="0"/>
              </a:rPr>
              <a:t>Astrocytes</a:t>
            </a:r>
            <a:r>
              <a:rPr lang="ar-DZ" altLang="fr-FR" sz="3400" dirty="0" smtClean="0">
                <a:solidFill>
                  <a:schemeClr val="bg1"/>
                </a:solidFill>
                <a:latin typeface="Arial" panose="020B0604020202020204" pitchFamily="34" charset="0"/>
              </a:rPr>
              <a:t>  الخلايا النجمية                       </a:t>
            </a:r>
            <a:endParaRPr lang="en-US" altLang="fr-FR" sz="3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تتواجد بشكل كثيف وجسمها الخلوي على شكل نجمي 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تتشكل ما بين الاوعية الدموية والعصبونات 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تراقب الوسط الكيميائي للدماغ ( الجهاز العصبي المركزي )</a:t>
            </a:r>
            <a:endParaRPr lang="en-US" altLang="fr-FR" sz="29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Brace neurons</a:t>
            </a:r>
            <a:endParaRPr lang="en-US" altLang="fr-FR" sz="2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24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46890" b="60886"/>
          <a:stretch>
            <a:fillRect/>
          </a:stretch>
        </p:blipFill>
        <p:spPr bwMode="auto">
          <a:xfrm>
            <a:off x="4267993" y="3997059"/>
            <a:ext cx="4189413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915400" y="4191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953000" y="60960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fr-FR" sz="1200">
                <a:latin typeface="Arial" panose="020B0604020202020204" pitchFamily="34" charset="0"/>
              </a:rPr>
              <a:t>Figure 7.3a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87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3" grpId="0" autoUpdateAnimBg="0"/>
      <p:bldP spid="92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7.6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4900" y="741485"/>
            <a:ext cx="7559468" cy="472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Microglia (CNS</a:t>
            </a:r>
            <a:r>
              <a:rPr lang="en-US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ar-DZ" altLang="fr-FR" sz="3400" dirty="0" smtClean="0">
                <a:latin typeface="Arial" panose="020B0604020202020204" pitchFamily="34" charset="0"/>
              </a:rPr>
              <a:t> </a:t>
            </a:r>
            <a:r>
              <a:rPr lang="ar-DZ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الخلايا الدبقية الصغيرة </a:t>
            </a:r>
            <a:endParaRPr lang="en-US" altLang="fr-FR" sz="3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algn="just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تعمل عمل </a:t>
            </a:r>
            <a:r>
              <a:rPr lang="ar-DZ" altLang="fr-FR" sz="29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البالعات</a:t>
            </a: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phagocytes</a:t>
            </a: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fr-FR" sz="32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cells </a:t>
            </a:r>
            <a:endParaRPr lang="en-US" altLang="fr-FR" sz="29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2900" b="1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تتموضع</a:t>
            </a:r>
            <a:r>
              <a:rPr lang="ar-DZ" altLang="fr-FR" sz="2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بين العصبونات </a:t>
            </a:r>
            <a:endParaRPr lang="en-US" altLang="fr-FR" sz="29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Ependymal </a:t>
            </a:r>
            <a:r>
              <a:rPr lang="en-US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CNS)</a:t>
            </a:r>
            <a:endParaRPr lang="en-US" altLang="fr-FR" sz="29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Line cavities of the </a:t>
            </a:r>
            <a:b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brain and spinal cord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Circulate </a:t>
            </a:r>
            <a:b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n-US" altLang="fr-FR" sz="2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cerebrospinal </a:t>
            </a:r>
            <a:r>
              <a:rPr lang="en-US" altLang="fr-FR" sz="2900" dirty="0">
                <a:latin typeface="Arial" panose="020B0604020202020204" pitchFamily="34" charset="0"/>
              </a:rPr>
              <a:t/>
            </a:r>
            <a:br>
              <a:rPr lang="en-US" altLang="fr-FR" sz="2900" dirty="0">
                <a:latin typeface="Arial" panose="020B0604020202020204" pitchFamily="34" charset="0"/>
              </a:rPr>
            </a:br>
            <a:r>
              <a:rPr lang="en-US" altLang="fr-FR" sz="2900" dirty="0">
                <a:latin typeface="Arial" panose="020B0604020202020204" pitchFamily="34" charset="0"/>
              </a:rPr>
              <a:t>fluid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  <p:pic>
        <p:nvPicPr>
          <p:cNvPr id="10248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r="19464" b="63591"/>
          <a:stretch>
            <a:fillRect/>
          </a:stretch>
        </p:blipFill>
        <p:spPr bwMode="auto">
          <a:xfrm>
            <a:off x="5695950" y="3992563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991100" y="6278563"/>
            <a:ext cx="1409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fr-FR" sz="1200">
                <a:latin typeface="Arial" panose="020B0604020202020204" pitchFamily="34" charset="0"/>
              </a:rPr>
              <a:t>Figure 7.3b, 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87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7.7a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408" y="723900"/>
            <a:ext cx="6933431" cy="24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Oligodendrocytes</a:t>
            </a: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(CNS</a:t>
            </a:r>
            <a:r>
              <a:rPr lang="en-US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ar-DZ" altLang="fr-FR" sz="3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fr-FR" sz="3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algn="r" rtl="1">
              <a:lnSpc>
                <a:spcPct val="11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مسؤولة عن تشكيل الميلين وتجديده في الألياف العصبية للجهاز العصبي المركزي </a:t>
            </a:r>
            <a:r>
              <a:rPr lang="en-US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central nervous system</a:t>
            </a:r>
            <a:endParaRPr lang="en-US" altLang="fr-FR" sz="3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272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t="36409" r="12" b="21114"/>
          <a:stretch>
            <a:fillRect/>
          </a:stretch>
        </p:blipFill>
        <p:spPr bwMode="auto">
          <a:xfrm>
            <a:off x="4642757" y="3468982"/>
            <a:ext cx="3962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029200" y="56388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fr-FR" sz="1200">
                <a:latin typeface="Arial" panose="020B0604020202020204" pitchFamily="34" charset="0"/>
              </a:rPr>
              <a:t>Figure 7.3d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-76200" y="6237312"/>
            <a:ext cx="9220200" cy="5578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285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03648" y="2708920"/>
            <a:ext cx="6840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altLang="fr-FR" dirty="0" smtClean="0"/>
              <a:t>.</a:t>
            </a:r>
            <a:r>
              <a:rPr lang="ar-DZ" altLang="fr-FR" dirty="0" smtClean="0"/>
              <a:t> الخلايا الدبقية تنقسم بينما العصبونات لا تنقسم</a:t>
            </a:r>
          </a:p>
          <a:p>
            <a:pPr algn="r" rtl="1"/>
            <a:r>
              <a:rPr lang="ar-DZ" altLang="fr-FR" dirty="0" smtClean="0"/>
              <a:t>تتشكل الأورام في منطقة الخلايا الدبقية وتسمى </a:t>
            </a:r>
            <a:r>
              <a:rPr lang="en-US" altLang="fr-FR" dirty="0"/>
              <a:t>“</a:t>
            </a:r>
            <a:r>
              <a:rPr lang="en-US" altLang="fr-FR" dirty="0" err="1"/>
              <a:t>gliomas</a:t>
            </a:r>
            <a:r>
              <a:rPr lang="en-US" altLang="fr-FR" dirty="0" smtClean="0"/>
              <a:t>.”</a:t>
            </a:r>
            <a:r>
              <a:rPr lang="ar-DZ" altLang="fr-FR" dirty="0" smtClean="0"/>
              <a:t> ولا تتشكل في العصبونات </a:t>
            </a:r>
            <a:r>
              <a:rPr lang="ar-DZ" altLang="fr-FR" dirty="0" err="1" smtClean="0"/>
              <a:t>لانها</a:t>
            </a:r>
            <a:r>
              <a:rPr lang="ar-DZ" altLang="fr-FR" dirty="0" smtClean="0"/>
              <a:t> لا تنقسم </a:t>
            </a:r>
            <a:endParaRPr lang="en-US" altLang="fr-FR" dirty="0"/>
          </a:p>
          <a:p>
            <a:pPr algn="r" rtl="1"/>
            <a:r>
              <a:rPr lang="ar-DZ" altLang="fr-FR" dirty="0" smtClean="0"/>
              <a:t> </a:t>
            </a:r>
            <a:endParaRPr lang="en-US" altLang="fr-FR" dirty="0"/>
          </a:p>
          <a:p>
            <a:pPr algn="r" rtl="1"/>
            <a:r>
              <a:rPr lang="en-US" altLang="fr-FR" dirty="0" smtClean="0"/>
              <a:t>!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4728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ar-DZ" altLang="fr-F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كما توجد خلايا داعمة أخرى في الجهاز العصبي المحيطي</a:t>
            </a:r>
            <a:endParaRPr lang="en-US" altLang="fr-FR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7.7b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662" y="1765380"/>
            <a:ext cx="8245475" cy="27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Satellite cells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نوفر الحماية للأجسام الخلوية </a:t>
            </a:r>
            <a:endParaRPr lang="en-US" altLang="fr-FR" sz="3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Schwann cells</a:t>
            </a:r>
          </a:p>
          <a:p>
            <a:pPr lvl="1" algn="r" rt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ar-DZ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تساهم في تشكيل الميلين في الجهاز العصبي المحيطي </a:t>
            </a:r>
            <a:r>
              <a:rPr lang="en-US" altLang="fr-FR" sz="3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fr-FR" sz="3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nervous system</a:t>
            </a:r>
          </a:p>
        </p:txBody>
      </p:sp>
      <p:pic>
        <p:nvPicPr>
          <p:cNvPr id="13320" name="Picture 8" descr="0703_NervTissue-SupportCl_1.JPG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" t="69177" r="10623" b="2910"/>
          <a:stretch>
            <a:fillRect/>
          </a:stretch>
        </p:blipFill>
        <p:spPr bwMode="auto">
          <a:xfrm>
            <a:off x="304800" y="4953000"/>
            <a:ext cx="854233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915150" y="5956373"/>
            <a:ext cx="1409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7.3e</a:t>
            </a:r>
          </a:p>
        </p:txBody>
      </p:sp>
    </p:spTree>
    <p:extLst>
      <p:ext uri="{BB962C8B-B14F-4D97-AF65-F5344CB8AC3E}">
        <p14:creationId xmlns:p14="http://schemas.microsoft.com/office/powerpoint/2010/main" val="40616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  <p:bldP spid="133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0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Nerve Fiber Coverings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7.12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" y="1765300"/>
            <a:ext cx="46482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Schwann cells – produce myelin sheaths in jelly-roll like fashion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Nodes of Ranvier – gaps in myelin sheath along the axon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  <p:pic>
        <p:nvPicPr>
          <p:cNvPr id="18440" name="Picture 8" descr="0705_SchwannCells-Axons_1.JPG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5454650" y="1066800"/>
            <a:ext cx="33845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886700" y="6019800"/>
            <a:ext cx="1028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fr-FR" sz="1200">
                <a:latin typeface="Arial" panose="020B0604020202020204" pitchFamily="34" charset="0"/>
              </a:rPr>
              <a:t>Figure 7.5</a:t>
            </a:r>
          </a:p>
        </p:txBody>
      </p:sp>
    </p:spTree>
    <p:extLst>
      <p:ext uri="{BB962C8B-B14F-4D97-AF65-F5344CB8AC3E}">
        <p14:creationId xmlns:p14="http://schemas.microsoft.com/office/powerpoint/2010/main" val="4570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 advAuto="0"/>
      <p:bldP spid="18439" grpId="0" autoUpdateAnimBg="0"/>
      <p:bldP spid="184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Application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/>
              <a:t>In Multiple Scleroses the myelin sheath is destroyed.</a:t>
            </a:r>
          </a:p>
          <a:p>
            <a:r>
              <a:rPr lang="en-US" altLang="fr-FR"/>
              <a:t>The myelin sheath hardens to a tissue called the scleroses.</a:t>
            </a:r>
          </a:p>
          <a:p>
            <a:r>
              <a:rPr lang="en-US" altLang="fr-FR"/>
              <a:t>This is considered an autoimmune disease.</a:t>
            </a:r>
          </a:p>
          <a:p>
            <a:r>
              <a:rPr lang="en-US" altLang="fr-FR"/>
              <a:t>Why does MS appear to affect the muscles?</a:t>
            </a:r>
          </a:p>
        </p:txBody>
      </p:sp>
    </p:spTree>
    <p:extLst>
      <p:ext uri="{BB962C8B-B14F-4D97-AF65-F5344CB8AC3E}">
        <p14:creationId xmlns:p14="http://schemas.microsoft.com/office/powerpoint/2010/main" val="1994089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Neuron Cell Body Location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7.13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54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Most are found in the central nervous system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Gray matter – cell bodies and unmylenated fibers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Nuclei – clusters of cell bodies within the white matter of the central nervous system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Ganglia – collections of cell bodies outside the central nervous system</a:t>
            </a:r>
            <a:endParaRPr lang="en-US" altLang="fr-FR" sz="3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 advAuto="0"/>
      <p:bldP spid="194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ar-DZ" dirty="0" smtClean="0">
                <a:solidFill>
                  <a:srgbClr val="003366"/>
                </a:solidFill>
              </a:rPr>
              <a:t>الدماغ هو....</a:t>
            </a:r>
            <a:endParaRPr lang="fr-FR" dirty="0">
              <a:solidFill>
                <a:srgbClr val="003366"/>
              </a:solidFill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4244280" cy="4530725"/>
          </a:xfrm>
        </p:spPr>
        <p:txBody>
          <a:bodyPr anchor="ctr"/>
          <a:lstStyle/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 smtClean="0">
                <a:solidFill>
                  <a:srgbClr val="800000"/>
                </a:solidFill>
              </a:rPr>
              <a:t>مليارات من العصبونات</a:t>
            </a: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 smtClean="0">
                <a:solidFill>
                  <a:srgbClr val="800000"/>
                </a:solidFill>
              </a:rPr>
              <a:t>كل عصبون يحتوي على 10,000 اتصال مشبكي</a:t>
            </a: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 smtClean="0">
                <a:solidFill>
                  <a:srgbClr val="800000"/>
                </a:solidFill>
              </a:rPr>
              <a:t>عدد المشابك يقارب </a:t>
            </a:r>
            <a:r>
              <a:rPr lang="fr-FR" sz="2800" b="1" dirty="0" smtClean="0">
                <a:solidFill>
                  <a:srgbClr val="800000"/>
                </a:solidFill>
              </a:rPr>
              <a:t>10</a:t>
            </a:r>
            <a:r>
              <a:rPr lang="fr-FR" sz="2800" b="1" baseline="30000" dirty="0" smtClean="0">
                <a:solidFill>
                  <a:srgbClr val="800000"/>
                </a:solidFill>
              </a:rPr>
              <a:t>15</a:t>
            </a:r>
            <a:endParaRPr lang="ar-DZ" sz="2800" b="1" baseline="30000" dirty="0" smtClean="0">
              <a:solidFill>
                <a:srgbClr val="800000"/>
              </a:solidFill>
            </a:endParaRP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endParaRPr lang="ar-DZ" sz="2800" b="1" baseline="30000" dirty="0">
              <a:solidFill>
                <a:srgbClr val="800000"/>
              </a:solidFill>
            </a:endParaRP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DZ" sz="2800" b="1" dirty="0">
                <a:solidFill>
                  <a:srgbClr val="800000"/>
                </a:solidFill>
              </a:rPr>
              <a:t>عصبونات القشرة المخية تصل إلى ما يبعد ب</a:t>
            </a:r>
            <a:r>
              <a:rPr lang="fr-FR" sz="2800" b="1" dirty="0">
                <a:solidFill>
                  <a:srgbClr val="800000"/>
                </a:solidFill>
              </a:rPr>
              <a:t>250,000 miles  (416,667 km)</a:t>
            </a:r>
            <a:r>
              <a:rPr lang="ar-DZ" sz="2800" b="1" dirty="0" smtClean="0">
                <a:solidFill>
                  <a:srgbClr val="800000"/>
                </a:solidFill>
              </a:rPr>
              <a:t> </a:t>
            </a:r>
          </a:p>
          <a:p>
            <a:pPr algn="r" rtl="1">
              <a:lnSpc>
                <a:spcPct val="90000"/>
              </a:lnSpc>
              <a:buSzPct val="70000"/>
              <a:buFont typeface="Wingdings" pitchFamily="2" charset="2"/>
              <a:buChar char=""/>
            </a:pPr>
            <a:r>
              <a:rPr lang="ar-SA" sz="2800" b="1" dirty="0">
                <a:solidFill>
                  <a:srgbClr val="800000"/>
                </a:solidFill>
              </a:rPr>
              <a:t>ويوجد في الإنسان حوالي مائة بليون خلية عصبية</a:t>
            </a:r>
            <a:endParaRPr lang="ar-DZ" sz="2800" b="1" baseline="30000" dirty="0" smtClean="0">
              <a:solidFill>
                <a:srgbClr val="800000"/>
              </a:solidFill>
            </a:endParaRPr>
          </a:p>
          <a:p>
            <a:pPr marL="0" indent="0" algn="r" rtl="1">
              <a:lnSpc>
                <a:spcPct val="90000"/>
              </a:lnSpc>
              <a:buSzPct val="70000"/>
              <a:buNone/>
            </a:pPr>
            <a:endParaRPr lang="ar-DZ" sz="2800" b="1" baseline="300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90000"/>
              </a:lnSpc>
              <a:buSzPct val="70000"/>
              <a:buNone/>
            </a:pPr>
            <a:endParaRPr lang="ar-DZ" sz="2800" b="1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90000"/>
              </a:lnSpc>
              <a:buSzPct val="70000"/>
              <a:buNone/>
            </a:pP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68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0032" y="1322693"/>
            <a:ext cx="4032448" cy="4530725"/>
          </a:xfrm>
          <a:noFill/>
          <a:ln/>
        </p:spPr>
      </p:pic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7236296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 dirty="0" smtClean="0">
                <a:solidFill>
                  <a:schemeClr val="bg1"/>
                </a:solidFill>
                <a:latin typeface="Arial" charset="0"/>
              </a:rPr>
              <a:t>537</a:t>
            </a:r>
            <a:endParaRPr lang="fr-CA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fr-FR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How Neurons Function (Physiology)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fr-FR" sz="1600" i="1">
                <a:solidFill>
                  <a:srgbClr val="000099"/>
                </a:solidFill>
                <a:latin typeface="Verdana" panose="020B0604030504040204" pitchFamily="34" charset="0"/>
              </a:rPr>
              <a:t>Slide 7.17</a:t>
            </a:r>
            <a:endParaRPr lang="en-US" altLang="fr-FR" sz="4400" b="1">
              <a:solidFill>
                <a:schemeClr val="tx2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fr-FR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 altLang="fr-FR">
              <a:latin typeface="Times" panose="02020603050405020304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Irritability – ability to respond to stimuli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Conductivity – ability to transmit an impulse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>
                <a:latin typeface="Arial" panose="020B0604020202020204" pitchFamily="34" charset="0"/>
              </a:rPr>
              <a:t>The plasma membrane at rest is polarized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>
                <a:latin typeface="Arial" panose="020B0604020202020204" pitchFamily="34" charset="0"/>
              </a:rPr>
              <a:t>Fewer positive ions are inside the cell than outside the cell</a:t>
            </a:r>
          </a:p>
        </p:txBody>
      </p:sp>
    </p:spTree>
    <p:extLst>
      <p:ext uri="{BB962C8B-B14F-4D97-AF65-F5344CB8AC3E}">
        <p14:creationId xmlns:p14="http://schemas.microsoft.com/office/powerpoint/2010/main" val="28253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3609" y="186305"/>
            <a:ext cx="6134218" cy="1026629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6600" dirty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Glie</a:t>
            </a:r>
            <a:r>
              <a:rPr sz="6600" spc="-60" dirty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 </a:t>
            </a:r>
            <a:r>
              <a:rPr sz="6600" spc="-4" dirty="0">
                <a:solidFill>
                  <a:schemeClr val="bg1">
                    <a:lumMod val="75000"/>
                  </a:schemeClr>
                </a:solidFill>
                <a:latin typeface="Arial MT"/>
                <a:cs typeface="Arial MT"/>
              </a:rPr>
              <a:t>centrale</a:t>
            </a:r>
            <a:endParaRPr sz="6600" dirty="0">
              <a:solidFill>
                <a:schemeClr val="bg1">
                  <a:lumMod val="7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04" y="2132856"/>
            <a:ext cx="5981609" cy="2036870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255748" indent="-245431">
              <a:spcBef>
                <a:spcPts val="81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394" b="1" i="1" u="heavy" spc="-13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astrocytes</a:t>
            </a:r>
            <a:r>
              <a:rPr sz="2394" b="1" i="1" u="heavy" spc="-13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(macroglie)</a:t>
            </a:r>
            <a:endParaRPr sz="2394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7"/>
              </a:spcBef>
              <a:buClr>
                <a:srgbClr val="9999CC"/>
              </a:buClr>
              <a:buFont typeface="Wingdings"/>
              <a:buChar char=""/>
            </a:pPr>
            <a:endParaRPr sz="2993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55748" indent="-245431"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394" b="1" i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oligodendrocytes</a:t>
            </a:r>
            <a:r>
              <a:rPr sz="2394" b="1" i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(oligodendroglie)</a:t>
            </a:r>
            <a:endParaRPr sz="2394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3"/>
              </a:spcBef>
              <a:buClr>
                <a:srgbClr val="9999CC"/>
              </a:buClr>
              <a:buFont typeface="Wingdings"/>
              <a:buChar char=""/>
            </a:pPr>
            <a:endParaRPr sz="2993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55748" indent="-245431">
              <a:spcBef>
                <a:spcPts val="4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56291" algn="l"/>
              </a:tabLst>
            </a:pP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sz="2394" b="1" i="1" u="heavy" spc="-9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94" b="1" i="1" u="heavy" spc="-4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microgliocytes (microglie)</a:t>
            </a:r>
            <a:endParaRPr sz="2394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476" y="1556793"/>
            <a:ext cx="1858004" cy="1656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4476" y="3212978"/>
            <a:ext cx="1858004" cy="15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073" y="1181933"/>
            <a:ext cx="3663573" cy="58990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sz="3762" b="0" dirty="0">
                <a:latin typeface="Arial MT"/>
                <a:cs typeface="Arial MT"/>
              </a:rPr>
              <a:t>Glie</a:t>
            </a:r>
            <a:r>
              <a:rPr sz="3762" b="0" spc="-38" dirty="0">
                <a:latin typeface="Arial MT"/>
                <a:cs typeface="Arial MT"/>
              </a:rPr>
              <a:t> </a:t>
            </a:r>
            <a:r>
              <a:rPr sz="3762" b="0" spc="-4" dirty="0">
                <a:latin typeface="Arial MT"/>
                <a:cs typeface="Arial MT"/>
              </a:rPr>
              <a:t>périphérique</a:t>
            </a:r>
            <a:endParaRPr sz="3762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0205" y="2211175"/>
            <a:ext cx="3092344" cy="37885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04074" indent="-293214">
              <a:spcBef>
                <a:spcPts val="81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sz="2394" u="heavy" spc="-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cellules</a:t>
            </a:r>
            <a:r>
              <a:rPr sz="2394" u="heavy" spc="-9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394" u="heavy" spc="-4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 Schwann</a:t>
            </a:r>
            <a:endParaRPr sz="2394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3278" y="116632"/>
            <a:ext cx="3630722" cy="67413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7039" y="2751128"/>
            <a:ext cx="4063324" cy="32045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33447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Le neurone</a:t>
            </a:r>
          </a:p>
        </p:txBody>
      </p:sp>
      <p:pic>
        <p:nvPicPr>
          <p:cNvPr id="14340" name="Picture 5" descr="zoom9_influx_nerve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836712"/>
            <a:ext cx="9001124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synapse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fr-FR" altLang="fr-FR" smtClean="0"/>
              <a:t>C’est la zone d’échange d’information entre deux neurones</a:t>
            </a:r>
          </a:p>
          <a:p>
            <a:pPr lvl="1" eaLnBrk="1" hangingPunct="1"/>
            <a:r>
              <a:rPr lang="fr-FR" altLang="fr-FR" smtClean="0"/>
              <a:t>Les deux N ne se touchent pas : il existe un espace entre les 2 (fente synaptique)</a:t>
            </a:r>
          </a:p>
          <a:p>
            <a:pPr lvl="1" eaLnBrk="1" hangingPunct="1"/>
            <a:r>
              <a:rPr lang="fr-FR" altLang="fr-FR" smtClean="0"/>
              <a:t>L’arrivée du signal électrique provoque la libération dans la fente synaptique de substances chimiques appelées neurotransmetteurs (Nt)</a:t>
            </a:r>
          </a:p>
          <a:p>
            <a:pPr lvl="2" eaLnBrk="1" hangingPunct="1"/>
            <a:r>
              <a:rPr lang="fr-FR" altLang="fr-FR" smtClean="0"/>
              <a:t>Ex : acétylcholine, dopamine, GABA, sérotonine…</a:t>
            </a:r>
          </a:p>
          <a:p>
            <a:pPr lvl="1" eaLnBrk="1" hangingPunct="1"/>
            <a:r>
              <a:rPr lang="fr-FR" altLang="fr-FR" smtClean="0"/>
              <a:t>Ces Nt se fixent sur le neurone post-synaptique et provoquent la création d’un signal électrique en déclenchant l’ouverture de canaux et donc la dépolarisation membranaire</a:t>
            </a:r>
          </a:p>
          <a:p>
            <a:pPr lvl="1"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850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synapse</a:t>
            </a:r>
          </a:p>
        </p:txBody>
      </p:sp>
      <p:pic>
        <p:nvPicPr>
          <p:cNvPr id="28675" name="Picture 5" descr="Syn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17638"/>
            <a:ext cx="414813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5875" y="2071688"/>
            <a:ext cx="28575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28813" y="5000625"/>
            <a:ext cx="2071687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Récepteur</a:t>
            </a:r>
          </a:p>
        </p:txBody>
      </p:sp>
      <p:sp>
        <p:nvSpPr>
          <p:cNvPr id="28678" name="ZoneTexte 7"/>
          <p:cNvSpPr txBox="1">
            <a:spLocks noChangeArrowheads="1"/>
          </p:cNvSpPr>
          <p:nvPr/>
        </p:nvSpPr>
        <p:spPr bwMode="auto">
          <a:xfrm>
            <a:off x="5715000" y="2714625"/>
            <a:ext cx="32750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Libération du neurotransmetteur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2063" y="2214563"/>
            <a:ext cx="1643062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00" y="2143125"/>
            <a:ext cx="5619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681" name="ZoneTexte 10"/>
          <p:cNvSpPr txBox="1">
            <a:spLocks noChangeArrowheads="1"/>
          </p:cNvSpPr>
          <p:nvPr/>
        </p:nvSpPr>
        <p:spPr bwMode="auto">
          <a:xfrm>
            <a:off x="5500688" y="128587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 : Neurone pré-synaptique (axone)</a:t>
            </a:r>
          </a:p>
        </p:txBody>
      </p:sp>
      <p:sp>
        <p:nvSpPr>
          <p:cNvPr id="28682" name="ZoneTexte 11"/>
          <p:cNvSpPr txBox="1">
            <a:spLocks noChangeArrowheads="1"/>
          </p:cNvSpPr>
          <p:nvPr/>
        </p:nvSpPr>
        <p:spPr bwMode="auto">
          <a:xfrm>
            <a:off x="5500688" y="4711700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B : Neurone post-synaptique (dendrite)</a:t>
            </a:r>
          </a:p>
        </p:txBody>
      </p:sp>
    </p:spTree>
    <p:extLst>
      <p:ext uri="{BB962C8B-B14F-4D97-AF65-F5344CB8AC3E}">
        <p14:creationId xmlns:p14="http://schemas.microsoft.com/office/powerpoint/2010/main" val="29319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cellules gliales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7863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10 x plus nombreuses que les neurones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Ces cellules environnent les neurones, et assurent de multiples fonctions 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Immunitaire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Synthèse de la myéline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« étanchéité » de la synapse…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On en distingue plusieurs types : </a:t>
            </a:r>
            <a:r>
              <a:rPr lang="fr-FR" dirty="0" err="1" smtClean="0"/>
              <a:t>astrocyte</a:t>
            </a:r>
            <a:r>
              <a:rPr lang="fr-FR" dirty="0" smtClean="0"/>
              <a:t>, </a:t>
            </a:r>
            <a:r>
              <a:rPr lang="fr-FR" dirty="0" err="1" smtClean="0"/>
              <a:t>oligodendrocyte</a:t>
            </a:r>
            <a:r>
              <a:rPr lang="fr-FR" dirty="0" smtClean="0"/>
              <a:t>, cellule de Schwann, microglie…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Tumeurs cérébrales : souvent au dépens de ces cellules  </a:t>
            </a:r>
          </a:p>
        </p:txBody>
      </p:sp>
    </p:spTree>
    <p:extLst>
      <p:ext uri="{BB962C8B-B14F-4D97-AF65-F5344CB8AC3E}">
        <p14:creationId xmlns:p14="http://schemas.microsoft.com/office/powerpoint/2010/main" val="4383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plaque motrice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contraction des muscles est déclenchée par l’arrivée d’un signal électrique conduit par les nerfs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Chaque muscle reçoit des signaux d’un nerf spécifique (il est innervé par ce nerf)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 smtClean="0"/>
              <a:t>Chaque nerf peut envoyer des signaux à plusieurs muscles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jonction entre le nerf et le muscle s’appelle la </a:t>
            </a:r>
            <a:r>
              <a:rPr lang="fr-FR" b="1" dirty="0" smtClean="0"/>
              <a:t>plaque motrice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Lorsqu’un influx nerveux arrive, le neurone libère de l’</a:t>
            </a:r>
            <a:r>
              <a:rPr lang="fr-FR" b="1" dirty="0" smtClean="0"/>
              <a:t>acétylcholine</a:t>
            </a:r>
            <a:r>
              <a:rPr lang="fr-FR" dirty="0" smtClean="0"/>
              <a:t>, qui va se fixer sur des récepteurs présents sur les fibres musculaires, déclenchant leur contraction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2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yn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417638"/>
            <a:ext cx="414813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7313" y="2428875"/>
            <a:ext cx="2357437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071688" y="4000500"/>
            <a:ext cx="5000625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2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b="1" smtClean="0"/>
              <a:t>La plaque motrice</a:t>
            </a:r>
          </a:p>
        </p:txBody>
      </p:sp>
      <p:sp>
        <p:nvSpPr>
          <p:cNvPr id="4" name="Ellipse 3"/>
          <p:cNvSpPr/>
          <p:nvPr/>
        </p:nvSpPr>
        <p:spPr>
          <a:xfrm>
            <a:off x="2357438" y="3857625"/>
            <a:ext cx="4500562" cy="17859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Fibre musculaire</a:t>
            </a:r>
          </a:p>
        </p:txBody>
      </p:sp>
      <p:grpSp>
        <p:nvGrpSpPr>
          <p:cNvPr id="34823" name="Groupe 10"/>
          <p:cNvGrpSpPr>
            <a:grpSpLocks/>
          </p:cNvGrpSpPr>
          <p:nvPr/>
        </p:nvGrpSpPr>
        <p:grpSpPr bwMode="auto">
          <a:xfrm>
            <a:off x="3678238" y="3679825"/>
            <a:ext cx="250825" cy="392113"/>
            <a:chOff x="3536149" y="5214950"/>
            <a:chExt cx="250033" cy="392909"/>
          </a:xfrm>
        </p:grpSpPr>
        <p:sp>
          <p:nvSpPr>
            <p:cNvPr id="8" name="Rectangle à coins arrondis 7"/>
            <p:cNvSpPr/>
            <p:nvPr/>
          </p:nvSpPr>
          <p:spPr>
            <a:xfrm rot="5400000">
              <a:off x="3500503" y="5322180"/>
              <a:ext cx="321326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78876" y="5214950"/>
              <a:ext cx="144007" cy="14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34824" name="Groupe 11"/>
          <p:cNvGrpSpPr>
            <a:grpSpLocks/>
          </p:cNvGrpSpPr>
          <p:nvPr/>
        </p:nvGrpSpPr>
        <p:grpSpPr bwMode="auto">
          <a:xfrm>
            <a:off x="4071938" y="3608388"/>
            <a:ext cx="249237" cy="392112"/>
            <a:chOff x="3536149" y="5214950"/>
            <a:chExt cx="250033" cy="392909"/>
          </a:xfrm>
        </p:grpSpPr>
        <p:sp>
          <p:nvSpPr>
            <p:cNvPr id="13" name="Rectangle à coins arrondis 12"/>
            <p:cNvSpPr/>
            <p:nvPr/>
          </p:nvSpPr>
          <p:spPr>
            <a:xfrm rot="5400000">
              <a:off x="3500502" y="5322179"/>
              <a:ext cx="321327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579148" y="5214950"/>
              <a:ext cx="143331" cy="14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34825" name="Groupe 14"/>
          <p:cNvGrpSpPr>
            <a:grpSpLocks/>
          </p:cNvGrpSpPr>
          <p:nvPr/>
        </p:nvGrpSpPr>
        <p:grpSpPr bwMode="auto">
          <a:xfrm>
            <a:off x="4500563" y="3571875"/>
            <a:ext cx="250825" cy="393700"/>
            <a:chOff x="3536149" y="5214950"/>
            <a:chExt cx="250033" cy="392909"/>
          </a:xfrm>
        </p:grpSpPr>
        <p:sp>
          <p:nvSpPr>
            <p:cNvPr id="16" name="Rectangle à coins arrondis 15"/>
            <p:cNvSpPr/>
            <p:nvPr/>
          </p:nvSpPr>
          <p:spPr>
            <a:xfrm rot="5400000">
              <a:off x="3500359" y="5322035"/>
              <a:ext cx="321615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578876" y="5214950"/>
              <a:ext cx="144007" cy="142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34826" name="Groupe 17"/>
          <p:cNvGrpSpPr>
            <a:grpSpLocks/>
          </p:cNvGrpSpPr>
          <p:nvPr/>
        </p:nvGrpSpPr>
        <p:grpSpPr bwMode="auto">
          <a:xfrm>
            <a:off x="4965700" y="3608388"/>
            <a:ext cx="249238" cy="392112"/>
            <a:chOff x="3536149" y="5214950"/>
            <a:chExt cx="250033" cy="392909"/>
          </a:xfrm>
        </p:grpSpPr>
        <p:sp>
          <p:nvSpPr>
            <p:cNvPr id="19" name="Rectangle à coins arrondis 18"/>
            <p:cNvSpPr/>
            <p:nvPr/>
          </p:nvSpPr>
          <p:spPr>
            <a:xfrm rot="5400000">
              <a:off x="3500502" y="5322180"/>
              <a:ext cx="321327" cy="2500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579149" y="5214950"/>
              <a:ext cx="143331" cy="14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4827" name="ZoneTexte 20"/>
          <p:cNvSpPr txBox="1">
            <a:spLocks noChangeArrowheads="1"/>
          </p:cNvSpPr>
          <p:nvPr/>
        </p:nvSpPr>
        <p:spPr bwMode="auto">
          <a:xfrm>
            <a:off x="2266950" y="27733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Acétylcholine</a:t>
            </a:r>
          </a:p>
        </p:txBody>
      </p:sp>
      <p:sp>
        <p:nvSpPr>
          <p:cNvPr id="34828" name="ZoneTexte 21"/>
          <p:cNvSpPr txBox="1">
            <a:spLocks noChangeArrowheads="1"/>
          </p:cNvSpPr>
          <p:nvPr/>
        </p:nvSpPr>
        <p:spPr bwMode="auto">
          <a:xfrm>
            <a:off x="714375" y="3487738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Récepteur à l’acétylcholine</a:t>
            </a:r>
          </a:p>
        </p:txBody>
      </p:sp>
      <p:cxnSp>
        <p:nvCxnSpPr>
          <p:cNvPr id="24" name="Connecteur droit avec flèche 23"/>
          <p:cNvCxnSpPr>
            <a:stCxn id="34828" idx="3"/>
            <a:endCxn id="13" idx="2"/>
          </p:cNvCxnSpPr>
          <p:nvPr/>
        </p:nvCxnSpPr>
        <p:spPr>
          <a:xfrm>
            <a:off x="3413125" y="3673475"/>
            <a:ext cx="658813" cy="166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ZoneTexte 24"/>
          <p:cNvSpPr txBox="1">
            <a:spLocks noChangeArrowheads="1"/>
          </p:cNvSpPr>
          <p:nvPr/>
        </p:nvSpPr>
        <p:spPr bwMode="auto">
          <a:xfrm>
            <a:off x="1500188" y="6059488"/>
            <a:ext cx="613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Curare : entraine une paralysie par blocage de la plaque motrice</a:t>
            </a:r>
          </a:p>
        </p:txBody>
      </p:sp>
    </p:spTree>
    <p:extLst>
      <p:ext uri="{BB962C8B-B14F-4D97-AF65-F5344CB8AC3E}">
        <p14:creationId xmlns:p14="http://schemas.microsoft.com/office/powerpoint/2010/main" val="33151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fr-FR" sz="2000"/>
              <a:t>Le neurone :types principaux</a:t>
            </a:r>
            <a:br>
              <a:rPr lang="fr-FR" sz="2000"/>
            </a:br>
            <a:endParaRPr lang="fr-FR" sz="2000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6248400" y="6391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T11.1 :371</a:t>
            </a:r>
          </a:p>
        </p:txBody>
      </p:sp>
      <p:pic>
        <p:nvPicPr>
          <p:cNvPr id="286725" name="Picture 5" descr="SNLacomb8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600" cy="3994150"/>
          </a:xfrm>
          <a:noFill/>
          <a:ln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4168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SA" dirty="0"/>
          </a:p>
          <a:p>
            <a:pPr algn="r" rtl="1"/>
            <a:r>
              <a:rPr lang="ar-SA" sz="3200" dirty="0"/>
              <a:t>كان يعتقد سابقاً أن الخلية العصبية لا تعوض إذا ما تعرضت إحدى الخلايا العصبية للتلف فلن تنشأ خلية عصبية جديدة محلها </a:t>
            </a:r>
            <a:r>
              <a:rPr lang="ar-SA" sz="3200" dirty="0">
                <a:solidFill>
                  <a:srgbClr val="FFFF00"/>
                </a:solidFill>
              </a:rPr>
              <a:t>ولكن </a:t>
            </a:r>
            <a:r>
              <a:rPr lang="ar-SA" sz="3200" dirty="0"/>
              <a:t>تغيرت هذه المعلومة بأن المخ قادر على </a:t>
            </a:r>
            <a:r>
              <a:rPr lang="ar-SA" sz="3200" b="1" u="sng" dirty="0">
                <a:solidFill>
                  <a:srgbClr val="003366"/>
                </a:solidFill>
              </a:rPr>
              <a:t>المطاوعة واللدونة </a:t>
            </a:r>
            <a:r>
              <a:rPr lang="ar-SA" sz="3200" dirty="0"/>
              <a:t>.</a:t>
            </a:r>
          </a:p>
          <a:p>
            <a:pPr algn="r" rtl="1">
              <a:buNone/>
            </a:pPr>
            <a:r>
              <a:rPr lang="ar-SA" sz="3200" dirty="0">
                <a:solidFill>
                  <a:srgbClr val="FFFF00"/>
                </a:solidFill>
              </a:rPr>
              <a:t>   أي</a:t>
            </a:r>
            <a:r>
              <a:rPr lang="ar-SA" sz="3200" dirty="0"/>
              <a:t> أن بعض أجزاء المخ قادرة على القيام بوظائف بديلة ، في حال أصابها خللاً أو تلفاً بتكوين هذه الخلايا الجديدة </a:t>
            </a:r>
            <a:r>
              <a:rPr lang="ar-SA" sz="3200" dirty="0" smtClean="0"/>
              <a:t>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8698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1134" y="404664"/>
            <a:ext cx="8858250" cy="1143000"/>
          </a:xfrm>
        </p:spPr>
        <p:txBody>
          <a:bodyPr/>
          <a:lstStyle/>
          <a:p>
            <a:pPr eaLnBrk="1" hangingPunct="1"/>
            <a:r>
              <a:rPr lang="ar-DZ" altLang="fr-FR" dirty="0" smtClean="0">
                <a:solidFill>
                  <a:srgbClr val="003366"/>
                </a:solidFill>
              </a:rPr>
              <a:t>أولا: العصبون او الخلية العصبية</a:t>
            </a:r>
            <a:br>
              <a:rPr lang="ar-DZ" altLang="fr-FR" dirty="0" smtClean="0">
                <a:solidFill>
                  <a:srgbClr val="003366"/>
                </a:solidFill>
              </a:rPr>
            </a:br>
            <a:r>
              <a:rPr lang="en-US" altLang="fr-FR" dirty="0">
                <a:solidFill>
                  <a:srgbClr val="000099"/>
                </a:solidFill>
                <a:latin typeface="Arial" panose="020B0604020202020204" pitchFamily="34" charset="0"/>
              </a:rPr>
              <a:t>Neurons</a:t>
            </a:r>
            <a:br>
              <a:rPr lang="en-US" altLang="fr-FR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ar-DZ" alt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alt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25779"/>
            <a:ext cx="8892480" cy="5715000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العصبون </a:t>
            </a:r>
            <a:r>
              <a:rPr lang="fr-FR" b="1" dirty="0">
                <a:solidFill>
                  <a:srgbClr val="800000"/>
                </a:solidFill>
              </a:rPr>
              <a:t>(N) </a:t>
            </a:r>
            <a:r>
              <a:rPr lang="ar-DZ" b="1" dirty="0" smtClean="0">
                <a:solidFill>
                  <a:srgbClr val="800000"/>
                </a:solidFill>
              </a:rPr>
              <a:t>هو خلية </a:t>
            </a:r>
            <a:r>
              <a:rPr lang="fr-FR" b="1" dirty="0">
                <a:solidFill>
                  <a:srgbClr val="800000"/>
                </a:solidFill>
              </a:rPr>
              <a:t>(C)</a:t>
            </a:r>
            <a:r>
              <a:rPr lang="ar-DZ" b="1" dirty="0" smtClean="0">
                <a:solidFill>
                  <a:srgbClr val="800000"/>
                </a:solidFill>
              </a:rPr>
              <a:t>مسؤولة عن التكوين وعن معالجة المعلومات وتوزيعها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فهو خلية</a:t>
            </a:r>
            <a:r>
              <a:rPr lang="fr-FR" b="1" dirty="0">
                <a:solidFill>
                  <a:srgbClr val="800000"/>
                </a:solidFill>
              </a:rPr>
              <a:t>C</a:t>
            </a:r>
            <a:r>
              <a:rPr lang="ar-DZ" b="1" dirty="0" smtClean="0">
                <a:solidFill>
                  <a:srgbClr val="800000"/>
                </a:solidFill>
              </a:rPr>
              <a:t> اتصالية حيث كل  </a:t>
            </a:r>
            <a:r>
              <a:rPr lang="fr-FR" b="1" dirty="0" smtClean="0">
                <a:solidFill>
                  <a:srgbClr val="800000"/>
                </a:solidFill>
              </a:rPr>
              <a:t>N</a:t>
            </a:r>
            <a:r>
              <a:rPr lang="ar-DZ" b="1" dirty="0" smtClean="0">
                <a:solidFill>
                  <a:srgbClr val="800000"/>
                </a:solidFill>
              </a:rPr>
              <a:t> يستقبل معلومات من </a:t>
            </a:r>
            <a:r>
              <a:rPr lang="fr-FR" b="1" dirty="0">
                <a:solidFill>
                  <a:srgbClr val="800000"/>
                </a:solidFill>
              </a:rPr>
              <a:t>100000 </a:t>
            </a:r>
            <a:r>
              <a:rPr lang="fr-FR" b="1" dirty="0" smtClean="0">
                <a:solidFill>
                  <a:srgbClr val="800000"/>
                </a:solidFill>
              </a:rPr>
              <a:t>N</a:t>
            </a:r>
            <a:r>
              <a:rPr lang="ar-DZ" b="1" dirty="0" smtClean="0">
                <a:solidFill>
                  <a:srgbClr val="800000"/>
                </a:solidFill>
              </a:rPr>
              <a:t> ويرسل معلومات نحو </a:t>
            </a:r>
            <a:r>
              <a:rPr lang="fr-FR" b="1" dirty="0">
                <a:solidFill>
                  <a:srgbClr val="800000"/>
                </a:solidFill>
              </a:rPr>
              <a:t>100000 </a:t>
            </a:r>
            <a:r>
              <a:rPr lang="fr-FR" b="1" dirty="0" smtClean="0">
                <a:solidFill>
                  <a:srgbClr val="800000"/>
                </a:solidFill>
              </a:rPr>
              <a:t>N</a:t>
            </a:r>
            <a:endParaRPr lang="ar-DZ" b="1" dirty="0">
              <a:solidFill>
                <a:srgbClr val="800000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شكل استثنائي بحيث يحتوي على عدد من الامتدادات 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ar-DZ" b="1" dirty="0" smtClean="0">
                <a:solidFill>
                  <a:srgbClr val="800000"/>
                </a:solidFill>
              </a:rPr>
              <a:t>تشكل </a:t>
            </a:r>
            <a:r>
              <a:rPr lang="ar-DZ" b="1" dirty="0">
                <a:solidFill>
                  <a:srgbClr val="800000"/>
                </a:solidFill>
              </a:rPr>
              <a:t>المادة الرمادية </a:t>
            </a:r>
            <a:r>
              <a:rPr lang="ar-DZ" b="1" dirty="0" smtClean="0">
                <a:solidFill>
                  <a:srgbClr val="800000"/>
                </a:solidFill>
              </a:rPr>
              <a:t>المنطقة الخلوية التي لا تنقسم </a:t>
            </a:r>
            <a:endParaRPr lang="ar-DZ" b="1" dirty="0">
              <a:solidFill>
                <a:srgbClr val="800000"/>
              </a:solidFill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DZ" b="1" dirty="0">
                <a:solidFill>
                  <a:srgbClr val="800000"/>
                </a:solidFill>
              </a:rPr>
              <a:t>اما </a:t>
            </a:r>
            <a:r>
              <a:rPr lang="ar-DZ" b="1" dirty="0" smtClean="0">
                <a:solidFill>
                  <a:srgbClr val="800000"/>
                </a:solidFill>
              </a:rPr>
              <a:t>المادة البيضاء هذه الامتدادات (المحور الاسطواني الذي يتفرع الى العديد من الزوائد الشجرية) </a:t>
            </a:r>
          </a:p>
          <a:p>
            <a:pPr marL="0" indent="0" algn="r" rtl="1" eaLnBrk="1" fontAlgn="auto" hangingPunct="1">
              <a:spcAft>
                <a:spcPts val="0"/>
              </a:spcAft>
              <a:buNone/>
              <a:defRPr/>
            </a:pPr>
            <a:r>
              <a:rPr lang="ar-DZ" b="1" dirty="0" smtClean="0">
                <a:solidFill>
                  <a:srgbClr val="80000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45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7826" y="5774512"/>
            <a:ext cx="1216713" cy="532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731" y="6035783"/>
            <a:ext cx="731699" cy="2987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6151" y="1889724"/>
            <a:ext cx="2277963" cy="15397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8398" y="412998"/>
            <a:ext cx="6213467" cy="1168847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lang="ar-DZ" sz="3762" spc="-4" dirty="0" smtClean="0">
                <a:solidFill>
                  <a:srgbClr val="003366"/>
                </a:solidFill>
              </a:rPr>
              <a:t>توزع الاجسام الخلوية والمحاور في الجملة العصبية</a:t>
            </a:r>
            <a:endParaRPr sz="3762" dirty="0">
              <a:solidFill>
                <a:srgbClr val="003366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9271" y="2382327"/>
            <a:ext cx="2201075" cy="22167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686" y="2567379"/>
            <a:ext cx="2094214" cy="20850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1152" y="4045188"/>
            <a:ext cx="3016868" cy="18218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06306" y="4113822"/>
            <a:ext cx="257379" cy="44367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84706">
              <a:spcBef>
                <a:spcPts val="81"/>
              </a:spcBef>
            </a:pPr>
            <a:r>
              <a:rPr sz="855" spc="4" dirty="0">
                <a:latin typeface="Arial MT"/>
                <a:cs typeface="Arial MT"/>
              </a:rPr>
              <a:t>TS</a:t>
            </a:r>
            <a:endParaRPr sz="855">
              <a:latin typeface="Arial MT"/>
              <a:cs typeface="Arial MT"/>
            </a:endParaRPr>
          </a:p>
          <a:p>
            <a:pPr marL="32579"/>
            <a:r>
              <a:rPr sz="1283" spc="-160" baseline="-22222" dirty="0">
                <a:latin typeface="Arial MT"/>
                <a:cs typeface="Arial MT"/>
              </a:rPr>
              <a:t>C</a:t>
            </a:r>
            <a:r>
              <a:rPr sz="855" spc="-107" dirty="0">
                <a:latin typeface="Arial MT"/>
                <a:cs typeface="Arial MT"/>
              </a:rPr>
              <a:t>m</a:t>
            </a:r>
            <a:endParaRPr sz="855">
              <a:latin typeface="Arial MT"/>
              <a:cs typeface="Arial MT"/>
            </a:endParaRPr>
          </a:p>
          <a:p>
            <a:pPr marL="32579">
              <a:spcBef>
                <a:spcPts val="338"/>
              </a:spcBef>
            </a:pPr>
            <a:r>
              <a:rPr sz="855" spc="-4" dirty="0">
                <a:latin typeface="Arial MT"/>
                <a:cs typeface="Arial MT"/>
              </a:rPr>
              <a:t>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xfrm>
            <a:off x="3868616" y="6034025"/>
            <a:ext cx="14030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1219"/>
              </a:lnSpc>
            </a:pPr>
            <a:r>
              <a:rPr spc="-4" dirty="0"/>
              <a:t>D.</a:t>
            </a:r>
            <a:r>
              <a:rPr spc="-30" dirty="0"/>
              <a:t> </a:t>
            </a:r>
            <a:r>
              <a:rPr spc="-4" dirty="0"/>
              <a:t>Hasboun</a:t>
            </a:r>
            <a:r>
              <a:rPr spc="-30" dirty="0"/>
              <a:t> </a:t>
            </a:r>
            <a:r>
              <a:rPr spc="-4" dirty="0"/>
              <a:t>2007-2008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28026" y="4676795"/>
            <a:ext cx="173215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529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FL</a:t>
            </a:r>
            <a:endParaRPr sz="855">
              <a:latin typeface="Arial MT"/>
              <a:cs typeface="Arial MT"/>
            </a:endParaRPr>
          </a:p>
          <a:p>
            <a:pPr marL="10860">
              <a:spcBef>
                <a:spcPts val="9"/>
              </a:spcBef>
            </a:pPr>
            <a:r>
              <a:rPr sz="855" spc="-120" dirty="0">
                <a:latin typeface="Arial MT"/>
                <a:cs typeface="Arial MT"/>
              </a:rPr>
              <a:t>vM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3637" y="4083848"/>
            <a:ext cx="190590" cy="526973"/>
          </a:xfrm>
          <a:prstGeom prst="rect">
            <a:avLst/>
          </a:prstGeom>
        </p:spPr>
        <p:txBody>
          <a:bodyPr vert="horz" wrap="square" lIns="0" tIns="16290" rIns="0" bIns="0" rtlCol="0">
            <a:spAutoFit/>
          </a:bodyPr>
          <a:lstStyle/>
          <a:p>
            <a:pPr marL="10860" marR="4344">
              <a:lnSpc>
                <a:spcPct val="95500"/>
              </a:lnSpc>
              <a:spcBef>
                <a:spcPts val="128"/>
              </a:spcBef>
            </a:pPr>
            <a:r>
              <a:rPr sz="855" spc="-4" dirty="0">
                <a:latin typeface="Arial MT"/>
                <a:cs typeface="Arial MT"/>
              </a:rPr>
              <a:t>V </a:t>
            </a:r>
            <a:r>
              <a:rPr sz="855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S </a:t>
            </a:r>
            <a:r>
              <a:rPr sz="855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RS</a:t>
            </a:r>
            <a:endParaRPr sz="855">
              <a:latin typeface="Arial MT"/>
              <a:cs typeface="Arial MT"/>
            </a:endParaRPr>
          </a:p>
          <a:p>
            <a:pPr marL="28778"/>
            <a:r>
              <a:rPr sz="855" spc="-4" dirty="0">
                <a:latin typeface="Arial MT"/>
                <a:cs typeface="Arial MT"/>
              </a:rPr>
              <a:t>m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901" y="4739348"/>
            <a:ext cx="172129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RS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8901" y="4869666"/>
            <a:ext cx="46154" cy="14199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l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699" y="5097723"/>
            <a:ext cx="172129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CS</a:t>
            </a:r>
            <a:endParaRPr sz="855">
              <a:latin typeface="Arial MT"/>
              <a:cs typeface="Arial MT"/>
            </a:endParaRPr>
          </a:p>
          <a:p>
            <a:pPr marL="10860"/>
            <a:r>
              <a:rPr sz="855" spc="-4" dirty="0">
                <a:latin typeface="Arial MT"/>
                <a:cs typeface="Arial MT"/>
              </a:rPr>
              <a:t>l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5763" y="4936129"/>
            <a:ext cx="160183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Ru  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0471" y="5301020"/>
            <a:ext cx="160183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Ra  S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5686" y="5291898"/>
            <a:ext cx="87965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I </a:t>
            </a:r>
            <a:r>
              <a:rPr sz="855" spc="-227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F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5500" y="5260621"/>
            <a:ext cx="112400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855" spc="-4" dirty="0">
                <a:latin typeface="Arial MT"/>
                <a:cs typeface="Arial MT"/>
              </a:rPr>
              <a:t>S </a:t>
            </a:r>
            <a:r>
              <a:rPr sz="855" spc="-227" dirty="0">
                <a:latin typeface="Arial MT"/>
                <a:cs typeface="Arial MT"/>
              </a:rPr>
              <a:t> </a:t>
            </a:r>
            <a:r>
              <a:rPr sz="855" spc="-4" dirty="0">
                <a:latin typeface="Arial MT"/>
                <a:cs typeface="Arial MT"/>
              </a:rPr>
              <a:t>M</a:t>
            </a:r>
            <a:endParaRPr sz="855">
              <a:latin typeface="Arial MT"/>
              <a:cs typeface="Arial M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094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1772816"/>
            <a:ext cx="5005637" cy="4339761"/>
          </a:xfrm>
          <a:prstGeom prst="rect">
            <a:avLst/>
          </a:prstGeom>
        </p:spPr>
      </p:pic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457200" y="580681"/>
            <a:ext cx="8229600" cy="537264"/>
          </a:xfrm>
          <a:prstGeom prst="rect">
            <a:avLst/>
          </a:prstGeom>
        </p:spPr>
        <p:txBody>
          <a:bodyPr vert="horz" wrap="square" lIns="0" tIns="1086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6"/>
              </a:spcBef>
            </a:pPr>
            <a:r>
              <a:rPr dirty="0">
                <a:solidFill>
                  <a:srgbClr val="0000CC"/>
                </a:solidFill>
                <a:latin typeface="Arial MT"/>
                <a:cs typeface="Arial MT"/>
              </a:rPr>
              <a:t>Le</a:t>
            </a:r>
            <a:r>
              <a:rPr spc="-77" dirty="0">
                <a:solidFill>
                  <a:srgbClr val="0000CC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00CC"/>
                </a:solidFill>
                <a:latin typeface="Arial MT"/>
                <a:cs typeface="Arial MT"/>
              </a:rPr>
              <a:t>neurone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410" y="980728"/>
            <a:ext cx="3410518" cy="551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074" marR="296472" indent="-293214">
              <a:lnSpc>
                <a:spcPts val="2582"/>
              </a:lnSpc>
              <a:spcBef>
                <a:spcPts val="61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fr-FR" sz="2394" b="1" i="1" u="heavy" spc="-9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 </a:t>
            </a:r>
            <a:r>
              <a:rPr lang="fr-FR" sz="2394" b="1" i="1" u="heavy" spc="-4" dirty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soma </a:t>
            </a:r>
            <a:r>
              <a:rPr lang="fr-FR" sz="2394" b="1" i="1" u="heavy" spc="-9" dirty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 </a:t>
            </a:r>
            <a:r>
              <a:rPr lang="fr-FR" sz="2394" b="1" i="1" u="heavy" spc="-4" dirty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corps </a:t>
            </a:r>
            <a:r>
              <a:rPr lang="fr-FR" sz="2394" b="1" i="1" spc="-654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394" b="1" i="1" u="heavy" spc="-4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cellulaire:</a:t>
            </a:r>
            <a:r>
              <a:rPr lang="en-US" altLang="fr-FR" sz="2000" dirty="0">
                <a:latin typeface="Arial" panose="020B0604020202020204" pitchFamily="34" charset="0"/>
              </a:rPr>
              <a:t>Cell body – nucleus and metabolic center of the cell</a:t>
            </a:r>
            <a:endParaRPr lang="fr-FR" sz="2000" dirty="0"/>
          </a:p>
          <a:p>
            <a:pPr marL="304074" marR="296472" indent="-293214">
              <a:lnSpc>
                <a:spcPts val="2582"/>
              </a:lnSpc>
              <a:spcBef>
                <a:spcPts val="616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endParaRPr lang="fr-FR" sz="2394" b="1" i="1" u="heavy" spc="-4" dirty="0" smtClean="0">
              <a:solidFill>
                <a:schemeClr val="tx2">
                  <a:lumMod val="20000"/>
                  <a:lumOff val="80000"/>
                </a:schemeClr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04074" indent="-293214">
              <a:spcBef>
                <a:spcPts val="252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03531" algn="l"/>
                <a:tab pos="304074" algn="l"/>
              </a:tabLst>
            </a:pPr>
            <a:r>
              <a:rPr lang="fr-FR" sz="2394" b="1" i="1" u="heavy" spc="-4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Prolongements</a:t>
            </a:r>
            <a:r>
              <a:rPr lang="fr-FR" sz="2394" b="1" i="1" u="heavy" spc="-26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2394" b="1" i="1" u="heavy" spc="-4" dirty="0" smtClean="0">
                <a:solidFill>
                  <a:schemeClr val="tx2">
                    <a:lumMod val="20000"/>
                    <a:lumOff val="8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lang="ar-DZ" sz="2394" b="1" i="1" u="heavy" spc="-4" dirty="0" smtClean="0">
              <a:solidFill>
                <a:schemeClr val="tx2">
                  <a:lumMod val="20000"/>
                  <a:lumOff val="80000"/>
                </a:schemeClr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42900" lvl="2" indent="-342900" algn="r" rtl="1">
              <a:buClr>
                <a:schemeClr val="hlink"/>
              </a:buClr>
            </a:pPr>
            <a:r>
              <a:rPr lang="en-US" altLang="fr-FR" dirty="0">
                <a:latin typeface="Arial" panose="020B0604020202020204" pitchFamily="34" charset="0"/>
              </a:rPr>
              <a:t>Processes – fibers that extend from the cell body (dendrites and axons)</a:t>
            </a:r>
          </a:p>
          <a:p>
            <a:pPr marL="10860">
              <a:spcBef>
                <a:spcPts val="252"/>
              </a:spcBef>
              <a:buClr>
                <a:srgbClr val="00007C"/>
              </a:buClr>
              <a:buSzPct val="75000"/>
              <a:tabLst>
                <a:tab pos="303531" algn="l"/>
                <a:tab pos="304074" algn="l"/>
              </a:tabLst>
            </a:pPr>
            <a:endParaRPr lang="fr-FR" sz="2394" dirty="0" smtClean="0">
              <a:latin typeface="Arial"/>
              <a:cs typeface="Arial"/>
            </a:endParaRPr>
          </a:p>
          <a:p>
            <a:pPr marL="988239" lvl="1" indent="-195476">
              <a:spcBef>
                <a:spcPts val="214"/>
              </a:spcBef>
              <a:buClr>
                <a:srgbClr val="00007C"/>
              </a:buClr>
              <a:buSzPct val="65000"/>
              <a:buFont typeface="Wingdings"/>
              <a:buChar char=""/>
              <a:tabLst>
                <a:tab pos="988239" algn="l"/>
              </a:tabLst>
            </a:pPr>
            <a:r>
              <a:rPr lang="fr-FR" sz="1710" b="1" i="1" spc="-4" dirty="0" smtClean="0">
                <a:latin typeface="Arial"/>
                <a:cs typeface="Arial"/>
              </a:rPr>
              <a:t>dendrites</a:t>
            </a:r>
            <a:r>
              <a:rPr lang="fr-FR" sz="1710" b="1" i="1" spc="-38" dirty="0" smtClean="0">
                <a:latin typeface="Arial"/>
                <a:cs typeface="Arial"/>
              </a:rPr>
              <a:t> </a:t>
            </a:r>
            <a:r>
              <a:rPr lang="fr-FR" sz="1710" b="1" i="1" dirty="0" smtClean="0">
                <a:latin typeface="Arial"/>
                <a:cs typeface="Arial"/>
              </a:rPr>
              <a:t>:</a:t>
            </a:r>
            <a:endParaRPr lang="fr-FR" sz="1710" dirty="0" smtClean="0">
              <a:latin typeface="Arial"/>
              <a:cs typeface="Arial"/>
            </a:endParaRPr>
          </a:p>
          <a:p>
            <a:pPr marL="988239" marR="4344" lvl="1" indent="-195476">
              <a:lnSpc>
                <a:spcPct val="90200"/>
              </a:lnSpc>
              <a:spcBef>
                <a:spcPts val="406"/>
              </a:spcBef>
              <a:buClr>
                <a:srgbClr val="00007C"/>
              </a:buClr>
              <a:buSzPct val="65000"/>
              <a:buFont typeface="Wingdings"/>
              <a:buChar char=""/>
              <a:tabLst>
                <a:tab pos="988239" algn="l"/>
              </a:tabLst>
            </a:pPr>
            <a:r>
              <a:rPr lang="fr-FR" sz="1710" b="1" i="1" dirty="0" smtClean="0">
                <a:latin typeface="Arial"/>
                <a:cs typeface="Arial"/>
              </a:rPr>
              <a:t>Axones : </a:t>
            </a:r>
            <a:r>
              <a:rPr lang="fr-FR" sz="1710" b="1" i="1" spc="4" dirty="0" smtClean="0">
                <a:latin typeface="Arial"/>
                <a:cs typeface="Arial"/>
              </a:rPr>
              <a:t> </a:t>
            </a:r>
            <a:r>
              <a:rPr lang="fr-FR" sz="1710" b="1" i="1" spc="-4" dirty="0" smtClean="0">
                <a:latin typeface="Arial"/>
                <a:cs typeface="Arial"/>
              </a:rPr>
              <a:t>prolongements longs </a:t>
            </a:r>
            <a:r>
              <a:rPr lang="fr-FR" sz="1710" b="1" i="1" spc="-466" dirty="0" smtClean="0">
                <a:latin typeface="Arial"/>
                <a:cs typeface="Arial"/>
              </a:rPr>
              <a:t> </a:t>
            </a:r>
            <a:r>
              <a:rPr lang="fr-FR" sz="1710" b="1" i="1" spc="-4" dirty="0" smtClean="0">
                <a:latin typeface="Arial"/>
                <a:cs typeface="Arial"/>
              </a:rPr>
              <a:t>(conduction</a:t>
            </a:r>
            <a:endParaRPr lang="fr-FR" dirty="0"/>
          </a:p>
        </p:txBody>
      </p:sp>
      <p:sp>
        <p:nvSpPr>
          <p:cNvPr id="6" name="مستطيل 4"/>
          <p:cNvSpPr/>
          <p:nvPr/>
        </p:nvSpPr>
        <p:spPr>
          <a:xfrm>
            <a:off x="3591744" y="151799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شجيرات</a:t>
            </a:r>
            <a:endParaRPr lang="ar-SA" b="1" dirty="0"/>
          </a:p>
        </p:txBody>
      </p:sp>
      <p:sp>
        <p:nvSpPr>
          <p:cNvPr id="7" name="مستطيل 4"/>
          <p:cNvSpPr/>
          <p:nvPr/>
        </p:nvSpPr>
        <p:spPr>
          <a:xfrm>
            <a:off x="6442951" y="285293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الخلوي </a:t>
            </a:r>
            <a:endParaRPr lang="ar-SA" b="1" dirty="0"/>
          </a:p>
        </p:txBody>
      </p:sp>
      <p:sp>
        <p:nvSpPr>
          <p:cNvPr id="8" name="مستطيل 5"/>
          <p:cNvSpPr/>
          <p:nvPr/>
        </p:nvSpPr>
        <p:spPr>
          <a:xfrm>
            <a:off x="7102624" y="5128420"/>
            <a:ext cx="1584176" cy="46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المحور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66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8" descr="0704a_Neuron-Structure_1.JPG                                   0001642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899592" y="521296"/>
            <a:ext cx="73448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4"/>
          <p:cNvSpPr/>
          <p:nvPr/>
        </p:nvSpPr>
        <p:spPr>
          <a:xfrm>
            <a:off x="0" y="204821"/>
            <a:ext cx="1582936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الشجيرات</a:t>
            </a:r>
            <a:endParaRPr lang="ar-SA" b="1" dirty="0"/>
          </a:p>
        </p:txBody>
      </p:sp>
      <p:sp>
        <p:nvSpPr>
          <p:cNvPr id="5" name="مستطيل 4"/>
          <p:cNvSpPr/>
          <p:nvPr/>
        </p:nvSpPr>
        <p:spPr>
          <a:xfrm>
            <a:off x="3779912" y="21766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الجسم الخلوي</a:t>
            </a:r>
            <a:endParaRPr lang="ar-SA" b="1" dirty="0"/>
          </a:p>
        </p:txBody>
      </p:sp>
      <p:sp>
        <p:nvSpPr>
          <p:cNvPr id="6" name="مستطيل 4"/>
          <p:cNvSpPr/>
          <p:nvPr/>
        </p:nvSpPr>
        <p:spPr>
          <a:xfrm>
            <a:off x="6843902" y="1983913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الفروع المتضادة</a:t>
            </a:r>
            <a:endParaRPr lang="ar-SA" b="1" dirty="0"/>
          </a:p>
        </p:txBody>
      </p:sp>
      <p:sp>
        <p:nvSpPr>
          <p:cNvPr id="7" name="مستطيل 4"/>
          <p:cNvSpPr/>
          <p:nvPr/>
        </p:nvSpPr>
        <p:spPr>
          <a:xfrm>
            <a:off x="491018" y="3423306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err="1" smtClean="0"/>
              <a:t>اللييفات</a:t>
            </a:r>
            <a:r>
              <a:rPr lang="ar-DZ" b="1" dirty="0" smtClean="0"/>
              <a:t> العصبية</a:t>
            </a:r>
            <a:endParaRPr lang="ar-SA" b="1" dirty="0"/>
          </a:p>
        </p:txBody>
      </p:sp>
      <p:sp>
        <p:nvSpPr>
          <p:cNvPr id="8" name="مستطيل 4"/>
          <p:cNvSpPr/>
          <p:nvPr/>
        </p:nvSpPr>
        <p:spPr>
          <a:xfrm>
            <a:off x="899592" y="47971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ازرار محورية</a:t>
            </a:r>
            <a:endParaRPr lang="ar-SA" b="1" dirty="0"/>
          </a:p>
        </p:txBody>
      </p:sp>
      <p:sp>
        <p:nvSpPr>
          <p:cNvPr id="9" name="مستطيل 4"/>
          <p:cNvSpPr/>
          <p:nvPr/>
        </p:nvSpPr>
        <p:spPr>
          <a:xfrm>
            <a:off x="3779912" y="2567055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المحور الاسطواني</a:t>
            </a:r>
            <a:endParaRPr lang="ar-SA" b="1" dirty="0"/>
          </a:p>
        </p:txBody>
      </p:sp>
      <p:sp>
        <p:nvSpPr>
          <p:cNvPr id="10" name="مستطيل 4"/>
          <p:cNvSpPr/>
          <p:nvPr/>
        </p:nvSpPr>
        <p:spPr>
          <a:xfrm>
            <a:off x="4684452" y="1044510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جسيمات </a:t>
            </a:r>
            <a:r>
              <a:rPr lang="ar-DZ" b="1" dirty="0" err="1" smtClean="0"/>
              <a:t>نيسل</a:t>
            </a:r>
            <a:endParaRPr lang="ar-SA" b="1" dirty="0"/>
          </a:p>
        </p:txBody>
      </p:sp>
      <p:sp>
        <p:nvSpPr>
          <p:cNvPr id="11" name="مستطيل 4"/>
          <p:cNvSpPr/>
          <p:nvPr/>
        </p:nvSpPr>
        <p:spPr>
          <a:xfrm>
            <a:off x="6723601" y="5541252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خلايا شوان المشكلة </a:t>
            </a:r>
            <a:r>
              <a:rPr lang="ar-DZ" b="1" dirty="0" err="1" smtClean="0"/>
              <a:t>للميليلن</a:t>
            </a:r>
            <a:endParaRPr lang="ar-SA" b="1" dirty="0"/>
          </a:p>
        </p:txBody>
      </p:sp>
      <p:sp>
        <p:nvSpPr>
          <p:cNvPr id="12" name="مستطيل 4"/>
          <p:cNvSpPr/>
          <p:nvPr/>
        </p:nvSpPr>
        <p:spPr>
          <a:xfrm>
            <a:off x="7628141" y="422450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عقد </a:t>
            </a:r>
            <a:r>
              <a:rPr lang="ar-DZ" b="1" dirty="0" err="1" smtClean="0"/>
              <a:t>رانفير</a:t>
            </a:r>
            <a:endParaRPr lang="ar-SA" b="1" dirty="0"/>
          </a:p>
        </p:txBody>
      </p:sp>
      <p:sp>
        <p:nvSpPr>
          <p:cNvPr id="13" name="مستطيل 4"/>
          <p:cNvSpPr/>
          <p:nvPr/>
        </p:nvSpPr>
        <p:spPr>
          <a:xfrm>
            <a:off x="6877720" y="3200004"/>
            <a:ext cx="1809080" cy="6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b="1" dirty="0" smtClean="0"/>
              <a:t>خلايا شوان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200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22107"/>
          </a:xfrm>
        </p:spPr>
        <p:txBody>
          <a:bodyPr>
            <a:normAutofit fontScale="92500" lnSpcReduction="20000"/>
          </a:bodyPr>
          <a:lstStyle/>
          <a:p>
            <a:pPr marL="0" lvl="2" indent="0">
              <a:buClr>
                <a:schemeClr val="hlink"/>
              </a:buClr>
              <a:buNone/>
            </a:pPr>
            <a:r>
              <a:rPr lang="ar-SA" sz="3300" b="1" dirty="0">
                <a:solidFill>
                  <a:srgbClr val="800000"/>
                </a:solidFill>
              </a:rPr>
              <a:t>.</a:t>
            </a:r>
            <a:r>
              <a:rPr lang="en-US" altLang="fr-FR" sz="30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endParaRPr lang="ar-SA" sz="33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ar-SA" dirty="0" smtClean="0"/>
          </a:p>
          <a:p>
            <a:pPr marL="342900" lvl="2" indent="-342900" algn="r" rtl="1">
              <a:buClr>
                <a:schemeClr val="hlink"/>
              </a:buClr>
            </a:pPr>
            <a:r>
              <a:rPr lang="ar-SA" sz="3300" b="1" dirty="0" smtClean="0">
                <a:solidFill>
                  <a:srgbClr val="800000"/>
                </a:solidFill>
              </a:rPr>
              <a:t>تتميز أي خلية عصبية بأنها ترسل زائدة طويلة </a:t>
            </a:r>
            <a:r>
              <a:rPr lang="ar-SA" sz="3300" b="1" dirty="0" err="1" smtClean="0">
                <a:solidFill>
                  <a:srgbClr val="800000"/>
                </a:solidFill>
              </a:rPr>
              <a:t>واحدة </a:t>
            </a:r>
            <a:r>
              <a:rPr lang="ar-SA" sz="3300" b="1" dirty="0" smtClean="0">
                <a:solidFill>
                  <a:srgbClr val="800000"/>
                </a:solidFill>
              </a:rPr>
              <a:t>، قد يمتد طولها قدمين أو ثلاث </a:t>
            </a:r>
            <a:r>
              <a:rPr lang="ar-SA" sz="3300" b="1" dirty="0" err="1" smtClean="0">
                <a:solidFill>
                  <a:srgbClr val="800000"/>
                </a:solidFill>
              </a:rPr>
              <a:t>أقدام .</a:t>
            </a:r>
            <a:r>
              <a:rPr lang="ar-SA" sz="3300" b="1" dirty="0" smtClean="0">
                <a:solidFill>
                  <a:srgbClr val="800000"/>
                </a:solidFill>
              </a:rPr>
              <a:t> وتسمى هذه الزائدة الطويلة التي هي امتداد لجسم الخلية نفسها</a:t>
            </a:r>
            <a:r>
              <a:rPr lang="ar-SA" sz="3300" b="1" dirty="0" smtClean="0">
                <a:solidFill>
                  <a:srgbClr val="003366"/>
                </a:solidFill>
              </a:rPr>
              <a:t> المحور أو </a:t>
            </a:r>
            <a:r>
              <a:rPr lang="ar-SA" sz="3300" b="1" dirty="0" err="1" smtClean="0">
                <a:solidFill>
                  <a:srgbClr val="003366"/>
                </a:solidFill>
              </a:rPr>
              <a:t>الأكسون</a:t>
            </a:r>
            <a:endParaRPr lang="ar-DZ" sz="3300" b="1" dirty="0" smtClean="0">
              <a:solidFill>
                <a:srgbClr val="800000"/>
              </a:solidFill>
            </a:endParaRPr>
          </a:p>
          <a:p>
            <a:pPr marL="342900" lvl="2" indent="-342900" algn="r" rtl="1">
              <a:buClr>
                <a:schemeClr val="hlink"/>
              </a:buClr>
            </a:pPr>
            <a:r>
              <a:rPr lang="ar-SA" sz="3300" b="1" dirty="0" smtClean="0">
                <a:solidFill>
                  <a:srgbClr val="800000"/>
                </a:solidFill>
              </a:rPr>
              <a:t>وللخلية عدد متفاوت من زوائد أخرى قصيرة تسمى </a:t>
            </a:r>
            <a:r>
              <a:rPr lang="ar-SA" sz="3300" b="1" dirty="0" smtClean="0">
                <a:solidFill>
                  <a:srgbClr val="003366"/>
                </a:solidFill>
              </a:rPr>
              <a:t>الشجيرات</a:t>
            </a:r>
            <a:r>
              <a:rPr lang="ar-SA" sz="3300" b="1" dirty="0" smtClean="0">
                <a:solidFill>
                  <a:srgbClr val="800000"/>
                </a:solidFill>
              </a:rPr>
              <a:t> . تتميز هذه الزوائد بميزة الخلية العصبية من حيث قدرتها على توصيل السيالات أو النبضات الكهربائية .</a:t>
            </a:r>
          </a:p>
          <a:p>
            <a:pPr algn="r" rtl="1"/>
            <a:r>
              <a:rPr lang="ar-SA" sz="3300" b="1" dirty="0" smtClean="0">
                <a:solidFill>
                  <a:srgbClr val="800000"/>
                </a:solidFill>
              </a:rPr>
              <a:t>فتقوم الشجيرات بنقل تلك السيالات إلى الخلية والمحور ينقلها منها </a:t>
            </a:r>
          </a:p>
          <a:p>
            <a:pPr algn="r" rtl="1"/>
            <a:r>
              <a:rPr lang="ar-SA" sz="3300" b="1" dirty="0" smtClean="0">
                <a:solidFill>
                  <a:srgbClr val="800000"/>
                </a:solidFill>
              </a:rPr>
              <a:t>وعند فحص الجهاز العصبي بالمجهر نستنتج من اتجاه محور أية خلية عصبية هل تلك الخلية تقوم بالتوصيل من الأعضاء إلى المخ أو من المخ إلى </a:t>
            </a:r>
            <a:r>
              <a:rPr lang="ar-SA" sz="3300" b="1" dirty="0" err="1" smtClean="0">
                <a:solidFill>
                  <a:srgbClr val="800000"/>
                </a:solidFill>
              </a:rPr>
              <a:t>الأعضاء .</a:t>
            </a:r>
            <a:r>
              <a:rPr lang="ar-SA" sz="3300" b="1" dirty="0" smtClean="0">
                <a:solidFill>
                  <a:srgbClr val="800000"/>
                </a:solidFill>
              </a:rPr>
              <a:t> </a:t>
            </a:r>
          </a:p>
          <a:p>
            <a:pPr algn="r" rtl="1"/>
            <a:endParaRPr lang="ar-SA" sz="3300" b="1" dirty="0">
              <a:solidFill>
                <a:srgbClr val="800000"/>
              </a:solidFill>
            </a:endParaRPr>
          </a:p>
        </p:txBody>
      </p:sp>
      <p:pic>
        <p:nvPicPr>
          <p:cNvPr id="4" name="Picture 4" descr="neuron"/>
          <p:cNvPicPr>
            <a:picLocks noChangeAspect="1" noChangeArrowheads="1"/>
          </p:cNvPicPr>
          <p:nvPr/>
        </p:nvPicPr>
        <p:blipFill>
          <a:blip r:embed="rId2" cstate="print"/>
          <a:srcRect l="3357" t="6735" r="2296" b="12451"/>
          <a:stretch>
            <a:fillRect/>
          </a:stretch>
        </p:blipFill>
        <p:spPr bwMode="auto">
          <a:xfrm>
            <a:off x="899592" y="55712"/>
            <a:ext cx="69532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-76200" y="6006430"/>
            <a:ext cx="9220200" cy="788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Univ-setif2 ; département psychologie section orthophonie, 2023-2024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bezzih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fr-FR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hana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595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tème nerveux">
  <a:themeElements>
    <a:clrScheme name="Système nerveux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7200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BCA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Système nerveux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ystème nerveux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7200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BCA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stème nerveux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3300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ADA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2A3B54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CAFB3"/>
        </a:accent5>
        <a:accent6>
          <a:srgbClr val="016E76"/>
        </a:accent6>
        <a:hlink>
          <a:srgbClr val="00CC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222268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ABABB9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stème nerveux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ystème nerveux 1">
    <a:dk1>
      <a:srgbClr val="BB5F03"/>
    </a:dk1>
    <a:lt1>
      <a:srgbClr val="FFFFFF"/>
    </a:lt1>
    <a:dk2>
      <a:srgbClr val="993300"/>
    </a:dk2>
    <a:lt2>
      <a:srgbClr val="FEEC94"/>
    </a:lt2>
    <a:accent1>
      <a:srgbClr val="720000"/>
    </a:accent1>
    <a:accent2>
      <a:srgbClr val="B76A03"/>
    </a:accent2>
    <a:accent3>
      <a:srgbClr val="CAADAA"/>
    </a:accent3>
    <a:accent4>
      <a:srgbClr val="DADADA"/>
    </a:accent4>
    <a:accent5>
      <a:srgbClr val="BCAAAA"/>
    </a:accent5>
    <a:accent6>
      <a:srgbClr val="A65F02"/>
    </a:accent6>
    <a:hlink>
      <a:srgbClr val="FFFF00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Hobbes:Users:jeff:Desktop:Cours Système Nerveux:Système nerveux.ppt</Template>
  <TotalTime>7093</TotalTime>
  <Words>1631</Words>
  <Application>Microsoft Office PowerPoint</Application>
  <PresentationFormat>Affichage à l'écran (4:3)</PresentationFormat>
  <Paragraphs>268</Paragraphs>
  <Slides>39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Arial</vt:lpstr>
      <vt:lpstr>Arial MT</vt:lpstr>
      <vt:lpstr>Calibri</vt:lpstr>
      <vt:lpstr>Comic Sans MS</vt:lpstr>
      <vt:lpstr>Symbol</vt:lpstr>
      <vt:lpstr>Times</vt:lpstr>
      <vt:lpstr>Times New Roman</vt:lpstr>
      <vt:lpstr>Verdana</vt:lpstr>
      <vt:lpstr>Wingdings</vt:lpstr>
      <vt:lpstr>Système nerveux</vt:lpstr>
      <vt:lpstr>البنية الأساسية للجهاز العصبي  النسيج العصبي Nervous Tissue  </vt:lpstr>
      <vt:lpstr>Présentation PowerPoint</vt:lpstr>
      <vt:lpstr>الدماغ هو....</vt:lpstr>
      <vt:lpstr>Présentation PowerPoint</vt:lpstr>
      <vt:lpstr>أولا: العصبون او الخلية العصبية Neurons  </vt:lpstr>
      <vt:lpstr>توزع الاجسام الخلوية والمحاور في الجملة العصبية</vt:lpstr>
      <vt:lpstr>Le neurone</vt:lpstr>
      <vt:lpstr>Présentation PowerPoint</vt:lpstr>
      <vt:lpstr>Présentation PowerPoint</vt:lpstr>
      <vt:lpstr>Présentation PowerPoint</vt:lpstr>
      <vt:lpstr>Présentation PowerPoint</vt:lpstr>
      <vt:lpstr>تصنيفات العصبونات  Structural Classification of Neurons </vt:lpstr>
      <vt:lpstr>Présentation PowerPoint</vt:lpstr>
      <vt:lpstr>Présentation PowerPoint</vt:lpstr>
      <vt:lpstr>Présentation PowerPoint</vt:lpstr>
      <vt:lpstr>الاتصال بين العصبونات يتم عن طريق المشابك</vt:lpstr>
      <vt:lpstr>Synapse</vt:lpstr>
      <vt:lpstr>Présentation PowerPoint</vt:lpstr>
      <vt:lpstr>Présentation PowerPoint</vt:lpstr>
      <vt:lpstr>النسيج العصبي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</vt:lpstr>
      <vt:lpstr>Présentation PowerPoint</vt:lpstr>
      <vt:lpstr>Présentation PowerPoint</vt:lpstr>
      <vt:lpstr>Glie centrale</vt:lpstr>
      <vt:lpstr>Glie périphérique</vt:lpstr>
      <vt:lpstr>Le neurone</vt:lpstr>
      <vt:lpstr>La synapse</vt:lpstr>
      <vt:lpstr>La synapse</vt:lpstr>
      <vt:lpstr>Les cellules gliales</vt:lpstr>
      <vt:lpstr>La plaque motrice</vt:lpstr>
      <vt:lpstr>La plaque motrice</vt:lpstr>
      <vt:lpstr>Le neurone :types principaux </vt:lpstr>
    </vt:vector>
  </TitlesOfParts>
  <Company>ɤ倀ʄ⭐_x0004_怐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NERVEUX ET ENDOCRINIEN</dc:title>
  <dc:creator>Jeff Trottier</dc:creator>
  <cp:lastModifiedBy>HP</cp:lastModifiedBy>
  <cp:revision>119</cp:revision>
  <cp:lastPrinted>2002-10-22T03:30:08Z</cp:lastPrinted>
  <dcterms:created xsi:type="dcterms:W3CDTF">2002-10-13T16:18:43Z</dcterms:created>
  <dcterms:modified xsi:type="dcterms:W3CDTF">2024-01-22T21:21:04Z</dcterms:modified>
</cp:coreProperties>
</file>