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308" r:id="rId5"/>
    <p:sldId id="259" r:id="rId6"/>
    <p:sldId id="300" r:id="rId7"/>
    <p:sldId id="292" r:id="rId8"/>
    <p:sldId id="261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288" r:id="rId17"/>
    <p:sldId id="260" r:id="rId18"/>
    <p:sldId id="291" r:id="rId19"/>
    <p:sldId id="290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96" r:id="rId32"/>
    <p:sldId id="309" r:id="rId33"/>
    <p:sldId id="270" r:id="rId34"/>
    <p:sldId id="268" r:id="rId35"/>
    <p:sldId id="271" r:id="rId36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CFFF"/>
    <a:srgbClr val="17FA06"/>
    <a:srgbClr val="9D06C6"/>
    <a:srgbClr val="FF3300"/>
    <a:srgbClr val="FFFFCC"/>
    <a:srgbClr val="FF00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29" autoAdjust="0"/>
    <p:restoredTop sz="94660"/>
  </p:normalViewPr>
  <p:slideViewPr>
    <p:cSldViewPr>
      <p:cViewPr varScale="1">
        <p:scale>
          <a:sx n="66" d="100"/>
          <a:sy n="66" d="100"/>
        </p:scale>
        <p:origin x="11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9F2F1-28B6-49C4-A031-0FCDCA8AC83F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6745A-781F-4DA4-9ABC-B3B8E80818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27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553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DE0B60-554D-42A0-BA2F-60294A1782D7}" type="slidenum">
              <a:rPr lang="fr-FR" altLang="fr-FR" smtClean="0"/>
              <a:pPr>
                <a:spcBef>
                  <a:spcPct val="0"/>
                </a:spcBef>
              </a:pPr>
              <a:t>29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497830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2.7 Terminology for anatomical directions. (a) The basic anatomical directions in the brain.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DA847-348D-4952-B03C-45E096B8886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55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/>
              <a:t>UQAM          EDU 7492 Gr. 10             Pierre-Luc Gilbert Tremblay         21 mai, 2003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/>
              <a:t>UQAM          EDU 7492 Gr. 10             Pierre-Luc Gilbert Tremblay         21 mai, 2003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/>
              <a:t>UQAM          EDU 7492 Gr. 10             Pierre-Luc Gilbert Tremblay         21 mai, 2003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0" y="6245225"/>
            <a:ext cx="91440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UQAM          EDU 7492 Gr. 10             Pierre-Luc Gilbert Tremblay         21 mai, 2003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re. 2 contenu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0" y="6245225"/>
            <a:ext cx="91440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UQAM          EDU 7492 Gr. 10             Pierre-Luc Gilbert Tremblay         21 mai, 2003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245225"/>
            <a:ext cx="91440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UQAM          EDU 7492 Gr. 10             Pierre-Luc Gilbert Tremblay         21 mai, 2003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0" y="6245225"/>
            <a:ext cx="91440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UQAM          EDU 7492 Gr. 10             Pierre-Luc Gilbert Tremblay         21 mai, 2003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9973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/>
              <a:t>UQAM          EDU 7492 Gr. 10             Pierre-Luc Gilbert Tremblay         21 mai, 2003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/>
              <a:t>UQAM          EDU 7492 Gr. 10             Pierre-Luc Gilbert Tremblay         21 mai, 2003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/>
              <a:t>UQAM          EDU 7492 Gr. 10             Pierre-Luc Gilbert Tremblay         21 mai, 2003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/>
              <a:t>UQAM          EDU 7492 Gr. 10             Pierre-Luc Gilbert Tremblay         21 mai, 2003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/>
              <a:t>UQAM          EDU 7492 Gr. 10             Pierre-Luc Gilbert Tremblay         21 mai, 2003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/>
              <a:t>UQAM          EDU 7492 Gr. 10             Pierre-Luc Gilbert Tremblay         21 mai, 2003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/>
              <a:t>UQAM          EDU 7492 Gr. 10             Pierre-Luc Gilbert Tremblay         21 mai, 2003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/>
              <a:t>UQAM          EDU 7492 Gr. 10             Pierre-Luc Gilbert Tremblay         21 mai, 2003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245225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fr-CA"/>
              <a:t>UQAM          EDU 7492 Gr. 10             Pierre-Luc Gilbert Tremblay         21 mai, 2003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earthlink.net/~electrikmonk/neuroscience.html" TargetMode="External"/><Relationship Id="rId2" Type="http://schemas.openxmlformats.org/officeDocument/2006/relationships/hyperlink" Target="http://www.neuropat.dote.hu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University</a:t>
            </a:r>
            <a:r>
              <a:rPr lang="fr-FR" dirty="0" smtClean="0"/>
              <a:t>  SETIF2</a:t>
            </a:r>
            <a:r>
              <a:rPr lang="fr-CA" dirty="0" smtClean="0"/>
              <a:t>        21 octobre, 2023</a:t>
            </a:r>
            <a:endParaRPr lang="fr-CA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6632"/>
            <a:ext cx="8028384" cy="1353393"/>
          </a:xfrm>
        </p:spPr>
        <p:txBody>
          <a:bodyPr/>
          <a:lstStyle/>
          <a:p>
            <a:r>
              <a:rPr lang="ar-DZ" sz="4800" dirty="0" smtClean="0"/>
              <a:t>المستويات التشريحية </a:t>
            </a:r>
            <a:endParaRPr lang="fr-CA" sz="4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4788" y="1628800"/>
            <a:ext cx="5943600" cy="1703884"/>
          </a:xfrm>
        </p:spPr>
        <p:txBody>
          <a:bodyPr/>
          <a:lstStyle/>
          <a:p>
            <a:r>
              <a:rPr lang="fr-CA" sz="4400" b="1" dirty="0" smtClean="0">
                <a:solidFill>
                  <a:schemeClr val="accent2">
                    <a:lumMod val="50000"/>
                  </a:schemeClr>
                </a:solidFill>
              </a:rPr>
              <a:t>planes / axes </a:t>
            </a:r>
            <a:endParaRPr lang="fr-CA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2" name="Picture 4" descr="nerveux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95600"/>
            <a:ext cx="1017588" cy="3336925"/>
          </a:xfrm>
          <a:prstGeom prst="rect">
            <a:avLst/>
          </a:prstGeom>
          <a:noFill/>
        </p:spPr>
      </p:pic>
      <p:pic>
        <p:nvPicPr>
          <p:cNvPr id="2053" name="Picture 5" descr="nerveux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2895600"/>
            <a:ext cx="1017588" cy="333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r"/>
            <a:r>
              <a:rPr lang="ar-IQ" b="1" dirty="0" smtClean="0"/>
              <a:t/>
            </a:r>
            <a:br>
              <a:rPr lang="ar-IQ" b="1" dirty="0" smtClean="0"/>
            </a:br>
            <a:r>
              <a:rPr lang="ar-IQ" b="1" dirty="0" smtClean="0"/>
              <a:t>1. المحور </a:t>
            </a:r>
            <a:r>
              <a:rPr lang="ar-IQ" b="1" dirty="0"/>
              <a:t>الطولي: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ar-IQ" b="1" dirty="0"/>
              <a:t>يخترق هذا المحور جسم الانسان من قمة الرأس الى اسفل الجسم، ومثال للحركة التي تتم حول هذا المحور حركة دوران الجسم حول نفسه. (الفتل)</a:t>
            </a:r>
            <a:endParaRPr lang="ar-IQ" dirty="0"/>
          </a:p>
        </p:txBody>
      </p:sp>
      <p:pic>
        <p:nvPicPr>
          <p:cNvPr id="6" name="صورة 5" descr="D:\d\المحاور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8" r="32836"/>
          <a:stretch/>
        </p:blipFill>
        <p:spPr bwMode="auto">
          <a:xfrm>
            <a:off x="251520" y="3140968"/>
            <a:ext cx="2088232" cy="3695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D:\d\محاور الجسم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068959"/>
            <a:ext cx="3744417" cy="378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92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/>
              <a:t>2. المحور </a:t>
            </a:r>
            <a:r>
              <a:rPr lang="ar-IQ" b="1" dirty="0"/>
              <a:t>العرضي: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ar-IQ" b="1" dirty="0" smtClean="0"/>
              <a:t>المحور العرضي: يخترق </a:t>
            </a:r>
            <a:r>
              <a:rPr lang="ar-IQ" b="1" dirty="0"/>
              <a:t>هذا المحور جسم الانسان من جانب الى اخر والحركة تتم حول هذا المحور هي الدحرجة الامامية.</a:t>
            </a:r>
            <a:endParaRPr lang="en-US" dirty="0"/>
          </a:p>
          <a:p>
            <a:pPr algn="just"/>
            <a:endParaRPr lang="ar-IQ" dirty="0"/>
          </a:p>
        </p:txBody>
      </p:sp>
      <p:pic>
        <p:nvPicPr>
          <p:cNvPr id="5" name="صورة 4" descr="D:\d\المحاور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7" b="531"/>
          <a:stretch/>
        </p:blipFill>
        <p:spPr bwMode="auto">
          <a:xfrm>
            <a:off x="611560" y="3078485"/>
            <a:ext cx="1800200" cy="37795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D:\d\محاور الجسم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068959"/>
            <a:ext cx="3744417" cy="378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48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3. </a:t>
            </a:r>
            <a:r>
              <a:rPr lang="ar-IQ" b="1" dirty="0"/>
              <a:t>المحور العميق (السهمي):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ar-IQ" b="1" dirty="0"/>
              <a:t>يخترق هذا المحور جسم الانسان من الامام الى الخلف والحركة تتم حول هذا المحور هي العجلة البشرية في </a:t>
            </a:r>
            <a:r>
              <a:rPr lang="ar-IQ" b="1" dirty="0" err="1"/>
              <a:t>الجمناستك</a:t>
            </a:r>
            <a:r>
              <a:rPr lang="ar-IQ" b="1" dirty="0"/>
              <a:t>. (منتصف الصدر الى منتصف الظهر).</a:t>
            </a:r>
            <a:endParaRPr lang="en-US" dirty="0"/>
          </a:p>
          <a:p>
            <a:pPr algn="just"/>
            <a:endParaRPr lang="ar-IQ" dirty="0"/>
          </a:p>
        </p:txBody>
      </p:sp>
      <p:pic>
        <p:nvPicPr>
          <p:cNvPr id="5" name="صورة 4" descr="D:\d\المحاور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95"/>
          <a:stretch/>
        </p:blipFill>
        <p:spPr bwMode="auto">
          <a:xfrm>
            <a:off x="467544" y="3068960"/>
            <a:ext cx="1944216" cy="378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0" name="Picture 2" descr="D:\d\محاور الجسم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068959"/>
            <a:ext cx="3744417" cy="378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36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r"/>
            <a:r>
              <a:rPr lang="ar-IQ" b="1" dirty="0" smtClean="0"/>
              <a:t/>
            </a:r>
            <a:br>
              <a:rPr lang="ar-IQ" b="1" dirty="0" smtClean="0"/>
            </a:br>
            <a:r>
              <a:rPr lang="ar-IQ" b="1" dirty="0" smtClean="0"/>
              <a:t>ب- المسطحات </a:t>
            </a:r>
            <a:r>
              <a:rPr lang="ar-IQ" b="1" dirty="0"/>
              <a:t>(المستويات</a:t>
            </a:r>
            <a:r>
              <a:rPr lang="ar-IQ" b="1" dirty="0" smtClean="0"/>
              <a:t>):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ar-IQ" b="1" dirty="0" smtClean="0"/>
              <a:t>1.المسطح </a:t>
            </a:r>
            <a:r>
              <a:rPr lang="ar-IQ" b="1" dirty="0"/>
              <a:t>الامامي: 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ar-IQ" b="1" dirty="0" smtClean="0"/>
              <a:t>المسطح الامامي: يقسم </a:t>
            </a:r>
            <a:r>
              <a:rPr lang="ar-IQ" b="1" dirty="0"/>
              <a:t>هذا المسطح الجسم الى نصفين متساويين امامي وخلفي ومثال على هذا المسطح كما يحدث في العجلة البشرية .</a:t>
            </a:r>
            <a:endParaRPr lang="en-US" dirty="0"/>
          </a:p>
          <a:p>
            <a:pPr algn="just"/>
            <a:endParaRPr lang="ar-IQ" dirty="0"/>
          </a:p>
        </p:txBody>
      </p:sp>
      <p:pic>
        <p:nvPicPr>
          <p:cNvPr id="4" name="صورة 3" descr="D:\d\المحاور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8" r="32836"/>
          <a:stretch/>
        </p:blipFill>
        <p:spPr bwMode="auto">
          <a:xfrm>
            <a:off x="251520" y="3140968"/>
            <a:ext cx="2088232" cy="3695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D:\d\plane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6"/>
          <a:stretch/>
        </p:blipFill>
        <p:spPr bwMode="auto">
          <a:xfrm>
            <a:off x="5004048" y="3047840"/>
            <a:ext cx="4139952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\plan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9"/>
            <a:ext cx="4392488" cy="353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63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2. </a:t>
            </a:r>
            <a:r>
              <a:rPr lang="ar-IQ" b="1" dirty="0"/>
              <a:t>المسطح الجانبي: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ar-IQ" b="1" dirty="0"/>
              <a:t>المسطح الجانبي: يقسم هذا المسطح الجسم الى نصفين متشابهين (متساويين) ايمن وايسر ومثال على هذا المسطح كما يحدث في الدحرجة الامامية او القلبة الهوائية الامامية والخلفية.</a:t>
            </a:r>
            <a:endParaRPr lang="ar-IQ" dirty="0"/>
          </a:p>
        </p:txBody>
      </p:sp>
      <p:pic>
        <p:nvPicPr>
          <p:cNvPr id="4" name="صورة 3" descr="D:\d\المحاور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95"/>
          <a:stretch/>
        </p:blipFill>
        <p:spPr bwMode="auto">
          <a:xfrm>
            <a:off x="6742584" y="2924944"/>
            <a:ext cx="1944216" cy="378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D:\d\plan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17" y="3068960"/>
            <a:ext cx="5352771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37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/>
              <a:t>3. المسطح </a:t>
            </a:r>
            <a:r>
              <a:rPr lang="ar-IQ" b="1" dirty="0"/>
              <a:t>العرضي: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06887"/>
            <a:ext cx="8229600" cy="1468760"/>
          </a:xfrm>
        </p:spPr>
        <p:txBody>
          <a:bodyPr/>
          <a:lstStyle/>
          <a:p>
            <a:pPr algn="just"/>
            <a:r>
              <a:rPr lang="ar-IQ" b="1" dirty="0"/>
              <a:t>المسطح العرضي: يقسم هذا المسطح الجسم الى نصفين متساويين علوي وسفلي ومثال على هذا المسطح كما يحدث حركة دوران الجسم حول نفسه (مستوى موازي </a:t>
            </a:r>
            <a:r>
              <a:rPr lang="ar-IQ" b="1" dirty="0" smtClean="0"/>
              <a:t>للأرض) </a:t>
            </a:r>
            <a:r>
              <a:rPr lang="ar-IQ" b="1" dirty="0"/>
              <a:t>حركة دوران الجذع حول نفسه (الفتل).</a:t>
            </a:r>
            <a:endParaRPr lang="ar-IQ" dirty="0"/>
          </a:p>
        </p:txBody>
      </p:sp>
      <p:pic>
        <p:nvPicPr>
          <p:cNvPr id="4" name="صورة 3" descr="D:\d\المحاور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7" b="531"/>
          <a:stretch/>
        </p:blipFill>
        <p:spPr bwMode="auto">
          <a:xfrm>
            <a:off x="6886600" y="3665240"/>
            <a:ext cx="1800200" cy="3192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 descr="D:\d\plan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938" y="3415522"/>
            <a:ext cx="4475925" cy="340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97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UQAM          EDU 7492 Gr. 10             Pierre-Luc Gilbert Tremblay         21 mai, 2003</a:t>
            </a:r>
            <a:endParaRPr lang="fr-CA"/>
          </a:p>
        </p:txBody>
      </p:sp>
      <p:pic>
        <p:nvPicPr>
          <p:cNvPr id="7" name="object 4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548680"/>
            <a:ext cx="4038600" cy="2304256"/>
          </a:xfrm>
          <a:prstGeom prst="rect">
            <a:avLst/>
          </a:prstGeom>
        </p:spPr>
      </p:pic>
      <p:grpSp>
        <p:nvGrpSpPr>
          <p:cNvPr id="8" name="object 9"/>
          <p:cNvGrpSpPr/>
          <p:nvPr/>
        </p:nvGrpSpPr>
        <p:grpSpPr>
          <a:xfrm>
            <a:off x="4763495" y="548680"/>
            <a:ext cx="3808009" cy="5611572"/>
            <a:chOff x="5270639" y="2838450"/>
            <a:chExt cx="4453255" cy="2500630"/>
          </a:xfrm>
        </p:grpSpPr>
        <p:pic>
          <p:nvPicPr>
            <p:cNvPr id="9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46833" y="2914649"/>
              <a:ext cx="4300727" cy="2347721"/>
            </a:xfrm>
            <a:prstGeom prst="rect">
              <a:avLst/>
            </a:prstGeom>
          </p:spPr>
        </p:pic>
        <p:sp>
          <p:nvSpPr>
            <p:cNvPr id="10" name="object 11"/>
            <p:cNvSpPr/>
            <p:nvPr/>
          </p:nvSpPr>
          <p:spPr>
            <a:xfrm>
              <a:off x="5308739" y="2876550"/>
              <a:ext cx="4377055" cy="2424430"/>
            </a:xfrm>
            <a:custGeom>
              <a:avLst/>
              <a:gdLst/>
              <a:ahLst/>
              <a:cxnLst/>
              <a:rect l="l" t="t" r="r" b="b"/>
              <a:pathLst>
                <a:path w="4377055" h="2424429">
                  <a:moveTo>
                    <a:pt x="0" y="2423922"/>
                  </a:moveTo>
                  <a:lnTo>
                    <a:pt x="0" y="0"/>
                  </a:lnTo>
                  <a:lnTo>
                    <a:pt x="4376928" y="0"/>
                  </a:lnTo>
                  <a:lnTo>
                    <a:pt x="4376928" y="2423922"/>
                  </a:lnTo>
                  <a:lnTo>
                    <a:pt x="0" y="2423922"/>
                  </a:lnTo>
                  <a:close/>
                </a:path>
              </a:pathLst>
            </a:custGeom>
            <a:ln w="76200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6"/>
          <p:cNvGrpSpPr/>
          <p:nvPr/>
        </p:nvGrpSpPr>
        <p:grpSpPr>
          <a:xfrm>
            <a:off x="457201" y="2971998"/>
            <a:ext cx="4066484" cy="3253523"/>
            <a:chOff x="1094117" y="4565141"/>
            <a:chExt cx="4196080" cy="2483485"/>
          </a:xfrm>
        </p:grpSpPr>
        <p:pic>
          <p:nvPicPr>
            <p:cNvPr id="12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0311" y="4641341"/>
              <a:ext cx="4043171" cy="2330957"/>
            </a:xfrm>
            <a:prstGeom prst="rect">
              <a:avLst/>
            </a:prstGeom>
          </p:spPr>
        </p:pic>
        <p:sp>
          <p:nvSpPr>
            <p:cNvPr id="13" name="object 8"/>
            <p:cNvSpPr/>
            <p:nvPr/>
          </p:nvSpPr>
          <p:spPr>
            <a:xfrm>
              <a:off x="1132217" y="4603241"/>
              <a:ext cx="4119879" cy="2407285"/>
            </a:xfrm>
            <a:custGeom>
              <a:avLst/>
              <a:gdLst/>
              <a:ahLst/>
              <a:cxnLst/>
              <a:rect l="l" t="t" r="r" b="b"/>
              <a:pathLst>
                <a:path w="4119879" h="2407284">
                  <a:moveTo>
                    <a:pt x="0" y="2407157"/>
                  </a:moveTo>
                  <a:lnTo>
                    <a:pt x="0" y="0"/>
                  </a:lnTo>
                  <a:lnTo>
                    <a:pt x="4119372" y="0"/>
                  </a:lnTo>
                  <a:lnTo>
                    <a:pt x="4119372" y="2407157"/>
                  </a:lnTo>
                  <a:lnTo>
                    <a:pt x="0" y="2407157"/>
                  </a:lnTo>
                  <a:close/>
                </a:path>
              </a:pathLst>
            </a:custGeom>
            <a:ln w="76200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6814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/>
              <a:t>UQAM          EDU 7492 Gr. 10             Pierre-Luc Gilbert Tremblay         21 mai, 2003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ar-DZ" sz="4000" dirty="0" smtClean="0"/>
              <a:t>المراجع التشريحية </a:t>
            </a:r>
            <a:endParaRPr lang="fr-CA" sz="4000" dirty="0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203575" y="981075"/>
            <a:ext cx="259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DZ" sz="2400" dirty="0" smtClean="0">
                <a:solidFill>
                  <a:srgbClr val="FFFFCC"/>
                </a:solidFill>
              </a:rPr>
              <a:t>عند الأنسان </a:t>
            </a:r>
            <a:endParaRPr lang="fr-CA" sz="2400" dirty="0">
              <a:solidFill>
                <a:srgbClr val="FFFFCC"/>
              </a:solidFill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79388" y="4652963"/>
            <a:ext cx="860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ar-DZ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ماهو</a:t>
            </a:r>
            <a:r>
              <a:rPr lang="ar-DZ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المنظر الذي يظهر لنا في الصورة رقم 2</a:t>
            </a:r>
            <a:endParaRPr lang="fr-CA" sz="24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79388" y="5157788"/>
            <a:ext cx="82089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DZ" sz="2000" dirty="0" err="1" smtClean="0">
                <a:solidFill>
                  <a:schemeClr val="bg1"/>
                </a:solidFill>
              </a:rPr>
              <a:t>ماهو</a:t>
            </a:r>
            <a:r>
              <a:rPr lang="ar-DZ" sz="2000" dirty="0" smtClean="0">
                <a:solidFill>
                  <a:schemeClr val="bg1"/>
                </a:solidFill>
              </a:rPr>
              <a:t> العضو الذي يظهر في الجزء الخلفي او الذيلي من الصورة رقم 1</a:t>
            </a:r>
            <a:endParaRPr lang="fr-CA" sz="2000" dirty="0">
              <a:solidFill>
                <a:schemeClr val="bg1"/>
              </a:solidFill>
            </a:endParaRPr>
          </a:p>
        </p:txBody>
      </p:sp>
      <p:pic>
        <p:nvPicPr>
          <p:cNvPr id="9231" name="Picture 15" descr="lapai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65163" y="1600200"/>
            <a:ext cx="3330575" cy="2673350"/>
          </a:xfrm>
          <a:noFill/>
          <a:ln/>
        </p:spPr>
      </p:pic>
      <p:pic>
        <p:nvPicPr>
          <p:cNvPr id="9232" name="Picture 16" descr="vuedorsa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386388" y="1600200"/>
            <a:ext cx="2857500" cy="2981325"/>
          </a:xfrm>
          <a:noFill/>
          <a:ln/>
        </p:spPr>
      </p:pic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1143000" y="4191000"/>
            <a:ext cx="2438400" cy="304800"/>
          </a:xfrm>
          <a:prstGeom prst="leftRightArrow">
            <a:avLst>
              <a:gd name="adj1" fmla="val 50000"/>
              <a:gd name="adj2" fmla="val 16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>
            <a:off x="2133600" y="1981200"/>
            <a:ext cx="304800" cy="1676400"/>
          </a:xfrm>
          <a:prstGeom prst="upDownArrow">
            <a:avLst>
              <a:gd name="adj1" fmla="val 50000"/>
              <a:gd name="adj2" fmla="val 11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5376335">
            <a:off x="7277100" y="2781300"/>
            <a:ext cx="304800" cy="685800"/>
          </a:xfrm>
          <a:prstGeom prst="upDown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>
            <a:off x="0" y="3733800"/>
            <a:ext cx="11430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CA"/>
              <a:t>Anterieur</a:t>
            </a:r>
          </a:p>
          <a:p>
            <a:pPr algn="ctr"/>
            <a:r>
              <a:rPr lang="en-CA"/>
              <a:t>ou </a:t>
            </a:r>
          </a:p>
          <a:p>
            <a:pPr algn="ctr"/>
            <a:r>
              <a:rPr lang="en-CA"/>
              <a:t>Rostral</a:t>
            </a:r>
            <a:endParaRPr lang="fr-CA"/>
          </a:p>
        </p:txBody>
      </p:sp>
      <p:sp>
        <p:nvSpPr>
          <p:cNvPr id="9237" name="AutoShape 21"/>
          <p:cNvSpPr>
            <a:spLocks noChangeArrowheads="1"/>
          </p:cNvSpPr>
          <p:nvPr/>
        </p:nvSpPr>
        <p:spPr bwMode="auto">
          <a:xfrm>
            <a:off x="3810000" y="3810000"/>
            <a:ext cx="1219200" cy="762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CA"/>
              <a:t>Postérieur</a:t>
            </a:r>
          </a:p>
          <a:p>
            <a:pPr algn="ctr"/>
            <a:r>
              <a:rPr lang="en-CA"/>
              <a:t>ou</a:t>
            </a:r>
          </a:p>
          <a:p>
            <a:pPr algn="ctr"/>
            <a:r>
              <a:rPr lang="en-CA"/>
              <a:t>Caudal</a:t>
            </a:r>
            <a:endParaRPr lang="fr-CA"/>
          </a:p>
        </p:txBody>
      </p:sp>
      <p:sp>
        <p:nvSpPr>
          <p:cNvPr id="9238" name="AutoShape 22"/>
          <p:cNvSpPr>
            <a:spLocks noChangeArrowheads="1"/>
          </p:cNvSpPr>
          <p:nvPr/>
        </p:nvSpPr>
        <p:spPr bwMode="auto">
          <a:xfrm>
            <a:off x="1828800" y="1600200"/>
            <a:ext cx="9906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CA"/>
              <a:t>Dorsal</a:t>
            </a:r>
            <a:endParaRPr lang="fr-CA"/>
          </a:p>
        </p:txBody>
      </p:sp>
      <p:sp>
        <p:nvSpPr>
          <p:cNvPr id="9239" name="AutoShape 23"/>
          <p:cNvSpPr>
            <a:spLocks noChangeArrowheads="1"/>
          </p:cNvSpPr>
          <p:nvPr/>
        </p:nvSpPr>
        <p:spPr bwMode="auto">
          <a:xfrm>
            <a:off x="1676400" y="3962400"/>
            <a:ext cx="11430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CA"/>
              <a:t>Ventral</a:t>
            </a:r>
            <a:endParaRPr lang="fr-CA"/>
          </a:p>
        </p:txBody>
      </p:sp>
      <p:sp>
        <p:nvSpPr>
          <p:cNvPr id="9240" name="AutoShape 24"/>
          <p:cNvSpPr>
            <a:spLocks noChangeArrowheads="1"/>
          </p:cNvSpPr>
          <p:nvPr/>
        </p:nvSpPr>
        <p:spPr bwMode="auto">
          <a:xfrm rot="-5418079">
            <a:off x="7353300" y="3086100"/>
            <a:ext cx="1143000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CA"/>
              <a:t>Lateral</a:t>
            </a:r>
            <a:endParaRPr lang="fr-CA"/>
          </a:p>
        </p:txBody>
      </p:sp>
      <p:sp>
        <p:nvSpPr>
          <p:cNvPr id="9241" name="AutoShape 25"/>
          <p:cNvSpPr>
            <a:spLocks noChangeArrowheads="1"/>
          </p:cNvSpPr>
          <p:nvPr/>
        </p:nvSpPr>
        <p:spPr bwMode="auto">
          <a:xfrm rot="-5356614">
            <a:off x="6438900" y="3009900"/>
            <a:ext cx="990600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CA"/>
              <a:t>Median</a:t>
            </a:r>
            <a:endParaRPr lang="fr-CA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4648200" y="15240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3200">
                <a:solidFill>
                  <a:schemeClr val="bg1"/>
                </a:solidFill>
              </a:rPr>
              <a:t>2)</a:t>
            </a:r>
            <a:endParaRPr lang="fr-CA" sz="3200">
              <a:solidFill>
                <a:schemeClr val="bg1"/>
              </a:solidFill>
            </a:endParaRP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0" y="16002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3200">
                <a:solidFill>
                  <a:schemeClr val="bg1"/>
                </a:solidFill>
              </a:rPr>
              <a:t>1)</a:t>
            </a:r>
            <a:endParaRPr lang="fr-CA" sz="3200">
              <a:solidFill>
                <a:schemeClr val="bg1"/>
              </a:solidFill>
            </a:endParaRPr>
          </a:p>
        </p:txBody>
      </p:sp>
      <p:sp>
        <p:nvSpPr>
          <p:cNvPr id="9244" name="AutoShape 28"/>
          <p:cNvSpPr>
            <a:spLocks noChangeArrowheads="1"/>
          </p:cNvSpPr>
          <p:nvPr/>
        </p:nvSpPr>
        <p:spPr bwMode="auto">
          <a:xfrm>
            <a:off x="5791200" y="4800600"/>
            <a:ext cx="3124200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CA"/>
              <a:t>Vue dorsale</a:t>
            </a:r>
            <a:endParaRPr lang="fr-CA"/>
          </a:p>
        </p:txBody>
      </p:sp>
      <p:sp>
        <p:nvSpPr>
          <p:cNvPr id="9245" name="AutoShape 29"/>
          <p:cNvSpPr>
            <a:spLocks noChangeArrowheads="1"/>
          </p:cNvSpPr>
          <p:nvPr/>
        </p:nvSpPr>
        <p:spPr bwMode="auto">
          <a:xfrm>
            <a:off x="6012160" y="5475497"/>
            <a:ext cx="267464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CA" dirty="0"/>
              <a:t>Le </a:t>
            </a:r>
            <a:r>
              <a:rPr lang="en-CA" dirty="0" err="1"/>
              <a:t>Cervelet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3" grpId="0" animBg="1"/>
      <p:bldP spid="9234" grpId="0" animBg="1"/>
      <p:bldP spid="9235" grpId="0" animBg="1"/>
      <p:bldP spid="9236" grpId="0" animBg="1" autoUpdateAnimBg="0"/>
      <p:bldP spid="9237" grpId="0" animBg="1" autoUpdateAnimBg="0"/>
      <p:bldP spid="9238" grpId="0" animBg="1" autoUpdateAnimBg="0"/>
      <p:bldP spid="9239" grpId="0" animBg="1" autoUpdateAnimBg="0"/>
      <p:bldP spid="9240" grpId="0" animBg="1" autoUpdateAnimBg="0"/>
      <p:bldP spid="9241" grpId="0" animBg="1" autoUpdateAnimBg="0"/>
      <p:bldP spid="9244" grpId="0" animBg="1" autoUpdateAnimBg="0"/>
      <p:bldP spid="9245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2570" y="496620"/>
            <a:ext cx="7819097" cy="5864323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8000"/>
                </a:move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091" y="719466"/>
            <a:ext cx="7621014" cy="551832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2898" y="1542914"/>
            <a:ext cx="2163284" cy="377207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8688" rIns="0" bIns="0" rtlCol="0">
            <a:spAutoFit/>
          </a:bodyPr>
          <a:lstStyle/>
          <a:p>
            <a:pPr marL="249232">
              <a:spcBef>
                <a:spcPts val="68"/>
              </a:spcBef>
            </a:pPr>
            <a:r>
              <a:rPr sz="2394" b="1" spc="-4" dirty="0">
                <a:solidFill>
                  <a:srgbClr val="00CCFF"/>
                </a:solidFill>
                <a:latin typeface="Arial"/>
                <a:cs typeface="Arial"/>
              </a:rPr>
              <a:t>SAGITTAL</a:t>
            </a:r>
            <a:endParaRPr sz="2394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2898" y="3389524"/>
            <a:ext cx="2163284" cy="37665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8145" rIns="0" bIns="0" rtlCol="0">
            <a:spAutoFit/>
          </a:bodyPr>
          <a:lstStyle/>
          <a:p>
            <a:pPr marL="249232">
              <a:spcBef>
                <a:spcPts val="64"/>
              </a:spcBef>
            </a:pPr>
            <a:r>
              <a:rPr sz="2394" b="1" dirty="0">
                <a:solidFill>
                  <a:srgbClr val="00CCFF"/>
                </a:solidFill>
                <a:latin typeface="Arial"/>
                <a:cs typeface="Arial"/>
              </a:rPr>
              <a:t>FRONTAL</a:t>
            </a:r>
            <a:endParaRPr sz="2394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2899" y="5276044"/>
            <a:ext cx="2714421" cy="400236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1494" rIns="0" bIns="0" rtlCol="0">
            <a:spAutoFit/>
          </a:bodyPr>
          <a:lstStyle/>
          <a:p>
            <a:pPr marL="249232">
              <a:spcBef>
                <a:spcPts val="248"/>
              </a:spcBef>
            </a:pPr>
            <a:r>
              <a:rPr sz="2394" b="1" spc="-4" dirty="0">
                <a:solidFill>
                  <a:srgbClr val="00CCFF"/>
                </a:solidFill>
                <a:latin typeface="Arial"/>
                <a:cs typeface="Arial"/>
              </a:rPr>
              <a:t>TRANSVERSAL</a:t>
            </a:r>
            <a:endParaRPr sz="2394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989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UQAM          EDU 7492 Gr. 10             Pierre-Luc Gilbert Tremblay         21 mai, 2003</a:t>
            </a:r>
            <a:endParaRPr lang="fr-CA"/>
          </a:p>
        </p:txBody>
      </p:sp>
      <p:pic>
        <p:nvPicPr>
          <p:cNvPr id="8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404664"/>
            <a:ext cx="8229600" cy="619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0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 err="1" smtClean="0"/>
              <a:t>University</a:t>
            </a:r>
            <a:r>
              <a:rPr lang="fr-CA" dirty="0" smtClean="0"/>
              <a:t> </a:t>
            </a:r>
            <a:r>
              <a:rPr lang="fr-CA" dirty="0" err="1" smtClean="0"/>
              <a:t>mouhammed</a:t>
            </a:r>
            <a:r>
              <a:rPr lang="fr-CA" dirty="0" smtClean="0"/>
              <a:t> lamine </a:t>
            </a:r>
            <a:r>
              <a:rPr lang="fr-CA" dirty="0" err="1" smtClean="0"/>
              <a:t>debaghnie</a:t>
            </a:r>
            <a:r>
              <a:rPr lang="fr-CA" dirty="0" smtClean="0"/>
              <a:t> </a:t>
            </a:r>
          </a:p>
          <a:p>
            <a:r>
              <a:rPr lang="fr-CA" dirty="0" err="1" smtClean="0"/>
              <a:t>Bezzih</a:t>
            </a:r>
            <a:r>
              <a:rPr lang="fr-CA" dirty="0" smtClean="0"/>
              <a:t> .h </a:t>
            </a:r>
          </a:p>
          <a:p>
            <a:endParaRPr lang="fr-CA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77875"/>
          </a:xfrm>
        </p:spPr>
        <p:txBody>
          <a:bodyPr/>
          <a:lstStyle/>
          <a:p>
            <a:r>
              <a:rPr lang="ar-DZ" dirty="0" smtClean="0"/>
              <a:t>مخطط المحاضرة</a:t>
            </a:r>
            <a:endParaRPr lang="fr-C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981075"/>
            <a:ext cx="8229600" cy="4857750"/>
          </a:xfrm>
        </p:spPr>
        <p:txBody>
          <a:bodyPr/>
          <a:lstStyle/>
          <a:p>
            <a:pPr marL="609600" indent="-609600" algn="r" rtl="1">
              <a:buFontTx/>
              <a:buAutoNum type="arabicPeriod"/>
            </a:pPr>
            <a:r>
              <a:rPr lang="ar-DZ" sz="2800" dirty="0" smtClean="0"/>
              <a:t>المحددات التشريحية </a:t>
            </a:r>
          </a:p>
          <a:p>
            <a:pPr marL="609600" indent="-609600" algn="r" rtl="1">
              <a:buFontTx/>
              <a:buAutoNum type="arabicPeriod"/>
            </a:pPr>
            <a:r>
              <a:rPr lang="ar-DZ" sz="2800" dirty="0" smtClean="0"/>
              <a:t>المصطلحات التشريحية</a:t>
            </a:r>
          </a:p>
          <a:p>
            <a:pPr marL="609600" indent="-609600" algn="r" rtl="1">
              <a:buFontTx/>
              <a:buAutoNum type="arabicPeriod"/>
            </a:pPr>
            <a:r>
              <a:rPr lang="ar-DZ" sz="2800" dirty="0" smtClean="0"/>
              <a:t>المراجعات التشريحية</a:t>
            </a:r>
          </a:p>
          <a:p>
            <a:pPr marL="0" indent="0" algn="r" rtl="1">
              <a:buNone/>
            </a:pPr>
            <a:r>
              <a:rPr lang="ar-DZ" sz="2800" dirty="0" smtClean="0"/>
              <a:t>3.1 المقاطع </a:t>
            </a:r>
          </a:p>
          <a:p>
            <a:pPr marL="0" indent="0" algn="r" rtl="1">
              <a:buNone/>
            </a:pPr>
            <a:r>
              <a:rPr lang="ar-DZ" sz="2800" dirty="0" smtClean="0"/>
              <a:t>3.2 المحاور</a:t>
            </a:r>
          </a:p>
          <a:p>
            <a:pPr marL="0" indent="0" algn="r" rtl="1">
              <a:buNone/>
            </a:pPr>
            <a:r>
              <a:rPr lang="ar-DZ" sz="2800" dirty="0" smtClean="0"/>
              <a:t>3.3 المناظر </a:t>
            </a:r>
            <a:endParaRPr lang="fr-CA" sz="2800" dirty="0" smtClean="0"/>
          </a:p>
          <a:p>
            <a:pPr marL="609600" indent="-609600">
              <a:buFontTx/>
              <a:buAutoNum type="arabicPeriod"/>
            </a:pPr>
            <a:endParaRPr lang="fr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1143000"/>
          </a:xfrm>
        </p:spPr>
        <p:txBody>
          <a:bodyPr/>
          <a:lstStyle/>
          <a:p>
            <a:r>
              <a:rPr lang="ar-DZ" altLang="fr-FR" dirty="0" smtClean="0"/>
              <a:t>مقطع على المستوى العرضي </a:t>
            </a:r>
            <a:endParaRPr lang="fr-FR" altLang="fr-FR" dirty="0" smtClean="0"/>
          </a:p>
        </p:txBody>
      </p:sp>
      <p:pic>
        <p:nvPicPr>
          <p:cNvPr id="45059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836712"/>
            <a:ext cx="8352928" cy="5832648"/>
          </a:xfrm>
        </p:spPr>
      </p:pic>
    </p:spTree>
    <p:extLst>
      <p:ext uri="{BB962C8B-B14F-4D97-AF65-F5344CB8AC3E}">
        <p14:creationId xmlns:p14="http://schemas.microsoft.com/office/powerpoint/2010/main" val="353871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re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1143000"/>
          </a:xfrm>
        </p:spPr>
        <p:txBody>
          <a:bodyPr/>
          <a:lstStyle/>
          <a:p>
            <a:endParaRPr lang="fr-FR" altLang="fr-FR" smtClean="0"/>
          </a:p>
        </p:txBody>
      </p:sp>
      <p:pic>
        <p:nvPicPr>
          <p:cNvPr id="46083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19" y="0"/>
            <a:ext cx="8749605" cy="6958013"/>
          </a:xfrm>
        </p:spPr>
      </p:pic>
    </p:spTree>
    <p:extLst>
      <p:ext uri="{BB962C8B-B14F-4D97-AF65-F5344CB8AC3E}">
        <p14:creationId xmlns:p14="http://schemas.microsoft.com/office/powerpoint/2010/main" val="161850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1143000"/>
          </a:xfrm>
        </p:spPr>
        <p:txBody>
          <a:bodyPr/>
          <a:lstStyle/>
          <a:p>
            <a:endParaRPr lang="fr-FR" altLang="fr-FR" smtClean="0"/>
          </a:p>
        </p:txBody>
      </p:sp>
      <p:pic>
        <p:nvPicPr>
          <p:cNvPr id="47107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0"/>
            <a:ext cx="8858249" cy="6857999"/>
          </a:xfrm>
        </p:spPr>
      </p:pic>
    </p:spTree>
    <p:extLst>
      <p:ext uri="{BB962C8B-B14F-4D97-AF65-F5344CB8AC3E}">
        <p14:creationId xmlns:p14="http://schemas.microsoft.com/office/powerpoint/2010/main" val="265672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re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1143000"/>
          </a:xfrm>
        </p:spPr>
        <p:txBody>
          <a:bodyPr/>
          <a:lstStyle/>
          <a:p>
            <a:endParaRPr lang="fr-FR" altLang="fr-FR" smtClean="0"/>
          </a:p>
        </p:txBody>
      </p:sp>
      <p:pic>
        <p:nvPicPr>
          <p:cNvPr id="48131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115888"/>
            <a:ext cx="8858249" cy="6742112"/>
          </a:xfrm>
        </p:spPr>
      </p:pic>
    </p:spTree>
    <p:extLst>
      <p:ext uri="{BB962C8B-B14F-4D97-AF65-F5344CB8AC3E}">
        <p14:creationId xmlns:p14="http://schemas.microsoft.com/office/powerpoint/2010/main" val="329951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re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1143000"/>
          </a:xfrm>
        </p:spPr>
        <p:txBody>
          <a:bodyPr/>
          <a:lstStyle/>
          <a:p>
            <a:endParaRPr lang="fr-FR" altLang="fr-FR" smtClean="0"/>
          </a:p>
        </p:txBody>
      </p:sp>
      <p:pic>
        <p:nvPicPr>
          <p:cNvPr id="4915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4" y="188913"/>
            <a:ext cx="8677597" cy="6840537"/>
          </a:xfrm>
        </p:spPr>
      </p:pic>
    </p:spTree>
    <p:extLst>
      <p:ext uri="{BB962C8B-B14F-4D97-AF65-F5344CB8AC3E}">
        <p14:creationId xmlns:p14="http://schemas.microsoft.com/office/powerpoint/2010/main" val="90093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re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1143000"/>
          </a:xfrm>
        </p:spPr>
        <p:txBody>
          <a:bodyPr/>
          <a:lstStyle/>
          <a:p>
            <a:endParaRPr lang="fr-FR" altLang="fr-FR" smtClean="0"/>
          </a:p>
        </p:txBody>
      </p:sp>
      <p:pic>
        <p:nvPicPr>
          <p:cNvPr id="50179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5888"/>
            <a:ext cx="9001125" cy="6842125"/>
          </a:xfrm>
        </p:spPr>
      </p:pic>
    </p:spTree>
    <p:extLst>
      <p:ext uri="{BB962C8B-B14F-4D97-AF65-F5344CB8AC3E}">
        <p14:creationId xmlns:p14="http://schemas.microsoft.com/office/powerpoint/2010/main" val="413489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re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1143000"/>
          </a:xfrm>
        </p:spPr>
        <p:txBody>
          <a:bodyPr/>
          <a:lstStyle/>
          <a:p>
            <a:endParaRPr lang="fr-FR" altLang="fr-FR" smtClean="0"/>
          </a:p>
        </p:txBody>
      </p:sp>
      <p:pic>
        <p:nvPicPr>
          <p:cNvPr id="51203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19" y="188913"/>
            <a:ext cx="8749605" cy="6669087"/>
          </a:xfrm>
        </p:spPr>
      </p:pic>
    </p:spTree>
    <p:extLst>
      <p:ext uri="{BB962C8B-B14F-4D97-AF65-F5344CB8AC3E}">
        <p14:creationId xmlns:p14="http://schemas.microsoft.com/office/powerpoint/2010/main" val="428912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re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1143000"/>
          </a:xfrm>
        </p:spPr>
        <p:txBody>
          <a:bodyPr/>
          <a:lstStyle/>
          <a:p>
            <a:endParaRPr lang="fr-FR" altLang="fr-FR" smtClean="0"/>
          </a:p>
        </p:txBody>
      </p:sp>
      <p:pic>
        <p:nvPicPr>
          <p:cNvPr id="52227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001125" cy="6858000"/>
          </a:xfrm>
        </p:spPr>
      </p:pic>
    </p:spTree>
    <p:extLst>
      <p:ext uri="{BB962C8B-B14F-4D97-AF65-F5344CB8AC3E}">
        <p14:creationId xmlns:p14="http://schemas.microsoft.com/office/powerpoint/2010/main" val="35536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re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1143000"/>
          </a:xfrm>
        </p:spPr>
        <p:txBody>
          <a:bodyPr/>
          <a:lstStyle/>
          <a:p>
            <a:endParaRPr lang="fr-FR" altLang="fr-FR" smtClean="0"/>
          </a:p>
        </p:txBody>
      </p:sp>
      <p:pic>
        <p:nvPicPr>
          <p:cNvPr id="53251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0"/>
            <a:ext cx="8748464" cy="6858000"/>
          </a:xfrm>
        </p:spPr>
      </p:pic>
    </p:spTree>
    <p:extLst>
      <p:ext uri="{BB962C8B-B14F-4D97-AF65-F5344CB8AC3E}">
        <p14:creationId xmlns:p14="http://schemas.microsoft.com/office/powerpoint/2010/main" val="280323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re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1143000"/>
          </a:xfrm>
        </p:spPr>
        <p:txBody>
          <a:bodyPr/>
          <a:lstStyle/>
          <a:p>
            <a:pPr eaLnBrk="1" hangingPunct="1"/>
            <a:r>
              <a:rPr lang="ar-DZ" altLang="fr-FR" dirty="0" smtClean="0"/>
              <a:t>مقطع على المستوى الجبهي </a:t>
            </a:r>
            <a:endParaRPr lang="fr-FR" altLang="fr-FR" dirty="0" smtClean="0"/>
          </a:p>
        </p:txBody>
      </p:sp>
      <p:sp>
        <p:nvSpPr>
          <p:cNvPr id="54275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pic>
        <p:nvPicPr>
          <p:cNvPr id="54276" name="Picture 3" descr="C:\Users\Vince\Documents\Médecine\Présentations\physio-anat\Nerfs\Human_brain_frontal_(coronal)_section_description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229600" cy="542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13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ar-DZ" sz="4000" dirty="0" smtClean="0"/>
              <a:t>المحددات التشريحية </a:t>
            </a:r>
            <a:endParaRPr lang="fr-CA" sz="4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079751" cy="4525963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ar-DZ" sz="2800" dirty="0" smtClean="0"/>
              <a:t>الامامية الخلفية </a:t>
            </a:r>
          </a:p>
          <a:p>
            <a:pPr marL="609600" lvl="1" indent="-609600">
              <a:buNone/>
            </a:pPr>
            <a:r>
              <a:rPr lang="en-US" sz="2000" b="1" dirty="0">
                <a:solidFill>
                  <a:srgbClr val="01CFFF"/>
                </a:solidFill>
              </a:rPr>
              <a:t>Rostral – Caudal</a:t>
            </a:r>
            <a:r>
              <a:rPr lang="en-US" sz="2000" b="1" dirty="0" smtClean="0">
                <a:solidFill>
                  <a:srgbClr val="01CFFF"/>
                </a:solidFill>
              </a:rPr>
              <a:t>:</a:t>
            </a:r>
            <a:endParaRPr lang="ar-DZ" sz="2000" b="1" dirty="0" smtClean="0">
              <a:solidFill>
                <a:srgbClr val="01CFFF"/>
              </a:solidFill>
            </a:endParaRPr>
          </a:p>
          <a:p>
            <a:pPr marL="1009650" lvl="2" indent="-609600">
              <a:buNone/>
            </a:pPr>
            <a:r>
              <a:rPr lang="ar-DZ" sz="1600" b="1" dirty="0">
                <a:solidFill>
                  <a:srgbClr val="01CFFF"/>
                </a:solidFill>
              </a:rPr>
              <a:t> </a:t>
            </a:r>
            <a:r>
              <a:rPr lang="ar-DZ" sz="1600" b="1" dirty="0" smtClean="0">
                <a:solidFill>
                  <a:srgbClr val="01CFFF"/>
                </a:solidFill>
              </a:rPr>
              <a:t>  </a:t>
            </a:r>
            <a:r>
              <a:rPr lang="en-US" sz="1600" b="1" dirty="0" smtClean="0">
                <a:solidFill>
                  <a:srgbClr val="01CFFF"/>
                </a:solidFill>
              </a:rPr>
              <a:t> </a:t>
            </a:r>
            <a:r>
              <a:rPr lang="en-US" sz="1600" b="1" dirty="0">
                <a:solidFill>
                  <a:srgbClr val="01CFFF"/>
                </a:solidFill>
              </a:rPr>
              <a:t>Nose – tail </a:t>
            </a:r>
            <a:r>
              <a:rPr lang="en-US" sz="1600" b="1" dirty="0" smtClean="0">
                <a:solidFill>
                  <a:srgbClr val="01CFFF"/>
                </a:solidFill>
              </a:rPr>
              <a:t>axis</a:t>
            </a:r>
            <a:endParaRPr lang="fr-CA" sz="2800" b="1" dirty="0">
              <a:solidFill>
                <a:srgbClr val="01CFFF"/>
              </a:solidFill>
            </a:endParaRPr>
          </a:p>
          <a:p>
            <a:pPr marL="609600" indent="-609600">
              <a:buFontTx/>
              <a:buAutoNum type="arabicPeriod" startAt="2"/>
            </a:pPr>
            <a:r>
              <a:rPr lang="ar-DZ" sz="2800" dirty="0" smtClean="0"/>
              <a:t>البطنية الظهرية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1CFFF"/>
                </a:solidFill>
              </a:rPr>
              <a:t>Dorsal </a:t>
            </a:r>
            <a:r>
              <a:rPr lang="en-US" sz="2000" dirty="0">
                <a:solidFill>
                  <a:srgbClr val="01CFFF"/>
                </a:solidFill>
              </a:rPr>
              <a:t>– Ventral</a:t>
            </a:r>
            <a:r>
              <a:rPr lang="en-US" sz="2000" dirty="0" smtClean="0">
                <a:solidFill>
                  <a:srgbClr val="01CFFF"/>
                </a:solidFill>
              </a:rPr>
              <a:t>:</a:t>
            </a:r>
            <a:endParaRPr lang="ar-DZ" sz="2000" dirty="0" smtClean="0">
              <a:solidFill>
                <a:srgbClr val="01CFFF"/>
              </a:solidFill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1CFFF"/>
                </a:solidFill>
              </a:rPr>
              <a:t> </a:t>
            </a:r>
            <a:r>
              <a:rPr lang="en-US" sz="2000" dirty="0">
                <a:solidFill>
                  <a:srgbClr val="01CFFF"/>
                </a:solidFill>
              </a:rPr>
              <a:t>Back </a:t>
            </a:r>
            <a:r>
              <a:rPr lang="en-US" dirty="0">
                <a:solidFill>
                  <a:srgbClr val="01CFFF"/>
                </a:solidFill>
              </a:rPr>
              <a:t>– </a:t>
            </a:r>
            <a:r>
              <a:rPr lang="en-US" sz="2400" dirty="0">
                <a:solidFill>
                  <a:srgbClr val="01CFFF"/>
                </a:solidFill>
              </a:rPr>
              <a:t>belly </a:t>
            </a:r>
            <a:r>
              <a:rPr lang="en-US" sz="2400" dirty="0" smtClean="0">
                <a:solidFill>
                  <a:srgbClr val="01CFFF"/>
                </a:solidFill>
              </a:rPr>
              <a:t>axis</a:t>
            </a:r>
            <a:endParaRPr lang="ar-DZ" sz="2800" dirty="0" smtClean="0">
              <a:solidFill>
                <a:srgbClr val="01CFFF"/>
              </a:solidFill>
            </a:endParaRPr>
          </a:p>
          <a:p>
            <a:pPr marL="609600" indent="-609600">
              <a:buFontTx/>
              <a:buAutoNum type="arabicPeriod" startAt="2"/>
            </a:pPr>
            <a:r>
              <a:rPr lang="ar-DZ" sz="2800" dirty="0" smtClean="0"/>
              <a:t>الوسطية الجانبية </a:t>
            </a:r>
            <a:endParaRPr lang="fr-CA" sz="2800" dirty="0"/>
          </a:p>
        </p:txBody>
      </p:sp>
      <p:pic>
        <p:nvPicPr>
          <p:cNvPr id="4102" name="Picture 6" descr="ratmod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95738" y="1484313"/>
            <a:ext cx="4537075" cy="2205037"/>
          </a:xfrm>
          <a:noFill/>
          <a:ln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334000" y="838200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DZ" sz="2400" dirty="0" smtClean="0">
                <a:solidFill>
                  <a:srgbClr val="FFFFCC"/>
                </a:solidFill>
              </a:rPr>
              <a:t>عند الفار </a:t>
            </a:r>
            <a:endParaRPr lang="fr-CA" sz="2400" dirty="0">
              <a:solidFill>
                <a:srgbClr val="FFFFCC"/>
              </a:solidFill>
            </a:endParaRPr>
          </a:p>
        </p:txBody>
      </p:sp>
      <p:pic>
        <p:nvPicPr>
          <p:cNvPr id="4104" name="Picture 8" descr="rat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114800" y="4114800"/>
            <a:ext cx="3960813" cy="2132013"/>
          </a:xfrm>
          <a:noFill/>
          <a:ln/>
        </p:spPr>
      </p:pic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6934200" y="2362200"/>
            <a:ext cx="304800" cy="990600"/>
          </a:xfrm>
          <a:prstGeom prst="upDownArrow">
            <a:avLst>
              <a:gd name="adj1" fmla="val 50000"/>
              <a:gd name="adj2" fmla="val 6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4495800" y="1752600"/>
            <a:ext cx="3124200" cy="228600"/>
          </a:xfrm>
          <a:prstGeom prst="leftRightArrow">
            <a:avLst>
              <a:gd name="adj1" fmla="val 50000"/>
              <a:gd name="adj2" fmla="val 27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3276600" y="1100138"/>
            <a:ext cx="11430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CA" dirty="0" err="1"/>
              <a:t>Anterieur</a:t>
            </a:r>
            <a:endParaRPr lang="en-CA" dirty="0"/>
          </a:p>
          <a:p>
            <a:pPr algn="ctr"/>
            <a:r>
              <a:rPr lang="en-CA" dirty="0" err="1"/>
              <a:t>ou</a:t>
            </a:r>
            <a:r>
              <a:rPr lang="en-CA" dirty="0"/>
              <a:t> </a:t>
            </a:r>
          </a:p>
          <a:p>
            <a:pPr algn="ctr"/>
            <a:r>
              <a:rPr lang="en-CA" dirty="0"/>
              <a:t>Rostral</a:t>
            </a:r>
            <a:endParaRPr lang="fr-CA" dirty="0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7677150" y="1127125"/>
            <a:ext cx="1219200" cy="762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CA" dirty="0" err="1"/>
              <a:t>Postérieur</a:t>
            </a:r>
            <a:endParaRPr lang="en-CA" dirty="0"/>
          </a:p>
          <a:p>
            <a:pPr algn="ctr"/>
            <a:r>
              <a:rPr lang="en-CA" dirty="0" err="1"/>
              <a:t>Ou</a:t>
            </a:r>
            <a:endParaRPr lang="en-CA" dirty="0"/>
          </a:p>
          <a:p>
            <a:pPr algn="ctr"/>
            <a:r>
              <a:rPr lang="en-CA" dirty="0"/>
              <a:t>Caudal</a:t>
            </a:r>
            <a:endParaRPr lang="fr-CA" dirty="0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>
            <a:off x="6553200" y="2057400"/>
            <a:ext cx="9906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CA"/>
              <a:t>Dorsal</a:t>
            </a:r>
            <a:endParaRPr lang="fr-CA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6477000" y="3429000"/>
            <a:ext cx="11430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CA"/>
              <a:t>Ventral</a:t>
            </a:r>
            <a:endParaRPr lang="fr-CA"/>
          </a:p>
        </p:txBody>
      </p:sp>
      <p:sp>
        <p:nvSpPr>
          <p:cNvPr id="4112" name="AutoShape 16"/>
          <p:cNvSpPr>
            <a:spLocks noChangeArrowheads="1"/>
          </p:cNvSpPr>
          <p:nvPr/>
        </p:nvSpPr>
        <p:spPr bwMode="auto">
          <a:xfrm>
            <a:off x="5486400" y="3962400"/>
            <a:ext cx="1143000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CA"/>
              <a:t>Lateral</a:t>
            </a:r>
            <a:endParaRPr lang="fr-CA"/>
          </a:p>
        </p:txBody>
      </p:sp>
      <p:sp>
        <p:nvSpPr>
          <p:cNvPr id="4113" name="AutoShape 17"/>
          <p:cNvSpPr>
            <a:spLocks noChangeArrowheads="1"/>
          </p:cNvSpPr>
          <p:nvPr/>
        </p:nvSpPr>
        <p:spPr bwMode="auto">
          <a:xfrm>
            <a:off x="5867400" y="4267200"/>
            <a:ext cx="228600" cy="685800"/>
          </a:xfrm>
          <a:prstGeom prst="upDownArrow">
            <a:avLst>
              <a:gd name="adj1" fmla="val 50000"/>
              <a:gd name="adj2" fmla="val 6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114" name="AutoShape 18"/>
          <p:cNvSpPr>
            <a:spLocks noChangeArrowheads="1"/>
          </p:cNvSpPr>
          <p:nvPr/>
        </p:nvSpPr>
        <p:spPr bwMode="auto">
          <a:xfrm>
            <a:off x="5562600" y="5029200"/>
            <a:ext cx="990600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CA"/>
              <a:t>Median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animBg="1"/>
      <p:bldP spid="4107" grpId="0" animBg="1"/>
      <p:bldP spid="4108" grpId="0" animBg="1" autoUpdateAnimBg="0"/>
      <p:bldP spid="4109" grpId="0" animBg="1" autoUpdateAnimBg="0"/>
      <p:bldP spid="4110" grpId="0" animBg="1" autoUpdateAnimBg="0"/>
      <p:bldP spid="4111" grpId="0" animBg="1" autoUpdateAnimBg="0"/>
      <p:bldP spid="4112" grpId="0" animBg="1" autoUpdateAnimBg="0"/>
      <p:bldP spid="4113" grpId="0" animBg="1"/>
      <p:bldP spid="4114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re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1143000"/>
          </a:xfrm>
        </p:spPr>
        <p:txBody>
          <a:bodyPr/>
          <a:lstStyle/>
          <a:p>
            <a:r>
              <a:rPr lang="ar-DZ" altLang="fr-FR" dirty="0" smtClean="0"/>
              <a:t>مقطع على المستوى الجانبي </a:t>
            </a:r>
            <a:endParaRPr lang="fr-FR" altLang="fr-FR" dirty="0" smtClean="0"/>
          </a:p>
        </p:txBody>
      </p:sp>
      <p:pic>
        <p:nvPicPr>
          <p:cNvPr id="56323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143000"/>
            <a:ext cx="8064896" cy="5715000"/>
          </a:xfrm>
        </p:spPr>
      </p:pic>
    </p:spTree>
    <p:extLst>
      <p:ext uri="{BB962C8B-B14F-4D97-AF65-F5344CB8AC3E}">
        <p14:creationId xmlns:p14="http://schemas.microsoft.com/office/powerpoint/2010/main" val="78452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Oriented in the </a:t>
            </a:r>
            <a:r>
              <a:rPr lang="en-US" dirty="0" smtClean="0"/>
              <a:t>Brain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89153-F3E4-4369-918D-38256662D732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 descr="figure_02_07a.jpg"/>
          <p:cNvPicPr>
            <a:picLocks noChangeAspect="1"/>
          </p:cNvPicPr>
          <p:nvPr/>
        </p:nvPicPr>
        <p:blipFill rotWithShape="1">
          <a:blip r:embed="rId3"/>
          <a:srcRect b="6950"/>
          <a:stretch/>
        </p:blipFill>
        <p:spPr>
          <a:xfrm>
            <a:off x="2126303" y="1692055"/>
            <a:ext cx="5521406" cy="451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3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Oriented in the </a:t>
            </a:r>
            <a:r>
              <a:rPr lang="en-US" dirty="0" smtClean="0"/>
              <a:t>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200" y="1364283"/>
            <a:ext cx="4773871" cy="5357192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Three common planes are used to describe images of the brain.</a:t>
            </a:r>
          </a:p>
          <a:p>
            <a:pPr lvl="1"/>
            <a:r>
              <a:rPr lang="en-US" sz="2000" dirty="0" smtClean="0">
                <a:solidFill>
                  <a:srgbClr val="01CFFF"/>
                </a:solidFill>
              </a:rPr>
              <a:t>Axial:</a:t>
            </a:r>
            <a:r>
              <a:rPr lang="en-US" sz="2000" dirty="0" smtClean="0">
                <a:solidFill>
                  <a:schemeClr val="bg1"/>
                </a:solidFill>
              </a:rPr>
              <a:t> A horizontal slice, parallel to the floor when standing up, from the front to the back of the brain.</a:t>
            </a:r>
          </a:p>
          <a:p>
            <a:pPr lvl="1"/>
            <a:r>
              <a:rPr lang="en-US" sz="2000" dirty="0" smtClean="0">
                <a:solidFill>
                  <a:srgbClr val="01CFFF"/>
                </a:solidFill>
              </a:rPr>
              <a:t>Sagittal</a:t>
            </a:r>
            <a:r>
              <a:rPr lang="en-US" sz="2000" dirty="0" smtClean="0">
                <a:solidFill>
                  <a:schemeClr val="bg1"/>
                </a:solidFill>
              </a:rPr>
              <a:t>: A vertical slice through the brain, separating the left side from the right side.</a:t>
            </a:r>
          </a:p>
          <a:p>
            <a:pPr lvl="1"/>
            <a:r>
              <a:rPr lang="en-US" sz="2000" dirty="0" smtClean="0">
                <a:solidFill>
                  <a:srgbClr val="01CFFF"/>
                </a:solidFill>
              </a:rPr>
              <a:t>Frontal </a:t>
            </a:r>
            <a:r>
              <a:rPr lang="en-US" sz="2000" dirty="0" smtClean="0">
                <a:solidFill>
                  <a:schemeClr val="bg1"/>
                </a:solidFill>
              </a:rPr>
              <a:t>(Coronal): A vertical slice, separating the front from the </a:t>
            </a:r>
            <a:r>
              <a:rPr lang="en-US" sz="1600" dirty="0" smtClean="0">
                <a:solidFill>
                  <a:schemeClr val="bg1"/>
                </a:solidFill>
              </a:rPr>
              <a:t>back of </a:t>
            </a:r>
            <a:r>
              <a:rPr lang="en-US" sz="2000" dirty="0" smtClean="0">
                <a:solidFill>
                  <a:schemeClr val="bg1"/>
                </a:solidFill>
              </a:rPr>
              <a:t>the brain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89153-F3E4-4369-918D-38256662D732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 descr="figure_02_07b.jpg"/>
          <p:cNvPicPr>
            <a:picLocks noChangeAspect="1"/>
          </p:cNvPicPr>
          <p:nvPr/>
        </p:nvPicPr>
        <p:blipFill rotWithShape="1">
          <a:blip r:embed="rId2"/>
          <a:srcRect b="7044"/>
          <a:stretch/>
        </p:blipFill>
        <p:spPr>
          <a:xfrm>
            <a:off x="5560576" y="1294378"/>
            <a:ext cx="3137224" cy="495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7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UQAM          EDU 7492 Gr. 10             Pierre-Luc Gilbert Tremblay         21 mai, 2003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715963"/>
          </a:xfrm>
        </p:spPr>
        <p:txBody>
          <a:bodyPr/>
          <a:lstStyle/>
          <a:p>
            <a:r>
              <a:rPr lang="ar-DZ" dirty="0" smtClean="0"/>
              <a:t>أسئلة </a:t>
            </a:r>
            <a:endParaRPr lang="fr-CA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059363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ar-DZ" dirty="0" smtClean="0">
                <a:solidFill>
                  <a:schemeClr val="bg1"/>
                </a:solidFill>
              </a:rPr>
              <a:t>سم مختلف المحاور والمقاطع النسيجية الظهرة في الصور أدناه</a:t>
            </a:r>
            <a:endParaRPr lang="en-CA" dirty="0">
              <a:solidFill>
                <a:schemeClr val="bg1"/>
              </a:solidFill>
            </a:endParaRPr>
          </a:p>
          <a:p>
            <a:pPr marL="609600" indent="-609600">
              <a:buFontTx/>
              <a:buAutoNum type="arabicPeriod"/>
            </a:pPr>
            <a:endParaRPr lang="en-CA" dirty="0">
              <a:solidFill>
                <a:schemeClr val="bg1"/>
              </a:solidFill>
            </a:endParaRPr>
          </a:p>
          <a:p>
            <a:pPr marL="609600" indent="-609600">
              <a:buFontTx/>
              <a:buAutoNum type="arabicPeriod"/>
            </a:pP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34820" name="Picture 4" descr="corona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686832"/>
            <a:ext cx="1600200" cy="1160463"/>
          </a:xfrm>
          <a:prstGeom prst="rect">
            <a:avLst/>
          </a:prstGeom>
          <a:noFill/>
        </p:spPr>
      </p:pic>
      <p:pic>
        <p:nvPicPr>
          <p:cNvPr id="34821" name="Picture 5" descr="Axi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200" y="1758950"/>
            <a:ext cx="1676400" cy="1106488"/>
          </a:xfrm>
          <a:prstGeom prst="rect">
            <a:avLst/>
          </a:prstGeom>
          <a:noFill/>
        </p:spPr>
      </p:pic>
      <p:pic>
        <p:nvPicPr>
          <p:cNvPr id="34822" name="Picture 6" descr="sagg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4743" y="1714500"/>
            <a:ext cx="1295400" cy="1195388"/>
          </a:xfrm>
          <a:prstGeom prst="rect">
            <a:avLst/>
          </a:prstGeom>
          <a:noFill/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52400" y="2286000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3200">
                <a:solidFill>
                  <a:schemeClr val="bg1"/>
                </a:solidFill>
              </a:rPr>
              <a:t>A)</a:t>
            </a:r>
            <a:endParaRPr lang="fr-CA" sz="3200">
              <a:solidFill>
                <a:schemeClr val="bg1"/>
              </a:solidFill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200400" y="22098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3200">
                <a:solidFill>
                  <a:schemeClr val="bg1"/>
                </a:solidFill>
              </a:rPr>
              <a:t>B)</a:t>
            </a:r>
            <a:endParaRPr lang="fr-CA" sz="3200">
              <a:solidFill>
                <a:schemeClr val="bg1"/>
              </a:solidFill>
            </a:endParaRP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6248400" y="22098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3200">
                <a:solidFill>
                  <a:schemeClr val="bg1"/>
                </a:solidFill>
              </a:rPr>
              <a:t>C)</a:t>
            </a:r>
            <a:endParaRPr lang="fr-CA" sz="3200">
              <a:solidFill>
                <a:schemeClr val="bg1"/>
              </a:solidFill>
            </a:endParaRPr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3352800" y="3733800"/>
            <a:ext cx="2590800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CA" dirty="0"/>
              <a:t>Coupe : </a:t>
            </a:r>
            <a:r>
              <a:rPr lang="en-CA" dirty="0" err="1"/>
              <a:t>Coronale</a:t>
            </a:r>
            <a:r>
              <a:rPr lang="en-CA" dirty="0"/>
              <a:t> </a:t>
            </a:r>
            <a:endParaRPr lang="fr-CA" dirty="0"/>
          </a:p>
        </p:txBody>
      </p:sp>
      <p:sp>
        <p:nvSpPr>
          <p:cNvPr id="34827" name="AutoShape 11"/>
          <p:cNvSpPr>
            <a:spLocks noChangeArrowheads="1"/>
          </p:cNvSpPr>
          <p:nvPr/>
        </p:nvSpPr>
        <p:spPr bwMode="auto">
          <a:xfrm>
            <a:off x="3352800" y="3352800"/>
            <a:ext cx="2590800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CA" dirty="0"/>
              <a:t>Axe : Dorsal-Ventral</a:t>
            </a:r>
            <a:endParaRPr lang="fr-CA" dirty="0"/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>
            <a:off x="762000" y="3352800"/>
            <a:ext cx="2438400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CA"/>
              <a:t>Axe : Median-Lateral </a:t>
            </a:r>
            <a:endParaRPr lang="fr-CA"/>
          </a:p>
        </p:txBody>
      </p:sp>
      <p:sp>
        <p:nvSpPr>
          <p:cNvPr id="34829" name="AutoShape 13"/>
          <p:cNvSpPr>
            <a:spLocks noChangeArrowheads="1"/>
          </p:cNvSpPr>
          <p:nvPr/>
        </p:nvSpPr>
        <p:spPr bwMode="auto">
          <a:xfrm>
            <a:off x="762000" y="3733800"/>
            <a:ext cx="2438400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CA"/>
              <a:t>Coupe: Horizontale</a:t>
            </a:r>
            <a:endParaRPr lang="fr-CA"/>
          </a:p>
        </p:txBody>
      </p:sp>
      <p:sp>
        <p:nvSpPr>
          <p:cNvPr id="34830" name="AutoShape 14"/>
          <p:cNvSpPr>
            <a:spLocks noChangeArrowheads="1"/>
          </p:cNvSpPr>
          <p:nvPr/>
        </p:nvSpPr>
        <p:spPr bwMode="auto">
          <a:xfrm>
            <a:off x="6400800" y="3352800"/>
            <a:ext cx="2514600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CA"/>
              <a:t>Axe : Rostral-Caudal</a:t>
            </a:r>
            <a:endParaRPr lang="fr-CA"/>
          </a:p>
        </p:txBody>
      </p:sp>
      <p:sp>
        <p:nvSpPr>
          <p:cNvPr id="34831" name="AutoShape 15"/>
          <p:cNvSpPr>
            <a:spLocks noChangeArrowheads="1"/>
          </p:cNvSpPr>
          <p:nvPr/>
        </p:nvSpPr>
        <p:spPr bwMode="auto">
          <a:xfrm>
            <a:off x="6400800" y="3733800"/>
            <a:ext cx="2514600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CA"/>
              <a:t>Coupe: Sagittale </a:t>
            </a:r>
            <a:endParaRPr lang="fr-CA"/>
          </a:p>
        </p:txBody>
      </p:sp>
      <p:sp>
        <p:nvSpPr>
          <p:cNvPr id="34832" name="AutoShape 16"/>
          <p:cNvSpPr>
            <a:spLocks noChangeArrowheads="1"/>
          </p:cNvSpPr>
          <p:nvPr/>
        </p:nvSpPr>
        <p:spPr bwMode="auto">
          <a:xfrm>
            <a:off x="1803400" y="2019300"/>
            <a:ext cx="228600" cy="457200"/>
          </a:xfrm>
          <a:prstGeom prst="up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833" name="AutoShape 17"/>
          <p:cNvSpPr>
            <a:spLocks noChangeArrowheads="1"/>
          </p:cNvSpPr>
          <p:nvPr/>
        </p:nvSpPr>
        <p:spPr bwMode="auto">
          <a:xfrm>
            <a:off x="5314043" y="1848644"/>
            <a:ext cx="381000" cy="990600"/>
          </a:xfrm>
          <a:prstGeom prst="upDownArrow">
            <a:avLst>
              <a:gd name="adj1" fmla="val 50000"/>
              <a:gd name="adj2" fmla="val 52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834" name="AutoShape 18"/>
          <p:cNvSpPr>
            <a:spLocks noChangeArrowheads="1"/>
          </p:cNvSpPr>
          <p:nvPr/>
        </p:nvSpPr>
        <p:spPr bwMode="auto">
          <a:xfrm>
            <a:off x="7010400" y="1905000"/>
            <a:ext cx="1295400" cy="228600"/>
          </a:xfrm>
          <a:prstGeom prst="leftRightArrow">
            <a:avLst>
              <a:gd name="adj1" fmla="val 50000"/>
              <a:gd name="adj2" fmla="val 11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34835" name="Picture 19" descr="cervele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5105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6" name="Picture 20" descr="n2a1p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5105400"/>
            <a:ext cx="1585913" cy="1585913"/>
          </a:xfrm>
          <a:prstGeom prst="rect">
            <a:avLst/>
          </a:prstGeom>
          <a:noFill/>
        </p:spPr>
      </p:pic>
      <p:pic>
        <p:nvPicPr>
          <p:cNvPr id="34837" name="Picture 21" descr="spinalcor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67200" y="5334000"/>
            <a:ext cx="2209800" cy="1296988"/>
          </a:xfrm>
          <a:prstGeom prst="rect">
            <a:avLst/>
          </a:prstGeom>
          <a:noFill/>
        </p:spPr>
      </p:pic>
      <p:pic>
        <p:nvPicPr>
          <p:cNvPr id="34838" name="Picture 22" descr="brainste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09800" y="5181600"/>
            <a:ext cx="1524000" cy="1524000"/>
          </a:xfrm>
          <a:prstGeom prst="rect">
            <a:avLst/>
          </a:prstGeom>
          <a:noFill/>
        </p:spPr>
      </p:pic>
      <p:sp>
        <p:nvSpPr>
          <p:cNvPr id="34839" name="AutoShape 23"/>
          <p:cNvSpPr>
            <a:spLocks noChangeArrowheads="1"/>
          </p:cNvSpPr>
          <p:nvPr/>
        </p:nvSpPr>
        <p:spPr bwMode="auto">
          <a:xfrm>
            <a:off x="228600" y="6553200"/>
            <a:ext cx="1752600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CA"/>
              <a:t>encéphale</a:t>
            </a:r>
            <a:endParaRPr lang="fr-CA"/>
          </a:p>
        </p:txBody>
      </p:sp>
      <p:sp>
        <p:nvSpPr>
          <p:cNvPr id="34840" name="AutoShape 24"/>
          <p:cNvSpPr>
            <a:spLocks noChangeArrowheads="1"/>
          </p:cNvSpPr>
          <p:nvPr/>
        </p:nvSpPr>
        <p:spPr bwMode="auto">
          <a:xfrm>
            <a:off x="7010400" y="6553200"/>
            <a:ext cx="1219200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CA"/>
              <a:t>Cervelet </a:t>
            </a:r>
            <a:endParaRPr lang="fr-CA"/>
          </a:p>
        </p:txBody>
      </p:sp>
      <p:sp>
        <p:nvSpPr>
          <p:cNvPr id="34841" name="AutoShape 25"/>
          <p:cNvSpPr>
            <a:spLocks noChangeArrowheads="1"/>
          </p:cNvSpPr>
          <p:nvPr/>
        </p:nvSpPr>
        <p:spPr bwMode="auto">
          <a:xfrm>
            <a:off x="4419600" y="6553200"/>
            <a:ext cx="1981200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CA" dirty="0" err="1"/>
              <a:t>Moëlle</a:t>
            </a:r>
            <a:r>
              <a:rPr lang="en-CA" dirty="0"/>
              <a:t> </a:t>
            </a:r>
            <a:r>
              <a:rPr lang="en-CA" dirty="0" err="1"/>
              <a:t>épinière</a:t>
            </a:r>
            <a:endParaRPr lang="fr-CA" dirty="0"/>
          </a:p>
        </p:txBody>
      </p:sp>
      <p:sp>
        <p:nvSpPr>
          <p:cNvPr id="34842" name="AutoShape 26"/>
          <p:cNvSpPr>
            <a:spLocks noChangeArrowheads="1"/>
          </p:cNvSpPr>
          <p:nvPr/>
        </p:nvSpPr>
        <p:spPr bwMode="auto">
          <a:xfrm>
            <a:off x="2133600" y="6553200"/>
            <a:ext cx="1905000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CA"/>
              <a:t>Tronc cérébral</a:t>
            </a:r>
            <a:endParaRPr lang="fr-CA"/>
          </a:p>
        </p:txBody>
      </p:sp>
      <p:sp>
        <p:nvSpPr>
          <p:cNvPr id="34843" name="AutoShape 27"/>
          <p:cNvSpPr>
            <a:spLocks noChangeArrowheads="1"/>
          </p:cNvSpPr>
          <p:nvPr/>
        </p:nvSpPr>
        <p:spPr bwMode="auto">
          <a:xfrm>
            <a:off x="2362200" y="4876800"/>
            <a:ext cx="4114800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CA"/>
              <a:t>Le système nerveux central 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3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 animBg="1" autoUpdateAnimBg="0"/>
      <p:bldP spid="34827" grpId="0" animBg="1" autoUpdateAnimBg="0"/>
      <p:bldP spid="34828" grpId="0" animBg="1" autoUpdateAnimBg="0"/>
      <p:bldP spid="34829" grpId="0" animBg="1" autoUpdateAnimBg="0"/>
      <p:bldP spid="34830" grpId="0" animBg="1" autoUpdateAnimBg="0"/>
      <p:bldP spid="34831" grpId="0" animBg="1" autoUpdateAnimBg="0"/>
      <p:bldP spid="34839" grpId="0" animBg="1" autoUpdateAnimBg="0"/>
      <p:bldP spid="34840" grpId="0" animBg="1" autoUpdateAnimBg="0"/>
      <p:bldP spid="34841" grpId="0" animBg="1" autoUpdateAnimBg="0"/>
      <p:bldP spid="34842" grpId="0" animBg="1" autoUpdateAnimBg="0"/>
      <p:bldP spid="34843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UQAM          EDU 7492 Gr. 10             Pierre-Luc Gilbert Tremblay         21 mai, 2003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3413"/>
          </a:xfrm>
        </p:spPr>
        <p:txBody>
          <a:bodyPr/>
          <a:lstStyle/>
          <a:p>
            <a:r>
              <a:rPr lang="en-CA" sz="4000" b="1" dirty="0" smtClean="0"/>
              <a:t>sites </a:t>
            </a:r>
            <a:r>
              <a:rPr lang="en-CA" sz="4000" b="1" dirty="0" err="1"/>
              <a:t>intéressants</a:t>
            </a:r>
            <a:endParaRPr lang="fr-CA" sz="4000" b="1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fr-CA"/>
              <a:t>Site de neuroanatomie et de neuropathologie </a:t>
            </a:r>
            <a:r>
              <a:rPr lang="en-CA"/>
              <a:t>sur internet </a:t>
            </a:r>
            <a:r>
              <a:rPr lang="fr-CA"/>
              <a:t>de l’Université de Debrecen, Hongrie.</a:t>
            </a:r>
          </a:p>
          <a:p>
            <a:pPr>
              <a:buFontTx/>
              <a:buNone/>
            </a:pPr>
            <a:r>
              <a:rPr lang="en-CA"/>
              <a:t>	</a:t>
            </a:r>
            <a:r>
              <a:rPr lang="en-CA" u="sng"/>
              <a:t>http://www.neuropat.dote.hu/</a:t>
            </a:r>
          </a:p>
          <a:p>
            <a:pPr>
              <a:buFontTx/>
              <a:buNone/>
            </a:pPr>
            <a:endParaRPr lang="en-CA" u="sng"/>
          </a:p>
          <a:p>
            <a:r>
              <a:rPr lang="fr-CA"/>
              <a:t>Electrikmonk's Neuroscience Resources</a:t>
            </a:r>
            <a:r>
              <a:rPr lang="en-CA"/>
              <a:t>:</a:t>
            </a:r>
          </a:p>
          <a:p>
            <a:pPr>
              <a:buFontTx/>
              <a:buNone/>
            </a:pPr>
            <a:r>
              <a:rPr lang="en-CA">
                <a:solidFill>
                  <a:schemeClr val="tx1"/>
                </a:solidFill>
                <a:latin typeface="Times New Roman" pitchFamily="18" charset="0"/>
              </a:rPr>
              <a:t>	</a:t>
            </a:r>
            <a:r>
              <a:rPr lang="en-CA" u="sng"/>
              <a:t>http://home.earthlink.net/~electrikmonk/neuroscience.html</a:t>
            </a:r>
          </a:p>
          <a:p>
            <a:pPr>
              <a:buFontTx/>
              <a:buNone/>
            </a:pPr>
            <a:endParaRPr lang="fr-CA"/>
          </a:p>
        </p:txBody>
      </p:sp>
      <p:sp>
        <p:nvSpPr>
          <p:cNvPr id="31748" name="AutoShape 4">
            <a:hlinkClick r:id="rId2" highlightClick="1"/>
          </p:cNvPr>
          <p:cNvSpPr>
            <a:spLocks noChangeArrowheads="1"/>
          </p:cNvSpPr>
          <p:nvPr/>
        </p:nvSpPr>
        <p:spPr bwMode="auto">
          <a:xfrm>
            <a:off x="6629400" y="3048000"/>
            <a:ext cx="1295400" cy="503238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1749" name="AutoShape 5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6629400" y="5638800"/>
            <a:ext cx="1524000" cy="533400"/>
          </a:xfrm>
          <a:prstGeom prst="actionButtonInformat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Réalisation</a:t>
            </a:r>
            <a:endParaRPr lang="fr-CA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800600"/>
            <a:ext cx="8229600" cy="1371600"/>
          </a:xfrm>
        </p:spPr>
        <p:txBody>
          <a:bodyPr/>
          <a:lstStyle/>
          <a:p>
            <a:pPr algn="ctr">
              <a:buFontTx/>
              <a:buNone/>
            </a:pPr>
            <a:endParaRPr lang="fr-CA" dirty="0"/>
          </a:p>
        </p:txBody>
      </p:sp>
      <p:pic>
        <p:nvPicPr>
          <p:cNvPr id="35845" name="Picture 5" descr="Cover 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143000"/>
            <a:ext cx="5105400" cy="3671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5122912" cy="4525963"/>
          </a:xfrm>
        </p:spPr>
        <p:txBody>
          <a:bodyPr/>
          <a:lstStyle/>
          <a:p>
            <a:pPr algn="r" rtl="1"/>
            <a:r>
              <a:rPr lang="ar-DZ" b="1" dirty="0"/>
              <a:t>قرب الخط الوسطي</a:t>
            </a:r>
          </a:p>
          <a:p>
            <a:pPr algn="r" rtl="1"/>
            <a:r>
              <a:rPr lang="ar-DZ" b="1" dirty="0"/>
              <a:t>بعيد عن الخط الوسطي</a:t>
            </a:r>
          </a:p>
          <a:p>
            <a:pPr algn="r" rtl="1"/>
            <a:r>
              <a:rPr lang="ar-DZ" b="1" dirty="0"/>
              <a:t>قريب من </a:t>
            </a:r>
            <a:r>
              <a:rPr lang="ar-DZ" b="1" dirty="0" smtClean="0"/>
              <a:t>المركز</a:t>
            </a:r>
            <a:r>
              <a:rPr lang="fr-FR" b="1" dirty="0"/>
              <a:t>proximal</a:t>
            </a:r>
          </a:p>
          <a:p>
            <a:pPr algn="r" rtl="1"/>
            <a:r>
              <a:rPr lang="ar-DZ" b="1" dirty="0" smtClean="0"/>
              <a:t>: مقرب</a:t>
            </a:r>
            <a:r>
              <a:rPr lang="en-US" b="1" dirty="0">
                <a:solidFill>
                  <a:srgbClr val="01CFFF"/>
                </a:solidFill>
              </a:rPr>
              <a:t>Nearest point of the </a:t>
            </a:r>
            <a:r>
              <a:rPr lang="en-US" b="1" dirty="0" smtClean="0">
                <a:solidFill>
                  <a:srgbClr val="01CFFF"/>
                </a:solidFill>
              </a:rPr>
              <a:t>limb</a:t>
            </a:r>
            <a:endParaRPr lang="fr-FR" b="1" dirty="0" smtClean="0"/>
          </a:p>
          <a:p>
            <a:pPr algn="r" rtl="1"/>
            <a:r>
              <a:rPr lang="ar-DZ" b="1" dirty="0" smtClean="0"/>
              <a:t>بعيد </a:t>
            </a:r>
            <a:r>
              <a:rPr lang="ar-DZ" b="1" dirty="0"/>
              <a:t>عن المركز : </a:t>
            </a:r>
            <a:r>
              <a:rPr lang="ar-DZ" b="1" dirty="0" smtClean="0"/>
              <a:t>مبعد</a:t>
            </a:r>
            <a:r>
              <a:rPr lang="fr-FR" b="1" dirty="0" smtClean="0"/>
              <a:t> distal</a:t>
            </a:r>
          </a:p>
          <a:p>
            <a:pPr marL="342900" lvl="1" indent="-342900" algn="r" rtl="1">
              <a:buFontTx/>
              <a:buChar char="•"/>
            </a:pPr>
            <a:r>
              <a:rPr lang="en-US" dirty="0" smtClean="0">
                <a:solidFill>
                  <a:srgbClr val="01CFFF"/>
                </a:solidFill>
              </a:rPr>
              <a:t>Far end of the limb</a:t>
            </a:r>
          </a:p>
          <a:p>
            <a:pPr algn="r" rtl="1"/>
            <a:endParaRPr lang="ar-DZ" b="1" dirty="0" smtClean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580112" y="2348880"/>
            <a:ext cx="3106688" cy="2185988"/>
          </a:xfrm>
        </p:spPr>
        <p:txBody>
          <a:bodyPr/>
          <a:lstStyle/>
          <a:p>
            <a:pPr algn="r" rtl="1"/>
            <a:r>
              <a:rPr lang="ar-DZ" sz="2800" b="1" dirty="0"/>
              <a:t>من الأمام : أمامي</a:t>
            </a:r>
          </a:p>
          <a:p>
            <a:pPr algn="r" rtl="1"/>
            <a:r>
              <a:rPr lang="ar-DZ" sz="2800" b="1" dirty="0"/>
              <a:t>من الخلف: خلفي</a:t>
            </a:r>
          </a:p>
          <a:p>
            <a:pPr algn="r" rtl="1"/>
            <a:r>
              <a:rPr lang="ar-DZ" sz="2800" b="1" dirty="0"/>
              <a:t>من الأعلى: </a:t>
            </a:r>
            <a:r>
              <a:rPr lang="ar-DZ" sz="2800" b="1" dirty="0" smtClean="0"/>
              <a:t>علوي</a:t>
            </a:r>
            <a:endParaRPr lang="ar-DZ" sz="2800" b="1" dirty="0"/>
          </a:p>
          <a:p>
            <a:pPr algn="r" rtl="1"/>
            <a:r>
              <a:rPr lang="ar-DZ" sz="2800" b="1" dirty="0"/>
              <a:t>من الأسفل: سفلي</a:t>
            </a:r>
          </a:p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UQAM          EDU 7492 Gr. 10             Pierre-Luc Gilbert Tremblay         21 mai, 2003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799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92162"/>
          </a:xfrm>
        </p:spPr>
        <p:txBody>
          <a:bodyPr/>
          <a:lstStyle/>
          <a:p>
            <a:r>
              <a:rPr lang="ar-DZ" dirty="0" smtClean="0"/>
              <a:t>المصطلحات التشريحية </a:t>
            </a:r>
            <a:endParaRPr lang="fr-CA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25354" y="1029125"/>
            <a:ext cx="8820150" cy="2063410"/>
          </a:xfrm>
        </p:spPr>
        <p:txBody>
          <a:bodyPr/>
          <a:lstStyle/>
          <a:p>
            <a:pPr marL="342900" lvl="1" indent="-342900" algn="ctr">
              <a:buNone/>
            </a:pPr>
            <a:r>
              <a:rPr lang="fr-CA" sz="4800" b="1" dirty="0" err="1" smtClean="0">
                <a:solidFill>
                  <a:srgbClr val="01CFFF"/>
                </a:solidFill>
              </a:rPr>
              <a:t>Ipsilatéral</a:t>
            </a:r>
            <a:r>
              <a:rPr lang="fr-CA" sz="4800" b="1" dirty="0" smtClean="0">
                <a:solidFill>
                  <a:srgbClr val="01CFFF"/>
                </a:solidFill>
              </a:rPr>
              <a:t>         </a:t>
            </a:r>
            <a:r>
              <a:rPr lang="en-US" sz="2800" b="1" dirty="0" smtClean="0">
                <a:solidFill>
                  <a:schemeClr val="bg1"/>
                </a:solidFill>
              </a:rPr>
              <a:t>On </a:t>
            </a:r>
            <a:r>
              <a:rPr lang="en-US" sz="2800" b="1" dirty="0">
                <a:solidFill>
                  <a:schemeClr val="bg1"/>
                </a:solidFill>
              </a:rPr>
              <a:t>the same </a:t>
            </a:r>
            <a:r>
              <a:rPr lang="en-US" sz="2800" b="1" dirty="0" smtClean="0">
                <a:solidFill>
                  <a:schemeClr val="bg1"/>
                </a:solidFill>
              </a:rPr>
              <a:t>side</a:t>
            </a:r>
            <a:r>
              <a:rPr lang="ar-DZ" sz="2800" b="1" dirty="0" smtClean="0">
                <a:solidFill>
                  <a:schemeClr val="bg1"/>
                </a:solidFill>
              </a:rPr>
              <a:t>/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ar-DZ" sz="5400" b="1" dirty="0" smtClean="0"/>
              <a:t>نفس الجانب  بالنسبة </a:t>
            </a:r>
            <a:r>
              <a:rPr lang="ar-DZ" sz="5400" b="1" dirty="0" err="1" smtClean="0"/>
              <a:t>للعضيات</a:t>
            </a:r>
            <a:r>
              <a:rPr lang="ar-DZ" sz="5400" b="1" dirty="0" smtClean="0"/>
              <a:t>   التي تقع على جانبي الخط الوسطي</a:t>
            </a:r>
            <a:endParaRPr lang="ar-DZ" sz="5400" b="1" dirty="0" smtClean="0">
              <a:solidFill>
                <a:srgbClr val="01CFFF"/>
              </a:solidFill>
            </a:endParaRPr>
          </a:p>
          <a:p>
            <a:pPr algn="ctr">
              <a:buFontTx/>
              <a:buNone/>
            </a:pPr>
            <a:r>
              <a:rPr lang="ar-DZ" sz="3600" b="1" dirty="0" smtClean="0"/>
              <a:t>  </a:t>
            </a:r>
          </a:p>
          <a:p>
            <a:pPr algn="ctr">
              <a:buFontTx/>
              <a:buNone/>
            </a:pPr>
            <a:r>
              <a:rPr lang="ar-DZ" sz="3600" b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buFontTx/>
              <a:buNone/>
            </a:pPr>
            <a:r>
              <a:rPr lang="ar-DZ" sz="3600" b="1" dirty="0" smtClean="0"/>
              <a:t>          </a:t>
            </a:r>
            <a:endParaRPr lang="fr-CA" sz="3600" b="1" dirty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33350" y="3787350"/>
            <a:ext cx="8686800" cy="2409825"/>
          </a:xfrm>
        </p:spPr>
        <p:txBody>
          <a:bodyPr/>
          <a:lstStyle/>
          <a:p>
            <a:pPr algn="ctr">
              <a:buFontTx/>
              <a:buNone/>
            </a:pPr>
            <a:r>
              <a:rPr lang="fr-CA" sz="4400" b="1" dirty="0" smtClean="0">
                <a:solidFill>
                  <a:srgbClr val="01CFFF"/>
                </a:solidFill>
              </a:rPr>
              <a:t>Controlatéral</a:t>
            </a:r>
            <a:r>
              <a:rPr lang="ar-DZ" sz="4400" b="1" dirty="0" smtClean="0">
                <a:solidFill>
                  <a:srgbClr val="01CFFF"/>
                </a:solidFill>
              </a:rPr>
              <a:t>     :</a:t>
            </a:r>
            <a:r>
              <a:rPr lang="fr-FR" b="1" dirty="0" smtClean="0">
                <a:solidFill>
                  <a:schemeClr val="bg1"/>
                </a:solidFill>
              </a:rPr>
              <a:t>on the opposite </a:t>
            </a:r>
            <a:r>
              <a:rPr lang="fr-FR" b="1" dirty="0" err="1" smtClean="0">
                <a:solidFill>
                  <a:schemeClr val="bg1"/>
                </a:solidFill>
              </a:rPr>
              <a:t>side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ar-DZ" b="1" dirty="0" smtClean="0">
                <a:solidFill>
                  <a:schemeClr val="bg1"/>
                </a:solidFill>
              </a:rPr>
              <a:t>  </a:t>
            </a:r>
            <a:endParaRPr lang="fr-CA" b="1" dirty="0" smtClean="0">
              <a:solidFill>
                <a:schemeClr val="bg1"/>
              </a:solidFill>
            </a:endParaRPr>
          </a:p>
          <a:p>
            <a:pPr algn="r">
              <a:buFontTx/>
              <a:buNone/>
            </a:pPr>
            <a:r>
              <a:rPr lang="ar-DZ" sz="4000" b="1" dirty="0" smtClean="0">
                <a:solidFill>
                  <a:schemeClr val="bg1"/>
                </a:solidFill>
              </a:rPr>
              <a:t>بالنسبة </a:t>
            </a:r>
            <a:r>
              <a:rPr lang="ar-DZ" sz="4000" b="1" dirty="0" err="1" smtClean="0">
                <a:solidFill>
                  <a:schemeClr val="bg1"/>
                </a:solidFill>
              </a:rPr>
              <a:t>للعضيات</a:t>
            </a:r>
            <a:r>
              <a:rPr lang="ar-DZ" sz="4000" b="1" dirty="0" smtClean="0">
                <a:solidFill>
                  <a:schemeClr val="bg1"/>
                </a:solidFill>
              </a:rPr>
              <a:t> </a:t>
            </a:r>
            <a:r>
              <a:rPr lang="ar-DZ" sz="4000" b="1" dirty="0" smtClean="0"/>
              <a:t>والمكونات والأطرا</a:t>
            </a:r>
            <a:r>
              <a:rPr lang="ar-DZ" sz="4000" b="1" dirty="0" smtClean="0"/>
              <a:t>ف التي تقع في جانبين متعاكسين أو متضادين </a:t>
            </a:r>
            <a:r>
              <a:rPr lang="fr-CA" b="1" dirty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المصطلحات التشريحية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47890" y="1512427"/>
            <a:ext cx="5184575" cy="4525963"/>
          </a:xfrm>
        </p:spPr>
        <p:txBody>
          <a:bodyPr/>
          <a:lstStyle/>
          <a:p>
            <a:pPr marL="0" indent="0" algn="r" rtl="1">
              <a:buNone/>
            </a:pPr>
            <a:r>
              <a:rPr lang="en-US" b="1" dirty="0" smtClean="0">
                <a:solidFill>
                  <a:srgbClr val="01CFFF"/>
                </a:solidFill>
              </a:rPr>
              <a:t>Anterior – Posterior: Front – back axis</a:t>
            </a:r>
            <a:endParaRPr lang="ar-DZ" b="1" dirty="0" smtClean="0">
              <a:solidFill>
                <a:srgbClr val="01CFFF"/>
              </a:solidFill>
            </a:endParaRPr>
          </a:p>
          <a:p>
            <a:pPr algn="r" rtl="1"/>
            <a:r>
              <a:rPr lang="ar-DZ" dirty="0" smtClean="0"/>
              <a:t>خلفي او ذيلي / أمامي او انفي </a:t>
            </a:r>
          </a:p>
          <a:p>
            <a:pPr algn="r" rtl="1"/>
            <a:r>
              <a:rPr lang="ar-DZ" dirty="0" smtClean="0"/>
              <a:t>علوي او تاجي / سفلي </a:t>
            </a:r>
            <a:r>
              <a:rPr lang="ar-DZ" dirty="0"/>
              <a:t>او ذيلي </a:t>
            </a:r>
            <a:endParaRPr lang="ar-DZ" dirty="0" smtClean="0"/>
          </a:p>
          <a:p>
            <a:pPr marL="342900" lvl="1" indent="-342900" algn="r" rtl="1">
              <a:buFontTx/>
              <a:buChar char="•"/>
            </a:pPr>
            <a:r>
              <a:rPr lang="en-US" sz="2800" b="1" dirty="0" smtClean="0">
                <a:solidFill>
                  <a:srgbClr val="01CFFF"/>
                </a:solidFill>
              </a:rPr>
              <a:t>Superior </a:t>
            </a:r>
            <a:r>
              <a:rPr lang="en-US" sz="2800" b="1" dirty="0">
                <a:solidFill>
                  <a:srgbClr val="01CFFF"/>
                </a:solidFill>
              </a:rPr>
              <a:t>– Inferior: Top – bottom </a:t>
            </a:r>
            <a:r>
              <a:rPr lang="en-US" sz="2800" b="1" dirty="0" smtClean="0">
                <a:solidFill>
                  <a:srgbClr val="01CFFF"/>
                </a:solidFill>
              </a:rPr>
              <a:t>axis</a:t>
            </a:r>
            <a:endParaRPr lang="ar-DZ" sz="2800" b="1" dirty="0" smtClean="0">
              <a:solidFill>
                <a:srgbClr val="01CFFF"/>
              </a:solidFill>
            </a:endParaRPr>
          </a:p>
          <a:p>
            <a:pPr algn="r" rtl="1"/>
            <a:r>
              <a:rPr lang="ar-DZ" dirty="0" smtClean="0"/>
              <a:t>وسطي أو داخلي/ جانبي أو خارجي</a:t>
            </a:r>
          </a:p>
          <a:p>
            <a:pPr marL="457200" lvl="1" indent="0">
              <a:buNone/>
            </a:pPr>
            <a:r>
              <a:rPr lang="en-US" sz="2800" b="1" dirty="0" smtClean="0">
                <a:solidFill>
                  <a:srgbClr val="01CFFF"/>
                </a:solidFill>
              </a:rPr>
              <a:t>Medial</a:t>
            </a:r>
            <a:r>
              <a:rPr lang="ar-DZ" sz="2800" b="1" dirty="0" smtClean="0">
                <a:solidFill>
                  <a:srgbClr val="01CFFF"/>
                </a:solidFill>
              </a:rPr>
              <a:t>- </a:t>
            </a:r>
            <a:r>
              <a:rPr lang="en-US" sz="2800" b="1" dirty="0" smtClean="0">
                <a:solidFill>
                  <a:srgbClr val="01CFFF"/>
                </a:solidFill>
              </a:rPr>
              <a:t>Lateral: </a:t>
            </a:r>
            <a:r>
              <a:rPr lang="en-US" sz="2800" b="1" dirty="0">
                <a:solidFill>
                  <a:srgbClr val="01CFFF"/>
                </a:solidFill>
              </a:rPr>
              <a:t>Towards the </a:t>
            </a:r>
            <a:r>
              <a:rPr lang="en-US" sz="2800" b="1" dirty="0" smtClean="0">
                <a:solidFill>
                  <a:srgbClr val="01CFFF"/>
                </a:solidFill>
              </a:rPr>
              <a:t>middle</a:t>
            </a:r>
            <a:r>
              <a:rPr lang="ar-DZ" sz="2800" b="1" dirty="0" smtClean="0">
                <a:solidFill>
                  <a:srgbClr val="01CFFF"/>
                </a:solidFill>
              </a:rPr>
              <a:t> / </a:t>
            </a:r>
            <a:r>
              <a:rPr lang="en-US" sz="2800" b="1" dirty="0" smtClean="0">
                <a:solidFill>
                  <a:srgbClr val="01CFFF"/>
                </a:solidFill>
              </a:rPr>
              <a:t> </a:t>
            </a:r>
            <a:r>
              <a:rPr lang="en-US" sz="2800" b="1" dirty="0">
                <a:solidFill>
                  <a:srgbClr val="01CFFF"/>
                </a:solidFill>
              </a:rPr>
              <a:t>Towards the side</a:t>
            </a:r>
          </a:p>
          <a:p>
            <a:pPr algn="r" rtl="1"/>
            <a:endParaRPr lang="ar-DZ" dirty="0" smtClean="0"/>
          </a:p>
          <a:p>
            <a:pPr marL="0" indent="0" algn="r" rtl="1">
              <a:buNone/>
            </a:pPr>
            <a:r>
              <a:rPr lang="ar-DZ" dirty="0" smtClean="0"/>
              <a:t> 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524328" y="1600200"/>
            <a:ext cx="1162472" cy="5188645"/>
          </a:xfrm>
        </p:spPr>
        <p:txBody>
          <a:bodyPr/>
          <a:lstStyle/>
          <a:p>
            <a:pPr algn="r" rtl="1"/>
            <a:endParaRPr lang="ar-DZ" dirty="0" smtClean="0"/>
          </a:p>
          <a:p>
            <a:pPr algn="r" rtl="1"/>
            <a:endParaRPr lang="ar-DZ" dirty="0" smtClean="0"/>
          </a:p>
          <a:p>
            <a:pPr algn="r" rtl="1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DZ" b="1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039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2570" y="496620"/>
            <a:ext cx="7819097" cy="5864323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8000"/>
                </a:move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051" y="797005"/>
            <a:ext cx="7544777" cy="526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6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/>
              <a:t>UQAM          EDU 7492 Gr. 10             Pierre-Luc Gilbert Tremblay         21 mai, 2003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ar-DZ" dirty="0" smtClean="0"/>
              <a:t>مختلف المقاطع والمناظر التشريحية </a:t>
            </a:r>
            <a:endParaRPr lang="fr-CA" dirty="0"/>
          </a:p>
        </p:txBody>
      </p:sp>
      <p:pic>
        <p:nvPicPr>
          <p:cNvPr id="11273" name="Picture 9" descr="histoRostr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484313"/>
            <a:ext cx="3313112" cy="2257425"/>
          </a:xfrm>
          <a:noFill/>
          <a:ln/>
        </p:spPr>
      </p:pic>
      <p:pic>
        <p:nvPicPr>
          <p:cNvPr id="11274" name="Picture 10" descr="histohoriz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1557338"/>
            <a:ext cx="4356100" cy="2205037"/>
          </a:xfrm>
          <a:noFill/>
          <a:ln/>
        </p:spPr>
      </p:pic>
      <p:pic>
        <p:nvPicPr>
          <p:cNvPr id="11275" name="Picture 11" descr="coronal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484438" y="3933825"/>
            <a:ext cx="3527425" cy="2332038"/>
          </a:xfrm>
          <a:noFill/>
          <a:ln/>
        </p:spPr>
      </p:pic>
      <p:pic>
        <p:nvPicPr>
          <p:cNvPr id="11276" name="Picture 12" descr="sagitallecoup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2924175"/>
            <a:ext cx="936625" cy="784225"/>
          </a:xfrm>
          <a:prstGeom prst="rect">
            <a:avLst/>
          </a:prstGeom>
          <a:noFill/>
        </p:spPr>
      </p:pic>
      <p:pic>
        <p:nvPicPr>
          <p:cNvPr id="11279" name="Picture 15" descr="coronaleee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5373688"/>
            <a:ext cx="1081087" cy="896937"/>
          </a:xfrm>
          <a:prstGeom prst="rect">
            <a:avLst/>
          </a:prstGeom>
          <a:noFill/>
        </p:spPr>
      </p:pic>
      <p:pic>
        <p:nvPicPr>
          <p:cNvPr id="11283" name="Picture 19" descr="axial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288" y="2924175"/>
            <a:ext cx="1439862" cy="862013"/>
          </a:xfrm>
          <a:prstGeom prst="rect">
            <a:avLst/>
          </a:prstGeom>
          <a:noFill/>
        </p:spPr>
      </p:pic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4876800" y="3352800"/>
            <a:ext cx="213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/>
              <a:t>Coupe: Horizontale</a:t>
            </a:r>
            <a:endParaRPr lang="fr-CA"/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685800" y="3352800"/>
            <a:ext cx="187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/>
              <a:t>Coupe: Sagittale</a:t>
            </a:r>
            <a:endParaRPr lang="fr-CA"/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3200400" y="3886200"/>
            <a:ext cx="197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/>
              <a:t>Coupe : Coronale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b="1" dirty="0" smtClean="0"/>
              <a:t/>
            </a:r>
            <a:br>
              <a:rPr lang="ar-IQ" b="1" dirty="0" smtClean="0"/>
            </a:br>
            <a:r>
              <a:rPr lang="ar-IQ" b="1" dirty="0" smtClean="0"/>
              <a:t/>
            </a:r>
            <a:br>
              <a:rPr lang="ar-IQ" b="1" dirty="0" smtClean="0"/>
            </a:br>
            <a:r>
              <a:rPr lang="ar-IQ" b="1" dirty="0"/>
              <a:t/>
            </a:r>
            <a:br>
              <a:rPr lang="ar-IQ" b="1" dirty="0"/>
            </a:br>
            <a:r>
              <a:rPr lang="ar-IQ" b="1" dirty="0"/>
              <a:t/>
            </a:r>
            <a:br>
              <a:rPr lang="ar-IQ" b="1" dirty="0"/>
            </a:br>
            <a:r>
              <a:rPr lang="ar-IQ" sz="8900" b="1" dirty="0" smtClean="0"/>
              <a:t>المحاور </a:t>
            </a:r>
            <a:r>
              <a:rPr lang="ar-IQ" sz="8900" b="1" dirty="0"/>
              <a:t>والمسطحات:</a:t>
            </a:r>
            <a:r>
              <a:rPr lang="en-US" sz="8900" dirty="0"/>
              <a:t/>
            </a:r>
            <a:br>
              <a:rPr lang="en-US" sz="8900" dirty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27363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IQ" sz="4000" b="1" dirty="0" smtClean="0"/>
              <a:t>أ. المحاور:</a:t>
            </a:r>
            <a:endParaRPr lang="ar-IQ" sz="4000" dirty="0"/>
          </a:p>
        </p:txBody>
      </p:sp>
    </p:spTree>
    <p:extLst>
      <p:ext uri="{BB962C8B-B14F-4D97-AF65-F5344CB8AC3E}">
        <p14:creationId xmlns:p14="http://schemas.microsoft.com/office/powerpoint/2010/main" val="38164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724</Words>
  <Application>Microsoft Office PowerPoint</Application>
  <PresentationFormat>Affichage à l'écran (4:3)</PresentationFormat>
  <Paragraphs>142</Paragraphs>
  <Slides>35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 New Roman</vt:lpstr>
      <vt:lpstr>Modèle par défaut</vt:lpstr>
      <vt:lpstr>المستويات التشريحية </vt:lpstr>
      <vt:lpstr>مخطط المحاضرة</vt:lpstr>
      <vt:lpstr>المحددات التشريحية </vt:lpstr>
      <vt:lpstr>Présentation PowerPoint</vt:lpstr>
      <vt:lpstr>المصطلحات التشريحية </vt:lpstr>
      <vt:lpstr>المصطلحات التشريحية</vt:lpstr>
      <vt:lpstr>Présentation PowerPoint</vt:lpstr>
      <vt:lpstr>مختلف المقاطع والمناظر التشريحية </vt:lpstr>
      <vt:lpstr>    المحاور والمسطحات: </vt:lpstr>
      <vt:lpstr> 1. المحور الطولي: </vt:lpstr>
      <vt:lpstr>2. المحور العرضي:</vt:lpstr>
      <vt:lpstr>3. المحور العميق (السهمي):</vt:lpstr>
      <vt:lpstr> ب- المسطحات (المستويات): 1.المسطح الامامي:  </vt:lpstr>
      <vt:lpstr>2. المسطح الجانبي: </vt:lpstr>
      <vt:lpstr>3. المسطح العرضي: </vt:lpstr>
      <vt:lpstr>Présentation PowerPoint</vt:lpstr>
      <vt:lpstr>المراجع التشريحية </vt:lpstr>
      <vt:lpstr>Présentation PowerPoint</vt:lpstr>
      <vt:lpstr>Présentation PowerPoint</vt:lpstr>
      <vt:lpstr>مقطع على المستوى العرضي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مقطع على المستوى الجبهي </vt:lpstr>
      <vt:lpstr>مقطع على المستوى الجانبي </vt:lpstr>
      <vt:lpstr>Getting Oriented in the Brain</vt:lpstr>
      <vt:lpstr>Getting Oriented in the Brain</vt:lpstr>
      <vt:lpstr>أسئلة </vt:lpstr>
      <vt:lpstr>sites intéressants</vt:lpstr>
      <vt:lpstr>Réalisation</vt:lpstr>
    </vt:vector>
  </TitlesOfParts>
  <Company>UQAM - SITel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L’anatomie du système nerveux</dc:title>
  <dc:creator>Laboratoire Sectoriel</dc:creator>
  <cp:lastModifiedBy>HP</cp:lastModifiedBy>
  <cp:revision>51</cp:revision>
  <dcterms:created xsi:type="dcterms:W3CDTF">2003-05-21T23:54:09Z</dcterms:created>
  <dcterms:modified xsi:type="dcterms:W3CDTF">2024-01-16T17:23:05Z</dcterms:modified>
</cp:coreProperties>
</file>