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0" r:id="rId6"/>
    <p:sldId id="261" r:id="rId7"/>
    <p:sldId id="257" r:id="rId8"/>
    <p:sldId id="263" r:id="rId9"/>
    <p:sldId id="267" r:id="rId10"/>
    <p:sldId id="268" r:id="rId11"/>
    <p:sldId id="269" r:id="rId12"/>
    <p:sldId id="270" r:id="rId13"/>
    <p:sldId id="271" r:id="rId14"/>
    <p:sldId id="273" r:id="rId15"/>
    <p:sldId id="272" r:id="rId16"/>
    <p:sldId id="274" r:id="rId17"/>
    <p:sldId id="275" r:id="rId18"/>
    <p:sldId id="276" r:id="rId19"/>
    <p:sldId id="282" r:id="rId20"/>
    <p:sldId id="283" r:id="rId21"/>
    <p:sldId id="284" r:id="rId22"/>
    <p:sldId id="285" r:id="rId23"/>
    <p:sldId id="286" r:id="rId24"/>
    <p:sldId id="287" r:id="rId25"/>
    <p:sldId id="288" r:id="rId26"/>
    <p:sldId id="289" r:id="rId27"/>
    <p:sldId id="290" r:id="rId28"/>
    <p:sldId id="278" r:id="rId29"/>
    <p:sldId id="279" r:id="rId30"/>
    <p:sldId id="280" r:id="rId31"/>
    <p:sldId id="281" r:id="rId3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en-US"/>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en-US"/>
          </a:p>
        </p:txBody>
      </p:sp>
      <p:sp>
        <p:nvSpPr>
          <p:cNvPr id="4" name="Espace réservé de la date 3"/>
          <p:cNvSpPr>
            <a:spLocks noGrp="1"/>
          </p:cNvSpPr>
          <p:nvPr>
            <p:ph type="dt" sz="half" idx="10"/>
          </p:nvPr>
        </p:nvSpPr>
        <p:spPr/>
        <p:txBody>
          <a:bodyPr/>
          <a:lstStyle/>
          <a:p>
            <a:fld id="{F9AF7AE0-1D4E-4148-B689-6D948B9F95AE}" type="datetimeFigureOut">
              <a:rPr lang="en-US" smtClean="0"/>
              <a:pPr/>
              <a:t>1/11/2024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F9AF7AE0-1D4E-4148-B689-6D948B9F95AE}" type="datetimeFigureOut">
              <a:rPr lang="en-US" smtClean="0"/>
              <a:pPr/>
              <a:t>1/11/2024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en-US"/>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F9AF7AE0-1D4E-4148-B689-6D948B9F95AE}" type="datetimeFigureOut">
              <a:rPr lang="en-US" smtClean="0"/>
              <a:pPr/>
              <a:t>1/11/2024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10"/>
          </p:nvPr>
        </p:nvSpPr>
        <p:spPr/>
        <p:txBody>
          <a:bodyPr/>
          <a:lstStyle/>
          <a:p>
            <a:fld id="{F9AF7AE0-1D4E-4148-B689-6D948B9F95AE}" type="datetimeFigureOut">
              <a:rPr lang="en-US" smtClean="0"/>
              <a:pPr/>
              <a:t>1/11/2024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en-US"/>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F9AF7AE0-1D4E-4148-B689-6D948B9F95AE}" type="datetimeFigureOut">
              <a:rPr lang="en-US" smtClean="0"/>
              <a:pPr/>
              <a:t>1/11/2024</a:t>
            </a:fld>
            <a:endParaRPr lang="en-US"/>
          </a:p>
        </p:txBody>
      </p:sp>
      <p:sp>
        <p:nvSpPr>
          <p:cNvPr id="5" name="Espace réservé du pied de page 4"/>
          <p:cNvSpPr>
            <a:spLocks noGrp="1"/>
          </p:cNvSpPr>
          <p:nvPr>
            <p:ph type="ftr" sz="quarter" idx="11"/>
          </p:nvPr>
        </p:nvSpPr>
        <p:spPr/>
        <p:txBody>
          <a:bodyPr/>
          <a:lstStyle/>
          <a:p>
            <a:endParaRPr lang="en-US"/>
          </a:p>
        </p:txBody>
      </p:sp>
      <p:sp>
        <p:nvSpPr>
          <p:cNvPr id="6" name="Espace réservé du numéro de diapositive 5"/>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e la date 4"/>
          <p:cNvSpPr>
            <a:spLocks noGrp="1"/>
          </p:cNvSpPr>
          <p:nvPr>
            <p:ph type="dt" sz="half" idx="10"/>
          </p:nvPr>
        </p:nvSpPr>
        <p:spPr/>
        <p:txBody>
          <a:bodyPr/>
          <a:lstStyle/>
          <a:p>
            <a:fld id="{F9AF7AE0-1D4E-4148-B689-6D948B9F95AE}" type="datetimeFigureOut">
              <a:rPr lang="en-US" smtClean="0"/>
              <a:pPr/>
              <a:t>1/11/2024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7" name="Espace réservé de la date 6"/>
          <p:cNvSpPr>
            <a:spLocks noGrp="1"/>
          </p:cNvSpPr>
          <p:nvPr>
            <p:ph type="dt" sz="half" idx="10"/>
          </p:nvPr>
        </p:nvSpPr>
        <p:spPr/>
        <p:txBody>
          <a:bodyPr/>
          <a:lstStyle/>
          <a:p>
            <a:fld id="{F9AF7AE0-1D4E-4148-B689-6D948B9F95AE}" type="datetimeFigureOut">
              <a:rPr lang="en-US" smtClean="0"/>
              <a:pPr/>
              <a:t>1/11/2024</a:t>
            </a:fld>
            <a:endParaRPr lang="en-US"/>
          </a:p>
        </p:txBody>
      </p:sp>
      <p:sp>
        <p:nvSpPr>
          <p:cNvPr id="8" name="Espace réservé du pied de page 7"/>
          <p:cNvSpPr>
            <a:spLocks noGrp="1"/>
          </p:cNvSpPr>
          <p:nvPr>
            <p:ph type="ftr" sz="quarter" idx="11"/>
          </p:nvPr>
        </p:nvSpPr>
        <p:spPr/>
        <p:txBody>
          <a:bodyPr/>
          <a:lstStyle/>
          <a:p>
            <a:endParaRPr lang="en-US"/>
          </a:p>
        </p:txBody>
      </p:sp>
      <p:sp>
        <p:nvSpPr>
          <p:cNvPr id="9" name="Espace réservé du numéro de diapositive 8"/>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en-US"/>
          </a:p>
        </p:txBody>
      </p:sp>
      <p:sp>
        <p:nvSpPr>
          <p:cNvPr id="3" name="Espace réservé de la date 2"/>
          <p:cNvSpPr>
            <a:spLocks noGrp="1"/>
          </p:cNvSpPr>
          <p:nvPr>
            <p:ph type="dt" sz="half" idx="10"/>
          </p:nvPr>
        </p:nvSpPr>
        <p:spPr/>
        <p:txBody>
          <a:bodyPr/>
          <a:lstStyle/>
          <a:p>
            <a:fld id="{F9AF7AE0-1D4E-4148-B689-6D948B9F95AE}" type="datetimeFigureOut">
              <a:rPr lang="en-US" smtClean="0"/>
              <a:pPr/>
              <a:t>1/11/2024</a:t>
            </a:fld>
            <a:endParaRPr lang="en-US"/>
          </a:p>
        </p:txBody>
      </p:sp>
      <p:sp>
        <p:nvSpPr>
          <p:cNvPr id="4" name="Espace réservé du pied de page 3"/>
          <p:cNvSpPr>
            <a:spLocks noGrp="1"/>
          </p:cNvSpPr>
          <p:nvPr>
            <p:ph type="ftr" sz="quarter" idx="11"/>
          </p:nvPr>
        </p:nvSpPr>
        <p:spPr/>
        <p:txBody>
          <a:bodyPr/>
          <a:lstStyle/>
          <a:p>
            <a:endParaRPr lang="en-US"/>
          </a:p>
        </p:txBody>
      </p:sp>
      <p:sp>
        <p:nvSpPr>
          <p:cNvPr id="5" name="Espace réservé du numéro de diapositive 4"/>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F9AF7AE0-1D4E-4148-B689-6D948B9F95AE}" type="datetimeFigureOut">
              <a:rPr lang="en-US" smtClean="0"/>
              <a:pPr/>
              <a:t>1/11/2024</a:t>
            </a:fld>
            <a:endParaRPr lang="en-US"/>
          </a:p>
        </p:txBody>
      </p:sp>
      <p:sp>
        <p:nvSpPr>
          <p:cNvPr id="3" name="Espace réservé du pied de page 2"/>
          <p:cNvSpPr>
            <a:spLocks noGrp="1"/>
          </p:cNvSpPr>
          <p:nvPr>
            <p:ph type="ftr" sz="quarter" idx="11"/>
          </p:nvPr>
        </p:nvSpPr>
        <p:spPr/>
        <p:txBody>
          <a:bodyPr/>
          <a:lstStyle/>
          <a:p>
            <a:endParaRPr lang="en-US"/>
          </a:p>
        </p:txBody>
      </p:sp>
      <p:sp>
        <p:nvSpPr>
          <p:cNvPr id="4" name="Espace réservé du numéro de diapositive 3"/>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en-US"/>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9AF7AE0-1D4E-4148-B689-6D948B9F95AE}" type="datetimeFigureOut">
              <a:rPr lang="en-US" smtClean="0"/>
              <a:pPr/>
              <a:t>1/11/2024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en-US"/>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F9AF7AE0-1D4E-4148-B689-6D948B9F95AE}" type="datetimeFigureOut">
              <a:rPr lang="en-US" smtClean="0"/>
              <a:pPr/>
              <a:t>1/11/2024</a:t>
            </a:fld>
            <a:endParaRPr lang="en-US"/>
          </a:p>
        </p:txBody>
      </p:sp>
      <p:sp>
        <p:nvSpPr>
          <p:cNvPr id="6" name="Espace réservé du pied de page 5"/>
          <p:cNvSpPr>
            <a:spLocks noGrp="1"/>
          </p:cNvSpPr>
          <p:nvPr>
            <p:ph type="ftr" sz="quarter" idx="11"/>
          </p:nvPr>
        </p:nvSpPr>
        <p:spPr/>
        <p:txBody>
          <a:bodyPr/>
          <a:lstStyle/>
          <a:p>
            <a:endParaRPr lang="en-US"/>
          </a:p>
        </p:txBody>
      </p:sp>
      <p:sp>
        <p:nvSpPr>
          <p:cNvPr id="7" name="Espace réservé du numéro de diapositive 6"/>
          <p:cNvSpPr>
            <a:spLocks noGrp="1"/>
          </p:cNvSpPr>
          <p:nvPr>
            <p:ph type="sldNum" sz="quarter" idx="12"/>
          </p:nvPr>
        </p:nvSpPr>
        <p:spPr/>
        <p:txBody>
          <a:bodyPr/>
          <a:lstStyle/>
          <a:p>
            <a:fld id="{70D34BBC-6CDC-427A-A676-270763C9FBFC}" type="slidenum">
              <a:rPr lang="en-US" smtClean="0"/>
              <a:pPr/>
              <a:t>‹N°›</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en-US"/>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AF7AE0-1D4E-4148-B689-6D948B9F95AE}" type="datetimeFigureOut">
              <a:rPr lang="en-US" smtClean="0"/>
              <a:pPr/>
              <a:t>1/11/2024</a:t>
            </a:fld>
            <a:endParaRPr lang="en-US"/>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34BBC-6CDC-427A-A676-270763C9FBFC}" type="slidenum">
              <a:rPr lang="en-US" smtClean="0"/>
              <a:pPr/>
              <a:t>‹N°›</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r>
              <a:rPr lang="ar-DZ" dirty="0" smtClean="0"/>
              <a:t>مدخل إلى علم المكتبات</a:t>
            </a:r>
            <a:endParaRPr lang="en-US" dirty="0"/>
          </a:p>
        </p:txBody>
      </p:sp>
      <p:sp>
        <p:nvSpPr>
          <p:cNvPr id="3" name="Sous-titre 2"/>
          <p:cNvSpPr>
            <a:spLocks noGrp="1"/>
          </p:cNvSpPr>
          <p:nvPr>
            <p:ph type="subTitle" idx="1"/>
          </p:nvPr>
        </p:nvSpPr>
        <p:spPr/>
        <p:txBody>
          <a:bodyPr/>
          <a:lstStyle/>
          <a:p>
            <a:endParaRPr lang="ar-DZ" dirty="0" smtClean="0"/>
          </a:p>
          <a:p>
            <a:r>
              <a:rPr lang="ar-DZ" dirty="0" smtClean="0"/>
              <a:t>الأستاذة </a:t>
            </a:r>
            <a:r>
              <a:rPr lang="ar-DZ" dirty="0" err="1" smtClean="0"/>
              <a:t>حمودي</a:t>
            </a:r>
            <a:r>
              <a:rPr lang="ar-DZ" dirty="0" smtClean="0"/>
              <a:t> سارة</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20000"/>
          </a:bodyPr>
          <a:lstStyle/>
          <a:p>
            <a:pPr algn="r" rtl="1"/>
            <a:r>
              <a:rPr lang="ar-DZ" dirty="0" smtClean="0"/>
              <a:t>الهدف </a:t>
            </a:r>
            <a:r>
              <a:rPr lang="ar-DZ" dirty="0" smtClean="0"/>
              <a:t>من تخطيط التصميم هو تلبيه احتياجات المستفيدين ويشمل التخطيط جمع المعلومات حول. </a:t>
            </a:r>
            <a:r>
              <a:rPr lang="ar-DZ" dirty="0" err="1" smtClean="0"/>
              <a:t>طبيعه</a:t>
            </a:r>
            <a:r>
              <a:rPr lang="ar-DZ" dirty="0" smtClean="0"/>
              <a:t> الخدمات التي تقدمها </a:t>
            </a:r>
            <a:r>
              <a:rPr lang="ar-DZ" dirty="0" err="1" smtClean="0"/>
              <a:t>المكتبه</a:t>
            </a:r>
            <a:r>
              <a:rPr lang="ar-DZ" dirty="0" smtClean="0"/>
              <a:t> خلال 20 سنه </a:t>
            </a:r>
            <a:r>
              <a:rPr lang="ar-DZ" dirty="0" err="1" smtClean="0"/>
              <a:t>قادمه</a:t>
            </a:r>
            <a:r>
              <a:rPr lang="ar-DZ" dirty="0" smtClean="0"/>
              <a:t>. </a:t>
            </a:r>
            <a:r>
              <a:rPr lang="ar-DZ" dirty="0" smtClean="0"/>
              <a:t>حجم المقتنيات</a:t>
            </a:r>
            <a:r>
              <a:rPr lang="ar-DZ" dirty="0" smtClean="0"/>
              <a:t>. عدد العاملين. </a:t>
            </a:r>
            <a:r>
              <a:rPr lang="ar-DZ" dirty="0" err="1" smtClean="0"/>
              <a:t>الاثاث</a:t>
            </a:r>
            <a:r>
              <a:rPr lang="ar-DZ" dirty="0" smtClean="0"/>
              <a:t> </a:t>
            </a:r>
            <a:r>
              <a:rPr lang="ar-DZ" dirty="0" err="1" smtClean="0"/>
              <a:t>والاجهزه</a:t>
            </a:r>
            <a:r>
              <a:rPr lang="ar-DZ" dirty="0" smtClean="0"/>
              <a:t> </a:t>
            </a:r>
            <a:r>
              <a:rPr lang="ar-DZ" dirty="0" err="1" smtClean="0"/>
              <a:t>اللازمه</a:t>
            </a:r>
            <a:r>
              <a:rPr lang="ar-DZ" dirty="0" smtClean="0"/>
              <a:t>. </a:t>
            </a:r>
          </a:p>
          <a:p>
            <a:pPr algn="r" rtl="1"/>
            <a:r>
              <a:rPr lang="ar-DZ" dirty="0" smtClean="0"/>
              <a:t>موقع </a:t>
            </a:r>
            <a:r>
              <a:rPr lang="ar-DZ" dirty="0" err="1" smtClean="0"/>
              <a:t>المكتبه</a:t>
            </a:r>
            <a:r>
              <a:rPr lang="ar-DZ" dirty="0" smtClean="0"/>
              <a:t>. يلعب موقع </a:t>
            </a:r>
            <a:r>
              <a:rPr lang="ar-DZ" dirty="0" err="1" smtClean="0"/>
              <a:t>المكتبه</a:t>
            </a:r>
            <a:r>
              <a:rPr lang="ar-DZ" dirty="0" smtClean="0"/>
              <a:t> ومظهرها دورا كبيرا في </a:t>
            </a:r>
            <a:r>
              <a:rPr lang="ar-DZ" dirty="0" err="1" smtClean="0"/>
              <a:t>الاقبال</a:t>
            </a:r>
            <a:r>
              <a:rPr lang="ar-DZ" dirty="0" smtClean="0"/>
              <a:t> عليها. </a:t>
            </a:r>
            <a:r>
              <a:rPr lang="ar-DZ" dirty="0" err="1" smtClean="0"/>
              <a:t>المساحه</a:t>
            </a:r>
            <a:r>
              <a:rPr lang="ar-DZ" dirty="0" smtClean="0"/>
              <a:t> </a:t>
            </a:r>
            <a:r>
              <a:rPr lang="ar-DZ" dirty="0" err="1" smtClean="0"/>
              <a:t>المناسبه</a:t>
            </a:r>
            <a:r>
              <a:rPr lang="ar-DZ" dirty="0" smtClean="0"/>
              <a:t> للخدمات والرصيد </a:t>
            </a:r>
            <a:r>
              <a:rPr lang="ar-DZ" dirty="0" err="1" smtClean="0"/>
              <a:t>والمطالعه</a:t>
            </a:r>
            <a:r>
              <a:rPr lang="ar-DZ" dirty="0" smtClean="0"/>
              <a:t>. </a:t>
            </a:r>
            <a:r>
              <a:rPr lang="ar-DZ" dirty="0" err="1" smtClean="0"/>
              <a:t>ضروره</a:t>
            </a:r>
            <a:r>
              <a:rPr lang="ar-DZ" dirty="0" smtClean="0"/>
              <a:t> جعلها قريبه من التجمعات </a:t>
            </a:r>
            <a:r>
              <a:rPr lang="ar-DZ" dirty="0" err="1" smtClean="0"/>
              <a:t>السكانيه</a:t>
            </a:r>
            <a:r>
              <a:rPr lang="ar-DZ" dirty="0" smtClean="0"/>
              <a:t>. 3 كلم </a:t>
            </a:r>
            <a:r>
              <a:rPr lang="ar-DZ" dirty="0" err="1" smtClean="0"/>
              <a:t>او</a:t>
            </a:r>
            <a:r>
              <a:rPr lang="ar-DZ" dirty="0" smtClean="0"/>
              <a:t> 4 كلم والوصول </a:t>
            </a:r>
            <a:r>
              <a:rPr lang="ar-DZ" dirty="0" err="1" smtClean="0"/>
              <a:t>اليها</a:t>
            </a:r>
            <a:r>
              <a:rPr lang="ar-DZ" dirty="0" smtClean="0"/>
              <a:t> في مده 15 دقيقه </a:t>
            </a:r>
            <a:r>
              <a:rPr lang="ar-DZ" dirty="0" err="1" smtClean="0"/>
              <a:t>بالسياره</a:t>
            </a:r>
            <a:r>
              <a:rPr lang="ar-DZ" dirty="0" smtClean="0"/>
              <a:t>. </a:t>
            </a:r>
            <a:r>
              <a:rPr lang="ar-DZ" dirty="0" err="1" smtClean="0"/>
              <a:t>اوسط</a:t>
            </a:r>
            <a:r>
              <a:rPr lang="ar-DZ" dirty="0" smtClean="0"/>
              <a:t> </a:t>
            </a:r>
            <a:r>
              <a:rPr lang="ar-DZ" dirty="0" err="1" smtClean="0"/>
              <a:t>الجمعيه</a:t>
            </a:r>
            <a:r>
              <a:rPr lang="ar-DZ" dirty="0" smtClean="0"/>
              <a:t> </a:t>
            </a:r>
            <a:r>
              <a:rPr lang="ar-DZ" dirty="0" err="1" smtClean="0"/>
              <a:t>الامريكيه</a:t>
            </a:r>
            <a:r>
              <a:rPr lang="ar-DZ" dirty="0" smtClean="0"/>
              <a:t> </a:t>
            </a:r>
            <a:r>
              <a:rPr lang="ar-DZ" dirty="0" err="1" smtClean="0"/>
              <a:t>لامناء</a:t>
            </a:r>
            <a:r>
              <a:rPr lang="ar-DZ" dirty="0" smtClean="0"/>
              <a:t> المكتبات. تكثيف العوازل خيارات اتجاه المبنى مع </a:t>
            </a:r>
            <a:r>
              <a:rPr lang="ar-DZ" dirty="0" err="1" smtClean="0"/>
              <a:t>الحراره</a:t>
            </a:r>
            <a:r>
              <a:rPr lang="ar-DZ" dirty="0" smtClean="0"/>
              <a:t> </a:t>
            </a:r>
            <a:r>
              <a:rPr lang="ar-DZ" dirty="0" err="1" smtClean="0"/>
              <a:t>والبروده</a:t>
            </a:r>
            <a:r>
              <a:rPr lang="ar-DZ" dirty="0" smtClean="0"/>
              <a:t>. شكل المبنى. تم استبدال الشكل المربع التقليدي البسيط </a:t>
            </a:r>
            <a:r>
              <a:rPr lang="ar-DZ" dirty="0" err="1" smtClean="0"/>
              <a:t>باشكال</a:t>
            </a:r>
            <a:r>
              <a:rPr lang="ar-DZ" dirty="0" smtClean="0"/>
              <a:t> </a:t>
            </a:r>
            <a:r>
              <a:rPr lang="ar-DZ" dirty="0" err="1" smtClean="0"/>
              <a:t>مختلفه</a:t>
            </a:r>
            <a:r>
              <a:rPr lang="ar-DZ" dirty="0" smtClean="0"/>
              <a:t> من التصميم.</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20000"/>
          </a:bodyPr>
          <a:lstStyle/>
          <a:p>
            <a:pPr algn="r" rtl="1"/>
            <a:r>
              <a:rPr lang="ar-DZ" dirty="0" err="1" smtClean="0"/>
              <a:t>مستديره</a:t>
            </a:r>
            <a:r>
              <a:rPr lang="ar-DZ" dirty="0" smtClean="0"/>
              <a:t> </a:t>
            </a:r>
            <a:r>
              <a:rPr lang="ar-DZ" dirty="0" err="1" smtClean="0"/>
              <a:t>بالاجنحه</a:t>
            </a:r>
            <a:r>
              <a:rPr lang="ar-DZ" dirty="0" smtClean="0"/>
              <a:t> على شكل كتاب وغيرها مما استهوى المصممين. ارتفاع المبنى يخضع لسطح </a:t>
            </a:r>
            <a:r>
              <a:rPr lang="ar-DZ" dirty="0" err="1" smtClean="0"/>
              <a:t>الارض</a:t>
            </a:r>
            <a:r>
              <a:rPr lang="ar-DZ" dirty="0" smtClean="0"/>
              <a:t> المستوي. المواقف تحتاج </a:t>
            </a:r>
            <a:r>
              <a:rPr lang="ar-DZ" dirty="0" err="1" smtClean="0"/>
              <a:t>المكتبه</a:t>
            </a:r>
            <a:r>
              <a:rPr lang="ar-DZ" dirty="0" smtClean="0"/>
              <a:t> لمساحه كافيه </a:t>
            </a:r>
            <a:r>
              <a:rPr lang="ar-DZ" dirty="0" err="1" smtClean="0"/>
              <a:t>لاقامه</a:t>
            </a:r>
            <a:r>
              <a:rPr lang="ar-DZ" dirty="0" smtClean="0"/>
              <a:t> مواقف للسيارات. التنظيم الداخلي. عناصر </a:t>
            </a:r>
            <a:r>
              <a:rPr lang="ar-DZ" dirty="0" err="1" smtClean="0"/>
              <a:t>المرونه</a:t>
            </a:r>
            <a:r>
              <a:rPr lang="ar-DZ" dirty="0" smtClean="0"/>
              <a:t> </a:t>
            </a:r>
            <a:r>
              <a:rPr lang="ar-DZ" dirty="0" err="1" smtClean="0"/>
              <a:t>والعمليه</a:t>
            </a:r>
            <a:r>
              <a:rPr lang="ar-DZ" dirty="0" smtClean="0"/>
              <a:t>. التصميم المرن يمكن </a:t>
            </a:r>
            <a:r>
              <a:rPr lang="ar-DZ" dirty="0" err="1" smtClean="0"/>
              <a:t>تحوييره</a:t>
            </a:r>
            <a:r>
              <a:rPr lang="ar-DZ" dirty="0" smtClean="0"/>
              <a:t> في المستقبل لتستوعب وحداته </a:t>
            </a:r>
            <a:r>
              <a:rPr lang="ar-DZ" dirty="0" err="1" smtClean="0"/>
              <a:t>المختلفه</a:t>
            </a:r>
            <a:r>
              <a:rPr lang="ar-DZ" dirty="0" smtClean="0"/>
              <a:t> النمو والتغير في كثير من مقتنيات </a:t>
            </a:r>
            <a:r>
              <a:rPr lang="ar-DZ" dirty="0" err="1" smtClean="0"/>
              <a:t>المكتبه</a:t>
            </a:r>
            <a:r>
              <a:rPr lang="ar-DZ" dirty="0" smtClean="0"/>
              <a:t> وطرق تنظيمها وتسهيل سبل الوصول </a:t>
            </a:r>
            <a:r>
              <a:rPr lang="ar-DZ" dirty="0" err="1" smtClean="0"/>
              <a:t>اليها</a:t>
            </a:r>
            <a:r>
              <a:rPr lang="ar-DZ" dirty="0" smtClean="0"/>
              <a:t>. </a:t>
            </a:r>
            <a:r>
              <a:rPr lang="ar-DZ" dirty="0" smtClean="0"/>
              <a:t>مرنا </a:t>
            </a:r>
            <a:r>
              <a:rPr lang="ar-DZ" dirty="0" smtClean="0"/>
              <a:t>يمكن </a:t>
            </a:r>
            <a:r>
              <a:rPr lang="ar-DZ" dirty="0" err="1" smtClean="0"/>
              <a:t>اعاده</a:t>
            </a:r>
            <a:r>
              <a:rPr lang="ar-DZ" dirty="0" smtClean="0"/>
              <a:t> تنظيم مخططه وبنيته. متقاربا ليسهل للمرتادين والعاملين التنقل فيه. بسيطا يسهل الاهتداء </a:t>
            </a:r>
            <a:r>
              <a:rPr lang="ar-DZ" dirty="0" err="1" smtClean="0"/>
              <a:t>الى</a:t>
            </a:r>
            <a:r>
              <a:rPr lang="ar-DZ" dirty="0" smtClean="0"/>
              <a:t> مدخله من الخارج والوصول من مدخله </a:t>
            </a:r>
            <a:r>
              <a:rPr lang="ar-DZ" dirty="0" err="1" smtClean="0"/>
              <a:t>الى</a:t>
            </a:r>
            <a:r>
              <a:rPr lang="ar-DZ" dirty="0" smtClean="0"/>
              <a:t> جميع وحداته. قابلا للتوسع. فالمبنى المرن تصمم وحداته </a:t>
            </a:r>
            <a:r>
              <a:rPr lang="ar-DZ" dirty="0" err="1" smtClean="0"/>
              <a:t>و</a:t>
            </a:r>
            <a:r>
              <a:rPr lang="ar-DZ" dirty="0" smtClean="0"/>
              <a:t> تكييفه وتهيئته </a:t>
            </a:r>
            <a:r>
              <a:rPr lang="ar-DZ" dirty="0" err="1" smtClean="0"/>
              <a:t>واضاءته</a:t>
            </a:r>
            <a:r>
              <a:rPr lang="ar-DZ" dirty="0" smtClean="0"/>
              <a:t> على نحو يجعل من السهل تغييرها تبعا </a:t>
            </a:r>
            <a:r>
              <a:rPr lang="ar-DZ" dirty="0" err="1" smtClean="0"/>
              <a:t>للحاجه</a:t>
            </a:r>
            <a:r>
              <a:rPr lang="ar-DZ" dirty="0" smtClean="0"/>
              <a:t> </a:t>
            </a:r>
            <a:r>
              <a:rPr lang="ar-DZ" dirty="0" err="1" smtClean="0"/>
              <a:t>باقل</a:t>
            </a:r>
            <a:r>
              <a:rPr lang="ar-DZ" dirty="0" smtClean="0"/>
              <a:t> تكلفه ماليه.</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lnSpcReduction="10000"/>
          </a:bodyPr>
          <a:lstStyle/>
          <a:p>
            <a:pPr algn="r" rtl="1"/>
            <a:r>
              <a:rPr lang="ar-DZ" dirty="0" smtClean="0"/>
              <a:t>المداخل </a:t>
            </a:r>
            <a:r>
              <a:rPr lang="ar-DZ" dirty="0" err="1" smtClean="0"/>
              <a:t>والابواب</a:t>
            </a:r>
            <a:r>
              <a:rPr lang="ar-DZ" dirty="0" smtClean="0"/>
              <a:t>. مدخل للموظفين الطوارئ ومخارج مدخل عام واحد </a:t>
            </a:r>
            <a:r>
              <a:rPr lang="ar-DZ" dirty="0" err="1" smtClean="0"/>
              <a:t>للمكتبه</a:t>
            </a:r>
            <a:r>
              <a:rPr lang="ar-DZ" dirty="0" smtClean="0"/>
              <a:t> المدخل لابد </a:t>
            </a:r>
            <a:r>
              <a:rPr lang="ar-DZ" dirty="0" err="1" smtClean="0"/>
              <a:t>ان</a:t>
            </a:r>
            <a:r>
              <a:rPr lang="ar-DZ" dirty="0" smtClean="0"/>
              <a:t> يكون بسيطا. تنظيم ادوار المبنى الطوابق. مصالح تقنيه توضع في الخلف </a:t>
            </a:r>
            <a:r>
              <a:rPr lang="ar-DZ" dirty="0" err="1" smtClean="0"/>
              <a:t>او</a:t>
            </a:r>
            <a:r>
              <a:rPr lang="ar-DZ" dirty="0" smtClean="0"/>
              <a:t> </a:t>
            </a:r>
            <a:r>
              <a:rPr lang="ar-DZ" dirty="0" err="1" smtClean="0"/>
              <a:t>الادوار</a:t>
            </a:r>
            <a:r>
              <a:rPr lang="ar-DZ" dirty="0" smtClean="0"/>
              <a:t> العليا. مباشره مع الدور الرئيسي المتصل مباشره مع المدخل العام مقرا للخدمات </a:t>
            </a:r>
            <a:r>
              <a:rPr lang="ar-DZ" dirty="0" err="1" smtClean="0"/>
              <a:t>العامه</a:t>
            </a:r>
            <a:r>
              <a:rPr lang="ar-DZ" dirty="0" smtClean="0"/>
              <a:t>  لذا فهو يحتوي على الفهرس العام </a:t>
            </a:r>
            <a:r>
              <a:rPr lang="ar-DZ" dirty="0" err="1" smtClean="0"/>
              <a:t>وارشاد</a:t>
            </a:r>
            <a:r>
              <a:rPr lang="ar-DZ" dirty="0" smtClean="0"/>
              <a:t> الرواد </a:t>
            </a:r>
            <a:r>
              <a:rPr lang="ar-DZ" dirty="0" err="1" smtClean="0"/>
              <a:t>والخدمه</a:t>
            </a:r>
            <a:r>
              <a:rPr lang="ar-DZ" dirty="0" smtClean="0"/>
              <a:t> </a:t>
            </a:r>
            <a:r>
              <a:rPr lang="ar-DZ" dirty="0" err="1" smtClean="0"/>
              <a:t>المرجعيه</a:t>
            </a:r>
            <a:r>
              <a:rPr lang="ar-DZ" dirty="0" smtClean="0"/>
              <a:t>. </a:t>
            </a:r>
            <a:r>
              <a:rPr lang="ar-DZ" dirty="0" err="1" smtClean="0"/>
              <a:t>والمجموعه</a:t>
            </a:r>
            <a:r>
              <a:rPr lang="ar-DZ" dirty="0" smtClean="0"/>
              <a:t> </a:t>
            </a:r>
            <a:r>
              <a:rPr lang="ar-DZ" dirty="0" err="1" smtClean="0"/>
              <a:t>اللازمه</a:t>
            </a:r>
            <a:r>
              <a:rPr lang="ar-DZ" dirty="0" smtClean="0"/>
              <a:t> لذلك والكشافات </a:t>
            </a:r>
            <a:r>
              <a:rPr lang="ar-DZ" dirty="0" err="1" smtClean="0"/>
              <a:t>والادوات</a:t>
            </a:r>
            <a:r>
              <a:rPr lang="ar-DZ" dirty="0" smtClean="0"/>
              <a:t> </a:t>
            </a:r>
            <a:r>
              <a:rPr lang="ar-DZ" dirty="0" err="1" smtClean="0"/>
              <a:t>البيوغرافيه</a:t>
            </a:r>
            <a:r>
              <a:rPr lang="ar-DZ" dirty="0" smtClean="0"/>
              <a:t> والدوريات </a:t>
            </a:r>
            <a:r>
              <a:rPr lang="ar-DZ" dirty="0" err="1" smtClean="0"/>
              <a:t>الجاريه</a:t>
            </a:r>
            <a:r>
              <a:rPr lang="ar-DZ" dirty="0" smtClean="0"/>
              <a:t> وتكون مساحه هذا الدور اكبر من </a:t>
            </a:r>
            <a:r>
              <a:rPr lang="ar-DZ" dirty="0" err="1" smtClean="0"/>
              <a:t>البقيه</a:t>
            </a:r>
            <a:r>
              <a:rPr lang="ar-DZ" dirty="0" smtClean="0"/>
              <a:t>. وحدتي تنميه المجموعات والتصنيف والكشافات </a:t>
            </a:r>
            <a:r>
              <a:rPr lang="ar-DZ" dirty="0" err="1" smtClean="0"/>
              <a:t>والفهرسه</a:t>
            </a:r>
            <a:r>
              <a:rPr lang="ar-DZ" dirty="0" smtClean="0"/>
              <a:t> لابد </a:t>
            </a:r>
            <a:r>
              <a:rPr lang="ar-DZ" dirty="0" err="1" smtClean="0"/>
              <a:t>ان</a:t>
            </a:r>
            <a:r>
              <a:rPr lang="ar-DZ" dirty="0" smtClean="0"/>
              <a:t> توضع بعيدا عن مصلحه </a:t>
            </a:r>
            <a:r>
              <a:rPr lang="ar-DZ" dirty="0" err="1" smtClean="0"/>
              <a:t>القراءه</a:t>
            </a:r>
            <a:r>
              <a:rPr lang="ar-DZ" dirty="0" smtClean="0"/>
              <a:t> </a:t>
            </a:r>
            <a:r>
              <a:rPr lang="ar-DZ" dirty="0" err="1" smtClean="0"/>
              <a:t>والخدمه</a:t>
            </a:r>
            <a:r>
              <a:rPr lang="ar-DZ" dirty="0" smtClean="0"/>
              <a:t> </a:t>
            </a:r>
            <a:r>
              <a:rPr lang="ar-DZ" dirty="0" err="1" smtClean="0"/>
              <a:t>لانها</a:t>
            </a:r>
            <a:r>
              <a:rPr lang="ar-DZ" dirty="0" smtClean="0"/>
              <a:t> مصادر للضوضاء.</a:t>
            </a: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85000" lnSpcReduction="20000"/>
          </a:bodyPr>
          <a:lstStyle/>
          <a:p>
            <a:pPr algn="r" rtl="1"/>
            <a:r>
              <a:rPr lang="ar-DZ" dirty="0" err="1" smtClean="0"/>
              <a:t>المساحه</a:t>
            </a:r>
            <a:r>
              <a:rPr lang="ar-DZ" dirty="0" smtClean="0"/>
              <a:t> </a:t>
            </a:r>
            <a:r>
              <a:rPr lang="ar-DZ" dirty="0" err="1" smtClean="0"/>
              <a:t>العامه</a:t>
            </a:r>
            <a:r>
              <a:rPr lang="ar-DZ" dirty="0" smtClean="0"/>
              <a:t> النوافذ وفتحات </a:t>
            </a:r>
            <a:r>
              <a:rPr lang="ar-DZ" dirty="0" err="1" smtClean="0"/>
              <a:t>التهويه</a:t>
            </a:r>
            <a:r>
              <a:rPr lang="ar-DZ" dirty="0" smtClean="0"/>
              <a:t> </a:t>
            </a:r>
            <a:r>
              <a:rPr lang="ar-DZ" dirty="0" err="1" smtClean="0"/>
              <a:t>والتدفئه</a:t>
            </a:r>
            <a:r>
              <a:rPr lang="ar-DZ" dirty="0" smtClean="0"/>
              <a:t> يتم رفعها شريطه شريطيه ومرتفعه عن </a:t>
            </a:r>
            <a:r>
              <a:rPr lang="ar-DZ" dirty="0" err="1" smtClean="0"/>
              <a:t>ارضيه</a:t>
            </a:r>
            <a:r>
              <a:rPr lang="ar-DZ" dirty="0" smtClean="0"/>
              <a:t> الدور. التنظيم المفتوح يسمح </a:t>
            </a:r>
            <a:r>
              <a:rPr lang="ar-DZ" dirty="0" err="1" smtClean="0"/>
              <a:t>باعاده</a:t>
            </a:r>
            <a:r>
              <a:rPr lang="ar-DZ" dirty="0" smtClean="0"/>
              <a:t> تنظيم وحداتها حسب </a:t>
            </a:r>
            <a:r>
              <a:rPr lang="ar-DZ" dirty="0" err="1" smtClean="0"/>
              <a:t>الحاجه</a:t>
            </a:r>
            <a:r>
              <a:rPr lang="ar-DZ" dirty="0" smtClean="0"/>
              <a:t> الجدران </a:t>
            </a:r>
            <a:r>
              <a:rPr lang="ar-DZ" dirty="0" err="1" smtClean="0"/>
              <a:t>المتحركه</a:t>
            </a:r>
            <a:r>
              <a:rPr lang="ar-DZ" dirty="0" smtClean="0"/>
              <a:t>. </a:t>
            </a:r>
            <a:r>
              <a:rPr lang="ar-DZ" dirty="0" err="1" smtClean="0"/>
              <a:t>الخرسانه</a:t>
            </a:r>
            <a:r>
              <a:rPr lang="ar-DZ" dirty="0" smtClean="0"/>
              <a:t> </a:t>
            </a:r>
            <a:r>
              <a:rPr lang="ar-DZ" dirty="0" err="1" smtClean="0"/>
              <a:t>المسلحه</a:t>
            </a:r>
            <a:r>
              <a:rPr lang="ar-DZ" dirty="0" smtClean="0"/>
              <a:t> </a:t>
            </a:r>
            <a:r>
              <a:rPr lang="ar-DZ" dirty="0" err="1" smtClean="0"/>
              <a:t>سيئه</a:t>
            </a:r>
            <a:r>
              <a:rPr lang="ar-DZ" dirty="0" smtClean="0"/>
              <a:t> وتجعل عدم </a:t>
            </a:r>
            <a:r>
              <a:rPr lang="ar-DZ" dirty="0" err="1" smtClean="0"/>
              <a:t>مرونه</a:t>
            </a:r>
            <a:r>
              <a:rPr lang="ar-DZ" dirty="0" smtClean="0"/>
              <a:t> في </a:t>
            </a:r>
            <a:r>
              <a:rPr lang="ar-DZ" dirty="0" err="1" smtClean="0"/>
              <a:t>اعاده</a:t>
            </a:r>
            <a:r>
              <a:rPr lang="ar-DZ" dirty="0" smtClean="0"/>
              <a:t> تنظيم المبنى. الزجاج غرس </a:t>
            </a:r>
            <a:r>
              <a:rPr lang="ar-DZ" dirty="0" err="1" smtClean="0"/>
              <a:t>الاشجار</a:t>
            </a:r>
            <a:r>
              <a:rPr lang="ar-DZ" dirty="0" smtClean="0"/>
              <a:t> </a:t>
            </a:r>
            <a:r>
              <a:rPr lang="ar-DZ" dirty="0" err="1" smtClean="0"/>
              <a:t>اضافه</a:t>
            </a:r>
            <a:r>
              <a:rPr lang="ar-DZ" dirty="0" smtClean="0"/>
              <a:t> بعض العناصر التي تمنع دخول </a:t>
            </a:r>
            <a:r>
              <a:rPr lang="ar-DZ" dirty="0" err="1" smtClean="0"/>
              <a:t>الاضاءه</a:t>
            </a:r>
            <a:r>
              <a:rPr lang="ar-DZ" dirty="0" smtClean="0"/>
              <a:t> </a:t>
            </a:r>
            <a:r>
              <a:rPr lang="ar-DZ" dirty="0" err="1" smtClean="0"/>
              <a:t>الطبيعيه</a:t>
            </a:r>
            <a:r>
              <a:rPr lang="ar-DZ" dirty="0" smtClean="0"/>
              <a:t> بالشمس </a:t>
            </a:r>
            <a:r>
              <a:rPr lang="ar-DZ" dirty="0" err="1" smtClean="0"/>
              <a:t>الى</a:t>
            </a:r>
            <a:r>
              <a:rPr lang="ar-DZ" dirty="0" smtClean="0"/>
              <a:t> </a:t>
            </a:r>
            <a:r>
              <a:rPr lang="ar-DZ" dirty="0" err="1" smtClean="0"/>
              <a:t>اضاءه</a:t>
            </a:r>
            <a:r>
              <a:rPr lang="ar-DZ" dirty="0" smtClean="0"/>
              <a:t> غير مباشره. </a:t>
            </a:r>
            <a:r>
              <a:rPr lang="ar-DZ" dirty="0" err="1" smtClean="0"/>
              <a:t>الطاقه</a:t>
            </a:r>
            <a:r>
              <a:rPr lang="ar-DZ" dirty="0" smtClean="0"/>
              <a:t> </a:t>
            </a:r>
            <a:r>
              <a:rPr lang="ar-DZ" dirty="0" err="1" smtClean="0"/>
              <a:t>الاسقف</a:t>
            </a:r>
            <a:r>
              <a:rPr lang="ar-DZ" dirty="0" smtClean="0"/>
              <a:t> مرتفعه تحتاج </a:t>
            </a:r>
            <a:r>
              <a:rPr lang="ar-DZ" dirty="0" err="1" smtClean="0"/>
              <a:t>الى</a:t>
            </a:r>
            <a:r>
              <a:rPr lang="ar-DZ" dirty="0" smtClean="0"/>
              <a:t> طاقه </a:t>
            </a:r>
            <a:r>
              <a:rPr lang="ar-DZ" dirty="0" err="1" smtClean="0"/>
              <a:t>زائده</a:t>
            </a:r>
            <a:r>
              <a:rPr lang="ar-DZ" dirty="0" smtClean="0"/>
              <a:t> </a:t>
            </a:r>
            <a:r>
              <a:rPr lang="ar-DZ" dirty="0" err="1" smtClean="0"/>
              <a:t>واضافه</a:t>
            </a:r>
            <a:r>
              <a:rPr lang="ar-DZ" dirty="0" smtClean="0"/>
              <a:t> </a:t>
            </a:r>
            <a:r>
              <a:rPr lang="ar-DZ" dirty="0" err="1" smtClean="0"/>
              <a:t>واضاءه</a:t>
            </a:r>
            <a:r>
              <a:rPr lang="ar-DZ" dirty="0" smtClean="0"/>
              <a:t> </a:t>
            </a:r>
            <a:r>
              <a:rPr lang="ar-DZ" dirty="0" err="1" smtClean="0"/>
              <a:t>اكثر</a:t>
            </a:r>
            <a:r>
              <a:rPr lang="ar-DZ" dirty="0" smtClean="0"/>
              <a:t> وبالتالي استهلاك </a:t>
            </a:r>
            <a:r>
              <a:rPr lang="ar-DZ" dirty="0" err="1" smtClean="0"/>
              <a:t>الطاقه</a:t>
            </a:r>
            <a:r>
              <a:rPr lang="ar-DZ" dirty="0" smtClean="0"/>
              <a:t> يمكن </a:t>
            </a:r>
            <a:r>
              <a:rPr lang="ar-DZ" dirty="0" err="1" smtClean="0"/>
              <a:t>ايضا</a:t>
            </a:r>
            <a:r>
              <a:rPr lang="ar-DZ" dirty="0" smtClean="0"/>
              <a:t> وضع لوحات </a:t>
            </a:r>
            <a:r>
              <a:rPr lang="ar-DZ" dirty="0" err="1" smtClean="0"/>
              <a:t>الطاقه</a:t>
            </a:r>
            <a:r>
              <a:rPr lang="ar-DZ" dirty="0" smtClean="0"/>
              <a:t>. </a:t>
            </a:r>
            <a:r>
              <a:rPr lang="ar-DZ" dirty="0" err="1" smtClean="0"/>
              <a:t>الشمسيه</a:t>
            </a:r>
            <a:r>
              <a:rPr lang="ar-DZ" dirty="0" smtClean="0"/>
              <a:t>. اللون الفاتح </a:t>
            </a:r>
            <a:r>
              <a:rPr lang="ar-DZ" dirty="0" err="1" smtClean="0"/>
              <a:t>للاثاث</a:t>
            </a:r>
            <a:r>
              <a:rPr lang="ar-DZ" dirty="0" smtClean="0"/>
              <a:t>. قطع التيار بمجرد ذهاب المستفيد من المكان. </a:t>
            </a:r>
            <a:r>
              <a:rPr lang="ar-DZ" dirty="0" err="1" smtClean="0"/>
              <a:t>الاحمال</a:t>
            </a:r>
            <a:r>
              <a:rPr lang="ar-DZ" dirty="0" smtClean="0"/>
              <a:t> المبنى يتحمل ثقل </a:t>
            </a:r>
            <a:r>
              <a:rPr lang="ar-DZ" dirty="0" err="1" smtClean="0"/>
              <a:t>الاجهزه</a:t>
            </a:r>
            <a:r>
              <a:rPr lang="ar-DZ" dirty="0" smtClean="0"/>
              <a:t> والمجموعات. اللمسات </a:t>
            </a:r>
            <a:r>
              <a:rPr lang="ar-DZ" dirty="0" err="1" smtClean="0"/>
              <a:t>الجماليه</a:t>
            </a:r>
            <a:r>
              <a:rPr lang="ar-DZ" dirty="0" smtClean="0"/>
              <a:t> </a:t>
            </a:r>
            <a:r>
              <a:rPr lang="ar-DZ" dirty="0" err="1" smtClean="0"/>
              <a:t>البحته</a:t>
            </a:r>
            <a:r>
              <a:rPr lang="ar-DZ" dirty="0" smtClean="0"/>
              <a:t> مثل لوحه ترسم على الجدار </a:t>
            </a:r>
            <a:r>
              <a:rPr lang="ar-DZ" dirty="0" err="1" smtClean="0"/>
              <a:t>او</a:t>
            </a:r>
            <a:r>
              <a:rPr lang="ar-DZ" dirty="0" smtClean="0"/>
              <a:t> تعلق عليه. اللمسات </a:t>
            </a:r>
            <a:r>
              <a:rPr lang="ar-DZ" dirty="0" err="1" smtClean="0"/>
              <a:t>الجماليه</a:t>
            </a:r>
            <a:r>
              <a:rPr lang="ar-DZ" dirty="0" smtClean="0"/>
              <a:t> </a:t>
            </a:r>
            <a:r>
              <a:rPr lang="ar-DZ" dirty="0" err="1" smtClean="0"/>
              <a:t>الوظيفيه</a:t>
            </a:r>
            <a:r>
              <a:rPr lang="ar-DZ" dirty="0" smtClean="0"/>
              <a:t> مثل. هي بعض العناصر التي يضيفها المصمم للتغلب على العوائق والتخفيف من </a:t>
            </a:r>
            <a:r>
              <a:rPr lang="ar-DZ" dirty="0" err="1" smtClean="0"/>
              <a:t>اثرها</a:t>
            </a:r>
            <a:r>
              <a:rPr lang="ar-DZ" dirty="0" smtClean="0"/>
              <a:t>. عمود ضخم مثلا زوايا </a:t>
            </a:r>
            <a:r>
              <a:rPr lang="ar-DZ" dirty="0" err="1" smtClean="0"/>
              <a:t>عديده</a:t>
            </a:r>
            <a:r>
              <a:rPr lang="ar-DZ" dirty="0" smtClean="0"/>
              <a:t> لنضع </a:t>
            </a:r>
            <a:r>
              <a:rPr lang="ar-DZ" dirty="0" err="1" smtClean="0"/>
              <a:t>بها</a:t>
            </a:r>
            <a:r>
              <a:rPr lang="ar-DZ" dirty="0" smtClean="0"/>
              <a:t> طاولات</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pPr algn="r" rtl="1"/>
            <a:r>
              <a:rPr lang="ar-DZ" dirty="0" smtClean="0"/>
              <a:t>مكونات وحدات </a:t>
            </a:r>
            <a:r>
              <a:rPr lang="ar-DZ" dirty="0" err="1" smtClean="0"/>
              <a:t>المكتبه</a:t>
            </a:r>
            <a:r>
              <a:rPr lang="ar-DZ" dirty="0" smtClean="0"/>
              <a:t> منطقه المدخل تصمم </a:t>
            </a:r>
            <a:r>
              <a:rPr lang="ar-DZ" dirty="0" err="1" smtClean="0"/>
              <a:t>ساحه</a:t>
            </a:r>
            <a:r>
              <a:rPr lang="ar-DZ" dirty="0" smtClean="0"/>
              <a:t> الاستقبال بطريقه. تسمح </a:t>
            </a:r>
            <a:r>
              <a:rPr lang="ar-DZ" dirty="0" err="1" smtClean="0"/>
              <a:t>بالحركه</a:t>
            </a:r>
            <a:r>
              <a:rPr lang="ar-DZ" dirty="0" smtClean="0"/>
              <a:t> </a:t>
            </a:r>
            <a:r>
              <a:rPr lang="ar-DZ" dirty="0" err="1" smtClean="0"/>
              <a:t>المستديره</a:t>
            </a:r>
            <a:r>
              <a:rPr lang="ar-DZ" dirty="0" smtClean="0"/>
              <a:t> وتكثف فيها العوازل استخدام </a:t>
            </a:r>
            <a:r>
              <a:rPr lang="ar-DZ" dirty="0" err="1" smtClean="0"/>
              <a:t>الابواب</a:t>
            </a:r>
            <a:r>
              <a:rPr lang="ar-DZ" dirty="0" smtClean="0"/>
              <a:t> </a:t>
            </a:r>
            <a:r>
              <a:rPr lang="ar-DZ" dirty="0" err="1" smtClean="0"/>
              <a:t>الاليه</a:t>
            </a:r>
            <a:r>
              <a:rPr lang="ar-DZ" dirty="0" smtClean="0"/>
              <a:t> </a:t>
            </a:r>
            <a:r>
              <a:rPr lang="ar-DZ" dirty="0" err="1" smtClean="0"/>
              <a:t>اليدويه</a:t>
            </a:r>
            <a:r>
              <a:rPr lang="ar-DZ" dirty="0" smtClean="0"/>
              <a:t>. تصميم هذه</a:t>
            </a: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10000"/>
          </a:bodyPr>
          <a:lstStyle/>
          <a:p>
            <a:pPr algn="r" rtl="1"/>
            <a:r>
              <a:rPr lang="ar-DZ" dirty="0" err="1" smtClean="0"/>
              <a:t>المنطقه</a:t>
            </a:r>
            <a:r>
              <a:rPr lang="ar-DZ" dirty="0" smtClean="0"/>
              <a:t> </a:t>
            </a:r>
            <a:r>
              <a:rPr lang="ar-DZ" dirty="0" err="1" smtClean="0"/>
              <a:t>وكانها</a:t>
            </a:r>
            <a:r>
              <a:rPr lang="ar-DZ" dirty="0" smtClean="0"/>
              <a:t>. منطقه خدمات </a:t>
            </a:r>
            <a:r>
              <a:rPr lang="ar-DZ" dirty="0" err="1" smtClean="0"/>
              <a:t>سريعه</a:t>
            </a:r>
            <a:r>
              <a:rPr lang="ar-DZ" dirty="0" smtClean="0"/>
              <a:t> وحركه </a:t>
            </a:r>
            <a:r>
              <a:rPr lang="ar-DZ" dirty="0" err="1" smtClean="0"/>
              <a:t>كثيفه</a:t>
            </a:r>
            <a:r>
              <a:rPr lang="ar-DZ" dirty="0" smtClean="0"/>
              <a:t> توضع </a:t>
            </a:r>
            <a:r>
              <a:rPr lang="ar-DZ" dirty="0" err="1" smtClean="0"/>
              <a:t>بها</a:t>
            </a:r>
            <a:r>
              <a:rPr lang="ar-DZ" dirty="0" smtClean="0"/>
              <a:t> مثلا نشرات عن </a:t>
            </a:r>
            <a:r>
              <a:rPr lang="ar-DZ" dirty="0" err="1" smtClean="0"/>
              <a:t>اقسام</a:t>
            </a:r>
            <a:r>
              <a:rPr lang="ar-DZ" dirty="0" smtClean="0"/>
              <a:t> </a:t>
            </a:r>
            <a:r>
              <a:rPr lang="ar-DZ" dirty="0" err="1" smtClean="0"/>
              <a:t>المكتبه</a:t>
            </a:r>
            <a:r>
              <a:rPr lang="ar-DZ" dirty="0" smtClean="0"/>
              <a:t> الدليل </a:t>
            </a:r>
            <a:r>
              <a:rPr lang="ar-DZ" dirty="0" err="1" smtClean="0"/>
              <a:t>الالي</a:t>
            </a:r>
            <a:r>
              <a:rPr lang="ar-DZ" dirty="0" smtClean="0"/>
              <a:t> </a:t>
            </a:r>
            <a:r>
              <a:rPr lang="ar-DZ" dirty="0" err="1" smtClean="0"/>
              <a:t>للمكتبه</a:t>
            </a:r>
            <a:r>
              <a:rPr lang="ar-DZ" dirty="0" smtClean="0"/>
              <a:t>. تحتوي هذه </a:t>
            </a:r>
            <a:r>
              <a:rPr lang="ar-DZ" dirty="0" err="1" smtClean="0"/>
              <a:t>المنطقه</a:t>
            </a:r>
            <a:r>
              <a:rPr lang="ar-DZ" dirty="0" smtClean="0"/>
              <a:t> على. لوحه </a:t>
            </a:r>
            <a:r>
              <a:rPr lang="ar-DZ" dirty="0" err="1" smtClean="0"/>
              <a:t>اخبار</a:t>
            </a:r>
            <a:r>
              <a:rPr lang="ar-DZ" dirty="0" smtClean="0"/>
              <a:t> المجتمع الذي تخدمه </a:t>
            </a:r>
            <a:r>
              <a:rPr lang="ar-DZ" dirty="0" err="1" smtClean="0"/>
              <a:t>المكتبه</a:t>
            </a:r>
            <a:r>
              <a:rPr lang="ar-DZ" dirty="0" smtClean="0"/>
              <a:t>. خزائن المواد التي وصلت حديثا </a:t>
            </a:r>
            <a:r>
              <a:rPr lang="ar-DZ" dirty="0" err="1" smtClean="0"/>
              <a:t>او</a:t>
            </a:r>
            <a:r>
              <a:rPr lang="ar-DZ" dirty="0" smtClean="0"/>
              <a:t> </a:t>
            </a:r>
            <a:r>
              <a:rPr lang="ar-DZ" dirty="0" err="1" smtClean="0"/>
              <a:t>اغلى</a:t>
            </a:r>
            <a:r>
              <a:rPr lang="ar-DZ" dirty="0" smtClean="0"/>
              <a:t> </a:t>
            </a:r>
            <a:r>
              <a:rPr lang="ar-DZ" dirty="0" err="1" smtClean="0"/>
              <a:t>فاغلفتها</a:t>
            </a:r>
            <a:r>
              <a:rPr lang="ar-DZ" dirty="0" smtClean="0"/>
              <a:t>. </a:t>
            </a:r>
            <a:r>
              <a:rPr lang="ar-DZ" dirty="0" err="1" smtClean="0"/>
              <a:t>الاعداد</a:t>
            </a:r>
            <a:r>
              <a:rPr lang="ar-DZ" dirty="0" smtClean="0"/>
              <a:t> </a:t>
            </a:r>
            <a:r>
              <a:rPr lang="ar-DZ" dirty="0" err="1" smtClean="0"/>
              <a:t>الجاريه</a:t>
            </a:r>
            <a:r>
              <a:rPr lang="ar-DZ" dirty="0" smtClean="0"/>
              <a:t> من الصحف والمجلات. منطقه </a:t>
            </a:r>
            <a:r>
              <a:rPr lang="ar-DZ" dirty="0" err="1" smtClean="0"/>
              <a:t>الاعاره</a:t>
            </a:r>
            <a:r>
              <a:rPr lang="ar-DZ" dirty="0" smtClean="0"/>
              <a:t>. منضده </a:t>
            </a:r>
            <a:r>
              <a:rPr lang="ar-DZ" dirty="0" err="1" smtClean="0"/>
              <a:t>الاعاره</a:t>
            </a:r>
            <a:r>
              <a:rPr lang="ar-DZ" dirty="0" smtClean="0"/>
              <a:t> تتميز بقدرتها على تحمل المرتدين في </a:t>
            </a:r>
            <a:r>
              <a:rPr lang="ar-DZ" dirty="0" err="1" smtClean="0"/>
              <a:t>الاوقات</a:t>
            </a:r>
            <a:r>
              <a:rPr lang="ar-DZ" dirty="0" smtClean="0"/>
              <a:t> </a:t>
            </a:r>
            <a:r>
              <a:rPr lang="ar-DZ" dirty="0" err="1" smtClean="0"/>
              <a:t>الدروه</a:t>
            </a:r>
            <a:r>
              <a:rPr lang="ar-DZ" dirty="0" smtClean="0"/>
              <a:t> وتسهيل </a:t>
            </a:r>
            <a:r>
              <a:rPr lang="ar-DZ" dirty="0" err="1" smtClean="0"/>
              <a:t>الاعاره</a:t>
            </a:r>
            <a:r>
              <a:rPr lang="ar-DZ" dirty="0" smtClean="0"/>
              <a:t> </a:t>
            </a:r>
            <a:r>
              <a:rPr lang="ar-DZ" dirty="0" err="1" smtClean="0"/>
              <a:t>والارجاع</a:t>
            </a:r>
            <a:r>
              <a:rPr lang="ar-DZ" dirty="0" smtClean="0"/>
              <a:t> تكون خاليه من المعوقات </a:t>
            </a:r>
            <a:r>
              <a:rPr lang="ar-DZ" dirty="0" err="1" smtClean="0"/>
              <a:t>وواسعه</a:t>
            </a:r>
            <a:r>
              <a:rPr lang="ar-DZ" dirty="0" smtClean="0"/>
              <a:t>. منطقه </a:t>
            </a:r>
            <a:r>
              <a:rPr lang="ar-DZ" dirty="0" err="1" smtClean="0"/>
              <a:t>الخدمه</a:t>
            </a:r>
            <a:r>
              <a:rPr lang="ar-DZ" dirty="0" smtClean="0"/>
              <a:t> </a:t>
            </a:r>
            <a:r>
              <a:rPr lang="ar-DZ" dirty="0" err="1" smtClean="0"/>
              <a:t>المرجعيه</a:t>
            </a:r>
            <a:r>
              <a:rPr lang="ar-DZ" dirty="0" smtClean="0"/>
              <a:t> تشمل مساحه </a:t>
            </a:r>
            <a:r>
              <a:rPr lang="ar-DZ" dirty="0" err="1" smtClean="0"/>
              <a:t>المكتبه</a:t>
            </a:r>
            <a:r>
              <a:rPr lang="ar-DZ" dirty="0" smtClean="0"/>
              <a:t> </a:t>
            </a:r>
            <a:r>
              <a:rPr lang="ar-DZ" dirty="0" err="1" smtClean="0"/>
              <a:t>الخدمه</a:t>
            </a:r>
            <a:r>
              <a:rPr lang="ar-DZ" dirty="0" smtClean="0"/>
              <a:t> ومساحه كافيه لمجموعه المراجع التي يحتاجها العاملون بالاستمرار </a:t>
            </a:r>
            <a:r>
              <a:rPr lang="ar-DZ" dirty="0" err="1" smtClean="0"/>
              <a:t>بالاضافه</a:t>
            </a:r>
            <a:r>
              <a:rPr lang="ar-DZ" dirty="0" smtClean="0"/>
              <a:t> </a:t>
            </a:r>
            <a:r>
              <a:rPr lang="ar-DZ" dirty="0" err="1" smtClean="0"/>
              <a:t>الى</a:t>
            </a:r>
            <a:r>
              <a:rPr lang="ar-DZ" dirty="0" smtClean="0"/>
              <a:t> مساحته للمستفيدين.</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85000" lnSpcReduction="20000"/>
          </a:bodyPr>
          <a:lstStyle/>
          <a:p>
            <a:pPr algn="r" rtl="1"/>
            <a:r>
              <a:rPr lang="ar-DZ" dirty="0" smtClean="0"/>
              <a:t>منطقه </a:t>
            </a:r>
            <a:r>
              <a:rPr lang="ar-DZ" dirty="0" err="1" smtClean="0"/>
              <a:t>الاطفال</a:t>
            </a:r>
            <a:r>
              <a:rPr lang="ar-DZ" dirty="0" smtClean="0"/>
              <a:t> والشباب </a:t>
            </a:r>
            <a:r>
              <a:rPr lang="ar-DZ" dirty="0" err="1" smtClean="0"/>
              <a:t>بها</a:t>
            </a:r>
            <a:r>
              <a:rPr lang="ar-DZ" dirty="0" smtClean="0"/>
              <a:t> نشاطات على </a:t>
            </a:r>
            <a:r>
              <a:rPr lang="ar-DZ" dirty="0" err="1" smtClean="0"/>
              <a:t>اساس</a:t>
            </a:r>
            <a:r>
              <a:rPr lang="ar-DZ" dirty="0" smtClean="0"/>
              <a:t> فردي ومكان </a:t>
            </a:r>
            <a:r>
              <a:rPr lang="ar-DZ" dirty="0" err="1" smtClean="0"/>
              <a:t>لقراءه</a:t>
            </a:r>
            <a:r>
              <a:rPr lang="ar-DZ" dirty="0" smtClean="0"/>
              <a:t> قصه يكون مفصولا عنها بعازل </a:t>
            </a:r>
            <a:r>
              <a:rPr lang="ar-DZ" dirty="0" err="1" smtClean="0"/>
              <a:t>او</a:t>
            </a:r>
            <a:r>
              <a:rPr lang="ar-DZ" dirty="0" smtClean="0"/>
              <a:t> باب ومكان لعرض السمع البصري. ومساحه </a:t>
            </a:r>
            <a:r>
              <a:rPr lang="ar-DZ" dirty="0" err="1" smtClean="0"/>
              <a:t>خاصه</a:t>
            </a:r>
            <a:r>
              <a:rPr lang="ar-DZ" dirty="0" smtClean="0"/>
              <a:t> للتصفح </a:t>
            </a:r>
            <a:r>
              <a:rPr lang="ar-DZ" dirty="0" err="1" smtClean="0"/>
              <a:t>والقراءه</a:t>
            </a:r>
            <a:r>
              <a:rPr lang="ar-DZ" dirty="0" smtClean="0"/>
              <a:t>. </a:t>
            </a:r>
            <a:r>
              <a:rPr lang="ar-DZ" dirty="0" err="1" smtClean="0"/>
              <a:t>اتاتها</a:t>
            </a:r>
            <a:r>
              <a:rPr lang="ar-DZ" dirty="0" smtClean="0"/>
              <a:t> لابد </a:t>
            </a:r>
            <a:r>
              <a:rPr lang="ar-DZ" dirty="0" err="1" smtClean="0"/>
              <a:t>ان</a:t>
            </a:r>
            <a:r>
              <a:rPr lang="ar-DZ" dirty="0" smtClean="0"/>
              <a:t> يتناسب مع حجم </a:t>
            </a:r>
            <a:r>
              <a:rPr lang="ar-DZ" dirty="0" err="1" smtClean="0"/>
              <a:t>الاطفال</a:t>
            </a:r>
            <a:r>
              <a:rPr lang="ar-DZ" dirty="0" smtClean="0"/>
              <a:t> وتكون </a:t>
            </a:r>
            <a:r>
              <a:rPr lang="ar-DZ" dirty="0" err="1" smtClean="0"/>
              <a:t>جذابه</a:t>
            </a:r>
            <a:r>
              <a:rPr lang="ar-DZ" dirty="0" smtClean="0"/>
              <a:t>. مركز الوسائل </a:t>
            </a:r>
            <a:r>
              <a:rPr lang="ar-DZ" dirty="0" err="1" smtClean="0"/>
              <a:t>به</a:t>
            </a:r>
            <a:r>
              <a:rPr lang="ar-DZ" dirty="0" smtClean="0"/>
              <a:t> عوازل الصوت. مناطق </a:t>
            </a:r>
            <a:r>
              <a:rPr lang="ar-DZ" dirty="0" err="1" smtClean="0"/>
              <a:t>القراءه</a:t>
            </a:r>
            <a:r>
              <a:rPr lang="ar-DZ" dirty="0" smtClean="0"/>
              <a:t> </a:t>
            </a:r>
            <a:r>
              <a:rPr lang="ar-DZ" dirty="0" err="1" smtClean="0"/>
              <a:t>العامه</a:t>
            </a:r>
            <a:r>
              <a:rPr lang="ar-DZ" dirty="0" smtClean="0"/>
              <a:t> </a:t>
            </a:r>
            <a:r>
              <a:rPr lang="ar-DZ" dirty="0" err="1" smtClean="0"/>
              <a:t>المكتبه</a:t>
            </a:r>
            <a:r>
              <a:rPr lang="ar-DZ" dirty="0" smtClean="0"/>
              <a:t> </a:t>
            </a:r>
            <a:r>
              <a:rPr lang="ar-DZ" dirty="0" err="1" smtClean="0"/>
              <a:t>العامه</a:t>
            </a:r>
            <a:r>
              <a:rPr lang="ar-DZ" dirty="0" smtClean="0"/>
              <a:t> بانفراد يقرا فيها الناس </a:t>
            </a:r>
            <a:r>
              <a:rPr lang="ar-DZ" dirty="0" err="1" smtClean="0"/>
              <a:t>المكتبه</a:t>
            </a:r>
            <a:r>
              <a:rPr lang="ar-DZ" dirty="0" smtClean="0"/>
              <a:t> </a:t>
            </a:r>
            <a:r>
              <a:rPr lang="ar-DZ" dirty="0" err="1" smtClean="0"/>
              <a:t>الجامعيه</a:t>
            </a:r>
            <a:r>
              <a:rPr lang="ar-DZ" dirty="0" smtClean="0"/>
              <a:t> يقرا فيها </a:t>
            </a:r>
            <a:r>
              <a:rPr lang="ar-DZ" dirty="0" err="1" smtClean="0"/>
              <a:t>الافراد</a:t>
            </a:r>
            <a:r>
              <a:rPr lang="ar-DZ" dirty="0" smtClean="0"/>
              <a:t> مجموعات. مناطق المجموعات </a:t>
            </a:r>
            <a:r>
              <a:rPr lang="ar-DZ" dirty="0" err="1" smtClean="0"/>
              <a:t>العامه</a:t>
            </a:r>
            <a:r>
              <a:rPr lang="ar-DZ" dirty="0" smtClean="0"/>
              <a:t> مناطق العمل والمكاتب. </a:t>
            </a:r>
            <a:r>
              <a:rPr lang="ar-DZ" dirty="0" err="1" smtClean="0"/>
              <a:t>حريه</a:t>
            </a:r>
            <a:r>
              <a:rPr lang="ar-DZ" dirty="0" smtClean="0"/>
              <a:t> </a:t>
            </a:r>
            <a:r>
              <a:rPr lang="ar-DZ" dirty="0" err="1" smtClean="0"/>
              <a:t>الحركه</a:t>
            </a:r>
            <a:r>
              <a:rPr lang="ar-DZ" dirty="0" smtClean="0"/>
              <a:t> وسلامه الموظفين </a:t>
            </a:r>
            <a:r>
              <a:rPr lang="ar-DZ" dirty="0" err="1" smtClean="0"/>
              <a:t>الاضاءه</a:t>
            </a:r>
            <a:r>
              <a:rPr lang="ar-DZ" dirty="0" smtClean="0"/>
              <a:t> </a:t>
            </a:r>
            <a:r>
              <a:rPr lang="ar-DZ" dirty="0" err="1" smtClean="0"/>
              <a:t>الجيده</a:t>
            </a:r>
            <a:r>
              <a:rPr lang="ar-DZ" dirty="0" smtClean="0"/>
              <a:t> تخفيض مستوى الضوضاء عمل ممرات </a:t>
            </a:r>
            <a:r>
              <a:rPr lang="ar-DZ" dirty="0" err="1" smtClean="0"/>
              <a:t>مناسبه</a:t>
            </a:r>
            <a:r>
              <a:rPr lang="ar-DZ" dirty="0" smtClean="0"/>
              <a:t> </a:t>
            </a:r>
            <a:r>
              <a:rPr lang="ar-DZ" dirty="0" err="1" smtClean="0"/>
              <a:t>واماكن</a:t>
            </a:r>
            <a:r>
              <a:rPr lang="ar-DZ" dirty="0" smtClean="0"/>
              <a:t> وقوف العربات الكتب. توفير </a:t>
            </a:r>
            <a:r>
              <a:rPr lang="ar-DZ" dirty="0" err="1" smtClean="0"/>
              <a:t>اجهزه</a:t>
            </a:r>
            <a:r>
              <a:rPr lang="ar-DZ" dirty="0" smtClean="0"/>
              <a:t> الاتصال وضع مصعد لنقل </a:t>
            </a:r>
            <a:r>
              <a:rPr lang="ar-DZ" dirty="0" err="1" smtClean="0"/>
              <a:t>اوعيه</a:t>
            </a:r>
            <a:r>
              <a:rPr lang="ar-DZ" dirty="0" smtClean="0"/>
              <a:t> المعلومات. مناطق </a:t>
            </a:r>
            <a:r>
              <a:rPr lang="ar-DZ" dirty="0" err="1" smtClean="0"/>
              <a:t>الاستراحه</a:t>
            </a:r>
            <a:r>
              <a:rPr lang="ar-DZ" dirty="0" smtClean="0"/>
              <a:t> والانتظار </a:t>
            </a:r>
            <a:r>
              <a:rPr lang="ar-DZ" dirty="0" err="1" smtClean="0"/>
              <a:t>البيئه</a:t>
            </a:r>
            <a:r>
              <a:rPr lang="ar-DZ" dirty="0" smtClean="0"/>
              <a:t> </a:t>
            </a:r>
            <a:r>
              <a:rPr lang="ar-DZ" dirty="0" err="1" smtClean="0"/>
              <a:t>الداخليه</a:t>
            </a:r>
            <a:r>
              <a:rPr lang="ar-DZ" dirty="0" smtClean="0"/>
              <a:t> </a:t>
            </a:r>
            <a:r>
              <a:rPr lang="ar-DZ" dirty="0" err="1" smtClean="0"/>
              <a:t>الاضاءه</a:t>
            </a:r>
            <a:r>
              <a:rPr lang="ar-DZ" dirty="0" smtClean="0"/>
              <a:t> </a:t>
            </a:r>
            <a:r>
              <a:rPr lang="ar-DZ" dirty="0" err="1" smtClean="0"/>
              <a:t>التهويه</a:t>
            </a:r>
            <a:r>
              <a:rPr lang="ar-DZ" dirty="0" smtClean="0"/>
              <a:t> </a:t>
            </a:r>
            <a:r>
              <a:rPr lang="ar-DZ" dirty="0" err="1" smtClean="0"/>
              <a:t>والتدفئه</a:t>
            </a:r>
            <a:r>
              <a:rPr lang="ar-DZ" dirty="0" smtClean="0"/>
              <a:t> والتبريد الضوضاء </a:t>
            </a:r>
            <a:r>
              <a:rPr lang="ar-DZ" dirty="0" err="1" smtClean="0"/>
              <a:t>الالوان</a:t>
            </a:r>
            <a:r>
              <a:rPr lang="ar-DZ" dirty="0" smtClean="0"/>
              <a:t> اللوحات </a:t>
            </a:r>
            <a:r>
              <a:rPr lang="ar-DZ" dirty="0" err="1" smtClean="0"/>
              <a:t>الارشاديه</a:t>
            </a:r>
            <a:r>
              <a:rPr lang="ar-DZ" dirty="0" smtClean="0"/>
              <a:t>. </a:t>
            </a:r>
            <a:r>
              <a:rPr lang="ar-DZ" dirty="0" err="1" smtClean="0"/>
              <a:t>الاضاءه</a:t>
            </a:r>
            <a:r>
              <a:rPr lang="ar-DZ" dirty="0" smtClean="0"/>
              <a:t> لتفادي مشكلات </a:t>
            </a:r>
            <a:r>
              <a:rPr lang="ar-DZ" dirty="0" err="1" smtClean="0"/>
              <a:t>الاضاءه</a:t>
            </a:r>
            <a:r>
              <a:rPr lang="ar-DZ" dirty="0" smtClean="0"/>
              <a:t> </a:t>
            </a:r>
            <a:r>
              <a:rPr lang="ar-DZ" dirty="0" err="1" smtClean="0"/>
              <a:t>الطبيعيه</a:t>
            </a:r>
            <a:r>
              <a:rPr lang="ar-DZ" dirty="0" smtClean="0"/>
              <a:t> نستخدم </a:t>
            </a:r>
            <a:r>
              <a:rPr lang="ar-DZ" dirty="0" err="1" smtClean="0"/>
              <a:t>الاضاءه</a:t>
            </a:r>
            <a:r>
              <a:rPr lang="ar-DZ" dirty="0" smtClean="0"/>
              <a:t> </a:t>
            </a:r>
            <a:r>
              <a:rPr lang="ar-DZ" dirty="0" err="1" smtClean="0"/>
              <a:t>الاصطناعيه</a:t>
            </a:r>
            <a:r>
              <a:rPr lang="ar-DZ" dirty="0" smtClean="0"/>
              <a:t> حسب </a:t>
            </a:r>
            <a:r>
              <a:rPr lang="ar-DZ" dirty="0" err="1" smtClean="0"/>
              <a:t>المصلحه</a:t>
            </a:r>
            <a:r>
              <a:rPr lang="ar-DZ" dirty="0" smtClean="0"/>
              <a:t> </a:t>
            </a:r>
            <a:r>
              <a:rPr lang="ar-DZ" dirty="0" err="1" smtClean="0"/>
              <a:t>التهويه</a:t>
            </a:r>
            <a:r>
              <a:rPr lang="ar-DZ" dirty="0" smtClean="0"/>
              <a:t> </a:t>
            </a:r>
            <a:r>
              <a:rPr lang="ar-DZ" dirty="0" err="1" smtClean="0"/>
              <a:t>والتدفئه</a:t>
            </a:r>
            <a:r>
              <a:rPr lang="ar-DZ" dirty="0" smtClean="0"/>
              <a:t> والتبريد </a:t>
            </a:r>
            <a:r>
              <a:rPr lang="ar-DZ" dirty="0" err="1" smtClean="0"/>
              <a:t>التهويه</a:t>
            </a:r>
            <a:r>
              <a:rPr lang="ar-DZ" dirty="0" smtClean="0"/>
              <a:t> الهواء النقي مفيد للمرتدين والعمال والمقتنيات.</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10000"/>
          </a:bodyPr>
          <a:lstStyle/>
          <a:p>
            <a:pPr algn="r" rtl="1"/>
            <a:r>
              <a:rPr lang="ar-DZ" dirty="0" err="1" smtClean="0"/>
              <a:t>التدفئه</a:t>
            </a:r>
            <a:r>
              <a:rPr lang="ar-DZ" dirty="0" smtClean="0"/>
              <a:t> والتبريد. 19 درجه </a:t>
            </a:r>
            <a:r>
              <a:rPr lang="ar-DZ" dirty="0" err="1" smtClean="0"/>
              <a:t>مئويه</a:t>
            </a:r>
            <a:r>
              <a:rPr lang="ar-DZ" dirty="0" smtClean="0"/>
              <a:t> الى22 درجه </a:t>
            </a:r>
            <a:r>
              <a:rPr lang="ar-DZ" dirty="0" err="1" smtClean="0"/>
              <a:t>مئويه</a:t>
            </a:r>
            <a:r>
              <a:rPr lang="ar-DZ" dirty="0" smtClean="0"/>
              <a:t>.  المخطوطات 21 درجه </a:t>
            </a:r>
            <a:r>
              <a:rPr lang="ar-DZ" dirty="0" err="1" smtClean="0"/>
              <a:t>مئويه</a:t>
            </a:r>
            <a:r>
              <a:rPr lang="ar-DZ" dirty="0" smtClean="0"/>
              <a:t> </a:t>
            </a:r>
            <a:r>
              <a:rPr lang="ar-DZ" dirty="0" err="1" smtClean="0"/>
              <a:t>او</a:t>
            </a:r>
            <a:r>
              <a:rPr lang="ar-DZ" dirty="0" smtClean="0"/>
              <a:t> اقل. </a:t>
            </a:r>
            <a:r>
              <a:rPr lang="ar-DZ" dirty="0" err="1" smtClean="0"/>
              <a:t>الرطوبه</a:t>
            </a:r>
            <a:r>
              <a:rPr lang="ar-DZ" dirty="0" smtClean="0"/>
              <a:t> لا تقل عن 30% في مجمل المبنى. بين 45% 155% في المجموعات </a:t>
            </a:r>
            <a:r>
              <a:rPr lang="ar-DZ" dirty="0" err="1" smtClean="0"/>
              <a:t>النادره</a:t>
            </a:r>
            <a:r>
              <a:rPr lang="ar-DZ" dirty="0" smtClean="0"/>
              <a:t>. الضوضاء العوازل بسبب الهاتف </a:t>
            </a:r>
            <a:r>
              <a:rPr lang="ar-DZ" dirty="0" err="1" smtClean="0"/>
              <a:t>الطابعه</a:t>
            </a:r>
            <a:r>
              <a:rPr lang="ar-DZ" dirty="0" smtClean="0"/>
              <a:t>. </a:t>
            </a:r>
            <a:r>
              <a:rPr lang="ar-DZ" dirty="0" err="1" smtClean="0"/>
              <a:t>الالوان</a:t>
            </a:r>
            <a:r>
              <a:rPr lang="ar-DZ" dirty="0" smtClean="0"/>
              <a:t> </a:t>
            </a:r>
            <a:r>
              <a:rPr lang="ar-DZ" dirty="0" err="1" smtClean="0"/>
              <a:t>اللمسه</a:t>
            </a:r>
            <a:r>
              <a:rPr lang="ar-DZ" dirty="0" smtClean="0"/>
              <a:t> </a:t>
            </a:r>
            <a:r>
              <a:rPr lang="ar-DZ" dirty="0" err="1" smtClean="0"/>
              <a:t>الجماليه</a:t>
            </a:r>
            <a:r>
              <a:rPr lang="ar-DZ" dirty="0" smtClean="0"/>
              <a:t> </a:t>
            </a:r>
            <a:r>
              <a:rPr lang="ar-DZ" dirty="0" err="1" smtClean="0"/>
              <a:t>والالوان</a:t>
            </a:r>
            <a:r>
              <a:rPr lang="ar-DZ" dirty="0" smtClean="0"/>
              <a:t> عامل جذب </a:t>
            </a:r>
            <a:r>
              <a:rPr lang="ar-DZ" dirty="0" err="1" smtClean="0"/>
              <a:t>للمكتبه</a:t>
            </a:r>
            <a:r>
              <a:rPr lang="ar-DZ" dirty="0" smtClean="0"/>
              <a:t> الجدران والسقوف </a:t>
            </a:r>
            <a:r>
              <a:rPr lang="ar-DZ" dirty="0" err="1" smtClean="0"/>
              <a:t>والاثات</a:t>
            </a:r>
            <a:r>
              <a:rPr lang="ar-DZ" dirty="0" smtClean="0"/>
              <a:t> والخزائن. اللوحات </a:t>
            </a:r>
            <a:r>
              <a:rPr lang="ar-DZ" dirty="0" err="1" smtClean="0"/>
              <a:t>والارشاديه</a:t>
            </a:r>
            <a:r>
              <a:rPr lang="ar-DZ" dirty="0" smtClean="0"/>
              <a:t>. لوحات ساعات العمل لوحه المخططات ودليلها. لوحه نشاطاتها لوحه لمناطق عمل الموظفين لوحات المرافق لوحات محتويات </a:t>
            </a:r>
            <a:r>
              <a:rPr lang="ar-DZ" dirty="0" smtClean="0"/>
              <a:t>الخزائن</a:t>
            </a:r>
            <a:r>
              <a:rPr lang="ar-DZ" dirty="0" smtClean="0"/>
              <a:t>. </a:t>
            </a:r>
            <a:r>
              <a:rPr lang="ar-DZ" dirty="0" err="1" smtClean="0"/>
              <a:t>الاثاث</a:t>
            </a:r>
            <a:r>
              <a:rPr lang="ar-DZ" dirty="0" smtClean="0"/>
              <a:t> الخزائن الطاولات الكراسي الرفوف. امن </a:t>
            </a:r>
            <a:r>
              <a:rPr lang="ar-DZ" dirty="0" err="1" smtClean="0"/>
              <a:t>المكتبه</a:t>
            </a:r>
            <a:r>
              <a:rPr lang="ar-DZ" dirty="0" smtClean="0"/>
              <a:t> وسلامتها سواء من الحرائق </a:t>
            </a:r>
            <a:r>
              <a:rPr lang="ar-DZ" dirty="0" err="1" smtClean="0"/>
              <a:t>او</a:t>
            </a:r>
            <a:r>
              <a:rPr lang="ar-DZ" dirty="0" smtClean="0"/>
              <a:t> سوء استخدام المقتنيات.</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t> الانفجار المعرفي والمؤسسات الوثائقية</a:t>
            </a:r>
            <a:endParaRPr lang="en-US" dirty="0"/>
          </a:p>
        </p:txBody>
      </p:sp>
      <p:sp>
        <p:nvSpPr>
          <p:cNvPr id="3" name="Espace réservé du contenu 2"/>
          <p:cNvSpPr>
            <a:spLocks noGrp="1"/>
          </p:cNvSpPr>
          <p:nvPr>
            <p:ph idx="1"/>
          </p:nvPr>
        </p:nvSpPr>
        <p:spPr/>
        <p:txBody>
          <a:bodyPr/>
          <a:lstStyle/>
          <a:p>
            <a:pPr algn="r" rtl="1"/>
            <a:r>
              <a:rPr lang="ar-DZ" dirty="0" smtClean="0"/>
              <a:t>المراجع المعتمد عليها هي:</a:t>
            </a:r>
          </a:p>
          <a:p>
            <a:pPr algn="l"/>
            <a:r>
              <a:rPr lang="fr-FR" dirty="0" smtClean="0"/>
              <a:t>Information explosion and </a:t>
            </a:r>
            <a:r>
              <a:rPr lang="fr-FR" dirty="0" err="1" smtClean="0"/>
              <a:t>university</a:t>
            </a:r>
            <a:r>
              <a:rPr lang="fr-FR" dirty="0" smtClean="0"/>
              <a:t> </a:t>
            </a:r>
            <a:r>
              <a:rPr lang="fr-FR" dirty="0" err="1" smtClean="0"/>
              <a:t>libraries</a:t>
            </a:r>
            <a:r>
              <a:rPr lang="fr-FR" dirty="0" smtClean="0"/>
              <a:t>: </a:t>
            </a:r>
            <a:r>
              <a:rPr lang="fr-FR" dirty="0" err="1" smtClean="0"/>
              <a:t>current</a:t>
            </a:r>
            <a:r>
              <a:rPr lang="fr-FR" dirty="0" smtClean="0"/>
              <a:t> trends and </a:t>
            </a:r>
            <a:r>
              <a:rPr lang="fr-FR" dirty="0" err="1" smtClean="0"/>
              <a:t>strategies</a:t>
            </a:r>
            <a:r>
              <a:rPr lang="fr-FR" dirty="0" smtClean="0"/>
              <a:t> for intervention.</a:t>
            </a:r>
          </a:p>
          <a:p>
            <a:pPr algn="l"/>
            <a:r>
              <a:rPr lang="fr-FR" dirty="0" smtClean="0"/>
              <a:t>Information explosion and the challenges of information and communication </a:t>
            </a:r>
            <a:r>
              <a:rPr lang="fr-FR" dirty="0" err="1" smtClean="0"/>
              <a:t>technology</a:t>
            </a:r>
            <a:r>
              <a:rPr lang="fr-FR" dirty="0" smtClean="0"/>
              <a:t> </a:t>
            </a:r>
            <a:r>
              <a:rPr lang="fr-FR" dirty="0" err="1" smtClean="0"/>
              <a:t>utilization</a:t>
            </a:r>
            <a:r>
              <a:rPr lang="fr-FR" dirty="0" smtClean="0"/>
              <a:t> in </a:t>
            </a:r>
            <a:r>
              <a:rPr lang="fr-FR" dirty="0" err="1" smtClean="0"/>
              <a:t>nigerian</a:t>
            </a:r>
            <a:r>
              <a:rPr lang="fr-FR" dirty="0" smtClean="0"/>
              <a:t> </a:t>
            </a:r>
            <a:r>
              <a:rPr lang="fr-FR" dirty="0" err="1" smtClean="0"/>
              <a:t>libraries</a:t>
            </a:r>
            <a:r>
              <a:rPr lang="fr-FR" dirty="0" smtClean="0"/>
              <a:t> and information centres.</a:t>
            </a:r>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مدخل:</a:t>
            </a:r>
            <a:endParaRPr lang="en-US" dirty="0"/>
          </a:p>
        </p:txBody>
      </p:sp>
      <p:sp>
        <p:nvSpPr>
          <p:cNvPr id="3" name="Espace réservé du contenu 2"/>
          <p:cNvSpPr>
            <a:spLocks noGrp="1"/>
          </p:cNvSpPr>
          <p:nvPr>
            <p:ph idx="1"/>
          </p:nvPr>
        </p:nvSpPr>
        <p:spPr/>
        <p:txBody>
          <a:bodyPr>
            <a:normAutofit fontScale="92500"/>
          </a:bodyPr>
          <a:lstStyle/>
          <a:p>
            <a:pPr algn="r" rtl="1"/>
            <a:r>
              <a:rPr lang="ar-DZ" dirty="0" smtClean="0"/>
              <a:t>المعلومات </a:t>
            </a:r>
            <a:r>
              <a:rPr lang="ar-DZ" dirty="0" smtClean="0"/>
              <a:t>هي العامل الخامس </a:t>
            </a:r>
            <a:r>
              <a:rPr lang="ar-DZ" dirty="0" err="1" smtClean="0"/>
              <a:t>للانتاج</a:t>
            </a:r>
            <a:r>
              <a:rPr lang="ar-DZ" dirty="0" smtClean="0"/>
              <a:t> ويؤكد </a:t>
            </a:r>
            <a:r>
              <a:rPr lang="ar-DZ" dirty="0" err="1" smtClean="0"/>
              <a:t>ان</a:t>
            </a:r>
            <a:r>
              <a:rPr lang="ar-DZ" dirty="0" smtClean="0"/>
              <a:t> </a:t>
            </a:r>
            <a:r>
              <a:rPr lang="ar-DZ" dirty="0" err="1" smtClean="0"/>
              <a:t>زياده</a:t>
            </a:r>
            <a:r>
              <a:rPr lang="ar-DZ" dirty="0" smtClean="0"/>
              <a:t> عنصر المعلومات في مزيج عوامل </a:t>
            </a:r>
            <a:r>
              <a:rPr lang="ar-DZ" dirty="0" err="1" smtClean="0"/>
              <a:t>الادخال</a:t>
            </a:r>
            <a:r>
              <a:rPr lang="ar-DZ" dirty="0" smtClean="0"/>
              <a:t> يحسن </a:t>
            </a:r>
            <a:r>
              <a:rPr lang="ar-DZ" dirty="0" err="1" smtClean="0"/>
              <a:t>الانتاجيه</a:t>
            </a:r>
            <a:r>
              <a:rPr lang="ar-DZ" dirty="0" smtClean="0"/>
              <a:t> </a:t>
            </a:r>
            <a:r>
              <a:rPr lang="ar-DZ" dirty="0" err="1" smtClean="0"/>
              <a:t>بالتاكيد</a:t>
            </a:r>
            <a:r>
              <a:rPr lang="ar-DZ" dirty="0" smtClean="0"/>
              <a:t>. كما يؤكد على </a:t>
            </a:r>
            <a:r>
              <a:rPr lang="ar-DZ" dirty="0" err="1" smtClean="0"/>
              <a:t>الحاجه</a:t>
            </a:r>
            <a:r>
              <a:rPr lang="ar-DZ" dirty="0" smtClean="0"/>
              <a:t> </a:t>
            </a:r>
            <a:r>
              <a:rPr lang="ar-DZ" dirty="0" err="1" smtClean="0"/>
              <a:t>الى</a:t>
            </a:r>
            <a:r>
              <a:rPr lang="ar-DZ" dirty="0" smtClean="0"/>
              <a:t> معلومات كافيه وفي الوقت المناسب ومحدثه في اتخاذ قرارات </a:t>
            </a:r>
            <a:r>
              <a:rPr lang="ar-DZ" dirty="0" err="1" smtClean="0"/>
              <a:t>الشخصيه</a:t>
            </a:r>
            <a:r>
              <a:rPr lang="ar-DZ" dirty="0" smtClean="0"/>
              <a:t> </a:t>
            </a:r>
            <a:r>
              <a:rPr lang="ar-DZ" dirty="0" err="1" smtClean="0"/>
              <a:t>والمؤسسيه</a:t>
            </a:r>
            <a:r>
              <a:rPr lang="ar-DZ" dirty="0" smtClean="0"/>
              <a:t>.</a:t>
            </a:r>
          </a:p>
          <a:p>
            <a:pPr algn="r" rtl="1"/>
            <a:r>
              <a:rPr lang="ar-DZ" dirty="0" smtClean="0"/>
              <a:t>في </a:t>
            </a:r>
            <a:r>
              <a:rPr lang="ar-DZ" dirty="0" err="1" smtClean="0"/>
              <a:t>بيئه</a:t>
            </a:r>
            <a:r>
              <a:rPr lang="ar-DZ" dirty="0" smtClean="0"/>
              <a:t> </a:t>
            </a:r>
            <a:r>
              <a:rPr lang="ar-DZ" dirty="0" err="1" smtClean="0"/>
              <a:t>اكاديميه</a:t>
            </a:r>
            <a:r>
              <a:rPr lang="ar-DZ" dirty="0" smtClean="0"/>
              <a:t> مثل </a:t>
            </a:r>
            <a:r>
              <a:rPr lang="ar-DZ" dirty="0" err="1" smtClean="0"/>
              <a:t>الجامعه</a:t>
            </a:r>
            <a:r>
              <a:rPr lang="ar-DZ" dirty="0" smtClean="0"/>
              <a:t> يريد المحاضرون مواكبه الاكتشافات في مجالات دراستهم لديهم البحوث للقيام </a:t>
            </a:r>
            <a:r>
              <a:rPr lang="ar-DZ" dirty="0" err="1" smtClean="0"/>
              <a:t>بها</a:t>
            </a:r>
            <a:r>
              <a:rPr lang="ar-DZ" dirty="0" smtClean="0"/>
              <a:t> وتقديم المحاضرات. الطلاب لديهم للتمييز </a:t>
            </a:r>
            <a:r>
              <a:rPr lang="ar-DZ" dirty="0" err="1" smtClean="0"/>
              <a:t>الاكاديمي</a:t>
            </a:r>
            <a:r>
              <a:rPr lang="ar-DZ" dirty="0" smtClean="0"/>
              <a:t> كل هذه تحتاج </a:t>
            </a:r>
            <a:r>
              <a:rPr lang="ar-DZ" dirty="0" err="1" smtClean="0"/>
              <a:t>الى</a:t>
            </a:r>
            <a:r>
              <a:rPr lang="ar-DZ" dirty="0" smtClean="0"/>
              <a:t> معلومات </a:t>
            </a:r>
            <a:r>
              <a:rPr lang="ar-DZ" dirty="0" err="1" smtClean="0"/>
              <a:t>ان</a:t>
            </a:r>
            <a:r>
              <a:rPr lang="ar-DZ" dirty="0" smtClean="0"/>
              <a:t> تلبيه هذه الاحتياجات من المعلومات بشكل كاف يمثل تحديا </a:t>
            </a:r>
            <a:r>
              <a:rPr lang="ar-DZ" dirty="0" err="1" smtClean="0"/>
              <a:t>للمكتبه</a:t>
            </a:r>
            <a:r>
              <a:rPr lang="ar-DZ" dirty="0" smtClean="0"/>
              <a:t> </a:t>
            </a:r>
            <a:r>
              <a:rPr lang="ar-DZ" dirty="0" err="1" smtClean="0"/>
              <a:t>الجامعيه</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609600" y="2286000"/>
            <a:ext cx="8229600" cy="1143000"/>
          </a:xfrm>
        </p:spPr>
        <p:txBody>
          <a:bodyPr>
            <a:normAutofit/>
          </a:bodyPr>
          <a:lstStyle/>
          <a:p>
            <a:r>
              <a:rPr lang="ar-DZ" dirty="0" smtClean="0"/>
              <a:t>المؤسسات </a:t>
            </a:r>
            <a:r>
              <a:rPr lang="ar-DZ" dirty="0" smtClean="0"/>
              <a:t>الوثائقية: </a:t>
            </a:r>
            <a:r>
              <a:rPr lang="ar-DZ" dirty="0" smtClean="0"/>
              <a:t>أنواعها </a:t>
            </a:r>
            <a:r>
              <a:rPr lang="ar-DZ" dirty="0" smtClean="0"/>
              <a:t>وأشكالها.</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70000" lnSpcReduction="20000"/>
          </a:bodyPr>
          <a:lstStyle/>
          <a:p>
            <a:pPr algn="r" rtl="1"/>
            <a:r>
              <a:rPr lang="ar-DZ" dirty="0" smtClean="0"/>
              <a:t>انفجار </a:t>
            </a:r>
            <a:r>
              <a:rPr lang="ar-DZ" dirty="0" smtClean="0"/>
              <a:t>المعلومات هو مصطلح يصف الكميه </a:t>
            </a:r>
            <a:r>
              <a:rPr lang="ar-DZ" dirty="0" err="1" smtClean="0"/>
              <a:t>المتزايده</a:t>
            </a:r>
            <a:r>
              <a:rPr lang="ar-DZ" dirty="0" smtClean="0"/>
              <a:t> </a:t>
            </a:r>
            <a:r>
              <a:rPr lang="ar-DZ" dirty="0" err="1" smtClean="0"/>
              <a:t>بسرعه</a:t>
            </a:r>
            <a:r>
              <a:rPr lang="ar-DZ" dirty="0" smtClean="0"/>
              <a:t> من المعلومات </a:t>
            </a:r>
            <a:r>
              <a:rPr lang="ar-DZ" dirty="0" err="1" smtClean="0"/>
              <a:t>المنشوره</a:t>
            </a:r>
            <a:r>
              <a:rPr lang="ar-DZ" dirty="0" smtClean="0"/>
              <a:t> </a:t>
            </a:r>
            <a:r>
              <a:rPr lang="ar-DZ" dirty="0" err="1" smtClean="0"/>
              <a:t>وتاثيرات</a:t>
            </a:r>
            <a:r>
              <a:rPr lang="ar-DZ" dirty="0" smtClean="0"/>
              <a:t> هذه </a:t>
            </a:r>
            <a:r>
              <a:rPr lang="ar-DZ" dirty="0" err="1" smtClean="0"/>
              <a:t>الوفره</a:t>
            </a:r>
            <a:r>
              <a:rPr lang="ar-DZ" dirty="0" smtClean="0"/>
              <a:t> من البيانات ومع تزايد كميه البيانات </a:t>
            </a:r>
            <a:r>
              <a:rPr lang="ar-DZ" dirty="0" err="1" smtClean="0"/>
              <a:t>المتاحه</a:t>
            </a:r>
            <a:r>
              <a:rPr lang="ar-DZ" dirty="0" smtClean="0"/>
              <a:t> تصبح </a:t>
            </a:r>
            <a:r>
              <a:rPr lang="ar-DZ" dirty="0" err="1" smtClean="0"/>
              <a:t>اداره</a:t>
            </a:r>
            <a:r>
              <a:rPr lang="ar-DZ" dirty="0" smtClean="0"/>
              <a:t> المعلومات </a:t>
            </a:r>
            <a:r>
              <a:rPr lang="ar-DZ" dirty="0" err="1" smtClean="0"/>
              <a:t>اكثر</a:t>
            </a:r>
            <a:r>
              <a:rPr lang="ar-DZ" dirty="0" smtClean="0"/>
              <a:t> </a:t>
            </a:r>
            <a:r>
              <a:rPr lang="ar-DZ" dirty="0" err="1" smtClean="0"/>
              <a:t>صعوبه</a:t>
            </a:r>
            <a:r>
              <a:rPr lang="ar-DZ" dirty="0" smtClean="0"/>
              <a:t>. يمكن فحص المعلومات على جبهتين في هذا السياق تدفق المعلومات والمعلومات </a:t>
            </a:r>
            <a:r>
              <a:rPr lang="ar-DZ" dirty="0" err="1" smtClean="0"/>
              <a:t>المخزنه</a:t>
            </a:r>
            <a:r>
              <a:rPr lang="ar-DZ" dirty="0" smtClean="0"/>
              <a:t> تدفق المعلومات وهي تلك التي يتم </a:t>
            </a:r>
            <a:r>
              <a:rPr lang="ar-DZ" dirty="0" err="1" smtClean="0"/>
              <a:t>ارسالها</a:t>
            </a:r>
            <a:r>
              <a:rPr lang="ar-DZ" dirty="0" smtClean="0"/>
              <a:t> عبر موجات </a:t>
            </a:r>
            <a:r>
              <a:rPr lang="ar-DZ" dirty="0" err="1" smtClean="0"/>
              <a:t>الاثير</a:t>
            </a:r>
            <a:r>
              <a:rPr lang="ar-DZ" dirty="0" smtClean="0"/>
              <a:t> وعلى الانترنت وعلى الهاتف المعلوم. المعلومات </a:t>
            </a:r>
            <a:r>
              <a:rPr lang="ar-DZ" dirty="0" err="1" smtClean="0"/>
              <a:t>المخزنه</a:t>
            </a:r>
            <a:r>
              <a:rPr lang="ar-DZ" dirty="0" smtClean="0"/>
              <a:t> وهي تلك </a:t>
            </a:r>
            <a:r>
              <a:rPr lang="ar-DZ" dirty="0" err="1" smtClean="0"/>
              <a:t>المطبوعه</a:t>
            </a:r>
            <a:r>
              <a:rPr lang="ar-DZ" dirty="0" smtClean="0"/>
              <a:t> على الورق </a:t>
            </a:r>
            <a:r>
              <a:rPr lang="ar-DZ" dirty="0" err="1" smtClean="0"/>
              <a:t>والافلام</a:t>
            </a:r>
            <a:r>
              <a:rPr lang="ar-DZ" dirty="0" smtClean="0"/>
              <a:t> والوسائط </a:t>
            </a:r>
            <a:r>
              <a:rPr lang="ar-DZ" dirty="0" err="1" smtClean="0"/>
              <a:t>الماديه</a:t>
            </a:r>
            <a:r>
              <a:rPr lang="ar-DZ" dirty="0" smtClean="0"/>
              <a:t> </a:t>
            </a:r>
            <a:r>
              <a:rPr lang="ar-DZ" dirty="0" err="1" smtClean="0"/>
              <a:t>اخرى</a:t>
            </a:r>
            <a:r>
              <a:rPr lang="ar-DZ" dirty="0" smtClean="0"/>
              <a:t>. تقدر </a:t>
            </a:r>
            <a:r>
              <a:rPr lang="ar-DZ" dirty="0" err="1" smtClean="0"/>
              <a:t>الدراسه</a:t>
            </a:r>
            <a:r>
              <a:rPr lang="ar-DZ" dirty="0" smtClean="0"/>
              <a:t> </a:t>
            </a:r>
            <a:r>
              <a:rPr lang="ar-DZ" dirty="0" err="1" smtClean="0"/>
              <a:t>ان</a:t>
            </a:r>
            <a:r>
              <a:rPr lang="ar-DZ" dirty="0" smtClean="0"/>
              <a:t> ما يقرب 800 ميجا بايت من المعلومات </a:t>
            </a:r>
            <a:r>
              <a:rPr lang="ar-DZ" dirty="0" err="1" smtClean="0"/>
              <a:t>المخزنه</a:t>
            </a:r>
            <a:r>
              <a:rPr lang="ar-DZ" dirty="0" smtClean="0"/>
              <a:t> لكل شخص سنويا. وضع </a:t>
            </a:r>
            <a:r>
              <a:rPr lang="ar-DZ" dirty="0" err="1" smtClean="0"/>
              <a:t>كات</a:t>
            </a:r>
            <a:r>
              <a:rPr lang="ar-DZ" dirty="0" smtClean="0"/>
              <a:t> تقريرا بان. اختراع </a:t>
            </a:r>
            <a:r>
              <a:rPr lang="ar-DZ" dirty="0" err="1" smtClean="0"/>
              <a:t>الطباعه</a:t>
            </a:r>
            <a:r>
              <a:rPr lang="ar-DZ" dirty="0" smtClean="0"/>
              <a:t> في منتصف القرن الخامس عشر. توزيع واسع من الكتب في القرن السادس عشر. نمو محو </a:t>
            </a:r>
            <a:r>
              <a:rPr lang="ar-DZ" dirty="0" err="1" smtClean="0"/>
              <a:t>الاميه</a:t>
            </a:r>
            <a:r>
              <a:rPr lang="ar-DZ" dirty="0" smtClean="0"/>
              <a:t> بين الطبقات الوسطى في القرنين 17 وال 18. حركه التعليم الجماهيري في القرن 19 </a:t>
            </a:r>
            <a:r>
              <a:rPr lang="ar-DZ" dirty="0" err="1" smtClean="0"/>
              <a:t>ادى</a:t>
            </a:r>
            <a:r>
              <a:rPr lang="ar-DZ" dirty="0" smtClean="0"/>
              <a:t> </a:t>
            </a:r>
            <a:r>
              <a:rPr lang="ar-DZ" dirty="0" err="1" smtClean="0"/>
              <a:t>الى</a:t>
            </a:r>
            <a:r>
              <a:rPr lang="ar-DZ" dirty="0" smtClean="0"/>
              <a:t> </a:t>
            </a:r>
            <a:r>
              <a:rPr lang="ar-DZ" dirty="0" err="1" smtClean="0"/>
              <a:t>زياده</a:t>
            </a:r>
            <a:r>
              <a:rPr lang="ar-DZ" dirty="0" smtClean="0"/>
              <a:t> كل من الكميه والطلب على المعلومات. سلام اختراع الوسائط </a:t>
            </a:r>
            <a:r>
              <a:rPr lang="ar-DZ" dirty="0" err="1" smtClean="0"/>
              <a:t>الالكترونيه</a:t>
            </a:r>
            <a:r>
              <a:rPr lang="ar-DZ" dirty="0" smtClean="0"/>
              <a:t> </a:t>
            </a:r>
            <a:r>
              <a:rPr lang="ar-DZ" dirty="0" err="1" smtClean="0"/>
              <a:t>وخاصه</a:t>
            </a:r>
            <a:r>
              <a:rPr lang="ar-DZ" dirty="0" smtClean="0"/>
              <a:t> الانترنت بشكل كبير في انفجار المعلومات. لعبت تكنولوجيا المعلومات والاتصالات دورا محوريا في ظهور انفجار المعلومات </a:t>
            </a:r>
            <a:r>
              <a:rPr lang="ar-DZ" dirty="0" err="1" smtClean="0"/>
              <a:t>ادى</a:t>
            </a:r>
            <a:r>
              <a:rPr lang="ar-DZ" dirty="0" smtClean="0"/>
              <a:t> اختراع </a:t>
            </a:r>
            <a:r>
              <a:rPr lang="ar-DZ" dirty="0" err="1" smtClean="0"/>
              <a:t>الطباعه</a:t>
            </a:r>
            <a:r>
              <a:rPr lang="ar-DZ" dirty="0" smtClean="0"/>
              <a:t> </a:t>
            </a:r>
            <a:r>
              <a:rPr lang="ar-DZ" dirty="0" err="1" smtClean="0"/>
              <a:t>الى</a:t>
            </a:r>
            <a:r>
              <a:rPr lang="ar-DZ" dirty="0" smtClean="0"/>
              <a:t> </a:t>
            </a:r>
            <a:r>
              <a:rPr lang="ar-DZ" dirty="0" err="1" smtClean="0"/>
              <a:t>زياده</a:t>
            </a:r>
            <a:r>
              <a:rPr lang="ar-DZ" dirty="0" smtClean="0"/>
              <a:t> في توليد المعلومات فقد ضعفتها تكنولوجيا المعلومات والاتصالات. </a:t>
            </a:r>
            <a:r>
              <a:rPr lang="ar-DZ" dirty="0" err="1" smtClean="0"/>
              <a:t>الاثار</a:t>
            </a:r>
            <a:r>
              <a:rPr lang="ar-DZ" dirty="0" smtClean="0"/>
              <a:t> هذا الانفجار له </a:t>
            </a:r>
            <a:r>
              <a:rPr lang="ar-DZ" dirty="0" err="1" smtClean="0"/>
              <a:t>اثار</a:t>
            </a:r>
            <a:r>
              <a:rPr lang="ar-DZ" dirty="0" smtClean="0"/>
              <a:t> على </a:t>
            </a:r>
            <a:r>
              <a:rPr lang="ar-DZ" dirty="0" err="1" smtClean="0"/>
              <a:t>البيئه</a:t>
            </a:r>
            <a:r>
              <a:rPr lang="ar-DZ" dirty="0" smtClean="0"/>
              <a:t> التي نعيش فيها وعلى مكان العمل والعالم </a:t>
            </a:r>
            <a:r>
              <a:rPr lang="ar-DZ" dirty="0" err="1" smtClean="0"/>
              <a:t>الاكاديمي</a:t>
            </a:r>
            <a:r>
              <a:rPr lang="ar-DZ" dirty="0" smtClean="0"/>
              <a:t> </a:t>
            </a:r>
            <a:r>
              <a:rPr lang="ar-DZ" dirty="0" err="1" smtClean="0"/>
              <a:t>وراحه</a:t>
            </a:r>
            <a:r>
              <a:rPr lang="ar-DZ" dirty="0" smtClean="0"/>
              <a:t> البال </a:t>
            </a:r>
            <a:r>
              <a:rPr lang="ar-DZ" dirty="0" err="1" smtClean="0"/>
              <a:t>الخاصه</a:t>
            </a:r>
            <a:r>
              <a:rPr lang="ar-DZ" dirty="0" smtClean="0"/>
              <a:t> بنا.</a:t>
            </a: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77500" lnSpcReduction="20000"/>
          </a:bodyPr>
          <a:lstStyle/>
          <a:p>
            <a:pPr algn="r" rtl="1"/>
            <a:r>
              <a:rPr lang="ar-DZ" dirty="0" smtClean="0"/>
              <a:t>وافق على انه </a:t>
            </a:r>
            <a:r>
              <a:rPr lang="ar-DZ" dirty="0" err="1" smtClean="0"/>
              <a:t>نتيجه</a:t>
            </a:r>
            <a:r>
              <a:rPr lang="ar-DZ" dirty="0" smtClean="0"/>
              <a:t> للانفجار المعلومات </a:t>
            </a:r>
            <a:r>
              <a:rPr lang="ar-DZ" dirty="0" err="1" smtClean="0"/>
              <a:t>فاننا</a:t>
            </a:r>
            <a:r>
              <a:rPr lang="ar-DZ" dirty="0" smtClean="0"/>
              <a:t> نشهد حاله من </a:t>
            </a:r>
            <a:r>
              <a:rPr lang="ar-DZ" dirty="0" smtClean="0"/>
              <a:t>الحمل </a:t>
            </a:r>
            <a:r>
              <a:rPr lang="ar-DZ" dirty="0" smtClean="0"/>
              <a:t>الزائد للمعلومات عندما يكون هناك الكثير من المعلومات </a:t>
            </a:r>
            <a:r>
              <a:rPr lang="ar-DZ" dirty="0" err="1" smtClean="0"/>
              <a:t>لاستعابها</a:t>
            </a:r>
            <a:r>
              <a:rPr lang="ar-DZ" dirty="0" smtClean="0"/>
              <a:t> يكون الشخص. غير قادر على تحديد موقع المعلومات التي يحتاجها المرء </a:t>
            </a:r>
            <a:r>
              <a:rPr lang="ar-DZ" dirty="0" err="1" smtClean="0"/>
              <a:t>والاستفاده</a:t>
            </a:r>
            <a:r>
              <a:rPr lang="ar-DZ" dirty="0" smtClean="0"/>
              <a:t> منها لذلك يمكن النظر </a:t>
            </a:r>
            <a:r>
              <a:rPr lang="ar-DZ" dirty="0" err="1" smtClean="0"/>
              <a:t>الى</a:t>
            </a:r>
            <a:r>
              <a:rPr lang="ar-DZ" dirty="0" smtClean="0"/>
              <a:t> </a:t>
            </a:r>
            <a:r>
              <a:rPr lang="ar-DZ" dirty="0" err="1" smtClean="0"/>
              <a:t>الحمله</a:t>
            </a:r>
            <a:r>
              <a:rPr lang="ar-DZ" dirty="0" smtClean="0"/>
              <a:t> الزائد للمعلومات على انه حاله يعيق فيها حجم المعلومات </a:t>
            </a:r>
            <a:r>
              <a:rPr lang="ar-DZ" dirty="0" err="1" smtClean="0"/>
              <a:t>المتاحه</a:t>
            </a:r>
            <a:r>
              <a:rPr lang="ar-DZ" dirty="0" smtClean="0"/>
              <a:t> فائدتها للفرد.</a:t>
            </a:r>
          </a:p>
          <a:p>
            <a:pPr algn="r" rtl="1"/>
            <a:r>
              <a:rPr lang="ar-DZ" dirty="0" smtClean="0"/>
              <a:t>وفقا </a:t>
            </a:r>
            <a:r>
              <a:rPr lang="ar-DZ" dirty="0" err="1" smtClean="0"/>
              <a:t>لوينكل</a:t>
            </a:r>
            <a:r>
              <a:rPr lang="ar-DZ" dirty="0" smtClean="0"/>
              <a:t> ربط الدراسات. كل من. انخفاض </a:t>
            </a:r>
            <a:r>
              <a:rPr lang="ar-DZ" dirty="0" err="1" smtClean="0"/>
              <a:t>الرؤيه</a:t>
            </a:r>
            <a:r>
              <a:rPr lang="ar-DZ" dirty="0" smtClean="0"/>
              <a:t> وضغط القلب </a:t>
            </a:r>
            <a:r>
              <a:rPr lang="ar-DZ" dirty="0" err="1" smtClean="0"/>
              <a:t>والاوعيه</a:t>
            </a:r>
            <a:r>
              <a:rPr lang="ar-DZ" dirty="0" smtClean="0"/>
              <a:t> </a:t>
            </a:r>
            <a:r>
              <a:rPr lang="ar-DZ" dirty="0" err="1" smtClean="0"/>
              <a:t>الدمويه</a:t>
            </a:r>
            <a:r>
              <a:rPr lang="ar-DZ" dirty="0" smtClean="0"/>
              <a:t> بالحمل الزائد للمعلومات </a:t>
            </a:r>
            <a:r>
              <a:rPr lang="ar-DZ" dirty="0" err="1" smtClean="0"/>
              <a:t>الى</a:t>
            </a:r>
            <a:r>
              <a:rPr lang="ar-DZ" dirty="0" smtClean="0"/>
              <a:t> جانب ذلك </a:t>
            </a:r>
            <a:r>
              <a:rPr lang="ar-DZ" dirty="0" err="1" smtClean="0"/>
              <a:t>ادت</a:t>
            </a:r>
            <a:r>
              <a:rPr lang="ar-DZ" dirty="0" smtClean="0"/>
              <a:t> </a:t>
            </a:r>
            <a:r>
              <a:rPr lang="ar-DZ" dirty="0" err="1" smtClean="0"/>
              <a:t>الدقه</a:t>
            </a:r>
            <a:r>
              <a:rPr lang="ar-DZ" dirty="0" smtClean="0"/>
              <a:t> </a:t>
            </a:r>
            <a:r>
              <a:rPr lang="ar-DZ" dirty="0" err="1" smtClean="0"/>
              <a:t>المفرطه</a:t>
            </a:r>
            <a:r>
              <a:rPr lang="ar-DZ" dirty="0" smtClean="0"/>
              <a:t> في مصادر المعلومات </a:t>
            </a:r>
            <a:r>
              <a:rPr lang="ar-DZ" dirty="0" err="1" smtClean="0"/>
              <a:t>او</a:t>
            </a:r>
            <a:r>
              <a:rPr lang="ar-DZ" dirty="0" smtClean="0"/>
              <a:t> العكس </a:t>
            </a:r>
            <a:r>
              <a:rPr lang="ar-DZ" dirty="0" err="1" smtClean="0"/>
              <a:t>الى</a:t>
            </a:r>
            <a:r>
              <a:rPr lang="ar-DZ" dirty="0" smtClean="0"/>
              <a:t> شلل التحليل وعدم </a:t>
            </a:r>
            <a:r>
              <a:rPr lang="ar-DZ" dirty="0" err="1" smtClean="0"/>
              <a:t>القالمعلومات</a:t>
            </a:r>
            <a:r>
              <a:rPr lang="ar-DZ" dirty="0" smtClean="0"/>
              <a:t> </a:t>
            </a:r>
            <a:r>
              <a:rPr lang="ar-DZ" dirty="0" err="1" smtClean="0"/>
              <a:t>المطلوبه</a:t>
            </a:r>
            <a:r>
              <a:rPr lang="ar-DZ" dirty="0" smtClean="0"/>
              <a:t> من مجموعه </a:t>
            </a:r>
            <a:r>
              <a:rPr lang="ar-DZ" dirty="0" err="1" smtClean="0"/>
              <a:t>واسعه</a:t>
            </a:r>
            <a:r>
              <a:rPr lang="ar-DZ" dirty="0" smtClean="0"/>
              <a:t> من الموارد.دره على تمييز </a:t>
            </a:r>
            <a:r>
              <a:rPr lang="ar-DZ" dirty="0" err="1" smtClean="0"/>
              <a:t>الحقيقه</a:t>
            </a:r>
            <a:r>
              <a:rPr lang="ar-DZ" dirty="0" smtClean="0"/>
              <a:t> من غير </a:t>
            </a:r>
            <a:r>
              <a:rPr lang="ar-DZ" dirty="0" err="1" smtClean="0"/>
              <a:t>الحقيقه</a:t>
            </a:r>
            <a:r>
              <a:rPr lang="ar-DZ" dirty="0" smtClean="0"/>
              <a:t>. </a:t>
            </a:r>
            <a:r>
              <a:rPr lang="ar-DZ" dirty="0" err="1" smtClean="0"/>
              <a:t>علاوه</a:t>
            </a:r>
            <a:r>
              <a:rPr lang="ar-DZ" dirty="0" smtClean="0"/>
              <a:t> على ذلك ينتج القلق من المعلومات عن </a:t>
            </a:r>
            <a:r>
              <a:rPr lang="ar-DZ" dirty="0" err="1" smtClean="0"/>
              <a:t>الفجوه</a:t>
            </a:r>
            <a:r>
              <a:rPr lang="ar-DZ" dirty="0" smtClean="0"/>
              <a:t> </a:t>
            </a:r>
            <a:r>
              <a:rPr lang="ar-DZ" dirty="0" err="1" smtClean="0"/>
              <a:t>الاخذ</a:t>
            </a:r>
            <a:r>
              <a:rPr lang="ar-DZ" dirty="0" smtClean="0"/>
              <a:t> في الاتساع بينما يفهمه المرء وما يعتقد انه يجب على المرء فهمه يحدث ذلك عندما لا تخبر المعلومات بما يريد </a:t>
            </a:r>
            <a:r>
              <a:rPr lang="ar-DZ" dirty="0" err="1" smtClean="0"/>
              <a:t>او</a:t>
            </a:r>
            <a:r>
              <a:rPr lang="ar-DZ" dirty="0" smtClean="0"/>
              <a:t> يحتاج </a:t>
            </a:r>
            <a:r>
              <a:rPr lang="ar-DZ" dirty="0" err="1" smtClean="0"/>
              <a:t>الى</a:t>
            </a:r>
            <a:r>
              <a:rPr lang="ar-DZ" dirty="0" smtClean="0"/>
              <a:t> معرفته. ومع ذلك من المهم ملاحظه </a:t>
            </a:r>
            <a:r>
              <a:rPr lang="ar-DZ" dirty="0" err="1" smtClean="0"/>
              <a:t>ان</a:t>
            </a:r>
            <a:r>
              <a:rPr lang="ar-DZ" dirty="0" smtClean="0"/>
              <a:t> انفجار المعلومات ليس سلبيا على المستخدمين يوفر فرصه </a:t>
            </a:r>
            <a:r>
              <a:rPr lang="ar-DZ" dirty="0" smtClean="0"/>
              <a:t>لاختيار المعلومات المطلوبة من مجموعة واسعة من الموارد.</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62500" lnSpcReduction="20000"/>
          </a:bodyPr>
          <a:lstStyle/>
          <a:p>
            <a:pPr algn="r" rtl="1"/>
            <a:r>
              <a:rPr lang="ar-DZ" dirty="0" smtClean="0"/>
              <a:t>القرن </a:t>
            </a:r>
            <a:r>
              <a:rPr lang="ar-DZ" dirty="0" smtClean="0"/>
              <a:t>21 ميلادي الناس يغرقون في الكثير من المعلومات. تؤكد العبارات </a:t>
            </a:r>
            <a:r>
              <a:rPr lang="ar-DZ" dirty="0" err="1" smtClean="0"/>
              <a:t>التاليه</a:t>
            </a:r>
            <a:r>
              <a:rPr lang="ar-DZ" dirty="0" smtClean="0"/>
              <a:t> </a:t>
            </a:r>
            <a:r>
              <a:rPr lang="ar-DZ" dirty="0" err="1" smtClean="0"/>
              <a:t>الماخوذه</a:t>
            </a:r>
            <a:r>
              <a:rPr lang="ar-DZ" dirty="0" smtClean="0"/>
              <a:t> من مواقع ومقالات </a:t>
            </a:r>
            <a:r>
              <a:rPr lang="ar-DZ" dirty="0" err="1" smtClean="0"/>
              <a:t>مختلفه</a:t>
            </a:r>
            <a:r>
              <a:rPr lang="ar-DZ" dirty="0" smtClean="0"/>
              <a:t> على هذا الواقع.</a:t>
            </a:r>
          </a:p>
          <a:p>
            <a:pPr algn="r" rtl="1"/>
            <a:r>
              <a:rPr lang="ar-DZ" dirty="0" smtClean="0"/>
              <a:t>بقدر المعلومات </a:t>
            </a:r>
            <a:r>
              <a:rPr lang="ar-DZ" dirty="0" err="1" smtClean="0"/>
              <a:t>الجديده</a:t>
            </a:r>
            <a:r>
              <a:rPr lang="ar-DZ" dirty="0" smtClean="0"/>
              <a:t> ستكون </a:t>
            </a:r>
            <a:r>
              <a:rPr lang="ar-DZ" dirty="0" err="1" smtClean="0"/>
              <a:t>متاحه</a:t>
            </a:r>
            <a:r>
              <a:rPr lang="ar-DZ" dirty="0" smtClean="0"/>
              <a:t> في العقد المقبل كما تم اكتشافها في تاريخ </a:t>
            </a:r>
            <a:r>
              <a:rPr lang="ar-DZ" dirty="0" err="1" smtClean="0"/>
              <a:t>البشريه</a:t>
            </a:r>
            <a:r>
              <a:rPr lang="ar-DZ" dirty="0" smtClean="0"/>
              <a:t> كله.</a:t>
            </a:r>
          </a:p>
          <a:p>
            <a:pPr algn="r" rtl="1"/>
            <a:r>
              <a:rPr lang="ar-DZ" dirty="0" smtClean="0"/>
              <a:t>تشير التقديرات </a:t>
            </a:r>
            <a:r>
              <a:rPr lang="ar-DZ" dirty="0" err="1" smtClean="0"/>
              <a:t>الى</a:t>
            </a:r>
            <a:r>
              <a:rPr lang="ar-DZ" dirty="0" smtClean="0"/>
              <a:t> </a:t>
            </a:r>
            <a:r>
              <a:rPr lang="ar-DZ" dirty="0" err="1" smtClean="0"/>
              <a:t>ان</a:t>
            </a:r>
            <a:r>
              <a:rPr lang="ar-DZ" dirty="0" smtClean="0"/>
              <a:t> </a:t>
            </a:r>
            <a:r>
              <a:rPr lang="ar-DZ" dirty="0" err="1" smtClean="0"/>
              <a:t>الامر</a:t>
            </a:r>
            <a:r>
              <a:rPr lang="ar-DZ" dirty="0" smtClean="0"/>
              <a:t> سيستغرق سبعه قرون </a:t>
            </a:r>
            <a:r>
              <a:rPr lang="ar-DZ" dirty="0" err="1" smtClean="0"/>
              <a:t>لقراءه</a:t>
            </a:r>
            <a:r>
              <a:rPr lang="ar-DZ" dirty="0" smtClean="0"/>
              <a:t> </a:t>
            </a:r>
            <a:r>
              <a:rPr lang="ar-DZ" dirty="0" err="1" smtClean="0"/>
              <a:t>الادبيات</a:t>
            </a:r>
            <a:r>
              <a:rPr lang="ar-DZ" dirty="0" smtClean="0"/>
              <a:t> </a:t>
            </a:r>
            <a:r>
              <a:rPr lang="ar-DZ" dirty="0" err="1" smtClean="0"/>
              <a:t>الكيميائيه</a:t>
            </a:r>
            <a:r>
              <a:rPr lang="ar-DZ" dirty="0" smtClean="0"/>
              <a:t> لمده عام.</a:t>
            </a:r>
          </a:p>
          <a:p>
            <a:pPr algn="r" rtl="1"/>
            <a:r>
              <a:rPr lang="ar-DZ" dirty="0" smtClean="0"/>
              <a:t>هناك 550 مليار </a:t>
            </a:r>
            <a:r>
              <a:rPr lang="ar-DZ" dirty="0" err="1" smtClean="0"/>
              <a:t>وثيقه</a:t>
            </a:r>
            <a:r>
              <a:rPr lang="ar-DZ" dirty="0" smtClean="0"/>
              <a:t> </a:t>
            </a:r>
            <a:r>
              <a:rPr lang="ar-DZ" dirty="0" err="1" smtClean="0"/>
              <a:t>متصله</a:t>
            </a:r>
            <a:r>
              <a:rPr lang="ar-DZ" dirty="0" smtClean="0"/>
              <a:t> بالويب.</a:t>
            </a:r>
          </a:p>
          <a:p>
            <a:pPr algn="r" rtl="1"/>
            <a:r>
              <a:rPr lang="ar-DZ" dirty="0" smtClean="0"/>
              <a:t>يظهر 50,000 عنوان كتاب جديد سنويا مع طباعه واحد ونصف مليون كتاب </a:t>
            </a:r>
            <a:r>
              <a:rPr lang="ar-DZ" dirty="0" err="1" smtClean="0"/>
              <a:t>الان</a:t>
            </a:r>
            <a:r>
              <a:rPr lang="ar-DZ" dirty="0" smtClean="0"/>
              <a:t> من 200 من 20,000 ناشر مختلف.</a:t>
            </a:r>
          </a:p>
          <a:p>
            <a:pPr algn="r" rtl="1"/>
            <a:r>
              <a:rPr lang="ar-DZ" dirty="0" smtClean="0"/>
              <a:t>يمكن للناس قراءه 24 </a:t>
            </a:r>
            <a:r>
              <a:rPr lang="ar-DZ" dirty="0" err="1" smtClean="0"/>
              <a:t>ساعه</a:t>
            </a:r>
            <a:r>
              <a:rPr lang="ar-DZ" dirty="0" smtClean="0"/>
              <a:t> في اليوم </a:t>
            </a:r>
            <a:r>
              <a:rPr lang="ar-DZ" dirty="0" err="1" smtClean="0"/>
              <a:t>اي</a:t>
            </a:r>
            <a:r>
              <a:rPr lang="ar-DZ" dirty="0" smtClean="0"/>
              <a:t> 365 يوما في </a:t>
            </a:r>
            <a:r>
              <a:rPr lang="ar-DZ" dirty="0" err="1" smtClean="0"/>
              <a:t>السنه</a:t>
            </a:r>
            <a:r>
              <a:rPr lang="ar-DZ" dirty="0" smtClean="0"/>
              <a:t> وعدم اللحاق بما هو مكتوب.</a:t>
            </a:r>
          </a:p>
          <a:p>
            <a:pPr algn="r" rtl="1"/>
            <a:r>
              <a:rPr lang="ar-DZ" dirty="0" smtClean="0"/>
              <a:t>يتم </a:t>
            </a:r>
            <a:r>
              <a:rPr lang="ar-DZ" dirty="0" err="1" smtClean="0"/>
              <a:t>انتاج</a:t>
            </a:r>
            <a:r>
              <a:rPr lang="ar-DZ" dirty="0" smtClean="0"/>
              <a:t> ما يقرب من 800 ميجا بايت من المعلومات </a:t>
            </a:r>
            <a:r>
              <a:rPr lang="ar-DZ" dirty="0" err="1" smtClean="0"/>
              <a:t>المسجله</a:t>
            </a:r>
            <a:r>
              <a:rPr lang="ar-DZ" dirty="0" smtClean="0"/>
              <a:t> </a:t>
            </a:r>
            <a:r>
              <a:rPr lang="ar-DZ" dirty="0" err="1" smtClean="0"/>
              <a:t>الجديده</a:t>
            </a:r>
            <a:r>
              <a:rPr lang="ar-DZ" dirty="0" smtClean="0"/>
              <a:t> لكل شخص كل عام سيستغرق </a:t>
            </a:r>
            <a:r>
              <a:rPr lang="ar-DZ" dirty="0" err="1" smtClean="0"/>
              <a:t>الامر</a:t>
            </a:r>
            <a:r>
              <a:rPr lang="ar-DZ" dirty="0" smtClean="0"/>
              <a:t> حوالي 30 </a:t>
            </a:r>
            <a:r>
              <a:rPr lang="ar-DZ" dirty="0" smtClean="0"/>
              <a:t>قدما </a:t>
            </a:r>
            <a:r>
              <a:rPr lang="ar-DZ" dirty="0" smtClean="0"/>
              <a:t>من الكتب لتخزين ما يعادل 800 ميجا بايت من المعلومات على الورق.</a:t>
            </a:r>
          </a:p>
          <a:p>
            <a:pPr algn="r" rtl="1"/>
            <a:r>
              <a:rPr lang="ar-DZ" dirty="0" smtClean="0"/>
              <a:t>يفترض </a:t>
            </a:r>
            <a:r>
              <a:rPr lang="ar-DZ" dirty="0" err="1" smtClean="0"/>
              <a:t>ان</a:t>
            </a:r>
            <a:r>
              <a:rPr lang="ar-DZ" dirty="0" smtClean="0"/>
              <a:t> حوالي 1000 كتاب بجانب المجلات يتم نشرها دوليا كل يوم وان </a:t>
            </a:r>
            <a:r>
              <a:rPr lang="ar-DZ" dirty="0" err="1" smtClean="0"/>
              <a:t>اجماليه</a:t>
            </a:r>
            <a:r>
              <a:rPr lang="ar-DZ" dirty="0" smtClean="0"/>
              <a:t> </a:t>
            </a:r>
            <a:r>
              <a:rPr lang="ar-DZ" dirty="0" err="1" smtClean="0"/>
              <a:t>المعرفه</a:t>
            </a:r>
            <a:r>
              <a:rPr lang="ar-DZ" dirty="0" smtClean="0"/>
              <a:t> </a:t>
            </a:r>
            <a:r>
              <a:rPr lang="ar-DZ" dirty="0" err="1" smtClean="0"/>
              <a:t>المطبوعه</a:t>
            </a:r>
            <a:r>
              <a:rPr lang="ar-DZ" dirty="0" smtClean="0"/>
              <a:t> يتضاعف كل خمس سنوات.</a:t>
            </a: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err="1" smtClean="0"/>
              <a:t>الأثار</a:t>
            </a:r>
            <a:r>
              <a:rPr lang="ar-DZ" dirty="0" smtClean="0"/>
              <a:t> المترتبة على المؤسسات الوثائقية</a:t>
            </a:r>
            <a:endParaRPr lang="en-US" dirty="0"/>
          </a:p>
        </p:txBody>
      </p:sp>
      <p:sp>
        <p:nvSpPr>
          <p:cNvPr id="3" name="Espace réservé du contenu 2"/>
          <p:cNvSpPr>
            <a:spLocks noGrp="1"/>
          </p:cNvSpPr>
          <p:nvPr>
            <p:ph idx="1"/>
          </p:nvPr>
        </p:nvSpPr>
        <p:spPr/>
        <p:txBody>
          <a:bodyPr>
            <a:normAutofit fontScale="62500" lnSpcReduction="20000"/>
          </a:bodyPr>
          <a:lstStyle/>
          <a:p>
            <a:pPr algn="r" rtl="1"/>
            <a:r>
              <a:rPr lang="ar-DZ" dirty="0" err="1" smtClean="0"/>
              <a:t>المكتبه</a:t>
            </a:r>
            <a:r>
              <a:rPr lang="ar-DZ" dirty="0" smtClean="0"/>
              <a:t> لتحقيق رسالتها </a:t>
            </a:r>
            <a:r>
              <a:rPr lang="ar-DZ" dirty="0" err="1" smtClean="0"/>
              <a:t>فانها</a:t>
            </a:r>
            <a:r>
              <a:rPr lang="ar-DZ" dirty="0" smtClean="0"/>
              <a:t> تقوم بالوظائف </a:t>
            </a:r>
            <a:r>
              <a:rPr lang="ar-DZ" dirty="0" err="1" smtClean="0"/>
              <a:t>التاليه</a:t>
            </a:r>
            <a:r>
              <a:rPr lang="ar-DZ" dirty="0" smtClean="0"/>
              <a:t>.</a:t>
            </a:r>
          </a:p>
          <a:p>
            <a:pPr algn="r" rtl="1"/>
            <a:r>
              <a:rPr lang="ar-DZ" dirty="0" smtClean="0"/>
              <a:t>اختيار واقتناء موارد التعلم </a:t>
            </a:r>
            <a:r>
              <a:rPr lang="ar-DZ" dirty="0" err="1" smtClean="0"/>
              <a:t>المطبوعه</a:t>
            </a:r>
            <a:r>
              <a:rPr lang="ar-DZ" dirty="0" smtClean="0"/>
              <a:t> وغير </a:t>
            </a:r>
            <a:r>
              <a:rPr lang="ar-DZ" dirty="0" err="1" smtClean="0"/>
              <a:t>المطبوعه</a:t>
            </a:r>
            <a:r>
              <a:rPr lang="ar-DZ" dirty="0" smtClean="0"/>
              <a:t>. </a:t>
            </a:r>
            <a:endParaRPr lang="ar-DZ" dirty="0" smtClean="0"/>
          </a:p>
          <a:p>
            <a:pPr algn="r" rtl="1"/>
            <a:r>
              <a:rPr lang="ar-DZ" dirty="0" smtClean="0"/>
              <a:t>تنظيم </a:t>
            </a:r>
            <a:r>
              <a:rPr lang="ar-DZ" dirty="0" smtClean="0"/>
              <a:t>الموارد </a:t>
            </a:r>
            <a:r>
              <a:rPr lang="ar-DZ" dirty="0" err="1" smtClean="0"/>
              <a:t>المكتبيه</a:t>
            </a:r>
            <a:r>
              <a:rPr lang="ar-DZ" dirty="0" smtClean="0"/>
              <a:t> </a:t>
            </a:r>
            <a:r>
              <a:rPr lang="ar-DZ" dirty="0" smtClean="0"/>
              <a:t>الفهرس والتصنيف</a:t>
            </a:r>
            <a:r>
              <a:rPr lang="ar-DZ" dirty="0" smtClean="0"/>
              <a:t>.</a:t>
            </a:r>
            <a:endParaRPr lang="ar-DZ" dirty="0" smtClean="0"/>
          </a:p>
          <a:p>
            <a:pPr algn="r" rtl="1"/>
            <a:r>
              <a:rPr lang="ar-DZ" dirty="0" smtClean="0"/>
              <a:t>خدمات المراجع والمعلومات.</a:t>
            </a:r>
          </a:p>
          <a:p>
            <a:pPr algn="r" rtl="1"/>
            <a:r>
              <a:rPr lang="ar-DZ" dirty="0" smtClean="0"/>
              <a:t>الخدمات التوثيق </a:t>
            </a:r>
            <a:r>
              <a:rPr lang="ar-DZ" dirty="0" err="1" smtClean="0"/>
              <a:t>والبيبلوغرافيه</a:t>
            </a:r>
            <a:r>
              <a:rPr lang="ar-DZ" dirty="0" smtClean="0"/>
              <a:t>.</a:t>
            </a:r>
          </a:p>
          <a:p>
            <a:pPr algn="r" rtl="1"/>
            <a:r>
              <a:rPr lang="ar-DZ" dirty="0" smtClean="0"/>
              <a:t>برامج تعليم المستخدمين بما في ذلك الخدمات </a:t>
            </a:r>
            <a:r>
              <a:rPr lang="ar-DZ" dirty="0" err="1" smtClean="0"/>
              <a:t>الاستشاريه</a:t>
            </a:r>
            <a:r>
              <a:rPr lang="ar-DZ" dirty="0" smtClean="0"/>
              <a:t> للقراء.</a:t>
            </a:r>
          </a:p>
          <a:p>
            <a:pPr algn="r" rtl="1"/>
            <a:r>
              <a:rPr lang="ar-DZ" dirty="0" smtClean="0"/>
              <a:t>دورات ومحاضرات توجيهيه.</a:t>
            </a:r>
          </a:p>
          <a:p>
            <a:pPr algn="r" rtl="1"/>
            <a:r>
              <a:rPr lang="ar-DZ" dirty="0" smtClean="0"/>
              <a:t>دعم </a:t>
            </a:r>
            <a:r>
              <a:rPr lang="ar-DZ" dirty="0" err="1" smtClean="0"/>
              <a:t>البحوت</a:t>
            </a:r>
            <a:r>
              <a:rPr lang="ar-DZ" dirty="0" smtClean="0"/>
              <a:t>.</a:t>
            </a:r>
          </a:p>
          <a:p>
            <a:pPr algn="r" rtl="1"/>
            <a:r>
              <a:rPr lang="ar-DZ" dirty="0" smtClean="0"/>
              <a:t>خدمه استشاريه.</a:t>
            </a:r>
          </a:p>
          <a:p>
            <a:pPr algn="r" rtl="1"/>
            <a:r>
              <a:rPr lang="ar-DZ" dirty="0" err="1" smtClean="0"/>
              <a:t>الاداره</a:t>
            </a:r>
            <a:r>
              <a:rPr lang="ar-DZ" dirty="0" smtClean="0"/>
              <a:t> والتنظيم.</a:t>
            </a:r>
          </a:p>
          <a:p>
            <a:pPr algn="r" rtl="1"/>
            <a:r>
              <a:rPr lang="ar-DZ" dirty="0" smtClean="0"/>
              <a:t>بسبب التمويل المحدود والتوقعات عاليه الاستخدام.</a:t>
            </a:r>
          </a:p>
          <a:p>
            <a:pPr algn="r" rtl="1"/>
            <a:r>
              <a:rPr lang="ar-DZ" dirty="0" smtClean="0"/>
              <a:t>انفجار المعلومات وتطوير المجموعات في المكتبات </a:t>
            </a:r>
            <a:r>
              <a:rPr lang="ar-DZ" dirty="0" err="1" smtClean="0"/>
              <a:t>الجامعيه</a:t>
            </a:r>
            <a:r>
              <a:rPr lang="ar-DZ" dirty="0" smtClean="0"/>
              <a:t>:</a:t>
            </a:r>
          </a:p>
          <a:p>
            <a:pPr algn="r" rtl="1"/>
            <a:r>
              <a:rPr lang="ar-DZ" dirty="0" smtClean="0"/>
              <a:t>يؤكد تشين عام 1998 </a:t>
            </a:r>
            <a:r>
              <a:rPr lang="ar-DZ" dirty="0" err="1" smtClean="0"/>
              <a:t>ان</a:t>
            </a:r>
            <a:r>
              <a:rPr lang="ar-DZ" dirty="0" smtClean="0"/>
              <a:t> تطوير مجموعه </a:t>
            </a:r>
            <a:r>
              <a:rPr lang="ar-DZ" dirty="0" err="1" smtClean="0"/>
              <a:t>المكتبه</a:t>
            </a:r>
            <a:r>
              <a:rPr lang="ar-DZ" dirty="0" smtClean="0"/>
              <a:t> هو عمليه </a:t>
            </a:r>
            <a:r>
              <a:rPr lang="ar-DZ" dirty="0" err="1" smtClean="0"/>
              <a:t>مستمره</a:t>
            </a:r>
            <a:r>
              <a:rPr lang="ar-DZ" dirty="0" smtClean="0"/>
              <a:t> ويستجيب لاحتياجات </a:t>
            </a:r>
            <a:r>
              <a:rPr lang="ar-DZ" dirty="0" err="1" smtClean="0"/>
              <a:t>واهداف</a:t>
            </a:r>
            <a:r>
              <a:rPr lang="ar-DZ" dirty="0" smtClean="0"/>
              <a:t> مستخدميها وتشمل </a:t>
            </a:r>
            <a:r>
              <a:rPr lang="ar-DZ" dirty="0" err="1" smtClean="0"/>
              <a:t>اجراءات</a:t>
            </a:r>
            <a:r>
              <a:rPr lang="ar-DZ" dirty="0" smtClean="0"/>
              <a:t> الاختيار والاقتناء والتقييم</a:t>
            </a: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10000"/>
          </a:bodyPr>
          <a:lstStyle/>
          <a:p>
            <a:pPr algn="r" rtl="1"/>
            <a:r>
              <a:rPr lang="ar-DZ" dirty="0" smtClean="0"/>
              <a:t>في ظل الانفجار </a:t>
            </a:r>
            <a:r>
              <a:rPr lang="ar-DZ" dirty="0" err="1" smtClean="0"/>
              <a:t>المعلوماتي</a:t>
            </a:r>
            <a:r>
              <a:rPr lang="ar-DZ" dirty="0" smtClean="0"/>
              <a:t> يصبح اختيار والحصول على احدث المعلومات </a:t>
            </a:r>
            <a:r>
              <a:rPr lang="ar-DZ" dirty="0" err="1" smtClean="0"/>
              <a:t>الصحيحه</a:t>
            </a:r>
            <a:r>
              <a:rPr lang="ar-DZ" dirty="0" smtClean="0"/>
              <a:t> </a:t>
            </a:r>
            <a:r>
              <a:rPr lang="ar-DZ" dirty="0" err="1" smtClean="0"/>
              <a:t>مهمه</a:t>
            </a:r>
            <a:r>
              <a:rPr lang="ar-DZ" dirty="0" smtClean="0"/>
              <a:t> شاقه لامين </a:t>
            </a:r>
            <a:r>
              <a:rPr lang="ar-DZ" dirty="0" err="1" smtClean="0"/>
              <a:t>المكتبه</a:t>
            </a:r>
            <a:r>
              <a:rPr lang="ar-DZ" dirty="0" smtClean="0"/>
              <a:t>.</a:t>
            </a:r>
          </a:p>
          <a:p>
            <a:pPr algn="r" rtl="1"/>
            <a:r>
              <a:rPr lang="ar-DZ" dirty="0" smtClean="0"/>
              <a:t>كميه المواد </a:t>
            </a:r>
            <a:r>
              <a:rPr lang="ar-DZ" dirty="0" err="1" smtClean="0"/>
              <a:t>المتاحه</a:t>
            </a:r>
            <a:r>
              <a:rPr lang="ar-DZ" dirty="0" smtClean="0"/>
              <a:t> اكبر من قدره </a:t>
            </a:r>
            <a:r>
              <a:rPr lang="ar-DZ" dirty="0" err="1" smtClean="0"/>
              <a:t>المكتبه</a:t>
            </a:r>
            <a:r>
              <a:rPr lang="ar-DZ" dirty="0" smtClean="0"/>
              <a:t> على الشراء.</a:t>
            </a:r>
          </a:p>
          <a:p>
            <a:pPr algn="r" rtl="1"/>
            <a:r>
              <a:rPr lang="ar-DZ" dirty="0" err="1" smtClean="0"/>
              <a:t>النسبه</a:t>
            </a:r>
            <a:r>
              <a:rPr lang="ar-DZ" dirty="0" smtClean="0"/>
              <a:t> </a:t>
            </a:r>
            <a:r>
              <a:rPr lang="ar-DZ" dirty="0" err="1" smtClean="0"/>
              <a:t>المئويه</a:t>
            </a:r>
            <a:r>
              <a:rPr lang="ar-DZ" dirty="0" smtClean="0"/>
              <a:t> للتغير في عدد المسلسلات.  . </a:t>
            </a:r>
            <a:r>
              <a:rPr lang="ar-DZ" dirty="0" err="1" smtClean="0"/>
              <a:t>المنشوره</a:t>
            </a:r>
            <a:r>
              <a:rPr lang="ar-DZ" dirty="0" smtClean="0"/>
              <a:t> عامي 1986 و2002 هو 58%.</a:t>
            </a:r>
          </a:p>
          <a:p>
            <a:pPr algn="r" rtl="1"/>
            <a:r>
              <a:rPr lang="ar-DZ" dirty="0" smtClean="0"/>
              <a:t>تغيير </a:t>
            </a:r>
            <a:r>
              <a:rPr lang="ar-DZ" dirty="0" err="1" smtClean="0"/>
              <a:t>اخر</a:t>
            </a:r>
            <a:r>
              <a:rPr lang="ar-DZ" dirty="0" smtClean="0"/>
              <a:t> في نشر المجلات هو العدد المتزايد من العناوين </a:t>
            </a:r>
            <a:r>
              <a:rPr lang="ar-DZ" dirty="0" err="1" smtClean="0"/>
              <a:t>المتاحه</a:t>
            </a:r>
            <a:r>
              <a:rPr lang="ar-DZ" dirty="0" smtClean="0"/>
              <a:t> على الانترنت كان هناك 27,083 عنوانا الكترونيا في عام 1991 </a:t>
            </a:r>
            <a:r>
              <a:rPr lang="ar-DZ" dirty="0" err="1" smtClean="0"/>
              <a:t>و</a:t>
            </a:r>
            <a:r>
              <a:rPr lang="ar-DZ" dirty="0" smtClean="0"/>
              <a:t> 110,000 في عام 2002. وفقا لدليل المجلات </a:t>
            </a:r>
            <a:r>
              <a:rPr lang="ar-DZ" dirty="0" err="1" smtClean="0"/>
              <a:t>الالكترونيه</a:t>
            </a:r>
            <a:r>
              <a:rPr lang="ar-DZ" dirty="0" smtClean="0"/>
              <a:t> والنشرات </a:t>
            </a:r>
            <a:r>
              <a:rPr lang="ar-DZ" dirty="0" err="1" smtClean="0"/>
              <a:t>الاخباريه</a:t>
            </a:r>
            <a:r>
              <a:rPr lang="ar-DZ" dirty="0" smtClean="0"/>
              <a:t> وقوائم </a:t>
            </a:r>
            <a:r>
              <a:rPr lang="ar-DZ" dirty="0" err="1" smtClean="0"/>
              <a:t>المناقشه</a:t>
            </a:r>
            <a:r>
              <a:rPr lang="ar-DZ" dirty="0" smtClean="0"/>
              <a:t> </a:t>
            </a:r>
            <a:r>
              <a:rPr lang="ar-DZ" dirty="0" err="1" smtClean="0"/>
              <a:t>الاكاديميه</a:t>
            </a:r>
            <a:r>
              <a:rPr lang="ar-DZ" dirty="0" smtClean="0"/>
              <a:t> التي تحتفظ </a:t>
            </a:r>
            <a:r>
              <a:rPr lang="ar-DZ" dirty="0" err="1" smtClean="0"/>
              <a:t>بها</a:t>
            </a:r>
            <a:r>
              <a:rPr lang="ar-DZ" dirty="0" smtClean="0"/>
              <a:t> رابطه </a:t>
            </a:r>
            <a:r>
              <a:rPr lang="ar-DZ" dirty="0" err="1" smtClean="0"/>
              <a:t>ابحات</a:t>
            </a:r>
            <a:r>
              <a:rPr lang="ar-DZ" dirty="0" smtClean="0"/>
              <a:t>. المكتبات.</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70000" lnSpcReduction="20000"/>
          </a:bodyPr>
          <a:lstStyle/>
          <a:p>
            <a:pPr algn="r" rtl="1"/>
            <a:r>
              <a:rPr lang="ar-DZ" dirty="0" smtClean="0"/>
              <a:t>ظهر نشر الكتب </a:t>
            </a:r>
            <a:r>
              <a:rPr lang="ar-DZ" dirty="0" err="1" smtClean="0"/>
              <a:t>زياده</a:t>
            </a:r>
            <a:r>
              <a:rPr lang="ar-DZ" dirty="0" smtClean="0"/>
              <a:t> كبيره مماثله في الحجم ونقلت رابطه المكتبات </a:t>
            </a:r>
            <a:r>
              <a:rPr lang="ar-DZ" dirty="0" err="1" smtClean="0"/>
              <a:t>البحثيه</a:t>
            </a:r>
            <a:r>
              <a:rPr lang="ar-DZ" dirty="0" smtClean="0"/>
              <a:t> عن اليونسكو قولها انه تم نشر </a:t>
            </a:r>
            <a:r>
              <a:rPr lang="ar-DZ" dirty="0" err="1" smtClean="0"/>
              <a:t>اكثر</a:t>
            </a:r>
            <a:r>
              <a:rPr lang="ar-DZ" dirty="0" smtClean="0"/>
              <a:t> من 850,000 كتاب في جميع </a:t>
            </a:r>
            <a:r>
              <a:rPr lang="ar-DZ" dirty="0" err="1" smtClean="0"/>
              <a:t>انحاء</a:t>
            </a:r>
            <a:r>
              <a:rPr lang="ar-DZ" dirty="0" smtClean="0"/>
              <a:t> العالم في عام 1996.</a:t>
            </a:r>
          </a:p>
          <a:p>
            <a:pPr algn="r" rtl="1"/>
            <a:r>
              <a:rPr lang="ar-DZ" dirty="0" smtClean="0"/>
              <a:t>يكتشفوا الماء تكتشف تكشف البيانات </a:t>
            </a:r>
            <a:r>
              <a:rPr lang="ar-DZ" dirty="0" err="1" smtClean="0"/>
              <a:t>الوارده</a:t>
            </a:r>
            <a:r>
              <a:rPr lang="ar-DZ" dirty="0" smtClean="0"/>
              <a:t> من اكبر من 15 دوله منتجه </a:t>
            </a:r>
            <a:r>
              <a:rPr lang="ar-DZ" dirty="0" err="1" smtClean="0"/>
              <a:t>ان</a:t>
            </a:r>
            <a:r>
              <a:rPr lang="ar-DZ" dirty="0" smtClean="0"/>
              <a:t> </a:t>
            </a:r>
            <a:r>
              <a:rPr lang="ar-DZ" dirty="0" err="1" smtClean="0"/>
              <a:t>انتاج</a:t>
            </a:r>
            <a:r>
              <a:rPr lang="ar-DZ" dirty="0" smtClean="0"/>
              <a:t> الكتب زاد بنسبه 50% بين عامي 1985 </a:t>
            </a:r>
            <a:r>
              <a:rPr lang="ar-DZ" dirty="0" err="1" smtClean="0"/>
              <a:t>و</a:t>
            </a:r>
            <a:r>
              <a:rPr lang="ar-DZ" dirty="0" smtClean="0"/>
              <a:t> 1996.</a:t>
            </a:r>
          </a:p>
          <a:p>
            <a:pPr algn="r" rtl="1"/>
            <a:r>
              <a:rPr lang="ar-DZ" dirty="0" smtClean="0"/>
              <a:t>التحدي يتمثل في </a:t>
            </a:r>
            <a:r>
              <a:rPr lang="ar-DZ" dirty="0" err="1" smtClean="0"/>
              <a:t>ان</a:t>
            </a:r>
            <a:r>
              <a:rPr lang="ar-DZ" dirty="0" smtClean="0"/>
              <a:t> </a:t>
            </a:r>
            <a:r>
              <a:rPr lang="ar-DZ" dirty="0" err="1" smtClean="0"/>
              <a:t>امينه</a:t>
            </a:r>
            <a:r>
              <a:rPr lang="ar-DZ" dirty="0" smtClean="0"/>
              <a:t> </a:t>
            </a:r>
            <a:r>
              <a:rPr lang="ar-DZ" dirty="0" err="1" smtClean="0"/>
              <a:t>المكتبه</a:t>
            </a:r>
            <a:r>
              <a:rPr lang="ar-DZ" dirty="0" smtClean="0"/>
              <a:t> يواجه الاختيار من بين الكم الهائل المتزايد باستمرار من المعلومات </a:t>
            </a:r>
            <a:r>
              <a:rPr lang="ar-DZ" dirty="0" err="1" smtClean="0"/>
              <a:t>باشكال</a:t>
            </a:r>
            <a:r>
              <a:rPr lang="ar-DZ" dirty="0" smtClean="0"/>
              <a:t> </a:t>
            </a:r>
            <a:r>
              <a:rPr lang="ar-DZ" dirty="0" err="1" smtClean="0"/>
              <a:t>مختلفه</a:t>
            </a:r>
            <a:r>
              <a:rPr lang="ar-DZ" dirty="0" smtClean="0"/>
              <a:t>.</a:t>
            </a:r>
          </a:p>
          <a:p>
            <a:pPr algn="r" rtl="1"/>
            <a:r>
              <a:rPr lang="ar-DZ" dirty="0" smtClean="0"/>
              <a:t>الانفجار </a:t>
            </a:r>
            <a:r>
              <a:rPr lang="ar-DZ" dirty="0" err="1" smtClean="0"/>
              <a:t>والخدمه</a:t>
            </a:r>
            <a:r>
              <a:rPr lang="ar-DZ" dirty="0" smtClean="0"/>
              <a:t> </a:t>
            </a:r>
            <a:r>
              <a:rPr lang="ar-DZ" dirty="0" err="1" smtClean="0"/>
              <a:t>المرجعيه</a:t>
            </a:r>
            <a:r>
              <a:rPr lang="ar-DZ" dirty="0" smtClean="0"/>
              <a:t>:</a:t>
            </a:r>
          </a:p>
          <a:p>
            <a:pPr algn="r" rtl="1"/>
            <a:r>
              <a:rPr lang="ar-DZ" dirty="0" smtClean="0"/>
              <a:t>تتكون </a:t>
            </a:r>
            <a:r>
              <a:rPr lang="ar-DZ" dirty="0" err="1" smtClean="0"/>
              <a:t>الخدمه</a:t>
            </a:r>
            <a:r>
              <a:rPr lang="ar-DZ" dirty="0" smtClean="0"/>
              <a:t> </a:t>
            </a:r>
            <a:r>
              <a:rPr lang="ar-DZ" dirty="0" err="1" smtClean="0"/>
              <a:t>المرجعيه</a:t>
            </a:r>
            <a:r>
              <a:rPr lang="ar-DZ" dirty="0" smtClean="0"/>
              <a:t> من موظفين محترفين يساعدون مستخدمي </a:t>
            </a:r>
            <a:r>
              <a:rPr lang="ar-DZ" dirty="0" err="1" smtClean="0"/>
              <a:t>المكتبه</a:t>
            </a:r>
            <a:r>
              <a:rPr lang="ar-DZ" dirty="0" smtClean="0"/>
              <a:t> في السعي وراء المعلومات.</a:t>
            </a:r>
          </a:p>
          <a:p>
            <a:pPr algn="r" rtl="1"/>
            <a:r>
              <a:rPr lang="ar-DZ" dirty="0" smtClean="0"/>
              <a:t>حيث </a:t>
            </a:r>
            <a:r>
              <a:rPr lang="ar-DZ" dirty="0" err="1" smtClean="0"/>
              <a:t>ان</a:t>
            </a:r>
            <a:r>
              <a:rPr lang="ar-DZ" dirty="0" smtClean="0"/>
              <a:t> </a:t>
            </a:r>
            <a:r>
              <a:rPr lang="ar-DZ" dirty="0" err="1" smtClean="0"/>
              <a:t>الاداره</a:t>
            </a:r>
            <a:r>
              <a:rPr lang="ar-DZ" dirty="0" smtClean="0"/>
              <a:t> </a:t>
            </a:r>
            <a:r>
              <a:rPr lang="ar-DZ" dirty="0" err="1" smtClean="0"/>
              <a:t>المرجعيه</a:t>
            </a:r>
            <a:r>
              <a:rPr lang="ar-DZ" dirty="0" smtClean="0"/>
              <a:t> تلعب دوره حلقه الوصل بين </a:t>
            </a:r>
            <a:r>
              <a:rPr lang="ar-DZ" dirty="0" err="1" smtClean="0"/>
              <a:t>المكتبه</a:t>
            </a:r>
            <a:r>
              <a:rPr lang="ar-DZ" dirty="0" smtClean="0"/>
              <a:t> وعملائها المباشرين الهدف الرئيسي هو توفير مجموعه </a:t>
            </a:r>
            <a:r>
              <a:rPr lang="ar-DZ" dirty="0" err="1" smtClean="0"/>
              <a:t>واسعه</a:t>
            </a:r>
            <a:r>
              <a:rPr lang="ar-DZ" dirty="0" smtClean="0"/>
              <a:t>. من الخدمات والمرافق التي من شانها تعزيز الاستخدام الاستغلالي </a:t>
            </a:r>
            <a:r>
              <a:rPr lang="ar-DZ" dirty="0" err="1" smtClean="0"/>
              <a:t>للادبيات</a:t>
            </a:r>
            <a:r>
              <a:rPr lang="ar-DZ" dirty="0" smtClean="0"/>
              <a:t> من خلال مفاهيم </a:t>
            </a:r>
            <a:r>
              <a:rPr lang="ar-DZ" dirty="0" err="1" smtClean="0"/>
              <a:t>المساعده</a:t>
            </a:r>
            <a:r>
              <a:rPr lang="ar-DZ" dirty="0" smtClean="0"/>
              <a:t> والتوجيه الذاتي.</a:t>
            </a: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lstStyle/>
          <a:p>
            <a:pPr algn="r" rtl="1"/>
            <a:r>
              <a:rPr lang="ar-DZ" dirty="0" smtClean="0"/>
              <a:t>تحدي الفهرسة</a:t>
            </a:r>
          </a:p>
          <a:p>
            <a:pPr algn="r" rtl="1"/>
            <a:r>
              <a:rPr lang="ar-DZ" dirty="0" smtClean="0"/>
              <a:t>استعداد المكتبي لتعليم المستفيدين من المكتبة تقييم مصادر المعلومات بأنفسهم من خلال بعض الطرق مثل:</a:t>
            </a:r>
          </a:p>
          <a:p>
            <a:pPr algn="r" rtl="1"/>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47500" lnSpcReduction="20000"/>
          </a:bodyPr>
          <a:lstStyle/>
          <a:p>
            <a:pPr algn="r" rtl="1"/>
            <a:r>
              <a:rPr lang="ar-DZ" dirty="0" smtClean="0"/>
              <a:t>مساعده الباحثين على فهم عمليه البحث.</a:t>
            </a:r>
          </a:p>
          <a:p>
            <a:pPr algn="r" rtl="1"/>
            <a:r>
              <a:rPr lang="ar-DZ" dirty="0" smtClean="0"/>
              <a:t>اختيار نوعيه المصادر بدلا من الكميه.</a:t>
            </a:r>
          </a:p>
          <a:p>
            <a:pPr algn="r" rtl="1"/>
            <a:r>
              <a:rPr lang="ar-DZ" dirty="0" smtClean="0"/>
              <a:t>تعليم المستفيدين التفكير النقدي والمهارات </a:t>
            </a:r>
            <a:r>
              <a:rPr lang="ar-DZ" dirty="0" err="1" smtClean="0"/>
              <a:t>التقييميه</a:t>
            </a:r>
            <a:r>
              <a:rPr lang="ar-DZ" dirty="0" smtClean="0"/>
              <a:t>.</a:t>
            </a:r>
          </a:p>
          <a:p>
            <a:pPr algn="r" rtl="1"/>
            <a:r>
              <a:rPr lang="ar-DZ" dirty="0" smtClean="0"/>
              <a:t>التقسيم الموضوعي للمكتبات:</a:t>
            </a:r>
          </a:p>
          <a:p>
            <a:pPr algn="r" rtl="1"/>
            <a:r>
              <a:rPr lang="ar-DZ" dirty="0" smtClean="0"/>
              <a:t>دعم برامج محو </a:t>
            </a:r>
            <a:r>
              <a:rPr lang="ar-DZ" dirty="0" err="1" smtClean="0"/>
              <a:t>الاميه</a:t>
            </a:r>
            <a:r>
              <a:rPr lang="ar-DZ" dirty="0" smtClean="0"/>
              <a:t> </a:t>
            </a:r>
            <a:r>
              <a:rPr lang="ar-DZ" dirty="0" err="1" smtClean="0"/>
              <a:t>المعلوماتيه</a:t>
            </a:r>
            <a:r>
              <a:rPr lang="ar-DZ" dirty="0" smtClean="0"/>
              <a:t>.</a:t>
            </a:r>
          </a:p>
          <a:p>
            <a:pPr algn="r" rtl="1"/>
            <a:r>
              <a:rPr lang="ar-DZ" dirty="0" smtClean="0"/>
              <a:t>تعاون بين المكتبات يقلل من التكاليف. مثل جهود منظمه </a:t>
            </a:r>
            <a:r>
              <a:rPr lang="fr-FR" dirty="0" err="1" smtClean="0"/>
              <a:t>oclc</a:t>
            </a:r>
            <a:r>
              <a:rPr lang="ar-DZ" dirty="0" smtClean="0"/>
              <a:t>مقرها </a:t>
            </a:r>
            <a:r>
              <a:rPr lang="ar-DZ" dirty="0" smtClean="0"/>
              <a:t>في </a:t>
            </a:r>
            <a:r>
              <a:rPr lang="ar-DZ" dirty="0" err="1" smtClean="0"/>
              <a:t>ولايه</a:t>
            </a:r>
            <a:r>
              <a:rPr lang="ar-DZ" dirty="0" smtClean="0"/>
              <a:t> </a:t>
            </a:r>
            <a:r>
              <a:rPr lang="ar-DZ" dirty="0" err="1" smtClean="0"/>
              <a:t>اوهايو</a:t>
            </a:r>
            <a:r>
              <a:rPr lang="ar-DZ" dirty="0" smtClean="0"/>
              <a:t>. الولايات </a:t>
            </a:r>
            <a:r>
              <a:rPr lang="ar-DZ" dirty="0" err="1" smtClean="0"/>
              <a:t>المتحده</a:t>
            </a:r>
            <a:r>
              <a:rPr lang="ar-DZ" dirty="0" smtClean="0"/>
              <a:t> </a:t>
            </a:r>
            <a:r>
              <a:rPr lang="ar-DZ" dirty="0" err="1" smtClean="0"/>
              <a:t>الامريكيه</a:t>
            </a:r>
            <a:r>
              <a:rPr lang="ar-DZ" dirty="0" smtClean="0"/>
              <a:t> وهي منظمه غير ربحيه عضويه خدمه مكتبه الكمبيوتر ومنظمه البحوث. </a:t>
            </a:r>
            <a:r>
              <a:rPr lang="ar-DZ" dirty="0" err="1" smtClean="0"/>
              <a:t>تاسست</a:t>
            </a:r>
            <a:r>
              <a:rPr lang="ar-DZ" dirty="0" smtClean="0"/>
              <a:t> عام 1967 من قبل رؤساء الجامعات في </a:t>
            </a:r>
            <a:r>
              <a:rPr lang="ar-DZ" dirty="0" err="1" smtClean="0"/>
              <a:t>ولايه</a:t>
            </a:r>
            <a:r>
              <a:rPr lang="ar-DZ" dirty="0" smtClean="0"/>
              <a:t> </a:t>
            </a:r>
            <a:r>
              <a:rPr lang="ar-DZ" dirty="0" err="1" smtClean="0"/>
              <a:t>اوهايو</a:t>
            </a:r>
            <a:r>
              <a:rPr lang="ar-DZ" dirty="0" smtClean="0"/>
              <a:t> </a:t>
            </a:r>
            <a:r>
              <a:rPr lang="ar-DZ" dirty="0" err="1" smtClean="0"/>
              <a:t>وزياده</a:t>
            </a:r>
            <a:r>
              <a:rPr lang="ar-DZ" dirty="0" smtClean="0"/>
              <a:t> </a:t>
            </a:r>
            <a:r>
              <a:rPr lang="ar-DZ" dirty="0" smtClean="0"/>
              <a:t>الوصول </a:t>
            </a:r>
            <a:r>
              <a:rPr lang="ar-DZ" dirty="0" err="1" smtClean="0"/>
              <a:t>الى</a:t>
            </a:r>
            <a:r>
              <a:rPr lang="ar-DZ" dirty="0" smtClean="0"/>
              <a:t> المعلومات في العالم وخفض التكاليف </a:t>
            </a:r>
            <a:r>
              <a:rPr lang="ar-DZ" dirty="0" err="1" smtClean="0"/>
              <a:t>المكتبه</a:t>
            </a:r>
            <a:r>
              <a:rPr lang="ar-DZ" dirty="0" smtClean="0"/>
              <a:t>. في ابريل 2500 تشارك </a:t>
            </a:r>
            <a:r>
              <a:rPr lang="ar-DZ" dirty="0" err="1" smtClean="0"/>
              <a:t>بها</a:t>
            </a:r>
            <a:r>
              <a:rPr lang="ar-DZ" dirty="0" smtClean="0"/>
              <a:t> </a:t>
            </a:r>
            <a:r>
              <a:rPr lang="ar-DZ" dirty="0" err="1" smtClean="0"/>
              <a:t>اكثر</a:t>
            </a:r>
            <a:r>
              <a:rPr lang="ar-DZ" dirty="0" smtClean="0"/>
              <a:t> من 52,000 مكتبه تعاونيه عالميه تمتد من 95 دوله. اتحادات المكتبات.</a:t>
            </a:r>
          </a:p>
          <a:p>
            <a:pPr algn="r" rtl="1"/>
            <a:r>
              <a:rPr lang="ar-DZ" dirty="0" err="1" smtClean="0"/>
              <a:t>الاستعانه</a:t>
            </a:r>
            <a:r>
              <a:rPr lang="ar-DZ" dirty="0" smtClean="0"/>
              <a:t> بمصادر </a:t>
            </a:r>
            <a:r>
              <a:rPr lang="ar-DZ" dirty="0" err="1" smtClean="0"/>
              <a:t>خارجيه</a:t>
            </a:r>
            <a:r>
              <a:rPr lang="ar-DZ" dirty="0" smtClean="0"/>
              <a:t>.</a:t>
            </a:r>
          </a:p>
          <a:p>
            <a:pPr algn="r" rtl="1"/>
            <a:r>
              <a:rPr lang="ar-DZ" dirty="0" smtClean="0"/>
              <a:t>مثل الاشتراك في قواعد بيانات على الانترنت مثل </a:t>
            </a:r>
            <a:r>
              <a:rPr lang="ar-DZ" dirty="0" err="1" smtClean="0"/>
              <a:t>ا</a:t>
            </a:r>
            <a:r>
              <a:rPr lang="fr-FR" dirty="0" err="1" smtClean="0"/>
              <a:t>sndl</a:t>
            </a:r>
            <a:r>
              <a:rPr lang="ar-DZ" dirty="0" smtClean="0"/>
              <a:t>قواعد </a:t>
            </a:r>
            <a:r>
              <a:rPr lang="ar-DZ" dirty="0" smtClean="0"/>
              <a:t>بيانات لتخزين </a:t>
            </a:r>
            <a:r>
              <a:rPr lang="ar-DZ" dirty="0" err="1" smtClean="0"/>
              <a:t>المجله</a:t>
            </a:r>
            <a:r>
              <a:rPr lang="ar-DZ" dirty="0" smtClean="0"/>
              <a:t>.و. </a:t>
            </a:r>
            <a:r>
              <a:rPr lang="fr-FR" dirty="0" err="1" smtClean="0"/>
              <a:t>ebesco</a:t>
            </a:r>
            <a:r>
              <a:rPr lang="ar-DZ" dirty="0" smtClean="0"/>
              <a:t>. </a:t>
            </a:r>
            <a:r>
              <a:rPr lang="ar-DZ" dirty="0" err="1" smtClean="0"/>
              <a:t>ايه</a:t>
            </a:r>
            <a:r>
              <a:rPr lang="ar-DZ" dirty="0" smtClean="0"/>
              <a:t> تتيح للمكتبات الوصول </a:t>
            </a:r>
            <a:r>
              <a:rPr lang="ar-DZ" dirty="0" err="1" smtClean="0"/>
              <a:t>الى</a:t>
            </a:r>
            <a:r>
              <a:rPr lang="ar-DZ" dirty="0" smtClean="0"/>
              <a:t> ملايين المقالات والملخصات في المجلات. ويبدو الاشتراك في قواعد البيانات </a:t>
            </a:r>
            <a:r>
              <a:rPr lang="ar-DZ" dirty="0" err="1" smtClean="0"/>
              <a:t>اسعارها</a:t>
            </a:r>
            <a:r>
              <a:rPr lang="ar-DZ" dirty="0" smtClean="0"/>
              <a:t> مرتفعه لكن </a:t>
            </a:r>
            <a:r>
              <a:rPr lang="ar-DZ" dirty="0" err="1" smtClean="0"/>
              <a:t>افضل</a:t>
            </a:r>
            <a:r>
              <a:rPr lang="ar-DZ" dirty="0" smtClean="0"/>
              <a:t> من الاشتراك في </a:t>
            </a:r>
            <a:r>
              <a:rPr lang="ar-DZ" dirty="0" err="1" smtClean="0"/>
              <a:t>المجله</a:t>
            </a:r>
            <a:r>
              <a:rPr lang="ar-DZ" dirty="0" smtClean="0"/>
              <a:t> بحد ذاتها من الناشر.</a:t>
            </a:r>
          </a:p>
          <a:p>
            <a:pPr algn="r" rtl="1"/>
            <a:r>
              <a:rPr lang="ar-DZ" dirty="0" smtClean="0"/>
              <a:t>استخدام تكنولوجيا المعلومات والاتصالات:</a:t>
            </a:r>
          </a:p>
          <a:p>
            <a:pPr algn="r" rtl="1"/>
            <a:r>
              <a:rPr lang="ar-DZ" dirty="0" smtClean="0"/>
              <a:t>حضور الاستفسارات </a:t>
            </a:r>
            <a:r>
              <a:rPr lang="ar-DZ" dirty="0" err="1" smtClean="0"/>
              <a:t>المرجعيه</a:t>
            </a:r>
            <a:r>
              <a:rPr lang="ar-DZ" dirty="0" smtClean="0"/>
              <a:t> عبر البريد الالكتروني. </a:t>
            </a:r>
            <a:r>
              <a:rPr lang="ar-DZ" dirty="0" err="1" smtClean="0"/>
              <a:t>اصبح</a:t>
            </a:r>
            <a:r>
              <a:rPr lang="ar-DZ" dirty="0" smtClean="0"/>
              <a:t> توافر مصادر المعلومات </a:t>
            </a:r>
            <a:r>
              <a:rPr lang="ar-DZ" dirty="0" err="1" smtClean="0"/>
              <a:t>الالكترونيه</a:t>
            </a:r>
            <a:r>
              <a:rPr lang="ar-DZ" dirty="0" smtClean="0"/>
              <a:t> </a:t>
            </a:r>
            <a:r>
              <a:rPr lang="ar-DZ" dirty="0" err="1" smtClean="0"/>
              <a:t>وامكانيه</a:t>
            </a:r>
            <a:r>
              <a:rPr lang="ar-DZ" dirty="0" smtClean="0"/>
              <a:t> الوصول </a:t>
            </a:r>
            <a:r>
              <a:rPr lang="ar-DZ" dirty="0" err="1" smtClean="0"/>
              <a:t>اليها</a:t>
            </a:r>
            <a:r>
              <a:rPr lang="ar-DZ" dirty="0" smtClean="0"/>
              <a:t> ممكنا من خلال تكنولوجيا المعلومات والاتصالات ويمكن لمستخدمي </a:t>
            </a:r>
            <a:r>
              <a:rPr lang="ar-DZ" dirty="0" err="1" smtClean="0"/>
              <a:t>المكتبه</a:t>
            </a:r>
            <a:r>
              <a:rPr lang="ar-DZ" dirty="0" smtClean="0"/>
              <a:t> الوصول </a:t>
            </a:r>
            <a:r>
              <a:rPr lang="ar-DZ" dirty="0" err="1" smtClean="0"/>
              <a:t>الى</a:t>
            </a:r>
            <a:r>
              <a:rPr lang="ar-DZ" dirty="0" smtClean="0"/>
              <a:t> الموارد مثل. المجلات </a:t>
            </a:r>
            <a:r>
              <a:rPr lang="ar-DZ" dirty="0" err="1" smtClean="0"/>
              <a:t>الالكترونيه</a:t>
            </a:r>
            <a:r>
              <a:rPr lang="ar-DZ" dirty="0" smtClean="0"/>
              <a:t> الكتب </a:t>
            </a:r>
            <a:r>
              <a:rPr lang="ar-DZ" dirty="0" err="1" smtClean="0"/>
              <a:t>الالكترونيه</a:t>
            </a:r>
            <a:r>
              <a:rPr lang="ar-DZ" dirty="0" smtClean="0"/>
              <a:t> </a:t>
            </a:r>
            <a:r>
              <a:rPr lang="ar-DZ" dirty="0" err="1" smtClean="0"/>
              <a:t>والاقراص</a:t>
            </a:r>
            <a:r>
              <a:rPr lang="ar-DZ" dirty="0" smtClean="0"/>
              <a:t> </a:t>
            </a:r>
            <a:r>
              <a:rPr lang="ar-DZ" dirty="0" err="1" smtClean="0"/>
              <a:t>المدمجه</a:t>
            </a:r>
            <a:endParaRPr lang="ar-DZ" dirty="0" smtClean="0"/>
          </a:p>
          <a:p>
            <a:pPr algn="r" rtl="1"/>
            <a:r>
              <a:rPr lang="ar-DZ" dirty="0" smtClean="0"/>
              <a:t>يمكن للفهرس </a:t>
            </a:r>
            <a:r>
              <a:rPr lang="ar-DZ" dirty="0" err="1" smtClean="0"/>
              <a:t>الان</a:t>
            </a:r>
            <a:r>
              <a:rPr lang="ar-DZ" dirty="0" smtClean="0"/>
              <a:t> </a:t>
            </a:r>
            <a:r>
              <a:rPr lang="ar-DZ" dirty="0" err="1" smtClean="0"/>
              <a:t>الاستفاده</a:t>
            </a:r>
            <a:r>
              <a:rPr lang="ar-DZ" dirty="0" smtClean="0"/>
              <a:t> من الفهارس عبر الانترنت. للمكتبات </a:t>
            </a:r>
            <a:r>
              <a:rPr lang="ar-DZ" dirty="0" err="1" smtClean="0"/>
              <a:t>الاخرى</a:t>
            </a:r>
            <a:r>
              <a:rPr lang="ar-DZ" dirty="0" smtClean="0"/>
              <a:t> وكذلك مخططات التصنيف هذا يجعل وظائفهم </a:t>
            </a:r>
            <a:r>
              <a:rPr lang="ar-DZ" dirty="0" err="1" smtClean="0"/>
              <a:t>اكثر</a:t>
            </a:r>
            <a:r>
              <a:rPr lang="ar-DZ" dirty="0" smtClean="0"/>
              <a:t> فعائليه. </a:t>
            </a:r>
            <a:r>
              <a:rPr lang="ar-DZ" dirty="0" err="1" smtClean="0"/>
              <a:t>الا</a:t>
            </a:r>
            <a:r>
              <a:rPr lang="ar-DZ" dirty="0" smtClean="0"/>
              <a:t> </a:t>
            </a:r>
            <a:r>
              <a:rPr lang="ar-DZ" dirty="0" err="1" smtClean="0"/>
              <a:t>ان</a:t>
            </a:r>
            <a:r>
              <a:rPr lang="ar-DZ" dirty="0" smtClean="0"/>
              <a:t> تكنولوجيا المعلومات كلها تحديات </a:t>
            </a:r>
            <a:r>
              <a:rPr lang="ar-DZ" dirty="0" err="1" smtClean="0"/>
              <a:t>خاصه</a:t>
            </a:r>
            <a:r>
              <a:rPr lang="ar-DZ" dirty="0" smtClean="0"/>
              <a:t> </a:t>
            </a:r>
            <a:r>
              <a:rPr lang="ar-DZ" dirty="0" err="1" smtClean="0"/>
              <a:t>فانها</a:t>
            </a:r>
            <a:r>
              <a:rPr lang="ar-DZ" dirty="0" smtClean="0"/>
              <a:t> </a:t>
            </a:r>
            <a:r>
              <a:rPr lang="ar-DZ" dirty="0" err="1" smtClean="0"/>
              <a:t>كثيفه</a:t>
            </a:r>
            <a:r>
              <a:rPr lang="ar-DZ" dirty="0" smtClean="0"/>
              <a:t> </a:t>
            </a:r>
            <a:r>
              <a:rPr lang="ar-DZ" dirty="0" err="1" smtClean="0"/>
              <a:t>راس</a:t>
            </a:r>
            <a:r>
              <a:rPr lang="ar-DZ" dirty="0" smtClean="0"/>
              <a:t> المال مرافق مثل </a:t>
            </a:r>
            <a:r>
              <a:rPr lang="ar-DZ" dirty="0" err="1" smtClean="0"/>
              <a:t>اجهزه</a:t>
            </a:r>
            <a:r>
              <a:rPr lang="ar-DZ" dirty="0" smtClean="0"/>
              <a:t> الكمبيوتر ويجب الحصول على برامج وتثبيتها وتدريب </a:t>
            </a:r>
            <a:r>
              <a:rPr lang="ar-DZ" dirty="0" err="1" smtClean="0"/>
              <a:t>الامناء</a:t>
            </a:r>
            <a:r>
              <a:rPr lang="ar-DZ" dirty="0" smtClean="0"/>
              <a:t> </a:t>
            </a:r>
            <a:r>
              <a:rPr lang="ar-DZ" dirty="0" err="1" smtClean="0"/>
              <a:t>والحاجه</a:t>
            </a:r>
            <a:r>
              <a:rPr lang="ar-DZ" dirty="0" smtClean="0"/>
              <a:t> </a:t>
            </a:r>
            <a:r>
              <a:rPr lang="ar-DZ" dirty="0" err="1" smtClean="0"/>
              <a:t>الى</a:t>
            </a:r>
            <a:r>
              <a:rPr lang="ar-DZ" dirty="0" smtClean="0"/>
              <a:t> الكهرباء</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تكنولوجيا المعلومات والتوثيق</a:t>
            </a:r>
            <a:endParaRPr lang="en-US" dirty="0"/>
          </a:p>
        </p:txBody>
      </p:sp>
      <p:sp>
        <p:nvSpPr>
          <p:cNvPr id="3" name="Espace réservé du contenu 2"/>
          <p:cNvSpPr>
            <a:spLocks noGrp="1"/>
          </p:cNvSpPr>
          <p:nvPr>
            <p:ph idx="1"/>
          </p:nvPr>
        </p:nvSpPr>
        <p:spPr/>
        <p:txBody>
          <a:bodyPr>
            <a:normAutofit fontScale="62500" lnSpcReduction="20000"/>
          </a:bodyPr>
          <a:lstStyle/>
          <a:p>
            <a:pPr algn="r" rtl="1"/>
            <a:r>
              <a:rPr lang="ar-DZ" dirty="0" smtClean="0"/>
              <a:t>التوثيق: المؤسسات الوثائقية </a:t>
            </a:r>
            <a:r>
              <a:rPr lang="ar-DZ" dirty="0" err="1" smtClean="0"/>
              <a:t>بها</a:t>
            </a:r>
            <a:r>
              <a:rPr lang="ar-DZ" dirty="0" smtClean="0"/>
              <a:t> أنشطة تدعى</a:t>
            </a:r>
          </a:p>
          <a:p>
            <a:pPr algn="r" rtl="1"/>
            <a:r>
              <a:rPr lang="ar-DZ" dirty="0" smtClean="0"/>
              <a:t>المؤسسات </a:t>
            </a:r>
            <a:r>
              <a:rPr lang="ar-DZ" dirty="0" err="1" smtClean="0"/>
              <a:t>الوثائقيه</a:t>
            </a:r>
            <a:r>
              <a:rPr lang="ar-DZ" dirty="0" smtClean="0"/>
              <a:t> </a:t>
            </a:r>
            <a:r>
              <a:rPr lang="ar-DZ" dirty="0" err="1" smtClean="0"/>
              <a:t>بها</a:t>
            </a:r>
            <a:r>
              <a:rPr lang="ar-DZ" dirty="0" smtClean="0"/>
              <a:t> </a:t>
            </a:r>
            <a:r>
              <a:rPr lang="ar-DZ" dirty="0" err="1" smtClean="0"/>
              <a:t>انشطه</a:t>
            </a:r>
            <a:r>
              <a:rPr lang="ar-DZ" dirty="0" smtClean="0"/>
              <a:t> تدعى </a:t>
            </a:r>
            <a:r>
              <a:rPr lang="ar-DZ" dirty="0" err="1" smtClean="0"/>
              <a:t>انشطه</a:t>
            </a:r>
            <a:r>
              <a:rPr lang="ar-DZ" dirty="0" smtClean="0"/>
              <a:t> التوثيق. مثل. الاقتناء </a:t>
            </a:r>
            <a:r>
              <a:rPr lang="ar-DZ" dirty="0" err="1" smtClean="0"/>
              <a:t>الفهرسه</a:t>
            </a:r>
            <a:r>
              <a:rPr lang="ar-DZ" dirty="0" smtClean="0"/>
              <a:t> </a:t>
            </a:r>
            <a:r>
              <a:rPr lang="ar-DZ" dirty="0" err="1" smtClean="0"/>
              <a:t>التكشيف</a:t>
            </a:r>
            <a:r>
              <a:rPr lang="ar-DZ" dirty="0" smtClean="0"/>
              <a:t> وغيرها من </a:t>
            </a:r>
            <a:r>
              <a:rPr lang="ar-DZ" dirty="0" err="1" smtClean="0"/>
              <a:t>الانشطه</a:t>
            </a:r>
            <a:r>
              <a:rPr lang="ar-DZ" dirty="0" smtClean="0"/>
              <a:t>. تدخل ضمن سلسله تدعى </a:t>
            </a:r>
            <a:r>
              <a:rPr lang="ar-DZ" dirty="0" err="1" smtClean="0"/>
              <a:t>السلسله</a:t>
            </a:r>
            <a:r>
              <a:rPr lang="ar-DZ" dirty="0" smtClean="0"/>
              <a:t> </a:t>
            </a:r>
            <a:r>
              <a:rPr lang="ar-DZ" dirty="0" err="1" smtClean="0"/>
              <a:t>الوثائقيه</a:t>
            </a:r>
            <a:r>
              <a:rPr lang="ar-DZ" dirty="0" smtClean="0"/>
              <a:t>.</a:t>
            </a:r>
          </a:p>
          <a:p>
            <a:pPr algn="r" rtl="1"/>
            <a:r>
              <a:rPr lang="ar-DZ" dirty="0" smtClean="0"/>
              <a:t>النظام جمع نظم. وهو تفاعل مجموعه من العناصر مع بعضها البعض. يتم تسيير وانجاز المهام بالمؤسسات </a:t>
            </a:r>
            <a:r>
              <a:rPr lang="ar-DZ" dirty="0" err="1" smtClean="0"/>
              <a:t>الوثائقيه</a:t>
            </a:r>
            <a:r>
              <a:rPr lang="ar-DZ" dirty="0" smtClean="0"/>
              <a:t> بنظامين. النظام اليدوي وهو انجاز </a:t>
            </a:r>
            <a:r>
              <a:rPr lang="ar-DZ" dirty="0" err="1" smtClean="0"/>
              <a:t>الاعمال</a:t>
            </a:r>
            <a:r>
              <a:rPr lang="ar-DZ" dirty="0" smtClean="0"/>
              <a:t> والمهام يدويا. النظام </a:t>
            </a:r>
            <a:r>
              <a:rPr lang="ar-DZ" dirty="0" err="1" smtClean="0"/>
              <a:t>الالي</a:t>
            </a:r>
            <a:r>
              <a:rPr lang="ar-DZ" dirty="0" smtClean="0"/>
              <a:t> وهو يعتمد على </a:t>
            </a:r>
            <a:r>
              <a:rPr lang="ar-DZ" dirty="0" err="1" smtClean="0"/>
              <a:t>الاله</a:t>
            </a:r>
            <a:r>
              <a:rPr lang="ar-DZ" dirty="0" smtClean="0"/>
              <a:t> في انجاز المهام </a:t>
            </a:r>
            <a:r>
              <a:rPr lang="ar-DZ" dirty="0" err="1" smtClean="0"/>
              <a:t>والانشطه</a:t>
            </a:r>
            <a:r>
              <a:rPr lang="ar-DZ" dirty="0" smtClean="0"/>
              <a:t> </a:t>
            </a:r>
            <a:r>
              <a:rPr lang="ar-DZ" dirty="0" err="1" smtClean="0"/>
              <a:t>التوثيقيه</a:t>
            </a:r>
            <a:r>
              <a:rPr lang="ar-DZ" dirty="0" smtClean="0"/>
              <a:t>. ففي حاله النظام </a:t>
            </a:r>
            <a:r>
              <a:rPr lang="ar-DZ" dirty="0" err="1" smtClean="0"/>
              <a:t>الالي</a:t>
            </a:r>
            <a:r>
              <a:rPr lang="ar-DZ" dirty="0" smtClean="0"/>
              <a:t> لابد من توفر. تطبيقات تدعى البرمجيات </a:t>
            </a:r>
            <a:r>
              <a:rPr lang="ar-DZ" dirty="0" err="1" smtClean="0"/>
              <a:t>التوثيقيه</a:t>
            </a:r>
            <a:r>
              <a:rPr lang="ar-DZ" dirty="0" smtClean="0"/>
              <a:t>  </a:t>
            </a:r>
            <a:r>
              <a:rPr lang="ar-DZ" dirty="0" err="1" smtClean="0"/>
              <a:t>الانظمه</a:t>
            </a:r>
            <a:r>
              <a:rPr lang="ar-DZ" dirty="0" smtClean="0"/>
              <a:t> </a:t>
            </a:r>
            <a:r>
              <a:rPr lang="ar-DZ" dirty="0" err="1" smtClean="0"/>
              <a:t>او</a:t>
            </a:r>
            <a:r>
              <a:rPr lang="ar-DZ" dirty="0" smtClean="0"/>
              <a:t> النظم </a:t>
            </a:r>
            <a:r>
              <a:rPr lang="ar-DZ" dirty="0" err="1" smtClean="0"/>
              <a:t>الاليه</a:t>
            </a:r>
            <a:r>
              <a:rPr lang="ar-DZ" dirty="0" smtClean="0"/>
              <a:t> لدعم شتى العمليات والوظائف التي تسعى المؤسسات </a:t>
            </a:r>
            <a:r>
              <a:rPr lang="ar-DZ" dirty="0" err="1" smtClean="0"/>
              <a:t>الوثائقيه</a:t>
            </a:r>
            <a:r>
              <a:rPr lang="ar-DZ" dirty="0" smtClean="0"/>
              <a:t> لتحقيقها </a:t>
            </a:r>
            <a:r>
              <a:rPr lang="ar-DZ" dirty="0" err="1" smtClean="0"/>
              <a:t>بكفاءه</a:t>
            </a:r>
            <a:r>
              <a:rPr lang="ar-DZ" dirty="0" smtClean="0"/>
              <a:t> وسرعه وسهوله. مثال كل نشاط </a:t>
            </a:r>
            <a:r>
              <a:rPr lang="ar-DZ" dirty="0" err="1" smtClean="0"/>
              <a:t>بالمكتبه</a:t>
            </a:r>
            <a:r>
              <a:rPr lang="ar-DZ" dirty="0" smtClean="0"/>
              <a:t> يكون ضمن سلسلتها </a:t>
            </a:r>
            <a:r>
              <a:rPr lang="ar-DZ" dirty="0" err="1" smtClean="0"/>
              <a:t>الوثائقيه</a:t>
            </a:r>
            <a:r>
              <a:rPr lang="ar-DZ" dirty="0" smtClean="0"/>
              <a:t>. كل نشاط له نظام خاص </a:t>
            </a:r>
            <a:r>
              <a:rPr lang="ar-DZ" dirty="0" err="1" smtClean="0"/>
              <a:t>به</a:t>
            </a:r>
            <a:r>
              <a:rPr lang="ar-DZ" dirty="0" smtClean="0"/>
              <a:t> </a:t>
            </a:r>
            <a:r>
              <a:rPr lang="ar-DZ" dirty="0" err="1" smtClean="0"/>
              <a:t>الي</a:t>
            </a:r>
            <a:r>
              <a:rPr lang="ar-DZ" dirty="0" smtClean="0"/>
              <a:t>. الفهرس </a:t>
            </a:r>
            <a:r>
              <a:rPr lang="ar-DZ" dirty="0" err="1" smtClean="0"/>
              <a:t>الالي</a:t>
            </a:r>
            <a:r>
              <a:rPr lang="ar-DZ" dirty="0" smtClean="0"/>
              <a:t> يساعد المستفيدين في الوصول </a:t>
            </a:r>
            <a:r>
              <a:rPr lang="ar-DZ" dirty="0" err="1" smtClean="0"/>
              <a:t>الى</a:t>
            </a:r>
            <a:r>
              <a:rPr lang="ar-DZ" dirty="0" smtClean="0"/>
              <a:t> مصادر المعلومات </a:t>
            </a:r>
            <a:r>
              <a:rPr lang="ar-DZ" dirty="0" err="1" smtClean="0"/>
              <a:t>بالمكتبه</a:t>
            </a:r>
            <a:r>
              <a:rPr lang="ar-DZ" dirty="0" smtClean="0"/>
              <a:t>. </a:t>
            </a:r>
            <a:r>
              <a:rPr lang="ar-DZ" dirty="0" err="1" smtClean="0"/>
              <a:t>الاعاره</a:t>
            </a:r>
            <a:r>
              <a:rPr lang="ar-DZ" dirty="0" smtClean="0"/>
              <a:t> </a:t>
            </a:r>
            <a:r>
              <a:rPr lang="ar-DZ" dirty="0" err="1" smtClean="0"/>
              <a:t>الخارجيه</a:t>
            </a:r>
            <a:r>
              <a:rPr lang="ar-DZ" dirty="0" smtClean="0"/>
              <a:t>. التزويد وتنميه المجموعات. البحث والاسترجاع. الاطلاع على قواعد البيانات </a:t>
            </a:r>
            <a:r>
              <a:rPr lang="ar-DZ" dirty="0" err="1" smtClean="0"/>
              <a:t>البيبلوغرافيه</a:t>
            </a:r>
            <a:r>
              <a:rPr lang="ar-DZ" dirty="0" smtClean="0"/>
              <a:t>  </a:t>
            </a:r>
            <a:r>
              <a:rPr lang="ar-DZ" dirty="0" err="1" smtClean="0"/>
              <a:t>والنصيه</a:t>
            </a:r>
            <a:r>
              <a:rPr lang="ar-DZ" dirty="0" smtClean="0"/>
              <a:t>. تتضمن بيانات </a:t>
            </a:r>
            <a:r>
              <a:rPr lang="ar-DZ" dirty="0" err="1" smtClean="0"/>
              <a:t>بيبوغرافيه</a:t>
            </a:r>
            <a:r>
              <a:rPr lang="ar-DZ" dirty="0" smtClean="0"/>
              <a:t> حول الكتاب مثال اسم المؤلف اسم العنوان عنوان الكتاب دار النشر سنه النشر وغيرها. بينما </a:t>
            </a:r>
            <a:r>
              <a:rPr lang="ar-DZ" dirty="0" err="1" smtClean="0"/>
              <a:t>النصيه</a:t>
            </a:r>
            <a:r>
              <a:rPr lang="ar-DZ" dirty="0" smtClean="0"/>
              <a:t> تضيف </a:t>
            </a:r>
            <a:r>
              <a:rPr lang="ar-DZ" dirty="0" err="1" smtClean="0"/>
              <a:t>الى</a:t>
            </a:r>
            <a:r>
              <a:rPr lang="ar-DZ" dirty="0" smtClean="0"/>
              <a:t> تلك البيانات النص الكامل للكتاب مثلا.</a:t>
            </a:r>
          </a:p>
          <a:p>
            <a:pPr algn="r" rtl="1"/>
            <a:r>
              <a:rPr lang="ar-DZ" dirty="0" smtClean="0"/>
              <a:t>البرمجيات </a:t>
            </a:r>
            <a:r>
              <a:rPr lang="ar-DZ" dirty="0" err="1" smtClean="0"/>
              <a:t>التوثيقيه</a:t>
            </a:r>
            <a:r>
              <a:rPr lang="ar-DZ" dirty="0" smtClean="0"/>
              <a:t> هي برمجيات </a:t>
            </a:r>
            <a:r>
              <a:rPr lang="ar-DZ" dirty="0" err="1" smtClean="0"/>
              <a:t>معلوماتيه</a:t>
            </a:r>
            <a:r>
              <a:rPr lang="ar-DZ" dirty="0" smtClean="0"/>
              <a:t> </a:t>
            </a:r>
            <a:r>
              <a:rPr lang="ar-DZ" dirty="0" err="1" smtClean="0"/>
              <a:t>قادره</a:t>
            </a:r>
            <a:r>
              <a:rPr lang="ar-DZ" dirty="0" smtClean="0"/>
              <a:t> على </a:t>
            </a:r>
            <a:r>
              <a:rPr lang="ar-DZ" dirty="0" err="1" smtClean="0"/>
              <a:t>اتمته</a:t>
            </a:r>
            <a:r>
              <a:rPr lang="ar-DZ" dirty="0" smtClean="0"/>
              <a:t> </a:t>
            </a:r>
            <a:r>
              <a:rPr lang="ar-DZ" dirty="0" err="1" smtClean="0"/>
              <a:t>وظيفه</a:t>
            </a:r>
            <a:r>
              <a:rPr lang="ar-DZ" dirty="0" smtClean="0"/>
              <a:t> </a:t>
            </a:r>
            <a:r>
              <a:rPr lang="ar-DZ" dirty="0" err="1" smtClean="0"/>
              <a:t>او</a:t>
            </a:r>
            <a:r>
              <a:rPr lang="ar-DZ" dirty="0" smtClean="0"/>
              <a:t> كافه وظائف </a:t>
            </a:r>
            <a:r>
              <a:rPr lang="ar-DZ" dirty="0" err="1" smtClean="0"/>
              <a:t>السلسله</a:t>
            </a:r>
            <a:r>
              <a:rPr lang="ar-DZ" dirty="0" smtClean="0"/>
              <a:t> </a:t>
            </a:r>
            <a:r>
              <a:rPr lang="ar-DZ" dirty="0" err="1" smtClean="0"/>
              <a:t>الوثائقيه</a:t>
            </a:r>
            <a:r>
              <a:rPr lang="ar-DZ" dirty="0" smtClean="0"/>
              <a:t> وتعمل على تسيير ومعالجه واسترجاع المعلومات في </a:t>
            </a:r>
            <a:r>
              <a:rPr lang="ar-DZ" dirty="0" err="1" smtClean="0"/>
              <a:t>الوحده</a:t>
            </a:r>
            <a:r>
              <a:rPr lang="ar-DZ" dirty="0" smtClean="0"/>
              <a:t> </a:t>
            </a:r>
            <a:r>
              <a:rPr lang="ar-DZ" dirty="0" err="1" smtClean="0"/>
              <a:t>التوثيقيه</a:t>
            </a:r>
            <a:r>
              <a:rPr lang="ar-DZ" dirty="0" smtClean="0"/>
              <a:t>. تنقسم </a:t>
            </a:r>
            <a:r>
              <a:rPr lang="ar-DZ" dirty="0" err="1" smtClean="0"/>
              <a:t>الى</a:t>
            </a:r>
            <a:r>
              <a:rPr lang="ar-DZ" dirty="0" smtClean="0"/>
              <a:t> نوعين من حيث </a:t>
            </a:r>
            <a:r>
              <a:rPr lang="ar-DZ" dirty="0" err="1" smtClean="0"/>
              <a:t>الوظيفه</a:t>
            </a:r>
            <a:r>
              <a:rPr lang="ar-DZ" dirty="0" smtClean="0"/>
              <a:t> ومن حيث التصميم. من حيث </a:t>
            </a:r>
            <a:r>
              <a:rPr lang="ar-DZ" dirty="0" err="1" smtClean="0"/>
              <a:t>الوظيفه</a:t>
            </a:r>
            <a:r>
              <a:rPr lang="ar-DZ" dirty="0" smtClean="0"/>
              <a:t> تنقسم </a:t>
            </a:r>
            <a:r>
              <a:rPr lang="ar-DZ" dirty="0" err="1" smtClean="0"/>
              <a:t>الى</a:t>
            </a:r>
            <a:r>
              <a:rPr lang="ar-DZ" dirty="0" smtClean="0"/>
              <a:t> برمجيات البحث وبرمجيات التسيير</a:t>
            </a:r>
            <a:r>
              <a:rPr lang="ar-DZ" dirty="0" smtClean="0"/>
              <a:t>. ومن حيث التصميم تنقسم </a:t>
            </a:r>
            <a:r>
              <a:rPr lang="ar-DZ" dirty="0" err="1" smtClean="0"/>
              <a:t>الى</a:t>
            </a:r>
            <a:r>
              <a:rPr lang="ar-DZ" dirty="0" smtClean="0"/>
              <a:t> مفتوحة المصدر ومغلقة المصدر</a:t>
            </a:r>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تكنولوجيا المعلومات</a:t>
            </a:r>
            <a:endParaRPr lang="en-US" dirty="0"/>
          </a:p>
        </p:txBody>
      </p:sp>
      <p:sp>
        <p:nvSpPr>
          <p:cNvPr id="3" name="Espace réservé du contenu 2"/>
          <p:cNvSpPr>
            <a:spLocks noGrp="1"/>
          </p:cNvSpPr>
          <p:nvPr>
            <p:ph idx="1"/>
          </p:nvPr>
        </p:nvSpPr>
        <p:spPr/>
        <p:txBody>
          <a:bodyPr>
            <a:normAutofit fontScale="92500" lnSpcReduction="20000"/>
          </a:bodyPr>
          <a:lstStyle/>
          <a:p>
            <a:pPr algn="r" rtl="1"/>
            <a:r>
              <a:rPr lang="ar-DZ" dirty="0" smtClean="0"/>
              <a:t>تكنولوجيا. تكنولوجيا المعلومات هي </a:t>
            </a:r>
            <a:r>
              <a:rPr lang="ar-DZ" dirty="0" err="1" smtClean="0"/>
              <a:t>ادوات</a:t>
            </a:r>
            <a:r>
              <a:rPr lang="ar-DZ" dirty="0" smtClean="0"/>
              <a:t> </a:t>
            </a:r>
            <a:r>
              <a:rPr lang="ar-DZ" dirty="0" err="1" smtClean="0"/>
              <a:t>متطوره</a:t>
            </a:r>
            <a:r>
              <a:rPr lang="ar-DZ" dirty="0" smtClean="0"/>
              <a:t> وهي كافه </a:t>
            </a:r>
            <a:r>
              <a:rPr lang="ar-DZ" dirty="0" err="1" smtClean="0"/>
              <a:t>انواع</a:t>
            </a:r>
            <a:r>
              <a:rPr lang="ar-DZ" dirty="0" smtClean="0"/>
              <a:t> البرمجيات </a:t>
            </a:r>
            <a:r>
              <a:rPr lang="ar-DZ" dirty="0" err="1" smtClean="0"/>
              <a:t>والاجهزه</a:t>
            </a:r>
            <a:r>
              <a:rPr lang="ar-DZ" dirty="0" smtClean="0"/>
              <a:t> والعتاد. المعدات </a:t>
            </a:r>
            <a:r>
              <a:rPr lang="ar-DZ" dirty="0" err="1" smtClean="0"/>
              <a:t>المتعلقه</a:t>
            </a:r>
            <a:r>
              <a:rPr lang="ar-DZ" dirty="0" smtClean="0"/>
              <a:t> بالحساب والاتصال سواء </a:t>
            </a:r>
            <a:r>
              <a:rPr lang="ar-DZ" dirty="0" err="1" smtClean="0"/>
              <a:t>اكان</a:t>
            </a:r>
            <a:r>
              <a:rPr lang="ar-DZ" dirty="0" smtClean="0"/>
              <a:t> حاسوبا شخصيا </a:t>
            </a:r>
            <a:r>
              <a:rPr lang="ar-DZ" dirty="0" err="1" smtClean="0"/>
              <a:t>او</a:t>
            </a:r>
            <a:r>
              <a:rPr lang="ar-DZ" dirty="0" smtClean="0"/>
              <a:t> هاتفا </a:t>
            </a:r>
            <a:r>
              <a:rPr lang="ar-DZ" dirty="0" err="1" smtClean="0"/>
              <a:t>او</a:t>
            </a:r>
            <a:r>
              <a:rPr lang="ar-DZ" dirty="0" smtClean="0"/>
              <a:t> عن طريق نظم معلومات </a:t>
            </a:r>
            <a:r>
              <a:rPr lang="ar-DZ" dirty="0" err="1" smtClean="0"/>
              <a:t>اداريه</a:t>
            </a:r>
            <a:r>
              <a:rPr lang="ar-DZ" dirty="0" smtClean="0"/>
              <a:t>. يتم استخدامها في مجال معين لتحقيق </a:t>
            </a:r>
            <a:r>
              <a:rPr lang="ar-DZ" dirty="0" err="1" smtClean="0"/>
              <a:t>اهداف</a:t>
            </a:r>
            <a:r>
              <a:rPr lang="ar-DZ" dirty="0" smtClean="0"/>
              <a:t> معينه. هذه التكنولوجيا نستخدمها في معالجه المعلومات </a:t>
            </a:r>
            <a:r>
              <a:rPr lang="ar-DZ" dirty="0" err="1" smtClean="0"/>
              <a:t>واداره</a:t>
            </a:r>
            <a:r>
              <a:rPr lang="ar-DZ" dirty="0" smtClean="0"/>
              <a:t> المعلومات وتوليد المعلومات تتكون من تكنولوجيا الحاسوب زائد الاتصالات. تنقسم </a:t>
            </a:r>
            <a:r>
              <a:rPr lang="ar-DZ" dirty="0" err="1" smtClean="0"/>
              <a:t>الى</a:t>
            </a:r>
            <a:r>
              <a:rPr lang="ar-DZ" dirty="0" smtClean="0"/>
              <a:t> جزء مادي وجزء ذهني. الجزء المادي يتكون من معدات الحاسوب والتحكم </a:t>
            </a:r>
            <a:r>
              <a:rPr lang="ar-DZ" dirty="0" err="1" smtClean="0"/>
              <a:t>الاوتوماتيكي</a:t>
            </a:r>
            <a:r>
              <a:rPr lang="ar-DZ" dirty="0" smtClean="0"/>
              <a:t> وتكنولوجيا الاتصالات. والجزء الذهني يتكون من البرمجيات والذكاء الاصطناعي وهندسه البرمجيات. </a:t>
            </a:r>
            <a:r>
              <a:rPr lang="ar-DZ" dirty="0" err="1" smtClean="0"/>
              <a:t>اذا</a:t>
            </a:r>
            <a:r>
              <a:rPr lang="ar-DZ" dirty="0" smtClean="0"/>
              <a:t> تكنولوجيا المعلومات هي امتزاج بين مكونات </a:t>
            </a:r>
            <a:r>
              <a:rPr lang="ar-DZ" dirty="0" err="1" smtClean="0"/>
              <a:t>الحاسبه</a:t>
            </a:r>
            <a:r>
              <a:rPr lang="ar-DZ" dirty="0" smtClean="0"/>
              <a:t> زائد البرمجيات زائد شبكات الاتصال.</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المكتبة الأكاديمية</a:t>
            </a:r>
            <a:endParaRPr lang="en-US" dirty="0"/>
          </a:p>
        </p:txBody>
      </p:sp>
      <p:sp>
        <p:nvSpPr>
          <p:cNvPr id="3" name="Espace réservé du contenu 2"/>
          <p:cNvSpPr>
            <a:spLocks noGrp="1"/>
          </p:cNvSpPr>
          <p:nvPr>
            <p:ph idx="1"/>
          </p:nvPr>
        </p:nvSpPr>
        <p:spPr/>
        <p:txBody>
          <a:bodyPr>
            <a:normAutofit fontScale="92500" lnSpcReduction="10000"/>
          </a:bodyPr>
          <a:lstStyle/>
          <a:p>
            <a:pPr algn="r" rtl="1"/>
            <a:r>
              <a:rPr lang="ar-DZ" sz="2000" dirty="0" smtClean="0"/>
              <a:t>إن دور المكتبة الأكاديمية في أي مؤسسة تربوية لا يتحقق إلا في سياق فلسفة التعليم في المؤسسة.</a:t>
            </a:r>
          </a:p>
          <a:p>
            <a:pPr algn="r" rtl="1"/>
            <a:r>
              <a:rPr lang="ar-DZ" sz="2000" dirty="0" smtClean="0"/>
              <a:t>تضم المكتبات الأكاديمية : المكتبات المدرسية( الابتدائية والمتوسطة والثانوية) ومكتبات الكليات والجامعات.</a:t>
            </a:r>
          </a:p>
          <a:p>
            <a:pPr algn="r" rtl="1"/>
            <a:r>
              <a:rPr lang="ar-DZ" sz="2000" dirty="0" smtClean="0"/>
              <a:t>يتمثل مستخدميها في : الطلاب، والمعلمين، هيئة التدريس والباحثين، الموظفين الإداريين والمهنيين وغيرهم من موظفي المؤسسة.</a:t>
            </a:r>
          </a:p>
          <a:p>
            <a:pPr algn="r" rtl="1"/>
            <a:r>
              <a:rPr lang="ar-DZ" sz="2000" dirty="0" smtClean="0"/>
              <a:t>تتكون مجموعاتها من الكتب والدوريات والمراجع وغيرها من المصادر</a:t>
            </a:r>
            <a:r>
              <a:rPr lang="fr-FR" sz="2000" dirty="0" smtClean="0"/>
              <a:t> </a:t>
            </a:r>
            <a:r>
              <a:rPr lang="ar-DZ" sz="2000" dirty="0" smtClean="0"/>
              <a:t> والتي لها علاقة بالتعليم والبحث والتدريس، وتختلف أيضا الخدمات مثل توفير مرافق القراءة والإعارة والخدمات المرجعية والخدمات </a:t>
            </a:r>
            <a:r>
              <a:rPr lang="ar-DZ" sz="2000" dirty="0" err="1" smtClean="0"/>
              <a:t>البيبليوغرافية</a:t>
            </a:r>
            <a:r>
              <a:rPr lang="ar-DZ" sz="2000" dirty="0" smtClean="0"/>
              <a:t> والتوجيه المكتبي والندوات وورش العمل الموجهة للمستخدم وما إلى ذلك .</a:t>
            </a:r>
          </a:p>
          <a:p>
            <a:pPr algn="r" rtl="1"/>
            <a:r>
              <a:rPr lang="ar-DZ" sz="2000" dirty="0" smtClean="0"/>
              <a:t>تهدف المكتبة الأكاديمية إلى:</a:t>
            </a:r>
          </a:p>
          <a:p>
            <a:pPr algn="r" rtl="1">
              <a:buFont typeface="Wingdings" pitchFamily="2" charset="2"/>
              <a:buChar char="Ø"/>
            </a:pPr>
            <a:r>
              <a:rPr lang="ar-DZ" sz="2000" dirty="0" smtClean="0"/>
              <a:t>خدمة احتياجات المجتمع الأكاديمي.</a:t>
            </a:r>
          </a:p>
          <a:p>
            <a:pPr algn="r" rtl="1">
              <a:buFont typeface="Wingdings" pitchFamily="2" charset="2"/>
              <a:buChar char="Ø"/>
            </a:pPr>
            <a:r>
              <a:rPr lang="ar-DZ" sz="2000" dirty="0" smtClean="0"/>
              <a:t>جمع وتخزين جميع أنواع مواد القراءة والمراجع.</a:t>
            </a:r>
          </a:p>
          <a:p>
            <a:pPr algn="r" rtl="1">
              <a:buFont typeface="Wingdings" pitchFamily="2" charset="2"/>
              <a:buChar char="Ø"/>
            </a:pPr>
            <a:r>
              <a:rPr lang="ar-DZ" sz="2000" dirty="0" smtClean="0"/>
              <a:t>توفير أماكن للمطالعة للمستخدمين.</a:t>
            </a:r>
          </a:p>
          <a:p>
            <a:pPr algn="r" rtl="1">
              <a:buFont typeface="Wingdings" pitchFamily="2" charset="2"/>
              <a:buChar char="Ø"/>
            </a:pPr>
            <a:r>
              <a:rPr lang="ar-DZ" sz="2000" dirty="0" smtClean="0"/>
              <a:t>توفير خدمة مرجعية ومعلوماتية نشطة.</a:t>
            </a:r>
          </a:p>
          <a:p>
            <a:pPr algn="r" rtl="1">
              <a:buFont typeface="Wingdings" pitchFamily="2" charset="2"/>
              <a:buChar char="Ø"/>
            </a:pPr>
            <a:r>
              <a:rPr lang="ar-DZ" sz="2000" dirty="0" smtClean="0"/>
              <a:t>تقديم خدمة الإعارة للطلاب والمعلمين والباحثين.</a:t>
            </a:r>
            <a:endParaRPr lang="fr-FR" sz="2000" dirty="0" smtClean="0"/>
          </a:p>
          <a:p>
            <a:pPr algn="r" rtl="1"/>
            <a:endParaRPr lang="ar-DZ" sz="2000" dirty="0" smtClean="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ar-DZ" dirty="0" smtClean="0"/>
              <a:t>من المؤسسات الوثائقية إلى المؤسسات الوثائقية الرقمية</a:t>
            </a:r>
            <a:endParaRPr lang="en-US" dirty="0"/>
          </a:p>
        </p:txBody>
      </p:sp>
      <p:sp>
        <p:nvSpPr>
          <p:cNvPr id="3" name="Espace réservé du contenu 2"/>
          <p:cNvSpPr>
            <a:spLocks noGrp="1"/>
          </p:cNvSpPr>
          <p:nvPr>
            <p:ph idx="1"/>
          </p:nvPr>
        </p:nvSpPr>
        <p:spPr/>
        <p:txBody>
          <a:bodyPr>
            <a:normAutofit fontScale="92500" lnSpcReduction="20000"/>
          </a:bodyPr>
          <a:lstStyle/>
          <a:p>
            <a:pPr algn="r" rtl="1"/>
            <a:r>
              <a:rPr lang="ar-DZ" dirty="0" err="1" smtClean="0"/>
              <a:t>انتاج</a:t>
            </a:r>
            <a:r>
              <a:rPr lang="ar-DZ" dirty="0" smtClean="0"/>
              <a:t> المصادر قد يكون. </a:t>
            </a:r>
            <a:r>
              <a:rPr lang="ar-DZ" dirty="0" err="1" smtClean="0"/>
              <a:t>اصلا</a:t>
            </a:r>
            <a:r>
              <a:rPr lang="ar-DZ" dirty="0" smtClean="0"/>
              <a:t> في شكل رقمي </a:t>
            </a:r>
            <a:r>
              <a:rPr lang="ar-DZ" dirty="0" err="1" smtClean="0"/>
              <a:t>او</a:t>
            </a:r>
            <a:r>
              <a:rPr lang="ar-DZ" dirty="0" smtClean="0"/>
              <a:t> يتم تحويلها </a:t>
            </a:r>
            <a:r>
              <a:rPr lang="ar-DZ" dirty="0" err="1" smtClean="0"/>
              <a:t>الى</a:t>
            </a:r>
            <a:r>
              <a:rPr lang="ar-DZ" dirty="0" smtClean="0"/>
              <a:t> الشكل </a:t>
            </a:r>
            <a:r>
              <a:rPr lang="ar-DZ" dirty="0" smtClean="0"/>
              <a:t>الرقمي. </a:t>
            </a:r>
            <a:r>
              <a:rPr lang="ar-DZ" dirty="0" smtClean="0"/>
              <a:t>يتم ضبطها </a:t>
            </a:r>
            <a:r>
              <a:rPr lang="ar-DZ" smtClean="0"/>
              <a:t>بالبيبليوغرافيا</a:t>
            </a:r>
            <a:r>
              <a:rPr lang="ar-DZ" dirty="0" smtClean="0"/>
              <a:t> </a:t>
            </a:r>
            <a:r>
              <a:rPr lang="ar-DZ" dirty="0" smtClean="0"/>
              <a:t>باستخدام نظام </a:t>
            </a:r>
            <a:r>
              <a:rPr lang="ar-DZ" dirty="0" err="1" smtClean="0"/>
              <a:t>الاله</a:t>
            </a:r>
            <a:r>
              <a:rPr lang="ar-DZ" dirty="0" smtClean="0"/>
              <a:t>. </a:t>
            </a:r>
            <a:r>
              <a:rPr lang="ar-DZ" dirty="0" err="1" smtClean="0"/>
              <a:t>المكتبه</a:t>
            </a:r>
            <a:r>
              <a:rPr lang="ar-DZ" dirty="0" smtClean="0"/>
              <a:t> </a:t>
            </a:r>
            <a:r>
              <a:rPr lang="ar-DZ" dirty="0" err="1" smtClean="0"/>
              <a:t>الرقميه</a:t>
            </a:r>
            <a:r>
              <a:rPr lang="ar-DZ" dirty="0" smtClean="0"/>
              <a:t> هي مجموعه من مواد المعلومات </a:t>
            </a:r>
            <a:r>
              <a:rPr lang="ar-DZ" dirty="0" err="1" smtClean="0"/>
              <a:t>الالكترونيه</a:t>
            </a:r>
            <a:r>
              <a:rPr lang="ar-DZ" dirty="0" smtClean="0"/>
              <a:t> </a:t>
            </a:r>
            <a:r>
              <a:rPr lang="ar-DZ" dirty="0" err="1" smtClean="0"/>
              <a:t>او</a:t>
            </a:r>
            <a:r>
              <a:rPr lang="ar-DZ" dirty="0" smtClean="0"/>
              <a:t> </a:t>
            </a:r>
            <a:r>
              <a:rPr lang="ar-DZ" dirty="0" err="1" smtClean="0"/>
              <a:t>الرقميه</a:t>
            </a:r>
            <a:r>
              <a:rPr lang="ar-DZ" dirty="0" smtClean="0"/>
              <a:t> </a:t>
            </a:r>
            <a:r>
              <a:rPr lang="ar-DZ" dirty="0" err="1" smtClean="0"/>
              <a:t>المتاحه</a:t>
            </a:r>
            <a:r>
              <a:rPr lang="ar-DZ" dirty="0" smtClean="0"/>
              <a:t> على موزع </a:t>
            </a:r>
            <a:r>
              <a:rPr lang="ar-DZ" dirty="0" err="1" smtClean="0"/>
              <a:t>المكتبه</a:t>
            </a:r>
            <a:r>
              <a:rPr lang="ar-DZ" dirty="0" smtClean="0"/>
              <a:t>. ويمكن الوصول </a:t>
            </a:r>
            <a:r>
              <a:rPr lang="ar-DZ" dirty="0" err="1" smtClean="0"/>
              <a:t>اليها</a:t>
            </a:r>
            <a:r>
              <a:rPr lang="ar-DZ" dirty="0" smtClean="0"/>
              <a:t> من خلال شبكه محليه </a:t>
            </a:r>
            <a:r>
              <a:rPr lang="ar-DZ" dirty="0" err="1" smtClean="0"/>
              <a:t>او</a:t>
            </a:r>
            <a:r>
              <a:rPr lang="ar-DZ" dirty="0" smtClean="0"/>
              <a:t> على المشع عبر شبكه الانترنت. مصادرها حسب المعجم الالكتروني </a:t>
            </a:r>
            <a:r>
              <a:rPr lang="ar-DZ" dirty="0" err="1" smtClean="0"/>
              <a:t>اودلس</a:t>
            </a:r>
            <a:r>
              <a:rPr lang="ar-DZ" dirty="0" smtClean="0"/>
              <a:t>. مصادر </a:t>
            </a:r>
            <a:r>
              <a:rPr lang="ar-DZ" dirty="0" err="1" smtClean="0"/>
              <a:t>متاحه</a:t>
            </a:r>
            <a:r>
              <a:rPr lang="ar-DZ" dirty="0" smtClean="0"/>
              <a:t> في شكل مقروء </a:t>
            </a:r>
            <a:r>
              <a:rPr lang="ar-DZ" dirty="0" err="1" smtClean="0"/>
              <a:t>اليا</a:t>
            </a:r>
            <a:r>
              <a:rPr lang="ar-DZ" dirty="0" smtClean="0"/>
              <a:t> ويتم الوصول </a:t>
            </a:r>
            <a:r>
              <a:rPr lang="ar-DZ" dirty="0" err="1" smtClean="0"/>
              <a:t>اليها</a:t>
            </a:r>
            <a:r>
              <a:rPr lang="ar-DZ" dirty="0" smtClean="0"/>
              <a:t> عبر الحاسبات. وهذا المحتوى الرقمي يمكن الاحتفاظ </a:t>
            </a:r>
            <a:r>
              <a:rPr lang="ar-DZ" dirty="0" err="1" smtClean="0"/>
              <a:t>به</a:t>
            </a:r>
            <a:r>
              <a:rPr lang="ar-DZ" dirty="0" smtClean="0"/>
              <a:t> محليا </a:t>
            </a:r>
            <a:r>
              <a:rPr lang="ar-DZ" dirty="0" err="1" smtClean="0"/>
              <a:t>او</a:t>
            </a:r>
            <a:r>
              <a:rPr lang="ar-DZ" dirty="0" smtClean="0"/>
              <a:t> </a:t>
            </a:r>
            <a:r>
              <a:rPr lang="ar-DZ" dirty="0" err="1" smtClean="0"/>
              <a:t>اتاحته</a:t>
            </a:r>
            <a:r>
              <a:rPr lang="ar-DZ" dirty="0" smtClean="0"/>
              <a:t> عن بعد عن طريق شبكات الحاسبات. العامل عامل التنظيم هو الذي يفصل بين </a:t>
            </a:r>
            <a:r>
              <a:rPr lang="ar-DZ" dirty="0" err="1" smtClean="0"/>
              <a:t>المكتبه</a:t>
            </a:r>
            <a:r>
              <a:rPr lang="ar-DZ" dirty="0" smtClean="0"/>
              <a:t> وغير </a:t>
            </a:r>
            <a:r>
              <a:rPr lang="ar-DZ" dirty="0" err="1" smtClean="0"/>
              <a:t>المكتبه</a:t>
            </a:r>
            <a:r>
              <a:rPr lang="ar-DZ" dirty="0" smtClean="0"/>
              <a:t> مثل الانترنت. </a:t>
            </a:r>
            <a:r>
              <a:rPr lang="ar-DZ" dirty="0" err="1" smtClean="0"/>
              <a:t>المكتبه</a:t>
            </a:r>
            <a:r>
              <a:rPr lang="ar-DZ" dirty="0" smtClean="0"/>
              <a:t> </a:t>
            </a:r>
            <a:r>
              <a:rPr lang="ar-DZ" dirty="0" err="1" smtClean="0"/>
              <a:t>التقليديه</a:t>
            </a:r>
            <a:r>
              <a:rPr lang="ar-DZ" dirty="0" smtClean="0"/>
              <a:t> </a:t>
            </a:r>
            <a:r>
              <a:rPr lang="ar-DZ" dirty="0" err="1" smtClean="0"/>
              <a:t>الوثائقيه</a:t>
            </a:r>
            <a:r>
              <a:rPr lang="ar-DZ" dirty="0" smtClean="0"/>
              <a:t> عملياتها تقليديه. وانجاز </a:t>
            </a:r>
            <a:r>
              <a:rPr lang="ar-DZ" dirty="0" err="1" smtClean="0"/>
              <a:t>السلسله</a:t>
            </a:r>
            <a:r>
              <a:rPr lang="ar-DZ" dirty="0" smtClean="0"/>
              <a:t> </a:t>
            </a:r>
            <a:r>
              <a:rPr lang="ar-DZ" dirty="0" err="1" smtClean="0"/>
              <a:t>الوثائقيه</a:t>
            </a:r>
            <a:r>
              <a:rPr lang="ar-DZ" dirty="0" smtClean="0"/>
              <a:t> يكون يدويا تقليديا.</a:t>
            </a:r>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en-US"/>
          </a:p>
        </p:txBody>
      </p:sp>
      <p:sp>
        <p:nvSpPr>
          <p:cNvPr id="3" name="Espace réservé du contenu 2"/>
          <p:cNvSpPr>
            <a:spLocks noGrp="1"/>
          </p:cNvSpPr>
          <p:nvPr>
            <p:ph idx="1"/>
          </p:nvPr>
        </p:nvSpPr>
        <p:spPr/>
        <p:txBody>
          <a:bodyPr>
            <a:normAutofit fontScale="92500" lnSpcReduction="10000"/>
          </a:bodyPr>
          <a:lstStyle/>
          <a:p>
            <a:pPr algn="r" rtl="1"/>
            <a:r>
              <a:rPr lang="ar-DZ" dirty="0" smtClean="0"/>
              <a:t> حول </a:t>
            </a:r>
            <a:r>
              <a:rPr lang="ar-DZ" dirty="0" err="1" smtClean="0"/>
              <a:t>الى</a:t>
            </a:r>
            <a:r>
              <a:rPr lang="ar-DZ" dirty="0" smtClean="0"/>
              <a:t> </a:t>
            </a:r>
            <a:r>
              <a:rPr lang="ar-DZ" dirty="0" err="1" smtClean="0"/>
              <a:t>الرقمنه</a:t>
            </a:r>
            <a:r>
              <a:rPr lang="ar-DZ" dirty="0" smtClean="0"/>
              <a:t> لابد </a:t>
            </a:r>
            <a:r>
              <a:rPr lang="ar-DZ" dirty="0" err="1" smtClean="0"/>
              <a:t>ان</a:t>
            </a:r>
            <a:r>
              <a:rPr lang="ar-DZ" dirty="0" smtClean="0"/>
              <a:t> نراعي مجموعه من العوامل تتمثل في وهي تحقق النجاح. الاحتياجات </a:t>
            </a:r>
            <a:r>
              <a:rPr lang="ar-DZ" dirty="0" err="1" smtClean="0"/>
              <a:t>القانونيه</a:t>
            </a:r>
            <a:r>
              <a:rPr lang="ar-DZ" dirty="0" smtClean="0"/>
              <a:t>. </a:t>
            </a:r>
            <a:r>
              <a:rPr lang="ar-DZ" dirty="0" err="1" smtClean="0"/>
              <a:t>الاجهزه</a:t>
            </a:r>
            <a:r>
              <a:rPr lang="ar-DZ" dirty="0" smtClean="0"/>
              <a:t> والقوى </a:t>
            </a:r>
            <a:r>
              <a:rPr lang="ar-DZ" dirty="0" err="1" smtClean="0"/>
              <a:t>البشريه</a:t>
            </a:r>
            <a:r>
              <a:rPr lang="ar-DZ" dirty="0" smtClean="0"/>
              <a:t> والموارد </a:t>
            </a:r>
            <a:r>
              <a:rPr lang="ar-DZ" dirty="0" err="1" smtClean="0"/>
              <a:t>الماليه</a:t>
            </a:r>
            <a:r>
              <a:rPr lang="ar-DZ" dirty="0" smtClean="0"/>
              <a:t> والبرمجيات ومصادر المعلومات والتعاون بين المكتبات.</a:t>
            </a:r>
          </a:p>
          <a:p>
            <a:pPr algn="r" rtl="1"/>
            <a:r>
              <a:rPr lang="ar-DZ" dirty="0" smtClean="0"/>
              <a:t>مصطلح </a:t>
            </a:r>
            <a:r>
              <a:rPr lang="ar-DZ" dirty="0" err="1" smtClean="0"/>
              <a:t>الاتاحه</a:t>
            </a:r>
            <a:r>
              <a:rPr lang="ar-DZ" dirty="0" smtClean="0"/>
              <a:t>. هي معلومات </a:t>
            </a:r>
            <a:r>
              <a:rPr lang="ar-DZ" dirty="0" err="1" smtClean="0"/>
              <a:t>كثيره</a:t>
            </a:r>
            <a:r>
              <a:rPr lang="ar-DZ" dirty="0" smtClean="0"/>
              <a:t> </a:t>
            </a:r>
            <a:r>
              <a:rPr lang="ar-DZ" dirty="0" err="1" smtClean="0"/>
              <a:t>متاحه</a:t>
            </a:r>
            <a:r>
              <a:rPr lang="ar-DZ" dirty="0" smtClean="0"/>
              <a:t> على وسائط رقميه ومن هنا ظهر مفهوم </a:t>
            </a:r>
            <a:r>
              <a:rPr lang="ar-DZ" dirty="0" err="1" smtClean="0"/>
              <a:t>الاتاحه</a:t>
            </a:r>
            <a:r>
              <a:rPr lang="ar-DZ" dirty="0" smtClean="0"/>
              <a:t> بدلا من تملك </a:t>
            </a:r>
            <a:r>
              <a:rPr lang="ar-DZ" dirty="0" err="1" smtClean="0"/>
              <a:t>الاوعيه</a:t>
            </a:r>
            <a:r>
              <a:rPr lang="ar-DZ" dirty="0" smtClean="0"/>
              <a:t> المعلومات في المؤسسات المعلومات </a:t>
            </a:r>
            <a:r>
              <a:rPr lang="ar-DZ" dirty="0" err="1" smtClean="0"/>
              <a:t>التقليديه</a:t>
            </a:r>
            <a:r>
              <a:rPr lang="ar-DZ" dirty="0" smtClean="0"/>
              <a:t>. رقمنه الوثائق بين الحفظ </a:t>
            </a:r>
            <a:r>
              <a:rPr lang="ar-DZ" dirty="0" err="1" smtClean="0"/>
              <a:t>والاتاحه</a:t>
            </a:r>
            <a:r>
              <a:rPr lang="ar-DZ" dirty="0" smtClean="0"/>
              <a:t>. </a:t>
            </a:r>
            <a:r>
              <a:rPr lang="ar-DZ" dirty="0" err="1" smtClean="0"/>
              <a:t>اسباب</a:t>
            </a:r>
            <a:r>
              <a:rPr lang="ar-DZ" dirty="0" smtClean="0"/>
              <a:t> الحفظ. </a:t>
            </a:r>
            <a:r>
              <a:rPr lang="ar-DZ" dirty="0" err="1" smtClean="0"/>
              <a:t>والاتاحه</a:t>
            </a:r>
            <a:r>
              <a:rPr lang="ar-DZ" dirty="0" smtClean="0"/>
              <a:t> تتمثل في حفظ مصادر المعلومات من التلف وسهوله البحث في المجموعات </a:t>
            </a:r>
            <a:r>
              <a:rPr lang="ar-DZ" dirty="0" err="1" smtClean="0"/>
              <a:t>الرقميه</a:t>
            </a:r>
            <a:r>
              <a:rPr lang="ar-DZ" dirty="0" smtClean="0"/>
              <a:t> واسترجاع المعلومات بوسائل وطرق تقليديه وطرق </a:t>
            </a:r>
            <a:r>
              <a:rPr lang="ar-DZ" dirty="0" err="1" smtClean="0"/>
              <a:t>جديده</a:t>
            </a:r>
            <a:r>
              <a:rPr lang="ar-DZ" dirty="0" smtClean="0"/>
              <a:t>.</a:t>
            </a: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المكتبات المتخصصة</a:t>
            </a:r>
            <a:endParaRPr lang="en-US" dirty="0"/>
          </a:p>
        </p:txBody>
      </p:sp>
      <p:sp>
        <p:nvSpPr>
          <p:cNvPr id="3" name="Espace réservé du contenu 2"/>
          <p:cNvSpPr>
            <a:spLocks noGrp="1"/>
          </p:cNvSpPr>
          <p:nvPr>
            <p:ph idx="1"/>
          </p:nvPr>
        </p:nvSpPr>
        <p:spPr/>
        <p:txBody>
          <a:bodyPr>
            <a:normAutofit fontScale="92500" lnSpcReduction="20000"/>
          </a:bodyPr>
          <a:lstStyle/>
          <a:p>
            <a:pPr algn="r" rtl="1"/>
            <a:r>
              <a:rPr lang="ar-DZ" dirty="0" smtClean="0"/>
              <a:t>ظهرت للوجود في القرن 20م.</a:t>
            </a:r>
          </a:p>
          <a:p>
            <a:pPr algn="r" rtl="1"/>
            <a:r>
              <a:rPr lang="ar-DZ" dirty="0" smtClean="0"/>
              <a:t>تتعامل المكتبة المتخصصة مع مجموعة متخصصة من المستخدمين في مجال موضوعي وتحتوي على مجموعات بمواضيع متخصصة وتقدم خدمات خاصة.</a:t>
            </a:r>
          </a:p>
          <a:p>
            <a:pPr algn="r" rtl="1"/>
            <a:r>
              <a:rPr lang="ar-DZ" dirty="0" smtClean="0"/>
              <a:t>يتم إنشاء هذه المكتبات المتخصصة لتلبية الاحتياجات العلمية للمنتمين إلى المنظمات التي تنتمي إليها المكتبة المتخصصة.</a:t>
            </a:r>
          </a:p>
          <a:p>
            <a:pPr algn="r" rtl="1"/>
            <a:r>
              <a:rPr lang="ar-DZ" dirty="0" smtClean="0"/>
              <a:t>تعرف المكتبات المتخصصة بأنها مجموعة من الكتب وغيرها من المواد المطبوعة أو المصوّرة أو المسجلة التي تتناول مجالا محدودا من المعرفة والتي يقدمها مجتمع متعلم أو منظمة بحثية أو مؤسسة صناعية أو تجارية أو دوائر حكومية وحتى مؤسسة تعليمية.</a:t>
            </a:r>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وظائف المكتبات المتخصصة</a:t>
            </a:r>
            <a:endParaRPr lang="en-US" dirty="0"/>
          </a:p>
        </p:txBody>
      </p:sp>
      <p:sp>
        <p:nvSpPr>
          <p:cNvPr id="3" name="Espace réservé du contenu 2"/>
          <p:cNvSpPr>
            <a:spLocks noGrp="1"/>
          </p:cNvSpPr>
          <p:nvPr>
            <p:ph idx="1"/>
          </p:nvPr>
        </p:nvSpPr>
        <p:spPr/>
        <p:txBody>
          <a:bodyPr>
            <a:normAutofit/>
          </a:bodyPr>
          <a:lstStyle/>
          <a:p>
            <a:pPr algn="r" rtl="1"/>
            <a:r>
              <a:rPr lang="ar-DZ" sz="2000" dirty="0" smtClean="0"/>
              <a:t>تقوم بإجراء بحث شامل في الأدبيات لتجميع قوائم شاملة.</a:t>
            </a:r>
          </a:p>
          <a:p>
            <a:pPr algn="r" rtl="1"/>
            <a:r>
              <a:rPr lang="ar-DZ" sz="2000" dirty="0" smtClean="0"/>
              <a:t>اختيار المعلومات الحالية وشرائها وتنظيمها وتخزينها واسترجاعها من قبل المستخدمين.</a:t>
            </a:r>
          </a:p>
          <a:p>
            <a:pPr algn="r" rtl="1"/>
            <a:r>
              <a:rPr lang="ar-DZ" sz="2000" dirty="0" smtClean="0"/>
              <a:t>تحليل وتجميع وتقييم المعلومات المتاحة.</a:t>
            </a:r>
          </a:p>
          <a:p>
            <a:pPr algn="r" rtl="1"/>
            <a:r>
              <a:rPr lang="ar-DZ" sz="2000" dirty="0"/>
              <a:t>ت</a:t>
            </a:r>
            <a:r>
              <a:rPr lang="ar-DZ" sz="2000" dirty="0" smtClean="0"/>
              <a:t>قدم أحدث التقارير والمراجعات النقدية.</a:t>
            </a:r>
          </a:p>
          <a:p>
            <a:pPr algn="r" rtl="1"/>
            <a:r>
              <a:rPr lang="ar-DZ" sz="2000" dirty="0" smtClean="0"/>
              <a:t>يوفر الفهارس والملخصات .</a:t>
            </a:r>
          </a:p>
          <a:p>
            <a:pPr algn="r" rtl="1"/>
            <a:r>
              <a:rPr lang="ar-DZ" sz="2000" dirty="0" smtClean="0"/>
              <a:t>توفر النشرات والرسائل الإخبارية والملخصات </a:t>
            </a:r>
            <a:r>
              <a:rPr lang="ar-DZ" sz="2000" dirty="0" err="1" smtClean="0"/>
              <a:t>والبيبليوغرافيات</a:t>
            </a:r>
            <a:r>
              <a:rPr lang="ar-DZ" sz="2000" dirty="0" smtClean="0"/>
              <a:t>.</a:t>
            </a:r>
          </a:p>
          <a:p>
            <a:pPr algn="r" rtl="1"/>
            <a:r>
              <a:rPr lang="ar-DZ" sz="2000" dirty="0" smtClean="0"/>
              <a:t>إصدار الوثائق والإعارة بين المكتبات.</a:t>
            </a:r>
          </a:p>
          <a:p>
            <a:pPr algn="r" rtl="1"/>
            <a:r>
              <a:rPr lang="ar-DZ" sz="2000" dirty="0" smtClean="0"/>
              <a:t>تقديم خدمات المراجع.</a:t>
            </a:r>
          </a:p>
          <a:p>
            <a:pPr algn="r" rtl="1"/>
            <a:endParaRPr lang="en-US" sz="20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المكتبة الوطنية (العامة)</a:t>
            </a:r>
            <a:endParaRPr lang="en-US" dirty="0"/>
          </a:p>
        </p:txBody>
      </p:sp>
      <p:sp>
        <p:nvSpPr>
          <p:cNvPr id="3" name="Espace réservé du contenu 2"/>
          <p:cNvSpPr>
            <a:spLocks noGrp="1"/>
          </p:cNvSpPr>
          <p:nvPr>
            <p:ph idx="1"/>
          </p:nvPr>
        </p:nvSpPr>
        <p:spPr/>
        <p:txBody>
          <a:bodyPr>
            <a:normAutofit lnSpcReduction="10000"/>
          </a:bodyPr>
          <a:lstStyle/>
          <a:p>
            <a:pPr algn="r" rtl="1"/>
            <a:r>
              <a:rPr lang="ar-DZ" dirty="0" smtClean="0"/>
              <a:t>توجد في معظم البلدان مكتبة وطنية مدعومة من الدولة( تنشئها </a:t>
            </a:r>
            <a:r>
              <a:rPr lang="ar-DZ" dirty="0" err="1" smtClean="0"/>
              <a:t>وتموّلها</a:t>
            </a:r>
            <a:r>
              <a:rPr lang="ar-DZ" dirty="0" smtClean="0"/>
              <a:t> الدولة).</a:t>
            </a:r>
          </a:p>
          <a:p>
            <a:pPr algn="r" rtl="1"/>
            <a:r>
              <a:rPr lang="ar-DZ" dirty="0" smtClean="0"/>
              <a:t>تهتم المكتبة الوطنية بجمع الأدب الوطني والحفاظ عليه.</a:t>
            </a:r>
          </a:p>
          <a:p>
            <a:pPr algn="r" rtl="1"/>
            <a:r>
              <a:rPr lang="ar-DZ" dirty="0" smtClean="0"/>
              <a:t>معظم المكتبات الوطنية تعتمد في تنمية مجموعاتها على الإيداع القانوني.(بمعنى وضع نسخة أو أكثر بالمكتبة مجانا من قبل المؤلفين).</a:t>
            </a:r>
          </a:p>
          <a:p>
            <a:pPr algn="r" rtl="1"/>
            <a:r>
              <a:rPr lang="ar-DZ" dirty="0" smtClean="0"/>
              <a:t>الهدف الرئيسي للمكتبة الوطنية هو : تحديد واقتناء وتنظيم وتخزين واسترجاع جميع الوثائق المطبوعة وغير المطبوعة المنشورة داخل البلد أو خارجه.</a:t>
            </a:r>
          </a:p>
          <a:p>
            <a:pPr algn="r" rtl="1"/>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pPr rtl="1"/>
            <a:r>
              <a:rPr lang="ar-DZ" dirty="0" smtClean="0"/>
              <a:t>  المكتبات العامة (الوطنية)</a:t>
            </a:r>
            <a:endParaRPr lang="en-US" dirty="0"/>
          </a:p>
        </p:txBody>
      </p:sp>
      <p:sp>
        <p:nvSpPr>
          <p:cNvPr id="3" name="Espace réservé du contenu 2"/>
          <p:cNvSpPr>
            <a:spLocks noGrp="1"/>
          </p:cNvSpPr>
          <p:nvPr>
            <p:ph idx="1"/>
          </p:nvPr>
        </p:nvSpPr>
        <p:spPr/>
        <p:txBody>
          <a:bodyPr/>
          <a:lstStyle/>
          <a:p>
            <a:pPr algn="r" rtl="1"/>
            <a:r>
              <a:rPr lang="ar-DZ" sz="2400" dirty="0" smtClean="0"/>
              <a:t>لها دور هام في رفاهية المجتمع وبناء المعرفة والمهارة الإنتاجية للمواطنين.</a:t>
            </a:r>
          </a:p>
          <a:p>
            <a:pPr algn="r" rtl="1"/>
            <a:r>
              <a:rPr lang="ar-DZ" sz="2400" dirty="0" smtClean="0"/>
              <a:t>مؤسسة غير ربحية.</a:t>
            </a:r>
          </a:p>
          <a:p>
            <a:pPr algn="r" rtl="1"/>
            <a:r>
              <a:rPr lang="ar-DZ" sz="2400" dirty="0" smtClean="0"/>
              <a:t>تمول من قبل الدولة.</a:t>
            </a:r>
          </a:p>
          <a:p>
            <a:pPr algn="r" rtl="1"/>
            <a:r>
              <a:rPr lang="ar-DZ" sz="2400" dirty="0" smtClean="0"/>
              <a:t>تقدم خدماتها للمواطنين دون تمييز.</a:t>
            </a:r>
          </a:p>
          <a:p>
            <a:pPr algn="r" rtl="1"/>
            <a:r>
              <a:rPr lang="ar-DZ" sz="2400" dirty="0" smtClean="0"/>
              <a:t>تستخدم لأغراض التعليم والمعلومات والترفيه والبحث العلمي.</a:t>
            </a:r>
          </a:p>
          <a:p>
            <a:pPr algn="r" rtl="1">
              <a:buFont typeface="Wingdings" pitchFamily="2" charset="2"/>
              <a:buChar char="ü"/>
            </a:pPr>
            <a:r>
              <a:rPr lang="ar-DZ" sz="2400" dirty="0" smtClean="0"/>
              <a:t>تنظم المكتبة العامة أنشطة الثقافية مثل المحاضرات والمناقشات وعروض الأفلام والمسرحيات ومعارض فنية وساعات قصصية للأطفال.</a:t>
            </a:r>
          </a:p>
          <a:p>
            <a:pPr algn="r" rtl="1">
              <a:buFont typeface="Wingdings" pitchFamily="2" charset="2"/>
              <a:buChar char="ü"/>
            </a:pPr>
            <a:r>
              <a:rPr lang="ar-DZ" sz="2400" dirty="0" smtClean="0"/>
              <a:t>هي مستودع للكتب وكذلك مركز ثقافي.</a:t>
            </a:r>
          </a:p>
          <a:p>
            <a:pPr algn="r" rtl="1">
              <a:buFont typeface="Wingdings" pitchFamily="2" charset="2"/>
              <a:buChar char="ü"/>
            </a:pP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2849562"/>
          </a:xfrm>
        </p:spPr>
        <p:txBody>
          <a:bodyPr/>
          <a:lstStyle/>
          <a:p>
            <a:r>
              <a:rPr lang="ar-DZ" dirty="0" smtClean="0"/>
              <a:t>المحور </a:t>
            </a:r>
            <a:r>
              <a:rPr lang="ar-DZ" dirty="0" smtClean="0"/>
              <a:t>الثاني: مباني المكتبات</a:t>
            </a: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مباني المكتبات</a:t>
            </a:r>
            <a:endParaRPr lang="en-US" dirty="0"/>
          </a:p>
        </p:txBody>
      </p:sp>
      <p:sp>
        <p:nvSpPr>
          <p:cNvPr id="3" name="Espace réservé du contenu 2"/>
          <p:cNvSpPr>
            <a:spLocks noGrp="1"/>
          </p:cNvSpPr>
          <p:nvPr>
            <p:ph idx="1"/>
          </p:nvPr>
        </p:nvSpPr>
        <p:spPr/>
        <p:txBody>
          <a:bodyPr>
            <a:normAutofit lnSpcReduction="10000"/>
          </a:bodyPr>
          <a:lstStyle/>
          <a:p>
            <a:pPr algn="r" rtl="1"/>
            <a:r>
              <a:rPr lang="ar-DZ" dirty="0" smtClean="0"/>
              <a:t>مباني المكتبات </a:t>
            </a:r>
            <a:r>
              <a:rPr lang="ar-DZ" dirty="0" smtClean="0"/>
              <a:t>هي مباني المكتبات. صممت. لتكون مقرا. </a:t>
            </a:r>
            <a:r>
              <a:rPr lang="ar-DZ" dirty="0" err="1" smtClean="0"/>
              <a:t>للمكتبه</a:t>
            </a:r>
            <a:r>
              <a:rPr lang="ar-DZ" dirty="0" smtClean="0"/>
              <a:t> بحيث تمكنها من القيام. بجميع وظائفها وتقديم خدماتها. لروادها على </a:t>
            </a:r>
            <a:r>
              <a:rPr lang="ar-DZ" dirty="0" err="1" smtClean="0"/>
              <a:t>ان</a:t>
            </a:r>
            <a:r>
              <a:rPr lang="ar-DZ" dirty="0" smtClean="0"/>
              <a:t> تستوفي. الشروط </a:t>
            </a:r>
            <a:r>
              <a:rPr lang="ar-DZ" dirty="0" err="1" smtClean="0"/>
              <a:t>الاساسيه</a:t>
            </a:r>
            <a:r>
              <a:rPr lang="ar-DZ" dirty="0" smtClean="0"/>
              <a:t> للمبنى</a:t>
            </a:r>
            <a:r>
              <a:rPr lang="ar-DZ" dirty="0" smtClean="0"/>
              <a:t>.</a:t>
            </a:r>
          </a:p>
          <a:p>
            <a:pPr algn="r" rtl="1"/>
            <a:r>
              <a:rPr lang="ar-DZ" dirty="0" smtClean="0"/>
              <a:t>التخطيط </a:t>
            </a:r>
            <a:r>
              <a:rPr lang="ar-DZ" dirty="0" smtClean="0"/>
              <a:t>لمبنى مكتبه. </a:t>
            </a:r>
            <a:r>
              <a:rPr lang="ar-DZ" dirty="0" err="1" smtClean="0"/>
              <a:t>مراعاه</a:t>
            </a:r>
            <a:r>
              <a:rPr lang="ar-DZ" dirty="0" smtClean="0"/>
              <a:t> </a:t>
            </a:r>
            <a:r>
              <a:rPr lang="ar-DZ" dirty="0" smtClean="0"/>
              <a:t>تلبيه المتطلبات </a:t>
            </a:r>
            <a:r>
              <a:rPr lang="ar-DZ" dirty="0" err="1" smtClean="0"/>
              <a:t>الحاليه</a:t>
            </a:r>
            <a:r>
              <a:rPr lang="ar-DZ" dirty="0" smtClean="0"/>
              <a:t> والتوجهات </a:t>
            </a:r>
            <a:r>
              <a:rPr lang="ar-DZ" dirty="0" err="1" smtClean="0"/>
              <a:t>المستقبليه</a:t>
            </a:r>
            <a:r>
              <a:rPr lang="ar-DZ" dirty="0" smtClean="0"/>
              <a:t>. النمط الهندسي للمكتبات مختلف. توجد. ذات جوده عاليه وتوجد </a:t>
            </a:r>
            <a:r>
              <a:rPr lang="ar-DZ" dirty="0" err="1" smtClean="0"/>
              <a:t>منخفضه</a:t>
            </a:r>
            <a:r>
              <a:rPr lang="ar-DZ" dirty="0" smtClean="0"/>
              <a:t> </a:t>
            </a:r>
            <a:r>
              <a:rPr lang="ar-DZ" dirty="0" err="1" smtClean="0"/>
              <a:t>الجوده</a:t>
            </a:r>
            <a:r>
              <a:rPr lang="ar-DZ" dirty="0" smtClean="0"/>
              <a:t>. حيث القليل يجمع بين </a:t>
            </a:r>
            <a:r>
              <a:rPr lang="ar-DZ" dirty="0" err="1" smtClean="0"/>
              <a:t>الناحيه</a:t>
            </a:r>
            <a:r>
              <a:rPr lang="ar-DZ" dirty="0" smtClean="0"/>
              <a:t> </a:t>
            </a:r>
            <a:r>
              <a:rPr lang="ar-DZ" dirty="0" err="1" smtClean="0"/>
              <a:t>الجماليه</a:t>
            </a:r>
            <a:r>
              <a:rPr lang="ar-DZ" dirty="0" smtClean="0"/>
              <a:t> </a:t>
            </a:r>
            <a:r>
              <a:rPr lang="ar-DZ" dirty="0" err="1" smtClean="0"/>
              <a:t>والعمليه</a:t>
            </a:r>
            <a:r>
              <a:rPr lang="ar-DZ" dirty="0" smtClean="0"/>
              <a:t>. فاعتماد المعايير والمقاييس والمواصفات. التي تقترحها الهيئات </a:t>
            </a:r>
            <a:r>
              <a:rPr lang="ar-DZ" dirty="0" err="1" smtClean="0"/>
              <a:t>المهنيه</a:t>
            </a:r>
            <a:r>
              <a:rPr lang="ar-DZ" dirty="0" smtClean="0"/>
              <a:t> </a:t>
            </a:r>
            <a:r>
              <a:rPr lang="ar-DZ" dirty="0" err="1" smtClean="0"/>
              <a:t>المتخصصه</a:t>
            </a:r>
            <a:r>
              <a:rPr lang="ar-DZ" dirty="0" smtClean="0"/>
              <a:t>. </a:t>
            </a:r>
            <a:r>
              <a:rPr lang="ar-DZ" dirty="0" err="1" smtClean="0"/>
              <a:t>امر</a:t>
            </a:r>
            <a:r>
              <a:rPr lang="ar-DZ" dirty="0" smtClean="0"/>
              <a:t> ضروري وليس على خيال المهندسين فقط.</a:t>
            </a:r>
            <a:endParaRPr lang="en-US" dirty="0"/>
          </a:p>
        </p:txBody>
      </p:sp>
    </p:spTree>
  </p:cSld>
  <p:clrMapOvr>
    <a:masterClrMapping/>
  </p:clrMapOvr>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674</TotalTime>
  <Words>2982</Words>
  <Application>Microsoft Office PowerPoint</Application>
  <PresentationFormat>Affichage à l'écran (4:3)</PresentationFormat>
  <Paragraphs>121</Paragraphs>
  <Slides>31</Slides>
  <Notes>0</Notes>
  <HiddenSlides>0</HiddenSlides>
  <MMClips>0</MMClips>
  <ScaleCrop>false</ScaleCrop>
  <HeadingPairs>
    <vt:vector size="4" baseType="variant">
      <vt:variant>
        <vt:lpstr>Thème</vt:lpstr>
      </vt:variant>
      <vt:variant>
        <vt:i4>1</vt:i4>
      </vt:variant>
      <vt:variant>
        <vt:lpstr>Titres des diapositives</vt:lpstr>
      </vt:variant>
      <vt:variant>
        <vt:i4>31</vt:i4>
      </vt:variant>
    </vt:vector>
  </HeadingPairs>
  <TitlesOfParts>
    <vt:vector size="32" baseType="lpstr">
      <vt:lpstr>Thème Office</vt:lpstr>
      <vt:lpstr>مدخل إلى علم المكتبات</vt:lpstr>
      <vt:lpstr>المؤسسات الوثائقية: أنواعها وأشكالها.</vt:lpstr>
      <vt:lpstr>المكتبة الأكاديمية</vt:lpstr>
      <vt:lpstr>المكتبات المتخصصة</vt:lpstr>
      <vt:lpstr>وظائف المكتبات المتخصصة</vt:lpstr>
      <vt:lpstr>المكتبة الوطنية (العامة)</vt:lpstr>
      <vt:lpstr>  المكتبات العامة (الوطنية)</vt:lpstr>
      <vt:lpstr>المحور الثاني: مباني المكتبات</vt:lpstr>
      <vt:lpstr>مباني المكتبات</vt:lpstr>
      <vt:lpstr>Diapositive 10</vt:lpstr>
      <vt:lpstr>Diapositive 11</vt:lpstr>
      <vt:lpstr>Diapositive 12</vt:lpstr>
      <vt:lpstr>Diapositive 13</vt:lpstr>
      <vt:lpstr>Diapositive 14</vt:lpstr>
      <vt:lpstr>Diapositive 15</vt:lpstr>
      <vt:lpstr>Diapositive 16</vt:lpstr>
      <vt:lpstr>Diapositive 17</vt:lpstr>
      <vt:lpstr> الانفجار المعرفي والمؤسسات الوثائقية</vt:lpstr>
      <vt:lpstr>مدخل:</vt:lpstr>
      <vt:lpstr>Diapositive 20</vt:lpstr>
      <vt:lpstr>Diapositive 21</vt:lpstr>
      <vt:lpstr>Diapositive 22</vt:lpstr>
      <vt:lpstr>الأثار المترتبة على المؤسسات الوثائقية</vt:lpstr>
      <vt:lpstr>Diapositive 24</vt:lpstr>
      <vt:lpstr>Diapositive 25</vt:lpstr>
      <vt:lpstr>Diapositive 26</vt:lpstr>
      <vt:lpstr>Diapositive 27</vt:lpstr>
      <vt:lpstr>تكنولوجيا المعلومات والتوثيق</vt:lpstr>
      <vt:lpstr>تكنولوجيا المعلومات</vt:lpstr>
      <vt:lpstr>من المؤسسات الوثائقية إلى المؤسسات الوثائقية الرقمية</vt:lpstr>
      <vt:lpstr>Diapositive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مدخل إلى علم المكتبات</dc:title>
  <dc:creator>nadjib</dc:creator>
  <cp:lastModifiedBy>nadjib</cp:lastModifiedBy>
  <cp:revision>49</cp:revision>
  <dcterms:created xsi:type="dcterms:W3CDTF">2024-01-04T14:55:36Z</dcterms:created>
  <dcterms:modified xsi:type="dcterms:W3CDTF">2024-01-12T06:57:22Z</dcterms:modified>
</cp:coreProperties>
</file>