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D70A98F-2627-486B-AD90-DB5EF31689D4}" type="datetimeFigureOut">
              <a:rPr lang="fr-FR" smtClean="0"/>
              <a:t>12/12/2023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316D8B-41B0-4565-A359-2FAAFE70C10B}" type="slidenum">
              <a:rPr lang="fr-FR" smtClean="0"/>
              <a:t>‹N°›</a:t>
            </a:fld>
            <a:endParaRPr lang="fr-FR"/>
          </a:p>
        </p:txBody>
      </p:sp>
    </p:spTree>
    <p:extLst>
      <p:ext uri="{BB962C8B-B14F-4D97-AF65-F5344CB8AC3E}">
        <p14:creationId xmlns:p14="http://schemas.microsoft.com/office/powerpoint/2010/main" val="14045315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B9316D8B-41B0-4565-A359-2FAAFE70C10B}" type="slidenum">
              <a:rPr lang="fr-FR" smtClean="0"/>
              <a:t>6</a:t>
            </a:fld>
            <a:endParaRPr lang="fr-FR"/>
          </a:p>
        </p:txBody>
      </p:sp>
    </p:spTree>
    <p:extLst>
      <p:ext uri="{BB962C8B-B14F-4D97-AF65-F5344CB8AC3E}">
        <p14:creationId xmlns:p14="http://schemas.microsoft.com/office/powerpoint/2010/main" val="30114904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322875CF-CC83-494E-B73B-BE0B6D46A4ED}" type="datetimeFigureOut">
              <a:rPr lang="fr-FR" smtClean="0"/>
              <a:t>12/12/2023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56AFED3-FB8E-4185-ABE5-D7409761BC75}" type="slidenum">
              <a:rPr lang="fr-FR" smtClean="0"/>
              <a:t>‹N°›</a:t>
            </a:fld>
            <a:endParaRPr lang="fr-FR"/>
          </a:p>
        </p:txBody>
      </p:sp>
    </p:spTree>
    <p:extLst>
      <p:ext uri="{BB962C8B-B14F-4D97-AF65-F5344CB8AC3E}">
        <p14:creationId xmlns:p14="http://schemas.microsoft.com/office/powerpoint/2010/main" val="4035616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22875CF-CC83-494E-B73B-BE0B6D46A4ED}" type="datetimeFigureOut">
              <a:rPr lang="fr-FR" smtClean="0"/>
              <a:t>12/12/2023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56AFED3-FB8E-4185-ABE5-D7409761BC75}" type="slidenum">
              <a:rPr lang="fr-FR" smtClean="0"/>
              <a:t>‹N°›</a:t>
            </a:fld>
            <a:endParaRPr lang="fr-FR"/>
          </a:p>
        </p:txBody>
      </p:sp>
    </p:spTree>
    <p:extLst>
      <p:ext uri="{BB962C8B-B14F-4D97-AF65-F5344CB8AC3E}">
        <p14:creationId xmlns:p14="http://schemas.microsoft.com/office/powerpoint/2010/main" val="2581114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22875CF-CC83-494E-B73B-BE0B6D46A4ED}" type="datetimeFigureOut">
              <a:rPr lang="fr-FR" smtClean="0"/>
              <a:t>12/12/2023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56AFED3-FB8E-4185-ABE5-D7409761BC75}" type="slidenum">
              <a:rPr lang="fr-FR" smtClean="0"/>
              <a:t>‹N°›</a:t>
            </a:fld>
            <a:endParaRPr lang="fr-FR"/>
          </a:p>
        </p:txBody>
      </p:sp>
    </p:spTree>
    <p:extLst>
      <p:ext uri="{BB962C8B-B14F-4D97-AF65-F5344CB8AC3E}">
        <p14:creationId xmlns:p14="http://schemas.microsoft.com/office/powerpoint/2010/main" val="2033926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22875CF-CC83-494E-B73B-BE0B6D46A4ED}" type="datetimeFigureOut">
              <a:rPr lang="fr-FR" smtClean="0"/>
              <a:t>12/12/2023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56AFED3-FB8E-4185-ABE5-D7409761BC75}" type="slidenum">
              <a:rPr lang="fr-FR" smtClean="0"/>
              <a:t>‹N°›</a:t>
            </a:fld>
            <a:endParaRPr lang="fr-FR"/>
          </a:p>
        </p:txBody>
      </p:sp>
    </p:spTree>
    <p:extLst>
      <p:ext uri="{BB962C8B-B14F-4D97-AF65-F5344CB8AC3E}">
        <p14:creationId xmlns:p14="http://schemas.microsoft.com/office/powerpoint/2010/main" val="15701076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322875CF-CC83-494E-B73B-BE0B6D46A4ED}" type="datetimeFigureOut">
              <a:rPr lang="fr-FR" smtClean="0"/>
              <a:t>12/12/2023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56AFED3-FB8E-4185-ABE5-D7409761BC75}" type="slidenum">
              <a:rPr lang="fr-FR" smtClean="0"/>
              <a:t>‹N°›</a:t>
            </a:fld>
            <a:endParaRPr lang="fr-FR"/>
          </a:p>
        </p:txBody>
      </p:sp>
    </p:spTree>
    <p:extLst>
      <p:ext uri="{BB962C8B-B14F-4D97-AF65-F5344CB8AC3E}">
        <p14:creationId xmlns:p14="http://schemas.microsoft.com/office/powerpoint/2010/main" val="33868358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322875CF-CC83-494E-B73B-BE0B6D46A4ED}" type="datetimeFigureOut">
              <a:rPr lang="fr-FR" smtClean="0"/>
              <a:t>12/12/2023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56AFED3-FB8E-4185-ABE5-D7409761BC75}" type="slidenum">
              <a:rPr lang="fr-FR" smtClean="0"/>
              <a:t>‹N°›</a:t>
            </a:fld>
            <a:endParaRPr lang="fr-FR"/>
          </a:p>
        </p:txBody>
      </p:sp>
    </p:spTree>
    <p:extLst>
      <p:ext uri="{BB962C8B-B14F-4D97-AF65-F5344CB8AC3E}">
        <p14:creationId xmlns:p14="http://schemas.microsoft.com/office/powerpoint/2010/main" val="3743264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322875CF-CC83-494E-B73B-BE0B6D46A4ED}" type="datetimeFigureOut">
              <a:rPr lang="fr-FR" smtClean="0"/>
              <a:t>12/12/2023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F56AFED3-FB8E-4185-ABE5-D7409761BC75}" type="slidenum">
              <a:rPr lang="fr-FR" smtClean="0"/>
              <a:t>‹N°›</a:t>
            </a:fld>
            <a:endParaRPr lang="fr-FR"/>
          </a:p>
        </p:txBody>
      </p:sp>
    </p:spTree>
    <p:extLst>
      <p:ext uri="{BB962C8B-B14F-4D97-AF65-F5344CB8AC3E}">
        <p14:creationId xmlns:p14="http://schemas.microsoft.com/office/powerpoint/2010/main" val="1162073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322875CF-CC83-494E-B73B-BE0B6D46A4ED}" type="datetimeFigureOut">
              <a:rPr lang="fr-FR" smtClean="0"/>
              <a:t>12/12/2023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56AFED3-FB8E-4185-ABE5-D7409761BC75}" type="slidenum">
              <a:rPr lang="fr-FR" smtClean="0"/>
              <a:t>‹N°›</a:t>
            </a:fld>
            <a:endParaRPr lang="fr-FR"/>
          </a:p>
        </p:txBody>
      </p:sp>
    </p:spTree>
    <p:extLst>
      <p:ext uri="{BB962C8B-B14F-4D97-AF65-F5344CB8AC3E}">
        <p14:creationId xmlns:p14="http://schemas.microsoft.com/office/powerpoint/2010/main" val="3825932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22875CF-CC83-494E-B73B-BE0B6D46A4ED}" type="datetimeFigureOut">
              <a:rPr lang="fr-FR" smtClean="0"/>
              <a:t>12/12/2023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56AFED3-FB8E-4185-ABE5-D7409761BC75}" type="slidenum">
              <a:rPr lang="fr-FR" smtClean="0"/>
              <a:t>‹N°›</a:t>
            </a:fld>
            <a:endParaRPr lang="fr-FR"/>
          </a:p>
        </p:txBody>
      </p:sp>
    </p:spTree>
    <p:extLst>
      <p:ext uri="{BB962C8B-B14F-4D97-AF65-F5344CB8AC3E}">
        <p14:creationId xmlns:p14="http://schemas.microsoft.com/office/powerpoint/2010/main" val="1960553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322875CF-CC83-494E-B73B-BE0B6D46A4ED}" type="datetimeFigureOut">
              <a:rPr lang="fr-FR" smtClean="0"/>
              <a:t>12/12/2023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56AFED3-FB8E-4185-ABE5-D7409761BC75}" type="slidenum">
              <a:rPr lang="fr-FR" smtClean="0"/>
              <a:t>‹N°›</a:t>
            </a:fld>
            <a:endParaRPr lang="fr-FR"/>
          </a:p>
        </p:txBody>
      </p:sp>
    </p:spTree>
    <p:extLst>
      <p:ext uri="{BB962C8B-B14F-4D97-AF65-F5344CB8AC3E}">
        <p14:creationId xmlns:p14="http://schemas.microsoft.com/office/powerpoint/2010/main" val="20208806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322875CF-CC83-494E-B73B-BE0B6D46A4ED}" type="datetimeFigureOut">
              <a:rPr lang="fr-FR" smtClean="0"/>
              <a:t>12/12/2023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56AFED3-FB8E-4185-ABE5-D7409761BC75}" type="slidenum">
              <a:rPr lang="fr-FR" smtClean="0"/>
              <a:t>‹N°›</a:t>
            </a:fld>
            <a:endParaRPr lang="fr-FR"/>
          </a:p>
        </p:txBody>
      </p:sp>
    </p:spTree>
    <p:extLst>
      <p:ext uri="{BB962C8B-B14F-4D97-AF65-F5344CB8AC3E}">
        <p14:creationId xmlns:p14="http://schemas.microsoft.com/office/powerpoint/2010/main" val="14835076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2875CF-CC83-494E-B73B-BE0B6D46A4ED}" type="datetimeFigureOut">
              <a:rPr lang="fr-FR" smtClean="0"/>
              <a:t>12/12/2023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6AFED3-FB8E-4185-ABE5-D7409761BC75}" type="slidenum">
              <a:rPr lang="fr-FR" smtClean="0"/>
              <a:t>‹N°›</a:t>
            </a:fld>
            <a:endParaRPr lang="fr-FR"/>
          </a:p>
        </p:txBody>
      </p:sp>
    </p:spTree>
    <p:extLst>
      <p:ext uri="{BB962C8B-B14F-4D97-AF65-F5344CB8AC3E}">
        <p14:creationId xmlns:p14="http://schemas.microsoft.com/office/powerpoint/2010/main" val="26183072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FR"/>
          </a:p>
        </p:txBody>
      </p:sp>
      <p:sp>
        <p:nvSpPr>
          <p:cNvPr id="3" name="Sous-titre 2"/>
          <p:cNvSpPr>
            <a:spLocks noGrp="1"/>
          </p:cNvSpPr>
          <p:nvPr>
            <p:ph type="subTitle" idx="1"/>
          </p:nvPr>
        </p:nvSpPr>
        <p:spPr/>
        <p:txBody>
          <a:bodyPr/>
          <a:lstStyle/>
          <a:p>
            <a:endParaRPr lang="fr-FR"/>
          </a:p>
        </p:txBody>
      </p:sp>
    </p:spTree>
    <p:extLst>
      <p:ext uri="{BB962C8B-B14F-4D97-AF65-F5344CB8AC3E}">
        <p14:creationId xmlns:p14="http://schemas.microsoft.com/office/powerpoint/2010/main" val="2017108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r>
              <a:rPr lang="en-US" b="1" dirty="0" smtClean="0"/>
              <a:t>Faulty Categorization </a:t>
            </a:r>
          </a:p>
          <a:p>
            <a:r>
              <a:rPr lang="en-US" dirty="0" smtClean="0"/>
              <a:t>Faulty categorization refers to incorrect classification of target language items by the learner. For example, in English, verbs are categorized into different classes: verbs followed by bare infinitives; those followed by gerunds, etc. </a:t>
            </a:r>
            <a:endParaRPr lang="fr-FR" dirty="0"/>
          </a:p>
        </p:txBody>
      </p:sp>
    </p:spTree>
    <p:extLst>
      <p:ext uri="{BB962C8B-B14F-4D97-AF65-F5344CB8AC3E}">
        <p14:creationId xmlns:p14="http://schemas.microsoft.com/office/powerpoint/2010/main" val="39500524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en-US" dirty="0" smtClean="0"/>
              <a:t>However, the learner may categorize English verbs into incorrect classes. As a result, errors such as the following may be produced: </a:t>
            </a:r>
            <a:endParaRPr lang="ar-DZ" dirty="0" smtClean="0"/>
          </a:p>
          <a:p>
            <a:r>
              <a:rPr lang="en-US" dirty="0" smtClean="0"/>
              <a:t>* I enjoy to swim. </a:t>
            </a:r>
            <a:endParaRPr lang="ar-DZ" dirty="0" smtClean="0"/>
          </a:p>
          <a:p>
            <a:r>
              <a:rPr lang="en-US" dirty="0" smtClean="0"/>
              <a:t>*He didn't let me to go. </a:t>
            </a:r>
            <a:endParaRPr lang="ar-DZ" dirty="0" smtClean="0"/>
          </a:p>
          <a:p>
            <a:r>
              <a:rPr lang="en-US" dirty="0" smtClean="0"/>
              <a:t>* I want learn English very soon. </a:t>
            </a:r>
            <a:endParaRPr lang="fr-FR" dirty="0" smtClean="0"/>
          </a:p>
          <a:p>
            <a:endParaRPr lang="fr-FR" dirty="0"/>
          </a:p>
        </p:txBody>
      </p:sp>
    </p:spTree>
    <p:extLst>
      <p:ext uri="{BB962C8B-B14F-4D97-AF65-F5344CB8AC3E}">
        <p14:creationId xmlns:p14="http://schemas.microsoft.com/office/powerpoint/2010/main" val="12070828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algn="ctr"/>
            <a:r>
              <a:rPr lang="en-US" b="1" dirty="0" smtClean="0"/>
              <a:t>Pedagogical Implications of Error Analysis</a:t>
            </a:r>
          </a:p>
          <a:p>
            <a:pPr marL="0" indent="0">
              <a:buNone/>
            </a:pPr>
            <a:r>
              <a:rPr lang="en-US" dirty="0" smtClean="0"/>
              <a:t>Students' errors have always been important to teachers, syllabus designers, and test developers. It is widely held that insights gained from the study of learners' errors can provide invaluable information for devising appropriate materials and. </a:t>
            </a:r>
            <a:endParaRPr lang="fr-FR" b="1" dirty="0"/>
          </a:p>
        </p:txBody>
      </p:sp>
    </p:spTree>
    <p:extLst>
      <p:ext uri="{BB962C8B-B14F-4D97-AF65-F5344CB8AC3E}">
        <p14:creationId xmlns:p14="http://schemas.microsoft.com/office/powerpoint/2010/main" val="16044988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en-US" dirty="0" smtClean="0"/>
              <a:t>effective teaching techniques as well as constructing tests suitable for different groups of learners at various stages of second language development. Accordingly, this section is intended to offer some pedagogical implications of error analysis</a:t>
            </a:r>
            <a:endParaRPr lang="fr-FR" dirty="0"/>
          </a:p>
        </p:txBody>
      </p:sp>
    </p:spTree>
    <p:extLst>
      <p:ext uri="{BB962C8B-B14F-4D97-AF65-F5344CB8AC3E}">
        <p14:creationId xmlns:p14="http://schemas.microsoft.com/office/powerpoint/2010/main" val="42768344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en-US" b="1" i="1" dirty="0" smtClean="0"/>
              <a:t>1mplications for EFLIESL Teachers </a:t>
            </a:r>
          </a:p>
          <a:p>
            <a:r>
              <a:rPr lang="en-US" dirty="0" smtClean="0"/>
              <a:t>Teachers can benefit from the </a:t>
            </a:r>
            <a:r>
              <a:rPr lang="en-US" dirty="0" err="1" smtClean="0"/>
              <a:t>fmdings</a:t>
            </a:r>
            <a:r>
              <a:rPr lang="en-US" dirty="0" smtClean="0"/>
              <a:t> of error analysis in different ways. As mentioned earlier, long before the theoretical dimension of error analysis came into existence, learners' errors were identified and</a:t>
            </a:r>
            <a:endParaRPr lang="fr-FR" dirty="0"/>
          </a:p>
        </p:txBody>
      </p:sp>
    </p:spTree>
    <p:extLst>
      <p:ext uri="{BB962C8B-B14F-4D97-AF65-F5344CB8AC3E}">
        <p14:creationId xmlns:p14="http://schemas.microsoft.com/office/powerpoint/2010/main" val="6075540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r>
              <a:rPr lang="en-US" dirty="0" smtClean="0"/>
              <a:t>classified by classroom teachers in an attempt to deal with their practical needs, and to devise appropriate materials and teaching techniques.</a:t>
            </a:r>
          </a:p>
          <a:p>
            <a:r>
              <a:rPr lang="en-US" dirty="0" smtClean="0"/>
              <a:t>From the study of learners' errors teachers can identify the problematic areas for learners at different levels of instruction. </a:t>
            </a:r>
            <a:endParaRPr lang="fr-FR" dirty="0"/>
          </a:p>
        </p:txBody>
      </p:sp>
    </p:spTree>
    <p:extLst>
      <p:ext uri="{BB962C8B-B14F-4D97-AF65-F5344CB8AC3E}">
        <p14:creationId xmlns:p14="http://schemas.microsoft.com/office/powerpoint/2010/main" val="20058141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en-US" dirty="0" smtClean="0"/>
              <a:t>They will be able to infer the nature of the learners' knowledge of the target language at a given stage in his learning career and discover what he still has to earn. A course based on the frequency of errors will enable the teacher to teach at the point of error and to put more emphasis on those areas where the error frequency is higher.</a:t>
            </a:r>
            <a:endParaRPr lang="fr-FR" dirty="0" smtClean="0"/>
          </a:p>
          <a:p>
            <a:endParaRPr lang="fr-FR" dirty="0"/>
          </a:p>
        </p:txBody>
      </p:sp>
    </p:spTree>
    <p:extLst>
      <p:ext uri="{BB962C8B-B14F-4D97-AF65-F5344CB8AC3E}">
        <p14:creationId xmlns:p14="http://schemas.microsoft.com/office/powerpoint/2010/main" val="42388439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r>
              <a:rPr lang="en-US" dirty="0" smtClean="0"/>
              <a:t>As mentioned earlier, errors provide feedback; they tell the teacher something about the effectiveness of his teaching materials and his teaching techniques, and show him what parts of the syllabus be has been following have been inadequately learned or taught and need further attention. </a:t>
            </a:r>
            <a:endParaRPr lang="fr-FR" dirty="0"/>
          </a:p>
        </p:txBody>
      </p:sp>
    </p:spTree>
    <p:extLst>
      <p:ext uri="{BB962C8B-B14F-4D97-AF65-F5344CB8AC3E}">
        <p14:creationId xmlns:p14="http://schemas.microsoft.com/office/powerpoint/2010/main" val="39769765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en-US" dirty="0" smtClean="0"/>
              <a:t>They enable him to decide whether he can move on to the next item in the syllabus or whether he must devote more time to the item he has been working on.</a:t>
            </a:r>
            <a:endParaRPr lang="fr-FR" dirty="0"/>
          </a:p>
        </p:txBody>
      </p:sp>
    </p:spTree>
    <p:extLst>
      <p:ext uri="{BB962C8B-B14F-4D97-AF65-F5344CB8AC3E}">
        <p14:creationId xmlns:p14="http://schemas.microsoft.com/office/powerpoint/2010/main" val="4705574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r>
              <a:rPr lang="en-US" b="1" dirty="0" smtClean="0"/>
              <a:t>Implications for Syllabus Designers </a:t>
            </a:r>
            <a:endParaRPr lang="ar-DZ" b="1" dirty="0" smtClean="0"/>
          </a:p>
          <a:p>
            <a:r>
              <a:rPr lang="en-US" dirty="0" smtClean="0"/>
              <a:t>Errors are significant to syllabus designers to see what items are important to be included in the syllabus and what items are redundant and should be excluded. An error-based analysis can provide reliable results upon which remedial materials can be constructed</a:t>
            </a:r>
            <a:endParaRPr lang="fr-FR" dirty="0"/>
          </a:p>
        </p:txBody>
      </p:sp>
    </p:spTree>
    <p:extLst>
      <p:ext uri="{BB962C8B-B14F-4D97-AF65-F5344CB8AC3E}">
        <p14:creationId xmlns:p14="http://schemas.microsoft.com/office/powerpoint/2010/main" val="12270167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r>
              <a:rPr lang="en-US" b="1" dirty="0" smtClean="0"/>
              <a:t>False Analogy</a:t>
            </a:r>
          </a:p>
          <a:p>
            <a:pPr marL="0" indent="0">
              <a:buNone/>
            </a:pPr>
            <a:r>
              <a:rPr lang="en-US" dirty="0" smtClean="0"/>
              <a:t> False analogy refers to the use of certain elements in inappropriate contexts through analogy. In other words, the learner having mastered certain elements of the target language may attempt to use those elements in contexts where they are inappropriate. </a:t>
            </a:r>
            <a:endParaRPr lang="fr-FR" dirty="0"/>
          </a:p>
        </p:txBody>
      </p:sp>
    </p:spTree>
    <p:extLst>
      <p:ext uri="{BB962C8B-B14F-4D97-AF65-F5344CB8AC3E}">
        <p14:creationId xmlns:p14="http://schemas.microsoft.com/office/powerpoint/2010/main" val="4468636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en-US" dirty="0" smtClean="0"/>
              <a:t>. In other words, analysis of second-language learners' errors can help identify learners' linguistic difficulties and needs at a particular stage of language learning. This can serve as a basis for remedial courses and programs of re-teaching. </a:t>
            </a:r>
            <a:endParaRPr lang="fr-FR" dirty="0" smtClean="0"/>
          </a:p>
          <a:p>
            <a:endParaRPr lang="fr-FR" dirty="0"/>
          </a:p>
        </p:txBody>
      </p:sp>
    </p:spTree>
    <p:extLst>
      <p:ext uri="{BB962C8B-B14F-4D97-AF65-F5344CB8AC3E}">
        <p14:creationId xmlns:p14="http://schemas.microsoft.com/office/powerpoint/2010/main" val="978838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lnSpcReduction="10000"/>
          </a:bodyPr>
          <a:lstStyle/>
          <a:p>
            <a:r>
              <a:rPr lang="en-US" b="1" dirty="0" smtClean="0"/>
              <a:t>I</a:t>
            </a:r>
            <a:r>
              <a:rPr lang="fr-FR" b="1" dirty="0" smtClean="0"/>
              <a:t>m</a:t>
            </a:r>
            <a:r>
              <a:rPr lang="en-US" b="1" dirty="0" smtClean="0"/>
              <a:t>plications for Test Developers </a:t>
            </a:r>
          </a:p>
          <a:p>
            <a:r>
              <a:rPr lang="en-US" dirty="0" smtClean="0"/>
              <a:t>The discussion of the pedagogical implications of error analysis would not be complete without a brief note on testing, since it is </a:t>
            </a:r>
          </a:p>
          <a:p>
            <a:pPr marL="0" indent="0">
              <a:buNone/>
            </a:pPr>
            <a:r>
              <a:rPr lang="en-US" dirty="0" smtClean="0"/>
              <a:t>believed that teaching and testing do, indeed, go hand in hand. Thus, testing should be based on what has been taught and the test developers should be familiar with students‘</a:t>
            </a:r>
          </a:p>
          <a:p>
            <a:pPr marL="0" indent="0">
              <a:buNone/>
            </a:pPr>
            <a:r>
              <a:rPr lang="en-US" dirty="0" err="1" smtClean="0"/>
              <a:t>difficultics</a:t>
            </a:r>
            <a:r>
              <a:rPr lang="en-US" dirty="0" smtClean="0"/>
              <a:t> and errors.</a:t>
            </a:r>
            <a:endParaRPr lang="fr-FR" dirty="0"/>
          </a:p>
        </p:txBody>
      </p:sp>
    </p:spTree>
    <p:extLst>
      <p:ext uri="{BB962C8B-B14F-4D97-AF65-F5344CB8AC3E}">
        <p14:creationId xmlns:p14="http://schemas.microsoft.com/office/powerpoint/2010/main" val="29312729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en-US" dirty="0" smtClean="0"/>
              <a:t>Test constn1ctors can concentrate on parts of the teaching materials which are proved by error analysis to be </a:t>
            </a:r>
            <a:r>
              <a:rPr lang="en-US" dirty="0" err="1" smtClean="0"/>
              <a:t>tnore</a:t>
            </a:r>
            <a:r>
              <a:rPr lang="en-US" dirty="0" smtClean="0"/>
              <a:t> difficult for the students</a:t>
            </a:r>
            <a:endParaRPr lang="fr-FR" dirty="0"/>
          </a:p>
        </p:txBody>
      </p:sp>
    </p:spTree>
    <p:extLst>
      <p:ext uri="{BB962C8B-B14F-4D97-AF65-F5344CB8AC3E}">
        <p14:creationId xmlns:p14="http://schemas.microsoft.com/office/powerpoint/2010/main" val="10802348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r>
              <a:rPr lang="en-US" dirty="0" smtClean="0"/>
              <a:t>Having mentioned the pedagogical values of error analysis, a word of caution seems necessary here. First of all, care should be taken not to give undue attention to errors. While errors are, indeed, revealing of a system at work, the foreign/second language teacher may get so much involved in paying attention to errors that the correct utterances in the target language may go unnoticed. </a:t>
            </a:r>
            <a:endParaRPr lang="fr-FR" dirty="0"/>
          </a:p>
        </p:txBody>
      </p:sp>
    </p:spTree>
    <p:extLst>
      <p:ext uri="{BB962C8B-B14F-4D97-AF65-F5344CB8AC3E}">
        <p14:creationId xmlns:p14="http://schemas.microsoft.com/office/powerpoint/2010/main" val="40407260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en-US" dirty="0" smtClean="0"/>
              <a:t>Thus, in their observation and analysis of errors teachers must take necessary precautions not to pay too much attention to errors and lose sight of the positive reinforcement in con1munication. </a:t>
            </a:r>
            <a:endParaRPr lang="fr-FR" dirty="0" smtClean="0"/>
          </a:p>
          <a:p>
            <a:endParaRPr lang="fr-FR" dirty="0"/>
          </a:p>
        </p:txBody>
      </p:sp>
    </p:spTree>
    <p:extLst>
      <p:ext uri="{BB962C8B-B14F-4D97-AF65-F5344CB8AC3E}">
        <p14:creationId xmlns:p14="http://schemas.microsoft.com/office/powerpoint/2010/main" val="16019416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r>
              <a:rPr lang="en-US" dirty="0" smtClean="0"/>
              <a:t>Secondly, teachers should be made aware of the strategy of avoidance, i.e., the tendency of second-language learners to avoid producing forms they do not feel sure of. As </a:t>
            </a:r>
            <a:r>
              <a:rPr lang="en-US" dirty="0" err="1" smtClean="0"/>
              <a:t>Schachter</a:t>
            </a:r>
            <a:r>
              <a:rPr lang="en-US" dirty="0" smtClean="0"/>
              <a:t> ( 197 4) points out, a learner who for one reason or another avoids a particular sound, word, structure, or discourse category may be assumed by the teacher to have no difficulty therewith. </a:t>
            </a:r>
            <a:endParaRPr lang="fr-FR" dirty="0"/>
          </a:p>
        </p:txBody>
      </p:sp>
    </p:spTree>
    <p:extLst>
      <p:ext uri="{BB962C8B-B14F-4D97-AF65-F5344CB8AC3E}">
        <p14:creationId xmlns:p14="http://schemas.microsoft.com/office/powerpoint/2010/main" val="25223419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lnSpcReduction="10000"/>
          </a:bodyPr>
          <a:lstStyle/>
          <a:p>
            <a:r>
              <a:rPr lang="en-US" dirty="0" smtClean="0"/>
              <a:t>The absence of error, therefore, does not necessarily reflect native-like competence since learners may be avoiding the structures that pose difficulty for them. However, the present author believes that avoidance can be controlled to some extent by using certain elicitation techniques (e.g., direct translation from </a:t>
            </a:r>
            <a:r>
              <a:rPr lang="en-US" dirty="0" err="1" smtClean="0"/>
              <a:t>Ll</a:t>
            </a:r>
            <a:r>
              <a:rPr lang="en-US" dirty="0" smtClean="0"/>
              <a:t> into L2) which force the learners to produce the grammatical structure or lexical items under investigation.</a:t>
            </a:r>
            <a:endParaRPr lang="fr-FR" dirty="0"/>
          </a:p>
        </p:txBody>
      </p:sp>
    </p:spTree>
    <p:extLst>
      <p:ext uri="{BB962C8B-B14F-4D97-AF65-F5344CB8AC3E}">
        <p14:creationId xmlns:p14="http://schemas.microsoft.com/office/powerpoint/2010/main" val="2823560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85000" lnSpcReduction="10000"/>
          </a:bodyPr>
          <a:lstStyle/>
          <a:p>
            <a:r>
              <a:rPr lang="en-US" dirty="0" smtClean="0"/>
              <a:t>Error Correction and Attitudes towards Errors Another pedagogical implication of error analysis is error correction and attitudes towards errors. Over the past few decades, there has been a significant change in foreign language methodologies and teaching materials. Similarly, there has been a significant change of attitudes towards student ' errors. Throughout the fifties and well into the sixties, when Contrastive </a:t>
            </a:r>
            <a:r>
              <a:rPr lang="en-US" dirty="0" err="1" smtClean="0"/>
              <a:t>Analy</a:t>
            </a:r>
            <a:r>
              <a:rPr lang="en-US" dirty="0" smtClean="0"/>
              <a:t> is and Audiolingual Approach to teaching foreign languages were at the peak of their popularity, a rather negative attitude towards errors was prevalent. </a:t>
            </a:r>
            <a:endParaRPr lang="fr-FR" dirty="0"/>
          </a:p>
        </p:txBody>
      </p:sp>
    </p:spTree>
    <p:extLst>
      <p:ext uri="{BB962C8B-B14F-4D97-AF65-F5344CB8AC3E}">
        <p14:creationId xmlns:p14="http://schemas.microsoft.com/office/powerpoint/2010/main" val="17001979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lnSpcReduction="10000"/>
          </a:bodyPr>
          <a:lstStyle/>
          <a:p>
            <a:r>
              <a:rPr lang="en-US" dirty="0" smtClean="0"/>
              <a:t>Brooks suggested an instructional procedure that would help language learners produce error-free utterances: "The principal method of 11voiding error in language learning is to observe and practice the right model a sufficient number of times; the principal way of overcoming it is to shorten the time lapse between the incorrect response and the presentation once more of the correct model" (p.58). </a:t>
            </a:r>
            <a:endParaRPr lang="fr-FR" dirty="0"/>
          </a:p>
        </p:txBody>
      </p:sp>
    </p:spTree>
    <p:extLst>
      <p:ext uri="{BB962C8B-B14F-4D97-AF65-F5344CB8AC3E}">
        <p14:creationId xmlns:p14="http://schemas.microsoft.com/office/powerpoint/2010/main" val="5128286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r>
              <a:rPr lang="en-US" dirty="0" smtClean="0"/>
              <a:t>Such guidelines for the prevention and correction of errors were followed in the preparation of materials for the teaching of foreign languages. For instance, in The Teacher's Manual for German, Level One, prepared by the Modem Language Materials Development Center ( 1961 ), </a:t>
            </a:r>
            <a:endParaRPr lang="fr-FR" dirty="0"/>
          </a:p>
        </p:txBody>
      </p:sp>
    </p:spTree>
    <p:extLst>
      <p:ext uri="{BB962C8B-B14F-4D97-AF65-F5344CB8AC3E}">
        <p14:creationId xmlns:p14="http://schemas.microsoft.com/office/powerpoint/2010/main" val="9941217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a:bodyPr>
          <a:lstStyle/>
          <a:p>
            <a:r>
              <a:rPr lang="en-US" dirty="0" smtClean="0"/>
              <a:t>False analogy is very similar to overgeneralization and can be considered as its subtype. </a:t>
            </a:r>
          </a:p>
          <a:p>
            <a:r>
              <a:rPr lang="en-US" dirty="0" smtClean="0"/>
              <a:t>Example: </a:t>
            </a:r>
          </a:p>
          <a:p>
            <a:r>
              <a:rPr lang="en-US" dirty="0" smtClean="0"/>
              <a:t>• </a:t>
            </a:r>
            <a:r>
              <a:rPr lang="en-US" b="1" i="1" dirty="0" smtClean="0"/>
              <a:t>I think most women should remain home and grow up children. </a:t>
            </a:r>
          </a:p>
          <a:p>
            <a:r>
              <a:rPr lang="en-US" dirty="0" smtClean="0"/>
              <a:t>In this erroneous sentence, the verbal expression grow up children seems to have been produced by analogy with utterances such as children grow up quickly. </a:t>
            </a:r>
            <a:endParaRPr lang="fr-FR" dirty="0" smtClean="0"/>
          </a:p>
          <a:p>
            <a:endParaRPr lang="fr-FR" dirty="0"/>
          </a:p>
        </p:txBody>
      </p:sp>
    </p:spTree>
    <p:extLst>
      <p:ext uri="{BB962C8B-B14F-4D97-AF65-F5344CB8AC3E}">
        <p14:creationId xmlns:p14="http://schemas.microsoft.com/office/powerpoint/2010/main" val="37436946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en-US" dirty="0" smtClean="0"/>
              <a:t>one finds the advice that "teachers should correct all errors immediately" (pp. 3, 17, 21, and 26), and that "students should be neither required nor permitted to discover and correct their own mistakes" (pp. 28 and 32). Similar pieces of advice can be found in other audio-lingual manuals and instructional materials. </a:t>
            </a:r>
            <a:endParaRPr lang="fr-FR" dirty="0" smtClean="0"/>
          </a:p>
          <a:p>
            <a:endParaRPr lang="fr-FR" dirty="0"/>
          </a:p>
        </p:txBody>
      </p:sp>
    </p:spTree>
    <p:extLst>
      <p:ext uri="{BB962C8B-B14F-4D97-AF65-F5344CB8AC3E}">
        <p14:creationId xmlns:p14="http://schemas.microsoft.com/office/powerpoint/2010/main" val="23433585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r>
              <a:rPr lang="en-US" dirty="0" smtClean="0"/>
              <a:t>With the emergence of error analysis in the late sixties, as a reaction to contrastive analysis, and with the wave of research interest in the processes and strategies of first and second language acquisition as well as possible similarities between the two, second-language learners' errors gained unprecedented significance. </a:t>
            </a:r>
            <a:endParaRPr lang="fr-FR" dirty="0"/>
          </a:p>
        </p:txBody>
      </p:sp>
    </p:spTree>
    <p:extLst>
      <p:ext uri="{BB962C8B-B14F-4D97-AF65-F5344CB8AC3E}">
        <p14:creationId xmlns:p14="http://schemas.microsoft.com/office/powerpoint/2010/main" val="5963980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r>
              <a:rPr lang="en-US" dirty="0" smtClean="0"/>
              <a:t>As a result, the negative attitudes held towards errors in the fifties and early sixties changed to a positive one. Errors were no longer considered as evil signs of failure, in teaching and/or learning, to be eradicated at any cost; rather, they were seen as a necessary part of language learning process. </a:t>
            </a:r>
            <a:endParaRPr lang="fr-FR" dirty="0"/>
          </a:p>
        </p:txBody>
      </p:sp>
    </p:spTree>
    <p:extLst>
      <p:ext uri="{BB962C8B-B14F-4D97-AF65-F5344CB8AC3E}">
        <p14:creationId xmlns:p14="http://schemas.microsoft.com/office/powerpoint/2010/main" val="10002041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r>
              <a:rPr lang="en-US" dirty="0" smtClean="0"/>
              <a:t>Alongside the emergence of such theoretical views towards errors, innovative methodologies and materials for teaching foreign languages were developed that encouraged creative self-expression and not error-free communication</a:t>
            </a:r>
            <a:endParaRPr lang="fr-FR" dirty="0" smtClean="0"/>
          </a:p>
          <a:p>
            <a:endParaRPr lang="fr-FR" dirty="0"/>
          </a:p>
        </p:txBody>
      </p:sp>
    </p:spTree>
    <p:extLst>
      <p:ext uri="{BB962C8B-B14F-4D97-AF65-F5344CB8AC3E}">
        <p14:creationId xmlns:p14="http://schemas.microsoft.com/office/powerpoint/2010/main" val="322666976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en-US" dirty="0" smtClean="0"/>
              <a:t>. Instead of expecting students to produce flawless sentences in a foreign language, students nowadays are mostly encouraged to communicate in the target language about things that matter to them. As Chastain ( 1988) writes, "more important than error-free speech is the creation of an atmosphere in which the students want to talk" (p 330).</a:t>
            </a:r>
            <a:endParaRPr lang="fr-FR" smtClean="0"/>
          </a:p>
          <a:p>
            <a:endParaRPr lang="fr-FR"/>
          </a:p>
        </p:txBody>
      </p:sp>
    </p:spTree>
    <p:extLst>
      <p:ext uri="{BB962C8B-B14F-4D97-AF65-F5344CB8AC3E}">
        <p14:creationId xmlns:p14="http://schemas.microsoft.com/office/powerpoint/2010/main" val="11592679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r>
              <a:rPr lang="en-US" b="1" dirty="0" smtClean="0"/>
              <a:t>Hyperextension</a:t>
            </a:r>
            <a:r>
              <a:rPr lang="en-US" dirty="0" smtClean="0"/>
              <a:t> </a:t>
            </a:r>
          </a:p>
          <a:p>
            <a:r>
              <a:rPr lang="en-US" dirty="0" smtClean="0"/>
              <a:t>Hyperextension refers to the extension of a rule to areas where it is not applicable. For instance, the rule that an adverb modifies a verb may be overextended and used in cases where an adjective would </a:t>
            </a:r>
            <a:r>
              <a:rPr lang="en-US" dirty="0" err="1" smtClean="0"/>
              <a:t>nonnally</a:t>
            </a:r>
            <a:r>
              <a:rPr lang="en-US" dirty="0" smtClean="0"/>
              <a:t> be used, as in: </a:t>
            </a:r>
          </a:p>
          <a:p>
            <a:r>
              <a:rPr lang="en-US" dirty="0" smtClean="0"/>
              <a:t>.</a:t>
            </a:r>
            <a:endParaRPr lang="fr-FR" dirty="0"/>
          </a:p>
        </p:txBody>
      </p:sp>
    </p:spTree>
    <p:extLst>
      <p:ext uri="{BB962C8B-B14F-4D97-AF65-F5344CB8AC3E}">
        <p14:creationId xmlns:p14="http://schemas.microsoft.com/office/powerpoint/2010/main" val="2836123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en-US" dirty="0" smtClean="0"/>
              <a:t>• The apple </a:t>
            </a:r>
            <a:r>
              <a:rPr lang="en-US" dirty="0" err="1" smtClean="0"/>
              <a:t>smeUed</a:t>
            </a:r>
            <a:r>
              <a:rPr lang="en-US" dirty="0" smtClean="0"/>
              <a:t> freshly (instead of smelled fresh). Note that in the process of hyperextension the learner goes beyond what he knows of the target language, i.e., he talks about things and events for which he does not possess correct vocabulary items or grammatical patterns, for example: </a:t>
            </a:r>
          </a:p>
          <a:p>
            <a:r>
              <a:rPr lang="en-US" dirty="0" smtClean="0"/>
              <a:t>*My father is an employment of </a:t>
            </a:r>
            <a:r>
              <a:rPr lang="en-US" dirty="0" err="1" smtClean="0"/>
              <a:t>Melli</a:t>
            </a:r>
            <a:r>
              <a:rPr lang="en-US" dirty="0" smtClean="0"/>
              <a:t> Bank</a:t>
            </a:r>
            <a:endParaRPr lang="fr-FR" dirty="0"/>
          </a:p>
        </p:txBody>
      </p:sp>
    </p:spTree>
    <p:extLst>
      <p:ext uri="{BB962C8B-B14F-4D97-AF65-F5344CB8AC3E}">
        <p14:creationId xmlns:p14="http://schemas.microsoft.com/office/powerpoint/2010/main" val="11523378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lnSpcReduction="10000"/>
          </a:bodyPr>
          <a:lstStyle/>
          <a:p>
            <a:r>
              <a:rPr lang="en-US" b="1" dirty="0" smtClean="0"/>
              <a:t>Hypercorrection </a:t>
            </a:r>
          </a:p>
          <a:p>
            <a:r>
              <a:rPr lang="en-US" dirty="0" smtClean="0"/>
              <a:t>Hypercorrection is a phenomenon that normally takes place when the speaker of a non-standard variety attempts to use the standard variety. In this process the speaker may go too far and produce a version which does not appear in the standard variety, such as replacing a long /a/ with the short vowel Ire/ in words like cap, mat, etc. </a:t>
            </a:r>
            <a:endParaRPr lang="fr-FR" dirty="0"/>
          </a:p>
        </p:txBody>
      </p:sp>
    </p:spTree>
    <p:extLst>
      <p:ext uri="{BB962C8B-B14F-4D97-AF65-F5344CB8AC3E}">
        <p14:creationId xmlns:p14="http://schemas.microsoft.com/office/powerpoint/2010/main" val="21006250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20000"/>
          </a:bodyPr>
          <a:lstStyle/>
          <a:p>
            <a:r>
              <a:rPr lang="en-US" dirty="0" smtClean="0"/>
              <a:t>Hypercorrection also occurs in second-language learning and refers to forms which are attempted corrections, but are used erroneously. For example:</a:t>
            </a:r>
            <a:endParaRPr lang="fr-FR" dirty="0" smtClean="0"/>
          </a:p>
          <a:p>
            <a:r>
              <a:rPr lang="en-US" b="1" dirty="0" smtClean="0"/>
              <a:t>He doesn't afraid of anything</a:t>
            </a:r>
            <a:r>
              <a:rPr lang="en-US" dirty="0" smtClean="0"/>
              <a:t>. Note that in the above sentence the learner has attempted to use the correct form afraid of instead of the previously used incorrect form </a:t>
            </a:r>
            <a:r>
              <a:rPr lang="en-US" b="1" dirty="0" smtClean="0"/>
              <a:t>afraid from</a:t>
            </a:r>
            <a:r>
              <a:rPr lang="en-US" dirty="0" smtClean="0"/>
              <a:t>, but has hyper-corrected the sentence by using doesn't instead of isn't.</a:t>
            </a:r>
          </a:p>
          <a:p>
            <a:r>
              <a:rPr lang="en-US" dirty="0" smtClean="0"/>
              <a:t> </a:t>
            </a:r>
            <a:endParaRPr lang="fr-FR" dirty="0"/>
          </a:p>
        </p:txBody>
      </p:sp>
    </p:spTree>
    <p:extLst>
      <p:ext uri="{BB962C8B-B14F-4D97-AF65-F5344CB8AC3E}">
        <p14:creationId xmlns:p14="http://schemas.microsoft.com/office/powerpoint/2010/main" val="29819480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r>
              <a:rPr lang="en-US" dirty="0" smtClean="0"/>
              <a:t>Similarly, an Arabic learner of English who uses </a:t>
            </a:r>
            <a:r>
              <a:rPr lang="en-US" dirty="0" err="1" smtClean="0"/>
              <a:t>hapit</a:t>
            </a:r>
            <a:r>
              <a:rPr lang="en-US" dirty="0" smtClean="0"/>
              <a:t> instead of habit in a mistaken attempt to avoid </a:t>
            </a:r>
            <a:r>
              <a:rPr lang="en-US" dirty="0" err="1" smtClean="0"/>
              <a:t>b/p</a:t>
            </a:r>
            <a:r>
              <a:rPr lang="en-US" dirty="0" smtClean="0"/>
              <a:t> substitution is clearly producing a hypercorrection error. Hypercorrection is usually the byproduct of over-correction and over-emphasis on prescriptive rules. </a:t>
            </a:r>
            <a:endParaRPr lang="fr-FR" dirty="0"/>
          </a:p>
        </p:txBody>
      </p:sp>
    </p:spTree>
    <p:extLst>
      <p:ext uri="{BB962C8B-B14F-4D97-AF65-F5344CB8AC3E}">
        <p14:creationId xmlns:p14="http://schemas.microsoft.com/office/powerpoint/2010/main" val="24363853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en-US" dirty="0" smtClean="0"/>
              <a:t>For example, if a learner is over-corrected for his production of sentences such as *You and me will go there (which according to prescriptive grammar, should be You and I will go there), he is likely to produce sentences such as * He told you and I, in an attempt to correct himself. </a:t>
            </a:r>
            <a:endParaRPr lang="fr-FR" dirty="0" smtClean="0"/>
          </a:p>
          <a:p>
            <a:endParaRPr lang="fr-FR" dirty="0"/>
          </a:p>
        </p:txBody>
      </p:sp>
    </p:spTree>
    <p:extLst>
      <p:ext uri="{BB962C8B-B14F-4D97-AF65-F5344CB8AC3E}">
        <p14:creationId xmlns:p14="http://schemas.microsoft.com/office/powerpoint/2010/main" val="306187288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584</TotalTime>
  <Words>1753</Words>
  <Application>Microsoft Office PowerPoint</Application>
  <PresentationFormat>Affichage à l'écran (4:3)</PresentationFormat>
  <Paragraphs>55</Paragraphs>
  <Slides>34</Slides>
  <Notes>1</Notes>
  <HiddenSlides>0</HiddenSlides>
  <MMClips>0</MMClips>
  <ScaleCrop>false</ScaleCrop>
  <HeadingPairs>
    <vt:vector size="4" baseType="variant">
      <vt:variant>
        <vt:lpstr>Thème</vt:lpstr>
      </vt:variant>
      <vt:variant>
        <vt:i4>1</vt:i4>
      </vt:variant>
      <vt:variant>
        <vt:lpstr>Titres des diapositives</vt:lpstr>
      </vt:variant>
      <vt:variant>
        <vt:i4>34</vt:i4>
      </vt:variant>
    </vt:vector>
  </HeadingPairs>
  <TitlesOfParts>
    <vt:vector size="35" baseType="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asus</dc:creator>
  <cp:lastModifiedBy>asus</cp:lastModifiedBy>
  <cp:revision>10</cp:revision>
  <dcterms:created xsi:type="dcterms:W3CDTF">2023-12-12T17:01:58Z</dcterms:created>
  <dcterms:modified xsi:type="dcterms:W3CDTF">2023-12-13T02:46:47Z</dcterms:modified>
</cp:coreProperties>
</file>