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0" r:id="rId1"/>
  </p:sldMasterIdLst>
  <p:sldIdLst>
    <p:sldId id="256" r:id="rId2"/>
    <p:sldId id="257" r:id="rId3"/>
    <p:sldId id="259" r:id="rId4"/>
    <p:sldId id="258" r:id="rId5"/>
    <p:sldId id="260" r:id="rId6"/>
    <p:sldId id="264" r:id="rId7"/>
    <p:sldId id="265" r:id="rId8"/>
    <p:sldId id="267" r:id="rId9"/>
    <p:sldId id="268" r:id="rId10"/>
    <p:sldId id="269" r:id="rId11"/>
    <p:sldId id="270" r:id="rId12"/>
    <p:sldId id="281" r:id="rId13"/>
    <p:sldId id="282" r:id="rId14"/>
    <p:sldId id="283" r:id="rId15"/>
    <p:sldId id="284" r:id="rId16"/>
    <p:sldId id="285" r:id="rId17"/>
    <p:sldId id="286"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p:scale>
          <a:sx n="69" d="100"/>
          <a:sy n="69" d="100"/>
        </p:scale>
        <p:origin x="-780" y="-19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508000" y="4853412"/>
            <a:ext cx="112776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10972800" y="6473952"/>
            <a:ext cx="1011936" cy="246888"/>
          </a:xfrm>
        </p:spPr>
        <p:txBody>
          <a:bodyPr/>
          <a:lstStyle/>
          <a:p>
            <a:fld id="{FA03D974-B5BD-4F2A-BE99-1E8D2DE6016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03D974-B5BD-4F2A-BE99-1E8D2DE6016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549277"/>
            <a:ext cx="2438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549277"/>
            <a:ext cx="83312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03D974-B5BD-4F2A-BE99-1E8D2DE6016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19" name="Espace réservé du pied de page 18"/>
          <p:cNvSpPr>
            <a:spLocks noGrp="1"/>
          </p:cNvSpPr>
          <p:nvPr>
            <p:ph type="ftr" sz="quarter" idx="11"/>
          </p:nvPr>
        </p:nvSpPr>
        <p:spPr>
          <a:xfrm>
            <a:off x="4775200" y="76201"/>
            <a:ext cx="3860800" cy="288925"/>
          </a:xfrm>
        </p:spPr>
        <p:txBody>
          <a:bodyPr/>
          <a:lstStyle/>
          <a:p>
            <a:endParaRPr lang="fr-FR"/>
          </a:p>
        </p:txBody>
      </p:sp>
      <p:sp>
        <p:nvSpPr>
          <p:cNvPr id="16" name="Espace réservé du numéro de diapositive 15"/>
          <p:cNvSpPr>
            <a:spLocks noGrp="1"/>
          </p:cNvSpPr>
          <p:nvPr>
            <p:ph type="sldNum" sz="quarter" idx="12"/>
          </p:nvPr>
        </p:nvSpPr>
        <p:spPr>
          <a:xfrm>
            <a:off x="10972800" y="6473952"/>
            <a:ext cx="1011936" cy="246888"/>
          </a:xfrm>
        </p:spPr>
        <p:txBody>
          <a:bodyPr/>
          <a:lstStyle/>
          <a:p>
            <a:fld id="{FA03D974-B5BD-4F2A-BE99-1E8D2DE6016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FA03D974-B5BD-4F2A-BE99-1E8D2DE60167}" type="slidenum">
              <a:rPr lang="fr-FR" smtClean="0"/>
              <a:pPr/>
              <a:t>‹N°›</a:t>
            </a:fld>
            <a:endParaRPr lang="fr-FR"/>
          </a:p>
        </p:txBody>
      </p:sp>
      <p:sp>
        <p:nvSpPr>
          <p:cNvPr id="8" name="Titre 7"/>
          <p:cNvSpPr>
            <a:spLocks noGrp="1"/>
          </p:cNvSpPr>
          <p:nvPr>
            <p:ph type="title"/>
          </p:nvPr>
        </p:nvSpPr>
        <p:spPr>
          <a:xfrm>
            <a:off x="240633" y="2947086"/>
            <a:ext cx="115824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402336" y="457200"/>
            <a:ext cx="115824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FA03D974-B5BD-4F2A-BE99-1E8D2DE6016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406400" y="5410200"/>
            <a:ext cx="114808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972800" y="6477000"/>
            <a:ext cx="1016000" cy="246888"/>
          </a:xfrm>
        </p:spPr>
        <p:txBody>
          <a:bodyPr/>
          <a:lstStyle/>
          <a:p>
            <a:fld id="{FA03D974-B5BD-4F2A-BE99-1E8D2DE60167}" type="slidenum">
              <a:rPr lang="fr-FR" smtClean="0"/>
              <a:pPr/>
              <a:t>‹N°›</a:t>
            </a:fld>
            <a:endParaRPr lang="fr-FR"/>
          </a:p>
        </p:txBody>
      </p:sp>
      <p:sp>
        <p:nvSpPr>
          <p:cNvPr id="11" name="Connecteur droit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402336" y="457200"/>
            <a:ext cx="115824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03D974-B5BD-4F2A-BE99-1E8D2DE6016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03D974-B5BD-4F2A-BE99-1E8D2DE6016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609600" y="5486400"/>
            <a:ext cx="112776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03D974-B5BD-4F2A-BE99-1E8D2DE6016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7C38585C-5A7F-4848-8556-1B4DCD969DA3}" type="datetimeFigureOut">
              <a:rPr lang="fr-FR" smtClean="0"/>
              <a:pPr/>
              <a:t>27/12/2023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FA03D974-B5BD-4F2A-BE99-1E8D2DE60167}" type="slidenum">
              <a:rPr lang="fr-FR" smtClean="0"/>
              <a:pPr/>
              <a:t>‹N°›</a:t>
            </a:fld>
            <a:endParaRPr lang="fr-FR"/>
          </a:p>
        </p:txBody>
      </p:sp>
      <p:sp>
        <p:nvSpPr>
          <p:cNvPr id="17" name="Titre 16"/>
          <p:cNvSpPr>
            <a:spLocks noGrp="1"/>
          </p:cNvSpPr>
          <p:nvPr>
            <p:ph type="title"/>
          </p:nvPr>
        </p:nvSpPr>
        <p:spPr>
          <a:xfrm>
            <a:off x="508000" y="4993760"/>
            <a:ext cx="78232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7C38585C-5A7F-4848-8556-1B4DCD969DA3}" type="datetimeFigureOut">
              <a:rPr lang="fr-FR" smtClean="0"/>
              <a:pPr/>
              <a:t>27/12/2023</a:t>
            </a:fld>
            <a:endParaRPr lang="fr-FR"/>
          </a:p>
        </p:txBody>
      </p:sp>
      <p:sp>
        <p:nvSpPr>
          <p:cNvPr id="28" name="Espace réservé du pied de page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A03D974-B5BD-4F2A-BE99-1E8D2DE60167}" type="slidenum">
              <a:rPr lang="fr-FR" smtClean="0"/>
              <a:pPr/>
              <a:t>‹N°›</a:t>
            </a:fld>
            <a:endParaRPr lang="fr-FR"/>
          </a:p>
        </p:txBody>
      </p:sp>
      <p:sp>
        <p:nvSpPr>
          <p:cNvPr id="10" name="Espace réservé du titre 9"/>
          <p:cNvSpPr>
            <a:spLocks noGrp="1"/>
          </p:cNvSpPr>
          <p:nvPr>
            <p:ph type="title"/>
          </p:nvPr>
        </p:nvSpPr>
        <p:spPr>
          <a:xfrm>
            <a:off x="406400" y="457200"/>
            <a:ext cx="115824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cte.univ-setif2.dz/moodle/mod/page/view.php?id=37668" TargetMode="External"/><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721492" y="623605"/>
            <a:ext cx="7772400" cy="1470025"/>
          </a:xfrm>
          <a:prstGeom prst="rect">
            <a:avLst/>
          </a:prstGeom>
          <a:blipFill>
            <a:blip r:embed="rId2"/>
            <a:tile tx="0" ty="0" sx="100000" sy="100000" flip="none" algn="tl"/>
          </a:blip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1" i="0" u="none" strike="noStrike" kern="1200" cap="none" spc="0" normalizeH="0" baseline="0" noProof="0" dirty="0" smtClean="0">
                <a:ln>
                  <a:noFill/>
                </a:ln>
                <a:solidFill>
                  <a:sysClr val="windowText" lastClr="000000"/>
                </a:solidFill>
                <a:effectLst/>
                <a:uLnTx/>
                <a:uFillTx/>
                <a:latin typeface="Calibri"/>
                <a:ea typeface="+mj-ea"/>
                <a:cs typeface="Times New Roman" panose="02020603050405020304" pitchFamily="18" charset="0"/>
              </a:rPr>
              <a:t>                                                                                                          </a:t>
            </a:r>
            <a:r>
              <a:rPr kumimoji="0" lang="ar-DZ" sz="3200" b="1" i="0" u="none" strike="noStrike" kern="1200" cap="none" spc="0" normalizeH="0" baseline="0" noProof="0" dirty="0" smtClean="0">
                <a:ln>
                  <a:noFill/>
                </a:ln>
                <a:solidFill>
                  <a:sysClr val="windowText" lastClr="000000"/>
                </a:solidFill>
                <a:effectLst/>
                <a:uLnTx/>
                <a:uFillTx/>
                <a:latin typeface="Calibri"/>
                <a:ea typeface="+mj-ea"/>
                <a:cs typeface="Times New Roman" panose="02020603050405020304" pitchFamily="18" charset="0"/>
              </a:rPr>
              <a:t>الجمهورية الجزائرية الديموقراطية الشعبية</a:t>
            </a:r>
            <a:br>
              <a:rPr kumimoji="0" lang="ar-DZ" sz="3200" b="1" i="0" u="none" strike="noStrike" kern="1200" cap="none" spc="0" normalizeH="0" baseline="0" noProof="0" dirty="0" smtClean="0">
                <a:ln>
                  <a:noFill/>
                </a:ln>
                <a:solidFill>
                  <a:sysClr val="windowText" lastClr="000000"/>
                </a:solidFill>
                <a:effectLst/>
                <a:uLnTx/>
                <a:uFillTx/>
                <a:latin typeface="Calibri"/>
                <a:ea typeface="+mj-ea"/>
                <a:cs typeface="Times New Roman" panose="02020603050405020304" pitchFamily="18" charset="0"/>
              </a:rPr>
            </a:br>
            <a:r>
              <a:rPr kumimoji="0" lang="ar-DZ" sz="3200" b="1" i="0" u="none" strike="noStrike" kern="1200" cap="none" spc="0" normalizeH="0" baseline="0" noProof="0" dirty="0" smtClean="0">
                <a:ln>
                  <a:noFill/>
                </a:ln>
                <a:solidFill>
                  <a:sysClr val="windowText" lastClr="000000"/>
                </a:solidFill>
                <a:effectLst/>
                <a:uLnTx/>
                <a:uFillTx/>
                <a:latin typeface="Calibri"/>
                <a:ea typeface="+mj-ea"/>
                <a:cs typeface="Times New Roman" panose="02020603050405020304" pitchFamily="18" charset="0"/>
              </a:rPr>
              <a:t>وزارة التعليم العالي والبحث العلمي</a:t>
            </a:r>
            <a:br>
              <a:rPr kumimoji="0" lang="ar-DZ" sz="3200" b="1" i="0" u="none" strike="noStrike" kern="1200" cap="none" spc="0" normalizeH="0" baseline="0" noProof="0" dirty="0" smtClean="0">
                <a:ln>
                  <a:noFill/>
                </a:ln>
                <a:solidFill>
                  <a:sysClr val="windowText" lastClr="000000"/>
                </a:solidFill>
                <a:effectLst/>
                <a:uLnTx/>
                <a:uFillTx/>
                <a:latin typeface="Calibri"/>
                <a:ea typeface="+mj-ea"/>
                <a:cs typeface="Times New Roman" panose="02020603050405020304" pitchFamily="18" charset="0"/>
              </a:rPr>
            </a:br>
            <a:endParaRPr kumimoji="0" lang="fr-FR" sz="3200" b="1" i="0" u="none" strike="noStrike" kern="1200" cap="none" spc="0" normalizeH="0" baseline="0" noProof="0" dirty="0">
              <a:ln>
                <a:noFill/>
              </a:ln>
              <a:solidFill>
                <a:sysClr val="windowText" lastClr="000000"/>
              </a:solidFill>
              <a:effectLst/>
              <a:uLnTx/>
              <a:uFillTx/>
              <a:latin typeface="Calibri"/>
              <a:ea typeface="+mj-ea"/>
              <a:cs typeface="+mj-cs"/>
            </a:endParaRPr>
          </a:p>
        </p:txBody>
      </p:sp>
      <p:sp>
        <p:nvSpPr>
          <p:cNvPr id="5" name="Rectangle 4"/>
          <p:cNvSpPr/>
          <p:nvPr/>
        </p:nvSpPr>
        <p:spPr>
          <a:xfrm>
            <a:off x="2977061" y="4046450"/>
            <a:ext cx="5544616" cy="553998"/>
          </a:xfrm>
          <a:prstGeom prst="rect">
            <a:avLst/>
          </a:prstGeom>
          <a:blipFill>
            <a:blip r:embed="rId3"/>
            <a:tile tx="0" ty="0" sx="100000" sy="100000" flip="none" algn="tl"/>
          </a:blip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ar-DZ" sz="3000" b="1" kern="0" dirty="0" smtClean="0">
                <a:solidFill>
                  <a:prstClr val="black"/>
                </a:solidFill>
              </a:rPr>
              <a:t>مقياس:مصادر فلسفية</a:t>
            </a:r>
            <a:endParaRPr kumimoji="0" lang="ar-DZ" sz="30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622833016"/>
      </p:ext>
    </p:extLst>
  </p:cSld>
  <p:clrMapOvr>
    <a:masterClrMapping/>
  </p:clrMapOvr>
  <p:transition advTm="3354"/>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48145" y="138545"/>
            <a:ext cx="10280073" cy="7070654"/>
          </a:xfrm>
          <a:prstGeom prst="rect">
            <a:avLst/>
          </a:prstGeom>
        </p:spPr>
        <p:txBody>
          <a:bodyPr wrap="square">
            <a:spAutoFit/>
          </a:bodyPr>
          <a:lstStyle/>
          <a:p>
            <a:pPr algn="r" rtl="1">
              <a:lnSpc>
                <a:spcPct val="107000"/>
              </a:lnSpc>
              <a:spcAft>
                <a:spcPts val="800"/>
              </a:spcAft>
            </a:pPr>
            <a:r>
              <a:rPr lang="ar-DZ" sz="1600" dirty="0">
                <a:latin typeface="Calibri" panose="020F0502020204030204" pitchFamily="34" charset="0"/>
                <a:ea typeface="Calibri" panose="020F0502020204030204" pitchFamily="34" charset="0"/>
              </a:rPr>
              <a:t> </a:t>
            </a:r>
            <a:endParaRPr lang="fr-FR" sz="11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r>
              <a:rPr lang="ar-DZ" sz="2000" dirty="0" smtClean="0"/>
              <a:t>وقياسا على الأنفس البشرية التي تمثل وحدة متميزة وتجعلنا نشعر بتفردنا فسر </a:t>
            </a:r>
            <a:r>
              <a:rPr lang="ar-DZ" sz="2000" dirty="0" err="1" smtClean="0"/>
              <a:t>ليبنتز</a:t>
            </a:r>
            <a:r>
              <a:rPr lang="ar-DZ" sz="2000" dirty="0" smtClean="0"/>
              <a:t> كل ما يجري في الكون، فهذا الشعور الذاتي موجود في كل الأشياء لكن بدرجات متفاوتة، وعليه فعنصر الحياة موجود في كل عناصر الطبيعة، لكنها تبدو غامضة في العناصر الدنيا ولا ترتقي إلى مستوى القوة الروحية التي تكتفي بالإدراك</a:t>
            </a:r>
            <a:r>
              <a:rPr lang="fr-FR" sz="2000" dirty="0" smtClean="0"/>
              <a:t>Perception</a:t>
            </a:r>
            <a:r>
              <a:rPr lang="ar-DZ" sz="2000" dirty="0" smtClean="0"/>
              <a:t> ، وتوجد كائنات عليا يحصل لها الوعي الذاتي وهي التي يطلق عليها </a:t>
            </a:r>
            <a:r>
              <a:rPr lang="ar-DZ" sz="2000" dirty="0" err="1" smtClean="0"/>
              <a:t>بالذرات</a:t>
            </a:r>
            <a:r>
              <a:rPr lang="ar-DZ" sz="2000" dirty="0" smtClean="0"/>
              <a:t> الروحية المحض أو </a:t>
            </a:r>
            <a:r>
              <a:rPr lang="ar-DZ" sz="2000" dirty="0" err="1" smtClean="0"/>
              <a:t>الكمالات</a:t>
            </a:r>
            <a:r>
              <a:rPr lang="ar-DZ" sz="2000" dirty="0" smtClean="0"/>
              <a:t> وهي النفوس البشرية، وهي تختلف عن الدنيا في مستوى وضوح </a:t>
            </a:r>
            <a:r>
              <a:rPr lang="ar-DZ" sz="2000" dirty="0" err="1" smtClean="0"/>
              <a:t>إدراكاتها</a:t>
            </a:r>
            <a:r>
              <a:rPr lang="ar-DZ" sz="2000" dirty="0" smtClean="0"/>
              <a:t>، وامتلاكها للذاكرة والوعي، والملاحظ أن </a:t>
            </a:r>
            <a:r>
              <a:rPr lang="ar-DZ" sz="2000" dirty="0" err="1" smtClean="0"/>
              <a:t>ليبنتز</a:t>
            </a:r>
            <a:r>
              <a:rPr lang="ar-DZ" sz="2000" dirty="0" smtClean="0"/>
              <a:t> يتصور أن كل ذرة في الكون على شاكلة النفس البشرية(الروح)، لكن قد يرى البعض في تفسير </a:t>
            </a:r>
            <a:r>
              <a:rPr lang="ar-DZ" sz="2000" dirty="0" err="1" smtClean="0"/>
              <a:t>ليبنتز</a:t>
            </a:r>
            <a:r>
              <a:rPr lang="ar-DZ" sz="2000" dirty="0" smtClean="0"/>
              <a:t> تفسير أسطوريا بعيدا عن التفسير العلمي، لذلك انتبه </a:t>
            </a:r>
            <a:r>
              <a:rPr lang="ar-DZ" sz="2000" dirty="0" err="1" smtClean="0"/>
              <a:t>ليبنتز</a:t>
            </a:r>
            <a:r>
              <a:rPr lang="ar-DZ" sz="2000" dirty="0" smtClean="0"/>
              <a:t> لهذا الأمر وقال أن الطبيعة تخضع لنظام الاطراد والتسلسل في الحدوث،  والروح العلمية مؤسسة على هذا المبدأ في تصور </a:t>
            </a:r>
            <a:r>
              <a:rPr lang="ar-DZ" sz="2000" dirty="0" err="1" smtClean="0"/>
              <a:t>ليبنتز</a:t>
            </a:r>
            <a:r>
              <a:rPr lang="ar-DZ" sz="2000" dirty="0" smtClean="0"/>
              <a:t>، وهذا التصور أو هذه الرؤية خاضعة لتأثير تطور علم الأحياء في عصر </a:t>
            </a:r>
            <a:r>
              <a:rPr lang="ar-DZ" sz="2000" dirty="0" err="1" smtClean="0"/>
              <a:t>ليبنتز</a:t>
            </a:r>
            <a:r>
              <a:rPr lang="ar-DZ" sz="2000" dirty="0" smtClean="0"/>
              <a:t>، لأن الاكتشافات تشير إلى وجود عناصر عضوية غير مرئية في أجسام مادية تبدو غير حية، وهذا الاكتشاف يؤيد تصور </a:t>
            </a:r>
            <a:r>
              <a:rPr lang="ar-DZ" sz="2000" dirty="0" err="1" smtClean="0"/>
              <a:t>ليبنتز</a:t>
            </a:r>
            <a:r>
              <a:rPr lang="ar-DZ" sz="2000" dirty="0" smtClean="0"/>
              <a:t> القائل بأن المادة التي تبدو جامدة تتوفر على قدر من الحياة والقوة الفاعلة، تشبه طبيعة الحياة فينا، ومن هنا توصل </a:t>
            </a:r>
            <a:r>
              <a:rPr lang="ar-DZ" sz="2000" dirty="0" err="1" smtClean="0"/>
              <a:t>ليبنتز</a:t>
            </a:r>
            <a:r>
              <a:rPr lang="ar-DZ" sz="2000" dirty="0" smtClean="0"/>
              <a:t> إلى الاعتقاد بأن الحياة منبثة في كل أجزاء الكون حتى المتناهية في الصغر، يقول:" نستطيع أن نتصور  كل جزء من المادة على أنه بستان مليء بالنباتات، أو حوض مليء بالأسماك، غير أن كل فرع من النباتات، وكل عضو من أعضاء الحيوان، وكل قطرة من هذه السوائل، هو بدوره بستان </a:t>
            </a:r>
            <a:r>
              <a:rPr lang="ar-DZ" sz="2000" dirty="0" err="1" smtClean="0"/>
              <a:t>او</a:t>
            </a:r>
            <a:r>
              <a:rPr lang="ar-DZ" sz="2000" dirty="0" smtClean="0"/>
              <a:t> حوض هكذا، حتى التراب والهواء الواقعان بين النباتات، أو الماء الذي تسبح فيه الأسماك، يحتوي بدوره على مخلوقات دقيقة لا ترى".</a:t>
            </a:r>
            <a:endParaRPr lang="fr-FR" sz="2000" dirty="0" smtClean="0"/>
          </a:p>
          <a:p>
            <a:pPr algn="r"/>
            <a:r>
              <a:rPr lang="ar-DZ" sz="2000" dirty="0" smtClean="0"/>
              <a:t>إذا قلنا أن الحياة منبثة في الكون كله فهذا يعني أن أبسط ذرة تمثل الكون كله، وتشعر بكل ما يحدث فيه، وكل ذرة تنطوي على مبدأ جميع  تطوراتها في المستقبل، هذه الفكرة لها تأسيس علمي وهو تطور علم الأحياء في عصره، كما استمد </a:t>
            </a:r>
            <a:r>
              <a:rPr lang="ar-DZ" sz="2000" dirty="0" err="1" smtClean="0"/>
              <a:t>ليبنتز</a:t>
            </a:r>
            <a:r>
              <a:rPr lang="ar-DZ" sz="2000" dirty="0" smtClean="0"/>
              <a:t> الفكرة من مبدأ منطقي وهو القائل :كل محمول متضمن في الموضوع، وتصبح فكرته </a:t>
            </a:r>
            <a:r>
              <a:rPr lang="ar-DZ" sz="2000" dirty="0" err="1" smtClean="0"/>
              <a:t>الميتافيزيقة</a:t>
            </a:r>
            <a:r>
              <a:rPr lang="ar-DZ" sz="2000" dirty="0" smtClean="0"/>
              <a:t> تطبيقا </a:t>
            </a:r>
            <a:r>
              <a:rPr lang="ar-DZ" sz="2000" dirty="0" err="1" smtClean="0"/>
              <a:t>أنطولوجيا</a:t>
            </a:r>
            <a:r>
              <a:rPr lang="ar-DZ" sz="2000" dirty="0" smtClean="0"/>
              <a:t> لهذا المبدأ المنطقي، كما يمكن أن يكون </a:t>
            </a:r>
            <a:r>
              <a:rPr lang="ar-DZ" sz="2000" dirty="0" err="1" smtClean="0"/>
              <a:t>ليبنتز</a:t>
            </a:r>
            <a:r>
              <a:rPr lang="ar-DZ" sz="2000" dirty="0" smtClean="0"/>
              <a:t> قد استمدها من طبيعة حياته السياسية، لأنه كلما انطوى على ذاته وفكر اكتشف شيئا جديدا، مما يعني أن الذات تنطوي على كل شيء في داخلها، وحتى وإن كانت النفس في حالة عزلة فهي تكشف عن العالم وتطوراته </a:t>
            </a:r>
            <a:r>
              <a:rPr lang="ar-DZ" sz="2000" dirty="0" err="1" smtClean="0"/>
              <a:t>وتتمثله</a:t>
            </a:r>
            <a:r>
              <a:rPr lang="ar-DZ" sz="2000" dirty="0" smtClean="0"/>
              <a:t>، كما كان ذهن </a:t>
            </a:r>
            <a:r>
              <a:rPr lang="ar-DZ" sz="2000" dirty="0" err="1" smtClean="0"/>
              <a:t>ليبنتز</a:t>
            </a:r>
            <a:r>
              <a:rPr lang="ar-DZ" sz="2000" dirty="0" smtClean="0"/>
              <a:t> انعكاسا لعلوم وفكر عصره، وفكرة تمثيل الذرة الواحدة للكون في صورته الكلية، واعتبارها بمثابة المرآة التي تعكس الكون في </a:t>
            </a:r>
            <a:r>
              <a:rPr lang="en-US" sz="2400" dirty="0" err="1" smtClean="0"/>
              <a:t>Monadologie</a:t>
            </a:r>
            <a:r>
              <a:rPr lang="fr-FR" sz="2400" dirty="0" smtClean="0"/>
              <a:t>,</a:t>
            </a:r>
            <a:r>
              <a:rPr lang="en-US" sz="2400" dirty="0" smtClean="0"/>
              <a:t> p 65-68</a:t>
            </a:r>
            <a:r>
              <a:rPr lang="ar-SA" sz="2400" dirty="0" smtClean="0"/>
              <a:t> -</a:t>
            </a:r>
            <a:endParaRPr lang="fr-FR" sz="2400" dirty="0" smtClean="0"/>
          </a:p>
          <a:p>
            <a:pPr algn="just" rtl="1">
              <a:lnSpc>
                <a:spcPct val="107000"/>
              </a:lnSpc>
              <a:spcAft>
                <a:spcPts val="800"/>
              </a:spcAft>
            </a:pPr>
            <a:endParaRPr lang="ar-DZ" sz="2400" b="1" dirty="0" smtClean="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xmlns="" val="2709012912"/>
      </p:ext>
    </p:extLst>
  </p:cSld>
  <p:clrMapOvr>
    <a:masterClrMapping/>
  </p:clrMapOvr>
  <p:transition advTm="1201"/>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129" y="0"/>
            <a:ext cx="12108871" cy="5752152"/>
          </a:xfrm>
          <a:prstGeom prst="rect">
            <a:avLst/>
          </a:prstGeom>
        </p:spPr>
        <p:txBody>
          <a:bodyPr wrap="square">
            <a:spAutoFit/>
          </a:bodyPr>
          <a:lstStyle/>
          <a:p>
            <a:pPr algn="just" rtl="1">
              <a:lnSpc>
                <a:spcPct val="107000"/>
              </a:lnSpc>
              <a:spcAft>
                <a:spcPts val="800"/>
              </a:spcAft>
            </a:pPr>
            <a:r>
              <a:rPr lang="ar-DZ" sz="1600" dirty="0">
                <a:latin typeface="Calibri" panose="020F0502020204030204" pitchFamily="34" charset="0"/>
                <a:ea typeface="Calibri" panose="020F0502020204030204" pitchFamily="34" charset="0"/>
              </a:rPr>
              <a:t> </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r>
              <a:rPr lang="ar-DZ" sz="2000" dirty="0" smtClean="0"/>
              <a:t>صورة مصغرة، وانطوائها على عناصر تطورها، كان لها تأثير كبير على العديد من الفلسفات فيما بعد (الثورة البيولوجية، نظرية التطور).</a:t>
            </a:r>
            <a:endParaRPr lang="fr-FR" sz="2000" dirty="0" smtClean="0"/>
          </a:p>
          <a:p>
            <a:pPr algn="just" rtl="1"/>
            <a:r>
              <a:rPr lang="ar-DZ" sz="2000" dirty="0" smtClean="0"/>
              <a:t>انتهى </a:t>
            </a:r>
            <a:r>
              <a:rPr lang="ar-DZ" sz="2000" dirty="0" err="1" smtClean="0"/>
              <a:t>ليبنتز</a:t>
            </a:r>
            <a:r>
              <a:rPr lang="ar-DZ" sz="2000" dirty="0" smtClean="0"/>
              <a:t> إلى نفي ما يسمى بصراع الأضداد، مثل الفساد، الميلاد، الممات، واعتبرها مجرد حالات طارئة </a:t>
            </a:r>
            <a:r>
              <a:rPr lang="ar-DZ" sz="2000" dirty="0" err="1" smtClean="0"/>
              <a:t>تتعاقب</a:t>
            </a:r>
            <a:r>
              <a:rPr lang="ar-DZ" sz="2000" dirty="0" smtClean="0"/>
              <a:t> على </a:t>
            </a:r>
            <a:r>
              <a:rPr lang="ar-DZ" sz="2000" dirty="0" err="1" smtClean="0"/>
              <a:t>الذرات</a:t>
            </a:r>
            <a:r>
              <a:rPr lang="ar-DZ" sz="2000" dirty="0" smtClean="0"/>
              <a:t> الروحية، ويأخذ بمبدأ الصيرورة كما قال </a:t>
            </a:r>
            <a:r>
              <a:rPr lang="ar-DZ" sz="2000" dirty="0" err="1" smtClean="0"/>
              <a:t>به</a:t>
            </a:r>
            <a:r>
              <a:rPr lang="ar-DZ" sz="2000" dirty="0" smtClean="0"/>
              <a:t> </a:t>
            </a:r>
            <a:r>
              <a:rPr lang="ar-DZ" sz="2000" dirty="0" err="1" smtClean="0"/>
              <a:t>ديمقريطس</a:t>
            </a:r>
            <a:r>
              <a:rPr lang="ar-DZ" sz="2000" dirty="0" smtClean="0"/>
              <a:t>، يقول :"الأجسام كلها في صيرورة دائمة كالأنهار، وهناك أجزاء تدخل فيها وتخرج منها بلا انقطاع". وإذا اعتبرنا الذرة الروحية مرآة عاكسة للكون فهذا يعني إمكانية تحصيل معرفة بسيطة واضحة وهي نفسها تعكس المعرفة في صورتها الكلية، وهذا ما يعرف عند </a:t>
            </a:r>
            <a:r>
              <a:rPr lang="ar-DZ" sz="2000" dirty="0" err="1" smtClean="0"/>
              <a:t>ليبنتز</a:t>
            </a:r>
            <a:r>
              <a:rPr lang="ar-DZ" sz="2000" dirty="0" smtClean="0"/>
              <a:t> بإمكانية معرفة العلم الإلهي، وهذا هو هدف الإنسان الأسمى، وإذا تمكن الإنسان من استنباط معارف كلية بسيطة واضحة أمكنه من تكوين علم كلي، يمكن الإنسان من فهم أدق أسرار الكون بطريقة حسابية ورياضية واضحة، ولبلوغ هذا العلم (الكلي) بدأ </a:t>
            </a:r>
            <a:r>
              <a:rPr lang="ar-DZ" sz="2000" dirty="0" err="1" smtClean="0"/>
              <a:t>ليبنتز</a:t>
            </a:r>
            <a:r>
              <a:rPr lang="ar-DZ" sz="2000" dirty="0" smtClean="0"/>
              <a:t> بوضع أسس المنطق الرياضي (</a:t>
            </a:r>
            <a:r>
              <a:rPr lang="fr-FR" sz="2000" dirty="0" smtClean="0"/>
              <a:t>la logistique</a:t>
            </a:r>
            <a:r>
              <a:rPr lang="ar-DZ" sz="2000" dirty="0" smtClean="0"/>
              <a:t>)كخطوة أولى، والمنطق الرياضي هو وسيلة لتدوين المعارف أو العلوم بلغة رمزية، مما يعني أن البحث في قضايا المنطق الرياضي أو الرمزي بدأت مع </a:t>
            </a:r>
            <a:r>
              <a:rPr lang="ar-DZ" sz="2000" dirty="0" err="1" smtClean="0"/>
              <a:t>ليبنتز</a:t>
            </a:r>
            <a:r>
              <a:rPr lang="ar-DZ" sz="2000" dirty="0" smtClean="0"/>
              <a:t> وتم استئنافها بعد قرن من وفاته مع </a:t>
            </a:r>
            <a:r>
              <a:rPr lang="ar-DZ" sz="2000" dirty="0" err="1" smtClean="0"/>
              <a:t>وايتهد</a:t>
            </a:r>
            <a:r>
              <a:rPr lang="ar-DZ" sz="2000" dirty="0" smtClean="0"/>
              <a:t> وراسل. كما قال </a:t>
            </a:r>
            <a:r>
              <a:rPr lang="ar-DZ" sz="2000" dirty="0" err="1" smtClean="0"/>
              <a:t>ليبنتز</a:t>
            </a:r>
            <a:r>
              <a:rPr lang="ar-DZ" sz="2000" dirty="0" smtClean="0"/>
              <a:t> بفكرة الانسجام بين </a:t>
            </a:r>
            <a:r>
              <a:rPr lang="ar-DZ" sz="2000" dirty="0" err="1" smtClean="0"/>
              <a:t>الذرات</a:t>
            </a:r>
            <a:r>
              <a:rPr lang="ar-DZ" sz="2000" dirty="0" smtClean="0"/>
              <a:t> الروحية رغم ما يبدو عليها من تفرد، وسر هذا الانسجام رده إلى الإرادة ألإلهية، فالإرادة الإلهية شاءت أن تنسجم </a:t>
            </a:r>
            <a:r>
              <a:rPr lang="ar-DZ" sz="2000" dirty="0" err="1" smtClean="0"/>
              <a:t>إدراكات</a:t>
            </a:r>
            <a:r>
              <a:rPr lang="ar-DZ" sz="2000" dirty="0" smtClean="0"/>
              <a:t> النفس الكلية مع </a:t>
            </a:r>
            <a:r>
              <a:rPr lang="ar-DZ" sz="2000" dirty="0" err="1" smtClean="0"/>
              <a:t>إدراكات</a:t>
            </a:r>
            <a:r>
              <a:rPr lang="ar-DZ" sz="2000" dirty="0" smtClean="0"/>
              <a:t> النفوس الجزئية أو الفردية، رغم أن كل نفس مغفلة على نفسها ولا يمكن الإطلاع على ما في النفوس الأخرى، وعليه فالإرادة الإلهية هي التي تضفي الانسجام على ما يبدو </a:t>
            </a:r>
            <a:r>
              <a:rPr lang="ar-DZ" sz="2000" dirty="0" err="1" smtClean="0"/>
              <a:t>متفراد</a:t>
            </a:r>
            <a:r>
              <a:rPr lang="ar-DZ" sz="2000" dirty="0" smtClean="0"/>
              <a:t> ومختلفا ومتناقضا، وفكرة الانسجام هي حل لمسألة علاقة النفس بالجسد، وقد شبه </a:t>
            </a:r>
            <a:r>
              <a:rPr lang="ar-DZ" sz="2000" dirty="0" err="1" smtClean="0"/>
              <a:t>ليبنتز</a:t>
            </a:r>
            <a:r>
              <a:rPr lang="ar-DZ" sz="2000" dirty="0" smtClean="0"/>
              <a:t> علاقة النفس بالجسد مثل ساعتين متفقتين تماما في الدلالة على الوقت، هذا الاتفاق رده إلى ثلاثة احتمالات:</a:t>
            </a:r>
            <a:endParaRPr lang="fr-FR" sz="2000" dirty="0" smtClean="0"/>
          </a:p>
          <a:p>
            <a:pPr algn="just" rtl="1"/>
            <a:r>
              <a:rPr lang="ar-DZ" sz="2000" dirty="0" smtClean="0"/>
              <a:t>1-إما أن يكون هناك تأثير متبادل بينهما.</a:t>
            </a:r>
            <a:endParaRPr lang="fr-FR" sz="2000" dirty="0" smtClean="0"/>
          </a:p>
          <a:p>
            <a:pPr algn="just" rtl="1"/>
            <a:r>
              <a:rPr lang="ar-DZ" sz="2000" dirty="0" smtClean="0"/>
              <a:t>2-وإما يكونان خاضعين لنفس العناية الدقيقة وباستمرار.</a:t>
            </a:r>
            <a:endParaRPr lang="fr-FR" sz="2000" dirty="0" smtClean="0"/>
          </a:p>
          <a:p>
            <a:pPr algn="just" rtl="1"/>
            <a:r>
              <a:rPr lang="ar-DZ" sz="2000" dirty="0" smtClean="0"/>
              <a:t>3-وإما أن تظل كل واحدة مضبوطة بدقة من ذاتها.</a:t>
            </a:r>
            <a:endParaRPr lang="fr-FR" sz="2000" dirty="0" smtClean="0"/>
          </a:p>
          <a:p>
            <a:pPr algn="just" rtl="1"/>
            <a:r>
              <a:rPr lang="ar-SA" sz="2000" dirty="0" smtClean="0"/>
              <a:t>- فؤاد زكريا، آفاق الفلسفة، مرجع سابق، ص142</a:t>
            </a:r>
            <a:endParaRPr lang="fr-FR" sz="2000" dirty="0" smtClean="0"/>
          </a:p>
          <a:p>
            <a:pPr algn="just" rtl="1"/>
            <a:r>
              <a:rPr lang="ar-SA" sz="2000" dirty="0" smtClean="0"/>
              <a:t>- المرجع نفسه، ص</a:t>
            </a:r>
            <a:r>
              <a:rPr lang="ar-SA" sz="2400" dirty="0" smtClean="0"/>
              <a:t>144</a:t>
            </a:r>
            <a:endParaRPr lang="fr-FR" sz="2400" dirty="0"/>
          </a:p>
        </p:txBody>
      </p:sp>
    </p:spTree>
    <p:extLst>
      <p:ext uri="{BB962C8B-B14F-4D97-AF65-F5344CB8AC3E}">
        <p14:creationId xmlns:p14="http://schemas.microsoft.com/office/powerpoint/2010/main" xmlns="" val="1998288093"/>
      </p:ext>
    </p:extLst>
  </p:cSld>
  <p:clrMapOvr>
    <a:masterClrMapping/>
  </p:clrMapOvr>
  <p:transition advTm="998"/>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984" y="0"/>
            <a:ext cx="11554690" cy="6557629"/>
          </a:xfrm>
          <a:prstGeom prst="rect">
            <a:avLst/>
          </a:prstGeom>
        </p:spPr>
        <p:txBody>
          <a:bodyPr wrap="square">
            <a:spAutoFit/>
          </a:bodyPr>
          <a:lstStyle/>
          <a:p>
            <a:pPr algn="r" rtl="1">
              <a:lnSpc>
                <a:spcPct val="107000"/>
              </a:lnSpc>
              <a:spcAft>
                <a:spcPts val="800"/>
              </a:spcAft>
            </a:pPr>
            <a:r>
              <a:rPr lang="ar-DZ" sz="1600" b="1" dirty="0">
                <a:solidFill>
                  <a:srgbClr val="FF0000"/>
                </a:solidFill>
                <a:latin typeface="Calibri" panose="020F0502020204030204" pitchFamily="34" charset="0"/>
                <a:ea typeface="Calibri" panose="020F0502020204030204" pitchFamily="34" charset="0"/>
              </a:rPr>
              <a:t>قائمة </a:t>
            </a:r>
            <a:r>
              <a:rPr lang="ar-DZ" sz="1600" b="1" dirty="0" smtClean="0">
                <a:solidFill>
                  <a:srgbClr val="FF0000"/>
                </a:solidFill>
                <a:latin typeface="Calibri" panose="020F0502020204030204" pitchFamily="34" charset="0"/>
                <a:ea typeface="Calibri" panose="020F0502020204030204" pitchFamily="34" charset="0"/>
              </a:rPr>
              <a:t>المراجع :</a:t>
            </a:r>
            <a:endParaRPr lang="fr-FR" sz="1100" b="1"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 أراس جون: النظرية </a:t>
            </a:r>
            <a:r>
              <a:rPr lang="ar-DZ" sz="1200" b="1" dirty="0" err="1">
                <a:latin typeface="Calibri" panose="020F0502020204030204" pitchFamily="34" charset="0"/>
                <a:ea typeface="Calibri" panose="020F0502020204030204" pitchFamily="34" charset="0"/>
              </a:rPr>
              <a:t>والبيوإتيقا</a:t>
            </a:r>
            <a:r>
              <a:rPr lang="ar-DZ" sz="1200" b="1" dirty="0">
                <a:latin typeface="Calibri" panose="020F0502020204030204" pitchFamily="34" charset="0"/>
                <a:ea typeface="Calibri" panose="020F0502020204030204" pitchFamily="34" charset="0"/>
              </a:rPr>
              <a:t>. ترجمة شيماء عطية واحمد فاروق. دفاتر فلسفية </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228600" algn="just" rtl="1">
              <a:lnSpc>
                <a:spcPct val="107000"/>
              </a:lnSpc>
              <a:spcAft>
                <a:spcPts val="800"/>
              </a:spcAft>
            </a:pPr>
            <a:r>
              <a:rPr lang="ar-DZ" sz="1200" b="1" dirty="0">
                <a:latin typeface="Calibri" panose="020F0502020204030204" pitchFamily="34" charset="0"/>
                <a:ea typeface="Calibri" panose="020F0502020204030204" pitchFamily="34" charset="0"/>
              </a:rPr>
              <a:t>2015.</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البقصمي ناهدة. الهندسة الوراثية والأخلاق. سلسلة عالم المعرفة 174. الكويت: المجلس الوطني للثقافة والفنون والآداب، 1993.</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err="1">
                <a:latin typeface="Calibri" panose="020F0502020204030204" pitchFamily="34" charset="0"/>
                <a:ea typeface="Calibri" panose="020F0502020204030204" pitchFamily="34" charset="0"/>
              </a:rPr>
              <a:t>بيندي</a:t>
            </a:r>
            <a:r>
              <a:rPr lang="ar-DZ" sz="1200" b="1" dirty="0">
                <a:latin typeface="Calibri" panose="020F0502020204030204" pitchFamily="34" charset="0"/>
                <a:ea typeface="Calibri" panose="020F0502020204030204" pitchFamily="34" charset="0"/>
              </a:rPr>
              <a:t>، جيروم (وآخرون): القيم الى أين؟ مداولات القرن الحادي والعشرين: ترجمة زهيدة درويش، جبور جان. بيروت: دار النهار، قرطاج: المجمع التونسي للعلوم والآداب والفنون، 2005</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err="1">
                <a:latin typeface="Calibri" panose="020F0502020204030204" pitchFamily="34" charset="0"/>
                <a:ea typeface="Calibri" panose="020F0502020204030204" pitchFamily="34" charset="0"/>
              </a:rPr>
              <a:t>بوفتاس</a:t>
            </a:r>
            <a:r>
              <a:rPr lang="ar-DZ" sz="1200" b="1" dirty="0">
                <a:latin typeface="Calibri" panose="020F0502020204030204" pitchFamily="34" charset="0"/>
                <a:ea typeface="Calibri" panose="020F0502020204030204" pitchFamily="34" charset="0"/>
              </a:rPr>
              <a:t>، عمر. البيوإتيقا: نحو فكر أخلاقي جديد. دفاتر فلسفية. العدد 9، 2015 </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err="1">
                <a:latin typeface="Calibri" panose="020F0502020204030204" pitchFamily="34" charset="0"/>
                <a:ea typeface="Calibri" panose="020F0502020204030204" pitchFamily="34" charset="0"/>
              </a:rPr>
              <a:t>تاغيف</a:t>
            </a:r>
            <a:r>
              <a:rPr lang="ar-DZ" sz="1200" b="1" dirty="0">
                <a:latin typeface="Calibri" panose="020F0502020204030204" pitchFamily="34" charset="0"/>
                <a:ea typeface="Calibri" panose="020F0502020204030204" pitchFamily="34" charset="0"/>
              </a:rPr>
              <a:t>، اندريه بيير. أخلاقيات البيولوجيا: نحو مشروع قضية فكرية". ترجمة عبد الهادي الادريسي. مجلة دفاتر الشمال. العدد 7، 2003.</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الخطيب معتز: الحدود الأخلاقية للتدخل الجيني: النقاش الفلسفي والفقهي حول أخلاقيات التقنية الوراثية". مجلة تبين. مج 7، العدد 27 شتاء2019.</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صالح، عبد الحسن: التنبؤ العلمي ومستقبل الانسان. سلسلة عالم المعرفة 48. الكويت: المجلس الوطني للثقافة والفنون والآداب، 1981.</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المولدي عز ديني، الطب الحيوي بين السياسي والايتيقي، مجلة تبين، فصلية محكمة تعني بالدراسات الفلسفية والنظريات النقدية، العدد 35، المجلد 9، شتاء سنة 2021.</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الحفار، سعيد محمد. البيولوجيا ومصير الانسان. سلسلة عالم المعرفة 83. الكويت: المجلس الوطني للثقافة والفنون والآداب، 1984.</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الربيعي، محمد علي. الوراثة والانسان: أساسيات الوراثة البشرية والطبية. سلسلة عالم المعرفة 100. الكويت: المجلس الوطني للثقافة والفنون والآداب، 1986. </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الشيفرة الوراثية للإنسان: القضايا العلمية والاجتماعية لمشروع الجينوم البشري روث شوارتز كوان، التكنولوجيا الوراثية والخيار التناسلي: أخلاقيات لحرية الإرادة، دانيال </a:t>
            </a:r>
            <a:r>
              <a:rPr lang="ar-DZ" sz="1200" b="1" dirty="0" err="1">
                <a:latin typeface="Calibri" panose="020F0502020204030204" pitchFamily="34" charset="0"/>
                <a:ea typeface="Calibri" panose="020F0502020204030204" pitchFamily="34" charset="0"/>
              </a:rPr>
              <a:t>كيفلس</a:t>
            </a:r>
            <a:r>
              <a:rPr lang="ar-DZ" sz="1200" b="1" dirty="0">
                <a:latin typeface="Calibri" panose="020F0502020204030204" pitchFamily="34" charset="0"/>
                <a:ea typeface="Calibri" panose="020F0502020204030204" pitchFamily="34" charset="0"/>
              </a:rPr>
              <a:t> وليروي هود، ترجمة احمد مستجير، سلسلة عالم المعرفة 217 (الكويت: المجلس الوطني للثقافة والفنون والآداب، 1997 </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روز، ستيفن وآخرون. علم الأحياء والأيديولوجيا والطبيعة البشرية. ترجمة مصطفى إبراهيم فهمي. مراجعة محمد عصفور. سلسلة عالم المعرفة 148. الكويت: المجلس الوطني للثقافة والفنون والآداب، 1990.</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err="1">
                <a:latin typeface="Calibri" panose="020F0502020204030204" pitchFamily="34" charset="0"/>
                <a:ea typeface="Calibri" panose="020F0502020204030204" pitchFamily="34" charset="0"/>
              </a:rPr>
              <a:t>سكينر</a:t>
            </a:r>
            <a:r>
              <a:rPr lang="ar-DZ" sz="1200" b="1" dirty="0">
                <a:latin typeface="Calibri" panose="020F0502020204030204" pitchFamily="34" charset="0"/>
                <a:ea typeface="Calibri" panose="020F0502020204030204" pitchFamily="34" charset="0"/>
              </a:rPr>
              <a:t>، ب. ف. تكنولوجيا السلوك الإنساني. ترجمة عبد القادر يوسف. مراجعة رجا </a:t>
            </a:r>
            <a:r>
              <a:rPr lang="ar-DZ" sz="1200" b="1" dirty="0" err="1">
                <a:latin typeface="Calibri" panose="020F0502020204030204" pitchFamily="34" charset="0"/>
                <a:ea typeface="Calibri" panose="020F0502020204030204" pitchFamily="34" charset="0"/>
              </a:rPr>
              <a:t>الدريني</a:t>
            </a:r>
            <a:r>
              <a:rPr lang="ar-DZ" sz="1200" b="1" dirty="0">
                <a:latin typeface="Calibri" panose="020F0502020204030204" pitchFamily="34" charset="0"/>
                <a:ea typeface="Calibri" panose="020F0502020204030204" pitchFamily="34" charset="0"/>
              </a:rPr>
              <a:t>. سلسلة عالم المعرفة 32. الكويت: المجلس الوطني للثقافة والفنون والآداب، 1980.</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صالح، عبد المحسن. من أسرار الحياة والكون. سلسلة كتاب العربي 15. الكويت: مطبعة الحكومة، 1987.</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ليروي هود، البيولوجيا والطب في القرن الوحد والعشرين، في الشيفرة الوراثة للإنسان. الكويت، 1997.</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هابرماس، </a:t>
            </a:r>
            <a:r>
              <a:rPr lang="ar-DZ" sz="1200" b="1" dirty="0" err="1">
                <a:latin typeface="Calibri" panose="020F0502020204030204" pitchFamily="34" charset="0"/>
                <a:ea typeface="Calibri" panose="020F0502020204030204" pitchFamily="34" charset="0"/>
              </a:rPr>
              <a:t>يورغن</a:t>
            </a:r>
            <a:r>
              <a:rPr lang="ar-DZ" sz="1200" b="1" dirty="0">
                <a:latin typeface="Calibri" panose="020F0502020204030204" pitchFamily="34" charset="0"/>
                <a:ea typeface="Calibri" panose="020F0502020204030204" pitchFamily="34" charset="0"/>
              </a:rPr>
              <a:t>: العلم والتقنية ك "أيديولوجيا". ترجمة حسن صقر.</a:t>
            </a:r>
            <a:r>
              <a:rPr lang="fr-FR" sz="1200" b="1" dirty="0" smtClean="0">
                <a:effectLst/>
                <a:latin typeface="Calibri" panose="020F0502020204030204" pitchFamily="34" charset="0"/>
                <a:ea typeface="Calibri" panose="020F0502020204030204" pitchFamily="34" charset="0"/>
                <a:cs typeface="Arial" panose="020B0604020202020204" pitchFamily="34" charset="0"/>
              </a:rPr>
              <a:t>  </a:t>
            </a:r>
            <a:r>
              <a:rPr lang="ar-DZ" sz="1200" b="1" dirty="0">
                <a:latin typeface="Calibri" panose="020F0502020204030204" pitchFamily="34" charset="0"/>
                <a:ea typeface="Calibri" panose="020F0502020204030204" pitchFamily="34" charset="0"/>
              </a:rPr>
              <a:t>كولونيا: منشورات الجمل، 2003.</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هابرماس </a:t>
            </a:r>
            <a:r>
              <a:rPr lang="ar-DZ" sz="1200" b="1" dirty="0" err="1">
                <a:latin typeface="Calibri" panose="020F0502020204030204" pitchFamily="34" charset="0"/>
                <a:ea typeface="Calibri" panose="020F0502020204030204" pitchFamily="34" charset="0"/>
              </a:rPr>
              <a:t>يورغن</a:t>
            </a:r>
            <a:r>
              <a:rPr lang="ar-DZ" sz="1200" b="1" dirty="0">
                <a:latin typeface="Calibri" panose="020F0502020204030204" pitchFamily="34" charset="0"/>
                <a:ea typeface="Calibri" panose="020F0502020204030204" pitchFamily="34" charset="0"/>
              </a:rPr>
              <a:t>: مستقبل الطبيعة الإنسانية: نحو نسالة ليبرالية. ترجمة: جورج </a:t>
            </a:r>
            <a:r>
              <a:rPr lang="ar-DZ" sz="1200" b="1" dirty="0" err="1">
                <a:latin typeface="Calibri" panose="020F0502020204030204" pitchFamily="34" charset="0"/>
                <a:ea typeface="Calibri" panose="020F0502020204030204" pitchFamily="34" charset="0"/>
              </a:rPr>
              <a:t>كاتورة</a:t>
            </a:r>
            <a:r>
              <a:rPr lang="ar-DZ" sz="1200" b="1" dirty="0">
                <a:latin typeface="Calibri" panose="020F0502020204030204" pitchFamily="34" charset="0"/>
                <a:ea typeface="Calibri" panose="020F0502020204030204" pitchFamily="34" charset="0"/>
              </a:rPr>
              <a:t>. بيروت: المكتبة الشرقية، 2006.</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err="1">
                <a:latin typeface="Calibri" panose="020F0502020204030204" pitchFamily="34" charset="0"/>
                <a:ea typeface="Calibri" panose="020F0502020204030204" pitchFamily="34" charset="0"/>
              </a:rPr>
              <a:t>دوروثي</a:t>
            </a:r>
            <a:r>
              <a:rPr lang="ar-DZ" sz="1200" b="1" dirty="0">
                <a:latin typeface="Calibri" panose="020F0502020204030204" pitchFamily="34" charset="0"/>
                <a:ea typeface="Calibri" panose="020F0502020204030204" pitchFamily="34" charset="0"/>
              </a:rPr>
              <a:t> نيكلين، القوة الاجتماعية للمعلومات الوراثية في الشيفرة الوراثية للإنسان. الكويت 1997. </a:t>
            </a:r>
            <a:endParaRPr lang="fr-FR" sz="1100" b="1"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Font typeface="+mj-lt"/>
              <a:buAutoNum type="arabicPeriod"/>
            </a:pPr>
            <a:r>
              <a:rPr lang="ar-DZ" sz="1200" b="1" dirty="0">
                <a:latin typeface="Calibri" panose="020F0502020204030204" pitchFamily="34" charset="0"/>
                <a:ea typeface="Calibri" panose="020F0502020204030204" pitchFamily="34" charset="0"/>
              </a:rPr>
              <a:t>العمري </a:t>
            </a:r>
            <a:r>
              <a:rPr lang="ar-DZ" sz="1200" b="1" dirty="0" err="1">
                <a:latin typeface="Calibri" panose="020F0502020204030204" pitchFamily="34" charset="0"/>
                <a:ea typeface="Calibri" panose="020F0502020204030204" pitchFamily="34" charset="0"/>
              </a:rPr>
              <a:t>حربوش</a:t>
            </a:r>
            <a:r>
              <a:rPr lang="ar-DZ" sz="1200" b="1" dirty="0">
                <a:latin typeface="Calibri" panose="020F0502020204030204" pitchFamily="34" charset="0"/>
                <a:ea typeface="Calibri" panose="020F0502020204030204" pitchFamily="34" charset="0"/>
              </a:rPr>
              <a:t>: التقنيات الطبية وقيمتها الأخلاقية في فلسفة فرانسوا </a:t>
            </a:r>
            <a:r>
              <a:rPr lang="ar-DZ" sz="1200" b="1" dirty="0" err="1">
                <a:latin typeface="Calibri" panose="020F0502020204030204" pitchFamily="34" charset="0"/>
                <a:ea typeface="Calibri" panose="020F0502020204030204" pitchFamily="34" charset="0"/>
              </a:rPr>
              <a:t>داغوتي</a:t>
            </a:r>
            <a:r>
              <a:rPr lang="ar-DZ" sz="1200" b="1" dirty="0">
                <a:latin typeface="Calibri" panose="020F0502020204030204" pitchFamily="34" charset="0"/>
                <a:ea typeface="Calibri" panose="020F0502020204030204" pitchFamily="34" charset="0"/>
              </a:rPr>
              <a:t>، رسالة ماجستير في الفلسفة، إشراف محمد جديدي، جامعة </a:t>
            </a:r>
            <a:r>
              <a:rPr lang="ar-DZ" sz="1200" b="1" dirty="0" err="1">
                <a:latin typeface="Calibri" panose="020F0502020204030204" pitchFamily="34" charset="0"/>
                <a:ea typeface="Calibri" panose="020F0502020204030204" pitchFamily="34" charset="0"/>
              </a:rPr>
              <a:t>منتوري</a:t>
            </a:r>
            <a:r>
              <a:rPr lang="ar-DZ" sz="1200" b="1" dirty="0">
                <a:latin typeface="Calibri" panose="020F0502020204030204" pitchFamily="34" charset="0"/>
                <a:ea typeface="Calibri" panose="020F0502020204030204" pitchFamily="34" charset="0"/>
              </a:rPr>
              <a:t>، قسنطينة، كلية العلوم، قسم الفلسفة، 2008</a:t>
            </a:r>
            <a:r>
              <a:rPr lang="fr-FR" sz="1200" b="1" dirty="0" smtClean="0">
                <a:effectLst/>
                <a:latin typeface="Calibri" panose="020F0502020204030204" pitchFamily="34" charset="0"/>
                <a:ea typeface="Calibri" panose="020F0502020204030204" pitchFamily="34" charset="0"/>
                <a:cs typeface="Arial" panose="020B0604020202020204" pitchFamily="34" charset="0"/>
              </a:rPr>
              <a:t>.</a:t>
            </a:r>
            <a:endParaRPr lang="fr-FR" sz="11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829101427"/>
      </p:ext>
    </p:extLst>
  </p:cSld>
  <p:clrMapOvr>
    <a:masterClrMapping/>
  </p:clrMapOvr>
  <p:transition advTm="1061"/>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218" y="114294"/>
            <a:ext cx="11055927" cy="6456639"/>
          </a:xfrm>
          <a:prstGeom prst="rect">
            <a:avLst/>
          </a:prstGeom>
        </p:spPr>
        <p:txBody>
          <a:bodyPr wrap="square">
            <a:spAutoFit/>
          </a:bodyPr>
          <a:lstStyle/>
          <a:p>
            <a:pPr marL="228600" algn="just" rtl="1">
              <a:lnSpc>
                <a:spcPct val="107000"/>
              </a:lnSpc>
              <a:spcAft>
                <a:spcPts val="800"/>
              </a:spcAft>
            </a:pPr>
            <a:r>
              <a:rPr lang="ar-DZ" sz="1200" dirty="0">
                <a:latin typeface="Calibri" panose="020F0502020204030204" pitchFamily="34" charset="0"/>
                <a:ea typeface="Calibri" panose="020F0502020204030204" pitchFamily="34" charset="0"/>
              </a:rPr>
              <a:t> </a:t>
            </a:r>
            <a:endParaRPr lang="fr-FR" b="1" dirty="0" smtClean="0">
              <a:effectLst/>
              <a:latin typeface="Calibri" panose="020F0502020204030204" pitchFamily="34" charset="0"/>
              <a:ea typeface="Calibri" panose="020F0502020204030204" pitchFamily="34" charset="0"/>
              <a:cs typeface="Arial" panose="020B0604020202020204" pitchFamily="34" charset="0"/>
            </a:endParaRP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1 –</a:t>
            </a:r>
            <a:r>
              <a:rPr lang="fr-FR" b="1" dirty="0" err="1" smtClean="0">
                <a:effectLst/>
                <a:latin typeface="Calibri" panose="020F0502020204030204" pitchFamily="34" charset="0"/>
                <a:ea typeface="Calibri" panose="020F0502020204030204" pitchFamily="34" charset="0"/>
                <a:cs typeface="Arial" panose="020B0604020202020204" pitchFamily="34" charset="0"/>
              </a:rPr>
              <a:t>Callahan</a:t>
            </a:r>
            <a:r>
              <a:rPr lang="fr-FR" b="1" dirty="0" smtClean="0">
                <a:effectLst/>
                <a:latin typeface="Calibri" panose="020F0502020204030204" pitchFamily="34" charset="0"/>
                <a:ea typeface="Calibri" panose="020F0502020204030204" pitchFamily="34" charset="0"/>
                <a:cs typeface="Arial" panose="020B0604020202020204" pitchFamily="34" charset="0"/>
              </a:rPr>
              <a:t>, Daniel et al : Global Bioethics : </a:t>
            </a:r>
            <a:r>
              <a:rPr lang="fr-FR" b="1" dirty="0" err="1" smtClean="0">
                <a:effectLst/>
                <a:latin typeface="Calibri" panose="020F0502020204030204" pitchFamily="34" charset="0"/>
                <a:ea typeface="Calibri" panose="020F0502020204030204" pitchFamily="34" charset="0"/>
                <a:cs typeface="Arial" panose="020B0604020202020204" pitchFamily="34" charset="0"/>
              </a:rPr>
              <a:t>What</a:t>
            </a:r>
            <a:r>
              <a:rPr lang="fr-FR" b="1" dirty="0" smtClean="0">
                <a:effectLst/>
                <a:latin typeface="Calibri" panose="020F0502020204030204" pitchFamily="34" charset="0"/>
                <a:ea typeface="Calibri" panose="020F0502020204030204" pitchFamily="34" charset="0"/>
                <a:cs typeface="Arial" panose="020B0604020202020204" pitchFamily="34" charset="0"/>
              </a:rPr>
              <a:t> for ? Paris : The United Nation </a:t>
            </a:r>
            <a:r>
              <a:rPr lang="fr-FR" b="1" dirty="0" err="1" smtClean="0">
                <a:effectLst/>
                <a:latin typeface="Calibri" panose="020F0502020204030204" pitchFamily="34" charset="0"/>
                <a:ea typeface="Calibri" panose="020F0502020204030204" pitchFamily="34" charset="0"/>
                <a:cs typeface="Arial" panose="020B0604020202020204" pitchFamily="34" charset="0"/>
              </a:rPr>
              <a:t>Educational</a:t>
            </a:r>
            <a:r>
              <a:rPr lang="fr-FR" b="1" dirty="0" smtClean="0">
                <a:effectLst/>
                <a:latin typeface="Calibri" panose="020F0502020204030204" pitchFamily="34" charset="0"/>
                <a:ea typeface="Calibri" panose="020F0502020204030204" pitchFamily="34" charset="0"/>
                <a:cs typeface="Arial" panose="020B0604020202020204" pitchFamily="34" charset="0"/>
              </a:rPr>
              <a:t>, 2015.</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2- Gilbert </a:t>
            </a:r>
            <a:r>
              <a:rPr lang="fr-FR" b="1" dirty="0" err="1" smtClean="0">
                <a:effectLst/>
                <a:latin typeface="Calibri" panose="020F0502020204030204" pitchFamily="34" charset="0"/>
                <a:ea typeface="Calibri" panose="020F0502020204030204" pitchFamily="34" charset="0"/>
                <a:cs typeface="Arial" panose="020B0604020202020204" pitchFamily="34" charset="0"/>
              </a:rPr>
              <a:t>Hottois</a:t>
            </a:r>
            <a:r>
              <a:rPr lang="fr-FR" b="1" dirty="0" smtClean="0">
                <a:effectLst/>
                <a:latin typeface="Calibri" panose="020F0502020204030204" pitchFamily="34" charset="0"/>
                <a:ea typeface="Calibri" panose="020F0502020204030204" pitchFamily="34" charset="0"/>
                <a:cs typeface="Arial" panose="020B0604020202020204" pitchFamily="34" charset="0"/>
              </a:rPr>
              <a:t> (et al), Aux fondements d’une éthique contemporaine. Collection : Problèmes et Controverses.  Paris, </a:t>
            </a:r>
            <a:r>
              <a:rPr lang="fr-FR" b="1" dirty="0" err="1" smtClean="0">
                <a:effectLst/>
                <a:latin typeface="Calibri" panose="020F0502020204030204" pitchFamily="34" charset="0"/>
                <a:ea typeface="Calibri" panose="020F0502020204030204" pitchFamily="34" charset="0"/>
                <a:cs typeface="Arial" panose="020B0604020202020204" pitchFamily="34" charset="0"/>
              </a:rPr>
              <a:t>Vrin</a:t>
            </a:r>
            <a:r>
              <a:rPr lang="fr-FR" b="1" dirty="0" smtClean="0">
                <a:effectLst/>
                <a:latin typeface="Calibri" panose="020F0502020204030204" pitchFamily="34" charset="0"/>
                <a:ea typeface="Calibri" panose="020F0502020204030204" pitchFamily="34" charset="0"/>
                <a:cs typeface="Arial" panose="020B0604020202020204" pitchFamily="34" charset="0"/>
              </a:rPr>
              <a:t>, 1993.</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3-Jacoby, </a:t>
            </a:r>
            <a:r>
              <a:rPr lang="fr-FR" b="1" dirty="0" err="1" smtClean="0">
                <a:effectLst/>
                <a:latin typeface="Calibri" panose="020F0502020204030204" pitchFamily="34" charset="0"/>
                <a:ea typeface="Calibri" panose="020F0502020204030204" pitchFamily="34" charset="0"/>
                <a:cs typeface="Arial" panose="020B0604020202020204" pitchFamily="34" charset="0"/>
              </a:rPr>
              <a:t>Liva</a:t>
            </a:r>
            <a:r>
              <a:rPr lang="fr-FR" b="1" dirty="0" smtClean="0">
                <a:effectLst/>
                <a:latin typeface="Calibri" panose="020F0502020204030204" pitchFamily="34" charset="0"/>
                <a:ea typeface="Calibri" panose="020F0502020204030204" pitchFamily="34" charset="0"/>
                <a:cs typeface="Arial" panose="020B0604020202020204" pitchFamily="34" charset="0"/>
              </a:rPr>
              <a:t> and Laura A. </a:t>
            </a:r>
            <a:r>
              <a:rPr lang="fr-FR" b="1" dirty="0" err="1" smtClean="0">
                <a:effectLst/>
                <a:latin typeface="Calibri" panose="020F0502020204030204" pitchFamily="34" charset="0"/>
                <a:ea typeface="Calibri" panose="020F0502020204030204" pitchFamily="34" charset="0"/>
                <a:cs typeface="Arial" panose="020B0604020202020204" pitchFamily="34" charset="0"/>
              </a:rPr>
              <a:t>Siminoff</a:t>
            </a:r>
            <a:r>
              <a:rPr lang="fr-FR" b="1" dirty="0" smtClean="0">
                <a:effectLst/>
                <a:latin typeface="Calibri" panose="020F0502020204030204" pitchFamily="34" charset="0"/>
                <a:ea typeface="Calibri" panose="020F0502020204030204" pitchFamily="34" charset="0"/>
                <a:cs typeface="Arial" panose="020B0604020202020204" pitchFamily="34" charset="0"/>
              </a:rPr>
              <a:t> : </a:t>
            </a:r>
            <a:r>
              <a:rPr lang="fr-FR" b="1" dirty="0" err="1" smtClean="0">
                <a:effectLst/>
                <a:latin typeface="Calibri" panose="020F0502020204030204" pitchFamily="34" charset="0"/>
                <a:ea typeface="Calibri" panose="020F0502020204030204" pitchFamily="34" charset="0"/>
                <a:cs typeface="Arial" panose="020B0604020202020204" pitchFamily="34" charset="0"/>
              </a:rPr>
              <a:t>Empirical</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Methods</a:t>
            </a:r>
            <a:r>
              <a:rPr lang="fr-FR" b="1" dirty="0" smtClean="0">
                <a:effectLst/>
                <a:latin typeface="Calibri" panose="020F0502020204030204" pitchFamily="34" charset="0"/>
                <a:ea typeface="Calibri" panose="020F0502020204030204" pitchFamily="34" charset="0"/>
                <a:cs typeface="Arial" panose="020B0604020202020204" pitchFamily="34" charset="0"/>
              </a:rPr>
              <a:t> for Bioethics : A Primer. Amsterdam : JAI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Press</a:t>
            </a:r>
            <a:r>
              <a:rPr lang="fr-FR" b="1" dirty="0" smtClean="0">
                <a:effectLst/>
                <a:latin typeface="Calibri" panose="020F0502020204030204" pitchFamily="34" charset="0"/>
                <a:ea typeface="Calibri" panose="020F0502020204030204" pitchFamily="34" charset="0"/>
                <a:cs typeface="Arial" panose="020B0604020202020204" pitchFamily="34" charset="0"/>
              </a:rPr>
              <a:t>, 2008.</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4-Jonas, Hans : The </a:t>
            </a:r>
            <a:r>
              <a:rPr lang="fr-FR" b="1" dirty="0" err="1" smtClean="0">
                <a:effectLst/>
                <a:latin typeface="Calibri" panose="020F0502020204030204" pitchFamily="34" charset="0"/>
                <a:ea typeface="Calibri" panose="020F0502020204030204" pitchFamily="34" charset="0"/>
                <a:cs typeface="Arial" panose="020B0604020202020204" pitchFamily="34" charset="0"/>
              </a:rPr>
              <a:t>Imperative</a:t>
            </a:r>
            <a:r>
              <a:rPr lang="fr-FR" b="1" dirty="0" smtClean="0">
                <a:effectLst/>
                <a:latin typeface="Calibri" panose="020F0502020204030204" pitchFamily="34" charset="0"/>
                <a:ea typeface="Calibri" panose="020F0502020204030204" pitchFamily="34" charset="0"/>
                <a:cs typeface="Arial" panose="020B0604020202020204" pitchFamily="34" charset="0"/>
              </a:rPr>
              <a:t> of </a:t>
            </a:r>
            <a:r>
              <a:rPr lang="fr-FR" b="1" dirty="0" err="1" smtClean="0">
                <a:effectLst/>
                <a:latin typeface="Calibri" panose="020F0502020204030204" pitchFamily="34" charset="0"/>
                <a:ea typeface="Calibri" panose="020F0502020204030204" pitchFamily="34" charset="0"/>
                <a:cs typeface="Arial" panose="020B0604020202020204" pitchFamily="34" charset="0"/>
              </a:rPr>
              <a:t>Responsibility</a:t>
            </a:r>
            <a:r>
              <a:rPr lang="fr-FR" b="1" dirty="0" smtClean="0">
                <a:effectLst/>
                <a:latin typeface="Calibri" panose="020F0502020204030204" pitchFamily="34" charset="0"/>
                <a:ea typeface="Calibri" panose="020F0502020204030204" pitchFamily="34" charset="0"/>
                <a:cs typeface="Arial" panose="020B0604020202020204" pitchFamily="34" charset="0"/>
              </a:rPr>
              <a:t>. Hans Jonas and David Herr (</a:t>
            </a:r>
            <a:r>
              <a:rPr lang="fr-FR" b="1" dirty="0" err="1" smtClean="0">
                <a:effectLst/>
                <a:latin typeface="Calibri" panose="020F0502020204030204" pitchFamily="34" charset="0"/>
                <a:ea typeface="Calibri" panose="020F0502020204030204" pitchFamily="34" charset="0"/>
                <a:cs typeface="Arial" panose="020B0604020202020204" pitchFamily="34" charset="0"/>
              </a:rPr>
              <a:t>trans</a:t>
            </a:r>
            <a:r>
              <a:rPr lang="fr-FR" b="1" dirty="0" smtClean="0">
                <a:effectLst/>
                <a:latin typeface="Calibri" panose="020F0502020204030204" pitchFamily="34" charset="0"/>
                <a:ea typeface="Calibri" panose="020F0502020204030204" pitchFamily="34" charset="0"/>
                <a:cs typeface="Arial" panose="020B0604020202020204" pitchFamily="34" charset="0"/>
              </a:rPr>
              <a:t>.) Chicago : The </a:t>
            </a:r>
            <a:r>
              <a:rPr lang="fr-FR" b="1" dirty="0" err="1" smtClean="0">
                <a:effectLst/>
                <a:latin typeface="Calibri" panose="020F0502020204030204" pitchFamily="34" charset="0"/>
                <a:ea typeface="Calibri" panose="020F0502020204030204" pitchFamily="34" charset="0"/>
                <a:cs typeface="Arial" panose="020B0604020202020204" pitchFamily="34" charset="0"/>
              </a:rPr>
              <a:t>University</a:t>
            </a:r>
            <a:r>
              <a:rPr lang="fr-FR" b="1" dirty="0" smtClean="0">
                <a:effectLst/>
                <a:latin typeface="Calibri" panose="020F0502020204030204" pitchFamily="34" charset="0"/>
                <a:ea typeface="Calibri" panose="020F0502020204030204" pitchFamily="34" charset="0"/>
                <a:cs typeface="Arial" panose="020B0604020202020204" pitchFamily="34" charset="0"/>
              </a:rPr>
              <a:t> of Chicago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Press</a:t>
            </a:r>
            <a:r>
              <a:rPr lang="fr-FR" b="1" dirty="0" smtClean="0">
                <a:effectLst/>
                <a:latin typeface="Calibri" panose="020F0502020204030204" pitchFamily="34" charset="0"/>
                <a:ea typeface="Calibri" panose="020F0502020204030204" pitchFamily="34" charset="0"/>
                <a:cs typeface="Arial" panose="020B0604020202020204" pitchFamily="34" charset="0"/>
              </a:rPr>
              <a:t>, 1984.</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5-Kuczewski Mark G. and Ronald </a:t>
            </a:r>
            <a:r>
              <a:rPr lang="fr-FR" b="1" dirty="0" err="1" smtClean="0">
                <a:effectLst/>
                <a:latin typeface="Calibri" panose="020F0502020204030204" pitchFamily="34" charset="0"/>
                <a:ea typeface="Calibri" panose="020F0502020204030204" pitchFamily="34" charset="0"/>
                <a:cs typeface="Arial" panose="020B0604020202020204" pitchFamily="34" charset="0"/>
              </a:rPr>
              <a:t>Polansky</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eds</a:t>
            </a:r>
            <a:r>
              <a:rPr lang="fr-FR" b="1" dirty="0" smtClean="0">
                <a:effectLst/>
                <a:latin typeface="Calibri" panose="020F0502020204030204" pitchFamily="34" charset="0"/>
                <a:ea typeface="Calibri" panose="020F0502020204030204" pitchFamily="34" charset="0"/>
                <a:cs typeface="Arial" panose="020B0604020202020204" pitchFamily="34" charset="0"/>
              </a:rPr>
              <a:t>). Bioethics : Ancient </a:t>
            </a:r>
            <a:r>
              <a:rPr lang="fr-FR" b="1" dirty="0" err="1" smtClean="0">
                <a:effectLst/>
                <a:latin typeface="Calibri" panose="020F0502020204030204" pitchFamily="34" charset="0"/>
                <a:ea typeface="Calibri" panose="020F0502020204030204" pitchFamily="34" charset="0"/>
                <a:cs typeface="Arial" panose="020B0604020202020204" pitchFamily="34" charset="0"/>
              </a:rPr>
              <a:t>Themes</a:t>
            </a:r>
            <a:r>
              <a:rPr lang="fr-FR" b="1" dirty="0" smtClean="0">
                <a:effectLst/>
                <a:latin typeface="Calibri" panose="020F0502020204030204" pitchFamily="34" charset="0"/>
                <a:ea typeface="Calibri" panose="020F0502020204030204" pitchFamily="34" charset="0"/>
                <a:cs typeface="Arial" panose="020B0604020202020204" pitchFamily="34" charset="0"/>
              </a:rPr>
              <a:t> in </a:t>
            </a:r>
            <a:r>
              <a:rPr lang="fr-FR" b="1" dirty="0" err="1" smtClean="0">
                <a:effectLst/>
                <a:latin typeface="Calibri" panose="020F0502020204030204" pitchFamily="34" charset="0"/>
                <a:ea typeface="Calibri" panose="020F0502020204030204" pitchFamily="34" charset="0"/>
                <a:cs typeface="Arial" panose="020B0604020202020204" pitchFamily="34" charset="0"/>
              </a:rPr>
              <a:t>Contempory</a:t>
            </a:r>
            <a:r>
              <a:rPr lang="fr-FR" b="1" dirty="0" smtClean="0">
                <a:effectLst/>
                <a:latin typeface="Calibri" panose="020F0502020204030204" pitchFamily="34" charset="0"/>
                <a:ea typeface="Calibri" panose="020F0502020204030204" pitchFamily="34" charset="0"/>
                <a:cs typeface="Arial" panose="020B0604020202020204" pitchFamily="34" charset="0"/>
              </a:rPr>
              <a:t> Issues. Cambridge : The MIT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Press</a:t>
            </a:r>
            <a:r>
              <a:rPr lang="fr-FR" b="1" dirty="0" smtClean="0">
                <a:effectLst/>
                <a:latin typeface="Calibri" panose="020F0502020204030204" pitchFamily="34" charset="0"/>
                <a:ea typeface="Calibri" panose="020F0502020204030204" pitchFamily="34" charset="0"/>
                <a:cs typeface="Arial" panose="020B0604020202020204" pitchFamily="34" charset="0"/>
              </a:rPr>
              <a:t>, 2000.</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6- Labo, Alfonso Gomez and John </a:t>
            </a:r>
            <a:r>
              <a:rPr lang="fr-FR" b="1" dirty="0" err="1" smtClean="0">
                <a:effectLst/>
                <a:latin typeface="Calibri" panose="020F0502020204030204" pitchFamily="34" charset="0"/>
                <a:ea typeface="Calibri" panose="020F0502020204030204" pitchFamily="34" charset="0"/>
                <a:cs typeface="Arial" panose="020B0604020202020204" pitchFamily="34" charset="0"/>
              </a:rPr>
              <a:t>Keown</a:t>
            </a:r>
            <a:r>
              <a:rPr lang="fr-FR" b="1" dirty="0" smtClean="0">
                <a:effectLst/>
                <a:latin typeface="Calibri" panose="020F0502020204030204" pitchFamily="34" charset="0"/>
                <a:ea typeface="Calibri" panose="020F0502020204030204" pitchFamily="34" charset="0"/>
                <a:cs typeface="Arial" panose="020B0604020202020204" pitchFamily="34" charset="0"/>
              </a:rPr>
              <a:t>. Bioethics and the </a:t>
            </a:r>
            <a:r>
              <a:rPr lang="fr-FR" b="1" dirty="0" err="1" smtClean="0">
                <a:effectLst/>
                <a:latin typeface="Calibri" panose="020F0502020204030204" pitchFamily="34" charset="0"/>
                <a:ea typeface="Calibri" panose="020F0502020204030204" pitchFamily="34" charset="0"/>
                <a:cs typeface="Arial" panose="020B0604020202020204" pitchFamily="34" charset="0"/>
              </a:rPr>
              <a:t>Human</a:t>
            </a:r>
            <a:r>
              <a:rPr lang="fr-FR" b="1" dirty="0" smtClean="0">
                <a:effectLst/>
                <a:latin typeface="Calibri" panose="020F0502020204030204" pitchFamily="34" charset="0"/>
                <a:ea typeface="Calibri" panose="020F0502020204030204" pitchFamily="34" charset="0"/>
                <a:cs typeface="Arial" panose="020B0604020202020204" pitchFamily="34" charset="0"/>
              </a:rPr>
              <a:t> Good : An Introduction to Natural Law Bioethics. Washington, DC : Georgetown </a:t>
            </a:r>
            <a:r>
              <a:rPr lang="fr-FR" b="1" dirty="0" err="1" smtClean="0">
                <a:effectLst/>
                <a:latin typeface="Calibri" panose="020F0502020204030204" pitchFamily="34" charset="0"/>
                <a:ea typeface="Calibri" panose="020F0502020204030204" pitchFamily="34" charset="0"/>
                <a:cs typeface="Arial" panose="020B0604020202020204" pitchFamily="34" charset="0"/>
              </a:rPr>
              <a:t>University</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Press</a:t>
            </a:r>
            <a:r>
              <a:rPr lang="fr-FR" b="1" dirty="0" smtClean="0">
                <a:effectLst/>
                <a:latin typeface="Calibri" panose="020F0502020204030204" pitchFamily="34" charset="0"/>
                <a:ea typeface="Calibri" panose="020F0502020204030204" pitchFamily="34" charset="0"/>
                <a:cs typeface="Arial" panose="020B0604020202020204" pitchFamily="34" charset="0"/>
              </a:rPr>
              <a:t>, 2015. </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7- Mary c. Rawlinson, Bioethics : A bridge to the future, in : Daniel </a:t>
            </a:r>
            <a:r>
              <a:rPr lang="fr-FR" b="1" dirty="0" err="1" smtClean="0">
                <a:effectLst/>
                <a:latin typeface="Calibri" panose="020F0502020204030204" pitchFamily="34" charset="0"/>
                <a:ea typeface="Calibri" panose="020F0502020204030204" pitchFamily="34" charset="0"/>
                <a:cs typeface="Arial" panose="020B0604020202020204" pitchFamily="34" charset="0"/>
              </a:rPr>
              <a:t>Callahan</a:t>
            </a:r>
            <a:r>
              <a:rPr lang="fr-FR" b="1" dirty="0" smtClean="0">
                <a:effectLst/>
                <a:latin typeface="Calibri" panose="020F0502020204030204" pitchFamily="34" charset="0"/>
                <a:ea typeface="Calibri" panose="020F0502020204030204" pitchFamily="34" charset="0"/>
                <a:cs typeface="Arial" panose="020B0604020202020204" pitchFamily="34" charset="0"/>
              </a:rPr>
              <a:t> et al. Global Bioethics : </a:t>
            </a:r>
            <a:r>
              <a:rPr lang="fr-FR" b="1" dirty="0" err="1" smtClean="0">
                <a:effectLst/>
                <a:latin typeface="Calibri" panose="020F0502020204030204" pitchFamily="34" charset="0"/>
                <a:ea typeface="Calibri" panose="020F0502020204030204" pitchFamily="34" charset="0"/>
                <a:cs typeface="Arial" panose="020B0604020202020204" pitchFamily="34" charset="0"/>
              </a:rPr>
              <a:t>What</a:t>
            </a:r>
            <a:r>
              <a:rPr lang="fr-FR" b="1" dirty="0" smtClean="0">
                <a:effectLst/>
                <a:latin typeface="Calibri" panose="020F0502020204030204" pitchFamily="34" charset="0"/>
                <a:ea typeface="Calibri" panose="020F0502020204030204" pitchFamily="34" charset="0"/>
                <a:cs typeface="Arial" panose="020B0604020202020204" pitchFamily="34" charset="0"/>
              </a:rPr>
              <a:t> for ? (Paris : The United Nations </a:t>
            </a:r>
            <a:r>
              <a:rPr lang="fr-FR" b="1" dirty="0" err="1" smtClean="0">
                <a:effectLst/>
                <a:latin typeface="Calibri" panose="020F0502020204030204" pitchFamily="34" charset="0"/>
                <a:ea typeface="Calibri" panose="020F0502020204030204" pitchFamily="34" charset="0"/>
                <a:cs typeface="Arial" panose="020B0604020202020204" pitchFamily="34" charset="0"/>
              </a:rPr>
              <a:t>Educational</a:t>
            </a:r>
            <a:r>
              <a:rPr lang="fr-FR" b="1" dirty="0" smtClean="0">
                <a:effectLst/>
                <a:latin typeface="Calibri" panose="020F0502020204030204" pitchFamily="34" charset="0"/>
                <a:ea typeface="Calibri" panose="020F0502020204030204" pitchFamily="34" charset="0"/>
                <a:cs typeface="Arial" panose="020B0604020202020204" pitchFamily="34" charset="0"/>
              </a:rPr>
              <a:t>, 2015).</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8-Paul Eugene Chabot, Revue Notre Dame, Décembre, 1998.</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9- </a:t>
            </a:r>
            <a:r>
              <a:rPr lang="fr-FR" b="1" dirty="0" err="1" smtClean="0">
                <a:effectLst/>
                <a:latin typeface="Calibri" panose="020F0502020204030204" pitchFamily="34" charset="0"/>
                <a:ea typeface="Calibri" panose="020F0502020204030204" pitchFamily="34" charset="0"/>
                <a:cs typeface="Arial" panose="020B0604020202020204" pitchFamily="34" charset="0"/>
              </a:rPr>
              <a:t>Schulman.Adam</a:t>
            </a:r>
            <a:r>
              <a:rPr lang="fr-FR" b="1" dirty="0" smtClean="0">
                <a:effectLst/>
                <a:latin typeface="Calibri" panose="020F0502020204030204" pitchFamily="34" charset="0"/>
                <a:ea typeface="Calibri" panose="020F0502020204030204" pitchFamily="34" charset="0"/>
                <a:cs typeface="Arial" panose="020B0604020202020204" pitchFamily="34" charset="0"/>
              </a:rPr>
              <a:t> et al. </a:t>
            </a:r>
            <a:r>
              <a:rPr lang="fr-FR" b="1" dirty="0" err="1" smtClean="0">
                <a:effectLst/>
                <a:latin typeface="Calibri" panose="020F0502020204030204" pitchFamily="34" charset="0"/>
                <a:ea typeface="Calibri" panose="020F0502020204030204" pitchFamily="34" charset="0"/>
                <a:cs typeface="Arial" panose="020B0604020202020204" pitchFamily="34" charset="0"/>
              </a:rPr>
              <a:t>Human</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Dignity</a:t>
            </a:r>
            <a:r>
              <a:rPr lang="fr-FR" b="1" dirty="0" smtClean="0">
                <a:effectLst/>
                <a:latin typeface="Calibri" panose="020F0502020204030204" pitchFamily="34" charset="0"/>
                <a:ea typeface="Calibri" panose="020F0502020204030204" pitchFamily="34" charset="0"/>
                <a:cs typeface="Arial" panose="020B0604020202020204" pitchFamily="34" charset="0"/>
              </a:rPr>
              <a:t> and Bioethics. </a:t>
            </a:r>
            <a:r>
              <a:rPr lang="fr-FR" b="1" dirty="0" err="1" smtClean="0">
                <a:effectLst/>
                <a:latin typeface="Calibri" panose="020F0502020204030204" pitchFamily="34" charset="0"/>
                <a:ea typeface="Calibri" panose="020F0502020204030204" pitchFamily="34" charset="0"/>
                <a:cs typeface="Arial" panose="020B0604020202020204" pitchFamily="34" charset="0"/>
              </a:rPr>
              <a:t>Essays</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Commissioned</a:t>
            </a:r>
            <a:r>
              <a:rPr lang="fr-FR" b="1" dirty="0" smtClean="0">
                <a:effectLst/>
                <a:latin typeface="Calibri" panose="020F0502020204030204" pitchFamily="34" charset="0"/>
                <a:ea typeface="Calibri" panose="020F0502020204030204" pitchFamily="34" charset="0"/>
                <a:cs typeface="Arial" panose="020B0604020202020204" pitchFamily="34" charset="0"/>
              </a:rPr>
              <a:t> by the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president’s</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council</a:t>
            </a:r>
            <a:r>
              <a:rPr lang="fr-FR" b="1" dirty="0" smtClean="0">
                <a:effectLst/>
                <a:latin typeface="Calibri" panose="020F0502020204030204" pitchFamily="34" charset="0"/>
                <a:ea typeface="Calibri" panose="020F0502020204030204" pitchFamily="34" charset="0"/>
                <a:cs typeface="Arial" panose="020B0604020202020204" pitchFamily="34" charset="0"/>
              </a:rPr>
              <a:t> on Bioethics Washington, DC : The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President’s</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council</a:t>
            </a:r>
            <a:r>
              <a:rPr lang="fr-FR" b="1" dirty="0" smtClean="0">
                <a:effectLst/>
                <a:latin typeface="Calibri" panose="020F0502020204030204" pitchFamily="34" charset="0"/>
                <a:ea typeface="Calibri" panose="020F0502020204030204" pitchFamily="34" charset="0"/>
                <a:cs typeface="Arial" panose="020B0604020202020204" pitchFamily="34" charset="0"/>
              </a:rPr>
              <a:t> on Bioethics, 2008.</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10- Steinbock, Bonnie (</a:t>
            </a:r>
            <a:r>
              <a:rPr lang="fr-FR" b="1" dirty="0" err="1" smtClean="0">
                <a:effectLst/>
                <a:latin typeface="Calibri" panose="020F0502020204030204" pitchFamily="34" charset="0"/>
                <a:ea typeface="Calibri" panose="020F0502020204030204" pitchFamily="34" charset="0"/>
                <a:cs typeface="Arial" panose="020B0604020202020204" pitchFamily="34" charset="0"/>
              </a:rPr>
              <a:t>ed</a:t>
            </a:r>
            <a:r>
              <a:rPr lang="fr-FR" b="1" dirty="0" smtClean="0">
                <a:effectLst/>
                <a:latin typeface="Calibri" panose="020F0502020204030204" pitchFamily="34" charset="0"/>
                <a:ea typeface="Calibri" panose="020F0502020204030204" pitchFamily="34" charset="0"/>
                <a:cs typeface="Arial" panose="020B0604020202020204" pitchFamily="34" charset="0"/>
              </a:rPr>
              <a:t>.). The Oxford </a:t>
            </a:r>
            <a:r>
              <a:rPr lang="fr-FR" b="1" dirty="0" err="1" smtClean="0">
                <a:effectLst/>
                <a:latin typeface="Calibri" panose="020F0502020204030204" pitchFamily="34" charset="0"/>
                <a:ea typeface="Calibri" panose="020F0502020204030204" pitchFamily="34" charset="0"/>
                <a:cs typeface="Arial" panose="020B0604020202020204" pitchFamily="34" charset="0"/>
              </a:rPr>
              <a:t>Handbook</a:t>
            </a:r>
            <a:r>
              <a:rPr lang="fr-FR" b="1" dirty="0" smtClean="0">
                <a:effectLst/>
                <a:latin typeface="Calibri" panose="020F0502020204030204" pitchFamily="34" charset="0"/>
                <a:ea typeface="Calibri" panose="020F0502020204030204" pitchFamily="34" charset="0"/>
                <a:cs typeface="Arial" panose="020B0604020202020204" pitchFamily="34" charset="0"/>
              </a:rPr>
              <a:t> of Bioethics. Oxford : Oxford </a:t>
            </a:r>
            <a:r>
              <a:rPr lang="fr-FR" b="1" dirty="0" err="1" smtClean="0">
                <a:effectLst/>
                <a:latin typeface="Calibri" panose="020F0502020204030204" pitchFamily="34" charset="0"/>
                <a:ea typeface="Calibri" panose="020F0502020204030204" pitchFamily="34" charset="0"/>
                <a:cs typeface="Arial" panose="020B0604020202020204" pitchFamily="34" charset="0"/>
              </a:rPr>
              <a:t>University</a:t>
            </a:r>
            <a:r>
              <a:rPr lang="fr-FR" b="1" dirty="0" smtClean="0">
                <a:effectLst/>
                <a:latin typeface="Calibri" panose="020F0502020204030204" pitchFamily="34" charset="0"/>
                <a:ea typeface="Calibri" panose="020F0502020204030204" pitchFamily="34" charset="0"/>
                <a:cs typeface="Arial" panose="020B0604020202020204" pitchFamily="34" charset="0"/>
              </a:rPr>
              <a:t> </a:t>
            </a:r>
            <a:r>
              <a:rPr lang="fr-FR" b="1" dirty="0" err="1" smtClean="0">
                <a:effectLst/>
                <a:latin typeface="Calibri" panose="020F0502020204030204" pitchFamily="34" charset="0"/>
                <a:ea typeface="Calibri" panose="020F0502020204030204" pitchFamily="34" charset="0"/>
                <a:cs typeface="Arial" panose="020B0604020202020204" pitchFamily="34" charset="0"/>
              </a:rPr>
              <a:t>Press</a:t>
            </a:r>
            <a:r>
              <a:rPr lang="fr-FR" b="1" dirty="0" smtClean="0">
                <a:effectLst/>
                <a:latin typeface="Calibri" panose="020F0502020204030204" pitchFamily="34" charset="0"/>
                <a:ea typeface="Calibri" panose="020F0502020204030204" pitchFamily="34" charset="0"/>
                <a:cs typeface="Arial" panose="020B0604020202020204" pitchFamily="34" charset="0"/>
              </a:rPr>
              <a:t>, 2007.</a:t>
            </a:r>
          </a:p>
          <a:p>
            <a:pPr marL="228600" algn="just">
              <a:lnSpc>
                <a:spcPct val="107000"/>
              </a:lnSpc>
              <a:spcAft>
                <a:spcPts val="800"/>
              </a:spcAft>
            </a:pPr>
            <a:r>
              <a:rPr lang="fr-FR" b="1" dirty="0" smtClean="0">
                <a:effectLst/>
                <a:latin typeface="Calibri" panose="020F0502020204030204" pitchFamily="34" charset="0"/>
                <a:ea typeface="Calibri" panose="020F0502020204030204" pitchFamily="34" charset="0"/>
                <a:cs typeface="Arial" panose="020B0604020202020204" pitchFamily="34" charset="0"/>
              </a:rPr>
              <a:t>11 –Sève, Lucien. Pour une critique de le raison bioéthique. Collection : Philosophie. Paris : Odile Jacob, 1994</a:t>
            </a:r>
            <a:endParaRPr lang="fr-FR"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4148174398"/>
      </p:ext>
    </p:extLst>
  </p:cSld>
  <p:clrMapOvr>
    <a:masterClrMapping/>
  </p:clrMapOvr>
  <p:transition advTm="765"/>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4"/>
          <p:cNvSpPr>
            <a:spLocks noChangeArrowheads="1"/>
          </p:cNvSpPr>
          <p:nvPr/>
        </p:nvSpPr>
        <p:spPr bwMode="auto">
          <a:xfrm>
            <a:off x="0" y="1094509"/>
            <a:ext cx="12192000"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والاحتمال الثالث يقتضي أنه تم صنع الساعتين منذ اللحظة الأولى بعناية وفن ودقة فائقة يضمن اتفاقهما في المستقبل، هذه الطريقة أطلق عليها </a:t>
            </a:r>
            <a:r>
              <a:rPr kumimoji="0" lang="ar-DZ"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ليبنتز</a:t>
            </a:r>
            <a:r>
              <a:rPr kumimoji="0" lang="ar-DZ"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(الاتفاق بالقدر). ويرى </a:t>
            </a:r>
            <a:r>
              <a:rPr kumimoji="0" lang="ar-DZ"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ليبنتز</a:t>
            </a:r>
            <a:r>
              <a:rPr kumimoji="0" lang="ar-DZ"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أنه إذا ماثلنا بين الساعتين وعلاقة الجسد بالنفس، فإن الانسجام يحدث وفق ثلاثة طرق إما على الطريقة الأولى( التأثير) وهي الشائعة في الفلسفة، لكن لا توجد طريقة للتأكد من كيفية انتقال الأجزاء البسيطة من جوهر إلى أخر لذا ينبغي التخلي عنها، أما الفرض الثاني القائم على أساس وجود مشرف ماهر يراقب باستمرار فهي طريقة التفسير العلي وهذا يضفي إلى تدخل القدرة الإلهية في أمر طبيعي مألوف وهذا لا يليق بالقدرة الإلهية فلا بد من التخلي عن هذا الفرض ويظل الفرض الثالث هو الأقرب ويعني الانسجام المقدر الذي يفيد أن القدرة الإلهية الأزلية صاغت الجوهرين منذ البداية ونظمتهما بدقة متناهية من الكمال بحيث يجعل كل منها في </a:t>
            </a:r>
            <a:r>
              <a:rPr kumimoji="0" lang="ar-DZ"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سيرورته</a:t>
            </a:r>
            <a:r>
              <a:rPr kumimoji="0" lang="ar-DZ"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خاضع لقانونه الخاص الذي اكتسبه مع وجوده، يتفق تماما مع الآخر وكأن هناك تأثير متبادل، أو كأن الله يتدخل بيده دائما ليحدث هذا الاتفاق العام</a:t>
            </a:r>
            <a:r>
              <a:rPr kumimoji="0" lang="ar-DZ" sz="2000" b="0" i="0" u="none" strike="noStrike" cap="none" normalizeH="0" baseline="30000" dirty="0" smtClean="0">
                <a:ln>
                  <a:noFill/>
                </a:ln>
                <a:solidFill>
                  <a:schemeClr val="tx1"/>
                </a:solidFill>
                <a:effectLst/>
                <a:latin typeface="Traditional Arabic" pitchFamily="18" charset="-78"/>
                <a:ea typeface="LucidaBright" charset="-128"/>
                <a:cs typeface="Traditional Arabic" pitchFamily="18" charset="-78"/>
                <a:hlinkClick r:id=""/>
              </a:rPr>
              <a:t>[</a:t>
            </a:r>
            <a:r>
              <a:rPr kumimoji="0" lang="ar-DZ" sz="2000" b="0" i="0" u="none" strike="noStrike" cap="none" normalizeH="0" baseline="30000" dirty="0" smtClean="0" bmk="">
                <a:ln>
                  <a:noFill/>
                </a:ln>
                <a:solidFill>
                  <a:schemeClr val="tx1"/>
                </a:solidFill>
                <a:effectLst/>
                <a:latin typeface="Traditional Arabic" pitchFamily="18" charset="-78"/>
                <a:ea typeface="LucidaBright" charset="-128"/>
                <a:cs typeface="Traditional Arabic" pitchFamily="18" charset="-78"/>
                <a:hlinkClick r:id=""/>
              </a:rPr>
              <a:t>1]</a:t>
            </a:r>
            <a:r>
              <a:rPr kumimoji="0" lang="ar-DZ"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a:t>
            </a:r>
            <a:endParaRPr kumimoji="0" lang="fr-FR" sz="20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فسر </a:t>
            </a:r>
            <a:r>
              <a:rPr kumimoji="0" lang="ar-DZ"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DZ"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الاتفاق تفسيرا طبيعيا، معتبرا النفس تسير وفق قوانينها والجسد يسير وفق قوانينه الخاصة وهما يلتقيان بفضل </a:t>
            </a:r>
            <a:r>
              <a:rPr kumimoji="0" lang="ar-DZ"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الإنسجام</a:t>
            </a:r>
            <a:r>
              <a:rPr kumimoji="0" lang="ar-DZ"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بين الجواهر المقدر إلهيا، والنفوس تتحرك وفق مبدأ العلة الغائية أما الأجسام فتتحرك وفق العلة الفاعلة، وعالم العلل الغائية والفاعلة منسجمان فيما بينهما</a:t>
            </a:r>
            <a:r>
              <a:rPr kumimoji="0" lang="ar-DZ" sz="2000" b="0" i="0" u="none" strike="noStrike" cap="none" normalizeH="0" baseline="30000" dirty="0" smtClean="0" bmk="">
                <a:ln>
                  <a:noFill/>
                </a:ln>
                <a:solidFill>
                  <a:schemeClr val="tx1"/>
                </a:solidFill>
                <a:effectLst/>
                <a:latin typeface="Traditional Arabic" pitchFamily="18" charset="-78"/>
                <a:ea typeface="LucidaBright" charset="-128"/>
                <a:cs typeface="Traditional Arabic" pitchFamily="18" charset="-78"/>
                <a:hlinkClick r:id=""/>
              </a:rPr>
              <a:t>[2]</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a:t>
            </a:r>
            <a:endParaRPr kumimoji="0" lang="en-US"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هذا التفسير الطبيعي لعلاقة الجسد بالنفس هو بمثابة نقد لرؤية ديكارت المؤسسة على اعتبار التأثير المتبادل بينهما، لاختلاف الجوهرين، (مادي/روحي).كما وجه نقدا لتصور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مالبرانش</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للعلاقة معتبرا التأثير مناسباتي لتدخل القدرة الإلهية، ويكون قد خفف من تطرف النزعة الدينية عند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مالبرناش</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الذي اعتبر أن العناية الإلهية تتدخل باستمرار وفي كل لحظة وكلما حدث تأثير متبادل، وهذا لا يعني أن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يرفض تدخل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الارادة</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الإلهية وإنما الفعل الإلهي يتدخل في لحظة الخلق الأصلي الذي أدى إلى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الذرات</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الروحية أو الجواهر البسيطة، وما دام كل موجد مكتمل منذ البداية فكل شيء يسير وفق الخطة التي رسمت له، أو وفق القوانين الخاصة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به</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كما هو حال علاقة النفس بالجسد، وهذا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الإنسجام</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الجزئي بين الجسد والنفس هو تعبير أو صورة عن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الإنسجام</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الكلي في الكون، ، فالعالم منظم ومعقول، ولا وجود لشيء خال من المعنى، ووفق هذا المبدأ يستطيع العقل الخالص أدراك حقيقة</a:t>
            </a:r>
            <a:r>
              <a:rPr kumimoji="0" lang="fr-FR"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457200"/>
            <a:ext cx="4022725"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1011382"/>
            <a:ext cx="12192000"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الكون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وموجوداته</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وفقا لمبدأ الضرورة السائد، وسير كل شيء وفق قوانينه الخاصة يعني تحقق الغاية الإلهية، لذلك تفسير الطبيعة وقوانينها ينبغي أن يتم في ظل الحكمة الإلهية، وما يبدو من فوضى أو شذوذ فهو في مستوى الظاهر فقط</a:t>
            </a:r>
            <a:r>
              <a:rPr kumimoji="0" lang="ar-SA" sz="2000" b="0" i="0" u="none" strike="noStrike" cap="none" normalizeH="0" baseline="30000" dirty="0" smtClean="0">
                <a:ln>
                  <a:noFill/>
                </a:ln>
                <a:solidFill>
                  <a:schemeClr val="tx1"/>
                </a:solidFill>
                <a:effectLst/>
                <a:latin typeface="Traditional Arabic" pitchFamily="18" charset="-78"/>
                <a:ea typeface="LucidaBright" charset="-128"/>
                <a:cs typeface="Traditional Arabic" pitchFamily="18" charset="-78"/>
                <a:hlinkClick r:id=""/>
              </a:rPr>
              <a:t>[</a:t>
            </a:r>
            <a:r>
              <a:rPr kumimoji="0" lang="ar-SA" sz="2000" b="0" i="0" u="none" strike="noStrike" cap="none" normalizeH="0" baseline="30000" dirty="0" smtClean="0" bmk="">
                <a:ln>
                  <a:noFill/>
                </a:ln>
                <a:solidFill>
                  <a:schemeClr val="tx1"/>
                </a:solidFill>
                <a:effectLst/>
                <a:latin typeface="Traditional Arabic" pitchFamily="18" charset="-78"/>
                <a:ea typeface="LucidaBright" charset="-128"/>
                <a:cs typeface="Traditional Arabic" pitchFamily="18" charset="-78"/>
                <a:hlinkClick r:id=""/>
              </a:rPr>
              <a:t>1]</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a:t>
            </a:r>
            <a:endParaRPr kumimoji="0" lang="fr-FR" sz="20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وهذا العالم الذي يسوده الانسجام هو أفضل العوالم الممكنة عند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لأن الكمال الإلهي يقتضي أن يتحقق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ماهو</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أكمل، وهذا الكمال ينكشف للعقل الذي يفكر بمنطق ووضوح، هذا العالم الذي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تتراتب</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فيه النفوس،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والارواح</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العاقلة هي في أعلى المراتب،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لانها</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صورة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للألوهية</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وهي ترتبط بالله ارتباط الصانع بآلته، والحاكم برعاياه والأب بأبنائه. هذه الأرواح مجتمعة هي ما يشكل ما يسميه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"مدينة الله".ومدينة الله مدينة عادلة تسودها الحكمة والنظام والانسجام، وهي عالم أخلاقي في عالم طبيعي وهي أرفع أعمال الله  وأكثرها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ألوهية</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وفيها يكون المجد الإلهي الحق، الذي يتكشف بوجود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الارواح</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التي تدرك عظمته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وخيريته</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وفي المدينة الإلهية تتجلى كل مظاهر الخير والعظمة والحكمة، وحكمة الله تتجلى في الكون كله وفي كل شيء .يقول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:"يوجد انسجام كامل بين مملكتين طبيعيتين: إحداهما مملكة العلل الفاعلة والأخرى مملكة العلل الغائية، ويوجد انسجام آخر بين المملكة المادية الطبيعية وبين الممالك الأخلاقية، مملكة اللطف الإلهي، أي بين الله، منظورا إليه على أنه مهندس آلة الكون، والله منظورا إليه على أنه ملك مدينة  الأرواح الإلهية"</a:t>
            </a:r>
            <a:r>
              <a:rPr kumimoji="0" lang="ar-SA" sz="2000" b="0" i="0" u="none" strike="noStrike" cap="none" normalizeH="0" baseline="30000" dirty="0" smtClean="0" bmk="">
                <a:ln>
                  <a:noFill/>
                </a:ln>
                <a:solidFill>
                  <a:schemeClr val="tx1"/>
                </a:solidFill>
                <a:effectLst/>
                <a:latin typeface="Traditional Arabic" pitchFamily="18" charset="-78"/>
                <a:ea typeface="LucidaBright" charset="-128"/>
                <a:cs typeface="Traditional Arabic" pitchFamily="18" charset="-78"/>
                <a:hlinkClick r:id=""/>
              </a:rPr>
              <a:t>[2]</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a:t>
            </a:r>
            <a:endParaRPr kumimoji="0" lang="en-US"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كما تناول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إشكالية الأفعال، ويرى أن كل فعل يحمل قيمة في ذاته، ففعل الخير يحمل في ذاته الثواب وفعل الشر يحمل في ذاته العقاب، لهذا وظيفة الأخيار هو الحكم بشريعة الله، والعمل قدر المستطاع لكي يحدث الاتفاق مع الإرادة الإلهية، وعليهم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الرضى</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بما يصدر عن الإرادة الإلهية حتى وإن بدت غامضة، لأنه لو قدر لنا فهم نظام الكون فهما كليا لأدركنا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حكتمته</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التي تفوق قدرة أحكم الناس، وهنا نلمس البعد الصوفي في رؤية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لعلاقة الإنسان بالعالم الإلهي، يقول:"لو كان في وسعنا فهم نظام الكون فهما كافيا، لوجدناه يفوق ما يتمناه أحكم الناس، ولا اتضح لنا أن من المستحيل جعله أفضل مما هو، ليس فقط بالنسبة إلى الكون في مجموعه، بل أيضا بالنسبة إلينا، على التخصيص، وذلك إذا ما تعلقنا كما ينبغي بخالق الكل، لا بوصفه صانع وجودنا وعلته</a:t>
            </a:r>
            <a:r>
              <a:rPr kumimoji="0" lang="fr-FR"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0" name="Rectangle 2"/>
          <p:cNvSpPr>
            <a:spLocks noChangeArrowheads="1"/>
          </p:cNvSpPr>
          <p:nvPr/>
        </p:nvSpPr>
        <p:spPr bwMode="auto">
          <a:xfrm>
            <a:off x="0" y="457200"/>
            <a:ext cx="4022725"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1" name="Rectangle 3"/>
          <p:cNvSpPr>
            <a:spLocks noChangeArrowheads="1"/>
          </p:cNvSpPr>
          <p:nvPr/>
        </p:nvSpPr>
        <p:spPr bwMode="auto">
          <a:xfrm>
            <a:off x="0" y="466725"/>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30000" smtClean="0">
                <a:ln>
                  <a:noFill/>
                </a:ln>
                <a:solidFill>
                  <a:schemeClr val="tx1"/>
                </a:solidFill>
                <a:effectLst/>
                <a:latin typeface="Traditional Arabic" pitchFamily="18" charset="-78"/>
                <a:ea typeface="Calibri" pitchFamily="34" charset="0"/>
                <a:cs typeface="Traditional Arabic" pitchFamily="18" charset="-78"/>
                <a:hlinkClick r:id=""/>
              </a:rPr>
              <a:t>[</a:t>
            </a:r>
            <a:r>
              <a:rPr kumimoji="0" lang="en-US" sz="1400" b="0" i="0" u="none" strike="noStrike" cap="none" normalizeH="0" baseline="30000" smtClean="0" bmk="">
                <a:ln>
                  <a:noFill/>
                </a:ln>
                <a:solidFill>
                  <a:schemeClr val="tx1"/>
                </a:solidFill>
                <a:effectLst/>
                <a:latin typeface="Traditional Arabic" pitchFamily="18" charset="-78"/>
                <a:ea typeface="Calibri" pitchFamily="34" charset="0"/>
                <a:cs typeface="Traditional Arabic" pitchFamily="18" charset="-78"/>
                <a:hlinkClick r:id=""/>
              </a:rPr>
              <a:t>1]</a:t>
            </a:r>
            <a:r>
              <a:rPr kumimoji="0" lang="en-US" sz="1400" b="0" i="0" u="none" strike="noStrike" cap="none" normalizeH="0" baseline="0" smtClean="0" bmk="">
                <a:ln>
                  <a:noFill/>
                </a:ln>
                <a:solidFill>
                  <a:schemeClr val="tx1"/>
                </a:solidFill>
                <a:effectLst/>
                <a:latin typeface="Traditional Arabic" pitchFamily="18" charset="-78"/>
                <a:ea typeface="Calibri" pitchFamily="34" charset="0"/>
                <a:cs typeface="Traditional Arabic" pitchFamily="18" charset="-78"/>
              </a:rPr>
              <a:t> -</a:t>
            </a:r>
            <a:r>
              <a:rPr kumimoji="0" lang="en-US" sz="1400" b="0" i="0" u="none" strike="noStrike" cap="none" normalizeH="0" baseline="0" smtClean="0" bmk="">
                <a:ln>
                  <a:noFill/>
                </a:ln>
                <a:solidFill>
                  <a:schemeClr val="tx1"/>
                </a:solidFill>
                <a:effectLst/>
                <a:latin typeface="Traditional Arabic" pitchFamily="18" charset="-78"/>
                <a:ea typeface="LucidaBright" charset="-128"/>
                <a:cs typeface="Traditional Arabic" pitchFamily="18" charset="-78"/>
              </a:rPr>
              <a:t> Monadologie, p 69</a:t>
            </a:r>
            <a:endParaRPr kumimoji="0" lang="fr-FR" sz="1100" b="0" i="0" u="none" strike="noStrike" cap="none" normalizeH="0" baseline="0" smtClean="0" bmk="">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1400" b="0" i="0" u="none" strike="noStrike" cap="none" normalizeH="0" baseline="30000" smtClean="0" bmk="">
                <a:ln>
                  <a:noFill/>
                </a:ln>
                <a:solidFill>
                  <a:schemeClr val="tx1"/>
                </a:solidFill>
                <a:effectLst/>
                <a:latin typeface="Traditional Arabic" pitchFamily="18" charset="-78"/>
                <a:ea typeface="Calibri" pitchFamily="34" charset="0"/>
                <a:cs typeface="Traditional Arabic" pitchFamily="18" charset="-78"/>
                <a:hlinkClick r:id=""/>
              </a:rPr>
              <a:t>[2]</a:t>
            </a:r>
            <a:r>
              <a:rPr kumimoji="0" lang="ar-SA" sz="1400" b="0" i="0" u="none" strike="noStrike" cap="none" normalizeH="0" baseline="0" smtClean="0">
                <a:ln>
                  <a:noFill/>
                </a:ln>
                <a:solidFill>
                  <a:schemeClr val="tx1"/>
                </a:solidFill>
                <a:effectLst/>
                <a:latin typeface="Traditional Arabic" pitchFamily="18" charset="-78"/>
                <a:ea typeface="Calibri" pitchFamily="34" charset="0"/>
                <a:cs typeface="Traditional Arabic" pitchFamily="18" charset="-78"/>
              </a:rPr>
              <a:t> - فؤاد زكريا، آفاق الفلسفة، مرجع سابق، ص148</a:t>
            </a: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1039092"/>
            <a:ext cx="12192000"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الفاعلة فحسب، بل أيضا بوصفه سيدنا، والعلة الغائية التي ينبغي أن تكون هي الهدف الكامل لإرادتنا، والتي تكون فيها وحدها سعادتنا"</a:t>
            </a:r>
            <a:r>
              <a:rPr kumimoji="0" lang="ar-SA" sz="2000" b="0" i="0" u="none" strike="noStrike" cap="none" normalizeH="0" baseline="30000" dirty="0" smtClean="0">
                <a:ln>
                  <a:noFill/>
                </a:ln>
                <a:solidFill>
                  <a:schemeClr val="tx1"/>
                </a:solidFill>
                <a:effectLst/>
                <a:latin typeface="Traditional Arabic" pitchFamily="18" charset="-78"/>
                <a:ea typeface="LucidaBright" charset="-128"/>
                <a:cs typeface="Traditional Arabic" pitchFamily="18" charset="-78"/>
                <a:hlinkClick r:id=""/>
              </a:rPr>
              <a:t>[</a:t>
            </a:r>
            <a:r>
              <a:rPr kumimoji="0" lang="ar-SA" sz="2000" b="0" i="0" u="none" strike="noStrike" cap="none" normalizeH="0" baseline="30000" dirty="0" smtClean="0" bmk="">
                <a:ln>
                  <a:noFill/>
                </a:ln>
                <a:solidFill>
                  <a:schemeClr val="tx1"/>
                </a:solidFill>
                <a:effectLst/>
                <a:latin typeface="Traditional Arabic" pitchFamily="18" charset="-78"/>
                <a:ea typeface="LucidaBright" charset="-128"/>
                <a:cs typeface="Traditional Arabic" pitchFamily="18" charset="-78"/>
                <a:hlinkClick r:id=""/>
              </a:rPr>
              <a:t>1]</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a:t>
            </a:r>
            <a:endParaRPr kumimoji="0" lang="fr-FR" sz="20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هذا الموقف يعبر عن رؤية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الفلسفية التي نزع فيها إلى التوفيق بين العلم والدين، لكن اتهم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بلجوئه إلى فكرة العناية الإلهية كلما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اعترضته</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مشكلة فلسفية، فقد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دعانى</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إلى قبول كل ما يحدث في الكون معقولا أو غير معقول بكونه يعبر عن الحكمة الإلهية، لا يمكننا الإحاطة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بها</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في كليتها، لأن العقل البشري عقل قاصر، وهذا التشبيه بين مملكة الله ومملكة البشر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استفاده</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من طبيعة حياته السياسية، وهذا يختلف عن رؤية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سبينوزا</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الذي نبهنا إلى عدم المماثلة بين مملكة الله ومملكة البشر، وحث على عدم تصور البشر لآلهتهم كما يتصورون حكامهم. لكن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كان حريصا فلم يضحي بالطبيعة وقوانينها على حساب الحكمة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الإهية</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كما فعل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مالبرانش</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مؤكدا على الانتظام في الطبيعة وفق مبدأ الاطراد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والإنسجام</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مع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غائيتها</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a:t>
            </a:r>
            <a:endParaRPr kumimoji="0" lang="fr-FR" sz="20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لكن توجد أسئلة فلسفية تواجهنا منها: إذا كان جوهر العالم مكون من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مونادات</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روحية فكيف يبدو لنا في صورته المادية وندركه عبر الحواس؟ كيف تدرك هذه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المونادات</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بعضها البعض رغم تحركها وفق قوانينها الخاصة؟ كيف نفسر وجود الشر مع القول بأن الله كامل وخير مطلق وأنه أحدث أفضل العوالم الممكنة؟ هل القول بتدخل الإرادة الإلهية يتنافى والقول بالحرية الإنسانية؟ وهل يبقى معنى للأخلاق إذا نفينا المسؤولية عن الإنسان؟</a:t>
            </a:r>
            <a:endParaRPr kumimoji="0" lang="fr-FR" sz="20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ذهب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مذهب توما </a:t>
            </a:r>
            <a:r>
              <a:rPr kumimoji="0" lang="ar-SA" sz="2000" b="0" i="0" u="none" strike="noStrike" cap="none" normalizeH="0" baseline="0" dirty="0" err="1" smtClean="0" bmk="">
                <a:ln>
                  <a:noFill/>
                </a:ln>
                <a:solidFill>
                  <a:schemeClr val="tx1"/>
                </a:solidFill>
                <a:effectLst/>
                <a:latin typeface="Traditional Arabic" pitchFamily="18" charset="-78"/>
                <a:ea typeface="LucidaBright" charset="-128"/>
                <a:cs typeface="Traditional Arabic" pitchFamily="18" charset="-78"/>
              </a:rPr>
              <a:t>الإكويني</a:t>
            </a:r>
            <a:r>
              <a:rPr kumimoji="0" lang="ar-SA" sz="2000" b="0" i="0" u="none" strike="noStrike" cap="none" normalizeH="0" baseline="0" dirty="0" smtClean="0" bmk="">
                <a:ln>
                  <a:noFill/>
                </a:ln>
                <a:solidFill>
                  <a:schemeClr val="tx1"/>
                </a:solidFill>
                <a:effectLst/>
                <a:latin typeface="Traditional Arabic" pitchFamily="18" charset="-78"/>
                <a:ea typeface="LucidaBright" charset="-128"/>
                <a:cs typeface="Traditional Arabic" pitchFamily="18" charset="-78"/>
              </a:rPr>
              <a:t> الذي اعتبر أن الله علم وإرادة، وعلم الله يدرك منذ الأزل نماذج الأشياء المتحققة أو التي يمكن أن تتحقق في المستقبل، وهو تصور قريب من رؤية أفلاطون لعالم المثل، كما أن الله يدرك كل العوالم الممكنة، وكل الحقائق الأزلية العلمية والنظرية والخلقية وهذا كله يشكل موضوع علم الله</a:t>
            </a:r>
            <a:r>
              <a:rPr kumimoji="0" lang="ar-SA" sz="2000" b="0" i="0" u="none" strike="noStrike" cap="none" normalizeH="0" baseline="30000" dirty="0" smtClean="0" bmk="">
                <a:ln>
                  <a:noFill/>
                </a:ln>
                <a:solidFill>
                  <a:schemeClr val="tx1"/>
                </a:solidFill>
                <a:effectLst/>
                <a:latin typeface="Traditional Arabic" pitchFamily="18" charset="-78"/>
                <a:ea typeface="LucidaBright" charset="-128"/>
                <a:cs typeface="Traditional Arabic" pitchFamily="18" charset="-78"/>
                <a:hlinkClick r:id=""/>
              </a:rPr>
              <a:t>[2]</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وإرادة الله تمر بمرحلتين، إرادة سابقة وإرادة لاحقة، الأولى متجهة نحو الخير المطلق، والخير المطلق متحقق في الله، والعالم هو نتيجة للإرادة اللاحقة.</a:t>
            </a:r>
            <a:endParaRPr kumimoji="0" lang="en-US"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أما مسألة الشر فيرى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ليبنتز</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أن هناك شر ميتافيزيقي، وشر طبيعي (فيزيائي)، وشر خلقي، فالشر الميتافيزيقي هو عدم الكمال الفيزيائي والعقلي والخلقي، في المخلوقات، والله أراد ذلك لأن المخلوق ناقص ولا يمكن أن يكون</a:t>
            </a:r>
            <a:r>
              <a:rPr kumimoji="0" lang="fr-FR"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674" name="Rectangle 2"/>
          <p:cNvSpPr>
            <a:spLocks noChangeArrowheads="1"/>
          </p:cNvSpPr>
          <p:nvPr/>
        </p:nvSpPr>
        <p:spPr bwMode="auto">
          <a:xfrm>
            <a:off x="0" y="457200"/>
            <a:ext cx="4022725"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8675" name="Rectangle 3"/>
          <p:cNvSpPr>
            <a:spLocks noChangeArrowheads="1"/>
          </p:cNvSpPr>
          <p:nvPr/>
        </p:nvSpPr>
        <p:spPr bwMode="auto">
          <a:xfrm>
            <a:off x="0" y="466725"/>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30000" smtClean="0">
                <a:ln>
                  <a:noFill/>
                </a:ln>
                <a:solidFill>
                  <a:schemeClr val="tx1"/>
                </a:solidFill>
                <a:effectLst/>
                <a:latin typeface="Traditional Arabic" pitchFamily="18" charset="-78"/>
                <a:ea typeface="Calibri" pitchFamily="34" charset="0"/>
                <a:cs typeface="Traditional Arabic" pitchFamily="18" charset="-78"/>
                <a:hlinkClick r:id=""/>
              </a:rPr>
              <a:t>[</a:t>
            </a:r>
            <a:r>
              <a:rPr kumimoji="0" lang="en-US" sz="1400" b="0" i="0" u="none" strike="noStrike" cap="none" normalizeH="0" baseline="30000" smtClean="0" bmk="">
                <a:ln>
                  <a:noFill/>
                </a:ln>
                <a:solidFill>
                  <a:schemeClr val="tx1"/>
                </a:solidFill>
                <a:effectLst/>
                <a:latin typeface="Traditional Arabic" pitchFamily="18" charset="-78"/>
                <a:ea typeface="Calibri" pitchFamily="34" charset="0"/>
                <a:cs typeface="Traditional Arabic" pitchFamily="18" charset="-78"/>
                <a:hlinkClick r:id=""/>
              </a:rPr>
              <a:t>1]</a:t>
            </a:r>
            <a:r>
              <a:rPr kumimoji="0" lang="en-US" sz="1400" b="0" i="0" u="none" strike="noStrike" cap="none" normalizeH="0" baseline="0" smtClean="0" bmk="">
                <a:ln>
                  <a:noFill/>
                </a:ln>
                <a:solidFill>
                  <a:schemeClr val="tx1"/>
                </a:solidFill>
                <a:effectLst/>
                <a:latin typeface="Traditional Arabic" pitchFamily="18" charset="-78"/>
                <a:ea typeface="LucidaBright" charset="-128"/>
                <a:cs typeface="Traditional Arabic" pitchFamily="18" charset="-78"/>
              </a:rPr>
              <a:t>-Monadologie, p 90</a:t>
            </a:r>
            <a:r>
              <a:rPr kumimoji="0" lang="en-US" sz="1400" b="0" i="0" u="none" strike="noStrike" cap="none" normalizeH="0" baseline="0" smtClean="0" bmk="">
                <a:ln>
                  <a:noFill/>
                </a:ln>
                <a:solidFill>
                  <a:schemeClr val="tx1"/>
                </a:solidFill>
                <a:effectLst/>
                <a:latin typeface="Traditional Arabic" pitchFamily="18" charset="-78"/>
                <a:ea typeface="Calibri" pitchFamily="34" charset="0"/>
                <a:cs typeface="Traditional Arabic" pitchFamily="18" charset="-78"/>
              </a:rPr>
              <a:t> </a:t>
            </a:r>
            <a:endParaRPr kumimoji="0" lang="fr-FR" sz="1100" b="0" i="0" u="none" strike="noStrike" cap="none" normalizeH="0" baseline="0" smtClean="0" bmk="">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1400" b="0" i="0" u="none" strike="noStrike" cap="none" normalizeH="0" baseline="30000" smtClean="0" bmk="">
                <a:ln>
                  <a:noFill/>
                </a:ln>
                <a:solidFill>
                  <a:schemeClr val="tx1"/>
                </a:solidFill>
                <a:effectLst/>
                <a:latin typeface="Traditional Arabic" pitchFamily="18" charset="-78"/>
                <a:ea typeface="Calibri" pitchFamily="34" charset="0"/>
                <a:cs typeface="Traditional Arabic" pitchFamily="18" charset="-78"/>
                <a:hlinkClick r:id=""/>
              </a:rPr>
              <a:t>[2]</a:t>
            </a:r>
            <a:r>
              <a:rPr kumimoji="0" lang="ar-SA" sz="1400" b="0" i="0" u="none" strike="noStrike" cap="none" normalizeH="0" baseline="0" smtClean="0">
                <a:ln>
                  <a:noFill/>
                </a:ln>
                <a:solidFill>
                  <a:schemeClr val="tx1"/>
                </a:solidFill>
                <a:effectLst/>
                <a:latin typeface="Traditional Arabic" pitchFamily="18" charset="-78"/>
                <a:ea typeface="Calibri" pitchFamily="34" charset="0"/>
                <a:cs typeface="Traditional Arabic" pitchFamily="18" charset="-78"/>
              </a:rPr>
              <a:t> -</a:t>
            </a:r>
            <a:r>
              <a:rPr kumimoji="0" lang="ar-DZ" sz="1400" b="0" i="0" u="none" strike="noStrike" cap="none" normalizeH="0" baseline="0" smtClean="0">
                <a:ln>
                  <a:noFill/>
                </a:ln>
                <a:solidFill>
                  <a:schemeClr val="tx1"/>
                </a:solidFill>
                <a:effectLst/>
                <a:latin typeface="Traditional Arabic" pitchFamily="18" charset="-78"/>
                <a:ea typeface="Calibri" pitchFamily="34" charset="0"/>
                <a:cs typeface="Traditional Arabic" pitchFamily="18" charset="-78"/>
              </a:rPr>
              <a:t> غوتفريد فلهلم ليبنتز، المونادولوجيا، ص33</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1842654"/>
            <a:ext cx="121920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إلها، والشر الفيزيائي هو الألم في مختلف صوره وأشكاله، والشر ضروري لبلوغ خير أكثر، فلا يمكننا بلوغ نتائج عمل جيدة دون بذل جهد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والم</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وعليه فالله يسمح بالألم لأنه ضروري لخير أسمى، والله عادل يعاقب المجرم على أخطائه. أما الشر الخلقي فيتعلق بالخطيئة على مختلف درجاتها، ففي بعض الأحيان نجبر على الاختيار بين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ألمين</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أو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شرين</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مثلما يحدث للطبيب، عندما يكذب على مريضه لكي يتقبل مرضه، فهو يختار أقل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الامور</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سوءا.</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a:t>
            </a:r>
            <a:r>
              <a:rPr kumimoji="0" lang="ar-DZ" sz="2000" b="0" i="0" u="none" strike="noStrike" cap="none" normalizeH="0" baseline="30000" dirty="0" smtClean="0">
                <a:ln>
                  <a:noFill/>
                </a:ln>
                <a:solidFill>
                  <a:schemeClr val="tx1"/>
                </a:solidFill>
                <a:effectLst/>
                <a:latin typeface="Traditional Arabic" pitchFamily="18" charset="-78"/>
                <a:ea typeface="Calibri" pitchFamily="34" charset="0"/>
                <a:cs typeface="Traditional Arabic" pitchFamily="18" charset="-78"/>
                <a:hlinkClick r:id=""/>
              </a:rPr>
              <a:t>[</a:t>
            </a:r>
            <a:r>
              <a:rPr kumimoji="0" lang="ar-DZ" sz="2000" b="0" i="0" u="none" strike="noStrike" cap="none" normalizeH="0" baseline="30000" dirty="0" smtClean="0" bmk="">
                <a:ln>
                  <a:noFill/>
                </a:ln>
                <a:solidFill>
                  <a:schemeClr val="tx1"/>
                </a:solidFill>
                <a:effectLst/>
                <a:latin typeface="Traditional Arabic" pitchFamily="18" charset="-78"/>
                <a:ea typeface="Calibri" pitchFamily="34" charset="0"/>
                <a:cs typeface="Traditional Arabic" pitchFamily="18" charset="-78"/>
                <a:hlinkClick r:id=""/>
              </a:rPr>
              <a:t>1]</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a:t>
            </a:r>
            <a:endParaRPr kumimoji="0" lang="fr-FR" sz="2000" b="0" i="0" u="none" strike="noStrike" cap="none" normalizeH="0" baseline="0" dirty="0" smtClean="0" bmk="">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لكن كيف يمكن التوفيق بين الإرادة الحرة للإنسان والقول أن الله خلق الإنسان ويعلم أنه سيذنب، وخلقه ليذنب؟ مفهوم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الإارادة</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عند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ليبنتز</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يختلف عنها عند ديكارت، فالله له إرادة نفي وإثبات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الشي</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في نفس الوقت، لأن ديكارت قال إن إرادة الله غير مشروطة وغير خاضعة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لمبدا</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عدم التناقض، لكن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سبينوزا</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يرى أن الحرية الإنسانية تعمل في إطار حتمية محددة من قبل، والحرية المطلقة غير موجودة في الإنسان ولا في الله، أما إذا قلنا عكس ذلك فهذا يتناقض والقول بمبدأ العلة والغائية، وهذا التصور يعني أن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ليبنتز</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يقول بالقدر، ويميز بين ثلاثة أنواع من القدر: القدر المحمدي (الإسلامي)، والقدر الرواقي، والقدر المسيحي،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ويعبتر</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القدر المحمدي قدر كسول، أما القدر الرواقي فيؤمن بالقدر لكنه لا يعرف حدود الحتمية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وماهو</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مقدر فيلجأ إلى العمل، أما القدر المسيحي فهو يعمل وفق ما يعتقد أنه يتوافق والمشيئة الإلهية. ويميل </a:t>
            </a:r>
            <a:r>
              <a:rPr kumimoji="0" lang="ar-DZ" sz="2000" b="0" i="0" u="none" strike="noStrike" cap="none" normalizeH="0" baseline="0" dirty="0" err="1" smtClean="0" bmk="">
                <a:ln>
                  <a:noFill/>
                </a:ln>
                <a:solidFill>
                  <a:schemeClr val="tx1"/>
                </a:solidFill>
                <a:effectLst/>
                <a:latin typeface="Traditional Arabic" pitchFamily="18" charset="-78"/>
                <a:ea typeface="Calibri" pitchFamily="34" charset="0"/>
                <a:cs typeface="Traditional Arabic" pitchFamily="18" charset="-78"/>
              </a:rPr>
              <a:t>ليبنتز</a:t>
            </a:r>
            <a:r>
              <a:rPr kumimoji="0" lang="ar-DZ" sz="2000" b="0" i="0" u="none" strike="noStrike" cap="none" normalizeH="0" baseline="0" dirty="0" smtClean="0" bmk="">
                <a:ln>
                  <a:noFill/>
                </a:ln>
                <a:solidFill>
                  <a:schemeClr val="tx1"/>
                </a:solidFill>
                <a:effectLst/>
                <a:latin typeface="Traditional Arabic" pitchFamily="18" charset="-78"/>
                <a:ea typeface="Calibri" pitchFamily="34" charset="0"/>
                <a:cs typeface="Traditional Arabic" pitchFamily="18" charset="-78"/>
              </a:rPr>
              <a:t> إلى النوع الثالث معتبرا الله طيب وينبغي الاطمئنان لإرادته"</a:t>
            </a:r>
            <a:r>
              <a:rPr kumimoji="0" lang="ar-DZ" sz="2000" b="0" i="0" u="none" strike="noStrike" cap="none" normalizeH="0" baseline="30000" dirty="0" smtClean="0" bmk="">
                <a:ln>
                  <a:noFill/>
                </a:ln>
                <a:solidFill>
                  <a:schemeClr val="tx1"/>
                </a:solidFill>
                <a:effectLst/>
                <a:latin typeface="Traditional Arabic" pitchFamily="18" charset="-78"/>
                <a:ea typeface="Calibri" pitchFamily="34" charset="0"/>
                <a:cs typeface="Traditional Arabic" pitchFamily="18" charset="-78"/>
                <a:hlinkClick r:id=""/>
              </a:rPr>
              <a:t>[2]</a:t>
            </a:r>
            <a:r>
              <a:rPr kumimoji="0" lang="ar-DZ"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ويؤمن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ليبنتز</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بفكرة خلود النفس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وروحيانية</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المونادات</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لكن هذه المواقف التي بناها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ليبنتز</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من حرية الإرادة البشرية وخلود النفس تعرضت لانتقادات حادة، رغم أنه وفق في قوله بالطاقة الحيوية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والادراكات</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اللاشعوية</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وتأثيرها على حياتنا النفسية، كما وفق عندما اعتبر الأجسام مجموعة من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المونادات</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الحية الحيوية، وهذا يتوافق ونتائج العلم في حديثه عن العالم </a:t>
            </a:r>
            <a:r>
              <a:rPr kumimoji="0" lang="ar-DZ" sz="2000" b="0" i="0" u="none" strike="noStrike" cap="none" normalizeH="0" baseline="0" dirty="0" err="1" smtClean="0">
                <a:ln>
                  <a:noFill/>
                </a:ln>
                <a:solidFill>
                  <a:schemeClr val="tx1"/>
                </a:solidFill>
                <a:effectLst/>
                <a:latin typeface="Traditional Arabic" pitchFamily="18" charset="-78"/>
                <a:ea typeface="Calibri" pitchFamily="34" charset="0"/>
                <a:cs typeface="Traditional Arabic" pitchFamily="18" charset="-78"/>
              </a:rPr>
              <a:t>اللامرئي</a:t>
            </a:r>
            <a:r>
              <a:rPr kumimoji="0" lang="ar-DZ" sz="2000" b="0" i="0" u="none" strike="noStrike" cap="none" normalizeH="0" baseline="0" dirty="0" smtClean="0">
                <a:ln>
                  <a:noFill/>
                </a:ln>
                <a:solidFill>
                  <a:schemeClr val="tx1"/>
                </a:solidFill>
                <a:effectLst/>
                <a:latin typeface="Traditional Arabic" pitchFamily="18" charset="-78"/>
                <a:ea typeface="Calibri" pitchFamily="34" charset="0"/>
                <a:cs typeface="Traditional Arabic" pitchFamily="18" charset="-78"/>
              </a:rPr>
              <a:t> أو المتناهي في الصغر في العصر الحديث.</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والنتيجة التي نخلص إليها من خلال قراءتنا لرسالة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المونادولوجيا</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هو أن </a:t>
            </a:r>
            <a:r>
              <a:rPr kumimoji="0" lang="ar-SA" sz="2000" b="0" i="0" u="none" strike="noStrike" cap="none" normalizeH="0" baseline="0" dirty="0" err="1" smtClean="0">
                <a:ln>
                  <a:noFill/>
                </a:ln>
                <a:solidFill>
                  <a:schemeClr val="tx1"/>
                </a:solidFill>
                <a:effectLst/>
                <a:latin typeface="Traditional Arabic" pitchFamily="18" charset="-78"/>
                <a:ea typeface="LucidaBright" charset="-128"/>
                <a:cs typeface="Traditional Arabic" pitchFamily="18" charset="-78"/>
              </a:rPr>
              <a:t>ليبنتز</a:t>
            </a:r>
            <a:r>
              <a:rPr kumimoji="0" lang="ar-SA" sz="2000" b="0" i="0" u="none" strike="noStrike" cap="none" normalizeH="0" baseline="0" dirty="0" smtClean="0">
                <a:ln>
                  <a:noFill/>
                </a:ln>
                <a:solidFill>
                  <a:schemeClr val="tx1"/>
                </a:solidFill>
                <a:effectLst/>
                <a:latin typeface="Traditional Arabic" pitchFamily="18" charset="-78"/>
                <a:ea typeface="LucidaBright" charset="-128"/>
                <a:cs typeface="Traditional Arabic" pitchFamily="18" charset="-78"/>
              </a:rPr>
              <a:t> مؤسس فلسفة ببعدين لاهوتي وعلمي.</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698" name="Rectangle 2"/>
          <p:cNvSpPr>
            <a:spLocks noChangeArrowheads="1"/>
          </p:cNvSpPr>
          <p:nvPr/>
        </p:nvSpPr>
        <p:spPr bwMode="auto">
          <a:xfrm>
            <a:off x="0" y="457200"/>
            <a:ext cx="4022725"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9699" name="Rectangle 3"/>
          <p:cNvSpPr>
            <a:spLocks noChangeArrowheads="1"/>
          </p:cNvSpPr>
          <p:nvPr/>
        </p:nvSpPr>
        <p:spPr bwMode="auto">
          <a:xfrm>
            <a:off x="0" y="466725"/>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30000" smtClean="0">
                <a:ln>
                  <a:noFill/>
                </a:ln>
                <a:solidFill>
                  <a:schemeClr val="tx1"/>
                </a:solidFill>
                <a:effectLst/>
                <a:latin typeface="Traditional Arabic" pitchFamily="18" charset="-78"/>
                <a:ea typeface="Calibri" pitchFamily="34" charset="0"/>
                <a:cs typeface="Traditional Arabic" pitchFamily="18" charset="-78"/>
                <a:hlinkClick r:id=""/>
              </a:rPr>
              <a:t>[</a:t>
            </a:r>
            <a:r>
              <a:rPr kumimoji="0" lang="en-US" sz="1400" b="0" i="0" u="none" strike="noStrike" cap="none" normalizeH="0" baseline="30000" smtClean="0" bmk="">
                <a:ln>
                  <a:noFill/>
                </a:ln>
                <a:solidFill>
                  <a:schemeClr val="tx1"/>
                </a:solidFill>
                <a:effectLst/>
                <a:latin typeface="Traditional Arabic" pitchFamily="18" charset="-78"/>
                <a:ea typeface="Calibri" pitchFamily="34" charset="0"/>
                <a:cs typeface="Traditional Arabic" pitchFamily="18" charset="-78"/>
                <a:hlinkClick r:id=""/>
              </a:rPr>
              <a:t>1]</a:t>
            </a:r>
            <a:r>
              <a:rPr kumimoji="0" lang="ar-SA" sz="1400" b="0" i="0" u="none" strike="noStrike" cap="none" normalizeH="0" baseline="0" smtClean="0" bmk="">
                <a:ln>
                  <a:noFill/>
                </a:ln>
                <a:solidFill>
                  <a:schemeClr val="tx1"/>
                </a:solidFill>
                <a:effectLst/>
                <a:latin typeface="Traditional Arabic" pitchFamily="18" charset="-78"/>
                <a:ea typeface="Calibri" pitchFamily="34" charset="0"/>
                <a:cs typeface="Traditional Arabic" pitchFamily="18" charset="-78"/>
              </a:rPr>
              <a:t> -</a:t>
            </a:r>
            <a:r>
              <a:rPr kumimoji="0" lang="ar-DZ" sz="1400" b="0" i="0" u="none" strike="noStrike" cap="none" normalizeH="0" baseline="0" smtClean="0" bmk="">
                <a:ln>
                  <a:noFill/>
                </a:ln>
                <a:solidFill>
                  <a:schemeClr val="tx1"/>
                </a:solidFill>
                <a:effectLst/>
                <a:latin typeface="Traditional Arabic" pitchFamily="18" charset="-78"/>
                <a:ea typeface="Calibri" pitchFamily="34" charset="0"/>
                <a:cs typeface="Traditional Arabic" pitchFamily="18" charset="-78"/>
              </a:rPr>
              <a:t> غوتفريد فلهلم ليبنتز، المونادولوجيا، ص34</a:t>
            </a:r>
            <a:endParaRPr kumimoji="0" lang="fr-FR" sz="1100" b="0" i="0" u="none" strike="noStrike" cap="none" normalizeH="0" baseline="0" smtClean="0" bmk="">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1400" b="0" i="0" u="none" strike="noStrike" cap="none" normalizeH="0" baseline="30000" smtClean="0" bmk="">
                <a:ln>
                  <a:noFill/>
                </a:ln>
                <a:solidFill>
                  <a:schemeClr val="tx1"/>
                </a:solidFill>
                <a:effectLst/>
                <a:latin typeface="Traditional Arabic" pitchFamily="18" charset="-78"/>
                <a:ea typeface="Calibri" pitchFamily="34" charset="0"/>
                <a:cs typeface="Traditional Arabic" pitchFamily="18" charset="-78"/>
                <a:hlinkClick r:id=""/>
              </a:rPr>
              <a:t>[2]</a:t>
            </a:r>
            <a:r>
              <a:rPr kumimoji="0" lang="ar-SA" sz="1400" b="0" i="0" u="none" strike="noStrike" cap="none" normalizeH="0" baseline="0" smtClean="0">
                <a:ln>
                  <a:noFill/>
                </a:ln>
                <a:solidFill>
                  <a:schemeClr val="tx1"/>
                </a:solidFill>
                <a:effectLst/>
                <a:latin typeface="Traditional Arabic" pitchFamily="18" charset="-78"/>
                <a:ea typeface="Calibri" pitchFamily="34" charset="0"/>
                <a:cs typeface="Traditional Arabic" pitchFamily="18" charset="-78"/>
              </a:rPr>
              <a:t> -</a:t>
            </a:r>
            <a:r>
              <a:rPr kumimoji="0" lang="ar-DZ" sz="1400" b="0" i="0" u="none" strike="noStrike" cap="none" normalizeH="0" baseline="0" smtClean="0">
                <a:ln>
                  <a:noFill/>
                </a:ln>
                <a:solidFill>
                  <a:schemeClr val="tx1"/>
                </a:solidFill>
                <a:effectLst/>
                <a:latin typeface="Traditional Arabic" pitchFamily="18" charset="-78"/>
                <a:ea typeface="Calibri" pitchFamily="34" charset="0"/>
                <a:cs typeface="Traditional Arabic" pitchFamily="18" charset="-78"/>
              </a:rPr>
              <a:t> المصدر نفسه. ص36</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2214527" y="454488"/>
            <a:ext cx="8578945" cy="903000"/>
            <a:chOff x="451500" y="0"/>
            <a:chExt cx="7069439" cy="903000"/>
          </a:xfrm>
        </p:grpSpPr>
        <p:sp>
          <p:nvSpPr>
            <p:cNvPr id="3" name="Rectangle 2"/>
            <p:cNvSpPr/>
            <p:nvPr/>
          </p:nvSpPr>
          <p:spPr>
            <a:xfrm flipH="1">
              <a:off x="451500" y="0"/>
              <a:ext cx="7069439" cy="903000"/>
            </a:xfrm>
            <a:prstGeom prst="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sp>
        <p:sp>
          <p:nvSpPr>
            <p:cNvPr id="4" name="Rectangle 3"/>
            <p:cNvSpPr/>
            <p:nvPr/>
          </p:nvSpPr>
          <p:spPr>
            <a:xfrm>
              <a:off x="451500" y="0"/>
              <a:ext cx="7069439" cy="903000"/>
            </a:xfrm>
            <a:prstGeom prst="rect">
              <a:avLst/>
            </a:prstGeom>
            <a:noFill/>
            <a:ln>
              <a:noFill/>
            </a:ln>
            <a:effectLst/>
          </p:spPr>
          <p:txBody>
            <a:bodyPr spcFirstLastPara="0" vert="horz" wrap="square" lIns="156210" tIns="156210" rIns="156210" bIns="156210" numCol="1" spcCol="1270" anchor="ctr" anchorCtr="0">
              <a:noAutofit/>
            </a:bodyPr>
            <a:lstStyle/>
            <a:p>
              <a:pPr algn="ctr" defTabSz="1822450" rtl="1">
                <a:lnSpc>
                  <a:spcPct val="90000"/>
                </a:lnSpc>
                <a:spcBef>
                  <a:spcPct val="0"/>
                </a:spcBef>
                <a:spcAft>
                  <a:spcPct val="35000"/>
                </a:spcAft>
              </a:pPr>
              <a:r>
                <a:rPr kumimoji="0" lang="ar-DZ" sz="2400" b="1" i="0" u="none" strike="noStrike" kern="1200" cap="none" spc="0" normalizeH="0" baseline="0" noProof="0" dirty="0" smtClean="0">
                  <a:ln>
                    <a:noFill/>
                  </a:ln>
                  <a:solidFill>
                    <a:srgbClr val="00B0F0"/>
                  </a:solidFill>
                  <a:effectLst/>
                  <a:uLnTx/>
                  <a:uFillTx/>
                  <a:latin typeface="Calibri"/>
                  <a:ea typeface="+mn-ea"/>
                  <a:cs typeface="Arial" panose="020B0604020202020204" pitchFamily="34" charset="0"/>
                </a:rPr>
                <a:t>الدرس </a:t>
              </a:r>
              <a:r>
                <a:rPr kumimoji="0" lang="ar-DZ" sz="2400" b="1" i="0" u="none" strike="noStrike" kern="1200" cap="none" spc="0" normalizeH="0" baseline="0" noProof="0" dirty="0" smtClean="0">
                  <a:ln>
                    <a:noFill/>
                  </a:ln>
                  <a:solidFill>
                    <a:srgbClr val="00B0F0"/>
                  </a:solidFill>
                  <a:effectLst/>
                  <a:uLnTx/>
                  <a:uFillTx/>
                  <a:latin typeface="Calibri"/>
                  <a:ea typeface="+mn-ea"/>
                  <a:cs typeface="Arial" panose="020B0604020202020204" pitchFamily="34" charset="0"/>
                </a:rPr>
                <a:t>الثالث</a:t>
              </a:r>
              <a:r>
                <a:rPr kumimoji="0" lang="ar-SA" sz="2400" b="1" i="0" u="none" strike="noStrike" kern="1200" cap="none" spc="0" normalizeH="0" baseline="0" noProof="0" dirty="0" smtClean="0">
                  <a:ln>
                    <a:noFill/>
                  </a:ln>
                  <a:solidFill>
                    <a:srgbClr val="00B0F0"/>
                  </a:solidFill>
                  <a:effectLst/>
                  <a:uLnTx/>
                  <a:uFillTx/>
                  <a:latin typeface="Calibri"/>
                  <a:ea typeface="+mn-ea"/>
                  <a:cs typeface="Arial" panose="020B0604020202020204" pitchFamily="34" charset="0"/>
                </a:rPr>
                <a:t>: </a:t>
              </a:r>
              <a:r>
                <a:rPr lang="ar-DZ" sz="2400" b="1" dirty="0" smtClean="0"/>
                <a:t>دراسة في كتاب: </a:t>
              </a:r>
              <a:r>
                <a:rPr lang="ar-DZ" sz="2400" b="1" dirty="0" err="1" smtClean="0"/>
                <a:t>غوتفريد</a:t>
              </a:r>
              <a:r>
                <a:rPr lang="ar-DZ" sz="2400" b="1" dirty="0" smtClean="0"/>
                <a:t> </a:t>
              </a:r>
              <a:r>
                <a:rPr lang="ar-DZ" sz="2400" b="1" dirty="0" err="1" smtClean="0"/>
                <a:t>فلهلم</a:t>
              </a:r>
              <a:r>
                <a:rPr lang="ar-DZ" sz="2400" b="1" dirty="0" smtClean="0"/>
                <a:t> </a:t>
              </a:r>
              <a:r>
                <a:rPr lang="ar-DZ" sz="2400" b="1" dirty="0" err="1" smtClean="0"/>
                <a:t>ليبنتز</a:t>
              </a:r>
              <a:r>
                <a:rPr lang="ar-DZ" sz="2400" b="1" dirty="0" smtClean="0"/>
                <a:t>، </a:t>
              </a:r>
              <a:r>
                <a:rPr lang="ar-DZ" sz="2400" b="1" dirty="0" err="1" smtClean="0"/>
                <a:t>المونادولوجيا</a:t>
              </a:r>
              <a:r>
                <a:rPr lang="ar-DZ" sz="2400" b="1" dirty="0" smtClean="0"/>
                <a:t>، ترجمة ألبير نصري نادر، مركز دراسات الوحدة العربية، بيروت، ط1، 2015.</a:t>
              </a:r>
              <a:endParaRPr lang="fr-FR" sz="2400" dirty="0" smtClean="0"/>
            </a:p>
            <a:p>
              <a:pPr lvl="0" algn="ctr" defTabSz="1822450" rtl="1">
                <a:lnSpc>
                  <a:spcPct val="90000"/>
                </a:lnSpc>
                <a:spcBef>
                  <a:spcPct val="0"/>
                </a:spcBef>
                <a:spcAft>
                  <a:spcPct val="35000"/>
                </a:spcAft>
              </a:pPr>
              <a:endParaRPr kumimoji="0" lang="fr-FR" sz="3200" b="0" i="0" u="none" strike="noStrike" kern="1200" cap="none" spc="0" normalizeH="0" baseline="0" noProof="0" dirty="0">
                <a:ln>
                  <a:noFill/>
                </a:ln>
                <a:solidFill>
                  <a:srgbClr val="00B0F0"/>
                </a:solidFill>
                <a:effectLst/>
                <a:uLnTx/>
                <a:uFillTx/>
                <a:latin typeface="Calibri"/>
                <a:ea typeface="+mn-ea"/>
                <a:cs typeface="+mn-cs"/>
              </a:endParaRPr>
            </a:p>
          </p:txBody>
        </p:sp>
      </p:grpSp>
      <p:sp>
        <p:nvSpPr>
          <p:cNvPr id="5" name="Rectangle 4"/>
          <p:cNvSpPr/>
          <p:nvPr/>
        </p:nvSpPr>
        <p:spPr>
          <a:xfrm>
            <a:off x="2523131" y="2155094"/>
            <a:ext cx="6984776" cy="1090491"/>
          </a:xfrm>
          <a:prstGeom prst="rect">
            <a:avLst/>
          </a:prstGeom>
          <a:blipFill>
            <a:blip r:embed="rId2"/>
            <a:tile tx="0" ty="0" sx="100000" sy="100000" flip="none" algn="tl"/>
          </a:blipFill>
        </p:spPr>
        <p:txBody>
          <a:bodyPr wrap="square">
            <a:spAutoFit/>
          </a:bodyPr>
          <a:lstStyle/>
          <a:p>
            <a:pPr algn="ctr">
              <a:lnSpc>
                <a:spcPct val="107000"/>
              </a:lnSpc>
              <a:spcAft>
                <a:spcPts val="800"/>
              </a:spcAft>
            </a:pPr>
            <a:r>
              <a:rPr lang="ar-DZ" sz="2400" b="1" dirty="0">
                <a:latin typeface="Calibri" panose="020F0502020204030204" pitchFamily="34" charset="0"/>
                <a:ea typeface="Calibri" panose="020F0502020204030204" pitchFamily="34" charset="0"/>
              </a:rPr>
              <a:t>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pPr>
            <a:r>
              <a:rPr lang="ar-DZ" sz="3200" b="1" dirty="0" smtClean="0">
                <a:latin typeface="Calibri" panose="020F0502020204030204" pitchFamily="34" charset="0"/>
                <a:ea typeface="Calibri" panose="020F0502020204030204" pitchFamily="34" charset="0"/>
              </a:rPr>
              <a:t>درس/ </a:t>
            </a:r>
            <a:r>
              <a:rPr lang="ar-DZ" sz="3200" b="1" dirty="0" smtClean="0">
                <a:latin typeface="Calibri" panose="020F0502020204030204" pitchFamily="34" charset="0"/>
                <a:ea typeface="Calibri" panose="020F0502020204030204" pitchFamily="34" charset="0"/>
              </a:rPr>
              <a:t>في ماهية </a:t>
            </a:r>
            <a:r>
              <a:rPr lang="ar-DZ" sz="3200" b="1" dirty="0" err="1" smtClean="0">
                <a:latin typeface="Calibri" panose="020F0502020204030204" pitchFamily="34" charset="0"/>
                <a:ea typeface="Calibri" panose="020F0502020204030204" pitchFamily="34" charset="0"/>
              </a:rPr>
              <a:t>المونادولوجيا</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Espace réservé du texte 12"/>
          <p:cNvSpPr txBox="1">
            <a:spLocks/>
          </p:cNvSpPr>
          <p:nvPr/>
        </p:nvSpPr>
        <p:spPr>
          <a:xfrm>
            <a:off x="1900719" y="4768541"/>
            <a:ext cx="8229600" cy="1224137"/>
          </a:xfrm>
          <a:prstGeom prst="rect">
            <a:avLst/>
          </a:prstGeom>
          <a:blipFill>
            <a:blip r:embed="rId3"/>
            <a:tile tx="0" ty="0" sx="100000" sy="100000" flip="none" algn="tl"/>
          </a:blipFill>
          <a:ln w="9525" cap="flat" cmpd="sng" algn="ctr">
            <a:solidFill>
              <a:srgbClr val="C0504D">
                <a:shade val="48000"/>
                <a:satMod val="110000"/>
              </a:srgbClr>
            </a:solidFill>
            <a:prstDash val="solid"/>
          </a:ln>
          <a:effectLst>
            <a:outerShdw blurRad="130000" dist="101600" dir="2700000" algn="tl" rotWithShape="0">
              <a:srgbClr val="000000">
                <a:alpha val="35000"/>
              </a:srgb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lvl="0" indent="0" algn="ctr">
              <a:spcBef>
                <a:spcPts val="0"/>
              </a:spcBef>
              <a:buNone/>
              <a:defRPr/>
            </a:pPr>
            <a:r>
              <a:rPr kumimoji="0" lang="ar-DZ" sz="1800" b="1" i="0" u="none" strike="noStrike" kern="1200" cap="none" spc="0" normalizeH="0" baseline="0" noProof="0" dirty="0" smtClean="0">
                <a:ln>
                  <a:noFill/>
                </a:ln>
                <a:solidFill>
                  <a:sysClr val="windowText" lastClr="000000"/>
                </a:solidFill>
                <a:effectLst/>
                <a:uLnTx/>
                <a:uFillTx/>
                <a:latin typeface="Simplified Arabic" pitchFamily="18" charset="-78"/>
                <a:ea typeface="Arial"/>
                <a:cs typeface="Simplified Arabic" pitchFamily="18" charset="-78"/>
              </a:rPr>
              <a:t> </a:t>
            </a:r>
            <a:r>
              <a:rPr kumimoji="0" lang="ar-DZ" b="1" i="0" u="none" strike="noStrike" kern="1200" cap="none" spc="0" normalizeH="0" baseline="0" noProof="0" dirty="0" smtClean="0">
                <a:ln>
                  <a:noFill/>
                </a:ln>
                <a:solidFill>
                  <a:sysClr val="windowText" lastClr="000000"/>
                </a:solidFill>
                <a:effectLst/>
                <a:uLnTx/>
                <a:uFillTx/>
                <a:latin typeface="Simplified Arabic" pitchFamily="18" charset="-78"/>
                <a:ea typeface="Arial"/>
                <a:cs typeface="Simplified Arabic" pitchFamily="18" charset="-78"/>
              </a:rPr>
              <a:t>إعداد: </a:t>
            </a:r>
            <a:r>
              <a:rPr kumimoji="0" lang="ar-DZ" b="1" i="0" u="none" strike="noStrike" kern="1200" cap="none" spc="0" normalizeH="0" baseline="0" noProof="0" dirty="0" err="1" smtClean="0">
                <a:ln>
                  <a:noFill/>
                </a:ln>
                <a:solidFill>
                  <a:sysClr val="windowText" lastClr="000000"/>
                </a:solidFill>
                <a:effectLst/>
                <a:uLnTx/>
                <a:uFillTx/>
                <a:latin typeface="Calibri" panose="020F0502020204030204" pitchFamily="34" charset="0"/>
                <a:ea typeface="Arial"/>
                <a:cs typeface="Simplified Arabic" pitchFamily="18" charset="-78"/>
              </a:rPr>
              <a:t>د</a:t>
            </a:r>
            <a:r>
              <a:rPr lang="ar-DZ" b="1" dirty="0" smtClean="0">
                <a:latin typeface="Calibri" panose="020F0502020204030204" pitchFamily="34" charset="0"/>
                <a:ea typeface="Calibri" panose="020F0502020204030204" pitchFamily="34" charset="0"/>
              </a:rPr>
              <a:t> / الشريف </a:t>
            </a:r>
            <a:r>
              <a:rPr lang="ar-DZ" b="1" dirty="0" err="1" smtClean="0">
                <a:latin typeface="Calibri" panose="020F0502020204030204" pitchFamily="34" charset="0"/>
                <a:ea typeface="Calibri" panose="020F0502020204030204" pitchFamily="34" charset="0"/>
              </a:rPr>
              <a:t>زروخي</a:t>
            </a:r>
            <a:endParaRPr lang="ar-DZ" b="1" dirty="0" smtClean="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xmlns="" val="1675243121"/>
      </p:ext>
    </p:extLst>
  </p:cSld>
  <p:clrMapOvr>
    <a:masterClrMapping/>
  </p:clrMapOvr>
  <p:transition advTm="1669"/>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que 1"/>
          <p:cNvSpPr/>
          <p:nvPr/>
        </p:nvSpPr>
        <p:spPr>
          <a:xfrm>
            <a:off x="2863310" y="0"/>
            <a:ext cx="6552728" cy="825780"/>
          </a:xfrm>
          <a:prstGeom prst="bevel">
            <a:avLst/>
          </a:prstGeom>
          <a:blipFill>
            <a:blip r:embed="rId2"/>
            <a:tile tx="0" ty="0" sx="100000" sy="100000" flip="none" algn="tl"/>
          </a:blipFill>
          <a:ln w="9525" cap="flat" cmpd="sng" algn="ctr">
            <a:solidFill>
              <a:srgbClr val="4F81BD">
                <a:shade val="48000"/>
                <a:satMod val="110000"/>
              </a:srgbClr>
            </a:solidFill>
            <a:prstDash val="solid"/>
          </a:ln>
          <a:effectLst>
            <a:outerShdw blurRad="130000" dist="101600" dir="2700000" algn="tl"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2800" b="1" i="0" u="none" strike="noStrike" kern="0" cap="none" spc="0" normalizeH="0" baseline="0" noProof="0" dirty="0">
              <a:ln>
                <a:noFill/>
              </a:ln>
              <a:solidFill>
                <a:srgbClr val="C00000"/>
              </a:solidFill>
              <a:effectLst/>
              <a:uLnTx/>
              <a:uFillTx/>
              <a:latin typeface="Calibri"/>
              <a:ea typeface="+mn-ea"/>
              <a:cs typeface="+mn-cs"/>
            </a:endParaRPr>
          </a:p>
        </p:txBody>
      </p:sp>
      <p:grpSp>
        <p:nvGrpSpPr>
          <p:cNvPr id="3" name="Groupe 2"/>
          <p:cNvGrpSpPr/>
          <p:nvPr/>
        </p:nvGrpSpPr>
        <p:grpSpPr>
          <a:xfrm>
            <a:off x="5172748" y="1504587"/>
            <a:ext cx="2072990" cy="648072"/>
            <a:chOff x="837357" y="0"/>
            <a:chExt cx="2072990" cy="648072"/>
          </a:xfrm>
          <a:scene3d>
            <a:camera prst="orthographicFront">
              <a:rot lat="0" lon="0" rev="0"/>
            </a:camera>
            <a:lightRig rig="contrasting" dir="t">
              <a:rot lat="0" lon="0" rev="1200000"/>
            </a:lightRig>
          </a:scene3d>
        </p:grpSpPr>
        <p:sp>
          <p:nvSpPr>
            <p:cNvPr id="4" name="Rectangle à coins arrondis 3"/>
            <p:cNvSpPr/>
            <p:nvPr/>
          </p:nvSpPr>
          <p:spPr>
            <a:xfrm>
              <a:off x="837357" y="0"/>
              <a:ext cx="2072990" cy="648072"/>
            </a:xfrm>
            <a:prstGeom prst="roundRect">
              <a:avLst>
                <a:gd name="adj" fmla="val 16670"/>
              </a:avLst>
            </a:prstGeom>
            <a:blipFill rotWithShape="0">
              <a:blip r:embed="rId2"/>
              <a:tile tx="0" ty="0" sx="100000" sy="100000" flip="none" algn="tl"/>
            </a:blipFill>
            <a:ln>
              <a:noFill/>
            </a:ln>
            <a:effectLst>
              <a:outerShdw blurRad="130000" dist="101600" dir="2700000" algn="tl" rotWithShape="0">
                <a:srgbClr val="000000">
                  <a:alpha val="35000"/>
                </a:srgbClr>
              </a:outerShdw>
            </a:effectLst>
            <a:sp3d z="-300000" contourW="19050" prstMaterial="metal">
              <a:bevelT w="88900" h="203200"/>
              <a:bevelB w="165100" h="254000"/>
            </a:sp3d>
          </p:spPr>
        </p:sp>
        <p:sp>
          <p:nvSpPr>
            <p:cNvPr id="5" name="Rectangle 4"/>
            <p:cNvSpPr/>
            <p:nvPr/>
          </p:nvSpPr>
          <p:spPr>
            <a:xfrm>
              <a:off x="958719" y="31642"/>
              <a:ext cx="1816274" cy="584788"/>
            </a:xfrm>
            <a:prstGeom prst="rect">
              <a:avLst/>
            </a:prstGeom>
            <a:noFill/>
            <a:ln>
              <a:noFill/>
            </a:ln>
            <a:effectLst/>
            <a:sp3d z="-300000"/>
          </p:spPr>
          <p:txBody>
            <a:bodyPr spcFirstLastPara="0" vert="horz" wrap="square" lIns="80010" tIns="133350" rIns="80010" bIns="133350" numCol="1" spcCol="1270" anchor="t" anchorCtr="0">
              <a:noAutofit/>
            </a:bodyPr>
            <a:lstStyle/>
            <a:p>
              <a:pPr marL="0" marR="0" lvl="0" indent="0" algn="ctr" defTabSz="933450" rtl="0" eaLnBrk="1" fontAlgn="auto" latinLnBrk="0" hangingPunct="1">
                <a:lnSpc>
                  <a:spcPct val="90000"/>
                </a:lnSpc>
                <a:spcBef>
                  <a:spcPct val="0"/>
                </a:spcBef>
                <a:spcAft>
                  <a:spcPct val="35000"/>
                </a:spcAft>
                <a:buClrTx/>
                <a:buSzTx/>
                <a:buFontTx/>
                <a:buNone/>
                <a:tabLst/>
                <a:defRPr/>
              </a:pPr>
              <a:r>
                <a:rPr kumimoji="0" lang="ar-DZ" sz="2100" b="1" i="0" u="none" strike="noStrike" kern="1200" cap="none" spc="0" normalizeH="0" baseline="0" noProof="0" dirty="0" smtClean="0">
                  <a:ln>
                    <a:noFill/>
                  </a:ln>
                  <a:solidFill>
                    <a:srgbClr val="FF0000"/>
                  </a:solidFill>
                  <a:effectLst/>
                  <a:uLnTx/>
                  <a:uFillTx/>
                  <a:latin typeface="Calibri"/>
                  <a:ea typeface="+mn-ea"/>
                  <a:cs typeface="Arial" panose="020B0604020202020204" pitchFamily="34" charset="0"/>
                </a:rPr>
                <a:t>الأهداف </a:t>
              </a:r>
              <a:r>
                <a:rPr kumimoji="0" lang="ar-DZ" sz="2100" b="1" i="0" u="none" strike="noStrike" kern="1200" cap="none" spc="0" normalizeH="0" baseline="0" noProof="0" dirty="0" err="1" smtClean="0">
                  <a:ln>
                    <a:noFill/>
                  </a:ln>
                  <a:solidFill>
                    <a:srgbClr val="FF0000"/>
                  </a:solidFill>
                  <a:effectLst/>
                  <a:uLnTx/>
                  <a:uFillTx/>
                  <a:latin typeface="Calibri"/>
                  <a:ea typeface="+mn-ea"/>
                  <a:cs typeface="Arial" panose="020B0604020202020204" pitchFamily="34" charset="0"/>
                </a:rPr>
                <a:t>الاجرائية</a:t>
              </a:r>
              <a:endParaRPr kumimoji="0" lang="fr-FR" sz="2100" b="1" i="0" u="none" strike="noStrike" kern="1200" cap="none" spc="0" normalizeH="0" baseline="0" noProof="0" dirty="0">
                <a:ln>
                  <a:noFill/>
                </a:ln>
                <a:solidFill>
                  <a:srgbClr val="FF0000"/>
                </a:solidFill>
                <a:effectLst/>
                <a:uLnTx/>
                <a:uFillTx/>
                <a:latin typeface="Calibri"/>
                <a:ea typeface="+mn-ea"/>
                <a:cs typeface="+mn-cs"/>
              </a:endParaRPr>
            </a:p>
          </p:txBody>
        </p:sp>
      </p:grpSp>
      <p:sp>
        <p:nvSpPr>
          <p:cNvPr id="11" name="Rectangle 10"/>
          <p:cNvSpPr/>
          <p:nvPr/>
        </p:nvSpPr>
        <p:spPr>
          <a:xfrm>
            <a:off x="3022401" y="2466109"/>
            <a:ext cx="6096000" cy="2246769"/>
          </a:xfrm>
          <a:prstGeom prst="rect">
            <a:avLst/>
          </a:prstGeom>
        </p:spPr>
        <p:txBody>
          <a:bodyPr wrap="square">
            <a:spAutoFit/>
          </a:bodyPr>
          <a:lstStyle/>
          <a:p>
            <a:pPr algn="r" rtl="1"/>
            <a:r>
              <a:rPr lang="ar-DZ" sz="2000" dirty="0" smtClean="0">
                <a:solidFill>
                  <a:srgbClr val="92D050"/>
                </a:solidFill>
              </a:rPr>
              <a:t>الهدف الخاص:</a:t>
            </a:r>
          </a:p>
          <a:p>
            <a:pPr algn="r" rtl="1"/>
            <a:r>
              <a:rPr lang="ar-DZ" sz="2000" dirty="0" smtClean="0"/>
              <a:t> أن يميز الطالب بين المصادر الأساسية والمصادر الثانوية</a:t>
            </a:r>
          </a:p>
          <a:p>
            <a:pPr algn="r" rtl="1"/>
            <a:r>
              <a:rPr lang="ar-DZ" sz="2000" dirty="0" smtClean="0">
                <a:hlinkClick r:id="rId3" tooltip="الأهداف الاجرائية"/>
              </a:rPr>
              <a:t>الأهداف </a:t>
            </a:r>
            <a:r>
              <a:rPr lang="ar-DZ" sz="2000" dirty="0" err="1" smtClean="0">
                <a:hlinkClick r:id="rId3" tooltip="الأهداف الاجرائية"/>
              </a:rPr>
              <a:t>الاجرائية</a:t>
            </a:r>
            <a:r>
              <a:rPr lang="ar-DZ" sz="2000" dirty="0" smtClean="0"/>
              <a:t>:</a:t>
            </a:r>
            <a:br>
              <a:rPr lang="ar-DZ" sz="2000" dirty="0" smtClean="0"/>
            </a:br>
            <a:endParaRPr lang="ar-DZ" sz="2000" dirty="0" smtClean="0"/>
          </a:p>
          <a:p>
            <a:pPr algn="r" rtl="1"/>
            <a:r>
              <a:rPr lang="ar-DZ" sz="2000" dirty="0" smtClean="0"/>
              <a:t> -أن يستخرج الطالب معالم التفلسف عبر النصوص</a:t>
            </a:r>
          </a:p>
          <a:p>
            <a:pPr algn="r" rtl="1"/>
            <a:r>
              <a:rPr lang="ar-DZ" sz="2000" dirty="0" smtClean="0"/>
              <a:t>- أن يكتشف الطالب قيمة التفكير </a:t>
            </a:r>
            <a:r>
              <a:rPr lang="ar-DZ" sz="2000" dirty="0" err="1" smtClean="0"/>
              <a:t>عبرالمفهوم</a:t>
            </a:r>
            <a:r>
              <a:rPr lang="ar-DZ" sz="2000" dirty="0" smtClean="0"/>
              <a:t> الفلسفي في مقاربة الموضوعات.</a:t>
            </a:r>
            <a:endParaRPr lang="ar-DZ" sz="2000" dirty="0"/>
          </a:p>
        </p:txBody>
      </p:sp>
    </p:spTree>
    <p:extLst>
      <p:ext uri="{BB962C8B-B14F-4D97-AF65-F5344CB8AC3E}">
        <p14:creationId xmlns:p14="http://schemas.microsoft.com/office/powerpoint/2010/main" xmlns="" val="209574504"/>
      </p:ext>
    </p:extLst>
  </p:cSld>
  <p:clrMapOvr>
    <a:masterClrMapping/>
  </p:clrMapOvr>
  <p:transition advTm="1263"/>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935272" y="149377"/>
            <a:ext cx="8229600" cy="562074"/>
          </a:xfrm>
          <a:prstGeom prst="rect">
            <a:avLst/>
          </a:prstGeom>
          <a:blipFill>
            <a:blip r:embed="rId2"/>
            <a:tile tx="0" ty="0" sx="100000" sy="100000" flip="none" algn="tl"/>
          </a:blip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ar-DZ" sz="3200" b="1" i="0" u="none" strike="noStrike" kern="1200" cap="none" spc="0" normalizeH="0" baseline="0" noProof="0" dirty="0" smtClean="0">
                <a:ln>
                  <a:noFill/>
                </a:ln>
                <a:solidFill>
                  <a:srgbClr val="FF0000"/>
                </a:solidFill>
                <a:effectLst/>
                <a:uLnTx/>
                <a:uFillTx/>
                <a:latin typeface="Calibri"/>
                <a:ea typeface="+mj-ea"/>
                <a:cs typeface="Times New Roman" panose="02020603050405020304" pitchFamily="18" charset="0"/>
              </a:rPr>
              <a:t>المحتويات</a:t>
            </a:r>
            <a:endParaRPr kumimoji="0" lang="fr-FR" sz="3200" b="1" i="0" u="none" strike="noStrike" kern="1200" cap="none" spc="0" normalizeH="0" baseline="0" noProof="0" dirty="0">
              <a:ln>
                <a:noFill/>
              </a:ln>
              <a:solidFill>
                <a:srgbClr val="FF0000"/>
              </a:solidFill>
              <a:effectLst/>
              <a:uLnTx/>
              <a:uFillTx/>
              <a:latin typeface="Calibri"/>
              <a:ea typeface="+mj-ea"/>
              <a:cs typeface="+mj-cs"/>
            </a:endParaRPr>
          </a:p>
        </p:txBody>
      </p:sp>
      <p:sp>
        <p:nvSpPr>
          <p:cNvPr id="4" name="Rectangle 3"/>
          <p:cNvSpPr/>
          <p:nvPr/>
        </p:nvSpPr>
        <p:spPr>
          <a:xfrm>
            <a:off x="3386202" y="1114817"/>
            <a:ext cx="6597041" cy="2844625"/>
          </a:xfrm>
          <a:prstGeom prst="rect">
            <a:avLst/>
          </a:prstGeom>
        </p:spPr>
        <p:txBody>
          <a:bodyPr wrap="square">
            <a:spAutoFit/>
          </a:bodyPr>
          <a:lstStyle/>
          <a:p>
            <a:pPr algn="ctr">
              <a:lnSpc>
                <a:spcPct val="107000"/>
              </a:lnSpc>
              <a:spcAft>
                <a:spcPts val="800"/>
              </a:spcAft>
            </a:pPr>
            <a:r>
              <a:rPr lang="ar-DZ" sz="1600" b="1" dirty="0">
                <a:latin typeface="Calibri" panose="020F0502020204030204" pitchFamily="34" charset="0"/>
                <a:ea typeface="Calibri" panose="020F0502020204030204" pitchFamily="34" charset="0"/>
              </a:rPr>
              <a:t> </a:t>
            </a:r>
            <a:endParaRPr lang="fr-FR" sz="1100" dirty="0" smtClean="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DZ" sz="2400" dirty="0" smtClean="0">
                <a:latin typeface="Calibri" panose="020F0502020204030204" pitchFamily="34" charset="0"/>
                <a:ea typeface="Calibri" panose="020F0502020204030204" pitchFamily="34" charset="0"/>
              </a:rPr>
              <a:t>1-</a:t>
            </a:r>
            <a:r>
              <a:rPr lang="ar-DZ" sz="2400" dirty="0" smtClean="0"/>
              <a:t> </a:t>
            </a:r>
            <a:r>
              <a:rPr lang="ar-DZ" sz="2400" b="1" dirty="0" smtClean="0"/>
              <a:t>أولا- </a:t>
            </a:r>
            <a:r>
              <a:rPr lang="ar-DZ" sz="2400" b="1" dirty="0" err="1" smtClean="0"/>
              <a:t>ليبنتز</a:t>
            </a:r>
            <a:r>
              <a:rPr lang="ar-DZ" sz="2400" b="1" dirty="0" smtClean="0"/>
              <a:t> سيرة وفكر:</a:t>
            </a:r>
            <a:endParaRPr lang="fr-FR" sz="2400" dirty="0" smtClean="0"/>
          </a:p>
          <a:p>
            <a:pPr algn="r">
              <a:lnSpc>
                <a:spcPct val="107000"/>
              </a:lnSpc>
              <a:spcAft>
                <a:spcPts val="800"/>
              </a:spcAft>
            </a:pPr>
            <a:r>
              <a:rPr lang="ar-DZ" sz="2400" dirty="0" smtClean="0"/>
              <a:t>2- </a:t>
            </a:r>
            <a:r>
              <a:rPr lang="ar-DZ" sz="2400" b="1" u="sng" dirty="0" smtClean="0"/>
              <a:t>ثانيا- في كتاب </a:t>
            </a:r>
            <a:r>
              <a:rPr lang="ar-DZ" sz="2400" b="1" u="sng" dirty="0" err="1" smtClean="0"/>
              <a:t>المونادولوجيا</a:t>
            </a:r>
            <a:r>
              <a:rPr lang="ar-DZ" sz="2400" b="1" u="sng" dirty="0" smtClean="0"/>
              <a:t>:</a:t>
            </a:r>
            <a:endParaRPr lang="fr-FR" sz="2400" dirty="0" smtClean="0"/>
          </a:p>
          <a:p>
            <a:pPr algn="r" rtl="1">
              <a:lnSpc>
                <a:spcPct val="107000"/>
              </a:lnSpc>
              <a:spcAft>
                <a:spcPts val="800"/>
              </a:spcAft>
            </a:pPr>
            <a:r>
              <a:rPr lang="ar-DZ" sz="2400" dirty="0" smtClean="0"/>
              <a:t>3- </a:t>
            </a:r>
            <a:r>
              <a:rPr lang="ar-DZ" sz="2400" b="1" dirty="0" smtClean="0"/>
              <a:t>ثالثا-في فلسفة </a:t>
            </a:r>
            <a:r>
              <a:rPr lang="ar-DZ" sz="2400" b="1" dirty="0" err="1" smtClean="0"/>
              <a:t>ليبنتز</a:t>
            </a:r>
            <a:endParaRPr lang="ar-DZ" sz="2400" dirty="0" smtClean="0"/>
          </a:p>
          <a:p>
            <a:pPr algn="r">
              <a:lnSpc>
                <a:spcPct val="107000"/>
              </a:lnSpc>
              <a:spcAft>
                <a:spcPts val="800"/>
              </a:spcAft>
            </a:pPr>
            <a:r>
              <a:rPr lang="ar-DZ" sz="2400" dirty="0" smtClean="0">
                <a:latin typeface="Calibri" panose="020F0502020204030204" pitchFamily="34" charset="0"/>
                <a:ea typeface="Calibri" panose="020F0502020204030204" pitchFamily="34" charset="0"/>
              </a:rPr>
              <a:t>4- </a:t>
            </a:r>
            <a:r>
              <a:rPr lang="ar-DZ" sz="2400" b="1" dirty="0" smtClean="0"/>
              <a:t>رابعا-أهم الأفكار الواردة في </a:t>
            </a:r>
            <a:r>
              <a:rPr lang="ar-DZ" sz="2400" b="1" dirty="0" err="1" smtClean="0"/>
              <a:t>المونادولوجيا</a:t>
            </a:r>
            <a:r>
              <a:rPr lang="ar-DZ" sz="2400" dirty="0" smtClean="0">
                <a:latin typeface="Calibri" panose="020F0502020204030204" pitchFamily="34" charset="0"/>
                <a:ea typeface="Calibri" panose="020F0502020204030204" pitchFamily="34" charset="0"/>
              </a:rPr>
              <a:t>.</a:t>
            </a:r>
            <a:endParaRPr lang="ar-DZ" sz="2400" dirty="0" smtClean="0"/>
          </a:p>
          <a:p>
            <a:pPr algn="r">
              <a:lnSpc>
                <a:spcPct val="107000"/>
              </a:lnSpc>
              <a:spcAft>
                <a:spcPts val="800"/>
              </a:spcAft>
            </a:pPr>
            <a:r>
              <a:rPr lang="ar-DZ" sz="2400" dirty="0" smtClean="0">
                <a:latin typeface="Calibri" panose="020F0502020204030204" pitchFamily="34" charset="0"/>
                <a:ea typeface="Calibri" panose="020F0502020204030204" pitchFamily="34" charset="0"/>
              </a:rPr>
              <a:t>5- </a:t>
            </a:r>
            <a:r>
              <a:rPr lang="ar-DZ" sz="2400" dirty="0">
                <a:latin typeface="Calibri" panose="020F0502020204030204" pitchFamily="34" charset="0"/>
                <a:ea typeface="Calibri" panose="020F0502020204030204" pitchFamily="34" charset="0"/>
              </a:rPr>
              <a:t>خاتمة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4226445732"/>
      </p:ext>
    </p:extLst>
  </p:cSld>
  <p:clrMapOvr>
    <a:masterClrMapping/>
  </p:clrMapOvr>
  <p:transition advTm="936"/>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5469" y="0"/>
            <a:ext cx="11661732" cy="5505931"/>
          </a:xfrm>
          <a:prstGeom prst="rect">
            <a:avLst/>
          </a:prstGeom>
        </p:spPr>
        <p:txBody>
          <a:bodyPr wrap="square">
            <a:spAutoFit/>
          </a:bodyPr>
          <a:lstStyle/>
          <a:p>
            <a:pPr algn="ctr">
              <a:lnSpc>
                <a:spcPct val="107000"/>
              </a:lnSpc>
              <a:spcAft>
                <a:spcPts val="800"/>
              </a:spcAft>
            </a:pPr>
            <a:r>
              <a:rPr lang="ar-DZ" sz="1600" dirty="0">
                <a:latin typeface="Calibri" panose="020F0502020204030204" pitchFamily="34" charset="0"/>
                <a:ea typeface="Calibri" panose="020F0502020204030204" pitchFamily="34" charset="0"/>
              </a:rPr>
              <a:t> </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r" rtl="1"/>
            <a:r>
              <a:rPr lang="ar-DZ" sz="2400" b="1" dirty="0" smtClean="0"/>
              <a:t>أولا- </a:t>
            </a:r>
            <a:r>
              <a:rPr lang="ar-DZ" sz="2400" b="1" dirty="0" err="1" smtClean="0"/>
              <a:t>ليبنتز</a:t>
            </a:r>
            <a:r>
              <a:rPr lang="ar-DZ" sz="2400" b="1" dirty="0" smtClean="0"/>
              <a:t> سيرة وفكر:</a:t>
            </a:r>
            <a:endParaRPr lang="fr-FR" sz="2400" dirty="0" smtClean="0"/>
          </a:p>
          <a:p>
            <a:pPr algn="just" rtl="1"/>
            <a:r>
              <a:rPr lang="ar-SA" sz="2400" dirty="0" smtClean="0"/>
              <a:t>      ولد </a:t>
            </a:r>
            <a:r>
              <a:rPr lang="ar-SA" sz="2400" dirty="0" err="1" smtClean="0"/>
              <a:t>غوتفريد</a:t>
            </a:r>
            <a:r>
              <a:rPr lang="ar-SA" sz="2400" dirty="0" smtClean="0"/>
              <a:t> </a:t>
            </a:r>
            <a:r>
              <a:rPr lang="ar-SA" sz="2400" dirty="0" err="1" smtClean="0"/>
              <a:t>فيلهيلم</a:t>
            </a:r>
            <a:r>
              <a:rPr lang="ar-SA" sz="2400" dirty="0" smtClean="0"/>
              <a:t> </a:t>
            </a:r>
            <a:r>
              <a:rPr lang="ar-DZ" sz="2400" dirty="0" smtClean="0"/>
              <a:t>ل</a:t>
            </a:r>
            <a:r>
              <a:rPr lang="ar-SA" sz="2400" dirty="0" err="1" smtClean="0"/>
              <a:t>يبنتز</a:t>
            </a:r>
            <a:r>
              <a:rPr lang="ar-SA" sz="2400" dirty="0" smtClean="0"/>
              <a:t>(</a:t>
            </a:r>
            <a:r>
              <a:rPr lang="fr-FR" sz="2400" dirty="0" smtClean="0"/>
              <a:t> Gottfried Wilhelm Leibniz)</a:t>
            </a:r>
            <a:r>
              <a:rPr lang="ar-SA" sz="1600" dirty="0" smtClean="0"/>
              <a:t>1646-1716) في هانوفر الألمانية،في أسرة امتهنت القانون والعلوم العقلية، نشأ في أحضان التعاليم البروتستانتية، وعرف عنه التفوق منذ صغره فقد كان متميزا في المدرسة خاصة مدرسة نيكولاي </a:t>
            </a:r>
            <a:r>
              <a:rPr lang="fr-FR" sz="1600" dirty="0" smtClean="0"/>
              <a:t>NIKOLOI </a:t>
            </a:r>
            <a:r>
              <a:rPr lang="fr-FR" sz="1600" dirty="0" err="1" smtClean="0"/>
              <a:t>SCHULe</a:t>
            </a:r>
            <a:r>
              <a:rPr lang="ar-DZ" sz="1600" dirty="0" smtClean="0"/>
              <a:t>، درس الفلسفة والقانون والرياضيات واهتم بالشأن السياسي، وقد تواصل مع فلسفة أفلاطون وأرسطو </a:t>
            </a:r>
            <a:r>
              <a:rPr lang="ar-DZ" sz="1600" dirty="0" err="1" smtClean="0"/>
              <a:t>وفيرجيليوس</a:t>
            </a:r>
            <a:r>
              <a:rPr lang="ar-DZ" sz="1600" dirty="0" smtClean="0"/>
              <a:t> وتأثر بآرائهم وبمنهجهم، كما تواصل مع تراث الفلسفة اللاهوتية في صورته المدرسية، وبعدها </a:t>
            </a:r>
            <a:r>
              <a:rPr lang="ar-DZ" sz="1600" dirty="0" err="1" smtClean="0"/>
              <a:t>إطلع</a:t>
            </a:r>
            <a:r>
              <a:rPr lang="ar-DZ" sz="1600" dirty="0" smtClean="0"/>
              <a:t> على فلسفة بيكون وديكارت </a:t>
            </a:r>
            <a:r>
              <a:rPr lang="ar-DZ" sz="1600" dirty="0" err="1" smtClean="0"/>
              <a:t>وهوبز</a:t>
            </a:r>
            <a:r>
              <a:rPr lang="ar-DZ" sz="1600" dirty="0" smtClean="0"/>
              <a:t> </a:t>
            </a:r>
            <a:r>
              <a:rPr lang="ar-DZ" sz="1600" dirty="0" err="1" smtClean="0"/>
              <a:t>وغاليلو</a:t>
            </a:r>
            <a:r>
              <a:rPr lang="ar-DZ" sz="1600" dirty="0" smtClean="0"/>
              <a:t>. </a:t>
            </a:r>
            <a:endParaRPr lang="fr-FR" sz="1600" dirty="0" smtClean="0"/>
          </a:p>
          <a:p>
            <a:pPr algn="just" rtl="1"/>
            <a:r>
              <a:rPr lang="ar-DZ" sz="1600" dirty="0" smtClean="0"/>
              <a:t>وعندما سافر إلى فرانكفورت اهتم بإصلاح اللوائح القانونية، ومن مظاهر اهتمامه بالفعل السياسي </a:t>
            </a:r>
            <a:r>
              <a:rPr lang="ar-DZ" sz="1600" dirty="0" err="1" smtClean="0"/>
              <a:t>ماكتبه</a:t>
            </a:r>
            <a:r>
              <a:rPr lang="ar-DZ" sz="1600" dirty="0" smtClean="0"/>
              <a:t> من رسائل تحت عنوان"الأمن العام الداخلي والخارجي"وفيها اقترح على لويس الرابع عشر ملك فرنسا بضرورة القيام بحملة غزو لمصر.</a:t>
            </a:r>
            <a:endParaRPr lang="fr-FR" sz="1600" dirty="0" smtClean="0"/>
          </a:p>
          <a:p>
            <a:pPr algn="just" rtl="1"/>
            <a:r>
              <a:rPr lang="ar-DZ" sz="1600" dirty="0" smtClean="0"/>
              <a:t> ولكن اهتمامه في باريس كان متوجها للأبحاث الرياضية وفعلا تمكن من كشف حساب التفاضل والتكامل، وفي باريس تواصل مع كبار الفلاسفة ورجال اللاهوت والعلم، وعرض عليهم رؤيته الفلسفية والعلمية، كما التقى </a:t>
            </a:r>
            <a:r>
              <a:rPr lang="ar-DZ" sz="1600" dirty="0" err="1" smtClean="0"/>
              <a:t>بسبينوزا</a:t>
            </a:r>
            <a:r>
              <a:rPr lang="ar-DZ" sz="1600" dirty="0" smtClean="0"/>
              <a:t> في هولندا، وأعجب بفلسفته لكنه سرعان ما تنكر لها لأن </a:t>
            </a:r>
            <a:r>
              <a:rPr lang="ar-DZ" sz="1600" dirty="0" err="1" smtClean="0"/>
              <a:t>سبينوزا</a:t>
            </a:r>
            <a:r>
              <a:rPr lang="ar-DZ" sz="1600" dirty="0" smtClean="0"/>
              <a:t> عرف في الأوساط الفكرية والجماهيرية </a:t>
            </a:r>
            <a:r>
              <a:rPr lang="ar-DZ" sz="1600" dirty="0" err="1" smtClean="0"/>
              <a:t>بالالحاد</a:t>
            </a:r>
            <a:r>
              <a:rPr lang="ar-DZ" sz="1600" dirty="0" smtClean="0"/>
              <a:t>، ومن بين الكتب التي ألفها في الفلسفة "مقال في الميتافيزيقا</a:t>
            </a:r>
            <a:r>
              <a:rPr lang="fr-FR" sz="1600" dirty="0" smtClean="0"/>
              <a:t>Discours de métaphysique</a:t>
            </a:r>
            <a:r>
              <a:rPr lang="ar-DZ" sz="1600" dirty="0" smtClean="0"/>
              <a:t>"(1686)، (مذهب جديد في الطبيعة</a:t>
            </a:r>
            <a:r>
              <a:rPr lang="fr-FR" sz="1600" dirty="0" smtClean="0"/>
              <a:t>Système nouveau de la nature</a:t>
            </a:r>
            <a:r>
              <a:rPr lang="ar-DZ" sz="1600" dirty="0" smtClean="0"/>
              <a:t>)(1695)، </a:t>
            </a:r>
            <a:r>
              <a:rPr lang="ar-DZ" sz="1600" dirty="0" err="1" smtClean="0"/>
              <a:t>و</a:t>
            </a:r>
            <a:r>
              <a:rPr lang="ar-DZ" sz="1600" dirty="0" smtClean="0"/>
              <a:t>(</a:t>
            </a:r>
            <a:r>
              <a:rPr lang="ar-DZ" sz="1600" dirty="0" err="1" smtClean="0"/>
              <a:t>ابحاث</a:t>
            </a:r>
            <a:r>
              <a:rPr lang="ar-DZ" sz="1600" dirty="0" smtClean="0"/>
              <a:t> جديدة في الذهن البشري</a:t>
            </a:r>
            <a:r>
              <a:rPr lang="fr-FR" sz="1600" dirty="0" smtClean="0"/>
              <a:t>Nouveaux essais sur l’</a:t>
            </a:r>
            <a:r>
              <a:rPr lang="fr-FR" sz="1600" dirty="0" err="1" smtClean="0"/>
              <a:t>entenderment</a:t>
            </a:r>
            <a:r>
              <a:rPr lang="fr-FR" sz="1600" dirty="0" smtClean="0"/>
              <a:t> humain</a:t>
            </a:r>
            <a:r>
              <a:rPr lang="ar-DZ" sz="1600" dirty="0" smtClean="0"/>
              <a:t> (1696)، وترأس أول أكاديمية في برلين عام (1700) وفي تلك الفترة نشر كتابه الأساسي في الفلسفة وهو (الحكمة الإلهية</a:t>
            </a:r>
            <a:r>
              <a:rPr lang="fr-FR" sz="1600" dirty="0" smtClean="0"/>
              <a:t>Théodicée</a:t>
            </a:r>
            <a:r>
              <a:rPr lang="ar-DZ" sz="1600" dirty="0" smtClean="0"/>
              <a:t>)، وبحكم قرب </a:t>
            </a:r>
            <a:r>
              <a:rPr lang="ar-DZ" sz="1600" dirty="0" err="1" smtClean="0"/>
              <a:t>ليبنتز</a:t>
            </a:r>
            <a:r>
              <a:rPr lang="ar-DZ" sz="1600" dirty="0" smtClean="0"/>
              <a:t> من الأسرة الحاكمة ظلت حياته الشخصية مجهولة ومحل تساؤلات عديدة.</a:t>
            </a:r>
            <a:endParaRPr lang="fr-FR" sz="1600" dirty="0" smtClean="0"/>
          </a:p>
          <a:p>
            <a:pPr algn="just" rtl="1"/>
            <a:r>
              <a:rPr lang="ar-DZ" sz="1600" dirty="0" smtClean="0"/>
              <a:t> وعرف عنه أنه لم يتزوج، وهذا القرب من الأسرة الحاكمة جعل </a:t>
            </a:r>
            <a:r>
              <a:rPr lang="ar-DZ" sz="1600" dirty="0" err="1" smtClean="0"/>
              <a:t>سبينوزا</a:t>
            </a:r>
            <a:r>
              <a:rPr lang="ar-DZ" sz="1600" dirty="0" smtClean="0"/>
              <a:t> يشك في كل ما كتبه </a:t>
            </a:r>
            <a:r>
              <a:rPr lang="ar-DZ" sz="1600" dirty="0" err="1" smtClean="0"/>
              <a:t>ليبنتز</a:t>
            </a:r>
            <a:r>
              <a:rPr lang="ar-DZ" sz="1600" dirty="0" smtClean="0"/>
              <a:t>، ويصفه فؤاد زكريا بالأسطورة يقول:" ربما كان </a:t>
            </a:r>
            <a:r>
              <a:rPr lang="ar-DZ" sz="1600" dirty="0" err="1" smtClean="0"/>
              <a:t>ليبنتز</a:t>
            </a:r>
            <a:r>
              <a:rPr lang="ar-DZ" sz="1600" dirty="0" smtClean="0"/>
              <a:t> آخر ممثل لتلك الفئة "الموسوعية" من المفكرين، ففي عصره وربما قبل عصره بقليل، كان عهد التخصص قد بدأ، واتسعت المعارف البشرية إلى حد أصبح من المحتم على </a:t>
            </a:r>
            <a:r>
              <a:rPr lang="ar-DZ" sz="1600" dirty="0" err="1" smtClean="0"/>
              <a:t>المرأ</a:t>
            </a:r>
            <a:r>
              <a:rPr lang="ar-DZ" sz="1600" dirty="0" smtClean="0"/>
              <a:t> أن يختار بين الفلسفة أو الأدب أو العلم أو القانون أو السياسة، ..ولكن الدهشة تمتلك المرء حتما حين يجد </a:t>
            </a:r>
            <a:r>
              <a:rPr lang="ar-DZ" sz="1600" dirty="0" err="1" smtClean="0"/>
              <a:t>ليبنتز</a:t>
            </a:r>
            <a:r>
              <a:rPr lang="ar-DZ" sz="1600" dirty="0" smtClean="0"/>
              <a:t> قد اشتغل بهذه الفروع كلها معا".  وموسوعية </a:t>
            </a:r>
            <a:r>
              <a:rPr lang="ar-DZ" sz="1600" dirty="0" err="1" smtClean="0"/>
              <a:t>ليبنتز</a:t>
            </a:r>
            <a:r>
              <a:rPr lang="ar-DZ" sz="1600" dirty="0" smtClean="0"/>
              <a:t> تثير الاستغراب في النصف الثاني من القرن السابع عشر، خاصة </a:t>
            </a:r>
            <a:r>
              <a:rPr lang="ar-DZ" sz="1600" dirty="0" err="1" smtClean="0"/>
              <a:t>اذا</a:t>
            </a:r>
            <a:r>
              <a:rPr lang="ar-DZ" sz="1600" dirty="0" smtClean="0"/>
              <a:t> كان الأمر يتعلق بفيلسوف ينافس ديكارت في الرياضيات والفلسفة وينافس نيوتن في العلوم ويتفوق عليه في حساب التفاضل والتكامل، إنه فيلسوف موسوعي تعدى فكره الجغرافية ليصبح فكرا عالميا، </a:t>
            </a:r>
            <a:r>
              <a:rPr lang="ar-DZ" sz="1600" dirty="0" err="1" smtClean="0"/>
              <a:t>وليبنتز</a:t>
            </a:r>
            <a:r>
              <a:rPr lang="ar-DZ" sz="1600" dirty="0" smtClean="0"/>
              <a:t> من بين الفلاسفة الذين آمنوا بالوحدة الأوروبية.</a:t>
            </a:r>
            <a:endParaRPr lang="fr-FR" sz="1600" dirty="0" smtClean="0"/>
          </a:p>
          <a:p>
            <a:pPr algn="just" rtl="1"/>
            <a:r>
              <a:rPr lang="ar-SA" sz="1600" dirty="0" smtClean="0"/>
              <a:t>-</a:t>
            </a:r>
            <a:r>
              <a:rPr lang="ar-DZ" sz="1600" dirty="0" smtClean="0"/>
              <a:t> ألبير نصري نادر، مركز دراسات الوحدة العربية، بيروت، ط1، 2015. ص11 من مقدمة المترجم.</a:t>
            </a:r>
            <a:endParaRPr lang="fr-FR" sz="1600" dirty="0" smtClean="0"/>
          </a:p>
          <a:p>
            <a:pPr algn="just" rtl="1"/>
            <a:r>
              <a:rPr lang="ar-SA" sz="1600" dirty="0" smtClean="0"/>
              <a:t>-</a:t>
            </a:r>
            <a:r>
              <a:rPr lang="ar-DZ" sz="1600" dirty="0" smtClean="0"/>
              <a:t> فؤاد زكريا، آفاق الفلسفة، مرجع سابق، </a:t>
            </a:r>
            <a:r>
              <a:rPr lang="ar-DZ" sz="1600" dirty="0" smtClean="0"/>
              <a:t>ص134</a:t>
            </a:r>
            <a:r>
              <a:rPr lang="ar-DZ" sz="2400" dirty="0" smtClean="0"/>
              <a:t>.</a:t>
            </a:r>
            <a:endParaRPr lang="fr-FR" sz="2400" dirty="0"/>
          </a:p>
        </p:txBody>
      </p:sp>
    </p:spTree>
    <p:extLst>
      <p:ext uri="{BB962C8B-B14F-4D97-AF65-F5344CB8AC3E}">
        <p14:creationId xmlns:p14="http://schemas.microsoft.com/office/powerpoint/2010/main" xmlns="" val="1492194028"/>
      </p:ext>
    </p:extLst>
  </p:cSld>
  <p:clrMapOvr>
    <a:masterClrMapping/>
  </p:clrMapOvr>
  <p:transition advTm="78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5468" y="-461152"/>
            <a:ext cx="11799518" cy="5216428"/>
          </a:xfrm>
          <a:prstGeom prst="rect">
            <a:avLst/>
          </a:prstGeom>
        </p:spPr>
        <p:txBody>
          <a:bodyPr wrap="square">
            <a:spAutoFit/>
          </a:bodyPr>
          <a:lstStyle/>
          <a:p>
            <a:pPr algn="r">
              <a:lnSpc>
                <a:spcPct val="107000"/>
              </a:lnSpc>
              <a:spcAft>
                <a:spcPts val="800"/>
              </a:spcAft>
            </a:pPr>
            <a:r>
              <a:rPr lang="fr-FR" sz="1600" dirty="0" smtClean="0">
                <a:effectLst/>
                <a:latin typeface="Calibri" panose="020F0502020204030204" pitchFamily="34" charset="0"/>
                <a:ea typeface="Calibri" panose="020F0502020204030204" pitchFamily="34" charset="0"/>
                <a:cs typeface="Arial" panose="020B0604020202020204" pitchFamily="34" charset="0"/>
              </a:rPr>
              <a:t> </a:t>
            </a:r>
            <a:endParaRPr lang="fr-FR" sz="1100" dirty="0" smtClean="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DZ" sz="1600" dirty="0">
                <a:latin typeface="Calibri" panose="020F0502020204030204" pitchFamily="34" charset="0"/>
                <a:ea typeface="Calibri" panose="020F0502020204030204" pitchFamily="34" charset="0"/>
              </a:rPr>
              <a:t> </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r>
              <a:rPr lang="ar-DZ" sz="2400" dirty="0" smtClean="0"/>
              <a:t>138</a:t>
            </a:r>
            <a:r>
              <a:rPr lang="ar-DZ" sz="2400" b="1" u="sng" dirty="0" smtClean="0"/>
              <a:t>ثانيا- </a:t>
            </a:r>
            <a:r>
              <a:rPr lang="ar-DZ" sz="2400" b="1" u="sng" dirty="0" smtClean="0"/>
              <a:t>في كتاب </a:t>
            </a:r>
            <a:r>
              <a:rPr lang="ar-DZ" sz="2400" b="1" u="sng" dirty="0" err="1" smtClean="0"/>
              <a:t>المونادولوجيا</a:t>
            </a:r>
            <a:r>
              <a:rPr lang="ar-DZ" sz="2400" b="1" u="sng" dirty="0" smtClean="0"/>
              <a:t>:</a:t>
            </a:r>
            <a:endParaRPr lang="fr-FR" sz="2400" dirty="0" smtClean="0"/>
          </a:p>
          <a:p>
            <a:pPr algn="just" rtl="1"/>
            <a:r>
              <a:rPr lang="ar-DZ" sz="2400" dirty="0" smtClean="0"/>
              <a:t>     في الأصل هو عبارة عن مقال قصير عرض فيه فلسفته أرسله إلى صديق له </a:t>
            </a:r>
            <a:r>
              <a:rPr lang="ar-DZ" sz="2400" dirty="0" err="1" smtClean="0"/>
              <a:t>إسمه</a:t>
            </a:r>
            <a:r>
              <a:rPr lang="ar-DZ" sz="2400" dirty="0" smtClean="0"/>
              <a:t> "</a:t>
            </a:r>
            <a:r>
              <a:rPr lang="ar-DZ" sz="2400" dirty="0" err="1" smtClean="0"/>
              <a:t>ريمون</a:t>
            </a:r>
            <a:r>
              <a:rPr lang="ar-DZ" sz="2400" dirty="0" smtClean="0"/>
              <a:t>" يتضمن مذهبه الميتافيزيقي الروحي، ولم يكن </a:t>
            </a:r>
            <a:r>
              <a:rPr lang="ar-DZ" sz="2400" dirty="0" err="1" smtClean="0"/>
              <a:t>ليبنتز</a:t>
            </a:r>
            <a:r>
              <a:rPr lang="ar-DZ" sz="2400" dirty="0" smtClean="0"/>
              <a:t> نشره وإنما وضعه إلى جانب أوراقه الخاصة، ويعتبر هذا الكتاب أو الرسالة من أواخر الأعمال التي ألفها </a:t>
            </a:r>
            <a:r>
              <a:rPr lang="ar-DZ" sz="2400" dirty="0" err="1" smtClean="0"/>
              <a:t>ليبنتز</a:t>
            </a:r>
            <a:r>
              <a:rPr lang="ar-DZ" sz="2400" dirty="0" smtClean="0"/>
              <a:t>، فقد ألفه عامين قبل وفاته، كما ألف في نفس الفترة كتابه المتميز"مبادئ الطبيعة واللطف الإلهي</a:t>
            </a:r>
            <a:r>
              <a:rPr lang="fr-FR" sz="2400" dirty="0" smtClean="0"/>
              <a:t>principes de la nature et de la grâce</a:t>
            </a:r>
            <a:r>
              <a:rPr lang="ar-SA" sz="2400" dirty="0" smtClean="0"/>
              <a:t>) ويعدان من أنضج ما كتب في الميتافيزيقا، ويعد كتاب </a:t>
            </a:r>
            <a:r>
              <a:rPr lang="ar-SA" sz="2400" dirty="0" err="1" smtClean="0"/>
              <a:t>المونادولوجيا</a:t>
            </a:r>
            <a:r>
              <a:rPr lang="ar-SA" sz="2400" dirty="0" smtClean="0"/>
              <a:t> من أهم الكتب لأنه بمثابة مدخل لفهم فلسفة </a:t>
            </a:r>
            <a:r>
              <a:rPr lang="ar-SA" sz="2400" dirty="0" err="1" smtClean="0"/>
              <a:t>ليبنتز</a:t>
            </a:r>
            <a:r>
              <a:rPr lang="ar-SA" sz="2400" dirty="0" smtClean="0"/>
              <a:t>،</a:t>
            </a:r>
            <a:r>
              <a:rPr lang="ar-DZ" sz="2400" dirty="0" smtClean="0"/>
              <a:t> وعنوان الكتاب (</a:t>
            </a:r>
            <a:r>
              <a:rPr lang="ar-DZ" sz="2400" dirty="0" err="1" smtClean="0"/>
              <a:t>المونادولوجيا</a:t>
            </a:r>
            <a:r>
              <a:rPr lang="ar-DZ" sz="2400" dirty="0" smtClean="0"/>
              <a:t>) لم يختره </a:t>
            </a:r>
            <a:r>
              <a:rPr lang="ar-DZ" sz="2400" dirty="0" err="1" smtClean="0"/>
              <a:t>ليبنتز</a:t>
            </a:r>
            <a:r>
              <a:rPr lang="ar-DZ" sz="2400" dirty="0" smtClean="0"/>
              <a:t> ولم يكن يصدر بهذا العنوان وإنما كان يصدر تحت عنوان"مبادئ الفلسفة </a:t>
            </a:r>
            <a:r>
              <a:rPr lang="fr-FR" sz="2400" dirty="0" smtClean="0"/>
              <a:t>Principes de la Philosophie</a:t>
            </a:r>
            <a:r>
              <a:rPr lang="ar-SA" sz="2400" dirty="0" smtClean="0"/>
              <a:t>" في هانوفر وفينا، وظل هذا </a:t>
            </a:r>
            <a:r>
              <a:rPr lang="ar-SA" sz="2400" dirty="0" err="1" smtClean="0"/>
              <a:t>الإسم</a:t>
            </a:r>
            <a:r>
              <a:rPr lang="ar-SA" sz="2400" dirty="0" smtClean="0"/>
              <a:t> هو السائد لمدة قرن من الزمان، لكن </a:t>
            </a:r>
            <a:r>
              <a:rPr lang="ar-SA" sz="2400" dirty="0" err="1" smtClean="0"/>
              <a:t>كوهلر</a:t>
            </a:r>
            <a:r>
              <a:rPr lang="ar-SA" sz="2400" dirty="0" smtClean="0"/>
              <a:t> في </a:t>
            </a:r>
            <a:r>
              <a:rPr lang="ar-SA" sz="2400" dirty="0" err="1" smtClean="0"/>
              <a:t>اعداده</a:t>
            </a:r>
            <a:r>
              <a:rPr lang="ar-SA" sz="2400" dirty="0" smtClean="0"/>
              <a:t> لطبعة من طبعات الكتاب رأى أن فكرة "الذرة الروحية </a:t>
            </a:r>
            <a:r>
              <a:rPr lang="fr-FR" sz="2400" dirty="0" err="1" smtClean="0"/>
              <a:t>Monad</a:t>
            </a:r>
            <a:r>
              <a:rPr lang="ar-DZ" sz="2400" dirty="0" smtClean="0"/>
              <a:t> فكرة مركزية في الكتاب لذلك وضع عنوان فرعي للترجمة الألمانية  وهو </a:t>
            </a:r>
            <a:r>
              <a:rPr lang="ar-DZ" sz="2400" dirty="0" err="1" smtClean="0"/>
              <a:t>المونادولوجيا</a:t>
            </a:r>
            <a:r>
              <a:rPr lang="ar-DZ" sz="2400" dirty="0" smtClean="0"/>
              <a:t>، ثم جاء بعده </a:t>
            </a:r>
            <a:r>
              <a:rPr lang="ar-DZ" sz="2400" dirty="0" err="1" smtClean="0"/>
              <a:t>إردمان</a:t>
            </a:r>
            <a:r>
              <a:rPr lang="ar-DZ" sz="2400" dirty="0" smtClean="0"/>
              <a:t> في القرن التاسع عشر وجعل </a:t>
            </a:r>
            <a:r>
              <a:rPr lang="ar-DZ" sz="2400" dirty="0" err="1" smtClean="0"/>
              <a:t>المونادولوجيا</a:t>
            </a:r>
            <a:r>
              <a:rPr lang="ar-DZ" sz="2400" dirty="0" smtClean="0"/>
              <a:t> هي العنوان الرئيسي لكتاب نشره بالفرنسية. </a:t>
            </a:r>
            <a:r>
              <a:rPr lang="ar-SA" sz="2400" dirty="0" smtClean="0"/>
              <a:t>-</a:t>
            </a:r>
            <a:r>
              <a:rPr lang="ar-DZ" sz="2400" dirty="0" smtClean="0"/>
              <a:t> المرجع نفسه، ص137</a:t>
            </a:r>
            <a:endParaRPr lang="fr-FR" sz="2400" dirty="0" smtClean="0"/>
          </a:p>
          <a:p>
            <a:pPr algn="just" rtl="1"/>
            <a:r>
              <a:rPr lang="ar-SA" sz="2400" dirty="0" smtClean="0"/>
              <a:t>-</a:t>
            </a:r>
            <a:r>
              <a:rPr lang="ar-DZ" sz="2400" dirty="0" smtClean="0"/>
              <a:t> فؤاد زكريا، آفاق الفلسفة، مرجع سابق، </a:t>
            </a:r>
            <a:r>
              <a:rPr lang="ar-DZ" sz="2400" dirty="0" err="1" smtClean="0"/>
              <a:t>ص</a:t>
            </a:r>
            <a:endParaRPr lang="fr-FR" sz="2400" dirty="0" smtClean="0"/>
          </a:p>
          <a:p>
            <a:pPr algn="just" rtl="1">
              <a:lnSpc>
                <a:spcPct val="107000"/>
              </a:lnSpc>
              <a:spcAft>
                <a:spcPts val="800"/>
              </a:spcAft>
            </a:pPr>
            <a:r>
              <a:rPr lang="fr-FR" sz="2000" b="1" dirty="0" smtClean="0">
                <a:effectLst/>
                <a:latin typeface="Calibri" panose="020F0502020204030204" pitchFamily="34" charset="0"/>
                <a:ea typeface="Calibri" panose="020F0502020204030204" pitchFamily="34" charset="0"/>
                <a:cs typeface="Arial" panose="020B0604020202020204" pitchFamily="34" charset="0"/>
              </a:rPr>
              <a:t> </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88671004"/>
      </p:ext>
    </p:extLst>
  </p:cSld>
  <p:clrMapOvr>
    <a:masterClrMapping/>
  </p:clrMapOvr>
  <p:transition advTm="1482"/>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15239"/>
            <a:ext cx="12095018" cy="7657096"/>
          </a:xfrm>
          <a:prstGeom prst="rect">
            <a:avLst/>
          </a:prstGeom>
        </p:spPr>
        <p:txBody>
          <a:bodyPr wrap="square">
            <a:spAutoFit/>
          </a:bodyPr>
          <a:lstStyle/>
          <a:p>
            <a:pPr algn="just" rtl="1">
              <a:lnSpc>
                <a:spcPct val="107000"/>
              </a:lnSpc>
              <a:spcAft>
                <a:spcPts val="800"/>
              </a:spcAft>
            </a:pPr>
            <a:r>
              <a:rPr lang="fr-FR" sz="1600" dirty="0" smtClean="0">
                <a:effectLst/>
                <a:latin typeface="Calibri" panose="020F0502020204030204" pitchFamily="34" charset="0"/>
                <a:ea typeface="Calibri" panose="020F0502020204030204" pitchFamily="34" charset="0"/>
                <a:cs typeface="Arial" panose="020B0604020202020204" pitchFamily="34" charset="0"/>
              </a:rPr>
              <a:t> </a:t>
            </a:r>
            <a:endParaRPr lang="fr-FR" sz="11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DZ" sz="1600" dirty="0">
                <a:latin typeface="Calibri" panose="020F0502020204030204" pitchFamily="34" charset="0"/>
                <a:ea typeface="Calibri" panose="020F0502020204030204" pitchFamily="34" charset="0"/>
              </a:rPr>
              <a:t> </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r>
              <a:rPr lang="ar-DZ" sz="2000" b="1" dirty="0" smtClean="0"/>
              <a:t>ثالثا-في فلسفة </a:t>
            </a:r>
            <a:r>
              <a:rPr lang="ar-DZ" sz="2000" b="1" dirty="0" err="1" smtClean="0"/>
              <a:t>ليبنتز</a:t>
            </a:r>
            <a:r>
              <a:rPr lang="ar-DZ" sz="2000" b="1" dirty="0" smtClean="0"/>
              <a:t>:</a:t>
            </a:r>
            <a:endParaRPr lang="fr-FR" sz="2000" dirty="0" smtClean="0"/>
          </a:p>
          <a:p>
            <a:pPr algn="just" rtl="1"/>
            <a:r>
              <a:rPr lang="ar-DZ" sz="2000" dirty="0" smtClean="0"/>
              <a:t>كل فلسفة ولها مبادئ عامة ومعجم مفاهيمي يقتضي الإمساك </a:t>
            </a:r>
            <a:r>
              <a:rPr lang="ar-DZ" sz="2000" dirty="0" err="1" smtClean="0"/>
              <a:t>به</a:t>
            </a:r>
            <a:r>
              <a:rPr lang="ar-DZ" sz="2000" dirty="0" smtClean="0"/>
              <a:t> لفهم مقاصد الفيلسوف أو فلسفة ما، وإذا تعلق الأمر </a:t>
            </a:r>
            <a:r>
              <a:rPr lang="ar-DZ" sz="2000" dirty="0" err="1" smtClean="0"/>
              <a:t>بليبنتز</a:t>
            </a:r>
            <a:r>
              <a:rPr lang="ar-DZ" sz="2000" dirty="0" smtClean="0"/>
              <a:t> فإنه عرف بكونه فيلسوف توفيقي حاول الجمع بين كل المذاهب الفلسفية في فلسفته الخاصة، فقد عمل على التوفيق بين الفلسفات القديمة والحديثة، فحاول "الجمع بين فلسفة أفلاطون </a:t>
            </a:r>
            <a:r>
              <a:rPr lang="ar-DZ" sz="2000" dirty="0" err="1" smtClean="0"/>
              <a:t>وديمقريطس</a:t>
            </a:r>
            <a:r>
              <a:rPr lang="ar-DZ" sz="2000" dirty="0" smtClean="0"/>
              <a:t> وأرسطو وديكارت والمدرسيين والمحدثين، وبين اللاهوت والأخلاق والعقل، بحيث يأخذ أفضل ما في كل منها، ثم يتجاوزها إلى </a:t>
            </a:r>
            <a:r>
              <a:rPr lang="ar-DZ" sz="2000" dirty="0" err="1" smtClean="0"/>
              <a:t>ماهو</a:t>
            </a:r>
            <a:r>
              <a:rPr lang="ar-DZ" sz="2000" dirty="0" smtClean="0"/>
              <a:t> أبعد منها" .</a:t>
            </a:r>
            <a:endParaRPr lang="fr-FR" sz="2000" dirty="0" smtClean="0"/>
          </a:p>
          <a:p>
            <a:pPr algn="just" rtl="1"/>
            <a:r>
              <a:rPr lang="ar-DZ" sz="2000" dirty="0" smtClean="0"/>
              <a:t>لكن النزعة التوفيقية قد تكون لها عدة دلالات فقد توحي بالضعف الفكري والعجز عن تقديم الجديد، كما قد توحي بموسوعية المفكر الذي يتنقل داخل تاريخ الفلسفة وينهل منه ما يراه مهما وينقد ما ينبغي نقده، ونزعة </a:t>
            </a:r>
            <a:r>
              <a:rPr lang="ar-DZ" sz="2000" dirty="0" err="1" smtClean="0"/>
              <a:t>ليبنتز</a:t>
            </a:r>
            <a:r>
              <a:rPr lang="ar-DZ" sz="2000" dirty="0" smtClean="0"/>
              <a:t> لا شك نابعة من قدرته على التعامل مع المنجز الفلسفي في مجموعه.</a:t>
            </a:r>
            <a:endParaRPr lang="fr-FR" sz="2000" dirty="0" smtClean="0"/>
          </a:p>
          <a:p>
            <a:pPr algn="just" rtl="1"/>
            <a:r>
              <a:rPr lang="ar-DZ" sz="2000" dirty="0" smtClean="0"/>
              <a:t> ولم يقتصر </a:t>
            </a:r>
            <a:r>
              <a:rPr lang="ar-DZ" sz="2000" dirty="0" err="1" smtClean="0"/>
              <a:t>ليبنتز</a:t>
            </a:r>
            <a:r>
              <a:rPr lang="ar-DZ" sz="2000" dirty="0" smtClean="0"/>
              <a:t> على محاولة الجمع بين المذاهب الفلسفية المختلفة بل حاول الجمع بين الفلسفة والعلم والدين، لأنه أدرك الخطر الذي يتهدد الدين من جراء </a:t>
            </a:r>
            <a:r>
              <a:rPr lang="ar-DZ" sz="2000" dirty="0" err="1" smtClean="0"/>
              <a:t>الكشوفات</a:t>
            </a:r>
            <a:r>
              <a:rPr lang="ar-DZ" sz="2000" dirty="0" smtClean="0"/>
              <a:t> العلمية فعمل على أخلقة </a:t>
            </a:r>
            <a:r>
              <a:rPr lang="ar-DZ" sz="2000" dirty="0" err="1" smtClean="0"/>
              <a:t>الابحاث</a:t>
            </a:r>
            <a:r>
              <a:rPr lang="ar-DZ" sz="2000" dirty="0" smtClean="0"/>
              <a:t> العلمية لكي لا تنحرف عن أهدافها السامية وهي خدمة البشرية، وحاول خلق نوع من  الانسجام بين العلم والدين، كما فعل ذلك بين الله والطبيعة، وعمد إلى التوفيق بين النظرة المادية والنظرة الغائية للكون، وفي كل محاولاته كان يسعى إلى تخفيف التعارض بين الدين والعلم، فنجده يذهب إلى حد بعيد في التفسير الميكانيكي للطبيعة ومن جهة ثانية يحاول توضيح الأفكار بناء على الرؤية الغائية للحياة.</a:t>
            </a:r>
            <a:endParaRPr lang="fr-FR" sz="2000" dirty="0" smtClean="0"/>
          </a:p>
          <a:p>
            <a:pPr algn="just" rtl="1"/>
            <a:r>
              <a:rPr lang="ar-DZ" sz="2000" dirty="0" smtClean="0"/>
              <a:t> ويعتبر </a:t>
            </a:r>
            <a:r>
              <a:rPr lang="ar-DZ" sz="2000" dirty="0" err="1" smtClean="0"/>
              <a:t>ليبنتز</a:t>
            </a:r>
            <a:r>
              <a:rPr lang="ar-DZ" sz="2000" dirty="0" smtClean="0"/>
              <a:t> من أقدر الفلاسفة على القيام بمهمة التوفيق، لأنه تمكن من استيعاب تراث الفلسفة القديمة </a:t>
            </a:r>
            <a:r>
              <a:rPr lang="ar-DZ" sz="2000" dirty="0" err="1" smtClean="0"/>
              <a:t>والوسيطية</a:t>
            </a:r>
            <a:r>
              <a:rPr lang="ar-DZ" sz="2000" dirty="0" smtClean="0"/>
              <a:t> وتواصل مع الفلسفات الحديثة وانفتح عليها قراءة ونقدا، والنزعة التوفيقية التي عرف </a:t>
            </a:r>
            <a:r>
              <a:rPr lang="ar-DZ" sz="2000" dirty="0" err="1" smtClean="0"/>
              <a:t>بها</a:t>
            </a:r>
            <a:r>
              <a:rPr lang="ar-DZ" sz="2000" dirty="0" smtClean="0"/>
              <a:t> </a:t>
            </a:r>
            <a:r>
              <a:rPr lang="ar-DZ" sz="2000" dirty="0" err="1" smtClean="0"/>
              <a:t>ليبنتز</a:t>
            </a:r>
            <a:r>
              <a:rPr lang="ar-DZ" sz="2000" dirty="0" smtClean="0"/>
              <a:t> جعلته يقول أن الطبيعة لا تخضع للتفسير الميكانيكي كلية، لأنها ليست جوهرا ممتدا فقط، وإنما هي ذات طبيعة روحية في الأصل، هذه هي الفكرة </a:t>
            </a:r>
            <a:r>
              <a:rPr lang="ar-DZ" sz="2000" dirty="0" err="1" smtClean="0"/>
              <a:t>الأساية</a:t>
            </a:r>
            <a:r>
              <a:rPr lang="ar-DZ" sz="2000" dirty="0" smtClean="0"/>
              <a:t> والمركزية في كتاب </a:t>
            </a:r>
            <a:r>
              <a:rPr lang="ar-DZ" sz="2000" dirty="0" err="1" smtClean="0"/>
              <a:t>المونادولوجيا</a:t>
            </a:r>
            <a:r>
              <a:rPr lang="ar-DZ" sz="2000" dirty="0" smtClean="0"/>
              <a:t>(</a:t>
            </a:r>
            <a:r>
              <a:rPr lang="ar-DZ" sz="2000" dirty="0" err="1" smtClean="0"/>
              <a:t>الذرات</a:t>
            </a:r>
            <a:r>
              <a:rPr lang="ar-DZ" sz="2000" dirty="0" smtClean="0"/>
              <a:t> الروحية)، وفي المقابل حاول مقاربة موضوع </a:t>
            </a:r>
            <a:r>
              <a:rPr lang="ar-DZ" sz="2000" dirty="0" err="1" smtClean="0"/>
              <a:t>الألوهية</a:t>
            </a:r>
            <a:r>
              <a:rPr lang="ar-DZ" sz="2000" dirty="0" smtClean="0"/>
              <a:t> مقاربة علمية معتبرا الرؤية اللاهوتية رؤية مقبولة، لكنه يوجه نقدا لكل رؤية تعتقد أن القوانين العلمية تتوقف على المشيئة الإلهية وأن الله كان بإمكانه تغيير قوانين الطبيعة </a:t>
            </a:r>
            <a:r>
              <a:rPr lang="ar-DZ" sz="2000" dirty="0" err="1" smtClean="0"/>
              <a:t>لوشاء</a:t>
            </a:r>
            <a:r>
              <a:rPr lang="ar-DZ" sz="2000" dirty="0" smtClean="0"/>
              <a:t>. وكان موقفه واضحا من هذه المسألة والقائلين </a:t>
            </a:r>
            <a:r>
              <a:rPr lang="ar-DZ" sz="2000" dirty="0" err="1" smtClean="0"/>
              <a:t>بها</a:t>
            </a:r>
            <a:r>
              <a:rPr lang="ar-DZ" sz="2000" dirty="0" smtClean="0"/>
              <a:t> يقول:"ينبغي أن لا نتصور أبدا </a:t>
            </a:r>
            <a:r>
              <a:rPr lang="ar-DZ" sz="2000" dirty="0" err="1" smtClean="0"/>
              <a:t>ماقال</a:t>
            </a:r>
            <a:r>
              <a:rPr lang="ar-DZ" sz="2000" dirty="0" smtClean="0"/>
              <a:t> </a:t>
            </a:r>
            <a:r>
              <a:rPr lang="ar-DZ" sz="2000" dirty="0" err="1" smtClean="0"/>
              <a:t>به</a:t>
            </a:r>
            <a:r>
              <a:rPr lang="ar-DZ" sz="2000" dirty="0" smtClean="0"/>
              <a:t> البعض من أن الحقائق الأزلية لما كانت تعتمد على الله، فإنها اعتباطية متوقفة على إرادته على نحو ما يبدو أن ديكارت قد قال </a:t>
            </a:r>
            <a:r>
              <a:rPr lang="ar-DZ" sz="2000" dirty="0" err="1" smtClean="0"/>
              <a:t>به</a:t>
            </a:r>
            <a:r>
              <a:rPr lang="ar-DZ" sz="2000" dirty="0" smtClean="0"/>
              <a:t>، فهذا حكم لا يصح إلا على الحقائق العارضة التي تخضع </a:t>
            </a:r>
            <a:r>
              <a:rPr lang="ar-DZ" sz="2000" dirty="0" err="1" smtClean="0"/>
              <a:t>لمبدء</a:t>
            </a:r>
            <a:r>
              <a:rPr lang="ar-DZ" sz="2000" dirty="0" smtClean="0"/>
              <a:t> المنفعة أو اختيار الأفضل. أما الحقائق الضرورية فلا تتوقف على الذهن الإلهي، وهي الموضوع الباطن لهذا الذهن".</a:t>
            </a:r>
            <a:r>
              <a:rPr lang="fr-FR" sz="2000" dirty="0" smtClean="0"/>
              <a:t> </a:t>
            </a:r>
            <a:r>
              <a:rPr lang="ar-SA" sz="2000" dirty="0" smtClean="0"/>
              <a:t>-</a:t>
            </a:r>
            <a:r>
              <a:rPr lang="ar-DZ" sz="2000" dirty="0" smtClean="0"/>
              <a:t> المرجع نفسه، ص138</a:t>
            </a:r>
            <a:endParaRPr lang="fr-FR" sz="2000" dirty="0" smtClean="0"/>
          </a:p>
          <a:p>
            <a:pPr algn="just" rtl="1"/>
            <a:r>
              <a:rPr lang="ar-SA" sz="2000" dirty="0" smtClean="0"/>
              <a:t>-</a:t>
            </a:r>
            <a:r>
              <a:rPr lang="ar-DZ" sz="2000" dirty="0" smtClean="0"/>
              <a:t> فؤاد زكريا، آفاق الفلسفة، مرجع سابق، ص139</a:t>
            </a:r>
            <a:endParaRPr lang="fr-FR" sz="2000" dirty="0" smtClean="0"/>
          </a:p>
          <a:p>
            <a:pPr algn="just" rtl="1"/>
            <a:r>
              <a:rPr lang="ar-SA" sz="2000" dirty="0" smtClean="0"/>
              <a:t>-</a:t>
            </a:r>
            <a:r>
              <a:rPr lang="en-US" sz="2000" dirty="0" smtClean="0"/>
              <a:t> </a:t>
            </a:r>
            <a:r>
              <a:rPr lang="en-US" sz="2400" dirty="0" err="1" smtClean="0"/>
              <a:t>Monadologie</a:t>
            </a:r>
            <a:r>
              <a:rPr lang="en-US" sz="2400" dirty="0" smtClean="0"/>
              <a:t>. p. 46</a:t>
            </a:r>
            <a:endParaRPr lang="fr-FR" sz="2400" dirty="0"/>
          </a:p>
        </p:txBody>
      </p:sp>
    </p:spTree>
    <p:extLst>
      <p:ext uri="{BB962C8B-B14F-4D97-AF65-F5344CB8AC3E}">
        <p14:creationId xmlns:p14="http://schemas.microsoft.com/office/powerpoint/2010/main" xmlns="" val="791014089"/>
      </p:ext>
    </p:extLst>
  </p:cSld>
  <p:clrMapOvr>
    <a:masterClrMapping/>
  </p:clrMapOvr>
  <p:transition advTm="639">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5127" y="969817"/>
            <a:ext cx="10058400" cy="5810437"/>
          </a:xfrm>
          <a:prstGeom prst="rect">
            <a:avLst/>
          </a:prstGeom>
        </p:spPr>
        <p:txBody>
          <a:bodyPr wrap="square">
            <a:spAutoFit/>
          </a:bodyPr>
          <a:lstStyle/>
          <a:p>
            <a:pPr algn="just" rtl="1">
              <a:lnSpc>
                <a:spcPct val="107000"/>
              </a:lnSpc>
              <a:spcAft>
                <a:spcPts val="800"/>
              </a:spcAft>
            </a:pPr>
            <a:r>
              <a:rPr lang="fr-FR" sz="1600" dirty="0" smtClean="0">
                <a:effectLst/>
                <a:latin typeface="Calibri" panose="020F0502020204030204" pitchFamily="34" charset="0"/>
                <a:ea typeface="Calibri" panose="020F0502020204030204" pitchFamily="34" charset="0"/>
                <a:cs typeface="Arial" panose="020B0604020202020204" pitchFamily="34" charset="0"/>
              </a:rPr>
              <a:t> </a:t>
            </a:r>
            <a:endParaRPr lang="fr-FR" sz="1100" dirty="0" smtClean="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DZ" sz="1600" dirty="0" smtClean="0">
                <a:latin typeface="Calibri" panose="020F0502020204030204" pitchFamily="34" charset="0"/>
                <a:ea typeface="Calibri" panose="020F0502020204030204" pitchFamily="34" charset="0"/>
              </a:rPr>
              <a:t> </a:t>
            </a:r>
            <a:endParaRPr lang="fr-FR" sz="2400"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r>
              <a:rPr lang="ar-DZ" sz="2000" b="1" dirty="0" smtClean="0"/>
              <a:t>رابعا-أهم الأفكار الواردة في </a:t>
            </a:r>
            <a:r>
              <a:rPr lang="ar-DZ" sz="2000" b="1" dirty="0" err="1" smtClean="0"/>
              <a:t>المونادولوجيا</a:t>
            </a:r>
            <a:r>
              <a:rPr lang="ar-DZ" sz="2000" b="1" dirty="0" smtClean="0"/>
              <a:t>:</a:t>
            </a:r>
            <a:endParaRPr lang="fr-FR" sz="2000" dirty="0" smtClean="0"/>
          </a:p>
          <a:p>
            <a:pPr algn="just" rtl="1"/>
            <a:r>
              <a:rPr lang="ar-DZ" sz="2000" dirty="0" smtClean="0"/>
              <a:t>المتفق عليه أن فلسفة </a:t>
            </a:r>
            <a:r>
              <a:rPr lang="ar-DZ" sz="2000" dirty="0" err="1" smtClean="0"/>
              <a:t>ليبنتز</a:t>
            </a:r>
            <a:r>
              <a:rPr lang="ar-DZ" sz="2000" dirty="0" smtClean="0"/>
              <a:t> فلسفة توفيقية، وما يميز فلسفة </a:t>
            </a:r>
            <a:r>
              <a:rPr lang="ar-DZ" sz="2000" dirty="0" err="1" smtClean="0"/>
              <a:t>ليبنتز</a:t>
            </a:r>
            <a:r>
              <a:rPr lang="ar-DZ" sz="2000" dirty="0" smtClean="0"/>
              <a:t> هو اتسامها </a:t>
            </a:r>
            <a:r>
              <a:rPr lang="ar-DZ" sz="2000" dirty="0" err="1" smtClean="0"/>
              <a:t>بالنسقية</a:t>
            </a:r>
            <a:r>
              <a:rPr lang="ar-DZ" sz="2000" dirty="0" smtClean="0"/>
              <a:t> على طريقة فلاسفة عصره أمثال ديكارت، </a:t>
            </a:r>
            <a:r>
              <a:rPr lang="ar-DZ" sz="2000" dirty="0" err="1" smtClean="0"/>
              <a:t>لاننا</a:t>
            </a:r>
            <a:r>
              <a:rPr lang="ar-DZ" sz="2000" dirty="0" smtClean="0"/>
              <a:t> نجد الوحدة الموضوعية من حيث المبادئ من بداية كتبه الأولى إلى نهايتها، ومن الأفكار والمبادئ التي اعتقد فيها منذ اللحظة التأسيسية لفلسفته نذكر:</a:t>
            </a:r>
            <a:endParaRPr lang="fr-FR" sz="2000" dirty="0" smtClean="0"/>
          </a:p>
          <a:p>
            <a:pPr algn="just" rtl="1"/>
            <a:r>
              <a:rPr lang="ar-DZ" sz="2000" dirty="0" smtClean="0"/>
              <a:t>1-اعتقد بأن الوحدات الحقيقية(الجواهر) التي يرتد إليها العالم ليست مادية.</a:t>
            </a:r>
            <a:endParaRPr lang="fr-FR" sz="2000" dirty="0" smtClean="0"/>
          </a:p>
          <a:p>
            <a:pPr algn="just" rtl="1"/>
            <a:r>
              <a:rPr lang="ar-DZ" sz="2000" dirty="0" smtClean="0"/>
              <a:t>2-العالم الحي يمثل تجلي </a:t>
            </a:r>
            <a:r>
              <a:rPr lang="ar-DZ" sz="2000" dirty="0" err="1" smtClean="0"/>
              <a:t>الفرادانية</a:t>
            </a:r>
            <a:r>
              <a:rPr lang="ar-DZ" sz="2000" dirty="0" smtClean="0"/>
              <a:t>.</a:t>
            </a:r>
            <a:endParaRPr lang="fr-FR" sz="2000" dirty="0" smtClean="0"/>
          </a:p>
          <a:p>
            <a:pPr algn="just" rtl="1"/>
            <a:r>
              <a:rPr lang="ar-DZ" sz="2000" dirty="0" smtClean="0"/>
              <a:t>وقد عبر </a:t>
            </a:r>
            <a:r>
              <a:rPr lang="ar-DZ" sz="2000" dirty="0" err="1" smtClean="0"/>
              <a:t>ليبنتز</a:t>
            </a:r>
            <a:r>
              <a:rPr lang="ar-DZ" sz="2000" dirty="0" smtClean="0"/>
              <a:t> عن </a:t>
            </a:r>
            <a:r>
              <a:rPr lang="ar-DZ" sz="2000" dirty="0" err="1" smtClean="0"/>
              <a:t>الواحدات</a:t>
            </a:r>
            <a:r>
              <a:rPr lang="ar-DZ" sz="2000" dirty="0" smtClean="0"/>
              <a:t> في بداية كتاباته مستعملا لفظ (النفوس)،  معبرا عن الوحدات الحقيقية الأولية الغير مادية، وهي التي يتألف منها كل ما في العالم من أشياء مركبة، وهنا نلمس البعد الكشفي في رؤية </a:t>
            </a:r>
            <a:r>
              <a:rPr lang="ar-DZ" sz="2000" dirty="0" err="1" smtClean="0"/>
              <a:t>ليبنتز</a:t>
            </a:r>
            <a:r>
              <a:rPr lang="ar-DZ" sz="2000" dirty="0" smtClean="0"/>
              <a:t> وهو الاعتقاد أن الأنا أو الذات جوهر كياننا وحقيقة تميزنا </a:t>
            </a:r>
            <a:r>
              <a:rPr lang="ar-DZ" sz="2000" dirty="0" err="1" smtClean="0"/>
              <a:t>واساس</a:t>
            </a:r>
            <a:r>
              <a:rPr lang="ar-DZ" sz="2000" dirty="0" smtClean="0"/>
              <a:t> فرديتنا، لكن إذا اعتبرنا الطبيعة مؤلفة من نفوس فكيف نفسر التفاوت الطبيعي بين الكائنات أو أشياء الطبيعة فهناك كائنات تتميز بالتفكير والنطق وأخرى تفتقر لكل ما هو عقلاني ومعقول، وللخروج من هذا المأزق افترض بديلا وهو لفظ (</a:t>
            </a:r>
            <a:r>
              <a:rPr lang="ar-DZ" sz="2000" dirty="0" err="1" smtClean="0"/>
              <a:t>الموناد</a:t>
            </a:r>
            <a:r>
              <a:rPr lang="ar-DZ" sz="2000" dirty="0" smtClean="0"/>
              <a:t>) وهي كلمة يونانية الأصل تفيد الوحدة الحسابية، وبعدها تحولت إلى الوحدة المادية، أو الجزء الذي لا يتجزأ، لكن </a:t>
            </a:r>
            <a:r>
              <a:rPr lang="ar-DZ" sz="2000" dirty="0" err="1" smtClean="0"/>
              <a:t>ليبنتز</a:t>
            </a:r>
            <a:r>
              <a:rPr lang="ar-DZ" sz="2000" dirty="0" smtClean="0"/>
              <a:t> يضيف لها خاصية الحياة، فهي وحدة حية، بمعنى أنها فردية الكائن الحي، وهي موجودة وجودا فعليا، ويعتبرها:"جوهر بسيط، تشتمل عليه  المركبات، المقصود بلفظ بسيط أنه لا يتجزأ، لا يكون الامتداد ولا الشكل ولا الانقسام ممكنا، وهذه </a:t>
            </a:r>
            <a:r>
              <a:rPr lang="ar-DZ" sz="2000" dirty="0" err="1" smtClean="0"/>
              <a:t>الذرات</a:t>
            </a:r>
            <a:r>
              <a:rPr lang="ar-DZ" sz="2000" dirty="0" smtClean="0"/>
              <a:t> الروحية هي </a:t>
            </a:r>
            <a:r>
              <a:rPr lang="ar-DZ" sz="2000" dirty="0" err="1" smtClean="0"/>
              <a:t>الذارات</a:t>
            </a:r>
            <a:r>
              <a:rPr lang="ar-DZ" sz="2000" dirty="0" smtClean="0"/>
              <a:t> الحقيقية، وهي بالاختصار عناصر الأشياء"</a:t>
            </a:r>
            <a:r>
              <a:rPr lang="fr-FR" sz="2000" dirty="0" smtClean="0"/>
              <a:t>Monadologie. 1. 3) </a:t>
            </a:r>
            <a:r>
              <a:rPr lang="ar-DZ" sz="2000" dirty="0" smtClean="0"/>
              <a:t>).</a:t>
            </a:r>
            <a:endParaRPr lang="fr-FR" sz="2000" dirty="0" smtClean="0"/>
          </a:p>
          <a:p>
            <a:pPr algn="just" rtl="1"/>
            <a:r>
              <a:rPr lang="ar-SA" sz="2000" dirty="0" smtClean="0"/>
              <a:t>- فؤاد زكريا، آفاق الفلسفة، </a:t>
            </a:r>
            <a:r>
              <a:rPr lang="ar-SA" sz="2000" dirty="0" err="1" smtClean="0"/>
              <a:t>مردع</a:t>
            </a:r>
            <a:r>
              <a:rPr lang="ar-SA" sz="2000" dirty="0" smtClean="0"/>
              <a:t> سابق، ص</a:t>
            </a:r>
            <a:r>
              <a:rPr lang="ar-SA" sz="2400" dirty="0" smtClean="0"/>
              <a:t>140/141</a:t>
            </a:r>
            <a:endParaRPr lang="fr-FR" sz="2400" dirty="0"/>
          </a:p>
        </p:txBody>
      </p:sp>
    </p:spTree>
    <p:extLst>
      <p:ext uri="{BB962C8B-B14F-4D97-AF65-F5344CB8AC3E}">
        <p14:creationId xmlns:p14="http://schemas.microsoft.com/office/powerpoint/2010/main" xmlns="" val="3361639524"/>
      </p:ext>
    </p:extLst>
  </p:cSld>
  <p:clrMapOvr>
    <a:masterClrMapping/>
  </p:clrMapOvr>
  <p:transition advTm="1014"/>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37874"/>
            <a:ext cx="11333018" cy="6510115"/>
          </a:xfrm>
          <a:prstGeom prst="rect">
            <a:avLst/>
          </a:prstGeom>
        </p:spPr>
        <p:txBody>
          <a:bodyPr wrap="square">
            <a:spAutoFit/>
          </a:bodyPr>
          <a:lstStyle/>
          <a:p>
            <a:pPr algn="just" rtl="1">
              <a:lnSpc>
                <a:spcPct val="107000"/>
              </a:lnSpc>
              <a:spcAft>
                <a:spcPts val="800"/>
              </a:spcAft>
            </a:pPr>
            <a:r>
              <a:rPr lang="ar-DZ" sz="1600" dirty="0">
                <a:latin typeface="Calibri" panose="020F0502020204030204" pitchFamily="34" charset="0"/>
                <a:ea typeface="Calibri" panose="020F0502020204030204" pitchFamily="34" charset="0"/>
              </a:rPr>
              <a:t> </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r>
              <a:rPr lang="ar-DZ" sz="2000" dirty="0" smtClean="0"/>
              <a:t>وما يميز فكر </a:t>
            </a:r>
            <a:r>
              <a:rPr lang="ar-DZ" sz="2000" dirty="0" err="1" smtClean="0"/>
              <a:t>الموناد</a:t>
            </a:r>
            <a:r>
              <a:rPr lang="ar-DZ" sz="2000" dirty="0" smtClean="0"/>
              <a:t> عند </a:t>
            </a:r>
            <a:r>
              <a:rPr lang="ar-DZ" sz="2000" dirty="0" err="1" smtClean="0"/>
              <a:t>ليبنتز</a:t>
            </a:r>
            <a:r>
              <a:rPr lang="ar-DZ" sz="2000" dirty="0" smtClean="0"/>
              <a:t> هو اعتبارها قوة فعالة وديناميكية، ولا شيء حقيقي في المادة إلا </a:t>
            </a:r>
            <a:r>
              <a:rPr lang="ar-DZ" sz="2000" dirty="0" err="1" smtClean="0"/>
              <a:t>ماهو</a:t>
            </a:r>
            <a:r>
              <a:rPr lang="ar-DZ" sz="2000" dirty="0" smtClean="0"/>
              <a:t> فعال وحيوي وطاقة متجددة. وهذا ما يجعل فكرة </a:t>
            </a:r>
            <a:r>
              <a:rPr lang="ar-DZ" sz="2000" dirty="0" err="1" smtClean="0"/>
              <a:t>الموناد</a:t>
            </a:r>
            <a:r>
              <a:rPr lang="ar-DZ" sz="2000" dirty="0" smtClean="0"/>
              <a:t> تختلف عن فكرة الذرة عند اليونان بكونها جوهر ثابت غير متحول. وفكرة </a:t>
            </a:r>
            <a:r>
              <a:rPr lang="ar-DZ" sz="2000" dirty="0" err="1" smtClean="0"/>
              <a:t>الموناد</a:t>
            </a:r>
            <a:r>
              <a:rPr lang="ar-DZ" sz="2000" dirty="0" smtClean="0"/>
              <a:t> أو الذرة الروحية أكدها </a:t>
            </a:r>
            <a:r>
              <a:rPr lang="ar-DZ" sz="2000" dirty="0" err="1" smtClean="0"/>
              <a:t>ليبنتز</a:t>
            </a:r>
            <a:r>
              <a:rPr lang="ar-DZ" sz="2000" dirty="0" smtClean="0"/>
              <a:t> من خلال تأكيد ذاته في مقابل العالم، والذات تضفي على العالم صورتها، وانتهى </a:t>
            </a:r>
            <a:r>
              <a:rPr lang="ar-DZ" sz="2000" dirty="0" err="1" smtClean="0"/>
              <a:t>ليبنتز</a:t>
            </a:r>
            <a:r>
              <a:rPr lang="ar-DZ" sz="2000" dirty="0" smtClean="0"/>
              <a:t> إلى اعتبار الذات جزء من تركيبة العالم، فالعالم فيه شيء من طبيعة الذات، لذلك يرد هنا على ديكارت ويقول أن  ماهية العالم لا يمكن فهمها على الطريقة الديكارتية (التفسير الميكانيكي، المادي، الآلي) وإنما الفهم تجربة ذاتية يتم عبر بذل الطاقة </a:t>
            </a:r>
            <a:r>
              <a:rPr lang="ar-DZ" sz="2000" dirty="0" err="1" smtClean="0"/>
              <a:t>والارادة</a:t>
            </a:r>
            <a:r>
              <a:rPr lang="ar-DZ" sz="2000" dirty="0" smtClean="0"/>
              <a:t>، </a:t>
            </a:r>
            <a:r>
              <a:rPr lang="ar-DZ" sz="2000" dirty="0" err="1" smtClean="0"/>
              <a:t>وهكذ</a:t>
            </a:r>
            <a:r>
              <a:rPr lang="ar-DZ" sz="2000" dirty="0" smtClean="0"/>
              <a:t> تمكن </a:t>
            </a:r>
            <a:r>
              <a:rPr lang="ar-DZ" sz="2000" dirty="0" err="1" smtClean="0"/>
              <a:t>ليبنتز</a:t>
            </a:r>
            <a:r>
              <a:rPr lang="ar-DZ" sz="2000" dirty="0" smtClean="0"/>
              <a:t> من جعل الذات المتفردة العاقلة في مقابل تغيرات الزمان، وهذا الشعور بالتفرد لا يحصل إلا إذا بذل الإنسان جهدا في </a:t>
            </a:r>
            <a:r>
              <a:rPr lang="ar-DZ" sz="2000" dirty="0" err="1" smtClean="0"/>
              <a:t>اضفاء</a:t>
            </a:r>
            <a:r>
              <a:rPr lang="ar-DZ" sz="2000" dirty="0" smtClean="0"/>
              <a:t> تصور ما على التجربة الحسية.</a:t>
            </a:r>
            <a:endParaRPr lang="fr-FR" sz="2000" dirty="0" smtClean="0"/>
          </a:p>
          <a:p>
            <a:pPr algn="just" rtl="1"/>
            <a:r>
              <a:rPr lang="ar-DZ" sz="2000" dirty="0" smtClean="0"/>
              <a:t>يركز </a:t>
            </a:r>
            <a:r>
              <a:rPr lang="ar-DZ" sz="2000" dirty="0" err="1" smtClean="0"/>
              <a:t>ليبنتز</a:t>
            </a:r>
            <a:r>
              <a:rPr lang="ar-DZ" sz="2000" dirty="0" smtClean="0"/>
              <a:t> على الوجود الباطني للذات في مقابل العالم الحسي، وفاعلية الذرة الروحية مرتبطة بوضوح </a:t>
            </a:r>
            <a:r>
              <a:rPr lang="ar-DZ" sz="2000" dirty="0" err="1" smtClean="0"/>
              <a:t>إدراكاتها</a:t>
            </a:r>
            <a:r>
              <a:rPr lang="ar-DZ" sz="2000" dirty="0" smtClean="0"/>
              <a:t>، وكلما كانت </a:t>
            </a:r>
            <a:r>
              <a:rPr lang="ar-DZ" sz="2000" dirty="0" err="1" smtClean="0"/>
              <a:t>الادراكات</a:t>
            </a:r>
            <a:r>
              <a:rPr lang="ar-DZ" sz="2000" dirty="0" smtClean="0"/>
              <a:t> غامضة كلما كانت سلبية، ومن هنا يجعل </a:t>
            </a:r>
            <a:r>
              <a:rPr lang="ar-DZ" sz="2000" dirty="0" err="1" smtClean="0"/>
              <a:t>ليبنتز</a:t>
            </a:r>
            <a:r>
              <a:rPr lang="ar-DZ" sz="2000" dirty="0" smtClean="0"/>
              <a:t> سلما </a:t>
            </a:r>
            <a:r>
              <a:rPr lang="ar-DZ" sz="2000" dirty="0" err="1" smtClean="0"/>
              <a:t>قيميا</a:t>
            </a:r>
            <a:r>
              <a:rPr lang="ar-DZ" sz="2000" dirty="0" smtClean="0"/>
              <a:t> حسب فاعلية الروح ودرجة عقلانيتها.</a:t>
            </a:r>
            <a:endParaRPr lang="fr-FR" sz="2000" dirty="0" smtClean="0"/>
          </a:p>
          <a:p>
            <a:pPr algn="just" rtl="1"/>
            <a:r>
              <a:rPr lang="ar-DZ" sz="2000" dirty="0" smtClean="0"/>
              <a:t>اعتمد </a:t>
            </a:r>
            <a:r>
              <a:rPr lang="ar-DZ" sz="2000" dirty="0" err="1" smtClean="0"/>
              <a:t>ليبنتز</a:t>
            </a:r>
            <a:r>
              <a:rPr lang="ar-DZ" sz="2000" dirty="0" smtClean="0"/>
              <a:t> على فكرة القوة في تفسير العالم لأنه آمن بمبدأ القوة على التغيير في فضاء السياسة، يقول فؤاد زكريا:"لم يكن  من </a:t>
            </a:r>
            <a:r>
              <a:rPr lang="ar-DZ" sz="2000" dirty="0" err="1" smtClean="0"/>
              <a:t>قيبل</a:t>
            </a:r>
            <a:r>
              <a:rPr lang="ar-DZ" sz="2000" dirty="0" smtClean="0"/>
              <a:t> المصادفة أن يجعل ذلك المفكر من فكرة القوة  أساسا لتفسير العالم، وعيارا للتفرقة بين مراتب الكائنات"، ومن هذا المنطلق يصبح الجوهر الحقيقي للأشياء هو القوة وهو سابق عن الحركة، لأن الحركة ترد في نهاية المطاف أو التفسير إلى مبدأ القوة أو النزوع، من هذا يكون </a:t>
            </a:r>
            <a:r>
              <a:rPr lang="ar-DZ" sz="2000" dirty="0" err="1" smtClean="0"/>
              <a:t>ليبنتز</a:t>
            </a:r>
            <a:r>
              <a:rPr lang="ar-DZ" sz="2000" dirty="0" smtClean="0"/>
              <a:t> قد غير من مفهوم الجوهر، لأن الجوهر في الفلسفات التقليدية هو ذلك العنصر الذي يظل ثابتا ويسكن وراء المتغيرات، في حين صار مبدءا متغيرا لا يعرف السكون. </a:t>
            </a:r>
            <a:endParaRPr lang="fr-FR" sz="2000" dirty="0" smtClean="0"/>
          </a:p>
          <a:p>
            <a:pPr algn="just" rtl="1"/>
            <a:r>
              <a:rPr lang="ar-SA" sz="2000" dirty="0" smtClean="0"/>
              <a:t>-المرجع نفسه، ص141</a:t>
            </a:r>
            <a:endParaRPr lang="fr-FR" sz="2000" dirty="0" smtClean="0"/>
          </a:p>
          <a:p>
            <a:pPr algn="just" rtl="1"/>
            <a:r>
              <a:rPr lang="ar-SA" sz="2000" dirty="0" smtClean="0"/>
              <a:t>- المرجع نفسه، ص142</a:t>
            </a:r>
            <a:endParaRPr lang="fr-FR" sz="2000" dirty="0" smtClean="0"/>
          </a:p>
          <a:p>
            <a:pPr algn="just" rtl="1"/>
            <a:r>
              <a:rPr lang="ar-SA" sz="2000" dirty="0" smtClean="0"/>
              <a:t>- المرجع نفسه، ص142</a:t>
            </a:r>
            <a:endParaRPr lang="fr-FR" sz="2000" dirty="0" smtClean="0"/>
          </a:p>
          <a:p>
            <a:pPr algn="just" rtl="1">
              <a:lnSpc>
                <a:spcPct val="107000"/>
              </a:lnSpc>
              <a:spcAft>
                <a:spcPts val="800"/>
              </a:spcAft>
            </a:pPr>
            <a:r>
              <a:rPr lang="ar-DZ" sz="2000" b="1" dirty="0" smtClean="0">
                <a:latin typeface="Calibri" panose="020F0502020204030204" pitchFamily="34" charset="0"/>
                <a:ea typeface="Calibri" panose="020F0502020204030204" pitchFamily="34" charset="0"/>
              </a:rPr>
              <a:t>. </a:t>
            </a:r>
            <a:endParaRPr lang="fr-FR" sz="2000" b="1"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DZ" sz="2000" b="1" dirty="0">
                <a:latin typeface="Calibri" panose="020F0502020204030204" pitchFamily="34" charset="0"/>
                <a:ea typeface="Calibri" panose="020F0502020204030204" pitchFamily="34" charset="0"/>
              </a:rPr>
              <a:t> </a:t>
            </a:r>
            <a:endParaRPr lang="fr-FR" sz="2000" b="1"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r-FR" sz="1600" dirty="0" smtClean="0">
                <a:effectLst/>
                <a:latin typeface="Calibri" panose="020F0502020204030204" pitchFamily="34" charset="0"/>
                <a:ea typeface="Calibri" panose="020F0502020204030204" pitchFamily="34" charset="0"/>
                <a:cs typeface="Arial" panose="020B0604020202020204" pitchFamily="34" charset="0"/>
              </a:rPr>
              <a:t> </a:t>
            </a:r>
            <a:endParaRPr lang="fr-FR"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4175170773"/>
      </p:ext>
    </p:extLst>
  </p:cSld>
  <p:clrMapOvr>
    <a:masterClrMapping/>
  </p:clrMapOvr>
  <p:transition advTm="1904"/>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8240</TotalTime>
  <Words>2052</Words>
  <Application>Microsoft Office PowerPoint</Application>
  <PresentationFormat>Personnalisé</PresentationFormat>
  <Paragraphs>129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Promenade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nanou papicha</dc:creator>
  <cp:lastModifiedBy>DELL</cp:lastModifiedBy>
  <cp:revision>69</cp:revision>
  <dcterms:created xsi:type="dcterms:W3CDTF">2023-10-08T15:04:05Z</dcterms:created>
  <dcterms:modified xsi:type="dcterms:W3CDTF">2023-12-27T10:20:47Z</dcterms:modified>
</cp:coreProperties>
</file>