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D6F6"/>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272023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4143823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529518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3468356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7542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11494635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834787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1135403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4005748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0D01F2AF-E70B-4CE2-85F0-60D78DC45806}" type="datetimeFigureOut">
              <a:rPr lang="fr-FR" smtClean="0"/>
              <a:t>27/12/2023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2544553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0D01F2AF-E70B-4CE2-85F0-60D78DC45806}" type="datetimeFigureOut">
              <a:rPr lang="fr-FR" smtClean="0"/>
              <a:t>27/12/2023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2884796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0D01F2AF-E70B-4CE2-85F0-60D78DC45806}" type="datetimeFigureOut">
              <a:rPr lang="fr-FR" smtClean="0"/>
              <a:t>27/12/2023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240654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0D01F2AF-E70B-4CE2-85F0-60D78DC45806}" type="datetimeFigureOut">
              <a:rPr lang="fr-FR" smtClean="0"/>
              <a:t>27/12/2023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551281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01F2AF-E70B-4CE2-85F0-60D78DC45806}" type="datetimeFigureOut">
              <a:rPr lang="fr-FR" smtClean="0"/>
              <a:t>27/12/2023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3874300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0D01F2AF-E70B-4CE2-85F0-60D78DC45806}" type="datetimeFigureOut">
              <a:rPr lang="fr-FR" smtClean="0"/>
              <a:t>27/12/2023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2080033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0D01F2AF-E70B-4CE2-85F0-60D78DC45806}" type="datetimeFigureOut">
              <a:rPr lang="fr-FR" smtClean="0"/>
              <a:t>27/12/2023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CC63F52-8CDC-4694-986E-4F70E9BED749}" type="slidenum">
              <a:rPr lang="fr-FR" smtClean="0"/>
              <a:t>‹N°›</a:t>
            </a:fld>
            <a:endParaRPr lang="fr-FR"/>
          </a:p>
        </p:txBody>
      </p:sp>
    </p:spTree>
    <p:extLst>
      <p:ext uri="{BB962C8B-B14F-4D97-AF65-F5344CB8AC3E}">
        <p14:creationId xmlns:p14="http://schemas.microsoft.com/office/powerpoint/2010/main" val="1773118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D01F2AF-E70B-4CE2-85F0-60D78DC45806}" type="datetimeFigureOut">
              <a:rPr lang="fr-FR" smtClean="0"/>
              <a:t>27/12/2023</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CC63F52-8CDC-4694-986E-4F70E9BED749}" type="slidenum">
              <a:rPr lang="fr-FR" smtClean="0"/>
              <a:t>‹N°›</a:t>
            </a:fld>
            <a:endParaRPr lang="fr-FR"/>
          </a:p>
        </p:txBody>
      </p:sp>
    </p:spTree>
    <p:extLst>
      <p:ext uri="{BB962C8B-B14F-4D97-AF65-F5344CB8AC3E}">
        <p14:creationId xmlns:p14="http://schemas.microsoft.com/office/powerpoint/2010/main" val="856328344"/>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2514600"/>
            <a:ext cx="8915399" cy="859665"/>
          </a:xfrm>
        </p:spPr>
        <p:txBody>
          <a:bodyPr>
            <a:normAutofit fontScale="90000"/>
          </a:bodyPr>
          <a:lstStyle/>
          <a:p>
            <a:pPr algn="ctr"/>
            <a:r>
              <a:rPr lang="ar-DZ" sz="3600" dirty="0" smtClean="0">
                <a:solidFill>
                  <a:srgbClr val="FF0000"/>
                </a:solidFill>
              </a:rPr>
              <a:t>جامعة محمد لمين دباغين سطيف2</a:t>
            </a:r>
            <a:br>
              <a:rPr lang="ar-DZ" sz="3600" dirty="0" smtClean="0">
                <a:solidFill>
                  <a:srgbClr val="FF0000"/>
                </a:solidFill>
              </a:rPr>
            </a:br>
            <a:r>
              <a:rPr lang="ar-DZ" sz="3600" dirty="0" smtClean="0">
                <a:solidFill>
                  <a:srgbClr val="FF0000"/>
                </a:solidFill>
              </a:rPr>
              <a:t>قسم الفلسفة</a:t>
            </a:r>
            <a:endParaRPr lang="fr-FR" sz="3600" dirty="0">
              <a:solidFill>
                <a:srgbClr val="FF0000"/>
              </a:solidFill>
            </a:endParaRPr>
          </a:p>
        </p:txBody>
      </p:sp>
      <p:sp>
        <p:nvSpPr>
          <p:cNvPr id="3" name="Sous-titre 2"/>
          <p:cNvSpPr>
            <a:spLocks noGrp="1"/>
          </p:cNvSpPr>
          <p:nvPr>
            <p:ph type="subTitle" idx="1"/>
          </p:nvPr>
        </p:nvSpPr>
        <p:spPr/>
        <p:txBody>
          <a:bodyPr>
            <a:normAutofit fontScale="25000" lnSpcReduction="20000"/>
          </a:bodyPr>
          <a:lstStyle/>
          <a:p>
            <a:pPr algn="r" rtl="1"/>
            <a:r>
              <a:rPr lang="ar-DZ" sz="9600" b="1" dirty="0">
                <a:solidFill>
                  <a:srgbClr val="00B0F0"/>
                </a:solidFill>
              </a:rPr>
              <a:t>المحاضرة رقم2:</a:t>
            </a:r>
            <a:endParaRPr lang="fr-FR" sz="9600" b="1" dirty="0">
              <a:solidFill>
                <a:srgbClr val="00B0F0"/>
              </a:solidFill>
            </a:endParaRPr>
          </a:p>
          <a:p>
            <a:pPr algn="r" rtl="1"/>
            <a:r>
              <a:rPr lang="ar-DZ" sz="9600" b="1" dirty="0">
                <a:solidFill>
                  <a:srgbClr val="00B0F0"/>
                </a:solidFill>
              </a:rPr>
              <a:t>الاستاذ: الشريف </a:t>
            </a:r>
            <a:r>
              <a:rPr lang="ar-DZ" sz="9600" b="1" dirty="0" err="1">
                <a:solidFill>
                  <a:srgbClr val="00B0F0"/>
                </a:solidFill>
              </a:rPr>
              <a:t>زروخي</a:t>
            </a:r>
            <a:endParaRPr lang="fr-FR" sz="9600" b="1" dirty="0">
              <a:solidFill>
                <a:srgbClr val="00B0F0"/>
              </a:solidFill>
            </a:endParaRPr>
          </a:p>
          <a:p>
            <a:pPr algn="r" rtl="1"/>
            <a:r>
              <a:rPr lang="ar-DZ" sz="9600" b="1" dirty="0">
                <a:solidFill>
                  <a:srgbClr val="00B0F0"/>
                </a:solidFill>
              </a:rPr>
              <a:t>مقياس: مصادر فلسفية</a:t>
            </a:r>
            <a:endParaRPr lang="fr-FR" sz="9600" b="1" dirty="0">
              <a:solidFill>
                <a:srgbClr val="00B0F0"/>
              </a:solidFill>
            </a:endParaRPr>
          </a:p>
          <a:p>
            <a:pPr algn="r" rtl="1"/>
            <a:r>
              <a:rPr lang="ar-DZ" sz="9600" b="1" dirty="0">
                <a:solidFill>
                  <a:srgbClr val="00B0F0"/>
                </a:solidFill>
              </a:rPr>
              <a:t>تخصص: فلسفة تطبيقية</a:t>
            </a:r>
            <a:endParaRPr lang="fr-FR" sz="9600" b="1" dirty="0">
              <a:solidFill>
                <a:srgbClr val="00B0F0"/>
              </a:solidFill>
            </a:endParaRPr>
          </a:p>
          <a:p>
            <a:pPr algn="r" rtl="1"/>
            <a:r>
              <a:rPr lang="ar-DZ" sz="9600" b="1" dirty="0">
                <a:solidFill>
                  <a:srgbClr val="00B0F0"/>
                </a:solidFill>
              </a:rPr>
              <a:t>1- قراءة في كتاب "</a:t>
            </a:r>
            <a:r>
              <a:rPr lang="ar-DZ" sz="9600" b="1" dirty="0" err="1">
                <a:solidFill>
                  <a:srgbClr val="00B0F0"/>
                </a:solidFill>
              </a:rPr>
              <a:t>الأرغانون</a:t>
            </a:r>
            <a:r>
              <a:rPr lang="ar-DZ" sz="9600" b="1" dirty="0">
                <a:solidFill>
                  <a:srgbClr val="00B0F0"/>
                </a:solidFill>
              </a:rPr>
              <a:t> الجديد" تأليف فرانسيس بيكون.</a:t>
            </a:r>
            <a:endParaRPr lang="fr-FR" sz="9600" b="1" dirty="0">
              <a:solidFill>
                <a:srgbClr val="00B0F0"/>
              </a:solidFill>
            </a:endParaRPr>
          </a:p>
          <a:p>
            <a:endParaRPr lang="fr-FR" dirty="0"/>
          </a:p>
        </p:txBody>
      </p:sp>
    </p:spTree>
    <p:extLst>
      <p:ext uri="{BB962C8B-B14F-4D97-AF65-F5344CB8AC3E}">
        <p14:creationId xmlns:p14="http://schemas.microsoft.com/office/powerpoint/2010/main" val="3778465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قواعد البحث العلمي</a:t>
            </a:r>
            <a:endParaRPr lang="fr-FR" dirty="0"/>
          </a:p>
        </p:txBody>
      </p:sp>
      <p:sp>
        <p:nvSpPr>
          <p:cNvPr id="3" name="Espace réservé du contenu 2"/>
          <p:cNvSpPr>
            <a:spLocks noGrp="1"/>
          </p:cNvSpPr>
          <p:nvPr>
            <p:ph idx="1"/>
          </p:nvPr>
        </p:nvSpPr>
        <p:spPr/>
        <p:txBody>
          <a:bodyPr>
            <a:normAutofit lnSpcReduction="10000"/>
          </a:bodyPr>
          <a:lstStyle/>
          <a:p>
            <a:pPr algn="just" rtl="1"/>
            <a:r>
              <a:rPr lang="ar-DZ" dirty="0"/>
              <a:t>وبعد القيام بعملية تطهير العقل وتصفيته من كل الشوائب التي علقت به، ينبغي العمل على توجيه العقل ولا نتركه دون ضوابط وقواعد ملزمة وموجهة له في البحث، هذا التوجيه يتم عبر ثلاث مراحل:</a:t>
            </a:r>
          </a:p>
          <a:p>
            <a:pPr algn="just" rtl="1"/>
            <a:r>
              <a:rPr lang="ar-DZ" dirty="0"/>
              <a:t>1-تحديد الصور الحقيقية للطبيعة( أشكال تجلي وتمظهر الطبيعة)، فمثلا ظاهرة الحرارة لا يتم البحث فيها على طريقة القدماء (البحث في الجوهر فلا جوهر لها) وإنما البحث في آثارها وقوانينها.</a:t>
            </a:r>
          </a:p>
          <a:p>
            <a:pPr algn="just" rtl="1"/>
            <a:r>
              <a:rPr lang="ar-DZ" dirty="0"/>
              <a:t>2-البحث في فيما يحدث للجسم عندما يتحرك ويتحول: أي البحث في كل المتغيرات المصاحبة لفعل التحول مثل البحث في تحول الماء إلى بخار بفعل الحرارة.</a:t>
            </a:r>
          </a:p>
          <a:p>
            <a:pPr algn="just" rtl="1"/>
            <a:r>
              <a:rPr lang="ar-DZ" dirty="0"/>
              <a:t>3-البحث في تركيب الجسم الساكن لمعرفة ما يقبل من الصور والكيفيات، فالماء لا يقبل صورة التمثال كما يقبلها الرخام.</a:t>
            </a:r>
          </a:p>
          <a:p>
            <a:pPr algn="just" rtl="1"/>
            <a:r>
              <a:rPr lang="ar-DZ" dirty="0"/>
              <a:t>واذا التزم العقل بهذه الخطوات في بحثه صار </a:t>
            </a:r>
            <a:r>
              <a:rPr lang="ar-DZ" dirty="0" err="1"/>
              <a:t>بامكانه</a:t>
            </a:r>
            <a:r>
              <a:rPr lang="ar-DZ" dirty="0"/>
              <a:t> فهم الظاهرة المراد بحثها واتضحت أمامه الصورة، وقد وضع بيكون ما يسمى بجداول البحث وهي جدول الحضور، جدول الغياب، جدول المقارنة(ص240)</a:t>
            </a:r>
          </a:p>
          <a:p>
            <a:pPr algn="r" rtl="1"/>
            <a:endParaRPr lang="fr-FR" dirty="0"/>
          </a:p>
        </p:txBody>
      </p:sp>
    </p:spTree>
    <p:extLst>
      <p:ext uri="{BB962C8B-B14F-4D97-AF65-F5344CB8AC3E}">
        <p14:creationId xmlns:p14="http://schemas.microsoft.com/office/powerpoint/2010/main" val="2000667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قواعد الاستقراء العلمي ومراحله</a:t>
            </a:r>
            <a:endParaRPr lang="fr-FR" dirty="0"/>
          </a:p>
        </p:txBody>
      </p:sp>
      <p:sp>
        <p:nvSpPr>
          <p:cNvPr id="3" name="Espace réservé du contenu 2"/>
          <p:cNvSpPr>
            <a:spLocks noGrp="1"/>
          </p:cNvSpPr>
          <p:nvPr>
            <p:ph idx="1"/>
          </p:nvPr>
        </p:nvSpPr>
        <p:spPr/>
        <p:txBody>
          <a:bodyPr>
            <a:normAutofit fontScale="85000" lnSpcReduction="10000"/>
          </a:bodyPr>
          <a:lstStyle/>
          <a:p>
            <a:pPr algn="just" rtl="1"/>
            <a:r>
              <a:rPr lang="ar-DZ" dirty="0"/>
              <a:t>- </a:t>
            </a:r>
            <a:r>
              <a:rPr lang="ar-DZ" dirty="0" err="1"/>
              <a:t>الإستقراء</a:t>
            </a:r>
            <a:r>
              <a:rPr lang="ar-DZ" dirty="0"/>
              <a:t> والتجربة:</a:t>
            </a:r>
          </a:p>
          <a:p>
            <a:pPr algn="just" rtl="1"/>
            <a:r>
              <a:rPr lang="ar-DZ" dirty="0"/>
              <a:t>الجداول التي وضعها بيكون تسهل على الباحث عملية القيان باستقراء مشروع وهو عملية تتم عبر مرحلتين:</a:t>
            </a:r>
          </a:p>
          <a:p>
            <a:pPr algn="just" rtl="1"/>
            <a:r>
              <a:rPr lang="ar-DZ" dirty="0"/>
              <a:t>1-لحظة العزل(مرحلة سلبية): تتم وفق قواعد ثلاث وهي: 1-أ-قاعدة الحضور: حضور السبب يعني حضور النتيجة، 1ب-قاعد الغياب: غياب السبب يعني غياب النتيجة. 1ج-قاعدة التغير: عندما يتغير السبب تتغير النتيجة. </a:t>
            </a:r>
          </a:p>
          <a:p>
            <a:pPr algn="just" rtl="1"/>
            <a:r>
              <a:rPr lang="ar-DZ" dirty="0"/>
              <a:t>2- مرحلة التأكيد الايجابي : تتم وفق تسع مراحل:-تنويع التجارب-تكرار التجربة-مد التجربة-قلب التجربة-إلغاء التجربة-تطبيق التجربة-جمع التجربة-اعتبار الصدفة.</a:t>
            </a:r>
          </a:p>
          <a:p>
            <a:pPr algn="just" rtl="1"/>
            <a:r>
              <a:rPr lang="ar-DZ" dirty="0"/>
              <a:t>اذا التزم العقل بكل هذه الشروط والمراحل أمكنه من القيام باستقراء مشروع والحصول على التجربة الحاسمة </a:t>
            </a:r>
            <a:r>
              <a:rPr lang="fr-FR" dirty="0"/>
              <a:t>Expérience cruciale </a:t>
            </a:r>
            <a:r>
              <a:rPr lang="ar-DZ" dirty="0"/>
              <a:t>التي تعتبر بمثابة الحل الذي ينبغي الأخذ به واعتماده، تقول يمنى طريف </a:t>
            </a:r>
            <a:r>
              <a:rPr lang="ar-DZ" dirty="0" err="1"/>
              <a:t>الخولي:"افلح</a:t>
            </a:r>
            <a:r>
              <a:rPr lang="ar-DZ" dirty="0"/>
              <a:t> فرنسيس بيكون، حتى عد إماما لتيار العلم الحديث، وكانت الروح العلمية كما بلورها بيكون هي الاستقراء: المنهج التجريبي والانصات لشهادة الحواس كمصدر للمعرفة، الطبيعة هي مملكة المعرفة الإنسانية...روح العلم يجب أن تحرر العقل من جنوحات الميتافيزيقا مثلما تحرره من الأوثان والأخطاء المتربصة به"(يمنى طريف الخولي، ص117/118).هذه هي الخطوات العامة المشكلة للمنهج الجديد الذي بشر به بيكون لكن ما هو الجديد الذي قدمه؟ </a:t>
            </a:r>
          </a:p>
          <a:p>
            <a:pPr algn="l" rtl="1"/>
            <a:endParaRPr lang="fr-FR" dirty="0"/>
          </a:p>
        </p:txBody>
      </p:sp>
    </p:spTree>
    <p:extLst>
      <p:ext uri="{BB962C8B-B14F-4D97-AF65-F5344CB8AC3E}">
        <p14:creationId xmlns:p14="http://schemas.microsoft.com/office/powerpoint/2010/main" val="1403774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تقييم الأطروحة</a:t>
            </a:r>
            <a:endParaRPr lang="fr-FR" dirty="0"/>
          </a:p>
        </p:txBody>
      </p:sp>
      <p:sp>
        <p:nvSpPr>
          <p:cNvPr id="3" name="Espace réservé du contenu 2"/>
          <p:cNvSpPr>
            <a:spLocks noGrp="1"/>
          </p:cNvSpPr>
          <p:nvPr>
            <p:ph idx="1"/>
          </p:nvPr>
        </p:nvSpPr>
        <p:spPr/>
        <p:txBody>
          <a:bodyPr>
            <a:normAutofit fontScale="92500" lnSpcReduction="10000"/>
          </a:bodyPr>
          <a:lstStyle/>
          <a:p>
            <a:pPr algn="just" rtl="1"/>
            <a:r>
              <a:rPr lang="ar-DZ" dirty="0"/>
              <a:t> أكد بيكون على دور التجربة في فهم الطبيعة ووجه نقدا لطرائق القدامى وفلسفاتهم، وهذا لا يعد جديدا بحسب الجابري لأن أوروبا ومن خلال احتكاكها بالعالم العربي عرفت المنهج التجريبي في القرنين الثاني والثالث عشر، فقد أشاد ليوناردو دافنتشي بالتجربة ودورها في اكتساب المعرفة </a:t>
            </a:r>
            <a:r>
              <a:rPr lang="ar-DZ" dirty="0" err="1"/>
              <a:t>يقول:"يبدو</a:t>
            </a:r>
            <a:r>
              <a:rPr lang="ar-DZ" dirty="0"/>
              <a:t> لي أن تلك العلوم التي لا تمر في منبعها أو سياقها المتوسط أو في نهايتها بإحدى الحواس الخمس هي علوم باطلة" الجابري ص242) كما </a:t>
            </a:r>
            <a:r>
              <a:rPr lang="ar-DZ" dirty="0" err="1"/>
              <a:t>دعى</a:t>
            </a:r>
            <a:r>
              <a:rPr lang="ar-DZ" dirty="0"/>
              <a:t> ليوناردو دافنتشي إلى </a:t>
            </a:r>
            <a:r>
              <a:rPr lang="ar-DZ" dirty="0" err="1"/>
              <a:t>ترييض</a:t>
            </a:r>
            <a:r>
              <a:rPr lang="ar-DZ" dirty="0"/>
              <a:t> العلوم وهذا الأمر لم ينتبه إليه بيكون حسب الجابري.</a:t>
            </a:r>
          </a:p>
          <a:p>
            <a:pPr algn="just" rtl="1"/>
            <a:r>
              <a:rPr lang="ar-DZ" dirty="0"/>
              <a:t>ولم يكن بيكون مجربا كما لم يؤسس منهجه على أرضية علمية بل على أرضية التأمل العقلي، ولم يكن مجددا وإنما كان متخلفا على علوم عصره، كما أنه فهم التجربة بمعناها القديم الحسي وهي تختلف عن التجربة العلمية، لذلك بقي استقراءه </a:t>
            </a:r>
            <a:r>
              <a:rPr lang="ar-DZ" dirty="0" err="1"/>
              <a:t>ارسطيا</a:t>
            </a:r>
            <a:r>
              <a:rPr lang="ar-DZ" dirty="0"/>
              <a:t> ولم يتحرر منه ولم يرق إلى التحليل. (الجابري ص242)</a:t>
            </a:r>
          </a:p>
          <a:p>
            <a:pPr algn="just" rtl="1"/>
            <a:r>
              <a:rPr lang="ar-DZ" dirty="0"/>
              <a:t>كما أن تصنيف بيكون للعلوم غير مؤسس </a:t>
            </a:r>
            <a:r>
              <a:rPr lang="ar-DZ" dirty="0" err="1"/>
              <a:t>منطقبا</a:t>
            </a:r>
            <a:r>
              <a:rPr lang="ar-DZ" dirty="0"/>
              <a:t> ولا يصمد أمام النقد، لأن المعارف نتاج تفاعل كل الملكات العقلية ولا يمكن أن تكون نتاج ملكة معينة كما هو الشأن بالنسبة للتاريخ وملكة الذاكرة، يقول </a:t>
            </a:r>
            <a:r>
              <a:rPr lang="ar-DZ" dirty="0" err="1"/>
              <a:t>الجابري:"بيكون</a:t>
            </a:r>
            <a:r>
              <a:rPr lang="ar-DZ" dirty="0"/>
              <a:t> لم يطبق منهجه ولم يتحرر من القديم...إنه على الرغم من انتقاده للفلاسفة القدماء – أرسطو وعلماء القرون الوسطى- فلقد بقي عقله أرسطو </a:t>
            </a:r>
            <a:r>
              <a:rPr lang="ar-DZ" dirty="0" err="1"/>
              <a:t>طاليسا</a:t>
            </a:r>
            <a:r>
              <a:rPr lang="ar-DZ" dirty="0"/>
              <a:t> بعيدا جدا عن عقل </a:t>
            </a:r>
            <a:r>
              <a:rPr lang="ar-DZ" dirty="0" err="1"/>
              <a:t>غاليلو</a:t>
            </a:r>
            <a:r>
              <a:rPr lang="ar-DZ" dirty="0"/>
              <a:t> وعقل ديكارت" (الجابري ص243).</a:t>
            </a:r>
            <a:endParaRPr lang="fr-FR" dirty="0"/>
          </a:p>
        </p:txBody>
      </p:sp>
    </p:spTree>
    <p:extLst>
      <p:ext uri="{BB962C8B-B14F-4D97-AF65-F5344CB8AC3E}">
        <p14:creationId xmlns:p14="http://schemas.microsoft.com/office/powerpoint/2010/main" val="8376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تقييم</a:t>
            </a:r>
            <a:endParaRPr lang="fr-FR" dirty="0"/>
          </a:p>
        </p:txBody>
      </p:sp>
      <p:sp>
        <p:nvSpPr>
          <p:cNvPr id="3" name="Espace réservé du contenu 2"/>
          <p:cNvSpPr>
            <a:spLocks noGrp="1"/>
          </p:cNvSpPr>
          <p:nvPr>
            <p:ph idx="1"/>
          </p:nvPr>
        </p:nvSpPr>
        <p:spPr/>
        <p:txBody>
          <a:bodyPr>
            <a:normAutofit fontScale="77500" lnSpcReduction="20000"/>
          </a:bodyPr>
          <a:lstStyle/>
          <a:p>
            <a:pPr algn="just" rtl="1"/>
            <a:r>
              <a:rPr lang="ar-DZ" dirty="0"/>
              <a:t>كما وجه "كلود برنار" (1813 ـــ 1878) </a:t>
            </a:r>
            <a:r>
              <a:rPr lang="fr-FR" dirty="0"/>
              <a:t>Claude Bernard </a:t>
            </a:r>
            <a:r>
              <a:rPr lang="ar-DZ" dirty="0"/>
              <a:t>نقدا لبيكون واتهمه بمحاولة تبسيط المنهج يقول:« أراد فلاسفة من  أمثال "بيكون"، أن ينظموا قواعد البحث العلمي واستطاعوا أن يعجبوا أناسا  لا  ينظرون إلى العلم إلا من بعيد، لكن مثل هذه الأعمال لا يجد فيها العلماء الناضجون فائدة، فإنها تضللهم بتبسيطها الخادع للأمور، بالإضافة إلى أنها تعوق نشاط أذهانهم بإثقالها بجملة من القواعد المبهمة أو غير القابلة للتطبيق التي يجب المسارعة إلى نسيانها إذا ما أراد الإنسان أن يدخل باب العلم وان يصبح  مجربا حقيقيا" . </a:t>
            </a:r>
          </a:p>
          <a:p>
            <a:pPr algn="just" rtl="1"/>
            <a:r>
              <a:rPr lang="ar-DZ" dirty="0"/>
              <a:t>)</a:t>
            </a:r>
            <a:r>
              <a:rPr lang="fr-FR" dirty="0"/>
              <a:t>C Bernard: </a:t>
            </a:r>
            <a:r>
              <a:rPr lang="fr-FR" dirty="0" err="1"/>
              <a:t>introd</a:t>
            </a:r>
            <a:r>
              <a:rPr lang="fr-FR" dirty="0"/>
              <a:t> a l </a:t>
            </a:r>
            <a:r>
              <a:rPr lang="fr-FR" dirty="0" err="1"/>
              <a:t>etude</a:t>
            </a:r>
            <a:r>
              <a:rPr lang="fr-FR" dirty="0"/>
              <a:t> de la </a:t>
            </a:r>
            <a:r>
              <a:rPr lang="fr-FR" dirty="0" err="1"/>
              <a:t>medicine</a:t>
            </a:r>
            <a:r>
              <a:rPr lang="fr-FR" dirty="0"/>
              <a:t> </a:t>
            </a:r>
            <a:r>
              <a:rPr lang="fr-FR" dirty="0" err="1"/>
              <a:t>experim</a:t>
            </a:r>
            <a:r>
              <a:rPr lang="fr-FR" dirty="0"/>
              <a:t> .Flammarion Paris. 1952. p298(</a:t>
            </a:r>
          </a:p>
          <a:p>
            <a:pPr algn="just" rtl="1"/>
            <a:r>
              <a:rPr lang="ar-DZ" dirty="0"/>
              <a:t>وقد تعرضت فكرة وضع منهج يلزم العقل في أبحاثه لعدة انتقادات على سبيل المثال رفض </a:t>
            </a:r>
            <a:r>
              <a:rPr lang="ar-DZ" dirty="0" err="1"/>
              <a:t>فيرابند</a:t>
            </a:r>
            <a:r>
              <a:rPr lang="ar-DZ" dirty="0"/>
              <a:t> القول بإمكانية توحيد المناهج ومحاولة تقنين البحث العقلي وفق قواعد معينة يقول "</a:t>
            </a:r>
            <a:r>
              <a:rPr lang="ar-DZ" dirty="0" err="1"/>
              <a:t>فيرابند</a:t>
            </a:r>
            <a:r>
              <a:rPr lang="ar-DZ" dirty="0"/>
              <a:t>" : »إن فكرة منهج كلي راسخ  والتي تعــد مقياسا ثابتا للوفاء بالمراد، بل وحتى الفكرة التي تقول بعقلانية كلية راسخة، إنما هي فكرة غير واقعية ... إن العلماء كثيرا ما يعدلون معاييرهم وإجراءاتهم، ومقاييس العقلانية عندهم، لأنهم يتحركون  إلى الأمام، ويدخلون مجالات بحث جديدة"( بول </a:t>
            </a:r>
            <a:r>
              <a:rPr lang="ar-DZ" dirty="0" err="1"/>
              <a:t>فيرابند</a:t>
            </a:r>
            <a:r>
              <a:rPr lang="ar-DZ" dirty="0"/>
              <a:t>: العلم في مجتمع حر، م س، ص 116)</a:t>
            </a:r>
          </a:p>
          <a:p>
            <a:pPr algn="just" rtl="1"/>
            <a:r>
              <a:rPr lang="ar-DZ" dirty="0"/>
              <a:t>ويمكننا العودة إلى فيلسوف القطيعة </a:t>
            </a:r>
            <a:r>
              <a:rPr lang="ar-DZ" dirty="0" err="1"/>
              <a:t>غاستون</a:t>
            </a:r>
            <a:r>
              <a:rPr lang="ar-DZ" dirty="0"/>
              <a:t>  "</a:t>
            </a:r>
            <a:r>
              <a:rPr lang="ar-DZ" dirty="0" err="1"/>
              <a:t>باشلار</a:t>
            </a:r>
            <a:r>
              <a:rPr lang="ar-DZ" dirty="0"/>
              <a:t>" (1884-1962)  </a:t>
            </a:r>
            <a:r>
              <a:rPr lang="fr-FR" dirty="0" err="1"/>
              <a:t>G.Bachlard</a:t>
            </a:r>
            <a:r>
              <a:rPr lang="fr-FR" dirty="0"/>
              <a:t> </a:t>
            </a:r>
            <a:r>
              <a:rPr lang="ar-DZ" dirty="0"/>
              <a:t>هو الآخر رفض إمكانية تأسيس منهج علمي واحد يكون صالحا للبحث في كل الموضوعات، </a:t>
            </a:r>
            <a:r>
              <a:rPr lang="ar-DZ" dirty="0" err="1"/>
              <a:t>يقول:"كل</a:t>
            </a:r>
            <a:r>
              <a:rPr lang="ar-DZ" dirty="0"/>
              <a:t> تقدم في الفكر العلمي، وكل تجربة جديدة كفيلة بأن تغير الفكر العلمي برمته، لا المناهج فحسب، فلكل علم منهجه الخاص، ومفاهيمه الخاصة التي تتلاءم والمرحلة التي هو عليها هذا العلم أو ذاك،  وكل خطاب حول المنهج العلمي سيكون دائما خطابا </a:t>
            </a:r>
            <a:r>
              <a:rPr lang="ar-DZ" dirty="0" err="1"/>
              <a:t>سياقيا</a:t>
            </a:r>
            <a:r>
              <a:rPr lang="ar-DZ" dirty="0"/>
              <a:t>، ولن يتصف بالبنية النهائية"( </a:t>
            </a:r>
            <a:r>
              <a:rPr lang="ar-DZ" dirty="0" err="1"/>
              <a:t>غاستون</a:t>
            </a:r>
            <a:r>
              <a:rPr lang="ar-DZ" dirty="0"/>
              <a:t> </a:t>
            </a:r>
            <a:r>
              <a:rPr lang="ar-DZ" dirty="0" err="1"/>
              <a:t>باشلار</a:t>
            </a:r>
            <a:r>
              <a:rPr lang="ar-DZ" dirty="0"/>
              <a:t>: الفكر العلمي الجديد ، ترجمة عادل العوا، تقديم جيلالي الياس، </a:t>
            </a:r>
            <a:r>
              <a:rPr lang="ar-DZ" dirty="0" err="1"/>
              <a:t>موفم</a:t>
            </a:r>
            <a:r>
              <a:rPr lang="ar-DZ" dirty="0"/>
              <a:t> للنشر، الجزائر، 1994، ص151)، ويمكن دعم النقد بالعودة إلى "توماس كون" (1922-1996) </a:t>
            </a:r>
            <a:r>
              <a:rPr lang="fr-FR" dirty="0"/>
              <a:t>Thomas Kuhn،(</a:t>
            </a:r>
            <a:r>
              <a:rPr lang="ar-DZ" dirty="0"/>
              <a:t>بنية الثورات العلمية)، </a:t>
            </a:r>
            <a:r>
              <a:rPr lang="ar-DZ" dirty="0" err="1"/>
              <a:t>وغادمير</a:t>
            </a:r>
            <a:r>
              <a:rPr lang="ar-DZ" dirty="0"/>
              <a:t> (الحقيقة والمنهج).</a:t>
            </a:r>
          </a:p>
          <a:p>
            <a:pPr algn="r" rtl="1"/>
            <a:endParaRPr lang="fr-FR" dirty="0"/>
          </a:p>
        </p:txBody>
      </p:sp>
    </p:spTree>
    <p:extLst>
      <p:ext uri="{BB962C8B-B14F-4D97-AF65-F5344CB8AC3E}">
        <p14:creationId xmlns:p14="http://schemas.microsoft.com/office/powerpoint/2010/main" val="2671028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المراجع المعتمدة</a:t>
            </a:r>
            <a:endParaRPr lang="fr-FR" dirty="0"/>
          </a:p>
        </p:txBody>
      </p:sp>
      <p:sp>
        <p:nvSpPr>
          <p:cNvPr id="3" name="Espace réservé du contenu 2"/>
          <p:cNvSpPr>
            <a:spLocks noGrp="1"/>
          </p:cNvSpPr>
          <p:nvPr>
            <p:ph idx="1"/>
          </p:nvPr>
        </p:nvSpPr>
        <p:spPr/>
        <p:txBody>
          <a:bodyPr>
            <a:normAutofit fontScale="92500" lnSpcReduction="10000"/>
          </a:bodyPr>
          <a:lstStyle/>
          <a:p>
            <a:pPr algn="just" rtl="1"/>
            <a:r>
              <a:rPr lang="ar-DZ" dirty="0"/>
              <a:t>- فرانسيس بيكون، </a:t>
            </a:r>
            <a:r>
              <a:rPr lang="ar-DZ" dirty="0" err="1"/>
              <a:t>الأرغانون</a:t>
            </a:r>
            <a:r>
              <a:rPr lang="ar-DZ" dirty="0"/>
              <a:t> الجديد، إرشادات صادقة في تفسير الطبيعة، ترجمة عادل مصطفى، دار رؤية للنشر والتوزيع، ط1، 2013م.</a:t>
            </a:r>
          </a:p>
          <a:p>
            <a:pPr algn="just" rtl="1"/>
            <a:r>
              <a:rPr lang="ar-DZ" dirty="0"/>
              <a:t>- فلسفة العلم في القرن العشرين، </a:t>
            </a:r>
            <a:r>
              <a:rPr lang="ar-DZ" dirty="0" err="1"/>
              <a:t>د.يمنى</a:t>
            </a:r>
            <a:r>
              <a:rPr lang="ar-DZ" dirty="0"/>
              <a:t> الخولي. مؤسسة هنداوي للتعليم والثقافة، القاهرة، 2012.</a:t>
            </a:r>
          </a:p>
          <a:p>
            <a:pPr algn="just" rtl="1"/>
            <a:r>
              <a:rPr lang="ar-DZ" dirty="0"/>
              <a:t>- </a:t>
            </a:r>
            <a:r>
              <a:rPr lang="ar-DZ" dirty="0" err="1"/>
              <a:t>غاستون</a:t>
            </a:r>
            <a:r>
              <a:rPr lang="ar-DZ" dirty="0"/>
              <a:t> </a:t>
            </a:r>
            <a:r>
              <a:rPr lang="ar-DZ" dirty="0" err="1"/>
              <a:t>باشلار</a:t>
            </a:r>
            <a:r>
              <a:rPr lang="ar-DZ" dirty="0"/>
              <a:t>: الفكر العلمي الجديد ، ترجمة عادل العوا، تقديم جيلالي الياس، </a:t>
            </a:r>
            <a:r>
              <a:rPr lang="ar-DZ" dirty="0" err="1"/>
              <a:t>موفم</a:t>
            </a:r>
            <a:r>
              <a:rPr lang="ar-DZ" dirty="0"/>
              <a:t> للنشر، الجزائر، 1994.</a:t>
            </a:r>
          </a:p>
          <a:p>
            <a:r>
              <a:rPr lang="ar-DZ" dirty="0"/>
              <a:t>- </a:t>
            </a:r>
            <a:r>
              <a:rPr lang="fr-FR" dirty="0"/>
              <a:t>C Bernard: </a:t>
            </a:r>
            <a:r>
              <a:rPr lang="fr-FR" dirty="0" err="1"/>
              <a:t>introd</a:t>
            </a:r>
            <a:r>
              <a:rPr lang="fr-FR" dirty="0"/>
              <a:t> a l </a:t>
            </a:r>
            <a:r>
              <a:rPr lang="fr-FR" dirty="0" err="1"/>
              <a:t>etude</a:t>
            </a:r>
            <a:r>
              <a:rPr lang="fr-FR" dirty="0"/>
              <a:t> de la </a:t>
            </a:r>
            <a:r>
              <a:rPr lang="fr-FR" dirty="0" err="1"/>
              <a:t>medicine</a:t>
            </a:r>
            <a:r>
              <a:rPr lang="fr-FR" dirty="0"/>
              <a:t> </a:t>
            </a:r>
            <a:r>
              <a:rPr lang="fr-FR" dirty="0" err="1"/>
              <a:t>experim</a:t>
            </a:r>
            <a:r>
              <a:rPr lang="fr-FR" dirty="0"/>
              <a:t> .Flammarion Paris. 1952.</a:t>
            </a:r>
          </a:p>
          <a:p>
            <a:r>
              <a:rPr lang="fr-FR" dirty="0"/>
              <a:t>- Bacon: </a:t>
            </a:r>
            <a:r>
              <a:rPr lang="fr-FR" dirty="0" err="1"/>
              <a:t>Advancement</a:t>
            </a:r>
            <a:r>
              <a:rPr lang="fr-FR" dirty="0"/>
              <a:t> Of Learning, </a:t>
            </a:r>
            <a:r>
              <a:rPr lang="fr-FR" dirty="0" err="1"/>
              <a:t>Novum</a:t>
            </a:r>
            <a:r>
              <a:rPr lang="fr-FR" dirty="0"/>
              <a:t> Organum, New Atlantis (Great Books Of The Western World, Vol. 30) </a:t>
            </a:r>
            <a:r>
              <a:rPr lang="fr-FR" dirty="0" err="1"/>
              <a:t>Hardcover</a:t>
            </a:r>
            <a:r>
              <a:rPr lang="fr-FR" dirty="0"/>
              <a:t> – </a:t>
            </a:r>
            <a:r>
              <a:rPr lang="fr-FR" dirty="0" err="1"/>
              <a:t>January</a:t>
            </a:r>
            <a:r>
              <a:rPr lang="fr-FR" dirty="0"/>
              <a:t> 1, 1952.</a:t>
            </a:r>
          </a:p>
          <a:p>
            <a:r>
              <a:rPr lang="fr-FR" dirty="0"/>
              <a:t> -  Lalande , André , Vocabulaire Technique et Critique de Philosophie, </a:t>
            </a:r>
            <a:r>
              <a:rPr lang="fr-FR" dirty="0" err="1"/>
              <a:t>P.U.F.,France</a:t>
            </a:r>
            <a:r>
              <a:rPr lang="fr-FR" dirty="0"/>
              <a:t>.</a:t>
            </a:r>
          </a:p>
          <a:p>
            <a:r>
              <a:rPr lang="fr-FR" dirty="0"/>
              <a:t>, 17ème  éd,1991.</a:t>
            </a:r>
          </a:p>
          <a:p>
            <a:pPr algn="r" rtl="1"/>
            <a:endParaRPr lang="fr-FR" dirty="0"/>
          </a:p>
          <a:p>
            <a:pPr algn="r" rtl="1"/>
            <a:endParaRPr lang="fr-FR" dirty="0"/>
          </a:p>
        </p:txBody>
      </p:sp>
    </p:spTree>
    <p:extLst>
      <p:ext uri="{BB962C8B-B14F-4D97-AF65-F5344CB8AC3E}">
        <p14:creationId xmlns:p14="http://schemas.microsoft.com/office/powerpoint/2010/main" val="2282662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3200" dirty="0" smtClean="0"/>
              <a:t>عناصر الدرس:</a:t>
            </a:r>
            <a:endParaRPr lang="fr-FR" sz="3200" dirty="0"/>
          </a:p>
        </p:txBody>
      </p:sp>
      <p:sp>
        <p:nvSpPr>
          <p:cNvPr id="3" name="Espace réservé du contenu 2"/>
          <p:cNvSpPr>
            <a:spLocks noGrp="1"/>
          </p:cNvSpPr>
          <p:nvPr>
            <p:ph idx="1"/>
          </p:nvPr>
        </p:nvSpPr>
        <p:spPr/>
        <p:txBody>
          <a:bodyPr/>
          <a:lstStyle/>
          <a:p>
            <a:pPr algn="r" rtl="1"/>
            <a:r>
              <a:rPr lang="ar-DZ" dirty="0"/>
              <a:t>1-التعريف بالفيلسوف: فرنسيس بيكون(</a:t>
            </a:r>
            <a:r>
              <a:rPr lang="fr-FR" dirty="0"/>
              <a:t>Francis Bacon</a:t>
            </a:r>
            <a:r>
              <a:rPr lang="ar-SA" dirty="0" smtClean="0"/>
              <a:t>)</a:t>
            </a:r>
            <a:endParaRPr lang="ar-DZ" dirty="0" smtClean="0"/>
          </a:p>
          <a:p>
            <a:pPr algn="r" rtl="1"/>
            <a:r>
              <a:rPr lang="ar-DZ" dirty="0" smtClean="0"/>
              <a:t>2- حدود </a:t>
            </a:r>
            <a:r>
              <a:rPr lang="ar-DZ" dirty="0" err="1" smtClean="0"/>
              <a:t>القطيعية</a:t>
            </a:r>
            <a:r>
              <a:rPr lang="ar-DZ" dirty="0" smtClean="0"/>
              <a:t> </a:t>
            </a:r>
            <a:r>
              <a:rPr lang="ar-DZ" dirty="0" err="1" smtClean="0"/>
              <a:t>الابستيمولوجية</a:t>
            </a:r>
            <a:r>
              <a:rPr lang="ar-DZ" dirty="0" smtClean="0"/>
              <a:t>.</a:t>
            </a:r>
          </a:p>
          <a:p>
            <a:pPr algn="r" rtl="1"/>
            <a:r>
              <a:rPr lang="ar-DZ" dirty="0" smtClean="0"/>
              <a:t>3- تأسيس المنهج الجديد.</a:t>
            </a:r>
          </a:p>
          <a:p>
            <a:pPr algn="r" rtl="1"/>
            <a:r>
              <a:rPr lang="ar-DZ" dirty="0" smtClean="0"/>
              <a:t>4- في تصنيف العلوم.</a:t>
            </a:r>
          </a:p>
          <a:p>
            <a:pPr algn="r" rtl="1"/>
            <a:r>
              <a:rPr lang="ar-DZ" dirty="0" smtClean="0"/>
              <a:t>5- الاستقراء والتجربة.</a:t>
            </a:r>
          </a:p>
          <a:p>
            <a:pPr algn="r" rtl="1"/>
            <a:r>
              <a:rPr lang="ar-DZ" dirty="0" smtClean="0"/>
              <a:t>6- تقييم الأطروحة.</a:t>
            </a:r>
          </a:p>
          <a:p>
            <a:pPr algn="r" rtl="1"/>
            <a:r>
              <a:rPr lang="ar-DZ" dirty="0" smtClean="0"/>
              <a:t>7- قائمة المراجع.</a:t>
            </a:r>
            <a:endParaRPr lang="fr-FR" dirty="0"/>
          </a:p>
        </p:txBody>
      </p:sp>
    </p:spTree>
    <p:extLst>
      <p:ext uri="{BB962C8B-B14F-4D97-AF65-F5344CB8AC3E}">
        <p14:creationId xmlns:p14="http://schemas.microsoft.com/office/powerpoint/2010/main" val="3667637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dirty="0"/>
              <a:t>-التعريف بالفيلسوف: </a:t>
            </a:r>
            <a:endParaRPr lang="fr-FR" dirty="0"/>
          </a:p>
        </p:txBody>
      </p:sp>
      <p:sp>
        <p:nvSpPr>
          <p:cNvPr id="3" name="Espace réservé du contenu 2"/>
          <p:cNvSpPr>
            <a:spLocks noGrp="1"/>
          </p:cNvSpPr>
          <p:nvPr>
            <p:ph idx="1"/>
          </p:nvPr>
        </p:nvSpPr>
        <p:spPr/>
        <p:txBody>
          <a:bodyPr>
            <a:normAutofit fontScale="85000" lnSpcReduction="10000"/>
          </a:bodyPr>
          <a:lstStyle/>
          <a:p>
            <a:pPr algn="r" rtl="1"/>
            <a:r>
              <a:rPr lang="ar-DZ" dirty="0" smtClean="0"/>
              <a:t>فرنسيس </a:t>
            </a:r>
            <a:r>
              <a:rPr lang="ar-DZ" dirty="0"/>
              <a:t>بيكون(</a:t>
            </a:r>
            <a:r>
              <a:rPr lang="fr-FR" dirty="0"/>
              <a:t>Francis Bacon)(1561-1626</a:t>
            </a:r>
            <a:r>
              <a:rPr lang="ar-DZ" dirty="0"/>
              <a:t>م) انجليزي، يعد من مؤسسي المنهج التجريبي في القرن (17م)، لأنه جعل الطبيعة موضع تساؤل: كيف نفهم الطبيعة؟ وهو سؤال يختلف عن السؤال الديكارتي" كيف نسيطر على الطبيعة؟ لكن كلا السؤالين غايته البحث عن المنهج أو الآلية، فإذا كان ديكارت قد اختار منهج البداهة والوضوح(التحليل) على الطريقة الرياضية(استنتاجي)، فإن بيكون اختار المنهج التجريبي أو الاستقراء </a:t>
            </a:r>
            <a:r>
              <a:rPr lang="fr-FR" dirty="0"/>
              <a:t>induction </a:t>
            </a:r>
            <a:r>
              <a:rPr lang="ar-DZ" dirty="0"/>
              <a:t>الذي ينطلق من الوقائع المحسوسة، وهذا الاختيار كان تحت تأثير روجر بيكون صاحب مقولة (القوة الحقيقية هي المعرفة </a:t>
            </a:r>
            <a:r>
              <a:rPr lang="fr-FR" dirty="0"/>
              <a:t>Le vrai pouvoir, c'est la connaissance)</a:t>
            </a:r>
          </a:p>
          <a:p>
            <a:pPr algn="r" rtl="1"/>
            <a:r>
              <a:rPr lang="ar-DZ" dirty="0"/>
              <a:t>اقترن اسم بيكون بالعلم الحديث والثورات العلمية والمنهجية، وقد وضع أسس المنهج في </a:t>
            </a:r>
            <a:r>
              <a:rPr lang="ar-DZ" dirty="0" err="1"/>
              <a:t>كتابه"الأرغانون</a:t>
            </a:r>
            <a:r>
              <a:rPr lang="ar-DZ" dirty="0"/>
              <a:t> الجديد"، نشره في 1620م، وهو جزء من كتاب ضخم (الإحياء العظيم)، وفيه ضمنه </a:t>
            </a:r>
            <a:r>
              <a:rPr lang="ar-DZ" dirty="0" err="1"/>
              <a:t>الارغانون</a:t>
            </a:r>
            <a:r>
              <a:rPr lang="ar-DZ" dirty="0"/>
              <a:t> الجديد أو الآلة الجديدة قياسا على </a:t>
            </a:r>
            <a:r>
              <a:rPr lang="ar-DZ" dirty="0" err="1"/>
              <a:t>أورغانون</a:t>
            </a:r>
            <a:r>
              <a:rPr lang="ar-DZ" dirty="0"/>
              <a:t> أرسطو، مؤكدا على أن المنهج في صورته </a:t>
            </a:r>
            <a:r>
              <a:rPr lang="ar-DZ" dirty="0" err="1"/>
              <a:t>الأرسطية</a:t>
            </a:r>
            <a:r>
              <a:rPr lang="ar-DZ" dirty="0"/>
              <a:t> غير قادر على تمكين الإنسان من فهم الطبيعة، لهذا فعل التأسيس لمنهج جديد يبدأ بنقد المنهج السائد وهو المنهج الأرسطي خاصة ما تعلق بالقياس واتهمه بالعقم، كما وجه نقدا للاستقراء الأرسطي لأنه لا يعتمد في بناء مقدماته على وقائع حسية تجريبية، ثم انتقل إلى نقد الفكر المدرسي عامة لأنه ظل رهينة الرؤية </a:t>
            </a:r>
            <a:r>
              <a:rPr lang="ar-DZ" dirty="0" err="1"/>
              <a:t>الأرسطية</a:t>
            </a:r>
            <a:r>
              <a:rPr lang="ar-DZ" dirty="0"/>
              <a:t> أكثر من عشرين قرنا.</a:t>
            </a:r>
          </a:p>
          <a:p>
            <a:pPr algn="r" rtl="1"/>
            <a:r>
              <a:rPr lang="ar-DZ" dirty="0"/>
              <a:t>ويعرف عصر بيكون بعصر اكتشاف الطبيعة، لأن بيكون جعل من الطبيعة مركزا لكل المعارف فمنها تستمد وإليها تعود وتختبر، ومن لحظة بيكون لم تعد المعرفة مجرد تأملات او تصورات نظرية كما كانت عند اليونان وإنما صارت وسيلة للفهم والسيطرة. لكن هل أراد بيكون احداث قطيعة </a:t>
            </a:r>
            <a:r>
              <a:rPr lang="ar-DZ" dirty="0" err="1"/>
              <a:t>ابستيمولوجية</a:t>
            </a:r>
            <a:r>
              <a:rPr lang="ar-DZ" dirty="0"/>
              <a:t> مع الفكر الأرسطي وهل تمكن من ذلك؟</a:t>
            </a:r>
          </a:p>
          <a:p>
            <a:pPr algn="r" rtl="1"/>
            <a:endParaRPr lang="fr-FR" dirty="0"/>
          </a:p>
        </p:txBody>
      </p:sp>
    </p:spTree>
    <p:extLst>
      <p:ext uri="{BB962C8B-B14F-4D97-AF65-F5344CB8AC3E}">
        <p14:creationId xmlns:p14="http://schemas.microsoft.com/office/powerpoint/2010/main" val="2469781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2400" dirty="0">
                <a:solidFill>
                  <a:srgbClr val="00B0F0"/>
                </a:solidFill>
              </a:rPr>
              <a:t>بيكون أي شكل من القطيعة </a:t>
            </a:r>
            <a:r>
              <a:rPr lang="ar-DZ" sz="2400" dirty="0" err="1" smtClean="0">
                <a:solidFill>
                  <a:srgbClr val="00B0F0"/>
                </a:solidFill>
              </a:rPr>
              <a:t>الابستيمولوجية</a:t>
            </a:r>
            <a:r>
              <a:rPr lang="ar-DZ" dirty="0"/>
              <a:t/>
            </a:r>
            <a:br>
              <a:rPr lang="ar-DZ" dirty="0"/>
            </a:br>
            <a:endParaRPr lang="fr-FR" dirty="0"/>
          </a:p>
        </p:txBody>
      </p:sp>
      <p:sp>
        <p:nvSpPr>
          <p:cNvPr id="3" name="Espace réservé du contenu 2"/>
          <p:cNvSpPr>
            <a:spLocks noGrp="1"/>
          </p:cNvSpPr>
          <p:nvPr>
            <p:ph idx="1"/>
          </p:nvPr>
        </p:nvSpPr>
        <p:spPr/>
        <p:txBody>
          <a:bodyPr>
            <a:normAutofit fontScale="85000" lnSpcReduction="10000"/>
          </a:bodyPr>
          <a:lstStyle/>
          <a:p>
            <a:pPr algn="just" rtl="1"/>
            <a:r>
              <a:rPr lang="ar-DZ" dirty="0"/>
              <a:t>- </a:t>
            </a:r>
            <a:r>
              <a:rPr lang="ar-DZ" dirty="0" smtClean="0"/>
              <a:t>عاش </a:t>
            </a:r>
            <a:r>
              <a:rPr lang="ar-DZ" dirty="0"/>
              <a:t>بيكون في بداية عصر التحول من الرؤية الكلاسيكية أو المدرسية إلى الرؤية الحديثة المؤسسة على أرضية علمية، وهذا ما يفسر حضور بعض خصائص العلم التقليدي في فكر بيكون يقول </a:t>
            </a:r>
            <a:r>
              <a:rPr lang="ar-DZ" dirty="0" err="1"/>
              <a:t>الجابري:"لقد</a:t>
            </a:r>
            <a:r>
              <a:rPr lang="ar-DZ" dirty="0"/>
              <a:t> هاجم طرق التفكير القديمة ولكنه لم يتحرر من إرث القرون الوسطى بكامله مما جعله يحمل بين طيات تفكيره وجهين متناقضين: وجه الداعية لمنهج جديد والمخطط له، ووجه المفكر الذي بقي يتحرك في إطار الآراء والمعلومات القديمة" ص237 يقول فؤاد </a:t>
            </a:r>
            <a:r>
              <a:rPr lang="ar-DZ" dirty="0" err="1"/>
              <a:t>زكريا:"سئم</a:t>
            </a:r>
            <a:r>
              <a:rPr lang="ar-DZ" dirty="0"/>
              <a:t> –بيكون-المناهج الدراسية العتيقة التي كانت سائدة في الجامعة، والتي كانت كلها مركزة حول منطق أرسطو </a:t>
            </a:r>
            <a:r>
              <a:rPr lang="ar-DZ" dirty="0" err="1"/>
              <a:t>وميتافيزيقاه</a:t>
            </a:r>
            <a:r>
              <a:rPr lang="ar-DZ" dirty="0"/>
              <a:t> ولاهوت القديس توما </a:t>
            </a:r>
            <a:r>
              <a:rPr lang="ar-DZ" dirty="0" err="1"/>
              <a:t>الإكويني</a:t>
            </a:r>
            <a:r>
              <a:rPr lang="ar-DZ" dirty="0"/>
              <a:t>، واتضح له منذ البداية أن الفلسفة التي تلقاها إنما هي فلسفة ألفاظ عقيمة، لا تفيد من الناحية العملية شيئا"(فؤاد زكريا، </a:t>
            </a:r>
            <a:r>
              <a:rPr lang="ar-DZ" dirty="0" err="1"/>
              <a:t>ىفاق</a:t>
            </a:r>
            <a:r>
              <a:rPr lang="ar-DZ" dirty="0"/>
              <a:t> فلسفية، ص60)، كما اعتبر فؤاد زكريا بيكون من "أول وأجرأ من ناقشوا المثل الأعلى للحكمة النظرية هذه، ووجهوا إليه اعتراضات حاسمة"( ص79)،والمقصود بالحكمة النظرية هو التصور الذي كان سائدا في اليونان عن المعرفة(فالمعرفة تطلب لذاتها)، لكن هذا </a:t>
            </a:r>
            <a:r>
              <a:rPr lang="ar-DZ" dirty="0" err="1"/>
              <a:t>المبدا</a:t>
            </a:r>
            <a:r>
              <a:rPr lang="ar-DZ" dirty="0"/>
              <a:t> اسيء استغلاله وساهم في ابتعاد الإنسان عن محاولة فهم الطبيعة والسيطرة عليها، رغم أن العلم الحقيقي بدأ مع اليونان لقدرة العقل اليوناني على التنظير والتجريد مقارنة بالعالم الشرقي الذي حرف ما يسمى بالمعرفة التطبيقية أو العملية. كما وجه بيكون نقدا لكبرا فلاسفة اليونان لأنهم غيروا من لغة العلم وصاروا يعبرون عن المعارف بألفاظ لغوية، وصارت حكمتهم لفظية غير مثمرة، ونقد أرسطو للسلطة المتحكمة في المعرفة بدأت بنقده لأرسطو، خاصة في مستوى القياس، مؤكدا أن سلطة القدماء وفلسفاتهم اللفظية لا يمكن أن تكون سبيلنا إلى الحقيقة، وإنما هي مجرد عقبات تتركنا في مستوى الصراعات اللفظية دون مواجهة الطبيعة وظواهرها، لهذا البديل الذي يقترحه بيكون هو الإيمان المطلق بالعلم وبقدرته على تحسين أحوال البشرية.</a:t>
            </a:r>
          </a:p>
          <a:p>
            <a:pPr algn="r" rtl="1"/>
            <a:endParaRPr lang="fr-FR" dirty="0"/>
          </a:p>
        </p:txBody>
      </p:sp>
    </p:spTree>
    <p:extLst>
      <p:ext uri="{BB962C8B-B14F-4D97-AF65-F5344CB8AC3E}">
        <p14:creationId xmlns:p14="http://schemas.microsoft.com/office/powerpoint/2010/main" val="236881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حدود القطيعة</a:t>
            </a:r>
            <a:endParaRPr lang="fr-FR" dirty="0"/>
          </a:p>
        </p:txBody>
      </p:sp>
      <p:sp>
        <p:nvSpPr>
          <p:cNvPr id="3" name="Espace réservé du contenu 2"/>
          <p:cNvSpPr>
            <a:spLocks noGrp="1"/>
          </p:cNvSpPr>
          <p:nvPr>
            <p:ph idx="1"/>
          </p:nvPr>
        </p:nvSpPr>
        <p:spPr/>
        <p:txBody>
          <a:bodyPr>
            <a:normAutofit fontScale="92500" lnSpcReduction="20000"/>
          </a:bodyPr>
          <a:lstStyle/>
          <a:p>
            <a:pPr algn="just" rtl="1"/>
            <a:r>
              <a:rPr lang="ar-DZ" dirty="0"/>
              <a:t>ويعد بيكون بمثابة المنعطف الكبير في الفكر الغربي لأنه من مؤسسي النهضة العلمية الحديثة، وكان هدف بيكون محاولة "إصلاح أساليب التفكير وطرق البحث"، وبدأ عمله التأسيسي من توجيه نقدا لكل التيارات الفكرية التي سادت في الساحة الفكرية والعلمية سواء عقلانيين أو تجريبيين، مشبها التيار العقلاني بالعنكبوت الذي يبني بيته من الداخل في حين التجريبي شبهه بالنمل الذي يتجه للعالم الخارجي في توفير حاجياته،  أما الفيلسوف الحقيقي فهو ذلك الذي يشبه النحلة التي تتجه للأزهار وتستخرج منها الرحيق لتصنع منه عسلا مصفى، مما يعني أن الفيلسوف الحق هو الذي يتجه إلى الطبيعة بما فيها من ظواهر وحوادث ويحاول بناء المعرفة التجريبية النافعة، وهذا يعد ثورة </a:t>
            </a:r>
            <a:r>
              <a:rPr lang="ar-DZ" dirty="0" err="1"/>
              <a:t>ابستيمولوجية</a:t>
            </a:r>
            <a:r>
              <a:rPr lang="ar-DZ" dirty="0"/>
              <a:t> على مفهوم المعرفة في صورتها التقليدية التي كانت تطلب لذاتها،ص238</a:t>
            </a:r>
          </a:p>
          <a:p>
            <a:pPr algn="just" rtl="1"/>
            <a:r>
              <a:rPr lang="ar-DZ" dirty="0"/>
              <a:t>والفلسفة القديمة لم تتمكن من فهم الطبيعة وقوانينها لأن الفلاسفة انشغلوا بالجدل والمناظرة في الرد على الخصوم. وظلوا في مستوى الجدل اللغوي موظفين عبارات وألفاظ فارغة، كما أثاروا اشكالات ميتافيزيقية لا حل لها، في حين المطلوب هو كيف نعيش ونتعايش مع الطبيعة، وهذا لا يتأتى إلا عبر المعرفة التي تمكننا من فهم الطبيعة والسيطرة عليها.</a:t>
            </a:r>
          </a:p>
          <a:p>
            <a:pPr algn="just" rtl="1"/>
            <a:r>
              <a:rPr lang="ar-DZ" dirty="0"/>
              <a:t>صار الهدف من المعرفة مع بيكون براغماتي وهو السيطرة على الطبيعة والعمل على اخضاعها لرغبات الإنسان المتجددة، هذا هو السبيل الذي خطه بيكون للعقل الفلسفي والعلمي معا، لكن </a:t>
            </a:r>
            <a:r>
              <a:rPr lang="ar-DZ" dirty="0" err="1"/>
              <a:t>ماهو</a:t>
            </a:r>
            <a:r>
              <a:rPr lang="ar-DZ" dirty="0"/>
              <a:t> السبيل لبلوغ هذا الهدف؟</a:t>
            </a:r>
          </a:p>
          <a:p>
            <a:pPr algn="r" rtl="1"/>
            <a:endParaRPr lang="fr-FR" dirty="0"/>
          </a:p>
        </p:txBody>
      </p:sp>
    </p:spTree>
    <p:extLst>
      <p:ext uri="{BB962C8B-B14F-4D97-AF65-F5344CB8AC3E}">
        <p14:creationId xmlns:p14="http://schemas.microsoft.com/office/powerpoint/2010/main" val="1152474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في تأسيس المنهج</a:t>
            </a:r>
            <a:endParaRPr lang="fr-FR" dirty="0"/>
          </a:p>
        </p:txBody>
      </p:sp>
      <p:sp>
        <p:nvSpPr>
          <p:cNvPr id="3" name="Espace réservé du contenu 2"/>
          <p:cNvSpPr>
            <a:spLocks noGrp="1"/>
          </p:cNvSpPr>
          <p:nvPr>
            <p:ph idx="1"/>
          </p:nvPr>
        </p:nvSpPr>
        <p:spPr/>
        <p:txBody>
          <a:bodyPr>
            <a:normAutofit/>
          </a:bodyPr>
          <a:lstStyle/>
          <a:p>
            <a:pPr algn="just" rtl="1"/>
            <a:r>
              <a:rPr lang="ar-DZ" dirty="0"/>
              <a:t>طالما الهدف قد تغير فينبغي أن يتغير المنهج، مما يفيد أن التجديد هو تجديد في معيار العلم، والمعيار هو الأثر المادي الذي يتركه ويسهم في تغير أوضاع الإنسان، (فؤاد زكريا، ص73)، يقول </a:t>
            </a:r>
            <a:r>
              <a:rPr lang="ar-DZ" dirty="0" err="1"/>
              <a:t>بيكون:"لا</a:t>
            </a:r>
            <a:r>
              <a:rPr lang="ar-DZ" dirty="0"/>
              <a:t> يمكن السيطرة على الطبيعة إلا بالخضوع لها، لا بالثورة ضدها. يجب أن نتعلم كيف نفهم الطبيعة، كيف نبحث عن نماذج الأشياء وصورها التي توجد فيها، عن خصائص هذه الأشياء، والميادين التي يجب أن تستعمل فيها. إن ذلك هو ما سيمكننا من توقع نتائج أعمالنا، وبالتالي التحكم في الضرورة التي تريد الطبيعة فرضها علينا...والقدرة التي تمكننا من ذلك تنبع من العلم والمعرفة...إن ما يبدو سببا على صعيد التأمل النظري يصبح قاعدة في الميدان العملي".</a:t>
            </a:r>
          </a:p>
          <a:p>
            <a:pPr algn="just" rtl="1"/>
            <a:r>
              <a:rPr lang="ar-DZ" dirty="0"/>
              <a:t>بعد تغيير المنهج يبدأ بيكون عمليا من احصاء كل المعارف التي اكتشفها البشر قصد معرفة ما تم انجازه وما لم يتم بهدف ربح الوقت وعدم تضييع الوقت في أمور تم بحثها وتكوين معارف حولها، ومن ثمة البحث يتجه إلى الأمور التي لم يتم بحثها وتكوين معرفة حولها، وعليه فالبداية عند بيكون تكون بالعمل أولا على تنظيم المعرفة وتصنيفها وبهذه الطريقة يمكن فرض نظام ومنهج في البحث العلمي.(ص238)</a:t>
            </a:r>
          </a:p>
          <a:p>
            <a:pPr algn="r" rtl="1"/>
            <a:endParaRPr lang="fr-FR" dirty="0"/>
          </a:p>
        </p:txBody>
      </p:sp>
    </p:spTree>
    <p:extLst>
      <p:ext uri="{BB962C8B-B14F-4D97-AF65-F5344CB8AC3E}">
        <p14:creationId xmlns:p14="http://schemas.microsoft.com/office/powerpoint/2010/main" val="2028681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معايير تصنيف العلوم</a:t>
            </a:r>
            <a:endParaRPr lang="fr-FR" dirty="0"/>
          </a:p>
        </p:txBody>
      </p:sp>
      <p:sp>
        <p:nvSpPr>
          <p:cNvPr id="3" name="Espace réservé du contenu 2"/>
          <p:cNvSpPr>
            <a:spLocks noGrp="1"/>
          </p:cNvSpPr>
          <p:nvPr>
            <p:ph idx="1"/>
          </p:nvPr>
        </p:nvSpPr>
        <p:spPr/>
        <p:txBody>
          <a:bodyPr>
            <a:normAutofit lnSpcReduction="10000"/>
          </a:bodyPr>
          <a:lstStyle/>
          <a:p>
            <a:pPr algn="just" rtl="1"/>
            <a:r>
              <a:rPr lang="ar-DZ" dirty="0"/>
              <a:t>السؤال كيف نصنف العلوم </a:t>
            </a:r>
            <a:r>
              <a:rPr lang="ar-DZ" dirty="0" err="1"/>
              <a:t>وماهو</a:t>
            </a:r>
            <a:r>
              <a:rPr lang="ar-DZ" dirty="0"/>
              <a:t> الأساس؟ لم يجد بيكون صعوبة في وضع أساس لتصنيف العلوم، لأن العلوم من نتاج الفكر والفكر يتألف من ثلاث ملكات وقدرات وهي: (الذاكرة، المخيلة، العقل). </a:t>
            </a:r>
            <a:r>
              <a:rPr lang="ar-DZ" dirty="0" err="1"/>
              <a:t>يقول:"نحن</a:t>
            </a:r>
            <a:r>
              <a:rPr lang="ar-DZ" dirty="0"/>
              <a:t> نقسم الفلسفة الطبيعية أو الجزء الفعال من الفلسفة الطبيعية إلى ثلاثة أجزاء، الجزء الاختباري، والجزء الفلسفي، والجزء السحري، وهذه الأجزاء الفعالة تتماثل وتتناظر مع ا أجواء التأملية الثلاثة، التاريخ الطبيعي والفيزيائي والميتافيزيقا"(</a:t>
            </a:r>
            <a:r>
              <a:rPr lang="fr-FR" dirty="0"/>
              <a:t>Bacon , the </a:t>
            </a:r>
            <a:r>
              <a:rPr lang="fr-FR" dirty="0" err="1"/>
              <a:t>Advancement</a:t>
            </a:r>
            <a:r>
              <a:rPr lang="fr-FR" dirty="0"/>
              <a:t> of </a:t>
            </a:r>
            <a:r>
              <a:rPr lang="fr-FR" dirty="0" err="1"/>
              <a:t>learning</a:t>
            </a:r>
            <a:r>
              <a:rPr lang="fr-FR" dirty="0"/>
              <a:t> and New Atlantis,p108)</a:t>
            </a:r>
          </a:p>
          <a:p>
            <a:pPr algn="just" rtl="1"/>
            <a:r>
              <a:rPr lang="fr-FR" dirty="0"/>
              <a:t>-</a:t>
            </a:r>
            <a:r>
              <a:rPr lang="ar-DZ" dirty="0"/>
              <a:t>الذاكرة تحفظ ما عرفناه.</a:t>
            </a:r>
          </a:p>
          <a:p>
            <a:pPr algn="just" rtl="1"/>
            <a:r>
              <a:rPr lang="ar-DZ" dirty="0"/>
              <a:t>-المخيلة تنسج بواسطة </a:t>
            </a:r>
            <a:r>
              <a:rPr lang="ar-DZ" dirty="0" err="1"/>
              <a:t>ماحفظته</a:t>
            </a:r>
            <a:r>
              <a:rPr lang="ar-DZ" dirty="0"/>
              <a:t> الذاكرة أفكار جديدة.</a:t>
            </a:r>
          </a:p>
          <a:p>
            <a:pPr algn="just" rtl="1"/>
            <a:r>
              <a:rPr lang="ar-DZ" dirty="0"/>
              <a:t>-العقل يفحص الأفكار وينقدها.</a:t>
            </a:r>
          </a:p>
          <a:p>
            <a:pPr algn="just" rtl="1"/>
            <a:r>
              <a:rPr lang="ar-DZ" dirty="0"/>
              <a:t>وعليه فالعلوم قياسا على الملكات العقلية تصبح ثلاثة أنواع:</a:t>
            </a:r>
          </a:p>
          <a:p>
            <a:pPr algn="just" rtl="1"/>
            <a:r>
              <a:rPr lang="ar-DZ" dirty="0"/>
              <a:t>-التاريخ(الذاكرة)   -الآداب/الشعر)(المخيلة)   -الفلسفة (العقل)</a:t>
            </a:r>
          </a:p>
          <a:p>
            <a:pPr algn="r" rtl="1"/>
            <a:endParaRPr lang="fr-FR" dirty="0"/>
          </a:p>
        </p:txBody>
      </p:sp>
    </p:spTree>
    <p:extLst>
      <p:ext uri="{BB962C8B-B14F-4D97-AF65-F5344CB8AC3E}">
        <p14:creationId xmlns:p14="http://schemas.microsoft.com/office/powerpoint/2010/main" val="37384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تصنيف العلوم</a:t>
            </a:r>
            <a:endParaRPr lang="fr-FR" dirty="0"/>
          </a:p>
        </p:txBody>
      </p:sp>
      <p:sp>
        <p:nvSpPr>
          <p:cNvPr id="3" name="Espace réservé du contenu 2"/>
          <p:cNvSpPr>
            <a:spLocks noGrp="1"/>
          </p:cNvSpPr>
          <p:nvPr>
            <p:ph idx="1"/>
          </p:nvPr>
        </p:nvSpPr>
        <p:spPr/>
        <p:txBody>
          <a:bodyPr>
            <a:normAutofit fontScale="85000" lnSpcReduction="10000"/>
          </a:bodyPr>
          <a:lstStyle/>
          <a:p>
            <a:pPr algn="just" rtl="1"/>
            <a:r>
              <a:rPr lang="ar-DZ" dirty="0"/>
              <a:t>وكل قسم من هذه الأنواع الثلاثة تنقسم إلى أقسام مختلفة باختلاف الموضوعات نبدأ بـــــ:.</a:t>
            </a:r>
          </a:p>
          <a:p>
            <a:pPr algn="just" rtl="1"/>
            <a:r>
              <a:rPr lang="ar-DZ" dirty="0"/>
              <a:t>1-التاريخ: ينقسم إلى قسمان- أ-مدني خاص </a:t>
            </a:r>
            <a:r>
              <a:rPr lang="ar-DZ" dirty="0" err="1"/>
              <a:t>بالانسان</a:t>
            </a:r>
            <a:r>
              <a:rPr lang="ar-DZ" dirty="0"/>
              <a:t>. –ب- طبيعي خاص بالطبيعة، والمدني نوعان </a:t>
            </a:r>
            <a:r>
              <a:rPr lang="ar-DZ" dirty="0" err="1"/>
              <a:t>ماهو</a:t>
            </a:r>
            <a:r>
              <a:rPr lang="ar-DZ" dirty="0"/>
              <a:t> تاريخ خاص بالكنيسة( اللاهوت/الدين)، وتاريخ مدني، أما الطبيعي فينقسم إلى ثلاثة أنواع: أ-يهتم بوصف الظواهر السماوية والأرضية، ونوع يهتم بالمسوخ(القوى الخفية)، ونوع ثالث يهتم بالفنون وي الوسائل التي بها يغير الإنسان الطبيعة، </a:t>
            </a:r>
            <a:r>
              <a:rPr lang="ar-DZ" dirty="0" err="1"/>
              <a:t>وماهو</a:t>
            </a:r>
            <a:r>
              <a:rPr lang="ar-DZ" dirty="0"/>
              <a:t> موجود في عهد بيكون هو الصنف الأول أي تاريخ الكنيسة أما الصنف الثاني والثالث فغير موجودين بعد.</a:t>
            </a:r>
          </a:p>
          <a:p>
            <a:pPr algn="just" rtl="1"/>
            <a:r>
              <a:rPr lang="ar-DZ" dirty="0"/>
              <a:t>2-الآداب يقسمها إلى أربعة أنواع: قصصية، وصفية، تمثيلية، رمزية.</a:t>
            </a:r>
          </a:p>
          <a:p>
            <a:pPr algn="just" rtl="1"/>
            <a:r>
              <a:rPr lang="ar-DZ" dirty="0"/>
              <a:t>3-الفلسفة: تنقسم حسب الموضوع: الطبيعة، الإنسان، الله.</a:t>
            </a:r>
          </a:p>
          <a:p>
            <a:pPr algn="just" rtl="1"/>
            <a:r>
              <a:rPr lang="ar-DZ" dirty="0"/>
              <a:t>أ-فلسفة الطبيعة: </a:t>
            </a:r>
            <a:r>
              <a:rPr lang="ar-DZ" dirty="0" err="1"/>
              <a:t>مابعد</a:t>
            </a:r>
            <a:r>
              <a:rPr lang="ar-DZ" dirty="0"/>
              <a:t> الطبيعة، والطبيعة(الميكانيكا والسحر)</a:t>
            </a:r>
          </a:p>
          <a:p>
            <a:pPr algn="just" rtl="1"/>
            <a:r>
              <a:rPr lang="ar-DZ" dirty="0"/>
              <a:t>ب-فلسفة الإنسان: فلسفة الجسد(الجسم)، (فلسفة النفس)، فلسفة العقل والمنطق)، فلسفة الإرادة والأخلاق.</a:t>
            </a:r>
          </a:p>
          <a:p>
            <a:pPr algn="just" rtl="1"/>
            <a:r>
              <a:rPr lang="ar-DZ" dirty="0"/>
              <a:t>ج- الفلسفة الإلهية.</a:t>
            </a:r>
          </a:p>
          <a:p>
            <a:pPr algn="just" rtl="1"/>
            <a:r>
              <a:rPr lang="ar-DZ" dirty="0"/>
              <a:t>إذا قام بيكون بتصنيف العلوم وفقا للطبيعة البشرية وهو تصنيف معقول في نظره لأن الذاكرة (التاريخ )تجمع والشعر ينظم والفلسفة تركب  تركيبا عقليا (ص239)</a:t>
            </a:r>
          </a:p>
          <a:p>
            <a:pPr algn="r" rtl="1"/>
            <a:endParaRPr lang="fr-FR" dirty="0"/>
          </a:p>
        </p:txBody>
      </p:sp>
    </p:spTree>
    <p:extLst>
      <p:ext uri="{BB962C8B-B14F-4D97-AF65-F5344CB8AC3E}">
        <p14:creationId xmlns:p14="http://schemas.microsoft.com/office/powerpoint/2010/main" val="3176905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الأوهام والعقل</a:t>
            </a:r>
            <a:endParaRPr lang="fr-FR" dirty="0"/>
          </a:p>
        </p:txBody>
      </p:sp>
      <p:sp>
        <p:nvSpPr>
          <p:cNvPr id="3" name="Espace réservé du contenu 2"/>
          <p:cNvSpPr>
            <a:spLocks noGrp="1"/>
          </p:cNvSpPr>
          <p:nvPr>
            <p:ph idx="1"/>
          </p:nvPr>
        </p:nvSpPr>
        <p:spPr/>
        <p:txBody>
          <a:bodyPr>
            <a:normAutofit fontScale="85000" lnSpcReduction="10000"/>
          </a:bodyPr>
          <a:lstStyle/>
          <a:p>
            <a:pPr algn="just" rtl="1"/>
            <a:r>
              <a:rPr lang="ar-DZ" dirty="0"/>
              <a:t>ولتأسيس المنهج الجديد توجد مهمة مستعجلة أمام العقل وهي تفكيك ونقد الأوهام التي حالت دون تقدم العقل وفهم الطبيعة. وقد وضع بيكون شروط لنجاح المنهج الجديد منها ضرورة تطهير العقل من أوهامه، لأن العقل في نظره بنية هشة تقبل كل شيء وتعيق عمل الحواس، ووضع بيكون هذه الأوهام وحددها ووضحها لكي يتمكن العقل البشري من التحرر منها (فلسفة العلم في القرن العشرين، </a:t>
            </a:r>
            <a:r>
              <a:rPr lang="ar-DZ" dirty="0" err="1"/>
              <a:t>د.يمنى</a:t>
            </a:r>
            <a:r>
              <a:rPr lang="ar-DZ" dirty="0"/>
              <a:t> الخولي، ص82) ومن بين الأوهام التي أوردها في </a:t>
            </a:r>
            <a:r>
              <a:rPr lang="ar-DZ" dirty="0" err="1"/>
              <a:t>الارغانون</a:t>
            </a:r>
            <a:r>
              <a:rPr lang="ar-DZ" dirty="0"/>
              <a:t> نذكر:</a:t>
            </a:r>
          </a:p>
          <a:p>
            <a:pPr algn="just" rtl="1"/>
            <a:r>
              <a:rPr lang="ar-DZ" dirty="0"/>
              <a:t>1- أوهام الجنس أو القبيلة: ناتجة عن التعميم والقفز إلى أحكام كلية وسيطرت أفكار </a:t>
            </a:r>
            <a:r>
              <a:rPr lang="ar-DZ" dirty="0" err="1"/>
              <a:t>وتمثلات</a:t>
            </a:r>
            <a:r>
              <a:rPr lang="ar-DZ" dirty="0"/>
              <a:t> على الذهن غير مؤسسة مثل </a:t>
            </a:r>
            <a:r>
              <a:rPr lang="ar-DZ" dirty="0" err="1"/>
              <a:t>تمثلات</a:t>
            </a:r>
            <a:r>
              <a:rPr lang="ar-DZ" dirty="0"/>
              <a:t> الطالب عن مادة الفلسفة. وهي مشتركة بين الناس، لأن الكل يميل إلى التعميم وفرض رؤية معينة على الحياة، وهي جملة الأخطاء التي يقع فيها العقل نتيجة تسرعه.</a:t>
            </a:r>
          </a:p>
          <a:p>
            <a:pPr algn="just" rtl="1"/>
            <a:r>
              <a:rPr lang="ar-DZ" dirty="0"/>
              <a:t>2-أوهام الكهف: ويقصد بها تأثير البيئة التي نشأ فيها الفرد وهي خاصة بكل فرد. فكل فرد ينظر للطبيعة من زاويته.</a:t>
            </a:r>
          </a:p>
          <a:p>
            <a:pPr algn="just" rtl="1"/>
            <a:r>
              <a:rPr lang="ar-DZ" dirty="0"/>
              <a:t>3-أوهام المسرح: ناتجة عن تأثير أفكار القدماء أين يتحول العقل فيها إلى مجرد جهاز استقبال. أو سيطرة الأموات على الأحياء بلغة زكي نجيب محمود.</a:t>
            </a:r>
          </a:p>
          <a:p>
            <a:pPr algn="just" rtl="1"/>
            <a:r>
              <a:rPr lang="ar-DZ" dirty="0"/>
              <a:t>4-أوهام السوق: ناتجة عن أخطاء اللغة وسوء استخدامها، (هذا ما أشار إليه برغسون عندما اعتبر عدم ضبط الألفاظ وتحديد دلالتها بدقة يوقعنا في اللبس وسوء الفهم ويجعلنا ندرس اشكالات مزيفة لا حقيقية، مثل استعمال الفاظ لا وجود لها أو تصور أشياء زائفة.</a:t>
            </a:r>
          </a:p>
          <a:p>
            <a:pPr algn="r" rtl="1"/>
            <a:endParaRPr lang="fr-FR" dirty="0"/>
          </a:p>
        </p:txBody>
      </p:sp>
    </p:spTree>
    <p:extLst>
      <p:ext uri="{BB962C8B-B14F-4D97-AF65-F5344CB8AC3E}">
        <p14:creationId xmlns:p14="http://schemas.microsoft.com/office/powerpoint/2010/main" val="272246765"/>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25</TotalTime>
  <Words>2663</Words>
  <Application>Microsoft Office PowerPoint</Application>
  <PresentationFormat>Grand écran</PresentationFormat>
  <Paragraphs>78</Paragraphs>
  <Slides>14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Tahoma</vt:lpstr>
      <vt:lpstr>Trebuchet MS</vt:lpstr>
      <vt:lpstr>Wingdings 3</vt:lpstr>
      <vt:lpstr>Facette</vt:lpstr>
      <vt:lpstr>جامعة محمد لمين دباغين سطيف2 قسم الفلسفة</vt:lpstr>
      <vt:lpstr>عناصر الدرس:</vt:lpstr>
      <vt:lpstr>-التعريف بالفيلسوف: </vt:lpstr>
      <vt:lpstr>بيكون أي شكل من القطيعة الابستيمولوجية </vt:lpstr>
      <vt:lpstr>حدود القطيعة</vt:lpstr>
      <vt:lpstr>في تأسيس المنهج</vt:lpstr>
      <vt:lpstr>معايير تصنيف العلوم</vt:lpstr>
      <vt:lpstr>تصنيف العلوم</vt:lpstr>
      <vt:lpstr>الأوهام والعقل</vt:lpstr>
      <vt:lpstr>قواعد البحث العلمي</vt:lpstr>
      <vt:lpstr>قواعد الاستقراء العلمي ومراحله</vt:lpstr>
      <vt:lpstr>تقييم الأطروحة</vt:lpstr>
      <vt:lpstr>تقييم</vt:lpstr>
      <vt:lpstr>المراجع المعتمدة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لمين دباغين سطيف2 قسم الفلسفة</dc:title>
  <dc:creator>DELL</dc:creator>
  <cp:lastModifiedBy>DELL</cp:lastModifiedBy>
  <cp:revision>5</cp:revision>
  <dcterms:created xsi:type="dcterms:W3CDTF">2023-12-27T08:52:14Z</dcterms:created>
  <dcterms:modified xsi:type="dcterms:W3CDTF">2023-12-27T09:18:06Z</dcterms:modified>
</cp:coreProperties>
</file>