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7" r:id="rId2"/>
    <p:sldId id="268" r:id="rId3"/>
    <p:sldId id="269" r:id="rId4"/>
    <p:sldId id="270" r:id="rId5"/>
    <p:sldId id="271" r:id="rId6"/>
    <p:sldId id="275" r:id="rId7"/>
    <p:sldId id="276" r:id="rId8"/>
    <p:sldId id="272" r:id="rId9"/>
    <p:sldId id="273" r:id="rId10"/>
    <p:sldId id="256" r:id="rId11"/>
    <p:sldId id="274" r:id="rId12"/>
    <p:sldId id="257" r:id="rId13"/>
    <p:sldId id="258" r:id="rId14"/>
    <p:sldId id="259" r:id="rId15"/>
    <p:sldId id="260" r:id="rId16"/>
    <p:sldId id="261" r:id="rId17"/>
    <p:sldId id="262" r:id="rId18"/>
    <p:sldId id="263" r:id="rId19"/>
    <p:sldId id="264" r:id="rId20"/>
    <p:sldId id="265" r:id="rId21"/>
    <p:sldId id="26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93" autoAdjust="0"/>
  </p:normalViewPr>
  <p:slideViewPr>
    <p:cSldViewPr>
      <p:cViewPr varScale="1">
        <p:scale>
          <a:sx n="54" d="100"/>
          <a:sy n="54" d="100"/>
        </p:scale>
        <p:origin x="-11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D76BC4-19F4-46BA-9A92-7D1187F8CBA9}" type="datetimeFigureOut">
              <a:rPr lang="fr-FR" smtClean="0"/>
              <a:t>24/10/2023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AE2A1-CCCC-4286-A32D-6E8142E3FF3D}" type="slidenum">
              <a:rPr lang="fr-FR" smtClean="0"/>
              <a:t>‹N°›</a:t>
            </a:fld>
            <a:endParaRPr lang="fr-FR"/>
          </a:p>
        </p:txBody>
      </p:sp>
    </p:spTree>
    <p:extLst>
      <p:ext uri="{BB962C8B-B14F-4D97-AF65-F5344CB8AC3E}">
        <p14:creationId xmlns:p14="http://schemas.microsoft.com/office/powerpoint/2010/main" val="285409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essence, during the </a:t>
            </a:r>
            <a:r>
              <a:rPr lang="en-US" sz="1200" b="0" i="0" kern="1200" dirty="0" err="1" smtClean="0">
                <a:solidFill>
                  <a:schemeClr val="tx1"/>
                </a:solidFill>
                <a:effectLst/>
                <a:latin typeface="+mn-lt"/>
                <a:ea typeface="+mn-ea"/>
                <a:cs typeface="+mn-cs"/>
              </a:rPr>
              <a:t>presystematic</a:t>
            </a:r>
            <a:r>
              <a:rPr lang="en-US" sz="1200" b="0" i="0" kern="1200" dirty="0" smtClean="0">
                <a:solidFill>
                  <a:schemeClr val="tx1"/>
                </a:solidFill>
                <a:effectLst/>
                <a:latin typeface="+mn-lt"/>
                <a:ea typeface="+mn-ea"/>
                <a:cs typeface="+mn-cs"/>
              </a:rPr>
              <a:t> stage, learners are just beginning to experiment with the new language and are not yet producing sentences with a clear understanding of the language's rules. This stage represents the initial, somewhat haphazard attempts at using the target language. Over time and with more exposure and practice, learners progress to more systematic and accurate language use.</a:t>
            </a:r>
            <a:endParaRPr lang="fr-FR" dirty="0"/>
          </a:p>
        </p:txBody>
      </p:sp>
      <p:sp>
        <p:nvSpPr>
          <p:cNvPr id="4" name="Espace réservé du numéro de diapositive 3"/>
          <p:cNvSpPr>
            <a:spLocks noGrp="1"/>
          </p:cNvSpPr>
          <p:nvPr>
            <p:ph type="sldNum" sz="quarter" idx="10"/>
          </p:nvPr>
        </p:nvSpPr>
        <p:spPr/>
        <p:txBody>
          <a:bodyPr/>
          <a:lstStyle/>
          <a:p>
            <a:fld id="{931AE2A1-CCCC-4286-A32D-6E8142E3FF3D}" type="slidenum">
              <a:rPr lang="fr-FR" smtClean="0"/>
              <a:t>12</a:t>
            </a:fld>
            <a:endParaRPr lang="fr-FR"/>
          </a:p>
        </p:txBody>
      </p:sp>
    </p:spTree>
    <p:extLst>
      <p:ext uri="{BB962C8B-B14F-4D97-AF65-F5344CB8AC3E}">
        <p14:creationId xmlns:p14="http://schemas.microsoft.com/office/powerpoint/2010/main" val="252993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180803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129359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93742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4510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373004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61CDAB6-A2EB-44DB-A802-AFD2FCE6F75F}" type="datetimeFigureOut">
              <a:rPr lang="fr-FR" smtClean="0"/>
              <a:t>24/10/2023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296160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61CDAB6-A2EB-44DB-A802-AFD2FCE6F75F}" type="datetimeFigureOut">
              <a:rPr lang="fr-FR" smtClean="0"/>
              <a:t>24/10/2023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32953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61CDAB6-A2EB-44DB-A802-AFD2FCE6F75F}" type="datetimeFigureOut">
              <a:rPr lang="fr-FR" smtClean="0"/>
              <a:t>24/10/2023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335904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1CDAB6-A2EB-44DB-A802-AFD2FCE6F75F}" type="datetimeFigureOut">
              <a:rPr lang="fr-FR" smtClean="0"/>
              <a:t>24/10/2023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71434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61CDAB6-A2EB-44DB-A802-AFD2FCE6F75F}" type="datetimeFigureOut">
              <a:rPr lang="fr-FR" smtClean="0"/>
              <a:t>24/10/2023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321704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61CDAB6-A2EB-44DB-A802-AFD2FCE6F75F}" type="datetimeFigureOut">
              <a:rPr lang="fr-FR" smtClean="0"/>
              <a:t>24/10/2023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C06544-F05E-4576-BD57-293E5D56BABF}" type="slidenum">
              <a:rPr lang="fr-FR" smtClean="0"/>
              <a:t>‹N°›</a:t>
            </a:fld>
            <a:endParaRPr lang="fr-FR"/>
          </a:p>
        </p:txBody>
      </p:sp>
    </p:spTree>
    <p:extLst>
      <p:ext uri="{BB962C8B-B14F-4D97-AF65-F5344CB8AC3E}">
        <p14:creationId xmlns:p14="http://schemas.microsoft.com/office/powerpoint/2010/main" val="392320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CDAB6-A2EB-44DB-A802-AFD2FCE6F75F}" type="datetimeFigureOut">
              <a:rPr lang="fr-FR" smtClean="0"/>
              <a:t>24/10/2023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06544-F05E-4576-BD57-293E5D56BABF}" type="slidenum">
              <a:rPr lang="fr-FR" smtClean="0"/>
              <a:t>‹N°›</a:t>
            </a:fld>
            <a:endParaRPr lang="fr-FR"/>
          </a:p>
        </p:txBody>
      </p:sp>
    </p:spTree>
    <p:extLst>
      <p:ext uri="{BB962C8B-B14F-4D97-AF65-F5344CB8AC3E}">
        <p14:creationId xmlns:p14="http://schemas.microsoft.com/office/powerpoint/2010/main" val="1748496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908720"/>
            <a:ext cx="7772400" cy="1470025"/>
          </a:xfrm>
        </p:spPr>
        <p:txBody>
          <a:bodyPr/>
          <a:lstStyle/>
          <a:p>
            <a:r>
              <a:rPr lang="fr-FR" b="1" dirty="0" smtClean="0"/>
              <a:t>Drawbacks of CA</a:t>
            </a:r>
            <a:endParaRPr lang="fr-FR" b="1"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51387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196752"/>
            <a:ext cx="7772400" cy="1470025"/>
          </a:xfrm>
        </p:spPr>
        <p:txBody>
          <a:bodyPr>
            <a:normAutofit fontScale="90000"/>
          </a:bodyPr>
          <a:lstStyle/>
          <a:p>
            <a:r>
              <a:rPr lang="en-US" b="1" dirty="0" smtClean="0"/>
              <a:t>Types of Errors Representing Stages of Second Language Development </a:t>
            </a:r>
            <a:endParaRPr lang="fr-FR" b="1" dirty="0"/>
          </a:p>
        </p:txBody>
      </p:sp>
      <p:sp>
        <p:nvSpPr>
          <p:cNvPr id="3" name="Sous-titre 2"/>
          <p:cNvSpPr>
            <a:spLocks noGrp="1"/>
          </p:cNvSpPr>
          <p:nvPr>
            <p:ph type="subTitle" idx="1"/>
          </p:nvPr>
        </p:nvSpPr>
        <p:spPr>
          <a:xfrm>
            <a:off x="1475656" y="-603448"/>
            <a:ext cx="6400800" cy="1440160"/>
          </a:xfrm>
        </p:spPr>
        <p:txBody>
          <a:bodyPr/>
          <a:lstStyle/>
          <a:p>
            <a:endParaRPr lang="fr-FR" dirty="0"/>
          </a:p>
        </p:txBody>
      </p:sp>
    </p:spTree>
    <p:extLst>
      <p:ext uri="{BB962C8B-B14F-4D97-AF65-F5344CB8AC3E}">
        <p14:creationId xmlns:p14="http://schemas.microsoft.com/office/powerpoint/2010/main" val="25947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Stigmatizing Errors</a:t>
            </a:r>
            <a:r>
              <a:rPr lang="en-US" dirty="0"/>
              <a:t>:</a:t>
            </a:r>
          </a:p>
          <a:p>
            <a:r>
              <a:rPr lang="en-US" dirty="0" smtClean="0"/>
              <a:t>CA </a:t>
            </a:r>
            <a:r>
              <a:rPr lang="en-US" dirty="0"/>
              <a:t>can lead to the stigmatization of L1-influenced errors, which can affect learners' confidence and motivation.</a:t>
            </a:r>
          </a:p>
          <a:p>
            <a:r>
              <a:rPr lang="en-US" dirty="0"/>
              <a:t>Example: Constantly pointing out L1-influenced errors without providing constructive feedback can discourage learners.</a:t>
            </a:r>
          </a:p>
          <a:p>
            <a:endParaRPr lang="fr-FR" dirty="0"/>
          </a:p>
        </p:txBody>
      </p:sp>
    </p:spTree>
    <p:extLst>
      <p:ext uri="{BB962C8B-B14F-4D97-AF65-F5344CB8AC3E}">
        <p14:creationId xmlns:p14="http://schemas.microsoft.com/office/powerpoint/2010/main" val="315228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dirty="0" smtClean="0"/>
              <a:t>Learners go through different stages of language learning with each stage having certain characteristics. Brown (2000, pp. 227-28) proposes four stages of interlanguage development as follows: </a:t>
            </a:r>
          </a:p>
          <a:p>
            <a:r>
              <a:rPr lang="en-US" dirty="0" smtClean="0"/>
              <a:t>The first is a stage of random errors, a stage which </a:t>
            </a:r>
            <a:r>
              <a:rPr lang="en-US" dirty="0" err="1" smtClean="0"/>
              <a:t>Corder</a:t>
            </a:r>
            <a:r>
              <a:rPr lang="en-US" dirty="0" smtClean="0"/>
              <a:t> calls </a:t>
            </a:r>
            <a:r>
              <a:rPr lang="en-US" b="1" i="1" dirty="0" err="1" smtClean="0"/>
              <a:t>presystematic</a:t>
            </a:r>
            <a:r>
              <a:rPr lang="en-US" dirty="0" smtClean="0"/>
              <a:t> in which the learner is only vaguely aware that there is some systematic order to a particular class of items.</a:t>
            </a:r>
            <a:endParaRPr lang="fr-FR" dirty="0"/>
          </a:p>
        </p:txBody>
      </p:sp>
    </p:spTree>
    <p:extLst>
      <p:ext uri="{BB962C8B-B14F-4D97-AF65-F5344CB8AC3E}">
        <p14:creationId xmlns:p14="http://schemas.microsoft.com/office/powerpoint/2010/main" val="269023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The erroneous sentence, </a:t>
            </a:r>
            <a:r>
              <a:rPr lang="en-US" b="1" i="1" dirty="0" smtClean="0"/>
              <a:t>The different city is another one in the another two</a:t>
            </a:r>
            <a:r>
              <a:rPr lang="en-US" dirty="0" smtClean="0"/>
              <a:t>, surely comes out of a random error stage in which the learner is making rather wild guesses at what to write. Inconsistencies like </a:t>
            </a:r>
            <a:r>
              <a:rPr lang="en-US" b="1" i="1" dirty="0" smtClean="0"/>
              <a:t>John cans sing, John can to sing, and John can singing</a:t>
            </a:r>
            <a:r>
              <a:rPr lang="en-US" dirty="0" smtClean="0"/>
              <a:t> said by the same learner within a short period of time, might indicate a stage of experimentation and inaccurate guessing. </a:t>
            </a:r>
            <a:endParaRPr lang="fr-FR" dirty="0"/>
          </a:p>
        </p:txBody>
      </p:sp>
    </p:spTree>
    <p:extLst>
      <p:ext uri="{BB962C8B-B14F-4D97-AF65-F5344CB8AC3E}">
        <p14:creationId xmlns:p14="http://schemas.microsoft.com/office/powerpoint/2010/main" val="382050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The second, or emergent, stage of interlanguage finds the learner growing in consistency in linguistic production. The learner has begun to discern a system and to internalize certain rules. These rules may not be correct by target language standards, but they are nevertheless legitimate in the mind of the learner. </a:t>
            </a:r>
            <a:endParaRPr lang="fr-FR" dirty="0"/>
          </a:p>
        </p:txBody>
      </p:sp>
    </p:spTree>
    <p:extLst>
      <p:ext uri="{BB962C8B-B14F-4D97-AF65-F5344CB8AC3E}">
        <p14:creationId xmlns:p14="http://schemas.microsoft.com/office/powerpoint/2010/main" val="343018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Generally, the learner at this stage is still unable to correct errors when they are pointed out to him by someone else. A voidance of structures and topics is typical. </a:t>
            </a:r>
            <a:endParaRPr lang="fr-FR" dirty="0" smtClean="0"/>
          </a:p>
          <a:p>
            <a:r>
              <a:rPr lang="fr-FR" dirty="0" err="1" smtClean="0"/>
              <a:t>Example</a:t>
            </a:r>
            <a:r>
              <a:rPr lang="fr-FR" dirty="0" smtClean="0"/>
              <a:t>:</a:t>
            </a:r>
            <a:endParaRPr lang="fr-FR" dirty="0"/>
          </a:p>
        </p:txBody>
      </p:sp>
    </p:spTree>
    <p:extLst>
      <p:ext uri="{BB962C8B-B14F-4D97-AF65-F5344CB8AC3E}">
        <p14:creationId xmlns:p14="http://schemas.microsoft.com/office/powerpoint/2010/main" val="49732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L: I go New York. </a:t>
            </a:r>
          </a:p>
          <a:p>
            <a:r>
              <a:rPr lang="en-US" dirty="0" smtClean="0"/>
              <a:t>NS: You are going to New York? </a:t>
            </a:r>
          </a:p>
          <a:p>
            <a:r>
              <a:rPr lang="en-US" dirty="0" smtClean="0"/>
              <a:t>L: (doesn't understand) what? </a:t>
            </a:r>
          </a:p>
          <a:p>
            <a:r>
              <a:rPr lang="en-US" dirty="0" smtClean="0"/>
              <a:t>NS: You will go to New York? </a:t>
            </a:r>
          </a:p>
          <a:p>
            <a:r>
              <a:rPr lang="en-US" dirty="0" smtClean="0"/>
              <a:t>L: Yes. NS: When? </a:t>
            </a:r>
          </a:p>
          <a:p>
            <a:r>
              <a:rPr lang="en-US" dirty="0" smtClean="0"/>
              <a:t>L: 1972 NS: Oh, you went to New York in 1972. L: Yes, I go 1972. </a:t>
            </a:r>
            <a:endParaRPr lang="fr-FR" dirty="0"/>
          </a:p>
        </p:txBody>
      </p:sp>
    </p:spTree>
    <p:extLst>
      <p:ext uri="{BB962C8B-B14F-4D97-AF65-F5344CB8AC3E}">
        <p14:creationId xmlns:p14="http://schemas.microsoft.com/office/powerpoint/2010/main" val="380592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The third stage is truly </a:t>
            </a:r>
            <a:r>
              <a:rPr lang="en-US" dirty="0" err="1" smtClean="0"/>
              <a:t>systeltllltic</a:t>
            </a:r>
            <a:r>
              <a:rPr lang="en-US" dirty="0" smtClean="0"/>
              <a:t> in the sense that the </a:t>
            </a:r>
            <a:r>
              <a:rPr lang="en-US" dirty="0" err="1" smtClean="0"/>
              <a:t>Ieamer</a:t>
            </a:r>
            <a:r>
              <a:rPr lang="en-US" dirty="0" smtClean="0"/>
              <a:t> is able to manifest more consistency in producing the second Language. While those rules inside the head of the learner are still not all well formed, they are more closely approximating the target language system. </a:t>
            </a:r>
            <a:endParaRPr lang="fr-FR" dirty="0"/>
          </a:p>
        </p:txBody>
      </p:sp>
    </p:spTree>
    <p:extLst>
      <p:ext uri="{BB962C8B-B14F-4D97-AF65-F5344CB8AC3E}">
        <p14:creationId xmlns:p14="http://schemas.microsoft.com/office/powerpoint/2010/main" val="3204958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most salient difference between the second and third stage is the ability of learners to correct their errors when they are pointed out, even very subtly, to them.</a:t>
            </a:r>
            <a:endParaRPr lang="fr-FR" dirty="0" smtClean="0"/>
          </a:p>
          <a:p>
            <a:endParaRPr lang="fr-FR" dirty="0"/>
          </a:p>
        </p:txBody>
      </p:sp>
    </p:spTree>
    <p:extLst>
      <p:ext uri="{BB962C8B-B14F-4D97-AF65-F5344CB8AC3E}">
        <p14:creationId xmlns:p14="http://schemas.microsoft.com/office/powerpoint/2010/main" val="321845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err="1" smtClean="0"/>
              <a:t>Example</a:t>
            </a:r>
            <a:endParaRPr lang="fr-FR" dirty="0" smtClean="0"/>
          </a:p>
          <a:p>
            <a:r>
              <a:rPr lang="en-US" dirty="0" smtClean="0"/>
              <a:t>Consider the English learner who described a popular fishing-resort area: </a:t>
            </a:r>
          </a:p>
          <a:p>
            <a:r>
              <a:rPr lang="en-US" dirty="0" smtClean="0"/>
              <a:t>L: Many fish are in the lake. These fish are serving in the restaurants near the lake. </a:t>
            </a:r>
          </a:p>
          <a:p>
            <a:r>
              <a:rPr lang="en-US" dirty="0" smtClean="0"/>
              <a:t>NS: (laughing) The fish are serving? </a:t>
            </a:r>
          </a:p>
          <a:p>
            <a:r>
              <a:rPr lang="en-US" dirty="0" smtClean="0"/>
              <a:t>L: (laughing) Oh, no, the fish are served in the restaurant</a:t>
            </a:r>
            <a:endParaRPr lang="fr-FR" dirty="0"/>
          </a:p>
        </p:txBody>
      </p:sp>
    </p:spTree>
    <p:extLst>
      <p:ext uri="{BB962C8B-B14F-4D97-AF65-F5344CB8AC3E}">
        <p14:creationId xmlns:p14="http://schemas.microsoft.com/office/powerpoint/2010/main" val="389628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b="1" dirty="0"/>
              <a:t>Overemphasis on Negative Transfer</a:t>
            </a:r>
            <a:r>
              <a:rPr lang="en-US" dirty="0"/>
              <a:t>:</a:t>
            </a:r>
          </a:p>
          <a:p>
            <a:r>
              <a:rPr lang="en-US" dirty="0" smtClean="0"/>
              <a:t>CA </a:t>
            </a:r>
            <a:r>
              <a:rPr lang="en-US" dirty="0"/>
              <a:t>often focuses on the potential negative transfer of features from the native language (L1) to the target language (L2).</a:t>
            </a:r>
          </a:p>
          <a:p>
            <a:r>
              <a:rPr lang="en-US" dirty="0"/>
              <a:t>Example: If an Arabic speaker learning English makes a mistake like "I have 30 years," it's seen as solely due to the influence of Arabic grammar, overlooking other factors such as the learning context or developmental stage.</a:t>
            </a:r>
          </a:p>
          <a:p>
            <a:endParaRPr lang="fr-FR" dirty="0"/>
          </a:p>
        </p:txBody>
      </p:sp>
    </p:spTree>
    <p:extLst>
      <p:ext uri="{BB962C8B-B14F-4D97-AF65-F5344CB8AC3E}">
        <p14:creationId xmlns:p14="http://schemas.microsoft.com/office/powerpoint/2010/main" val="770033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 final stage, which Brown (2000) cal1s the stabilization stage in the development of interlanguage systems, is similar to what </a:t>
            </a:r>
            <a:r>
              <a:rPr lang="en-US" dirty="0" err="1" smtClean="0"/>
              <a:t>Corder</a:t>
            </a:r>
            <a:r>
              <a:rPr lang="en-US" dirty="0" smtClean="0"/>
              <a:t> (1973) calls </a:t>
            </a:r>
            <a:r>
              <a:rPr lang="en-US" b="1" i="1" dirty="0" smtClean="0"/>
              <a:t>a </a:t>
            </a:r>
            <a:r>
              <a:rPr lang="en-US" b="1" i="1" dirty="0" err="1" smtClean="0"/>
              <a:t>postsystematic</a:t>
            </a:r>
            <a:r>
              <a:rPr lang="en-US" b="1" i="1" dirty="0" smtClean="0"/>
              <a:t> stage</a:t>
            </a:r>
            <a:r>
              <a:rPr lang="en-US" dirty="0" smtClean="0"/>
              <a:t>. In this stage, the learner has relatively few errors and has mastered the system to the point that fluency and intended meaning are not problematic. </a:t>
            </a:r>
            <a:endParaRPr lang="fr-FR" dirty="0"/>
          </a:p>
        </p:txBody>
      </p:sp>
    </p:spTree>
    <p:extLst>
      <p:ext uri="{BB962C8B-B14F-4D97-AF65-F5344CB8AC3E}">
        <p14:creationId xmlns:p14="http://schemas.microsoft.com/office/powerpoint/2010/main" val="147315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This fourth stage is characterized by the learner's ability to self-correct. The system is complete enough that attention can be paid to those few errors that occur and corrections be made without waiting for feedback from someone else.</a:t>
            </a:r>
            <a:endParaRPr lang="fr-FR" dirty="0" smtClean="0"/>
          </a:p>
          <a:p>
            <a:endParaRPr lang="fr-FR" dirty="0"/>
          </a:p>
        </p:txBody>
      </p:sp>
    </p:spTree>
    <p:extLst>
      <p:ext uri="{BB962C8B-B14F-4D97-AF65-F5344CB8AC3E}">
        <p14:creationId xmlns:p14="http://schemas.microsoft.com/office/powerpoint/2010/main" val="157983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Ignoring Positive Transfer</a:t>
            </a:r>
            <a:r>
              <a:rPr lang="en-US" dirty="0"/>
              <a:t>:</a:t>
            </a:r>
          </a:p>
          <a:p>
            <a:r>
              <a:rPr lang="en-US" dirty="0" smtClean="0"/>
              <a:t>CA </a:t>
            </a:r>
            <a:r>
              <a:rPr lang="en-US" dirty="0"/>
              <a:t>tends to overlook instances of positive transfer, where features of the native language facilitate L2 learning.</a:t>
            </a:r>
          </a:p>
          <a:p>
            <a:r>
              <a:rPr lang="en-US" dirty="0"/>
              <a:t>Example: Arabic speakers may have an advantage when learning complex sentence structures in English due to the similar use of relative clauses in Arabic.</a:t>
            </a:r>
          </a:p>
          <a:p>
            <a:endParaRPr lang="fr-FR" dirty="0"/>
          </a:p>
        </p:txBody>
      </p:sp>
    </p:spTree>
    <p:extLst>
      <p:ext uri="{BB962C8B-B14F-4D97-AF65-F5344CB8AC3E}">
        <p14:creationId xmlns:p14="http://schemas.microsoft.com/office/powerpoint/2010/main" val="17429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b="1" dirty="0"/>
              <a:t>Simplistic L1-L2 Mapping</a:t>
            </a:r>
            <a:r>
              <a:rPr lang="en-US" dirty="0"/>
              <a:t>:</a:t>
            </a:r>
          </a:p>
          <a:p>
            <a:r>
              <a:rPr lang="en-US" dirty="0" smtClean="0"/>
              <a:t>CA </a:t>
            </a:r>
            <a:r>
              <a:rPr lang="en-US" dirty="0"/>
              <a:t>often assumes a one-to-one correspondence between L1 and L2 features, which oversimplifies the complexities of language learning.</a:t>
            </a:r>
          </a:p>
          <a:p>
            <a:r>
              <a:rPr lang="en-US" dirty="0"/>
              <a:t>Example: A straightforward CA analysis might suggest that because Arabic lacks definite and indefinite articles, Arabic speakers will always omit articles in English. In reality, the process is more nuanced.</a:t>
            </a:r>
          </a:p>
          <a:p>
            <a:endParaRPr lang="fr-FR" dirty="0"/>
          </a:p>
        </p:txBody>
      </p:sp>
    </p:spTree>
    <p:extLst>
      <p:ext uri="{BB962C8B-B14F-4D97-AF65-F5344CB8AC3E}">
        <p14:creationId xmlns:p14="http://schemas.microsoft.com/office/powerpoint/2010/main" val="382685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b="1" dirty="0"/>
              <a:t>Neglecting Interlanguage Stages</a:t>
            </a:r>
            <a:r>
              <a:rPr lang="en-US" dirty="0"/>
              <a:t>:</a:t>
            </a:r>
          </a:p>
          <a:p>
            <a:r>
              <a:rPr lang="en-US" dirty="0" smtClean="0"/>
              <a:t>CA </a:t>
            </a:r>
            <a:r>
              <a:rPr lang="en-US" dirty="0"/>
              <a:t>does not account for the dynamic nature of interlanguage development. It assumes that errors resulting from L1 influence will persist throughout learning.</a:t>
            </a:r>
          </a:p>
          <a:p>
            <a:r>
              <a:rPr lang="en-US" dirty="0"/>
              <a:t>Consider an Arabic-speaking learner of English. Initially, they might produce sentences like "I </a:t>
            </a:r>
            <a:r>
              <a:rPr lang="en-US" dirty="0" err="1"/>
              <a:t>goed</a:t>
            </a:r>
            <a:r>
              <a:rPr lang="en-US" dirty="0"/>
              <a:t> to the store" instead of "I went to the store." These errors arise from an early stage of language development</a:t>
            </a:r>
            <a:r>
              <a:rPr lang="en-US" dirty="0" smtClean="0"/>
              <a:t>.</a:t>
            </a:r>
            <a:endParaRPr lang="en-US" dirty="0"/>
          </a:p>
        </p:txBody>
      </p:sp>
    </p:spTree>
    <p:extLst>
      <p:ext uri="{BB962C8B-B14F-4D97-AF65-F5344CB8AC3E}">
        <p14:creationId xmlns:p14="http://schemas.microsoft.com/office/powerpoint/2010/main" val="38855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As the learner progresses, they go through various interlanguage stages. In the next stage, they might say, "I </a:t>
            </a:r>
            <a:r>
              <a:rPr lang="en-US" dirty="0" err="1" smtClean="0"/>
              <a:t>wented</a:t>
            </a:r>
            <a:r>
              <a:rPr lang="en-US" dirty="0" smtClean="0"/>
              <a:t> to the store," demonstrating an attempt to apply English past tense rules. These errors, while still influenced by L1, represent an evolving understanding of English grammar.</a:t>
            </a:r>
          </a:p>
          <a:p>
            <a:endParaRPr lang="fr-FR" dirty="0" smtClean="0"/>
          </a:p>
          <a:p>
            <a:endParaRPr lang="fr-FR" dirty="0"/>
          </a:p>
        </p:txBody>
      </p:sp>
    </p:spTree>
    <p:extLst>
      <p:ext uri="{BB962C8B-B14F-4D97-AF65-F5344CB8AC3E}">
        <p14:creationId xmlns:p14="http://schemas.microsoft.com/office/powerpoint/2010/main" val="406816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Eventually, as the learner advances further, they start to produce more accurate sentences, such as "I went to the store." This progression illustrates that the initial errors are not permanent, and learners can develop more precise language skills over time.</a:t>
            </a:r>
          </a:p>
          <a:p>
            <a:endParaRPr lang="fr-FR" dirty="0"/>
          </a:p>
        </p:txBody>
      </p:sp>
    </p:spTree>
    <p:extLst>
      <p:ext uri="{BB962C8B-B14F-4D97-AF65-F5344CB8AC3E}">
        <p14:creationId xmlns:p14="http://schemas.microsoft.com/office/powerpoint/2010/main" val="8313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b="1" dirty="0"/>
              <a:t>Ignoring Individual Differences</a:t>
            </a:r>
            <a:r>
              <a:rPr lang="en-US" dirty="0"/>
              <a:t>:</a:t>
            </a:r>
          </a:p>
          <a:p>
            <a:r>
              <a:rPr lang="en-US" dirty="0" smtClean="0"/>
              <a:t>CA </a:t>
            </a:r>
            <a:r>
              <a:rPr lang="en-US" dirty="0"/>
              <a:t>tends to treat learners as homogeneous groups without considering individual variation in L1 proficiency, cognitive skills, or learning strategies.</a:t>
            </a:r>
          </a:p>
          <a:p>
            <a:r>
              <a:rPr lang="en-US" dirty="0"/>
              <a:t>Example: Two Arabic-speaking learners may exhibit different error patterns due to their unique learning experiences, but CA might not account for these differences.</a:t>
            </a:r>
          </a:p>
          <a:p>
            <a:endParaRPr lang="fr-FR" dirty="0"/>
          </a:p>
        </p:txBody>
      </p:sp>
    </p:spTree>
    <p:extLst>
      <p:ext uri="{BB962C8B-B14F-4D97-AF65-F5344CB8AC3E}">
        <p14:creationId xmlns:p14="http://schemas.microsoft.com/office/powerpoint/2010/main" val="144553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b="1" dirty="0"/>
              <a:t>Context Dependency</a:t>
            </a:r>
            <a:r>
              <a:rPr lang="en-US" dirty="0"/>
              <a:t>:</a:t>
            </a:r>
          </a:p>
          <a:p>
            <a:r>
              <a:rPr lang="en-US" dirty="0" smtClean="0"/>
              <a:t>CA </a:t>
            </a:r>
            <a:r>
              <a:rPr lang="en-US" dirty="0"/>
              <a:t>often overlooks the impact of the context in which language learning takes place, including the quality of instruction and exposure to the L2.</a:t>
            </a:r>
          </a:p>
          <a:p>
            <a:r>
              <a:rPr lang="en-US" dirty="0"/>
              <a:t>Example: If an Arabic speaker learns English in an immersive environment, they may exhibit fewer L1-influenced errors compared to someone learning in a non-immersive setting.</a:t>
            </a:r>
          </a:p>
          <a:p>
            <a:endParaRPr lang="fr-FR" dirty="0"/>
          </a:p>
        </p:txBody>
      </p:sp>
    </p:spTree>
    <p:extLst>
      <p:ext uri="{BB962C8B-B14F-4D97-AF65-F5344CB8AC3E}">
        <p14:creationId xmlns:p14="http://schemas.microsoft.com/office/powerpoint/2010/main" val="22951682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1115</Words>
  <Application>Microsoft Office PowerPoint</Application>
  <PresentationFormat>Affichage à l'écran (4:3)</PresentationFormat>
  <Paragraphs>48</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Drawbacks of CA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Types of Errors Representing Stages of Second Language Development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Errors Representing Stages of Second Language Development</dc:title>
  <dc:creator>asus</dc:creator>
  <cp:lastModifiedBy>asus</cp:lastModifiedBy>
  <cp:revision>14</cp:revision>
  <dcterms:created xsi:type="dcterms:W3CDTF">2023-10-24T14:55:12Z</dcterms:created>
  <dcterms:modified xsi:type="dcterms:W3CDTF">2023-10-24T18:07:15Z</dcterms:modified>
</cp:coreProperties>
</file>