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83" autoAdjust="0"/>
  </p:normalViewPr>
  <p:slideViewPr>
    <p:cSldViewPr>
      <p:cViewPr varScale="1">
        <p:scale>
          <a:sx n="64" d="100"/>
          <a:sy n="64" d="100"/>
        </p:scale>
        <p:origin x="-148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8938C6-2727-4D30-97F6-6EA51BE88E8C}" type="datetimeFigureOut">
              <a:rPr lang="fr-FR" smtClean="0"/>
              <a:t>20/10/2023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346FB3-6E0A-463F-97B1-8DD7B1717D39}" type="slidenum">
              <a:rPr lang="fr-FR" smtClean="0"/>
              <a:t>‹N°›</a:t>
            </a:fld>
            <a:endParaRPr lang="fr-FR"/>
          </a:p>
        </p:txBody>
      </p:sp>
    </p:spTree>
    <p:extLst>
      <p:ext uri="{BB962C8B-B14F-4D97-AF65-F5344CB8AC3E}">
        <p14:creationId xmlns:p14="http://schemas.microsoft.com/office/powerpoint/2010/main" val="1231341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5346FB3-6E0A-463F-97B1-8DD7B1717D39}" type="slidenum">
              <a:rPr lang="fr-FR" smtClean="0"/>
              <a:t>2</a:t>
            </a:fld>
            <a:endParaRPr lang="fr-FR"/>
          </a:p>
        </p:txBody>
      </p:sp>
    </p:spTree>
    <p:extLst>
      <p:ext uri="{BB962C8B-B14F-4D97-AF65-F5344CB8AC3E}">
        <p14:creationId xmlns:p14="http://schemas.microsoft.com/office/powerpoint/2010/main" val="4022557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I understand your confusion. Let's clarify how these cognitive and linguistic processes can help in understanding learner errors:</a:t>
            </a:r>
          </a:p>
          <a:p>
            <a:r>
              <a:rPr lang="en-US" sz="1200" b="1" i="0" kern="1200" dirty="0" smtClean="0">
                <a:solidFill>
                  <a:schemeClr val="tx1"/>
                </a:solidFill>
                <a:effectLst/>
                <a:latin typeface="+mn-lt"/>
                <a:ea typeface="+mn-ea"/>
                <a:cs typeface="+mn-cs"/>
              </a:rPr>
              <a:t>Memory</a:t>
            </a:r>
            <a:r>
              <a:rPr lang="en-US" sz="1200" b="0" i="0" kern="1200" dirty="0" smtClean="0">
                <a:solidFill>
                  <a:schemeClr val="tx1"/>
                </a:solidFill>
                <a:effectLst/>
                <a:latin typeface="+mn-lt"/>
                <a:ea typeface="+mn-ea"/>
                <a:cs typeface="+mn-cs"/>
              </a:rPr>
              <a:t>: Memory processes are critical for language learning. When learners make errors, it might be due to forgetting or confusing vocabulary or grammar rules. Analyzing errors can reveal which words or structures are challenging to remember, helping educators address these specific areas.</a:t>
            </a:r>
          </a:p>
          <a:p>
            <a:r>
              <a:rPr lang="en-US" sz="1200" b="1" i="0" kern="1200" dirty="0" smtClean="0">
                <a:solidFill>
                  <a:schemeClr val="tx1"/>
                </a:solidFill>
                <a:effectLst/>
                <a:latin typeface="+mn-lt"/>
                <a:ea typeface="+mn-ea"/>
                <a:cs typeface="+mn-cs"/>
              </a:rPr>
              <a:t>Attention and Perception</a:t>
            </a:r>
            <a:r>
              <a:rPr lang="en-US" sz="1200" b="0" i="0" kern="1200" dirty="0" smtClean="0">
                <a:solidFill>
                  <a:schemeClr val="tx1"/>
                </a:solidFill>
                <a:effectLst/>
                <a:latin typeface="+mn-lt"/>
                <a:ea typeface="+mn-ea"/>
                <a:cs typeface="+mn-cs"/>
              </a:rPr>
              <a:t>: Errors related to pronunciation or hearing can stem from difficulties in distinguishing sounds in the new language. Analyzing these errors can help educators identify the specific sounds that learners struggle with and design exercises to improve phonological skills.</a:t>
            </a:r>
          </a:p>
          <a:p>
            <a:r>
              <a:rPr lang="en-US" sz="1200" b="1" i="0" kern="1200" dirty="0" smtClean="0">
                <a:solidFill>
                  <a:schemeClr val="tx1"/>
                </a:solidFill>
                <a:effectLst/>
                <a:latin typeface="+mn-lt"/>
                <a:ea typeface="+mn-ea"/>
                <a:cs typeface="+mn-cs"/>
              </a:rPr>
              <a:t>Problem-Solving</a:t>
            </a:r>
            <a:r>
              <a:rPr lang="en-US" sz="1200" b="0" i="0" kern="1200" dirty="0" smtClean="0">
                <a:solidFill>
                  <a:schemeClr val="tx1"/>
                </a:solidFill>
                <a:effectLst/>
                <a:latin typeface="+mn-lt"/>
                <a:ea typeface="+mn-ea"/>
                <a:cs typeface="+mn-cs"/>
              </a:rPr>
              <a:t>: When learners make grammatical errors, it often indicates that they are trying to apply language rules. By examining these errors, educators can understand which rules learners are attempting to use and provide targeted instruction or correction.</a:t>
            </a:r>
          </a:p>
          <a:p>
            <a:r>
              <a:rPr lang="en-US" sz="1200" b="1" i="0" kern="1200" dirty="0" smtClean="0">
                <a:solidFill>
                  <a:schemeClr val="tx1"/>
                </a:solidFill>
                <a:effectLst/>
                <a:latin typeface="+mn-lt"/>
                <a:ea typeface="+mn-ea"/>
                <a:cs typeface="+mn-cs"/>
              </a:rPr>
              <a:t>Generalization and Pattern Recognition</a:t>
            </a:r>
            <a:r>
              <a:rPr lang="en-US" sz="1200" b="0" i="0" kern="1200" dirty="0" smtClean="0">
                <a:solidFill>
                  <a:schemeClr val="tx1"/>
                </a:solidFill>
                <a:effectLst/>
                <a:latin typeface="+mn-lt"/>
                <a:ea typeface="+mn-ea"/>
                <a:cs typeface="+mn-cs"/>
              </a:rPr>
              <a:t>: Language learners often generalize rules or patterns from their native language to the new language. Errors in this area can highlight the specific patterns causing confusion. Educators can address these errors by providing clear distinctions between the two languages.</a:t>
            </a:r>
          </a:p>
          <a:p>
            <a:r>
              <a:rPr lang="en-US" sz="1200" b="1" i="0" kern="1200" dirty="0" smtClean="0">
                <a:solidFill>
                  <a:schemeClr val="tx1"/>
                </a:solidFill>
                <a:effectLst/>
                <a:latin typeface="+mn-lt"/>
                <a:ea typeface="+mn-ea"/>
                <a:cs typeface="+mn-cs"/>
              </a:rPr>
              <a:t>Inference</a:t>
            </a:r>
            <a:r>
              <a:rPr lang="en-US" sz="1200" b="0" i="0" kern="1200" dirty="0" smtClean="0">
                <a:solidFill>
                  <a:schemeClr val="tx1"/>
                </a:solidFill>
                <a:effectLst/>
                <a:latin typeface="+mn-lt"/>
                <a:ea typeface="+mn-ea"/>
                <a:cs typeface="+mn-cs"/>
              </a:rPr>
              <a:t>: Errors in inference might involve misinterpreting word meanings or intentions in context. Analyzing such errors can help educators identify areas where learners struggle with interpreting language nuances, leading to more focused instruction.</a:t>
            </a:r>
          </a:p>
          <a:p>
            <a:r>
              <a:rPr lang="en-US" sz="1200" b="1" i="0" kern="1200" dirty="0" smtClean="0">
                <a:solidFill>
                  <a:schemeClr val="tx1"/>
                </a:solidFill>
                <a:effectLst/>
                <a:latin typeface="+mn-lt"/>
                <a:ea typeface="+mn-ea"/>
                <a:cs typeface="+mn-cs"/>
              </a:rPr>
              <a:t>Linguistic Processes</a:t>
            </a:r>
            <a:r>
              <a:rPr lang="en-US" sz="1200" b="0" i="0" kern="1200" dirty="0" smtClean="0">
                <a:solidFill>
                  <a:schemeClr val="tx1"/>
                </a:solidFill>
                <a:effectLst/>
                <a:latin typeface="+mn-lt"/>
                <a:ea typeface="+mn-ea"/>
                <a:cs typeface="+mn-cs"/>
              </a:rPr>
              <a:t>: Errors related to phonology, morphology, syntax, semantics, pragmatics, or discourse comprehension provide insights into the specific linguistic areas where learners encounter challenges. Understanding which linguistic processes are problematic can guide instructional strategies tailored to these areas.</a:t>
            </a:r>
          </a:p>
          <a:p>
            <a:r>
              <a:rPr lang="en-US" sz="1200" b="0" i="0" kern="1200" dirty="0" smtClean="0">
                <a:solidFill>
                  <a:schemeClr val="tx1"/>
                </a:solidFill>
                <a:effectLst/>
                <a:latin typeface="+mn-lt"/>
                <a:ea typeface="+mn-ea"/>
                <a:cs typeface="+mn-cs"/>
              </a:rPr>
              <a:t>In summary, the analysis of learner errors in the context of these cognitive and linguistic processes helps educators pinpoint the root causes of these errors. It assists in recognizing whether errors result from memory lapses, issues with language perception, problems with applying rules, or difficulties in understanding language nuances. By understanding the underlying processes involved in errors, educators can develop targeted interventions and provide more effective support for language learners.</a:t>
            </a:r>
          </a:p>
          <a:p>
            <a:r>
              <a:rPr lang="en-US" sz="1200" b="0" i="0" kern="1200" dirty="0" smtClean="0">
                <a:solidFill>
                  <a:schemeClr val="tx1"/>
                </a:solidFill>
                <a:effectLst/>
                <a:latin typeface="+mn-lt"/>
                <a:ea typeface="+mn-ea"/>
                <a:cs typeface="+mn-cs"/>
              </a:rPr>
              <a:t>thank you</a:t>
            </a:r>
          </a:p>
          <a:p>
            <a:endParaRPr lang="fr-FR" dirty="0"/>
          </a:p>
        </p:txBody>
      </p:sp>
      <p:sp>
        <p:nvSpPr>
          <p:cNvPr id="4" name="Espace réservé du numéro de diapositive 3"/>
          <p:cNvSpPr>
            <a:spLocks noGrp="1"/>
          </p:cNvSpPr>
          <p:nvPr>
            <p:ph type="sldNum" sz="quarter" idx="10"/>
          </p:nvPr>
        </p:nvSpPr>
        <p:spPr/>
        <p:txBody>
          <a:bodyPr/>
          <a:lstStyle/>
          <a:p>
            <a:fld id="{95346FB3-6E0A-463F-97B1-8DD7B1717D39}" type="slidenum">
              <a:rPr lang="fr-FR" smtClean="0"/>
              <a:t>4</a:t>
            </a:fld>
            <a:endParaRPr lang="fr-FR"/>
          </a:p>
        </p:txBody>
      </p:sp>
    </p:spTree>
    <p:extLst>
      <p:ext uri="{BB962C8B-B14F-4D97-AF65-F5344CB8AC3E}">
        <p14:creationId xmlns:p14="http://schemas.microsoft.com/office/powerpoint/2010/main" val="3146883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Errors are significant in Error Analysis because they offer insights into the language learning process, help identify specific challenges, provide feedback for improvement, reveal gaps in knowledge, inform curriculum design, and serve as data for research and assessment, making language education more effective.</a:t>
            </a:r>
            <a:endParaRPr lang="fr-FR" dirty="0"/>
          </a:p>
        </p:txBody>
      </p:sp>
      <p:sp>
        <p:nvSpPr>
          <p:cNvPr id="4" name="Espace réservé du numéro de diapositive 3"/>
          <p:cNvSpPr>
            <a:spLocks noGrp="1"/>
          </p:cNvSpPr>
          <p:nvPr>
            <p:ph type="sldNum" sz="quarter" idx="10"/>
          </p:nvPr>
        </p:nvSpPr>
        <p:spPr/>
        <p:txBody>
          <a:bodyPr/>
          <a:lstStyle/>
          <a:p>
            <a:fld id="{95346FB3-6E0A-463F-97B1-8DD7B1717D39}" type="slidenum">
              <a:rPr lang="fr-FR" smtClean="0"/>
              <a:t>11</a:t>
            </a:fld>
            <a:endParaRPr lang="fr-FR"/>
          </a:p>
        </p:txBody>
      </p:sp>
    </p:spTree>
    <p:extLst>
      <p:ext uri="{BB962C8B-B14F-4D97-AF65-F5344CB8AC3E}">
        <p14:creationId xmlns:p14="http://schemas.microsoft.com/office/powerpoint/2010/main" val="3955810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Both types of errors are valuable in Error Analysis as they help educators pinpoint specific areas of improvement and tailor instruction to enhance both comprehension and expression in language learning.</a:t>
            </a:r>
            <a:endParaRPr lang="fr-FR" dirty="0"/>
          </a:p>
        </p:txBody>
      </p:sp>
      <p:sp>
        <p:nvSpPr>
          <p:cNvPr id="4" name="Espace réservé du numéro de diapositive 3"/>
          <p:cNvSpPr>
            <a:spLocks noGrp="1"/>
          </p:cNvSpPr>
          <p:nvPr>
            <p:ph type="sldNum" sz="quarter" idx="10"/>
          </p:nvPr>
        </p:nvSpPr>
        <p:spPr/>
        <p:txBody>
          <a:bodyPr/>
          <a:lstStyle/>
          <a:p>
            <a:fld id="{95346FB3-6E0A-463F-97B1-8DD7B1717D39}" type="slidenum">
              <a:rPr lang="fr-FR" smtClean="0"/>
              <a:t>12</a:t>
            </a:fld>
            <a:endParaRPr lang="fr-FR"/>
          </a:p>
        </p:txBody>
      </p:sp>
    </p:spTree>
    <p:extLst>
      <p:ext uri="{BB962C8B-B14F-4D97-AF65-F5344CB8AC3E}">
        <p14:creationId xmlns:p14="http://schemas.microsoft.com/office/powerpoint/2010/main" val="279089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0258C0D-C6E5-4485-8A92-91C795C702D5}" type="datetimeFigureOut">
              <a:rPr lang="fr-FR" smtClean="0"/>
              <a:t>20/10/2023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96CD9-1E82-4D50-95D6-8D8CA0D2876A}" type="slidenum">
              <a:rPr lang="fr-FR" smtClean="0"/>
              <a:t>‹N°›</a:t>
            </a:fld>
            <a:endParaRPr lang="fr-FR"/>
          </a:p>
        </p:txBody>
      </p:sp>
    </p:spTree>
    <p:extLst>
      <p:ext uri="{BB962C8B-B14F-4D97-AF65-F5344CB8AC3E}">
        <p14:creationId xmlns:p14="http://schemas.microsoft.com/office/powerpoint/2010/main" val="312912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258C0D-C6E5-4485-8A92-91C795C702D5}" type="datetimeFigureOut">
              <a:rPr lang="fr-FR" smtClean="0"/>
              <a:t>20/10/2023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96CD9-1E82-4D50-95D6-8D8CA0D2876A}" type="slidenum">
              <a:rPr lang="fr-FR" smtClean="0"/>
              <a:t>‹N°›</a:t>
            </a:fld>
            <a:endParaRPr lang="fr-FR"/>
          </a:p>
        </p:txBody>
      </p:sp>
    </p:spTree>
    <p:extLst>
      <p:ext uri="{BB962C8B-B14F-4D97-AF65-F5344CB8AC3E}">
        <p14:creationId xmlns:p14="http://schemas.microsoft.com/office/powerpoint/2010/main" val="2494830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258C0D-C6E5-4485-8A92-91C795C702D5}" type="datetimeFigureOut">
              <a:rPr lang="fr-FR" smtClean="0"/>
              <a:t>20/10/2023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96CD9-1E82-4D50-95D6-8D8CA0D2876A}" type="slidenum">
              <a:rPr lang="fr-FR" smtClean="0"/>
              <a:t>‹N°›</a:t>
            </a:fld>
            <a:endParaRPr lang="fr-FR"/>
          </a:p>
        </p:txBody>
      </p:sp>
    </p:spTree>
    <p:extLst>
      <p:ext uri="{BB962C8B-B14F-4D97-AF65-F5344CB8AC3E}">
        <p14:creationId xmlns:p14="http://schemas.microsoft.com/office/powerpoint/2010/main" val="312823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258C0D-C6E5-4485-8A92-91C795C702D5}" type="datetimeFigureOut">
              <a:rPr lang="fr-FR" smtClean="0"/>
              <a:t>20/10/2023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96CD9-1E82-4D50-95D6-8D8CA0D2876A}" type="slidenum">
              <a:rPr lang="fr-FR" smtClean="0"/>
              <a:t>‹N°›</a:t>
            </a:fld>
            <a:endParaRPr lang="fr-FR"/>
          </a:p>
        </p:txBody>
      </p:sp>
    </p:spTree>
    <p:extLst>
      <p:ext uri="{BB962C8B-B14F-4D97-AF65-F5344CB8AC3E}">
        <p14:creationId xmlns:p14="http://schemas.microsoft.com/office/powerpoint/2010/main" val="2214996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0258C0D-C6E5-4485-8A92-91C795C702D5}" type="datetimeFigureOut">
              <a:rPr lang="fr-FR" smtClean="0"/>
              <a:t>20/10/2023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96CD9-1E82-4D50-95D6-8D8CA0D2876A}" type="slidenum">
              <a:rPr lang="fr-FR" smtClean="0"/>
              <a:t>‹N°›</a:t>
            </a:fld>
            <a:endParaRPr lang="fr-FR"/>
          </a:p>
        </p:txBody>
      </p:sp>
    </p:spTree>
    <p:extLst>
      <p:ext uri="{BB962C8B-B14F-4D97-AF65-F5344CB8AC3E}">
        <p14:creationId xmlns:p14="http://schemas.microsoft.com/office/powerpoint/2010/main" val="1427848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0258C0D-C6E5-4485-8A92-91C795C702D5}" type="datetimeFigureOut">
              <a:rPr lang="fr-FR" smtClean="0"/>
              <a:t>20/10/2023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D96CD9-1E82-4D50-95D6-8D8CA0D2876A}" type="slidenum">
              <a:rPr lang="fr-FR" smtClean="0"/>
              <a:t>‹N°›</a:t>
            </a:fld>
            <a:endParaRPr lang="fr-FR"/>
          </a:p>
        </p:txBody>
      </p:sp>
    </p:spTree>
    <p:extLst>
      <p:ext uri="{BB962C8B-B14F-4D97-AF65-F5344CB8AC3E}">
        <p14:creationId xmlns:p14="http://schemas.microsoft.com/office/powerpoint/2010/main" val="166714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0258C0D-C6E5-4485-8A92-91C795C702D5}" type="datetimeFigureOut">
              <a:rPr lang="fr-FR" smtClean="0"/>
              <a:t>20/10/2023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BD96CD9-1E82-4D50-95D6-8D8CA0D2876A}" type="slidenum">
              <a:rPr lang="fr-FR" smtClean="0"/>
              <a:t>‹N°›</a:t>
            </a:fld>
            <a:endParaRPr lang="fr-FR"/>
          </a:p>
        </p:txBody>
      </p:sp>
    </p:spTree>
    <p:extLst>
      <p:ext uri="{BB962C8B-B14F-4D97-AF65-F5344CB8AC3E}">
        <p14:creationId xmlns:p14="http://schemas.microsoft.com/office/powerpoint/2010/main" val="331137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0258C0D-C6E5-4485-8A92-91C795C702D5}" type="datetimeFigureOut">
              <a:rPr lang="fr-FR" smtClean="0"/>
              <a:t>20/10/2023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BD96CD9-1E82-4D50-95D6-8D8CA0D2876A}" type="slidenum">
              <a:rPr lang="fr-FR" smtClean="0"/>
              <a:t>‹N°›</a:t>
            </a:fld>
            <a:endParaRPr lang="fr-FR"/>
          </a:p>
        </p:txBody>
      </p:sp>
    </p:spTree>
    <p:extLst>
      <p:ext uri="{BB962C8B-B14F-4D97-AF65-F5344CB8AC3E}">
        <p14:creationId xmlns:p14="http://schemas.microsoft.com/office/powerpoint/2010/main" val="2806879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0258C0D-C6E5-4485-8A92-91C795C702D5}" type="datetimeFigureOut">
              <a:rPr lang="fr-FR" smtClean="0"/>
              <a:t>20/10/2023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BD96CD9-1E82-4D50-95D6-8D8CA0D2876A}" type="slidenum">
              <a:rPr lang="fr-FR" smtClean="0"/>
              <a:t>‹N°›</a:t>
            </a:fld>
            <a:endParaRPr lang="fr-FR"/>
          </a:p>
        </p:txBody>
      </p:sp>
    </p:spTree>
    <p:extLst>
      <p:ext uri="{BB962C8B-B14F-4D97-AF65-F5344CB8AC3E}">
        <p14:creationId xmlns:p14="http://schemas.microsoft.com/office/powerpoint/2010/main" val="480673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0258C0D-C6E5-4485-8A92-91C795C702D5}" type="datetimeFigureOut">
              <a:rPr lang="fr-FR" smtClean="0"/>
              <a:t>20/10/2023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D96CD9-1E82-4D50-95D6-8D8CA0D2876A}" type="slidenum">
              <a:rPr lang="fr-FR" smtClean="0"/>
              <a:t>‹N°›</a:t>
            </a:fld>
            <a:endParaRPr lang="fr-FR"/>
          </a:p>
        </p:txBody>
      </p:sp>
    </p:spTree>
    <p:extLst>
      <p:ext uri="{BB962C8B-B14F-4D97-AF65-F5344CB8AC3E}">
        <p14:creationId xmlns:p14="http://schemas.microsoft.com/office/powerpoint/2010/main" val="121845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0258C0D-C6E5-4485-8A92-91C795C702D5}" type="datetimeFigureOut">
              <a:rPr lang="fr-FR" smtClean="0"/>
              <a:t>20/10/2023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D96CD9-1E82-4D50-95D6-8D8CA0D2876A}" type="slidenum">
              <a:rPr lang="fr-FR" smtClean="0"/>
              <a:t>‹N°›</a:t>
            </a:fld>
            <a:endParaRPr lang="fr-FR"/>
          </a:p>
        </p:txBody>
      </p:sp>
    </p:spTree>
    <p:extLst>
      <p:ext uri="{BB962C8B-B14F-4D97-AF65-F5344CB8AC3E}">
        <p14:creationId xmlns:p14="http://schemas.microsoft.com/office/powerpoint/2010/main" val="2275263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58C0D-C6E5-4485-8A92-91C795C702D5}" type="datetimeFigureOut">
              <a:rPr lang="fr-FR" smtClean="0"/>
              <a:t>20/10/2023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96CD9-1E82-4D50-95D6-8D8CA0D2876A}" type="slidenum">
              <a:rPr lang="fr-FR" smtClean="0"/>
              <a:t>‹N°›</a:t>
            </a:fld>
            <a:endParaRPr lang="fr-FR"/>
          </a:p>
        </p:txBody>
      </p:sp>
    </p:spTree>
    <p:extLst>
      <p:ext uri="{BB962C8B-B14F-4D97-AF65-F5344CB8AC3E}">
        <p14:creationId xmlns:p14="http://schemas.microsoft.com/office/powerpoint/2010/main" val="3647812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Error</a:t>
            </a:r>
            <a:r>
              <a:rPr lang="fr-FR" dirty="0" smtClean="0"/>
              <a:t> </a:t>
            </a:r>
            <a:r>
              <a:rPr lang="fr-FR" dirty="0" err="1" smtClean="0"/>
              <a:t>analysis</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721999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47500" lnSpcReduction="20000"/>
          </a:bodyPr>
          <a:lstStyle/>
          <a:p>
            <a:pPr lvl="1"/>
            <a:r>
              <a:rPr lang="en-US" sz="5100" dirty="0" smtClean="0"/>
              <a:t>It does not restrict its focus to errors resulting from native language interference, which CA primarily targets. It considers a broader range of errors.</a:t>
            </a:r>
          </a:p>
          <a:p>
            <a:pPr lvl="1"/>
            <a:r>
              <a:rPr lang="en-US" sz="5100" dirty="0" smtClean="0"/>
              <a:t>Error Analysis deals with real, observed language problems made by learners, as opposed to hypothetical issues studied in CA.</a:t>
            </a:r>
          </a:p>
          <a:p>
            <a:pPr lvl="1"/>
            <a:r>
              <a:rPr lang="en-US" sz="5100" dirty="0" smtClean="0"/>
              <a:t>It is viewed as a more practical and cost-effective basis for designing teaching strategies.</a:t>
            </a:r>
          </a:p>
          <a:p>
            <a:pPr lvl="1"/>
            <a:r>
              <a:rPr lang="en-US" sz="5100" dirty="0" smtClean="0"/>
              <a:t>Error Analysis is suggested to be free from the complex theoretical challenges encountered in Contrastive Analysis.</a:t>
            </a:r>
          </a:p>
          <a:p>
            <a:pPr marL="0" indent="0">
              <a:buNone/>
            </a:pPr>
            <a:r>
              <a:rPr lang="en-US" sz="4500" dirty="0" smtClean="0"/>
              <a:t/>
            </a:r>
            <a:br>
              <a:rPr lang="en-US" sz="4500" dirty="0" smtClean="0"/>
            </a:br>
            <a:endParaRPr lang="fr-FR" sz="4500" dirty="0" smtClean="0"/>
          </a:p>
          <a:p>
            <a:endParaRPr lang="fr-FR" dirty="0"/>
          </a:p>
        </p:txBody>
      </p:sp>
    </p:spTree>
    <p:extLst>
      <p:ext uri="{BB962C8B-B14F-4D97-AF65-F5344CB8AC3E}">
        <p14:creationId xmlns:p14="http://schemas.microsoft.com/office/powerpoint/2010/main" val="1688856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smtClean="0"/>
              <a:t>error analysis is based on three important assumptions, as follows:</a:t>
            </a:r>
          </a:p>
          <a:p>
            <a:r>
              <a:rPr lang="en-US" dirty="0" smtClean="0"/>
              <a:t> I. Errors are inevitable as we cannot learn a language, be it </a:t>
            </a:r>
            <a:r>
              <a:rPr lang="en-US" dirty="0" err="1" smtClean="0"/>
              <a:t>frrst</a:t>
            </a:r>
            <a:r>
              <a:rPr lang="en-US" dirty="0" smtClean="0"/>
              <a:t> or second, without goofing, i.e. without committing errors. </a:t>
            </a:r>
          </a:p>
          <a:p>
            <a:r>
              <a:rPr lang="en-US" dirty="0" smtClean="0"/>
              <a:t>2. Errors are significant in different ways. </a:t>
            </a:r>
          </a:p>
          <a:p>
            <a:r>
              <a:rPr lang="en-US" dirty="0" smtClean="0"/>
              <a:t>3. Not all errors are attributable to the learner's mother tongue, i.e. first language interference is not the only source of errors. </a:t>
            </a:r>
            <a:endParaRPr lang="fr-FR" dirty="0"/>
          </a:p>
        </p:txBody>
      </p:sp>
    </p:spTree>
    <p:extLst>
      <p:ext uri="{BB962C8B-B14F-4D97-AF65-F5344CB8AC3E}">
        <p14:creationId xmlns:p14="http://schemas.microsoft.com/office/powerpoint/2010/main" val="4003751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Receptive</a:t>
            </a:r>
            <a:r>
              <a:rPr lang="fr-FR" dirty="0" smtClean="0"/>
              <a:t> versus Productive </a:t>
            </a:r>
            <a:r>
              <a:rPr lang="fr-FR" dirty="0" err="1" smtClean="0"/>
              <a:t>Errors</a:t>
            </a:r>
            <a:endParaRPr lang="fr-FR" dirty="0"/>
          </a:p>
        </p:txBody>
      </p:sp>
      <p:sp>
        <p:nvSpPr>
          <p:cNvPr id="3" name="Espace réservé du contenu 2"/>
          <p:cNvSpPr>
            <a:spLocks noGrp="1"/>
          </p:cNvSpPr>
          <p:nvPr>
            <p:ph idx="1"/>
          </p:nvPr>
        </p:nvSpPr>
        <p:spPr/>
        <p:txBody>
          <a:bodyPr/>
          <a:lstStyle/>
          <a:p>
            <a:r>
              <a:rPr lang="en-US" dirty="0" smtClean="0"/>
              <a:t>Errors can also be classified as receptive and productive. </a:t>
            </a:r>
          </a:p>
          <a:p>
            <a:r>
              <a:rPr lang="en-US" dirty="0" smtClean="0"/>
              <a:t>Receptive errors are those which result in listener's misunderstanding of the speaker's intentions, and</a:t>
            </a:r>
          </a:p>
          <a:p>
            <a:r>
              <a:rPr lang="en-US" dirty="0" smtClean="0"/>
              <a:t> productive errors are those which occur in the language learner's utterances</a:t>
            </a:r>
            <a:endParaRPr lang="fr-FR" dirty="0"/>
          </a:p>
        </p:txBody>
      </p:sp>
    </p:spTree>
    <p:extLst>
      <p:ext uri="{BB962C8B-B14F-4D97-AF65-F5344CB8AC3E}">
        <p14:creationId xmlns:p14="http://schemas.microsoft.com/office/powerpoint/2010/main" val="817030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Errors</a:t>
            </a:r>
            <a:r>
              <a:rPr lang="fr-FR" dirty="0" smtClean="0"/>
              <a:t> versus </a:t>
            </a:r>
            <a:r>
              <a:rPr lang="fr-FR" dirty="0" err="1" smtClean="0"/>
              <a:t>Mistakes</a:t>
            </a:r>
            <a:r>
              <a:rPr lang="fr-FR" dirty="0" smtClean="0"/>
              <a:t> </a:t>
            </a:r>
            <a:endParaRPr lang="fr-FR" dirty="0"/>
          </a:p>
        </p:txBody>
      </p:sp>
      <p:sp>
        <p:nvSpPr>
          <p:cNvPr id="3" name="Espace réservé du contenu 2"/>
          <p:cNvSpPr>
            <a:spLocks noGrp="1"/>
          </p:cNvSpPr>
          <p:nvPr>
            <p:ph idx="1"/>
          </p:nvPr>
        </p:nvSpPr>
        <p:spPr/>
        <p:txBody>
          <a:bodyPr>
            <a:normAutofit lnSpcReduction="10000"/>
          </a:bodyPr>
          <a:lstStyle/>
          <a:p>
            <a:r>
              <a:rPr lang="en-US" dirty="0" smtClean="0"/>
              <a:t>Errors are considered to be systematic, governed by rule, and appear because a learner's knowledge of the rules of the target language is incomplete. Thus, they are indicative of the learner's linguistic system at a given stage of language learning. They are likely to occur repeatedly and not recognized by the learner. Thus, only the teacher or researcher can locate them (</a:t>
            </a:r>
            <a:r>
              <a:rPr lang="en-US" dirty="0" err="1" smtClean="0"/>
              <a:t>Gass</a:t>
            </a:r>
            <a:r>
              <a:rPr lang="en-US" dirty="0" smtClean="0"/>
              <a:t> &amp; </a:t>
            </a:r>
            <a:r>
              <a:rPr lang="en-US" dirty="0" err="1" smtClean="0"/>
              <a:t>Selinker</a:t>
            </a:r>
            <a:r>
              <a:rPr lang="en-US" dirty="0" smtClean="0"/>
              <a:t>, 1993).</a:t>
            </a:r>
            <a:endParaRPr lang="fr-FR" dirty="0"/>
          </a:p>
        </p:txBody>
      </p:sp>
    </p:spTree>
    <p:extLst>
      <p:ext uri="{BB962C8B-B14F-4D97-AF65-F5344CB8AC3E}">
        <p14:creationId xmlns:p14="http://schemas.microsoft.com/office/powerpoint/2010/main" val="1486694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mistakes are random deviations, unrelated to any system, and instead representing the same types of performance mistakes that might occur in the speech or writing of native speakers, such as slips of the tongue or pen, false starts, lack of subject-verb agreement in a long complicated sentence, and the like. </a:t>
            </a:r>
            <a:endParaRPr lang="fr-FR" dirty="0"/>
          </a:p>
        </p:txBody>
      </p:sp>
    </p:spTree>
    <p:extLst>
      <p:ext uri="{BB962C8B-B14F-4D97-AF65-F5344CB8AC3E}">
        <p14:creationId xmlns:p14="http://schemas.microsoft.com/office/powerpoint/2010/main" val="4072262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smtClean="0"/>
              <a:t>A common type of performance mistakes is referred to as spoonerism after the name of an eminent dean of Oxford University, William A. Spooner, who often changed initial consonants around when he spoke. For example, instead of You have missed all my </a:t>
            </a:r>
            <a:r>
              <a:rPr lang="en-US" dirty="0" err="1" smtClean="0"/>
              <a:t>histOIJ</a:t>
            </a:r>
            <a:r>
              <a:rPr lang="en-US" dirty="0" smtClean="0"/>
              <a:t>' lectures he once said, complainingly, to a student who had been absent from his classes, You have hissed all my mystery lectures. </a:t>
            </a:r>
            <a:endParaRPr lang="fr-FR" dirty="0"/>
          </a:p>
        </p:txBody>
      </p:sp>
    </p:spTree>
    <p:extLst>
      <p:ext uri="{BB962C8B-B14F-4D97-AF65-F5344CB8AC3E}">
        <p14:creationId xmlns:p14="http://schemas.microsoft.com/office/powerpoint/2010/main" val="258428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Besides slips of the tongue and slips of the pen another type of slip, namely slips of the ear have been mentioned by Yule ( 1988) which may provide some clues to how the brain tries to make sense of the auditory signal it receives. This kind of slip can result, for example, in our hearing great ape for gray tape</a:t>
            </a:r>
            <a:endParaRPr lang="fr-FR" dirty="0" smtClean="0"/>
          </a:p>
          <a:p>
            <a:endParaRPr lang="fr-FR" dirty="0"/>
          </a:p>
        </p:txBody>
      </p:sp>
    </p:spTree>
    <p:extLst>
      <p:ext uri="{BB962C8B-B14F-4D97-AF65-F5344CB8AC3E}">
        <p14:creationId xmlns:p14="http://schemas.microsoft.com/office/powerpoint/2010/main" val="3809298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Mistakes, which are due to non-linguistic factors such as fatigue, strong emotions, memory limitations, lack of concentration, etc., are typically random and can be corrected by the language user if brought to his attention. </a:t>
            </a:r>
            <a:endParaRPr lang="fr-FR" dirty="0"/>
          </a:p>
        </p:txBody>
      </p:sp>
    </p:spTree>
    <p:extLst>
      <p:ext uri="{BB962C8B-B14F-4D97-AF65-F5344CB8AC3E}">
        <p14:creationId xmlns:p14="http://schemas.microsoft.com/office/powerpoint/2010/main" val="1204634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smtClean="0"/>
              <a:t>Distinguishing between learner's errors and mistakes has always been problematic for teachers and researchers. Nevertheless, a general criterion adopted by most error analysts for distinguishing between errors and mistakes is the </a:t>
            </a:r>
            <a:r>
              <a:rPr lang="en-US" b="1" i="1" dirty="0" smtClean="0"/>
              <a:t>frequency of occurrence</a:t>
            </a:r>
            <a:r>
              <a:rPr lang="en-US" dirty="0" smtClean="0"/>
              <a:t>. That is, errors which have a rather low frequency are considered as mistakes or </a:t>
            </a:r>
            <a:r>
              <a:rPr lang="en-US" dirty="0" err="1" smtClean="0"/>
              <a:t>perfonnance</a:t>
            </a:r>
            <a:r>
              <a:rPr lang="en-US" dirty="0" smtClean="0"/>
              <a:t> errors and those with high frequency as systematic errors</a:t>
            </a:r>
            <a:endParaRPr lang="fr-FR" dirty="0"/>
          </a:p>
        </p:txBody>
      </p:sp>
    </p:spTree>
    <p:extLst>
      <p:ext uri="{BB962C8B-B14F-4D97-AF65-F5344CB8AC3E}">
        <p14:creationId xmlns:p14="http://schemas.microsoft.com/office/powerpoint/2010/main" val="1787992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James ( 1998) also proposes the criterion of </a:t>
            </a:r>
            <a:r>
              <a:rPr lang="en-US" b="1" dirty="0" smtClean="0"/>
              <a:t>self-</a:t>
            </a:r>
            <a:r>
              <a:rPr lang="en-US" b="1" dirty="0" err="1" smtClean="0"/>
              <a:t>correctabi</a:t>
            </a:r>
            <a:r>
              <a:rPr lang="en-US" b="1" dirty="0" err="1"/>
              <a:t>l</a:t>
            </a:r>
            <a:r>
              <a:rPr lang="en-US" b="1" dirty="0" err="1" smtClean="0"/>
              <a:t>ity</a:t>
            </a:r>
            <a:r>
              <a:rPr lang="en-US" dirty="0" smtClean="0"/>
              <a:t>. That is, mistakes can be corrected by the learners if their attention were drawn to them, but errors cannot be self-corrected. </a:t>
            </a:r>
            <a:endParaRPr lang="fr-FR" dirty="0"/>
          </a:p>
        </p:txBody>
      </p:sp>
    </p:spTree>
    <p:extLst>
      <p:ext uri="{BB962C8B-B14F-4D97-AF65-F5344CB8AC3E}">
        <p14:creationId xmlns:p14="http://schemas.microsoft.com/office/powerpoint/2010/main" val="332526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Emergence of Error Analysis (EA)</a:t>
            </a:r>
            <a:endParaRPr lang="fr-FR" dirty="0"/>
          </a:p>
        </p:txBody>
      </p:sp>
      <p:sp>
        <p:nvSpPr>
          <p:cNvPr id="3" name="Espace réservé du contenu 2"/>
          <p:cNvSpPr>
            <a:spLocks noGrp="1"/>
          </p:cNvSpPr>
          <p:nvPr>
            <p:ph idx="1"/>
          </p:nvPr>
        </p:nvSpPr>
        <p:spPr/>
        <p:txBody>
          <a:bodyPr>
            <a:normAutofit/>
          </a:bodyPr>
          <a:lstStyle/>
          <a:p>
            <a:r>
              <a:rPr lang="en-US" dirty="0"/>
              <a:t>As a response to the limitations of the Contrastive Analysis Hypothesis (CAH) in explaining language errors made by second-language learners, researchers looked for a better approach. </a:t>
            </a:r>
            <a:r>
              <a:rPr lang="en-US" dirty="0">
                <a:solidFill>
                  <a:srgbClr val="FF0000"/>
                </a:solidFill>
              </a:rPr>
              <a:t>This new method, called Error Analysis (EA), is rooted in theories of how people acquire their first and second languages, seeking commonalities between these processes. </a:t>
            </a:r>
            <a:endParaRPr lang="fr-FR" dirty="0">
              <a:solidFill>
                <a:srgbClr val="FF0000"/>
              </a:solidFill>
            </a:endParaRPr>
          </a:p>
        </p:txBody>
      </p:sp>
    </p:spTree>
    <p:extLst>
      <p:ext uri="{BB962C8B-B14F-4D97-AF65-F5344CB8AC3E}">
        <p14:creationId xmlns:p14="http://schemas.microsoft.com/office/powerpoint/2010/main" val="3751383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Significance</a:t>
            </a:r>
            <a:r>
              <a:rPr lang="fr-FR" dirty="0" smtClean="0"/>
              <a:t> of </a:t>
            </a:r>
            <a:r>
              <a:rPr lang="fr-FR" dirty="0" err="1" smtClean="0"/>
              <a:t>Errors</a:t>
            </a:r>
            <a:r>
              <a:rPr lang="fr-FR" dirty="0" smtClean="0"/>
              <a:t> </a:t>
            </a:r>
            <a:endParaRPr lang="fr-FR" dirty="0"/>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1759422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Significance</a:t>
            </a:r>
            <a:r>
              <a:rPr lang="fr-FR" dirty="0" smtClean="0"/>
              <a:t> of </a:t>
            </a:r>
            <a:r>
              <a:rPr lang="fr-FR" dirty="0" err="1" smtClean="0"/>
              <a:t>Errors</a:t>
            </a:r>
            <a:r>
              <a:rPr lang="fr-FR" dirty="0" smtClean="0"/>
              <a:t> </a:t>
            </a:r>
            <a:endParaRPr lang="fr-FR" dirty="0"/>
          </a:p>
        </p:txBody>
      </p:sp>
      <p:sp>
        <p:nvSpPr>
          <p:cNvPr id="3" name="Espace réservé du contenu 2"/>
          <p:cNvSpPr>
            <a:spLocks noGrp="1"/>
          </p:cNvSpPr>
          <p:nvPr>
            <p:ph idx="1"/>
          </p:nvPr>
        </p:nvSpPr>
        <p:spPr/>
        <p:txBody>
          <a:bodyPr>
            <a:normAutofit fontScale="70000" lnSpcReduction="20000"/>
          </a:bodyPr>
          <a:lstStyle/>
          <a:p>
            <a:r>
              <a:rPr lang="en-US" dirty="0" smtClean="0"/>
              <a:t>Pit </a:t>
            </a:r>
            <a:r>
              <a:rPr lang="en-US" dirty="0" err="1" smtClean="0"/>
              <a:t>Corder</a:t>
            </a:r>
            <a:r>
              <a:rPr lang="en-US" dirty="0" smtClean="0"/>
              <a:t>, for instance, in his influential article (1967), remarks that</a:t>
            </a:r>
          </a:p>
          <a:p>
            <a:r>
              <a:rPr lang="en-US" sz="3400" dirty="0" smtClean="0"/>
              <a:t>. . . they are significant in three different ways. First to the teacher, in that they tell him, if he undertakes a systematic analysis, how far towards the goal the learner has progressed and, consequently, what remains for him to learn. provide to the researcher evidence of how language is learned or acquired, and what strategies or procedures the learner is employing in his discovery of the language. Thirdly, they are indispensable to the learner himself, because we can regard the making of errors as a device the learner uses in order to learn. It is a way the learner has for testing his hypotheses about the nature of the language he is learning. (</a:t>
            </a:r>
            <a:r>
              <a:rPr lang="en-US" sz="3400" dirty="0" err="1" smtClean="0"/>
              <a:t>Corder</a:t>
            </a:r>
            <a:r>
              <a:rPr lang="en-US" sz="3400" dirty="0" smtClean="0"/>
              <a:t>, 1967, p.167, reprinted in </a:t>
            </a:r>
            <a:r>
              <a:rPr lang="en-US" sz="3400" dirty="0" err="1" smtClean="0"/>
              <a:t>Corder</a:t>
            </a:r>
            <a:r>
              <a:rPr lang="en-US" sz="3400" dirty="0" smtClean="0"/>
              <a:t>, 1982, </a:t>
            </a:r>
            <a:r>
              <a:rPr lang="en-US" sz="3400" dirty="0" err="1" smtClean="0"/>
              <a:t>p.l</a:t>
            </a:r>
            <a:r>
              <a:rPr lang="en-US" sz="3400" dirty="0" smtClean="0"/>
              <a:t> 0). </a:t>
            </a:r>
            <a:endParaRPr lang="fr-FR" sz="3400" dirty="0"/>
          </a:p>
        </p:txBody>
      </p:sp>
    </p:spTree>
    <p:extLst>
      <p:ext uri="{BB962C8B-B14F-4D97-AF65-F5344CB8AC3E}">
        <p14:creationId xmlns:p14="http://schemas.microsoft.com/office/powerpoint/2010/main" val="4164660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en-US" dirty="0" smtClean="0"/>
              <a:t>Richards ( 1971 ), for example, remarks that errors are significant and of interest to: 1. Linguists, because as Chomsky suggests, the study of human language is the most fruitful way of discovering what constitutes human intelligence. 2. Psycho linguists, because by looking at children's speech and comparing it with adult speech, they have been able to examine the nature of the mental processes that seem to be involved in language. 3. Teachers, because by analyzing learners' errors they would be able to discover their difficulties and devise a method for comparing them. </a:t>
            </a:r>
            <a:endParaRPr lang="fr-FR" dirty="0"/>
          </a:p>
        </p:txBody>
      </p:sp>
    </p:spTree>
    <p:extLst>
      <p:ext uri="{BB962C8B-B14F-4D97-AF65-F5344CB8AC3E}">
        <p14:creationId xmlns:p14="http://schemas.microsoft.com/office/powerpoint/2010/main" val="85693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Types of Errors Representing Stages of Second Language Development </a:t>
            </a:r>
            <a:endParaRPr lang="fr-FR" dirty="0"/>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2191464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EA aims to provide a more theoretically robust and practical way of understanding and addressing language errors in second-language learning, addressing the shortcomings of CAH.</a:t>
            </a:r>
            <a:endParaRPr lang="fr-FR" dirty="0" smtClean="0"/>
          </a:p>
          <a:p>
            <a:endParaRPr lang="fr-FR" dirty="0"/>
          </a:p>
        </p:txBody>
      </p:sp>
    </p:spTree>
    <p:extLst>
      <p:ext uri="{BB962C8B-B14F-4D97-AF65-F5344CB8AC3E}">
        <p14:creationId xmlns:p14="http://schemas.microsoft.com/office/powerpoint/2010/main" val="94290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en-US" dirty="0"/>
              <a:t>The study of language errors, whether by native children learning their first language or by second-language learners, became crucial. These errors were viewed as valuable evidence of the cognitive and linguistic processes involved in language acquisition.</a:t>
            </a:r>
          </a:p>
          <a:p>
            <a:r>
              <a:rPr lang="en-US" dirty="0"/>
              <a:t>In the context of first-language acquisition, researchers like </a:t>
            </a:r>
            <a:r>
              <a:rPr lang="en-US" dirty="0" err="1"/>
              <a:t>Menyuk</a:t>
            </a:r>
            <a:r>
              <a:rPr lang="en-US" dirty="0"/>
              <a:t> in 1971 emphasized that analyzing errors made by native child language learners helps us understand the cognitive and linguistic processes that are part of the language learning journey.</a:t>
            </a:r>
          </a:p>
          <a:p>
            <a:r>
              <a:rPr lang="en-US" dirty="0"/>
              <a:t>In the realm of second-language learning, there was a shift in attitude towards errors compared to the </a:t>
            </a:r>
            <a:r>
              <a:rPr lang="en-US" dirty="0" smtClean="0"/>
              <a:t>traditional</a:t>
            </a:r>
            <a:endParaRPr lang="fr-FR" dirty="0"/>
          </a:p>
        </p:txBody>
      </p:sp>
    </p:spTree>
    <p:extLst>
      <p:ext uri="{BB962C8B-B14F-4D97-AF65-F5344CB8AC3E}">
        <p14:creationId xmlns:p14="http://schemas.microsoft.com/office/powerpoint/2010/main" val="905866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en-US" dirty="0" smtClean="0"/>
              <a:t>approach of Contrastive Analysis. Instead of seeing errors as failures to be eliminated at any cost, they were recognized as a necessary part of the language learning process.</a:t>
            </a:r>
          </a:p>
          <a:p>
            <a:r>
              <a:rPr lang="en-US" dirty="0" smtClean="0"/>
              <a:t>Error Analysis emerged as a response to the view of second-language learning proposed by Contrastive Analysis theory, which focused on language transfer (influence of one's native language on the second language). Error Analysis aims to explain learners' performance by understanding the cognitive processes they use to reorganize the input they receive from the target language. It primarily focuses on the insights that learners' errors provide into the underlying processes of second-language acquisition.</a:t>
            </a:r>
          </a:p>
          <a:p>
            <a:endParaRPr lang="fr-FR" dirty="0" smtClean="0"/>
          </a:p>
          <a:p>
            <a:endParaRPr lang="fr-FR" dirty="0"/>
          </a:p>
        </p:txBody>
      </p:sp>
    </p:spTree>
    <p:extLst>
      <p:ext uri="{BB962C8B-B14F-4D97-AF65-F5344CB8AC3E}">
        <p14:creationId xmlns:p14="http://schemas.microsoft.com/office/powerpoint/2010/main" val="794817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en-US" b="1" dirty="0" smtClean="0"/>
              <a:t>Summary:</a:t>
            </a:r>
            <a:endParaRPr lang="en-US" dirty="0" smtClean="0"/>
          </a:p>
          <a:p>
            <a:r>
              <a:rPr lang="en-US" dirty="0" smtClean="0"/>
              <a:t>In essence, the passage highlights the shift in perspective from viewing errors as failures to recognizing them as essential indicators of the language learning process. This shift was especially significant in second-language learning, where Contrastive Analysis had previously emphasized the influence of a learner's native language. Error Analysis, as a response to this shift, focuses on understanding the cognitive processes involved in language acquisition through the study of errors made by second-language learners. It acknowledges that errors are an integral part of the language learning journey and offers valuable insights for educators and researchers.</a:t>
            </a:r>
          </a:p>
          <a:p>
            <a:endParaRPr lang="fr-FR" dirty="0"/>
          </a:p>
        </p:txBody>
      </p:sp>
    </p:spTree>
    <p:extLst>
      <p:ext uri="{BB962C8B-B14F-4D97-AF65-F5344CB8AC3E}">
        <p14:creationId xmlns:p14="http://schemas.microsoft.com/office/powerpoint/2010/main" val="311149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b="1" dirty="0"/>
              <a:t>Importance of Errors</a:t>
            </a:r>
            <a:r>
              <a:rPr lang="en-US" dirty="0"/>
              <a:t>: </a:t>
            </a:r>
            <a:endParaRPr lang="en-US" dirty="0" smtClean="0"/>
          </a:p>
          <a:p>
            <a:pPr marL="0" indent="0">
              <a:buNone/>
            </a:pPr>
            <a:r>
              <a:rPr lang="en-US" dirty="0" smtClean="0"/>
              <a:t>making </a:t>
            </a:r>
            <a:r>
              <a:rPr lang="en-US" dirty="0"/>
              <a:t>errors is a normal part of language learning, much like making mistakes in any other form of learning. Errors help learners receive feedback from their environment, enabling them </a:t>
            </a:r>
            <a:r>
              <a:rPr lang="en-US" b="1" dirty="0"/>
              <a:t>to adjust and improve their language skills</a:t>
            </a:r>
            <a:r>
              <a:rPr lang="en-US" dirty="0"/>
              <a:t>. This iterative process of learning from mistakes is fundamental to language acquisition</a:t>
            </a:r>
            <a:r>
              <a:rPr lang="en-US" dirty="0" smtClean="0"/>
              <a:t>.</a:t>
            </a:r>
            <a:endParaRPr lang="en-US" dirty="0"/>
          </a:p>
        </p:txBody>
      </p:sp>
    </p:spTree>
    <p:extLst>
      <p:ext uri="{BB962C8B-B14F-4D97-AF65-F5344CB8AC3E}">
        <p14:creationId xmlns:p14="http://schemas.microsoft.com/office/powerpoint/2010/main" val="766096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b="1" dirty="0" smtClean="0"/>
              <a:t>Role of Error Analysis (EA)</a:t>
            </a:r>
            <a:r>
              <a:rPr lang="en-US" dirty="0" smtClean="0"/>
              <a:t>: Error Analysis is introduced as a method to systematically study and understand the errors made by language learners. It is argued that by analyzing these errors, educators can gain insights into the learner's language knowledge at a specific point in their learning journey. It helps identify areas where learners are struggling and need further guidance.</a:t>
            </a:r>
          </a:p>
          <a:p>
            <a:endParaRPr lang="fr-FR" dirty="0"/>
          </a:p>
        </p:txBody>
      </p:sp>
    </p:spTree>
    <p:extLst>
      <p:ext uri="{BB962C8B-B14F-4D97-AF65-F5344CB8AC3E}">
        <p14:creationId xmlns:p14="http://schemas.microsoft.com/office/powerpoint/2010/main" val="44550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smtClean="0"/>
              <a:t>Comparison to Contrastive Analysis (CA)</a:t>
            </a:r>
            <a:r>
              <a:rPr lang="en-US" dirty="0" smtClean="0"/>
              <a:t>: The passage contrasts Error Analysis with Contrastive Analysis, a traditional approach to understanding language errors. Error Analysis is presented as a more efficient alternative for several reasons:</a:t>
            </a:r>
          </a:p>
          <a:p>
            <a:endParaRPr lang="fr-FR" dirty="0"/>
          </a:p>
        </p:txBody>
      </p:sp>
    </p:spTree>
    <p:extLst>
      <p:ext uri="{BB962C8B-B14F-4D97-AF65-F5344CB8AC3E}">
        <p14:creationId xmlns:p14="http://schemas.microsoft.com/office/powerpoint/2010/main" val="79927882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TotalTime>
  <Words>1909</Words>
  <Application>Microsoft Office PowerPoint</Application>
  <PresentationFormat>Affichage à l'écran (4:3)</PresentationFormat>
  <Paragraphs>57</Paragraphs>
  <Slides>23</Slides>
  <Notes>4</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Error analysis</vt:lpstr>
      <vt:lpstr>Emergence of Error Analysis (EA)</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Receptive versus Productive Errors</vt:lpstr>
      <vt:lpstr>Errors versus Mistakes </vt:lpstr>
      <vt:lpstr>Présentation PowerPoint</vt:lpstr>
      <vt:lpstr>Présentation PowerPoint</vt:lpstr>
      <vt:lpstr>Présentation PowerPoint</vt:lpstr>
      <vt:lpstr>Présentation PowerPoint</vt:lpstr>
      <vt:lpstr>Présentation PowerPoint</vt:lpstr>
      <vt:lpstr>Présentation PowerPoint</vt:lpstr>
      <vt:lpstr>Significance of Errors </vt:lpstr>
      <vt:lpstr>Significance of Errors </vt:lpstr>
      <vt:lpstr>Présentation PowerPoint</vt:lpstr>
      <vt:lpstr>Types of Errors Representing Stages of Second Language Development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 analysis</dc:title>
  <dc:creator>asus</dc:creator>
  <cp:lastModifiedBy>asus</cp:lastModifiedBy>
  <cp:revision>14</cp:revision>
  <dcterms:created xsi:type="dcterms:W3CDTF">2023-10-20T10:34:46Z</dcterms:created>
  <dcterms:modified xsi:type="dcterms:W3CDTF">2023-10-20T19:47:57Z</dcterms:modified>
</cp:coreProperties>
</file>