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9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  <p:sldId id="281" r:id="rId28"/>
    <p:sldId id="282" r:id="rId29"/>
    <p:sldId id="283" r:id="rId30"/>
    <p:sldId id="284" r:id="rId31"/>
    <p:sldId id="297" r:id="rId32"/>
    <p:sldId id="285" r:id="rId33"/>
    <p:sldId id="286" r:id="rId34"/>
    <p:sldId id="287" r:id="rId35"/>
    <p:sldId id="288" r:id="rId36"/>
    <p:sldId id="298" r:id="rId37"/>
    <p:sldId id="289" r:id="rId38"/>
    <p:sldId id="290" r:id="rId39"/>
    <p:sldId id="291" r:id="rId40"/>
    <p:sldId id="292" r:id="rId41"/>
    <p:sldId id="293" r:id="rId42"/>
    <p:sldId id="294" r:id="rId43"/>
    <p:sldId id="295" r:id="rId4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93" d="100"/>
          <a:sy n="93" d="100"/>
        </p:scale>
        <p:origin x="-51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A41524-EBAE-401B-9A58-9E6BFC404AB1}" type="datetimeFigureOut">
              <a:rPr lang="ar-SA" smtClean="0"/>
              <a:pPr/>
              <a:t>27/08/1440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BC866E-8441-40CE-A123-766290F1D094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انواع الحقوق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xmlns="" val="3633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تتميز هذه الحقوق بما يلي</a:t>
            </a:r>
          </a:p>
          <a:p>
            <a:r>
              <a:rPr lang="ar-SA" sz="3200" b="1" dirty="0" smtClean="0"/>
              <a:t>1- لا يجوز التصرف فيها او نقلها او التنازل عنها لأنها مرتبطة بشخص الانسان</a:t>
            </a:r>
          </a:p>
          <a:p>
            <a:r>
              <a:rPr lang="ar-SA" sz="3200" b="1" dirty="0" smtClean="0"/>
              <a:t>2- لا تسقط ولا تكسب بالتقادم، أي اذا لم يستعملها الانسان فترة من الزمن لا تسقط حقوقه في التقادم</a:t>
            </a:r>
          </a:p>
          <a:p>
            <a:r>
              <a:rPr lang="ar-SA" sz="3200" b="1" dirty="0" smtClean="0">
                <a:solidFill>
                  <a:srgbClr val="C00000"/>
                </a:solidFill>
              </a:rPr>
              <a:t>3- لا تنتقل للورثة بعد الوفاه، بل تنتهي بمجرد وفاه الشخص لأنها لصيقة بصاحبها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4- من يعتدي على لك الحقوق ينشئ لصاحبها ان يطالب وقف الاعتداء والتعويض عما اصابه من ضرر</a:t>
            </a:r>
            <a:endParaRPr lang="ar-SA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6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96944" cy="5221560"/>
          </a:xfrm>
        </p:spPr>
        <p:txBody>
          <a:bodyPr>
            <a:normAutofit/>
          </a:bodyPr>
          <a:lstStyle/>
          <a:p>
            <a:r>
              <a:rPr lang="ar-SA" sz="3300" b="1" dirty="0" smtClean="0">
                <a:solidFill>
                  <a:srgbClr val="7030A0"/>
                </a:solidFill>
              </a:rPr>
              <a:t>ب- الحقوق الخاصة</a:t>
            </a:r>
          </a:p>
          <a:p>
            <a:r>
              <a:rPr lang="ar-SA" sz="3300" b="1" dirty="0"/>
              <a:t>وهي الحقوق التي </a:t>
            </a:r>
            <a:r>
              <a:rPr lang="ar-SA" sz="3300" b="1" dirty="0" smtClean="0"/>
              <a:t>يقررها فروع </a:t>
            </a:r>
            <a:r>
              <a:rPr lang="ar-SA" sz="3300" b="1" dirty="0"/>
              <a:t>القانون الخاص، كالقانون المدني والقانون التجاري، </a:t>
            </a:r>
            <a:r>
              <a:rPr lang="ar-SA" sz="3300" b="1" dirty="0" smtClean="0"/>
              <a:t>والاحوال الشخصية</a:t>
            </a:r>
            <a:r>
              <a:rPr lang="ar-SA" sz="3300" dirty="0" smtClean="0"/>
              <a:t>، </a:t>
            </a:r>
            <a:r>
              <a:rPr lang="ar-SA" sz="3300" b="1" dirty="0" smtClean="0">
                <a:solidFill>
                  <a:srgbClr val="7030A0"/>
                </a:solidFill>
              </a:rPr>
              <a:t>وهي </a:t>
            </a:r>
            <a:r>
              <a:rPr lang="ar-SA" sz="3300" b="1" dirty="0">
                <a:solidFill>
                  <a:srgbClr val="7030A0"/>
                </a:solidFill>
              </a:rPr>
              <a:t>الحقوق التي يتمتع بها الشخص لمباشرة علاقاته الاجتماعية والقيام بأعمال لتحقيق أهدافه ومصالحه الخاصة</a:t>
            </a:r>
            <a:r>
              <a:rPr lang="ar-SA" sz="3300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ar-SA" sz="3300" dirty="0" smtClean="0"/>
              <a:t> </a:t>
            </a:r>
            <a:r>
              <a:rPr lang="ar-SA" sz="3300" b="1" dirty="0"/>
              <a:t>كحق الابن إزاء أبيه</a:t>
            </a:r>
            <a:r>
              <a:rPr lang="ar-SA" sz="3300" b="1" dirty="0" smtClean="0"/>
              <a:t>،</a:t>
            </a:r>
          </a:p>
          <a:p>
            <a:r>
              <a:rPr lang="ar-SA" sz="3300" b="1" dirty="0" smtClean="0"/>
              <a:t> </a:t>
            </a:r>
            <a:r>
              <a:rPr lang="ar-SA" sz="3300" b="1" dirty="0"/>
              <a:t>وحق الزوجة إزاء زوجها، </a:t>
            </a:r>
            <a:endParaRPr lang="ar-SA" sz="3300" b="1" dirty="0" smtClean="0"/>
          </a:p>
          <a:p>
            <a:r>
              <a:rPr lang="ar-SA" sz="3300" b="1" dirty="0" smtClean="0"/>
              <a:t>وحق </a:t>
            </a:r>
            <a:r>
              <a:rPr lang="ar-SA" sz="3300" b="1" dirty="0"/>
              <a:t>الشخص في ملكية </a:t>
            </a:r>
            <a:r>
              <a:rPr lang="ar-SA" sz="3300" b="1" dirty="0" smtClean="0"/>
              <a:t>عقار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وتنقسم الى حقوق عائلية وحقوق مالية</a:t>
            </a:r>
            <a:endParaRPr lang="ar-SA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6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7030A0"/>
                </a:solidFill>
              </a:rPr>
              <a:t>1- الحقوق العائلية( حقوق الاسرة)</a:t>
            </a:r>
          </a:p>
          <a:p>
            <a:r>
              <a:rPr lang="ar-SA" sz="3200" b="1" dirty="0"/>
              <a:t>هي الحقوق التي تثبت للشخص باعتباره عضوا في أسرة معينة</a:t>
            </a:r>
            <a:r>
              <a:rPr lang="ar-SA" sz="3200" dirty="0"/>
              <a:t>، </a:t>
            </a:r>
            <a:r>
              <a:rPr lang="ar-SA" sz="3200" b="1" dirty="0">
                <a:solidFill>
                  <a:srgbClr val="C00000"/>
                </a:solidFill>
              </a:rPr>
              <a:t>والأسرة مجموع الأفراد تربطهم رابطة القرابة سواء كانت قرابة نسب أو قرابة مصاهرة. </a:t>
            </a:r>
          </a:p>
          <a:p>
            <a:r>
              <a:rPr lang="ar-SA" sz="3200" b="1" dirty="0"/>
              <a:t>فالقانون المنظم لشؤون الأسرة هو الذي يحدد حقوق كل فرد وواجباته انطلاقا من المركز الذي يشغله داخل الأسرة. </a:t>
            </a:r>
            <a:endParaRPr lang="ar-SA" sz="3200" b="1" dirty="0" smtClean="0"/>
          </a:p>
          <a:p>
            <a:r>
              <a:rPr lang="ar-SA" sz="3200" b="1" dirty="0" smtClean="0">
                <a:solidFill>
                  <a:srgbClr val="7030A0"/>
                </a:solidFill>
              </a:rPr>
              <a:t>فحق </a:t>
            </a:r>
            <a:r>
              <a:rPr lang="ar-SA" sz="3200" b="1" dirty="0">
                <a:solidFill>
                  <a:srgbClr val="7030A0"/>
                </a:solidFill>
              </a:rPr>
              <a:t>الزوجة إزاء </a:t>
            </a:r>
            <a:r>
              <a:rPr lang="ar-SA" sz="3200" b="1" dirty="0" smtClean="0">
                <a:solidFill>
                  <a:srgbClr val="7030A0"/>
                </a:solidFill>
              </a:rPr>
              <a:t>زوجها </a:t>
            </a:r>
            <a:r>
              <a:rPr lang="ar-SA" sz="3200" b="1" dirty="0">
                <a:solidFill>
                  <a:srgbClr val="7030A0"/>
                </a:solidFill>
              </a:rPr>
              <a:t>في المعاشرة وحسن المعاملة </a:t>
            </a:r>
            <a:r>
              <a:rPr lang="ar-SA" sz="3200" b="1" dirty="0" smtClean="0">
                <a:solidFill>
                  <a:srgbClr val="7030A0"/>
                </a:solidFill>
              </a:rPr>
              <a:t>وحق </a:t>
            </a:r>
            <a:r>
              <a:rPr lang="ar-SA" sz="3200" b="1" dirty="0">
                <a:solidFill>
                  <a:srgbClr val="7030A0"/>
                </a:solidFill>
              </a:rPr>
              <a:t>الأبناء إزاء الوالدين الذين لهم الحق في التربية والملبس والأكل والرعاية.</a:t>
            </a:r>
          </a:p>
          <a:p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xmlns="" val="19432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</p:spPr>
        <p:txBody>
          <a:bodyPr>
            <a:normAutofit/>
          </a:bodyPr>
          <a:lstStyle/>
          <a:p>
            <a:r>
              <a:rPr lang="ar-SA" sz="3300" b="1" dirty="0">
                <a:solidFill>
                  <a:srgbClr val="C00000"/>
                </a:solidFill>
              </a:rPr>
              <a:t>وتتميز هذه الحقوق عن غيرها بأنها </a:t>
            </a:r>
          </a:p>
          <a:p>
            <a:r>
              <a:rPr lang="ar-SA" sz="3300" b="1" dirty="0">
                <a:solidFill>
                  <a:srgbClr val="7030A0"/>
                </a:solidFill>
              </a:rPr>
              <a:t>(أ) حقوق غير مالية</a:t>
            </a:r>
            <a:r>
              <a:rPr lang="ar-SA" sz="3300" dirty="0"/>
              <a:t>، </a:t>
            </a:r>
            <a:r>
              <a:rPr lang="ar-SA" sz="3300" dirty="0" smtClean="0"/>
              <a:t> </a:t>
            </a:r>
            <a:r>
              <a:rPr lang="ar-SA" sz="3300" b="1" dirty="0" smtClean="0"/>
              <a:t>كأصل عام هي </a:t>
            </a:r>
            <a:r>
              <a:rPr lang="ar-SA" sz="3300" b="1" dirty="0"/>
              <a:t>لا تقدر بمال</a:t>
            </a:r>
            <a:r>
              <a:rPr lang="ar-SA" sz="3300" dirty="0"/>
              <a:t>. </a:t>
            </a:r>
            <a:r>
              <a:rPr lang="ar-SA" sz="3300" b="1" dirty="0">
                <a:solidFill>
                  <a:srgbClr val="C00000"/>
                </a:solidFill>
              </a:rPr>
              <a:t>غير أن بعضها يمكن تقويمها بالمال، كالحق في النفقة والمهر والميراث</a:t>
            </a:r>
            <a:r>
              <a:rPr lang="ar-SA" sz="3300" dirty="0"/>
              <a:t>، </a:t>
            </a:r>
            <a:r>
              <a:rPr lang="ar-SA" sz="3300" b="1" dirty="0"/>
              <a:t>ولكن ليست هي المقصودة من الرابطة الزوجية، وإنما المقصود هو العشرة وتكوين الأسرة واستمرار النسل، </a:t>
            </a:r>
            <a:r>
              <a:rPr lang="ar-SA" sz="3300" b="1" u="sng" dirty="0">
                <a:solidFill>
                  <a:srgbClr val="0070C0"/>
                </a:solidFill>
              </a:rPr>
              <a:t>الأمر الذي يمكن معه التنازل عن هذه الحقوق التي تقدر بالمال، مثل النفقة.</a:t>
            </a:r>
          </a:p>
          <a:p>
            <a:r>
              <a:rPr lang="ar-SA" sz="3300" b="1" dirty="0">
                <a:solidFill>
                  <a:srgbClr val="7030A0"/>
                </a:solidFill>
              </a:rPr>
              <a:t>(ب) وهي تتعلق بالنظام</a:t>
            </a:r>
            <a:r>
              <a:rPr lang="ar-SA" sz="3300" dirty="0"/>
              <a:t>، </a:t>
            </a:r>
            <a:r>
              <a:rPr lang="ar-SA" sz="3300" b="1" dirty="0">
                <a:solidFill>
                  <a:srgbClr val="C00000"/>
                </a:solidFill>
              </a:rPr>
              <a:t>ولا يجوز التنازل عنها. ولا تنتقل إلى الورثة، ولا تخضع للتقادم المسقط أو المكسب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41139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/>
          </a:bodyPr>
          <a:lstStyle/>
          <a:p>
            <a:r>
              <a:rPr lang="ar-SA" sz="3300" b="1" dirty="0"/>
              <a:t>ومما هو جدير بالتأكيد على ما سبق أن ذكرنا، </a:t>
            </a:r>
            <a:r>
              <a:rPr lang="ar-SA" sz="3300" b="1" u="sng" dirty="0">
                <a:solidFill>
                  <a:srgbClr val="0070C0"/>
                </a:solidFill>
              </a:rPr>
              <a:t>أن القانون المدني </a:t>
            </a:r>
            <a:r>
              <a:rPr lang="ar-SA" sz="3300" b="1" dirty="0"/>
              <a:t>يحكم الحقوق العائلية في أغلب الدول مثل فرنسا وتركيا وسويسرا</a:t>
            </a:r>
            <a:r>
              <a:rPr lang="ar-SA" sz="3300" b="1" dirty="0" smtClean="0"/>
              <a:t>،</a:t>
            </a:r>
          </a:p>
          <a:p>
            <a:r>
              <a:rPr lang="ar-SA" sz="3300" dirty="0" smtClean="0"/>
              <a:t> </a:t>
            </a:r>
            <a:r>
              <a:rPr lang="ar-SA" sz="3300" b="1" dirty="0">
                <a:solidFill>
                  <a:srgbClr val="7030A0"/>
                </a:solidFill>
              </a:rPr>
              <a:t>بينما يحكمها في الدول العربية </a:t>
            </a:r>
            <a:r>
              <a:rPr lang="ar-SA" sz="3300" b="1" dirty="0">
                <a:solidFill>
                  <a:srgbClr val="0070C0"/>
                </a:solidFill>
              </a:rPr>
              <a:t>قانون الأحوال الشخصية</a:t>
            </a:r>
            <a:r>
              <a:rPr lang="ar-SA" sz="3300" b="1" dirty="0">
                <a:solidFill>
                  <a:srgbClr val="7030A0"/>
                </a:solidFill>
              </a:rPr>
              <a:t>، فهو مستقل عن القانون المدني، ويستمد معظم أحكامه من مبادئ الشريعة الإسلامية.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15677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221560"/>
          </a:xfrm>
        </p:spPr>
        <p:txBody>
          <a:bodyPr>
            <a:normAutofit/>
          </a:bodyPr>
          <a:lstStyle/>
          <a:p>
            <a:r>
              <a:rPr lang="ar-SA" sz="3300" b="1" dirty="0">
                <a:solidFill>
                  <a:srgbClr val="7030A0"/>
                </a:solidFill>
              </a:rPr>
              <a:t>(2) الحقوق المالية:</a:t>
            </a:r>
          </a:p>
          <a:p>
            <a:r>
              <a:rPr lang="ar-SA" sz="3300" b="1" dirty="0"/>
              <a:t>ويقصد بها تلك الحقوق التي لها قيمة مالية، </a:t>
            </a:r>
            <a:r>
              <a:rPr lang="ar-SA" sz="3300" b="1" dirty="0" smtClean="0">
                <a:solidFill>
                  <a:srgbClr val="C00000"/>
                </a:solidFill>
              </a:rPr>
              <a:t>وتترتب نتيجة المعاملات المالية بين الافراد </a:t>
            </a:r>
            <a:r>
              <a:rPr lang="ar-SA" sz="3300" b="1" dirty="0">
                <a:solidFill>
                  <a:srgbClr val="C00000"/>
                </a:solidFill>
              </a:rPr>
              <a:t>كحق الملكية </a:t>
            </a:r>
            <a:r>
              <a:rPr lang="ar-SA" sz="3300" b="1" dirty="0" smtClean="0">
                <a:solidFill>
                  <a:srgbClr val="C00000"/>
                </a:solidFill>
              </a:rPr>
              <a:t>مثلا</a:t>
            </a:r>
            <a:r>
              <a:rPr lang="ar-SA" sz="3300" b="1" dirty="0">
                <a:solidFill>
                  <a:srgbClr val="C00000"/>
                </a:solidFill>
              </a:rPr>
              <a:t>،</a:t>
            </a:r>
            <a:r>
              <a:rPr lang="ar-SA" sz="3300" dirty="0" smtClean="0"/>
              <a:t> </a:t>
            </a:r>
            <a:r>
              <a:rPr lang="ar-SA" sz="3300" b="1" dirty="0"/>
              <a:t>والحقوق المالية </a:t>
            </a:r>
            <a:r>
              <a:rPr lang="ar-SA" sz="3300" b="1" dirty="0" smtClean="0"/>
              <a:t>يمكن </a:t>
            </a:r>
            <a:r>
              <a:rPr lang="ar-SA" sz="3300" b="1" dirty="0"/>
              <a:t>أن تكون محل سائر المعاملات القانونية من بيع ومبادلة ورهن وحجز وقرض </a:t>
            </a:r>
            <a:r>
              <a:rPr lang="ar-SA" sz="3300" b="1" dirty="0" smtClean="0"/>
              <a:t>وهبة وتنتقل بالميراث". </a:t>
            </a:r>
            <a:endParaRPr lang="ar-SA" sz="3300" b="1" dirty="0"/>
          </a:p>
          <a:p>
            <a:r>
              <a:rPr lang="ar-SA" sz="3300" b="1" dirty="0">
                <a:solidFill>
                  <a:srgbClr val="7030A0"/>
                </a:solidFill>
              </a:rPr>
              <a:t>وتنقسم هذه الحقوق على ثلاثة أنواع :</a:t>
            </a:r>
          </a:p>
          <a:p>
            <a:r>
              <a:rPr lang="ar-SA" sz="3300" b="1" dirty="0">
                <a:solidFill>
                  <a:srgbClr val="7030A0"/>
                </a:solidFill>
              </a:rPr>
              <a:t>1 – الحقوق العينية.</a:t>
            </a:r>
          </a:p>
          <a:p>
            <a:r>
              <a:rPr lang="ar-SA" sz="3300" b="1" dirty="0">
                <a:solidFill>
                  <a:srgbClr val="7030A0"/>
                </a:solidFill>
              </a:rPr>
              <a:t>2 – الحقوق الشخصية.</a:t>
            </a:r>
          </a:p>
          <a:p>
            <a:r>
              <a:rPr lang="ar-SA" sz="3300" b="1" dirty="0">
                <a:solidFill>
                  <a:srgbClr val="7030A0"/>
                </a:solidFill>
              </a:rPr>
              <a:t>3 – الحقوق الذهنية أو المعنوية.</a:t>
            </a:r>
          </a:p>
          <a:p>
            <a:endParaRPr lang="ar-SA" sz="3300" dirty="0" smtClean="0"/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27816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r>
              <a:rPr lang="ar-SA" sz="3300" b="1" dirty="0">
                <a:solidFill>
                  <a:srgbClr val="C00000"/>
                </a:solidFill>
              </a:rPr>
              <a:t>أولا: الحقوق العينية: </a:t>
            </a:r>
            <a:r>
              <a:rPr lang="ar-SA" sz="3300" dirty="0"/>
              <a:t>وهو </a:t>
            </a:r>
            <a:r>
              <a:rPr lang="ar-SA" sz="3300" b="1" u="sng" dirty="0"/>
              <a:t>سلطة مباشرة </a:t>
            </a:r>
            <a:r>
              <a:rPr lang="ar-SA" sz="3300" b="1" dirty="0">
                <a:solidFill>
                  <a:srgbClr val="7030A0"/>
                </a:solidFill>
              </a:rPr>
              <a:t>على شيء معين يقررها القانون لشخص معين ويخوله فيها استعمال هذا الشيء والانتفاع به والتصرف فيه </a:t>
            </a:r>
            <a:r>
              <a:rPr lang="ar-SA" sz="3300" b="1" u="sng" dirty="0"/>
              <a:t>دون وساطة، </a:t>
            </a:r>
            <a:endParaRPr lang="ar-SA" sz="3300" b="1" u="sng" dirty="0" smtClean="0"/>
          </a:p>
          <a:p>
            <a:r>
              <a:rPr lang="ar-SA" sz="3300" b="1" dirty="0" smtClean="0"/>
              <a:t>مثال </a:t>
            </a:r>
            <a:r>
              <a:rPr lang="ar-SA" sz="3300" b="1" dirty="0"/>
              <a:t>حق الملكية: يمنح صاحبه حق الاستعمال والاستغلال والتصرف فيه. </a:t>
            </a:r>
          </a:p>
          <a:p>
            <a:r>
              <a:rPr lang="ar-SA" sz="3300" dirty="0" smtClean="0"/>
              <a:t>مثل صاحب البيت ( استعماله في السكن) استغلاله ( تأجيره) والتصرف فيه ( بيعه)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وتنقسم </a:t>
            </a:r>
            <a:r>
              <a:rPr lang="ar-SA" sz="3300" b="1" dirty="0">
                <a:solidFill>
                  <a:srgbClr val="C00000"/>
                </a:solidFill>
              </a:rPr>
              <a:t>الحقوق العينية إلى عينية أصلية وعينية تبعية. 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21149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/>
          </a:bodyPr>
          <a:lstStyle/>
          <a:p>
            <a:r>
              <a:rPr lang="ar-SA" sz="3000" b="1" dirty="0" smtClean="0">
                <a:solidFill>
                  <a:srgbClr val="7030A0"/>
                </a:solidFill>
              </a:rPr>
              <a:t>1- الحقوق العينية الاصلية</a:t>
            </a:r>
          </a:p>
          <a:p>
            <a:r>
              <a:rPr lang="ar-SA" sz="3000" b="1" dirty="0" smtClean="0"/>
              <a:t>هي الحقوق التي تكون قائمة بذاتها وغير تابعة لحق اخر، لأنها تنشأ مستقلة دون الاستناد الى حق اخر </a:t>
            </a:r>
            <a:r>
              <a:rPr lang="ar-SA" sz="3000" b="1" dirty="0" smtClean="0">
                <a:solidFill>
                  <a:srgbClr val="C00000"/>
                </a:solidFill>
              </a:rPr>
              <a:t>وهي على سبيل الحصر</a:t>
            </a:r>
          </a:p>
          <a:p>
            <a:r>
              <a:rPr lang="ar-SA" sz="3000" b="1" dirty="0" smtClean="0">
                <a:solidFill>
                  <a:srgbClr val="7030A0"/>
                </a:solidFill>
              </a:rPr>
              <a:t>وهي حق الملكية</a:t>
            </a:r>
          </a:p>
          <a:p>
            <a:r>
              <a:rPr lang="ar-SA" sz="3000" b="1" dirty="0" smtClean="0">
                <a:solidFill>
                  <a:srgbClr val="7030A0"/>
                </a:solidFill>
              </a:rPr>
              <a:t>حق الانتفاع</a:t>
            </a:r>
          </a:p>
          <a:p>
            <a:r>
              <a:rPr lang="ar-SA" sz="3000" b="1" dirty="0" smtClean="0">
                <a:solidFill>
                  <a:srgbClr val="7030A0"/>
                </a:solidFill>
              </a:rPr>
              <a:t>حق الاستعمال والسكني</a:t>
            </a:r>
          </a:p>
          <a:p>
            <a:r>
              <a:rPr lang="ar-SA" sz="3000" b="1" dirty="0" smtClean="0">
                <a:solidFill>
                  <a:srgbClr val="7030A0"/>
                </a:solidFill>
              </a:rPr>
              <a:t>حق المساطحة</a:t>
            </a:r>
          </a:p>
          <a:p>
            <a:r>
              <a:rPr lang="ar-SA" sz="3000" b="1" dirty="0" smtClean="0">
                <a:solidFill>
                  <a:srgbClr val="7030A0"/>
                </a:solidFill>
              </a:rPr>
              <a:t>حق الارتفاق</a:t>
            </a:r>
          </a:p>
          <a:p>
            <a:r>
              <a:rPr lang="ar-SA" sz="3000" b="1" dirty="0" smtClean="0">
                <a:solidFill>
                  <a:srgbClr val="7030A0"/>
                </a:solidFill>
              </a:rPr>
              <a:t>حق الحكر</a:t>
            </a:r>
            <a:endParaRPr lang="ar-SA" sz="3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6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221560"/>
          </a:xfrm>
        </p:spPr>
        <p:txBody>
          <a:bodyPr>
            <a:normAutofit/>
          </a:bodyPr>
          <a:lstStyle/>
          <a:p>
            <a:r>
              <a:rPr lang="ar-SA" sz="3000" b="1" dirty="0" smtClean="0">
                <a:solidFill>
                  <a:srgbClr val="7030A0"/>
                </a:solidFill>
              </a:rPr>
              <a:t>أ- حق الملكية</a:t>
            </a:r>
          </a:p>
          <a:p>
            <a:r>
              <a:rPr lang="ar-SA" sz="3000" b="1" dirty="0">
                <a:solidFill>
                  <a:srgbClr val="C00000"/>
                </a:solidFill>
              </a:rPr>
              <a:t>هو </a:t>
            </a:r>
            <a:r>
              <a:rPr lang="ar-SA" sz="3000" b="1" dirty="0" smtClean="0">
                <a:solidFill>
                  <a:srgbClr val="C00000"/>
                </a:solidFill>
              </a:rPr>
              <a:t>حق عيني اصلي </a:t>
            </a:r>
            <a:r>
              <a:rPr lang="ar-SA" sz="3000" b="1" dirty="0">
                <a:solidFill>
                  <a:srgbClr val="C00000"/>
                </a:solidFill>
              </a:rPr>
              <a:t>يعطي لصاحب الحق </a:t>
            </a:r>
            <a:r>
              <a:rPr lang="ar-SA" sz="3000" b="1" u="sng" dirty="0">
                <a:solidFill>
                  <a:srgbClr val="C00000"/>
                </a:solidFill>
              </a:rPr>
              <a:t>سلطة مطلقة ومباشرة على الشيء</a:t>
            </a:r>
            <a:r>
              <a:rPr lang="ar-SA" sz="3000" b="1" dirty="0">
                <a:solidFill>
                  <a:srgbClr val="C00000"/>
                </a:solidFill>
              </a:rPr>
              <a:t>، وحق التصرف فيه واستعماله واستغلاله</a:t>
            </a:r>
            <a:r>
              <a:rPr lang="ar-SA" sz="30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ar-SA" sz="3000" b="1" dirty="0" smtClean="0"/>
              <a:t>وهو اوسع واهم الحقوق العينية الاصلية من حيث الصلاحيات التي تمنح للمالك لأنه يخوله سلطات الثلاث الاستعمال والتصرف والاستغلال</a:t>
            </a:r>
          </a:p>
          <a:p>
            <a:r>
              <a:rPr lang="ar-SA" sz="3000" b="1" dirty="0">
                <a:solidFill>
                  <a:srgbClr val="C00000"/>
                </a:solidFill>
              </a:rPr>
              <a:t>فحق الاستعمال يعني استخدام الشيء والانتفاع بمنافعه</a:t>
            </a:r>
            <a:r>
              <a:rPr lang="ar-SA" sz="3000" dirty="0"/>
              <a:t>، </a:t>
            </a:r>
            <a:endParaRPr lang="ar-SA" sz="3000" dirty="0" smtClean="0"/>
          </a:p>
          <a:p>
            <a:r>
              <a:rPr lang="ar-SA" sz="3000" b="1" dirty="0" smtClean="0"/>
              <a:t>كاستعمال البيت </a:t>
            </a:r>
            <a:r>
              <a:rPr lang="ar-SA" sz="3000" b="1" dirty="0"/>
              <a:t>للسكنى، وركوب السيارة، وزراعة الأرض إلى غير ذلك من مظاهر استعمال حق الملكية.</a:t>
            </a:r>
          </a:p>
        </p:txBody>
      </p:sp>
    </p:spTree>
    <p:extLst>
      <p:ext uri="{BB962C8B-B14F-4D97-AF65-F5344CB8AC3E}">
        <p14:creationId xmlns:p14="http://schemas.microsoft.com/office/powerpoint/2010/main" xmlns="" val="17039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293568"/>
          </a:xfrm>
        </p:spPr>
        <p:txBody>
          <a:bodyPr>
            <a:normAutofit/>
          </a:bodyPr>
          <a:lstStyle/>
          <a:p>
            <a:r>
              <a:rPr lang="ar-SA" sz="3300" b="1" dirty="0">
                <a:solidFill>
                  <a:srgbClr val="C00000"/>
                </a:solidFill>
              </a:rPr>
              <a:t>أما حق الاستغلال </a:t>
            </a:r>
            <a:r>
              <a:rPr lang="ar-SA" sz="3300" b="1" dirty="0"/>
              <a:t>فيقصد به الانتفاع من المحصولات والثمار التي ينتجها الشيء</a:t>
            </a:r>
            <a:r>
              <a:rPr lang="ar-SA" sz="3300" dirty="0">
                <a:solidFill>
                  <a:srgbClr val="7030A0"/>
                </a:solidFill>
              </a:rPr>
              <a:t>. </a:t>
            </a:r>
            <a:endParaRPr lang="ar-SA" sz="3300" dirty="0" smtClean="0">
              <a:solidFill>
                <a:srgbClr val="7030A0"/>
              </a:solidFill>
            </a:endParaRPr>
          </a:p>
          <a:p>
            <a:r>
              <a:rPr lang="ar-SA" sz="3300" b="1" dirty="0" smtClean="0">
                <a:solidFill>
                  <a:srgbClr val="7030A0"/>
                </a:solidFill>
              </a:rPr>
              <a:t>وقد </a:t>
            </a:r>
            <a:r>
              <a:rPr lang="ar-SA" sz="3300" b="1" dirty="0">
                <a:solidFill>
                  <a:srgbClr val="7030A0"/>
                </a:solidFill>
              </a:rPr>
              <a:t>"تكون هذه </a:t>
            </a:r>
            <a:r>
              <a:rPr lang="ar-SA" sz="3300" b="1" dirty="0" smtClean="0">
                <a:solidFill>
                  <a:srgbClr val="7030A0"/>
                </a:solidFill>
              </a:rPr>
              <a:t>الثمار طبيعية </a:t>
            </a:r>
            <a:r>
              <a:rPr lang="ar-SA" sz="3300" b="1" dirty="0" smtClean="0"/>
              <a:t>كنتاج </a:t>
            </a:r>
            <a:r>
              <a:rPr lang="ar-SA" sz="3300" b="1" dirty="0"/>
              <a:t>الماشية وصوف الأغنام</a:t>
            </a:r>
            <a:r>
              <a:rPr lang="ar-SA" sz="3300" b="1" dirty="0" smtClean="0"/>
              <a:t>،</a:t>
            </a:r>
          </a:p>
          <a:p>
            <a:r>
              <a:rPr lang="ar-SA" sz="3300" b="1" dirty="0" smtClean="0"/>
              <a:t> </a:t>
            </a:r>
            <a:r>
              <a:rPr lang="ar-SA" sz="3300" b="1" dirty="0" smtClean="0">
                <a:solidFill>
                  <a:srgbClr val="7030A0"/>
                </a:solidFill>
              </a:rPr>
              <a:t>وقد تكون ثمار صناعية </a:t>
            </a:r>
            <a:r>
              <a:rPr lang="ar-SA" sz="3300" b="1" dirty="0" smtClean="0"/>
              <a:t>كالمحاصيل </a:t>
            </a:r>
            <a:r>
              <a:rPr lang="ar-SA" sz="3300" b="1" dirty="0"/>
              <a:t>الزراعية. </a:t>
            </a:r>
            <a:endParaRPr lang="ar-SA" sz="3300" b="1" dirty="0" smtClean="0"/>
          </a:p>
          <a:p>
            <a:r>
              <a:rPr lang="ar-SA" sz="3300" b="1" dirty="0" smtClean="0"/>
              <a:t>إلى </a:t>
            </a:r>
            <a:r>
              <a:rPr lang="ar-SA" sz="3300" b="1" dirty="0"/>
              <a:t>جانب ذلك هناك </a:t>
            </a:r>
            <a:r>
              <a:rPr lang="ar-SA" sz="3300" b="1" dirty="0" smtClean="0">
                <a:solidFill>
                  <a:srgbClr val="7030A0"/>
                </a:solidFill>
              </a:rPr>
              <a:t>ثمار </a:t>
            </a:r>
            <a:r>
              <a:rPr lang="ar-SA" sz="3300" b="1" dirty="0">
                <a:solidFill>
                  <a:srgbClr val="7030A0"/>
                </a:solidFill>
              </a:rPr>
              <a:t>قانونية </a:t>
            </a:r>
            <a:r>
              <a:rPr lang="ar-SA" sz="3300" b="1" dirty="0" smtClean="0">
                <a:solidFill>
                  <a:srgbClr val="C00000"/>
                </a:solidFill>
              </a:rPr>
              <a:t>كأجرة </a:t>
            </a:r>
            <a:r>
              <a:rPr lang="ar-SA" sz="3300" b="1" dirty="0">
                <a:solidFill>
                  <a:srgbClr val="C00000"/>
                </a:solidFill>
              </a:rPr>
              <a:t>الشيء إذا أجره، وكفوائد السندات وأرباح الأسهم</a:t>
            </a:r>
            <a:r>
              <a:rPr lang="ar-SA" sz="3300" b="1" dirty="0">
                <a:solidFill>
                  <a:srgbClr val="7030A0"/>
                </a:solidFill>
              </a:rPr>
              <a:t>".  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1408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/>
          </a:bodyPr>
          <a:lstStyle/>
          <a:p>
            <a:r>
              <a:rPr lang="ar-SA" sz="3300" b="1" dirty="0" smtClean="0"/>
              <a:t>تصنف الحقوق بصورة عامة الى حقوق دولية وحقوق داخلية، </a:t>
            </a:r>
            <a:r>
              <a:rPr lang="ar-SA" sz="3300" b="1" dirty="0" smtClean="0">
                <a:solidFill>
                  <a:srgbClr val="7030A0"/>
                </a:solidFill>
              </a:rPr>
              <a:t>وتقسم الحقوق الداخلية الى حقوق سياسية او دستورية، وحقوق مدنية او غير سياسية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اولا: الحقوق الدولية</a:t>
            </a:r>
          </a:p>
          <a:p>
            <a:r>
              <a:rPr lang="ar-SA" sz="3300" b="1" dirty="0" smtClean="0"/>
              <a:t>هي الحقوق التي يقررها القانون الدولي العام لأشخاصه مثل الدول والمنظمات الدولية والهيئات الاقليمية</a:t>
            </a:r>
            <a:r>
              <a:rPr lang="ar-SA" sz="3300" dirty="0" smtClean="0"/>
              <a:t>، </a:t>
            </a:r>
            <a:r>
              <a:rPr lang="ar-SA" sz="3300" b="1" dirty="0" smtClean="0">
                <a:solidFill>
                  <a:srgbClr val="7030A0"/>
                </a:solidFill>
              </a:rPr>
              <a:t>وهذه الحقوق تمكن اشخاص القانون الدولي من القيام بنشاطهم داخل المجتمع الدولي</a:t>
            </a:r>
          </a:p>
          <a:p>
            <a:endParaRPr lang="ar-SA" sz="3300" dirty="0" smtClean="0"/>
          </a:p>
        </p:txBody>
      </p:sp>
    </p:spTree>
    <p:extLst>
      <p:ext uri="{BB962C8B-B14F-4D97-AF65-F5344CB8AC3E}">
        <p14:creationId xmlns:p14="http://schemas.microsoft.com/office/powerpoint/2010/main" xmlns="" val="22706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410200"/>
          </a:xfrm>
        </p:spPr>
        <p:txBody>
          <a:bodyPr>
            <a:normAutofit/>
          </a:bodyPr>
          <a:lstStyle/>
          <a:p>
            <a:r>
              <a:rPr lang="ar-SA" sz="3300" b="1" dirty="0">
                <a:solidFill>
                  <a:srgbClr val="C00000"/>
                </a:solidFill>
              </a:rPr>
              <a:t>في حين أن حق التصرف </a:t>
            </a:r>
            <a:r>
              <a:rPr lang="ar-SA" sz="3300" b="1" dirty="0"/>
              <a:t>يعني حق مالك الشيء في التحكم فيه </a:t>
            </a:r>
            <a:r>
              <a:rPr lang="ar-SA" sz="3300" b="1" dirty="0" smtClean="0"/>
              <a:t>واستخدامه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 </a:t>
            </a:r>
            <a:r>
              <a:rPr lang="ar-SA" sz="3300" b="1" dirty="0">
                <a:solidFill>
                  <a:srgbClr val="7030A0"/>
                </a:solidFill>
              </a:rPr>
              <a:t>سواء التصرف المادي</a:t>
            </a:r>
            <a:r>
              <a:rPr lang="ar-SA" sz="3300" b="1" dirty="0"/>
              <a:t>، وذلك بإدخال تغييرات وتحويلات على الشيء، </a:t>
            </a:r>
            <a:r>
              <a:rPr lang="ar-SA" sz="3300" b="1" dirty="0">
                <a:solidFill>
                  <a:srgbClr val="C00000"/>
                </a:solidFill>
              </a:rPr>
              <a:t>كتحويل الصوف إلى ملابس جاهزة، وكاستهلاك الطعام</a:t>
            </a:r>
            <a:r>
              <a:rPr lang="ar-SA" sz="3300" b="1" dirty="0" smtClean="0">
                <a:solidFill>
                  <a:srgbClr val="C00000"/>
                </a:solidFill>
              </a:rPr>
              <a:t>، </a:t>
            </a:r>
          </a:p>
          <a:p>
            <a:r>
              <a:rPr lang="ar-SA" sz="3300" b="1" dirty="0">
                <a:solidFill>
                  <a:srgbClr val="7030A0"/>
                </a:solidFill>
              </a:rPr>
              <a:t> أو التصرف القانوني </a:t>
            </a:r>
            <a:r>
              <a:rPr lang="ar-SA" sz="3300" b="1" dirty="0"/>
              <a:t>وذلك ببيع الشيء أو التنازل عنه </a:t>
            </a:r>
            <a:r>
              <a:rPr lang="ar-SA" sz="3300" b="1" dirty="0" smtClean="0"/>
              <a:t>عن طريق </a:t>
            </a:r>
            <a:r>
              <a:rPr lang="ar-SA" sz="3300" b="1" dirty="0"/>
              <a:t>الوصية أو الهبة.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15314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5293568"/>
          </a:xfrm>
        </p:spPr>
        <p:txBody>
          <a:bodyPr>
            <a:noAutofit/>
          </a:bodyPr>
          <a:lstStyle/>
          <a:p>
            <a:r>
              <a:rPr lang="ar-SA" sz="3300" b="1" dirty="0" smtClean="0">
                <a:solidFill>
                  <a:srgbClr val="7030A0"/>
                </a:solidFill>
              </a:rPr>
              <a:t>ب- حق الانتفاع</a:t>
            </a:r>
          </a:p>
          <a:p>
            <a:r>
              <a:rPr lang="ar-SA" sz="3300" b="1" dirty="0" smtClean="0"/>
              <a:t>حق عيني اصلي متفرع عن حق الملكية يخول صاحبه(المنتفع) سلطه </a:t>
            </a:r>
            <a:r>
              <a:rPr lang="ar-SA" sz="3300" b="1" u="sng" dirty="0" smtClean="0">
                <a:solidFill>
                  <a:srgbClr val="C00000"/>
                </a:solidFill>
              </a:rPr>
              <a:t>استعمال</a:t>
            </a:r>
            <a:r>
              <a:rPr lang="ar-SA" sz="3300" b="1" dirty="0" smtClean="0"/>
              <a:t> </a:t>
            </a:r>
            <a:r>
              <a:rPr lang="ar-SA" sz="3300" b="1" dirty="0" smtClean="0">
                <a:solidFill>
                  <a:srgbClr val="7030A0"/>
                </a:solidFill>
              </a:rPr>
              <a:t>عين مملوكة للغير </a:t>
            </a:r>
            <a:r>
              <a:rPr lang="ar-SA" sz="3300" b="1" u="sng" dirty="0">
                <a:solidFill>
                  <a:srgbClr val="C00000"/>
                </a:solidFill>
              </a:rPr>
              <a:t>واستغلالها</a:t>
            </a:r>
            <a:r>
              <a:rPr lang="ar-SA" sz="3300" b="1" dirty="0" smtClean="0"/>
              <a:t> لكن يجب ان ترد الى صاحبها عند نهاية حق الانتفاع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نستنتج ان حق الانتفاع يجرد المالك من سلطتي </a:t>
            </a:r>
            <a:r>
              <a:rPr lang="ar-SA" sz="3300" b="1" u="sng" dirty="0" smtClean="0">
                <a:solidFill>
                  <a:srgbClr val="7030A0"/>
                </a:solidFill>
              </a:rPr>
              <a:t>الاستعمال والاستغلال</a:t>
            </a:r>
            <a:r>
              <a:rPr lang="ar-SA" sz="3300" b="1" dirty="0" smtClean="0">
                <a:solidFill>
                  <a:srgbClr val="7030A0"/>
                </a:solidFill>
              </a:rPr>
              <a:t> لتصبح في يد المنتفع،</a:t>
            </a:r>
            <a:r>
              <a:rPr lang="ar-SA" sz="3300" dirty="0" smtClean="0"/>
              <a:t> </a:t>
            </a:r>
            <a:r>
              <a:rPr lang="ar-SA" sz="3300" b="1" dirty="0" smtClean="0"/>
              <a:t>لكن حق التصرف يبقى في يد مالك الرقبة</a:t>
            </a:r>
          </a:p>
          <a:p>
            <a:r>
              <a:rPr lang="ar-SA" sz="3300" b="1" dirty="0" smtClean="0">
                <a:solidFill>
                  <a:srgbClr val="002060"/>
                </a:solidFill>
              </a:rPr>
              <a:t>وهذا الحق يمكن ان يكون في </a:t>
            </a:r>
            <a:r>
              <a:rPr lang="ar-SA" sz="3300" b="1" dirty="0" smtClean="0">
                <a:solidFill>
                  <a:srgbClr val="C00000"/>
                </a:solidFill>
              </a:rPr>
              <a:t>العقار كالأراضي </a:t>
            </a:r>
            <a:r>
              <a:rPr lang="ar-SA" sz="3300" b="1" dirty="0" smtClean="0">
                <a:solidFill>
                  <a:srgbClr val="002060"/>
                </a:solidFill>
              </a:rPr>
              <a:t>( زراعة الارض واخد ثمارها)</a:t>
            </a:r>
          </a:p>
          <a:p>
            <a:r>
              <a:rPr lang="ar-SA" sz="3300" b="1" dirty="0">
                <a:solidFill>
                  <a:srgbClr val="C00000"/>
                </a:solidFill>
              </a:rPr>
              <a:t>او المنقول </a:t>
            </a:r>
            <a:r>
              <a:rPr lang="ar-SA" sz="3300" b="1" dirty="0" smtClean="0">
                <a:solidFill>
                  <a:srgbClr val="002060"/>
                </a:solidFill>
              </a:rPr>
              <a:t>كالآلات الزراعية والسيارات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9091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8784976" cy="5410200"/>
          </a:xfrm>
        </p:spPr>
        <p:txBody>
          <a:bodyPr>
            <a:noAutofit/>
          </a:bodyPr>
          <a:lstStyle/>
          <a:p>
            <a:r>
              <a:rPr lang="ar-SA" sz="3200" b="1" dirty="0">
                <a:solidFill>
                  <a:srgbClr val="C00000"/>
                </a:solidFill>
              </a:rPr>
              <a:t>وينشأ حق الانتفاع </a:t>
            </a:r>
            <a:r>
              <a:rPr lang="ar-SA" sz="3200" b="1" dirty="0"/>
              <a:t>إما بمقتضى </a:t>
            </a:r>
            <a:r>
              <a:rPr lang="ar-SA" sz="3200" b="1" dirty="0" smtClean="0"/>
              <a:t>القانون( حق انتفاع الابوين بأموال ابنائهم القاصرين حتى يبلغوا سن الرشد) </a:t>
            </a:r>
          </a:p>
          <a:p>
            <a:r>
              <a:rPr lang="ar-SA" sz="3200" b="1" dirty="0" smtClean="0">
                <a:solidFill>
                  <a:srgbClr val="7030A0"/>
                </a:solidFill>
              </a:rPr>
              <a:t>أو </a:t>
            </a:r>
            <a:r>
              <a:rPr lang="ar-SA" sz="3200" b="1" dirty="0">
                <a:solidFill>
                  <a:srgbClr val="7030A0"/>
                </a:solidFill>
              </a:rPr>
              <a:t>بمقتضى تصرف إرادي سواء كان عقدا أو وصية.</a:t>
            </a:r>
          </a:p>
          <a:p>
            <a:r>
              <a:rPr lang="ar-SA" sz="3200" b="1" dirty="0">
                <a:solidFill>
                  <a:srgbClr val="C00000"/>
                </a:solidFill>
              </a:rPr>
              <a:t>وينتهي حق الانتفاع للأسباب التالية : </a:t>
            </a:r>
          </a:p>
          <a:p>
            <a:r>
              <a:rPr lang="ar-SA" sz="3100" dirty="0"/>
              <a:t>-	بانتهاء المدة المحددة للانتفاع.</a:t>
            </a:r>
          </a:p>
          <a:p>
            <a:r>
              <a:rPr lang="ar-SA" sz="3100" dirty="0"/>
              <a:t>-	</a:t>
            </a:r>
            <a:r>
              <a:rPr lang="ar-SA" sz="3100" b="1" dirty="0">
                <a:solidFill>
                  <a:srgbClr val="7030A0"/>
                </a:solidFill>
              </a:rPr>
              <a:t>بوفاة المنتفع </a:t>
            </a:r>
            <a:r>
              <a:rPr lang="ar-SA" sz="3100" b="1" dirty="0"/>
              <a:t>حتى لو كانت قبل انتهاء المدة المحددة.</a:t>
            </a:r>
          </a:p>
          <a:p>
            <a:r>
              <a:rPr lang="ar-SA" sz="3100" dirty="0"/>
              <a:t>-	</a:t>
            </a:r>
            <a:r>
              <a:rPr lang="ar-SA" sz="3100" b="1" dirty="0" smtClean="0"/>
              <a:t>بهلاك العين المنتفع بها</a:t>
            </a:r>
            <a:endParaRPr lang="ar-SA" sz="3100" b="1" dirty="0"/>
          </a:p>
          <a:p>
            <a:r>
              <a:rPr lang="ar-SA" sz="3100" dirty="0"/>
              <a:t>-	</a:t>
            </a:r>
            <a:r>
              <a:rPr lang="ar-SA" sz="3100" b="1" dirty="0"/>
              <a:t>باتحاد الذمة بأن يصبح المنتفع مالكا للعقار الوارد عليه الانتفاع</a:t>
            </a:r>
            <a:r>
              <a:rPr lang="ar-SA" sz="3100" dirty="0"/>
              <a:t>.</a:t>
            </a:r>
          </a:p>
          <a:p>
            <a:r>
              <a:rPr lang="ar-SA" sz="3100" b="1" dirty="0">
                <a:solidFill>
                  <a:srgbClr val="7030A0"/>
                </a:solidFill>
              </a:rPr>
              <a:t>-	بتنازل المنتفع عن حق انتفاعه</a:t>
            </a:r>
            <a:r>
              <a:rPr lang="ar-SA" sz="3200" b="1" dirty="0">
                <a:solidFill>
                  <a:srgbClr val="7030A0"/>
                </a:solidFill>
              </a:rPr>
              <a:t>. </a:t>
            </a:r>
          </a:p>
          <a:p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xmlns="" val="9647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C00000"/>
                </a:solidFill>
              </a:rPr>
              <a:t>ج- حق الاستعمال(حق السكني)</a:t>
            </a:r>
          </a:p>
          <a:p>
            <a:r>
              <a:rPr lang="ar-SA" sz="3600" b="1" dirty="0" smtClean="0"/>
              <a:t>حق عيني اصلي متفرع عن حق الملكية</a:t>
            </a:r>
            <a:r>
              <a:rPr lang="ar-SA" sz="3600" dirty="0" smtClean="0"/>
              <a:t>، </a:t>
            </a:r>
            <a:r>
              <a:rPr lang="ar-SA" sz="3600" b="1" dirty="0" smtClean="0">
                <a:solidFill>
                  <a:srgbClr val="7030A0"/>
                </a:solidFill>
              </a:rPr>
              <a:t>يكون في حالة تخلي المالك عن صلاحية </a:t>
            </a:r>
            <a:r>
              <a:rPr lang="ar-SA" sz="3600" b="1" u="sng" dirty="0" smtClean="0">
                <a:solidFill>
                  <a:srgbClr val="7030A0"/>
                </a:solidFill>
              </a:rPr>
              <a:t>الاستعمال فقط  للغير</a:t>
            </a:r>
            <a:r>
              <a:rPr lang="ar-SA" sz="3600" u="sng" dirty="0" smtClean="0"/>
              <a:t>.</a:t>
            </a:r>
          </a:p>
          <a:p>
            <a:r>
              <a:rPr lang="ar-SA" sz="3600" b="1" dirty="0" smtClean="0">
                <a:solidFill>
                  <a:srgbClr val="7030A0"/>
                </a:solidFill>
              </a:rPr>
              <a:t>وحق السكني </a:t>
            </a:r>
            <a:r>
              <a:rPr lang="ar-SA" sz="3600" b="1" dirty="0" smtClean="0"/>
              <a:t>هو صورة من صور الاستعمال لا يخول صاحبه الا نوع معين من الاستعمال وهو السكن</a:t>
            </a:r>
          </a:p>
          <a:p>
            <a:r>
              <a:rPr lang="ar-SA" sz="3600" b="1" dirty="0" smtClean="0">
                <a:solidFill>
                  <a:srgbClr val="C00000"/>
                </a:solidFill>
              </a:rPr>
              <a:t>وحق الاستعمال يمكن ان يكون على عقار او منقول</a:t>
            </a:r>
          </a:p>
          <a:p>
            <a:r>
              <a:rPr lang="ar-SA" sz="3600" b="1" dirty="0" smtClean="0"/>
              <a:t>بينما حق السكن لا يكون الا على عقار</a:t>
            </a:r>
            <a:endParaRPr lang="ar-SA" sz="3600" b="1" dirty="0"/>
          </a:p>
          <a:p>
            <a:endParaRPr lang="ar-SA" sz="3600" dirty="0" smtClean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xmlns="" val="36685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568952" cy="5221560"/>
          </a:xfrm>
        </p:spPr>
        <p:txBody>
          <a:bodyPr>
            <a:noAutofit/>
          </a:bodyPr>
          <a:lstStyle/>
          <a:p>
            <a:r>
              <a:rPr lang="ar-SA" sz="2900" b="1" dirty="0">
                <a:solidFill>
                  <a:srgbClr val="C00000"/>
                </a:solidFill>
              </a:rPr>
              <a:t>د- حق المساطحة (حق القرار)</a:t>
            </a:r>
          </a:p>
          <a:p>
            <a:r>
              <a:rPr lang="ar-SA" sz="2900" b="1" dirty="0" smtClean="0"/>
              <a:t>حق عيني اصلي يعطي صاحبة الحق في اقامة بناء او اغراس على ارض الغير</a:t>
            </a:r>
            <a:r>
              <a:rPr lang="ar-SA" sz="2900" dirty="0" smtClean="0"/>
              <a:t> </a:t>
            </a:r>
            <a:r>
              <a:rPr lang="ar-SA" sz="2900" b="1" dirty="0" smtClean="0">
                <a:solidFill>
                  <a:srgbClr val="7030A0"/>
                </a:solidFill>
              </a:rPr>
              <a:t>بالاتفاق بينه وبين صاحب الارض عن طريق </a:t>
            </a:r>
            <a:r>
              <a:rPr lang="ar-SA" sz="2900" b="1" u="sng" dirty="0" smtClean="0">
                <a:solidFill>
                  <a:srgbClr val="C00000"/>
                </a:solidFill>
              </a:rPr>
              <a:t>عقد(لا يزيد عن 50 عام)</a:t>
            </a:r>
          </a:p>
          <a:p>
            <a:r>
              <a:rPr lang="ar-SA" sz="2900" b="1" dirty="0">
                <a:solidFill>
                  <a:srgbClr val="7030A0"/>
                </a:solidFill>
              </a:rPr>
              <a:t>فيكون صاحبه مالكا لما أقامه على أرض الغير</a:t>
            </a:r>
            <a:r>
              <a:rPr lang="ar-SA" sz="2900" dirty="0" smtClean="0"/>
              <a:t>.</a:t>
            </a:r>
          </a:p>
          <a:p>
            <a:r>
              <a:rPr lang="ar-SA" sz="2900" b="1" dirty="0" smtClean="0"/>
              <a:t> </a:t>
            </a:r>
            <a:r>
              <a:rPr lang="ar-SA" sz="2900" b="1" dirty="0"/>
              <a:t>وهو ما يعني أن </a:t>
            </a:r>
            <a:r>
              <a:rPr lang="ar-SA" sz="2900" b="1" dirty="0">
                <a:solidFill>
                  <a:srgbClr val="C00000"/>
                </a:solidFill>
              </a:rPr>
              <a:t>حق السطحية مستقل بذاته عن حق الملكية </a:t>
            </a:r>
            <a:r>
              <a:rPr lang="ar-SA" sz="2900" b="1" dirty="0"/>
              <a:t>من حيث الطبيعة القانونية والنتائج التي ترتب عن هذا الاستقلال</a:t>
            </a:r>
            <a:r>
              <a:rPr lang="ar-SA" sz="2900" b="1" dirty="0" smtClean="0">
                <a:solidFill>
                  <a:srgbClr val="C00000"/>
                </a:solidFill>
              </a:rPr>
              <a:t>،</a:t>
            </a:r>
          </a:p>
          <a:p>
            <a:r>
              <a:rPr lang="ar-SA" sz="2900" b="1" dirty="0" smtClean="0">
                <a:solidFill>
                  <a:srgbClr val="C00000"/>
                </a:solidFill>
              </a:rPr>
              <a:t>( مخالف لما قالة الكاتب في الكتاب)</a:t>
            </a:r>
          </a:p>
          <a:p>
            <a:r>
              <a:rPr lang="ar-SA" sz="2900" dirty="0" smtClean="0"/>
              <a:t> </a:t>
            </a:r>
            <a:r>
              <a:rPr lang="ar-SA" sz="2900" b="1" dirty="0">
                <a:solidFill>
                  <a:srgbClr val="7030A0"/>
                </a:solidFill>
              </a:rPr>
              <a:t>إذ أن لصاحب حق السطحية أن </a:t>
            </a:r>
            <a:r>
              <a:rPr lang="ar-SA" sz="2900" b="1" dirty="0" smtClean="0">
                <a:solidFill>
                  <a:srgbClr val="7030A0"/>
                </a:solidFill>
              </a:rPr>
              <a:t> يتصرف بالحق عن طريق بيعه وأن ويرهنه </a:t>
            </a:r>
            <a:r>
              <a:rPr lang="ar-SA" sz="2900" b="1" dirty="0">
                <a:solidFill>
                  <a:srgbClr val="7030A0"/>
                </a:solidFill>
              </a:rPr>
              <a:t>رهنا رسميا </a:t>
            </a:r>
            <a:r>
              <a:rPr lang="ar-SA" sz="2900" b="1" dirty="0"/>
              <a:t>إلى غيرها من التصرفات القانونية التي يمكن أن يباشرها نتيجة تمتعه بهذا الحق</a:t>
            </a:r>
            <a:r>
              <a:rPr lang="ar-SA" sz="2900" b="1" dirty="0" smtClean="0"/>
              <a:t>.</a:t>
            </a:r>
          </a:p>
          <a:p>
            <a:endParaRPr lang="ar-SA" sz="2900" dirty="0" smtClean="0"/>
          </a:p>
          <a:p>
            <a:endParaRPr lang="ar-SA" sz="2900" dirty="0"/>
          </a:p>
        </p:txBody>
      </p:sp>
    </p:spTree>
    <p:extLst>
      <p:ext uri="{BB962C8B-B14F-4D97-AF65-F5344CB8AC3E}">
        <p14:creationId xmlns:p14="http://schemas.microsoft.com/office/powerpoint/2010/main" xmlns="" val="10025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05536"/>
          </a:xfrm>
        </p:spPr>
        <p:txBody>
          <a:bodyPr>
            <a:normAutofit/>
          </a:bodyPr>
          <a:lstStyle/>
          <a:p>
            <a:r>
              <a:rPr lang="ar-SA" sz="3300" b="1" dirty="0" smtClean="0"/>
              <a:t>الجدير بالذكر ان هذا الحق ينتقل بالميراث والوصية</a:t>
            </a:r>
          </a:p>
          <a:p>
            <a:r>
              <a:rPr lang="ar-SA" sz="3300" b="1" u="sng" dirty="0" smtClean="0">
                <a:solidFill>
                  <a:srgbClr val="7030A0"/>
                </a:solidFill>
              </a:rPr>
              <a:t>وينتهي بثلاث طرق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الاولى: اتحاد حق السطحية مع حق الملكية في شخص واحد كالبيع والوصية والميراث</a:t>
            </a:r>
          </a:p>
          <a:p>
            <a:r>
              <a:rPr lang="ar-SA" sz="3300" b="1" dirty="0" smtClean="0"/>
              <a:t>الثانية: بتلف الملك مثل هلاك الابنية او الاغراس القائمة على الارض</a:t>
            </a:r>
          </a:p>
          <a:p>
            <a:r>
              <a:rPr lang="ar-SA" sz="3300" b="1" dirty="0" smtClean="0"/>
              <a:t>الثالثة: انتهاء مده العقد</a:t>
            </a:r>
            <a:endParaRPr lang="ar-SA" sz="3300" b="1" dirty="0"/>
          </a:p>
        </p:txBody>
      </p:sp>
    </p:spTree>
    <p:extLst>
      <p:ext uri="{BB962C8B-B14F-4D97-AF65-F5344CB8AC3E}">
        <p14:creationId xmlns:p14="http://schemas.microsoft.com/office/powerpoint/2010/main" xmlns="" val="20995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 fontScale="92500"/>
          </a:bodyPr>
          <a:lstStyle/>
          <a:p>
            <a:r>
              <a:rPr lang="ar-SA" sz="3300" b="1" dirty="0" smtClean="0">
                <a:solidFill>
                  <a:srgbClr val="C00000"/>
                </a:solidFill>
              </a:rPr>
              <a:t>و- الحقوق المجردة( حقوق الارتفاق)</a:t>
            </a:r>
          </a:p>
          <a:p>
            <a:r>
              <a:rPr lang="ar-SA" sz="3300" b="1" dirty="0" smtClean="0"/>
              <a:t>هي سلطات تخول صاحبها ان </a:t>
            </a:r>
            <a:r>
              <a:rPr lang="ar-SA" sz="3300" b="1" dirty="0" smtClean="0">
                <a:solidFill>
                  <a:srgbClr val="7030A0"/>
                </a:solidFill>
              </a:rPr>
              <a:t>يستعمل عقار مملوك للغير استعمال جزئي</a:t>
            </a:r>
          </a:p>
          <a:p>
            <a:r>
              <a:rPr lang="ar-SA" sz="3300" b="1" dirty="0" smtClean="0"/>
              <a:t>ويمكن ان تكتسب وتنشأ عن طريق </a:t>
            </a:r>
            <a:r>
              <a:rPr lang="ar-SA" sz="3300" b="1" u="sng" dirty="0" smtClean="0">
                <a:solidFill>
                  <a:srgbClr val="7030A0"/>
                </a:solidFill>
              </a:rPr>
              <a:t>الاذن او التصرف القانوني </a:t>
            </a:r>
            <a:r>
              <a:rPr lang="ar-SA" sz="3300" b="1" dirty="0" smtClean="0"/>
              <a:t>كالعقد او بالميراث</a:t>
            </a:r>
          </a:p>
          <a:p>
            <a:r>
              <a:rPr lang="ar-SA" sz="3300" dirty="0" smtClean="0"/>
              <a:t> وتنقسم </a:t>
            </a:r>
            <a:r>
              <a:rPr lang="ar-SA" sz="3300" b="1" dirty="0" smtClean="0">
                <a:solidFill>
                  <a:srgbClr val="C00000"/>
                </a:solidFill>
              </a:rPr>
              <a:t>الى ارتفاقات طبيعية </a:t>
            </a:r>
            <a:r>
              <a:rPr lang="ar-SA" sz="3300" b="1" dirty="0" smtClean="0"/>
              <a:t>ناتجة </a:t>
            </a:r>
            <a:r>
              <a:rPr lang="ar-SA" sz="3300" b="1" dirty="0"/>
              <a:t>عن الوضع الطبيعي للعقار</a:t>
            </a:r>
            <a:r>
              <a:rPr lang="ar-SA" sz="3300" dirty="0"/>
              <a:t> </a:t>
            </a:r>
            <a:endParaRPr lang="ar-SA" sz="3300" dirty="0" smtClean="0"/>
          </a:p>
          <a:p>
            <a:r>
              <a:rPr lang="ar-SA" sz="3300" b="1" dirty="0" smtClean="0">
                <a:solidFill>
                  <a:srgbClr val="7030A0"/>
                </a:solidFill>
              </a:rPr>
              <a:t>كحالة </a:t>
            </a:r>
            <a:r>
              <a:rPr lang="ar-SA" sz="3300" b="1" dirty="0">
                <a:solidFill>
                  <a:srgbClr val="7030A0"/>
                </a:solidFill>
              </a:rPr>
              <a:t>المالك الذي تكون أملاكه محاطة، وليس لها مخرج إلى الطريق </a:t>
            </a:r>
            <a:r>
              <a:rPr lang="ar-SA" sz="3300" b="1" dirty="0" smtClean="0">
                <a:solidFill>
                  <a:srgbClr val="7030A0"/>
                </a:solidFill>
              </a:rPr>
              <a:t>العمومية</a:t>
            </a:r>
            <a:r>
              <a:rPr lang="ar-SA" sz="3300" dirty="0" smtClean="0"/>
              <a:t>، </a:t>
            </a:r>
            <a:r>
              <a:rPr lang="ar-SA" sz="3300" b="1" dirty="0"/>
              <a:t>يمكنه أن يطلب ممرا في أملاك جيرانه على شرط أدائه تعويضا مناسبا للضرر الذي يمكن أن يحدثه</a:t>
            </a:r>
            <a:r>
              <a:rPr lang="ar-SA" sz="3300" dirty="0"/>
              <a:t>. </a:t>
            </a:r>
            <a:endParaRPr lang="ar-SA" sz="3300" dirty="0" smtClean="0"/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5914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96944" cy="5293568"/>
          </a:xfrm>
        </p:spPr>
        <p:txBody>
          <a:bodyPr>
            <a:normAutofit/>
          </a:bodyPr>
          <a:lstStyle/>
          <a:p>
            <a:r>
              <a:rPr lang="ar-SA" sz="3300" b="1" dirty="0" smtClean="0">
                <a:solidFill>
                  <a:srgbClr val="C00000"/>
                </a:solidFill>
              </a:rPr>
              <a:t>ارتفاقات قانونية عائدة للمنفعة العامة </a:t>
            </a:r>
          </a:p>
          <a:p>
            <a:r>
              <a:rPr lang="ar-SA" sz="3300" b="1" dirty="0" smtClean="0"/>
              <a:t>مثل: ارتفاق مقرر لمصلحة مياه الاملاك العامة</a:t>
            </a:r>
          </a:p>
          <a:p>
            <a:r>
              <a:rPr lang="ar-SA" sz="3300" b="1" dirty="0" smtClean="0"/>
              <a:t>والخطوط الهاتفية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الملاحة الجوية ( يمنع على اصحاب العقارات المجاورة للمطارات حتى مسافة معينه اقامة منشآت اكثر من علو معين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ارتفاقات </a:t>
            </a:r>
            <a:r>
              <a:rPr lang="ar-SA" sz="3300" b="1" dirty="0">
                <a:solidFill>
                  <a:srgbClr val="C00000"/>
                </a:solidFill>
              </a:rPr>
              <a:t>قانونية عائدة للمصلحة </a:t>
            </a:r>
            <a:r>
              <a:rPr lang="ar-SA" sz="3300" b="1" dirty="0" smtClean="0">
                <a:solidFill>
                  <a:srgbClr val="C00000"/>
                </a:solidFill>
              </a:rPr>
              <a:t>الخاصة</a:t>
            </a:r>
            <a:endParaRPr lang="ar-SA" sz="3300" b="1" dirty="0">
              <a:solidFill>
                <a:srgbClr val="C00000"/>
              </a:solidFill>
            </a:endParaRPr>
          </a:p>
          <a:p>
            <a:r>
              <a:rPr lang="ar-SA" sz="3300" b="1" dirty="0" smtClean="0"/>
              <a:t>مثل حق الشرب والمجري والحائط المشترك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ملاحظة مهمة: حق الارتفاق لا يتقرر الى على عقار بطبيعته</a:t>
            </a:r>
          </a:p>
          <a:p>
            <a:endParaRPr lang="ar-SA" sz="3300" dirty="0" smtClean="0"/>
          </a:p>
        </p:txBody>
      </p:sp>
    </p:spTree>
    <p:extLst>
      <p:ext uri="{BB962C8B-B14F-4D97-AF65-F5344CB8AC3E}">
        <p14:creationId xmlns:p14="http://schemas.microsoft.com/office/powerpoint/2010/main" xmlns="" val="18865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221560"/>
          </a:xfrm>
        </p:spPr>
        <p:txBody>
          <a:bodyPr>
            <a:normAutofit/>
          </a:bodyPr>
          <a:lstStyle/>
          <a:p>
            <a:r>
              <a:rPr lang="ar-SA" sz="3300" b="1" dirty="0" smtClean="0">
                <a:solidFill>
                  <a:srgbClr val="C00000"/>
                </a:solidFill>
              </a:rPr>
              <a:t>ه- حق الحكر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حق عرفته الشريعة الاسلامية وهو يخول صاحبة </a:t>
            </a:r>
            <a:r>
              <a:rPr lang="ar-SA" sz="3300" b="1" u="sng" dirty="0" smtClean="0">
                <a:solidFill>
                  <a:srgbClr val="7030A0"/>
                </a:solidFill>
              </a:rPr>
              <a:t>ان ينتفع </a:t>
            </a:r>
            <a:r>
              <a:rPr lang="ar-SA" sz="3300" b="1" dirty="0" smtClean="0">
                <a:solidFill>
                  <a:srgbClr val="7030A0"/>
                </a:solidFill>
              </a:rPr>
              <a:t>بأرض موقوفة مقابل اجر محدد،</a:t>
            </a:r>
            <a:r>
              <a:rPr lang="ar-SA" sz="3300" dirty="0" smtClean="0"/>
              <a:t> </a:t>
            </a:r>
            <a:r>
              <a:rPr lang="ar-SA" sz="3300" b="1" dirty="0" smtClean="0"/>
              <a:t>بحيث يجوز له ان يستعمل الارض بنفسه مثل اقامة المباني عليها او استعمالها للأغراس</a:t>
            </a:r>
          </a:p>
          <a:p>
            <a:r>
              <a:rPr lang="ar-SA" sz="3300" b="1" dirty="0" smtClean="0"/>
              <a:t>حيث تكون له ملكيه المنشآت التي يقيمها طوال مدة الحكر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يجب ان يتم الحكر بإذن المحكمة المختصة،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 وان يسجل في دائرة التسجيل</a:t>
            </a:r>
            <a:endParaRPr lang="ar-SA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2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Autofit/>
          </a:bodyPr>
          <a:lstStyle/>
          <a:p>
            <a:r>
              <a:rPr lang="ar-SA" sz="3100" b="1" dirty="0" smtClean="0">
                <a:solidFill>
                  <a:srgbClr val="C00000"/>
                </a:solidFill>
              </a:rPr>
              <a:t>2- الحقوق العينية التبعية</a:t>
            </a:r>
          </a:p>
          <a:p>
            <a:r>
              <a:rPr lang="ar-SA" sz="3100" b="1" dirty="0"/>
              <a:t>إذا كانت الحقوق العينية الأصلية مستقلة بذاتها، وتنشأ لصاحبها حق الحصول على المنفعة التي تقررها، </a:t>
            </a:r>
            <a:endParaRPr lang="ar-SA" sz="3100" b="1" dirty="0" smtClean="0"/>
          </a:p>
          <a:p>
            <a:r>
              <a:rPr lang="ar-SA" sz="3100" b="1" dirty="0" smtClean="0">
                <a:solidFill>
                  <a:srgbClr val="7030A0"/>
                </a:solidFill>
              </a:rPr>
              <a:t>فإن </a:t>
            </a:r>
            <a:r>
              <a:rPr lang="ar-SA" sz="3100" b="1" dirty="0">
                <a:solidFill>
                  <a:srgbClr val="7030A0"/>
                </a:solidFill>
              </a:rPr>
              <a:t>الحقوق العينية التبعية لا تستقل بذاتها، وإنما تستند في وجودها إلى حق آخر، </a:t>
            </a:r>
            <a:r>
              <a:rPr lang="ar-SA" sz="3100" b="1" u="sng" dirty="0">
                <a:solidFill>
                  <a:srgbClr val="7030A0"/>
                </a:solidFill>
              </a:rPr>
              <a:t>يهدف ضمان حق شخصي وهو الدين</a:t>
            </a:r>
            <a:r>
              <a:rPr lang="ar-SA" sz="3100" b="1" u="sng" dirty="0" smtClean="0">
                <a:solidFill>
                  <a:srgbClr val="7030A0"/>
                </a:solidFill>
              </a:rPr>
              <a:t>.</a:t>
            </a:r>
          </a:p>
          <a:p>
            <a:r>
              <a:rPr lang="ar-SA" sz="3100" dirty="0" smtClean="0"/>
              <a:t> </a:t>
            </a:r>
            <a:r>
              <a:rPr lang="ar-SA" sz="3100" b="1" dirty="0"/>
              <a:t>فإذا لم يقم المدين بوفاء الدين تمكن الدائن من أن يستوفي دينه منه</a:t>
            </a:r>
            <a:r>
              <a:rPr lang="ar-SA" sz="3100" b="1" dirty="0" smtClean="0"/>
              <a:t>.</a:t>
            </a:r>
          </a:p>
          <a:p>
            <a:r>
              <a:rPr lang="ar-SA" sz="3100" b="1" dirty="0" smtClean="0">
                <a:solidFill>
                  <a:srgbClr val="C00000"/>
                </a:solidFill>
              </a:rPr>
              <a:t>أي هذا الحق هو ضمان للوفاء بالدين</a:t>
            </a:r>
          </a:p>
          <a:p>
            <a:r>
              <a:rPr lang="ar-SA" sz="3100" b="1" dirty="0" smtClean="0"/>
              <a:t>وتنقسم الى الرهن الرسمي(</a:t>
            </a:r>
            <a:r>
              <a:rPr lang="ar-SA" sz="3100" b="1" dirty="0" err="1" smtClean="0"/>
              <a:t>التأميني</a:t>
            </a:r>
            <a:r>
              <a:rPr lang="ar-SA" sz="3100" b="1" dirty="0" smtClean="0"/>
              <a:t>) والرهن الحيازي وحقوق الامتياز</a:t>
            </a:r>
            <a:endParaRPr lang="ar-SA" sz="3100" b="1" dirty="0"/>
          </a:p>
        </p:txBody>
      </p:sp>
    </p:spTree>
    <p:extLst>
      <p:ext uri="{BB962C8B-B14F-4D97-AF65-F5344CB8AC3E}">
        <p14:creationId xmlns:p14="http://schemas.microsoft.com/office/powerpoint/2010/main" xmlns="" val="59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933528"/>
          </a:xfrm>
        </p:spPr>
        <p:txBody>
          <a:bodyPr>
            <a:normAutofit/>
          </a:bodyPr>
          <a:lstStyle/>
          <a:p>
            <a:r>
              <a:rPr lang="ar-SA" sz="3300" dirty="0" smtClean="0"/>
              <a:t>مثال تلك الحقوق: حق الدول في الاستقلال</a:t>
            </a:r>
          </a:p>
          <a:p>
            <a:r>
              <a:rPr lang="ar-SA" sz="3300" dirty="0" smtClean="0"/>
              <a:t>حق الدول في السيادة الداخلية والخارجية</a:t>
            </a:r>
          </a:p>
          <a:p>
            <a:r>
              <a:rPr lang="ar-SA" sz="3300" dirty="0" smtClean="0"/>
              <a:t>حق الدول في عدم التدخل في شؤونها الداخلية</a:t>
            </a:r>
          </a:p>
          <a:p>
            <a:r>
              <a:rPr lang="ar-SA" sz="3300" dirty="0" smtClean="0"/>
              <a:t>حق التبادل الدبلوماسي وابرامه المعاهدات</a:t>
            </a:r>
          </a:p>
          <a:p>
            <a:r>
              <a:rPr lang="ar-SA" sz="3300" dirty="0" smtClean="0"/>
              <a:t>حق الدول الاستفادة من المنظمات الدولية كمجلس الامن والمحاكم الدولية</a:t>
            </a:r>
          </a:p>
        </p:txBody>
      </p:sp>
    </p:spTree>
    <p:extLst>
      <p:ext uri="{BB962C8B-B14F-4D97-AF65-F5344CB8AC3E}">
        <p14:creationId xmlns:p14="http://schemas.microsoft.com/office/powerpoint/2010/main" xmlns="" val="5564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568952" cy="5221560"/>
          </a:xfrm>
        </p:spPr>
        <p:txBody>
          <a:bodyPr>
            <a:normAutofit fontScale="92500" lnSpcReduction="10000"/>
          </a:bodyPr>
          <a:lstStyle/>
          <a:p>
            <a:r>
              <a:rPr lang="ar-SA" sz="3000" b="1" dirty="0">
                <a:solidFill>
                  <a:srgbClr val="7030A0"/>
                </a:solidFill>
              </a:rPr>
              <a:t>وتنشأ الحقوق العينية التبعية نتيجة </a:t>
            </a:r>
            <a:endParaRPr lang="ar-SA" sz="3000" b="1" dirty="0" smtClean="0">
              <a:solidFill>
                <a:srgbClr val="7030A0"/>
              </a:solidFill>
            </a:endParaRPr>
          </a:p>
          <a:p>
            <a:r>
              <a:rPr lang="ar-SA" sz="3000" b="1" u="sng" dirty="0" smtClean="0"/>
              <a:t>اتفاق </a:t>
            </a:r>
            <a:r>
              <a:rPr lang="ar-SA" sz="3000" b="1" u="sng" dirty="0"/>
              <a:t>الدائن مع المدين</a:t>
            </a:r>
            <a:r>
              <a:rPr lang="ar-SA" sz="3000" b="1" dirty="0"/>
              <a:t>، </a:t>
            </a:r>
            <a:endParaRPr lang="ar-SA" sz="3000" b="1" dirty="0" smtClean="0"/>
          </a:p>
          <a:p>
            <a:r>
              <a:rPr lang="ar-SA" sz="3000" b="1" dirty="0" smtClean="0"/>
              <a:t>أو </a:t>
            </a:r>
            <a:r>
              <a:rPr lang="ar-SA" sz="3000" b="1" dirty="0"/>
              <a:t>بمقتضى القانون، </a:t>
            </a:r>
            <a:endParaRPr lang="ar-SA" sz="3000" b="1" dirty="0" smtClean="0"/>
          </a:p>
          <a:p>
            <a:r>
              <a:rPr lang="ar-SA" sz="3000" b="1" dirty="0" smtClean="0"/>
              <a:t>وقد </a:t>
            </a:r>
            <a:r>
              <a:rPr lang="ar-SA" sz="3000" b="1" dirty="0"/>
              <a:t>يتقرر بحكم </a:t>
            </a:r>
            <a:r>
              <a:rPr lang="ar-SA" sz="3000" b="1" dirty="0" smtClean="0"/>
              <a:t>قضائي</a:t>
            </a:r>
            <a:endParaRPr lang="ar-SA" sz="3000" b="1" dirty="0"/>
          </a:p>
          <a:p>
            <a:r>
              <a:rPr lang="ar-SA" sz="3000" b="1" dirty="0" smtClean="0">
                <a:solidFill>
                  <a:srgbClr val="C00000"/>
                </a:solidFill>
              </a:rPr>
              <a:t>أ- الرهن الرسمي (الرهن </a:t>
            </a:r>
            <a:r>
              <a:rPr lang="ar-SA" sz="3000" b="1" dirty="0" err="1" smtClean="0">
                <a:solidFill>
                  <a:srgbClr val="C00000"/>
                </a:solidFill>
              </a:rPr>
              <a:t>التأميني</a:t>
            </a:r>
            <a:r>
              <a:rPr lang="ar-SA" sz="30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ar-SA" sz="3000" b="1" dirty="0" smtClean="0">
                <a:solidFill>
                  <a:srgbClr val="C00000"/>
                </a:solidFill>
              </a:rPr>
              <a:t>عقد يكتسب به الدائن حق عيني على عقار مخصص لوفاء دينه</a:t>
            </a:r>
            <a:endParaRPr lang="ar-SA" sz="3000" b="1" dirty="0" smtClean="0"/>
          </a:p>
          <a:p>
            <a:r>
              <a:rPr lang="ar-SA" sz="3000" b="1" dirty="0" smtClean="0">
                <a:solidFill>
                  <a:srgbClr val="7030A0"/>
                </a:solidFill>
              </a:rPr>
              <a:t>يتميز بعده امور اهمها</a:t>
            </a:r>
          </a:p>
          <a:p>
            <a:r>
              <a:rPr lang="ar-SA" sz="3000" b="1" dirty="0" smtClean="0"/>
              <a:t>1- يحق للدائن ان يتقدم على الدائنين العاديين والدائنين التاليين له في المرتبة عند اخد حقه من ثمن ذلك العقار</a:t>
            </a:r>
          </a:p>
          <a:p>
            <a:r>
              <a:rPr lang="ar-SA" sz="3000" b="1" dirty="0" smtClean="0">
                <a:solidFill>
                  <a:srgbClr val="7030A0"/>
                </a:solidFill>
              </a:rPr>
              <a:t>2- هو لا يكون الا على عقار او ما ألحق حكمه كعقار</a:t>
            </a:r>
          </a:p>
          <a:p>
            <a:r>
              <a:rPr lang="ar-SA" sz="3000" b="1" dirty="0" smtClean="0"/>
              <a:t> مثل السفن والطائرات الكبرى</a:t>
            </a:r>
          </a:p>
          <a:p>
            <a:endParaRPr lang="ar-SA" sz="3000" dirty="0"/>
          </a:p>
        </p:txBody>
      </p:sp>
    </p:spTree>
    <p:extLst>
      <p:ext uri="{BB962C8B-B14F-4D97-AF65-F5344CB8AC3E}">
        <p14:creationId xmlns:p14="http://schemas.microsoft.com/office/powerpoint/2010/main" xmlns="" val="28595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>
            <a:normAutofit/>
          </a:bodyPr>
          <a:lstStyle/>
          <a:p>
            <a:r>
              <a:rPr lang="ar-SA" sz="3300" dirty="0"/>
              <a:t>3- </a:t>
            </a:r>
            <a:r>
              <a:rPr lang="ar-SA" sz="3300" b="1" dirty="0"/>
              <a:t>لا ينعقد الرهن الرسمي الا بتسجيله في دائر التسجيل</a:t>
            </a:r>
          </a:p>
          <a:p>
            <a:r>
              <a:rPr lang="ar-SA" sz="3300" b="1" dirty="0">
                <a:solidFill>
                  <a:srgbClr val="C00000"/>
                </a:solidFill>
              </a:rPr>
              <a:t>4- لا يؤدي الرهن الرسمي الى حيازة الدائن المرتهن للعقار المرهون، </a:t>
            </a:r>
            <a:r>
              <a:rPr lang="ar-SA" sz="3300" b="1" dirty="0">
                <a:solidFill>
                  <a:srgbClr val="7030A0"/>
                </a:solidFill>
              </a:rPr>
              <a:t>بل يبقى في حيازة المدين الراهن</a:t>
            </a:r>
          </a:p>
          <a:p>
            <a:r>
              <a:rPr lang="ar-SA" sz="3300" b="1" dirty="0"/>
              <a:t>5- لكي يكون الرهين سليم يجب ان يكون </a:t>
            </a:r>
            <a:r>
              <a:rPr lang="ar-SA" sz="3300" b="1" u="sng" dirty="0"/>
              <a:t>مالك للعقار المرهون وأهل للتصرف فيه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2737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5293568"/>
          </a:xfrm>
        </p:spPr>
        <p:txBody>
          <a:bodyPr>
            <a:noAutofit/>
          </a:bodyPr>
          <a:lstStyle/>
          <a:p>
            <a:r>
              <a:rPr lang="ar-SA" sz="3200" b="1" dirty="0">
                <a:solidFill>
                  <a:srgbClr val="7030A0"/>
                </a:solidFill>
              </a:rPr>
              <a:t>ب- الرهن الحيازي</a:t>
            </a:r>
          </a:p>
          <a:p>
            <a:r>
              <a:rPr lang="ar-SA" sz="3200" b="1" dirty="0" smtClean="0"/>
              <a:t>«عقد </a:t>
            </a:r>
            <a:r>
              <a:rPr lang="ar-SA" sz="3200" b="1" dirty="0"/>
              <a:t>بمقتضاه يخصص المدين أو أحد من الغير يعمل لمصلحته شيئا منقولا أو </a:t>
            </a:r>
            <a:r>
              <a:rPr lang="ar-SA" sz="3200" b="1" dirty="0" smtClean="0"/>
              <a:t>عقارا </a:t>
            </a:r>
            <a:r>
              <a:rPr lang="ar-SA" sz="3200" b="1" dirty="0"/>
              <a:t>أو حقا معنويا لضمان الالتزام، </a:t>
            </a:r>
            <a:r>
              <a:rPr lang="ar-SA" sz="3200" b="1" dirty="0">
                <a:solidFill>
                  <a:srgbClr val="C00000"/>
                </a:solidFill>
              </a:rPr>
              <a:t>وهو يمنح الدائن حق استيفاء دينه من هذا الشيء بالأسبقية على جميع الدائنين الآخرين، إذا لم يف له به المدين".</a:t>
            </a:r>
            <a:endParaRPr lang="ar-SA" sz="3200" b="1" dirty="0" smtClean="0">
              <a:solidFill>
                <a:srgbClr val="C00000"/>
              </a:solidFill>
            </a:endParaRPr>
          </a:p>
          <a:p>
            <a:r>
              <a:rPr lang="ar-SA" sz="3200" b="1" dirty="0">
                <a:solidFill>
                  <a:srgbClr val="7030A0"/>
                </a:solidFill>
              </a:rPr>
              <a:t>فالرهن الحيازي يتميز بالخصائص التالية : </a:t>
            </a:r>
          </a:p>
          <a:p>
            <a:r>
              <a:rPr lang="ar-SA" sz="3200" b="1" dirty="0"/>
              <a:t>أ – أنه حق عيني يخول للدائن أو المرتهن </a:t>
            </a:r>
            <a:r>
              <a:rPr lang="ar-SA" sz="3200" b="1" dirty="0">
                <a:solidFill>
                  <a:srgbClr val="C00000"/>
                </a:solidFill>
              </a:rPr>
              <a:t>حق </a:t>
            </a:r>
            <a:r>
              <a:rPr lang="ar-SA" sz="3200" b="1" dirty="0" smtClean="0">
                <a:solidFill>
                  <a:srgbClr val="C00000"/>
                </a:solidFill>
              </a:rPr>
              <a:t>حبس او حيازة </a:t>
            </a:r>
            <a:r>
              <a:rPr lang="ar-SA" sz="3200" b="1" dirty="0">
                <a:solidFill>
                  <a:srgbClr val="C00000"/>
                </a:solidFill>
              </a:rPr>
              <a:t>الشيء إلى حين </a:t>
            </a:r>
            <a:r>
              <a:rPr lang="ar-SA" sz="3200" b="1" dirty="0" smtClean="0">
                <a:solidFill>
                  <a:srgbClr val="C00000"/>
                </a:solidFill>
              </a:rPr>
              <a:t>استيفاءه</a:t>
            </a:r>
            <a:r>
              <a:rPr lang="ar-SA" sz="3200" dirty="0" smtClean="0"/>
              <a:t>.</a:t>
            </a:r>
            <a:endParaRPr lang="ar-SA" sz="3200" dirty="0"/>
          </a:p>
          <a:p>
            <a:r>
              <a:rPr lang="ar-SA" sz="3200" dirty="0"/>
              <a:t>ب</a:t>
            </a:r>
            <a:r>
              <a:rPr lang="ar-SA" sz="3200" dirty="0" smtClean="0"/>
              <a:t> </a:t>
            </a:r>
            <a:r>
              <a:rPr lang="ar-SA" sz="3200" b="1" dirty="0"/>
              <a:t>– أنه حق يرد على العقار وكذا المنقول </a:t>
            </a:r>
          </a:p>
          <a:p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xmlns="" val="7801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r>
              <a:rPr lang="ar-SA" sz="3300" b="1" dirty="0" smtClean="0">
                <a:solidFill>
                  <a:srgbClr val="7030A0"/>
                </a:solidFill>
              </a:rPr>
              <a:t>ج- حق الامتياز</a:t>
            </a:r>
          </a:p>
          <a:p>
            <a:r>
              <a:rPr lang="ar-SA" sz="3300" b="1" dirty="0"/>
              <a:t>حق </a:t>
            </a:r>
            <a:r>
              <a:rPr lang="ar-SA" sz="3300" b="1" dirty="0" smtClean="0"/>
              <a:t>أولوية للدائن على الدائنين العاديين لاستيفاء حقه </a:t>
            </a:r>
            <a:r>
              <a:rPr lang="ar-SA" sz="3300" b="1" dirty="0"/>
              <a:t>يمنحه القانون على أموال المدين نظرا لسبب الدين</a:t>
            </a:r>
            <a:r>
              <a:rPr lang="ar-SA" sz="3300" b="1" dirty="0" smtClean="0"/>
              <a:t>".</a:t>
            </a:r>
          </a:p>
          <a:p>
            <a:r>
              <a:rPr lang="ar-SA" sz="3300" b="1" dirty="0">
                <a:solidFill>
                  <a:srgbClr val="7030A0"/>
                </a:solidFill>
              </a:rPr>
              <a:t>يتميز بعده </a:t>
            </a:r>
            <a:r>
              <a:rPr lang="ar-SA" sz="3300" b="1" dirty="0" smtClean="0">
                <a:solidFill>
                  <a:srgbClr val="7030A0"/>
                </a:solidFill>
              </a:rPr>
              <a:t>خصائص</a:t>
            </a:r>
          </a:p>
          <a:p>
            <a:r>
              <a:rPr lang="ar-SA" sz="3300" b="1" dirty="0" smtClean="0"/>
              <a:t>1- إن </a:t>
            </a:r>
            <a:r>
              <a:rPr lang="ar-SA" sz="3300" b="1" dirty="0"/>
              <a:t>حق الامتياز حق عيني تبعي يستند إلى التزام أصلي ولصاحبه حق التمتع والأفضلية في استيفاء دينه بالأسبقية على غيره من الدائنين.</a:t>
            </a:r>
          </a:p>
          <a:p>
            <a:endParaRPr lang="ar-SA" sz="3300" dirty="0" smtClean="0"/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18779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05536"/>
          </a:xfrm>
        </p:spPr>
        <p:txBody>
          <a:bodyPr>
            <a:normAutofit/>
          </a:bodyPr>
          <a:lstStyle/>
          <a:p>
            <a:r>
              <a:rPr lang="ar-SA" sz="3300" b="1" dirty="0" smtClean="0">
                <a:solidFill>
                  <a:srgbClr val="C00000"/>
                </a:solidFill>
              </a:rPr>
              <a:t>2 -إن </a:t>
            </a:r>
            <a:r>
              <a:rPr lang="ar-SA" sz="3300" b="1" dirty="0">
                <a:solidFill>
                  <a:srgbClr val="C00000"/>
                </a:solidFill>
              </a:rPr>
              <a:t>حق الامتياز حق لا يتقرر ولا يقوم إلا بمقتضى القانون بحيث لا امتياز بلا نص في القانون </a:t>
            </a:r>
            <a:endParaRPr lang="ar-SA" sz="3300" b="1" dirty="0" smtClean="0">
              <a:solidFill>
                <a:srgbClr val="C00000"/>
              </a:solidFill>
            </a:endParaRPr>
          </a:p>
          <a:p>
            <a:r>
              <a:rPr lang="ar-SA" sz="3300" b="1" dirty="0" smtClean="0"/>
              <a:t>وهذا </a:t>
            </a:r>
            <a:r>
              <a:rPr lang="ar-SA" sz="3300" b="1" dirty="0"/>
              <a:t>على خلاف الرهن الرسمي والرهن الحيازي اللذان يمكنا أن يتقررا عن طريق الاتفاق أو بمقتضى حكم قضائي</a:t>
            </a:r>
            <a:r>
              <a:rPr lang="ar-SA" sz="3300" b="1" dirty="0" smtClean="0"/>
              <a:t>.</a:t>
            </a:r>
            <a:r>
              <a:rPr lang="ar-SA" sz="3300" dirty="0" smtClean="0">
                <a:solidFill>
                  <a:srgbClr val="7030A0"/>
                </a:solidFill>
              </a:rPr>
              <a:t>.</a:t>
            </a:r>
            <a:endParaRPr lang="ar-SA" sz="3300" dirty="0">
              <a:solidFill>
                <a:srgbClr val="7030A0"/>
              </a:solidFill>
            </a:endParaRPr>
          </a:p>
          <a:p>
            <a:r>
              <a:rPr lang="ar-SA" sz="3300" b="1" dirty="0" smtClean="0">
                <a:solidFill>
                  <a:srgbClr val="C00000"/>
                </a:solidFill>
              </a:rPr>
              <a:t>3-إن </a:t>
            </a:r>
            <a:r>
              <a:rPr lang="ar-SA" sz="3300" b="1" dirty="0">
                <a:solidFill>
                  <a:srgbClr val="C00000"/>
                </a:solidFill>
              </a:rPr>
              <a:t>حق الامتياز يرد على المنقول كما يرد على العقار</a:t>
            </a:r>
            <a:r>
              <a:rPr lang="ar-SA" sz="3300" dirty="0"/>
              <a:t>.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1163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/>
          </a:bodyPr>
          <a:lstStyle/>
          <a:p>
            <a:r>
              <a:rPr lang="ar-SA" sz="3300" b="1" dirty="0" smtClean="0">
                <a:solidFill>
                  <a:srgbClr val="7030A0"/>
                </a:solidFill>
              </a:rPr>
              <a:t>وحق الامتياز قد يكون عام او خاص</a:t>
            </a:r>
          </a:p>
          <a:p>
            <a:r>
              <a:rPr lang="ar-SA" sz="3300" b="1" dirty="0" smtClean="0">
                <a:solidFill>
                  <a:srgbClr val="C00000"/>
                </a:solidFill>
              </a:rPr>
              <a:t>الامتياز العام</a:t>
            </a:r>
          </a:p>
          <a:p>
            <a:r>
              <a:rPr lang="ar-SA" sz="3300" b="1" dirty="0" smtClean="0"/>
              <a:t>يمكن ان يشمل </a:t>
            </a:r>
            <a:r>
              <a:rPr lang="ar-SA" sz="3300" b="1" u="sng" dirty="0" smtClean="0"/>
              <a:t>جميع اموال المدين، </a:t>
            </a:r>
            <a:r>
              <a:rPr lang="ar-SA" sz="3300" b="1" dirty="0" smtClean="0"/>
              <a:t>مثل حق الدولة في الضرائب</a:t>
            </a:r>
          </a:p>
          <a:p>
            <a:r>
              <a:rPr lang="ar-SA" sz="3300" b="1" dirty="0" smtClean="0"/>
              <a:t>والحقوق العمالية حتى لها الامتياز على اموال الدولة في استيفاء حقهم من رب العمل</a:t>
            </a:r>
          </a:p>
          <a:p>
            <a:r>
              <a:rPr lang="ar-SA" sz="3300" b="1" dirty="0">
                <a:solidFill>
                  <a:srgbClr val="C00000"/>
                </a:solidFill>
              </a:rPr>
              <a:t>الامتياز الخاص</a:t>
            </a:r>
          </a:p>
          <a:p>
            <a:r>
              <a:rPr lang="ar-SA" sz="3300" b="1" dirty="0" smtClean="0"/>
              <a:t>يمكن ان يكون على </a:t>
            </a:r>
            <a:r>
              <a:rPr lang="ar-SA" sz="3300" b="1" u="sng" dirty="0" smtClean="0"/>
              <a:t>منقول او عقار معين </a:t>
            </a:r>
            <a:r>
              <a:rPr lang="ar-SA" sz="3300" b="1" dirty="0" smtClean="0"/>
              <a:t>من اموال المدين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مثال: حق وامتياز البائع على الشيء المبيع لاستيفاء الثمن</a:t>
            </a:r>
            <a:endParaRPr lang="ar-SA" sz="33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3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3300" b="1" dirty="0" smtClean="0"/>
              <a:t>شخص باع سيارة لشخص اخر وبقي عليه جزء من ثمنها، فإذا افلس المشتري، وحين بيع السيارة لسداد دينه يكون لبائع السيارة حق الامتياز في اخد دينة اولا قبل الدائنين الاخرين</a:t>
            </a:r>
            <a:endParaRPr lang="ar-SA" sz="3300" b="1" dirty="0"/>
          </a:p>
        </p:txBody>
      </p:sp>
    </p:spTree>
    <p:extLst>
      <p:ext uri="{BB962C8B-B14F-4D97-AF65-F5344CB8AC3E}">
        <p14:creationId xmlns:p14="http://schemas.microsoft.com/office/powerpoint/2010/main" xmlns="" val="24217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/>
          </a:bodyPr>
          <a:lstStyle/>
          <a:p>
            <a:r>
              <a:rPr lang="ar-SA" sz="3300" b="1" dirty="0" smtClean="0">
                <a:solidFill>
                  <a:srgbClr val="C00000"/>
                </a:solidFill>
              </a:rPr>
              <a:t> ثانيا: القسم الثاني من الحقوق المالية( الحقوق الشخصية)</a:t>
            </a:r>
          </a:p>
          <a:p>
            <a:r>
              <a:rPr lang="ar-SA" sz="3300" b="1" dirty="0"/>
              <a:t>علاقة بين شخصين بمقتضاها يحق </a:t>
            </a:r>
            <a:r>
              <a:rPr lang="ar-SA" sz="3300" b="1" dirty="0" smtClean="0"/>
              <a:t>للدائن أن </a:t>
            </a:r>
            <a:r>
              <a:rPr lang="ar-SA" sz="3300" b="1" dirty="0"/>
              <a:t>يلزم </a:t>
            </a:r>
            <a:r>
              <a:rPr lang="ar-SA" sz="3300" b="1" dirty="0" smtClean="0"/>
              <a:t>المدين  </a:t>
            </a:r>
            <a:r>
              <a:rPr lang="ar-SA" sz="3300" b="1" dirty="0"/>
              <a:t>بإعطاء الشيء</a:t>
            </a:r>
            <a:r>
              <a:rPr lang="ar-SA" sz="3300" b="1" dirty="0" smtClean="0"/>
              <a:t>، أو </a:t>
            </a:r>
            <a:r>
              <a:rPr lang="ar-SA" sz="3300" b="1" dirty="0"/>
              <a:t>بالقيام بعمل أو بالامتناع عن </a:t>
            </a:r>
            <a:r>
              <a:rPr lang="ar-SA" sz="3300" b="1" dirty="0" smtClean="0"/>
              <a:t>العمل. </a:t>
            </a:r>
            <a:endParaRPr lang="ar-SA" sz="3300" b="1" dirty="0"/>
          </a:p>
          <a:p>
            <a:r>
              <a:rPr lang="ar-SA" sz="3300" dirty="0" smtClean="0"/>
              <a:t> </a:t>
            </a:r>
            <a:r>
              <a:rPr lang="ar-SA" sz="3300" b="1" dirty="0">
                <a:solidFill>
                  <a:srgbClr val="7030A0"/>
                </a:solidFill>
              </a:rPr>
              <a:t>و </a:t>
            </a:r>
            <a:r>
              <a:rPr lang="ar-SA" sz="3300" b="1" dirty="0" smtClean="0">
                <a:solidFill>
                  <a:srgbClr val="7030A0"/>
                </a:solidFill>
              </a:rPr>
              <a:t>يكون حق إذا </a:t>
            </a:r>
            <a:r>
              <a:rPr lang="ar-SA" sz="3300" b="1" dirty="0">
                <a:solidFill>
                  <a:srgbClr val="7030A0"/>
                </a:solidFill>
              </a:rPr>
              <a:t>تم النظر إليه من جهة الدائن، و يسمى بالالتزام إذا تم النظر إليه من جهة المدين.</a:t>
            </a:r>
          </a:p>
          <a:p>
            <a:r>
              <a:rPr lang="ar-SA" sz="3300" b="1" dirty="0"/>
              <a:t>وموضوع أو محل الحقوق الشخصية ليست واردة على سبيل الحصر كما هو الشأن بالنسبة للحقوق العينية</a:t>
            </a:r>
          </a:p>
        </p:txBody>
      </p:sp>
    </p:spTree>
    <p:extLst>
      <p:ext uri="{BB962C8B-B14F-4D97-AF65-F5344CB8AC3E}">
        <p14:creationId xmlns:p14="http://schemas.microsoft.com/office/powerpoint/2010/main" xmlns="" val="4855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r>
              <a:rPr lang="ar-SA" sz="3300" b="1" dirty="0">
                <a:solidFill>
                  <a:srgbClr val="C00000"/>
                </a:solidFill>
              </a:rPr>
              <a:t>ويمكن تقسيم الحقوق الشخصية  إلى :</a:t>
            </a:r>
          </a:p>
          <a:p>
            <a:r>
              <a:rPr lang="ar-SA" sz="3300" dirty="0"/>
              <a:t>1-	</a:t>
            </a:r>
            <a:r>
              <a:rPr lang="ar-SA" sz="3300" b="1" dirty="0">
                <a:solidFill>
                  <a:srgbClr val="7030A0"/>
                </a:solidFill>
              </a:rPr>
              <a:t>الالتزام بإعطاء الشيء </a:t>
            </a:r>
            <a:r>
              <a:rPr lang="ar-SA" sz="3300" dirty="0" smtClean="0"/>
              <a:t>:، </a:t>
            </a:r>
            <a:r>
              <a:rPr lang="ar-SA" sz="3300" dirty="0"/>
              <a:t>كالتزام البائع بنقل ملكية العقار المبيع إلى المشتري أو التزام المشتري بدفع ثمن إلى البائع.</a:t>
            </a:r>
          </a:p>
          <a:p>
            <a:r>
              <a:rPr lang="ar-SA" sz="3300" dirty="0"/>
              <a:t>2-	</a:t>
            </a:r>
            <a:r>
              <a:rPr lang="ar-SA" sz="3300" b="1" dirty="0">
                <a:solidFill>
                  <a:srgbClr val="7030A0"/>
                </a:solidFill>
              </a:rPr>
              <a:t>الالتزام بعمل معين </a:t>
            </a:r>
            <a:r>
              <a:rPr lang="ar-SA" sz="3300" dirty="0"/>
              <a:t>: بحيث يلتزم المدين في هذه الحالة بالقيام بعمل إيجابي، كالتزام الناقل بنقل المسافرين، والتزام المحامي بالدفاع عن موكله، والتزام الطبيب بعلاج مريضه، والتزام العامل بأداء عمله بمقتضى عقد العمل.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34101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149552"/>
          </a:xfrm>
        </p:spPr>
        <p:txBody>
          <a:bodyPr>
            <a:normAutofit/>
          </a:bodyPr>
          <a:lstStyle/>
          <a:p>
            <a:r>
              <a:rPr lang="ar-SA" sz="3300" b="1" dirty="0">
                <a:solidFill>
                  <a:srgbClr val="7030A0"/>
                </a:solidFill>
              </a:rPr>
              <a:t>3- الالتزام بالامتناع عن عمل </a:t>
            </a:r>
            <a:r>
              <a:rPr lang="ar-SA" sz="3300" dirty="0"/>
              <a:t>: ويسمى الالتزام السلبي ويقصد به امتناع المدين عن القيام بعمل معين كان يجوز له القيام به قانونا لولا وجود هذا الالتزام، </a:t>
            </a:r>
          </a:p>
          <a:p>
            <a:r>
              <a:rPr lang="ar-SA" sz="3300" b="1" dirty="0"/>
              <a:t>مثل التزام بائع المحل التجاري قبل المشتري بعدم فتح محل تجاري منافس في نفس الحي، والتزام الممثل  لصاحب المسرح الذي يعمل فيه بعدم التمثيل على مسرح منافس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31134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933528"/>
          </a:xfrm>
        </p:spPr>
        <p:txBody>
          <a:bodyPr>
            <a:normAutofit/>
          </a:bodyPr>
          <a:lstStyle/>
          <a:p>
            <a:r>
              <a:rPr lang="ar-SA" sz="3300" b="1" dirty="0" smtClean="0">
                <a:solidFill>
                  <a:srgbClr val="C00000"/>
                </a:solidFill>
              </a:rPr>
              <a:t>ثانيا: الحقوق الداخلية</a:t>
            </a:r>
          </a:p>
          <a:p>
            <a:r>
              <a:rPr lang="ar-SA" sz="3300" dirty="0" smtClean="0"/>
              <a:t>هي </a:t>
            </a:r>
            <a:r>
              <a:rPr lang="ar-SA" sz="3300" b="1" dirty="0" smtClean="0"/>
              <a:t>الحقوق التي تقررها القوانين الداخلية للمواطن بصفته عضو في المجتمع الوطني، وتنقسم الى حقوق سياسية وحقوق غير سياسية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1- الحقوق السياسية ( الدستورية)</a:t>
            </a:r>
          </a:p>
          <a:p>
            <a:r>
              <a:rPr lang="ar-SA" sz="3300" b="1" dirty="0" smtClean="0"/>
              <a:t>تسمى كذلك لأنها تتقرر للفرد بفروع القانون العام وخاصه القانون الدستوري والاداري</a:t>
            </a:r>
          </a:p>
        </p:txBody>
      </p:sp>
    </p:spTree>
    <p:extLst>
      <p:ext uri="{BB962C8B-B14F-4D97-AF65-F5344CB8AC3E}">
        <p14:creationId xmlns:p14="http://schemas.microsoft.com/office/powerpoint/2010/main" xmlns="" val="4750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149552"/>
          </a:xfrm>
        </p:spPr>
        <p:txBody>
          <a:bodyPr>
            <a:normAutofit/>
          </a:bodyPr>
          <a:lstStyle/>
          <a:p>
            <a:r>
              <a:rPr lang="ar-SA" sz="3300" b="1" dirty="0" smtClean="0">
                <a:solidFill>
                  <a:srgbClr val="C00000"/>
                </a:solidFill>
              </a:rPr>
              <a:t>مقارنة بين الحق الشخصي والحق العيني</a:t>
            </a:r>
          </a:p>
          <a:p>
            <a:r>
              <a:rPr lang="ar-SA" sz="3300" dirty="0" smtClean="0"/>
              <a:t>1- </a:t>
            </a:r>
            <a:r>
              <a:rPr lang="ar-SA" sz="3300" b="1" dirty="0" smtClean="0"/>
              <a:t>الحق العيني سلطة الشخص على شيء مادي</a:t>
            </a:r>
            <a:r>
              <a:rPr lang="ar-SA" sz="3300" dirty="0" smtClean="0"/>
              <a:t>، </a:t>
            </a:r>
            <a:r>
              <a:rPr lang="ar-SA" sz="3300" b="1" dirty="0" smtClean="0">
                <a:solidFill>
                  <a:srgbClr val="7030A0"/>
                </a:solidFill>
              </a:rPr>
              <a:t>بينما الحق الشخصي هو سلطه لشخص على شخص اخر يستطيع الاول بموجبها ان يلزم الثاني بأن يقوم بإعطاء شيء او القيام بعمل او الامتناع عن عمل</a:t>
            </a:r>
          </a:p>
          <a:p>
            <a:r>
              <a:rPr lang="ar-SA" sz="3300" dirty="0" smtClean="0"/>
              <a:t>2- </a:t>
            </a:r>
            <a:r>
              <a:rPr lang="ar-SA" sz="3300" b="1" dirty="0" smtClean="0"/>
              <a:t>السلطة التي يخولها الحق العيني لصاحبه سلطه اختصاص يكون مباشرة على الشيء محل الحق</a:t>
            </a:r>
            <a:r>
              <a:rPr lang="ar-SA" sz="3300" dirty="0" smtClean="0"/>
              <a:t>، </a:t>
            </a:r>
            <a:r>
              <a:rPr lang="ar-SA" sz="3300" b="1" dirty="0" smtClean="0">
                <a:solidFill>
                  <a:srgbClr val="7030A0"/>
                </a:solidFill>
              </a:rPr>
              <a:t>بينما الحق الشخصي يخول صاحبه سلطه على ارادة المدين وذمته المالية وتكون غير مباشرة</a:t>
            </a:r>
            <a:endParaRPr lang="ar-SA" sz="33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5760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05536"/>
          </a:xfrm>
        </p:spPr>
        <p:txBody>
          <a:bodyPr>
            <a:normAutofit/>
          </a:bodyPr>
          <a:lstStyle/>
          <a:p>
            <a:r>
              <a:rPr lang="ar-SA" sz="3300" b="1" dirty="0" smtClean="0"/>
              <a:t>3- الحق العيني يخول صاحبة التقدم والافضلية سواء كان حق عيني اصلي او تبعي</a:t>
            </a:r>
          </a:p>
          <a:p>
            <a:r>
              <a:rPr lang="ar-SA" sz="3300" b="1" dirty="0" smtClean="0">
                <a:solidFill>
                  <a:srgbClr val="7030A0"/>
                </a:solidFill>
              </a:rPr>
              <a:t>بينما الحق الشخصي لا يخول صاحبه مثل ذلك، بل يشترك مع الدائنين العاديين في استيفاء حقه من اموال المدين</a:t>
            </a:r>
          </a:p>
          <a:p>
            <a:r>
              <a:rPr lang="ar-SA" sz="3300" dirty="0" smtClean="0"/>
              <a:t>4- </a:t>
            </a:r>
            <a:r>
              <a:rPr lang="ar-SA" sz="3300" b="1" dirty="0" smtClean="0"/>
              <a:t>الحقوق العينية محددة عل سبيل الحصر، بينما الحقوق الشخصية وردت على سبيل المثال</a:t>
            </a:r>
            <a:endParaRPr lang="ar-SA" sz="3300" b="1" dirty="0"/>
          </a:p>
        </p:txBody>
      </p:sp>
    </p:spTree>
    <p:extLst>
      <p:ext uri="{BB962C8B-B14F-4D97-AF65-F5344CB8AC3E}">
        <p14:creationId xmlns:p14="http://schemas.microsoft.com/office/powerpoint/2010/main" xmlns="" val="39367368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5221560"/>
          </a:xfrm>
        </p:spPr>
        <p:txBody>
          <a:bodyPr>
            <a:normAutofit/>
          </a:bodyPr>
          <a:lstStyle/>
          <a:p>
            <a:r>
              <a:rPr lang="ar-SA" sz="3000" b="1" dirty="0" smtClean="0">
                <a:solidFill>
                  <a:srgbClr val="C00000"/>
                </a:solidFill>
              </a:rPr>
              <a:t>ثالثا: القسم الثالث من الحقوق المالية( الحقوق المعنوية او الادبية)</a:t>
            </a:r>
          </a:p>
          <a:p>
            <a:r>
              <a:rPr lang="ar-SA" sz="3000" dirty="0"/>
              <a:t>حق يرد على </a:t>
            </a:r>
            <a:r>
              <a:rPr lang="ar-SA" sz="3000" b="1" u="sng" dirty="0"/>
              <a:t>أشياء معنوية من نتاج الذهن</a:t>
            </a:r>
            <a:r>
              <a:rPr lang="ar-SA" sz="3000" dirty="0"/>
              <a:t>، </a:t>
            </a:r>
            <a:r>
              <a:rPr lang="ar-SA" sz="3000" b="1" dirty="0">
                <a:solidFill>
                  <a:srgbClr val="7030A0"/>
                </a:solidFill>
              </a:rPr>
              <a:t>كحق المؤلف على أفكاره، وحق الملحن على ألحانه، وحق المخترع على ابتكاراته</a:t>
            </a:r>
            <a:r>
              <a:rPr lang="ar-SA" sz="3000" dirty="0"/>
              <a:t>. </a:t>
            </a:r>
            <a:r>
              <a:rPr lang="ar-SA" sz="3000" b="1" u="sng" dirty="0"/>
              <a:t>أو يرد على قيم معنوية تجارية </a:t>
            </a:r>
            <a:r>
              <a:rPr lang="ar-SA" sz="3000" b="1" dirty="0">
                <a:solidFill>
                  <a:srgbClr val="7030A0"/>
                </a:solidFill>
              </a:rPr>
              <a:t>كالعناصر المعنوية في الأصل التجاري مثل الاسم التجاري والعلامة التجارية.  </a:t>
            </a:r>
          </a:p>
          <a:p>
            <a:r>
              <a:rPr lang="ar-SA" sz="3000" b="1" dirty="0"/>
              <a:t>وتختلف الحقوق المعنوية عن الحقوق العينية من حيث أن هذه الأخيرة يكون موضوعها أو محلها شيئا ماديا</a:t>
            </a:r>
            <a:r>
              <a:rPr lang="ar-SA" sz="3000" b="1" dirty="0" smtClean="0"/>
              <a:t>،</a:t>
            </a:r>
          </a:p>
          <a:p>
            <a:r>
              <a:rPr lang="ar-SA" sz="3000" dirty="0" smtClean="0"/>
              <a:t> </a:t>
            </a:r>
            <a:r>
              <a:rPr lang="ar-SA" sz="3000" b="1" dirty="0">
                <a:solidFill>
                  <a:srgbClr val="C00000"/>
                </a:solidFill>
              </a:rPr>
              <a:t>في حين أن الحقوق المعنوية </a:t>
            </a:r>
            <a:r>
              <a:rPr lang="ar-SA" sz="3000" b="1" dirty="0" smtClean="0">
                <a:solidFill>
                  <a:srgbClr val="C00000"/>
                </a:solidFill>
              </a:rPr>
              <a:t>لا </a:t>
            </a:r>
            <a:r>
              <a:rPr lang="ar-SA" sz="3000" b="1" dirty="0">
                <a:solidFill>
                  <a:srgbClr val="C00000"/>
                </a:solidFill>
              </a:rPr>
              <a:t>ترد على شيء مادي بل يكون موضوعها أفكار من إنتاج الفكر والذهن.</a:t>
            </a:r>
          </a:p>
          <a:p>
            <a:endParaRPr lang="ar-SA" sz="3000" dirty="0"/>
          </a:p>
        </p:txBody>
      </p:sp>
    </p:spTree>
    <p:extLst>
      <p:ext uri="{BB962C8B-B14F-4D97-AF65-F5344CB8AC3E}">
        <p14:creationId xmlns:p14="http://schemas.microsoft.com/office/powerpoint/2010/main" xmlns="" val="20325313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r>
              <a:rPr lang="ar-SA" sz="3300" b="1" dirty="0" smtClean="0"/>
              <a:t>الحق المعنوي لا يسقط بوفاة صاحبه بل ينتقل للورثة، وهو مقرر حمايته للوطنيين والاجانب على حد سواء</a:t>
            </a:r>
            <a:endParaRPr lang="ar-SA" sz="3300" b="1" dirty="0"/>
          </a:p>
        </p:txBody>
      </p:sp>
    </p:spTree>
    <p:extLst>
      <p:ext uri="{BB962C8B-B14F-4D97-AF65-F5344CB8AC3E}">
        <p14:creationId xmlns:p14="http://schemas.microsoft.com/office/powerpoint/2010/main" xmlns="" val="55246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005536"/>
          </a:xfrm>
        </p:spPr>
        <p:txBody>
          <a:bodyPr>
            <a:normAutofit/>
          </a:bodyPr>
          <a:lstStyle/>
          <a:p>
            <a:r>
              <a:rPr lang="ar-SA" sz="3300" b="1" dirty="0"/>
              <a:t>وهي الحقوق التي تثبت للفرد بوصفه عضوا في الدولة، وهذه الحقوق تنص عليها </a:t>
            </a:r>
            <a:r>
              <a:rPr lang="ar-SA" sz="3300" b="1" dirty="0">
                <a:solidFill>
                  <a:srgbClr val="7030A0"/>
                </a:solidFill>
              </a:rPr>
              <a:t>وتنظمها فروع القوانين العام خاصه القانون الاداري والدستوري</a:t>
            </a:r>
            <a:r>
              <a:rPr lang="ar-SA" sz="3300" dirty="0"/>
              <a:t>، </a:t>
            </a:r>
            <a:r>
              <a:rPr lang="ar-SA" sz="3300" b="1" dirty="0"/>
              <a:t>بحيث تكفل هذه التشريعات حق المواطن في المساهمة في تدبير الشؤون العامة، والمساهمة في صناعة القرار السياسي </a:t>
            </a:r>
          </a:p>
          <a:p>
            <a:r>
              <a:rPr lang="ar-SA" sz="3300" b="1" dirty="0">
                <a:solidFill>
                  <a:srgbClr val="7030A0"/>
                </a:solidFill>
              </a:rPr>
              <a:t>من خلال المشاركة في عملية التصويت،</a:t>
            </a:r>
          </a:p>
          <a:p>
            <a:r>
              <a:rPr lang="ar-SA" sz="3300" b="1" dirty="0">
                <a:solidFill>
                  <a:srgbClr val="7030A0"/>
                </a:solidFill>
              </a:rPr>
              <a:t> والترشيح للعضوية في المجالس المحلية، والمجالس النيابية، وحق تولي الوظائف العامة، وتكوين الاحزاب السياسية</a:t>
            </a:r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xmlns="" val="37756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</p:spPr>
        <p:txBody>
          <a:bodyPr>
            <a:normAutofit/>
          </a:bodyPr>
          <a:lstStyle/>
          <a:p>
            <a:r>
              <a:rPr lang="ar-SA" sz="3000" b="1" dirty="0" smtClean="0">
                <a:solidFill>
                  <a:srgbClr val="7030A0"/>
                </a:solidFill>
              </a:rPr>
              <a:t>وتتميز الحقوق السياسية بمميزات عده اهمها</a:t>
            </a:r>
          </a:p>
          <a:p>
            <a:r>
              <a:rPr lang="ar-SA" sz="3000" b="1" dirty="0" smtClean="0">
                <a:solidFill>
                  <a:srgbClr val="C00000"/>
                </a:solidFill>
              </a:rPr>
              <a:t>1- تقتصر هذه الحقوق كأصل عام على مواطني الدولة الذين يحملون جنسيتها، ولا تمنح للأجانب، </a:t>
            </a:r>
          </a:p>
          <a:p>
            <a:r>
              <a:rPr lang="ar-SA" sz="3000" b="1" dirty="0" smtClean="0"/>
              <a:t>الا استثناء من خلال ابرام العقود مع الكفاءات الاجنبية في مجالات لا تتوافر فيها الخبرة الوطنية </a:t>
            </a:r>
            <a:r>
              <a:rPr lang="ar-SA" sz="3000" b="1" dirty="0" smtClean="0">
                <a:solidFill>
                  <a:srgbClr val="7030A0"/>
                </a:solidFill>
              </a:rPr>
              <a:t>مثل الجامعات او الزراعة او الصناعة كما هو حاصل في دول الخليج</a:t>
            </a:r>
          </a:p>
          <a:p>
            <a:r>
              <a:rPr lang="ar-SA" sz="3000" b="1" dirty="0" smtClean="0"/>
              <a:t>كذلك قد يخرج عن ذلك الاصل في اتفاقية دولية مثل ما هو موجود في انجلترا </a:t>
            </a:r>
            <a:r>
              <a:rPr lang="ar-SA" sz="3000" b="1" dirty="0" smtClean="0">
                <a:solidFill>
                  <a:srgbClr val="7030A0"/>
                </a:solidFill>
              </a:rPr>
              <a:t>حيت يحق للأجنبي ان يكون عضو في المجالس النيابية اذا اقام عشر سنوات في انجلترا</a:t>
            </a:r>
            <a:endParaRPr lang="ar-SA" sz="3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0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221560"/>
          </a:xfrm>
        </p:spPr>
        <p:txBody>
          <a:bodyPr>
            <a:noAutofit/>
          </a:bodyPr>
          <a:lstStyle/>
          <a:p>
            <a:r>
              <a:rPr lang="ar-SA" sz="2900" b="1" dirty="0">
                <a:solidFill>
                  <a:srgbClr val="7030A0"/>
                </a:solidFill>
              </a:rPr>
              <a:t>2- القانون قد يشترط في بعض الحالات توفر شروط معينه لممارسة الحقوق السياسية، </a:t>
            </a:r>
            <a:r>
              <a:rPr lang="ar-SA" sz="2900" b="1" u="sng" dirty="0">
                <a:solidFill>
                  <a:srgbClr val="7030A0"/>
                </a:solidFill>
              </a:rPr>
              <a:t>وبالتالي لا تكون مسموح بها لكل المواطنين</a:t>
            </a:r>
          </a:p>
          <a:p>
            <a:r>
              <a:rPr lang="ar-SA" sz="2900" b="1" dirty="0" smtClean="0"/>
              <a:t>مثل اشتراط بلوغ سن معين لمزاولة حق الانتخاب، والتعيين في وظيفة معينه</a:t>
            </a:r>
          </a:p>
          <a:p>
            <a:r>
              <a:rPr lang="ar-SA" sz="2900" b="1" dirty="0" smtClean="0"/>
              <a:t>أي اذا لم يكن الشخص راشد وخالي من عيوب الارادة كالمجنون لا يتمتع بالحقوق السياسية</a:t>
            </a:r>
          </a:p>
          <a:p>
            <a:r>
              <a:rPr lang="ar-SA" sz="2900" b="1" dirty="0" smtClean="0">
                <a:solidFill>
                  <a:srgbClr val="7030A0"/>
                </a:solidFill>
              </a:rPr>
              <a:t>3- الحقوق السياسية تعتبر حق وواجب في نفس الوقت</a:t>
            </a:r>
          </a:p>
          <a:p>
            <a:r>
              <a:rPr lang="ar-SA" sz="2900" b="1" dirty="0" smtClean="0">
                <a:solidFill>
                  <a:srgbClr val="C00000"/>
                </a:solidFill>
              </a:rPr>
              <a:t>مثل: حق الانتخاب، </a:t>
            </a:r>
            <a:r>
              <a:rPr lang="ar-SA" sz="2900" b="1" dirty="0" smtClean="0"/>
              <a:t>هو حق للمواطن وكذلك واجب عليه لاختيار </a:t>
            </a:r>
            <a:r>
              <a:rPr lang="ar-SA" sz="2900" b="1" dirty="0" smtClean="0">
                <a:solidFill>
                  <a:srgbClr val="C00000"/>
                </a:solidFill>
              </a:rPr>
              <a:t>الشخصيات المناسبة لقيادة الدولة</a:t>
            </a:r>
          </a:p>
          <a:p>
            <a:r>
              <a:rPr lang="ar-SA" sz="2900" b="1" dirty="0" smtClean="0">
                <a:solidFill>
                  <a:srgbClr val="C00000"/>
                </a:solidFill>
              </a:rPr>
              <a:t>وحق الدفاع عن الوطن </a:t>
            </a:r>
            <a:r>
              <a:rPr lang="ar-SA" sz="2900" b="1" dirty="0" smtClean="0"/>
              <a:t>هو في نفس الوقت واجب وشرف لكل شخص</a:t>
            </a:r>
            <a:endParaRPr lang="ar-SA" sz="2900" b="1" dirty="0"/>
          </a:p>
        </p:txBody>
      </p:sp>
    </p:spTree>
    <p:extLst>
      <p:ext uri="{BB962C8B-B14F-4D97-AF65-F5344CB8AC3E}">
        <p14:creationId xmlns:p14="http://schemas.microsoft.com/office/powerpoint/2010/main" xmlns="" val="41348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r>
              <a:rPr lang="ar-SA" sz="3300" b="1" dirty="0">
                <a:solidFill>
                  <a:srgbClr val="C00000"/>
                </a:solidFill>
              </a:rPr>
              <a:t>2- الحقوق غير السياسية ( المدنية)</a:t>
            </a:r>
          </a:p>
          <a:p>
            <a:r>
              <a:rPr lang="ar-SA" sz="3300" b="1" dirty="0"/>
              <a:t>هي الحقوق التي تقر للشخص ممارسة أنشطته المختلفة المادية منها والمعنوية </a:t>
            </a:r>
            <a:r>
              <a:rPr lang="ar-SA" sz="3300" b="1" dirty="0">
                <a:solidFill>
                  <a:srgbClr val="7030A0"/>
                </a:solidFill>
              </a:rPr>
              <a:t>كحق الشخص في إبداء </a:t>
            </a:r>
            <a:r>
              <a:rPr lang="ar-SA" sz="3300" b="1" dirty="0" smtClean="0">
                <a:solidFill>
                  <a:srgbClr val="7030A0"/>
                </a:solidFill>
              </a:rPr>
              <a:t>الرأي، و </a:t>
            </a:r>
            <a:r>
              <a:rPr lang="ar-SA" sz="3300" b="1" dirty="0">
                <a:solidFill>
                  <a:srgbClr val="7030A0"/>
                </a:solidFill>
              </a:rPr>
              <a:t>التعاقد والبيع، والشراء إلى </a:t>
            </a:r>
            <a:r>
              <a:rPr lang="ar-SA" sz="3300" b="1" dirty="0">
                <a:solidFill>
                  <a:srgbClr val="C00000"/>
                </a:solidFill>
              </a:rPr>
              <a:t>غير ذلك من الحقوق المرتبطة بوجود الشخص وكيانه ونشاطه في الجماعة</a:t>
            </a:r>
            <a:r>
              <a:rPr lang="ar-SA" sz="3300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ar-SA" sz="3300" b="1" dirty="0" smtClean="0"/>
              <a:t>ويعتبر كل ما لا يدخل في الحقوق السياسية حقوق غير سياسية</a:t>
            </a:r>
            <a:endParaRPr lang="ar-SA" sz="3300" b="1" dirty="0"/>
          </a:p>
          <a:p>
            <a:r>
              <a:rPr lang="ar-SA" sz="3300" b="1" dirty="0">
                <a:solidFill>
                  <a:srgbClr val="C00000"/>
                </a:solidFill>
              </a:rPr>
              <a:t>وتنقسم الحقوق المدنية إلى حقوق خاصة وحقوق عامة.</a:t>
            </a:r>
          </a:p>
          <a:p>
            <a:endParaRPr lang="ar-SA" sz="3300" dirty="0" smtClean="0"/>
          </a:p>
        </p:txBody>
      </p:sp>
    </p:spTree>
    <p:extLst>
      <p:ext uri="{BB962C8B-B14F-4D97-AF65-F5344CB8AC3E}">
        <p14:creationId xmlns:p14="http://schemas.microsoft.com/office/powerpoint/2010/main" xmlns="" val="4437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r>
              <a:rPr lang="ar-SA" sz="3100" b="1" dirty="0" smtClean="0">
                <a:solidFill>
                  <a:srgbClr val="7030A0"/>
                </a:solidFill>
              </a:rPr>
              <a:t>أ- الحقوق العامة ( الحقوق والحريات الشخصية)</a:t>
            </a:r>
          </a:p>
          <a:p>
            <a:r>
              <a:rPr lang="ar-SA" sz="3100" b="1" dirty="0"/>
              <a:t>وتعرف كذلك </a:t>
            </a:r>
            <a:r>
              <a:rPr lang="ar-SA" sz="3100" b="1" dirty="0" smtClean="0"/>
              <a:t>بالحقوق الطبيعية </a:t>
            </a:r>
            <a:r>
              <a:rPr lang="ar-SA" sz="3100" b="1" dirty="0"/>
              <a:t>على اعتبار أن هذه الحقوق تثبت للشخص لصفته الإنسانية وطبيعته البشرية </a:t>
            </a:r>
            <a:r>
              <a:rPr lang="ar-SA" sz="3100" b="1" dirty="0">
                <a:solidFill>
                  <a:srgbClr val="7030A0"/>
                </a:solidFill>
              </a:rPr>
              <a:t>كحق الإنسان في الحياة، </a:t>
            </a:r>
            <a:r>
              <a:rPr lang="ar-SA" sz="3100" b="1" dirty="0" smtClean="0">
                <a:solidFill>
                  <a:srgbClr val="7030A0"/>
                </a:solidFill>
              </a:rPr>
              <a:t>وحقه </a:t>
            </a:r>
            <a:r>
              <a:rPr lang="ar-SA" sz="3100" b="1" dirty="0">
                <a:solidFill>
                  <a:srgbClr val="7030A0"/>
                </a:solidFill>
              </a:rPr>
              <a:t>في الاسم أو حق وحرية </a:t>
            </a:r>
            <a:r>
              <a:rPr lang="ar-SA" sz="3100" b="1" dirty="0" smtClean="0">
                <a:solidFill>
                  <a:srgbClr val="7030A0"/>
                </a:solidFill>
              </a:rPr>
              <a:t>الحركة والتعليم والفكر والتقاضي والعمل...الخ</a:t>
            </a:r>
          </a:p>
          <a:p>
            <a:r>
              <a:rPr lang="ar-SA" sz="3100" b="1" dirty="0" smtClean="0">
                <a:solidFill>
                  <a:srgbClr val="C00000"/>
                </a:solidFill>
              </a:rPr>
              <a:t>وهي حقوق يقررها القانون العام مثل القانون الدستوري، والقانون الجنائي الذي يحمي تلك الحقوق ويعاقب كل شخص </a:t>
            </a:r>
            <a:r>
              <a:rPr lang="ar-SA" sz="3100" b="1" dirty="0" smtClean="0"/>
              <a:t>اعتدى على تلك الحقوق وبالتالي يحمي الانسان فحريته وماله وجسمه وعرضه </a:t>
            </a:r>
            <a:r>
              <a:rPr lang="ar-SA" sz="3100" dirty="0" smtClean="0"/>
              <a:t>..</a:t>
            </a:r>
          </a:p>
          <a:p>
            <a:endParaRPr lang="ar-SA" sz="3100" dirty="0"/>
          </a:p>
        </p:txBody>
      </p:sp>
    </p:spTree>
    <p:extLst>
      <p:ext uri="{BB962C8B-B14F-4D97-AF65-F5344CB8AC3E}">
        <p14:creationId xmlns:p14="http://schemas.microsoft.com/office/powerpoint/2010/main" xmlns="" val="22227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952</TotalTime>
  <Words>2496</Words>
  <Application>Microsoft Office PowerPoint</Application>
  <PresentationFormat>Affichage à l'écran (4:3)</PresentationFormat>
  <Paragraphs>188</Paragraphs>
  <Slides>43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44" baseType="lpstr">
      <vt:lpstr>موازنة</vt:lpstr>
      <vt:lpstr>انواع الحقوق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الحقوق</dc:title>
  <dc:creator>NaZAR</dc:creator>
  <cp:lastModifiedBy>EYE TECH</cp:lastModifiedBy>
  <cp:revision>56</cp:revision>
  <dcterms:created xsi:type="dcterms:W3CDTF">2013-11-29T08:17:29Z</dcterms:created>
  <dcterms:modified xsi:type="dcterms:W3CDTF">2019-05-01T23:23:02Z</dcterms:modified>
</cp:coreProperties>
</file>