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1"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4AB08CE-3BF5-4022-AF5A-9362D220D445}" type="datetimeFigureOut">
              <a:rPr lang="fr-FR" smtClean="0"/>
              <a:pPr/>
              <a:t>09/01/2013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B34D10-786B-438B-ACD2-96CC1EFB89EA}"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AB08CE-3BF5-4022-AF5A-9362D220D445}" type="datetimeFigureOut">
              <a:rPr lang="fr-FR" smtClean="0"/>
              <a:pPr/>
              <a:t>09/01/2013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B34D10-786B-438B-ACD2-96CC1EFB89EA}"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AB08CE-3BF5-4022-AF5A-9362D220D445}" type="datetimeFigureOut">
              <a:rPr lang="fr-FR" smtClean="0"/>
              <a:pPr/>
              <a:t>09/01/2013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B34D10-786B-438B-ACD2-96CC1EFB89EA}"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4AB08CE-3BF5-4022-AF5A-9362D220D445}" type="datetimeFigureOut">
              <a:rPr lang="fr-FR" smtClean="0"/>
              <a:pPr/>
              <a:t>09/01/2013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B34D10-786B-438B-ACD2-96CC1EFB89E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4AB08CE-3BF5-4022-AF5A-9362D220D445}" type="datetimeFigureOut">
              <a:rPr lang="fr-FR" smtClean="0"/>
              <a:pPr/>
              <a:t>09/01/2013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3B34D10-786B-438B-ACD2-96CC1EFB89EA}"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4AB08CE-3BF5-4022-AF5A-9362D220D445}" type="datetimeFigureOut">
              <a:rPr lang="fr-FR" smtClean="0"/>
              <a:pPr/>
              <a:t>09/01/2013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B34D10-786B-438B-ACD2-96CC1EFB89EA}"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4AB08CE-3BF5-4022-AF5A-9362D220D445}" type="datetimeFigureOut">
              <a:rPr lang="fr-FR" smtClean="0"/>
              <a:pPr/>
              <a:t>09/01/2013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3B34D10-786B-438B-ACD2-96CC1EFB89EA}"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4AB08CE-3BF5-4022-AF5A-9362D220D445}" type="datetimeFigureOut">
              <a:rPr lang="fr-FR" smtClean="0"/>
              <a:pPr/>
              <a:t>09/01/2013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3B34D10-786B-438B-ACD2-96CC1EFB89EA}"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AB08CE-3BF5-4022-AF5A-9362D220D445}" type="datetimeFigureOut">
              <a:rPr lang="fr-FR" smtClean="0"/>
              <a:pPr/>
              <a:t>09/01/2013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3B34D10-786B-438B-ACD2-96CC1EFB89EA}"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AB08CE-3BF5-4022-AF5A-9362D220D445}" type="datetimeFigureOut">
              <a:rPr lang="fr-FR" smtClean="0"/>
              <a:pPr/>
              <a:t>09/01/2013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B34D10-786B-438B-ACD2-96CC1EFB89E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AB08CE-3BF5-4022-AF5A-9362D220D445}" type="datetimeFigureOut">
              <a:rPr lang="fr-FR" smtClean="0"/>
              <a:pPr/>
              <a:t>09/01/2013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3B34D10-786B-438B-ACD2-96CC1EFB89EA}"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B08CE-3BF5-4022-AF5A-9362D220D445}" type="datetimeFigureOut">
              <a:rPr lang="fr-FR" smtClean="0"/>
              <a:pPr/>
              <a:t>09/01/2013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B34D10-786B-438B-ACD2-96CC1EFB89EA}"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fr.wikipedia.org/wiki/Fichier:Mechta_el-Arbi.png"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hyperlink" Target="http://trjca.mmsh.univ-aix.fr/adelorme.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trjca.mmsh.univ-aix.fr/adelorme.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protohistoire</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20000"/>
          </a:bodyPr>
          <a:lstStyle/>
          <a:p>
            <a:r>
              <a:rPr lang="fr-FR" dirty="0" smtClean="0"/>
              <a:t>Les Hauts Plateaux semblent avoir été beaucoup plus </a:t>
            </a:r>
            <a:r>
              <a:rPr lang="fr-FR" dirty="0" smtClean="0"/>
              <a:t>habités que </a:t>
            </a:r>
            <a:r>
              <a:rPr lang="fr-FR" dirty="0" smtClean="0"/>
              <a:t>la côte. Les gisements à l'air libre dominent, formés d'un amas de cendres rempli de coquilles d'escargots et appelés « cendrières » (</a:t>
            </a:r>
            <a:r>
              <a:rPr lang="fr-FR" dirty="0" err="1" smtClean="0"/>
              <a:t>remeidia</a:t>
            </a:r>
            <a:r>
              <a:rPr lang="fr-FR" dirty="0" smtClean="0"/>
              <a:t>, </a:t>
            </a:r>
            <a:r>
              <a:rPr lang="fr-FR" dirty="0" err="1" smtClean="0"/>
              <a:t>remada</a:t>
            </a:r>
            <a:r>
              <a:rPr lang="fr-FR" dirty="0" smtClean="0"/>
              <a:t>) ou escargotières ». </a:t>
            </a:r>
          </a:p>
          <a:p>
            <a:r>
              <a:rPr lang="fr-FR" dirty="0" smtClean="0"/>
              <a:t>La carte n° 2 précise pour la région de la commune mixte de Tébessa la densité des établissements préhistoriques. On notera qu'on trouve une cinquantaine de gisements dans un rayon de 50 kilomètres.</a:t>
            </a:r>
          </a:p>
          <a:p>
            <a:r>
              <a:rPr lang="fr-FR" dirty="0" smtClean="0">
                <a:solidFill>
                  <a:srgbClr val="FF0000"/>
                </a:solidFill>
              </a:rPr>
              <a:t>C'est une plus grande population encore qui se révèle à l'époque protohistorique. Les témoins de cette civilisation sont les dolmens, les enceintes de pierres, dites cromlechs, les tumulus, les tours funéraires.</a:t>
            </a:r>
          </a:p>
          <a:p>
            <a:r>
              <a:rPr lang="fr-FR" dirty="0" smtClean="0">
                <a:solidFill>
                  <a:srgbClr val="FF0000"/>
                </a:solidFill>
              </a:rPr>
              <a:t>La période historique s'ouvre avec la série des inscriptions encore </a:t>
            </a:r>
            <a:r>
              <a:rPr lang="fr-FR" u="sng" dirty="0" smtClean="0">
                <a:solidFill>
                  <a:srgbClr val="FF0000"/>
                </a:solidFill>
              </a:rPr>
              <a:t>inintelligibles</a:t>
            </a:r>
            <a:r>
              <a:rPr lang="fr-FR" dirty="0" smtClean="0">
                <a:solidFill>
                  <a:srgbClr val="FF0000"/>
                </a:solidFill>
              </a:rPr>
              <a:t> dites libyques.</a:t>
            </a:r>
            <a:endParaRPr lang="fr-FR" dirty="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14422"/>
          </a:xfrm>
        </p:spPr>
        <p:txBody>
          <a:bodyPr>
            <a:normAutofit/>
          </a:bodyPr>
          <a:lstStyle/>
          <a:p>
            <a:pPr algn="l"/>
            <a:r>
              <a:rPr lang="fr-FR" sz="2400" dirty="0" smtClean="0"/>
              <a:t>Civilisation mégalithique. — A l'intérieur d'un cercle de 18 kms </a:t>
            </a:r>
            <a:r>
              <a:rPr lang="fr-FR" sz="2400" dirty="0" smtClean="0"/>
              <a:t>de</a:t>
            </a:r>
            <a:r>
              <a:rPr lang="fr-FR" sz="2400" dirty="0" smtClean="0"/>
              <a:t/>
            </a:r>
            <a:br>
              <a:rPr lang="fr-FR" sz="2400" dirty="0" smtClean="0"/>
            </a:br>
            <a:r>
              <a:rPr lang="fr-FR" sz="2400" dirty="0" smtClean="0"/>
              <a:t>rayon qui a pour centre le village de </a:t>
            </a:r>
            <a:r>
              <a:rPr lang="fr-FR" sz="2400" dirty="0" err="1" smtClean="0"/>
              <a:t>Sigus</a:t>
            </a:r>
            <a:r>
              <a:rPr lang="fr-FR" sz="2400" dirty="0" smtClean="0"/>
              <a:t>, on enferme 6 nécropoles comprenant ensemble près de 10.000 dolmens.</a:t>
            </a:r>
            <a:endParaRPr lang="fr-FR" sz="2400" dirty="0"/>
          </a:p>
        </p:txBody>
      </p:sp>
      <p:pic>
        <p:nvPicPr>
          <p:cNvPr id="3074" name="Picture 2"/>
          <p:cNvPicPr>
            <a:picLocks noGrp="1" noChangeAspect="1" noChangeArrowheads="1"/>
          </p:cNvPicPr>
          <p:nvPr>
            <p:ph idx="1"/>
          </p:nvPr>
        </p:nvPicPr>
        <p:blipFill>
          <a:blip r:embed="rId2"/>
          <a:srcRect/>
          <a:stretch>
            <a:fillRect/>
          </a:stretch>
        </p:blipFill>
        <p:spPr bwMode="auto">
          <a:xfrm>
            <a:off x="1142976" y="1214422"/>
            <a:ext cx="6643734" cy="5595578"/>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20000"/>
          </a:bodyPr>
          <a:lstStyle/>
          <a:p>
            <a:r>
              <a:rPr lang="fr-FR" dirty="0" smtClean="0"/>
              <a:t>Les dolmens sont beaucoup plus nombreux dans le Constantinois que dans la France entière. La carte n° 3 figure un cercle de 18 km.</a:t>
            </a:r>
          </a:p>
          <a:p>
            <a:r>
              <a:rPr lang="fr-FR" dirty="0" smtClean="0"/>
              <a:t>de rayon qui a pour centre le petit village de </a:t>
            </a:r>
            <a:r>
              <a:rPr lang="fr-FR" dirty="0" err="1" smtClean="0"/>
              <a:t>Sigus</a:t>
            </a:r>
            <a:r>
              <a:rPr lang="fr-FR" dirty="0" smtClean="0"/>
              <a:t>. A l'intérieur de ce cercle sont situés six champs funéraires groupant près de 10.000 dolmens.</a:t>
            </a:r>
          </a:p>
          <a:p>
            <a:r>
              <a:rPr lang="fr-FR" dirty="0" smtClean="0"/>
              <a:t>La nécropole mégalithique </a:t>
            </a:r>
            <a:r>
              <a:rPr lang="fr-FR" dirty="0" err="1" smtClean="0"/>
              <a:t>n°l</a:t>
            </a:r>
            <a:r>
              <a:rPr lang="fr-FR" dirty="0" smtClean="0"/>
              <a:t> comprend sur le Djebel Oum </a:t>
            </a:r>
            <a:r>
              <a:rPr lang="fr-FR" dirty="0" err="1" smtClean="0"/>
              <a:t>Settas</a:t>
            </a:r>
            <a:r>
              <a:rPr lang="fr-FR" dirty="0" smtClean="0"/>
              <a:t> des dolmens et des tumulus. La nécropole n° 2 est celle de </a:t>
            </a:r>
            <a:r>
              <a:rPr lang="fr-FR" dirty="0" err="1" smtClean="0"/>
              <a:t>Sigus</a:t>
            </a:r>
            <a:r>
              <a:rPr lang="fr-FR" dirty="0" smtClean="0"/>
              <a:t> même. La nécropole n° 3 se situe dans le Djebel </a:t>
            </a:r>
            <a:r>
              <a:rPr lang="fr-FR" dirty="0" err="1" smtClean="0"/>
              <a:t>Tesselia</a:t>
            </a:r>
            <a:r>
              <a:rPr lang="fr-FR" dirty="0" smtClean="0"/>
              <a:t> au Nord et au Nord-Ouest de </a:t>
            </a:r>
            <a:r>
              <a:rPr lang="fr-FR" dirty="0" err="1" smtClean="0"/>
              <a:t>Sila</a:t>
            </a:r>
            <a:r>
              <a:rPr lang="fr-FR" dirty="0" smtClean="0"/>
              <a:t>. La nécropole n° 4 est installée sur les pentes Nord et Ouest du </a:t>
            </a:r>
            <a:r>
              <a:rPr lang="fr-FR" dirty="0" err="1" smtClean="0"/>
              <a:t>Koudiat</a:t>
            </a:r>
            <a:r>
              <a:rPr lang="fr-FR" dirty="0" smtClean="0"/>
              <a:t> el </a:t>
            </a:r>
            <a:r>
              <a:rPr lang="fr-FR" dirty="0" err="1" smtClean="0"/>
              <a:t>Mounès</a:t>
            </a:r>
            <a:r>
              <a:rPr lang="fr-FR" dirty="0" smtClean="0"/>
              <a:t>. Des dolmens se retrouvent, isolés ou par petits groupes dans toute la région comprise entre </a:t>
            </a:r>
            <a:r>
              <a:rPr lang="fr-FR" dirty="0" err="1" smtClean="0"/>
              <a:t>Aïn</a:t>
            </a:r>
            <a:r>
              <a:rPr lang="fr-FR" dirty="0" smtClean="0"/>
              <a:t> </a:t>
            </a:r>
            <a:r>
              <a:rPr lang="fr-FR" dirty="0" err="1" smtClean="0"/>
              <a:t>bou</a:t>
            </a:r>
            <a:r>
              <a:rPr lang="fr-FR" dirty="0" smtClean="0"/>
              <a:t> </a:t>
            </a:r>
            <a:r>
              <a:rPr lang="fr-FR" dirty="0" err="1" smtClean="0"/>
              <a:t>Merzoug</a:t>
            </a:r>
            <a:r>
              <a:rPr lang="fr-FR" dirty="0" smtClean="0"/>
              <a:t> et </a:t>
            </a:r>
            <a:r>
              <a:rPr lang="fr-FR" dirty="0" err="1" smtClean="0"/>
              <a:t>Sigus</a:t>
            </a:r>
            <a:r>
              <a:rPr lang="fr-FR" dirty="0" smtClean="0"/>
              <a:t>. La nécropole n° 5 est la plus importante de toutes, elle est située près de Bou </a:t>
            </a:r>
            <a:r>
              <a:rPr lang="fr-FR" dirty="0" err="1" smtClean="0"/>
              <a:t>Nouara</a:t>
            </a:r>
            <a:r>
              <a:rPr lang="fr-FR" dirty="0" smtClean="0"/>
              <a:t> sur le Djebel </a:t>
            </a:r>
            <a:r>
              <a:rPr lang="fr-FR" dirty="0" err="1" smtClean="0"/>
              <a:t>Mazela</a:t>
            </a:r>
            <a:r>
              <a:rPr lang="fr-FR" dirty="0" smtClean="0"/>
              <a:t> : on y a dénombré plusieurs milliers de sépultures. La nécropole n° 6 se trouve à l'Ouest et au Nord de </a:t>
            </a:r>
            <a:r>
              <a:rPr lang="fr-FR" dirty="0" err="1" smtClean="0"/>
              <a:t>Tirekbine</a:t>
            </a:r>
            <a:r>
              <a:rPr lang="fr-FR" dirty="0" smtClean="0"/>
              <a:t>. Relativement peu nombreux au Maroc et dans l'Algérie occidentale et centrale, les dolmens abondent dans le département de </a:t>
            </a:r>
            <a:r>
              <a:rPr lang="fr-FR" dirty="0" err="1" smtClean="0"/>
              <a:t>Constantine,dans</a:t>
            </a:r>
            <a:r>
              <a:rPr lang="fr-FR" dirty="0" smtClean="0"/>
              <a:t> l'Ouest et le centre de la Tunisie.</a:t>
            </a:r>
            <a:endParaRPr lang="fr-F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lnSpcReduction="10000"/>
          </a:bodyPr>
          <a:lstStyle/>
          <a:p>
            <a:r>
              <a:rPr lang="fr-FR" dirty="0" smtClean="0"/>
              <a:t>Montagnes et plaines du Constantinois ont déjà une forte population avant la fondation des comptoirs phéniciens. C'est cette forte population qui va constamment remporter des victoires démographiques sur l'étranger, montrant une aptitude particulière à rester homogène en dépit des civilisations successives, dont les usages furent momentanément adoptés. L'élément autochtone a connu bien des maîtres différents, des Phéniciens aux Français ; </a:t>
            </a:r>
            <a:r>
              <a:rPr lang="fr-FR" dirty="0" smtClean="0">
                <a:solidFill>
                  <a:srgbClr val="FF0000"/>
                </a:solidFill>
              </a:rPr>
              <a:t>il ne s'est guère modifié depuis des millénaires</a:t>
            </a:r>
            <a:r>
              <a:rPr lang="fr-FR" dirty="0" smtClean="0">
                <a:solidFill>
                  <a:srgbClr val="FF0000"/>
                </a:solidFill>
              </a:rPr>
              <a:t>.(?)</a:t>
            </a:r>
            <a:endParaRPr lang="fr-FR" dirty="0" smtClean="0">
              <a:solidFill>
                <a:srgbClr val="FF0000"/>
              </a:solidFill>
            </a:endParaRPr>
          </a:p>
          <a:p>
            <a:r>
              <a:rPr lang="fr-FR" dirty="0" smtClean="0"/>
              <a:t>Les Phéniciens sont uniquement restés sur la côte. Carthage mit trois siècles à prendre la décision d'occuper la Tunisie septentrionale, mais elle administré ce territoire plus qu'elle ne l'a colonisé.</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Âge des métaux</a:t>
            </a:r>
            <a:endParaRPr lang="fr-FR" dirty="0"/>
          </a:p>
        </p:txBody>
      </p:sp>
      <p:sp>
        <p:nvSpPr>
          <p:cNvPr id="3" name="Espace réservé du contenu 2"/>
          <p:cNvSpPr>
            <a:spLocks noGrp="1"/>
          </p:cNvSpPr>
          <p:nvPr>
            <p:ph idx="1"/>
          </p:nvPr>
        </p:nvSpPr>
        <p:spPr>
          <a:xfrm>
            <a:off x="0" y="1285860"/>
            <a:ext cx="9144000" cy="5572140"/>
          </a:xfrm>
        </p:spPr>
        <p:txBody>
          <a:bodyPr/>
          <a:lstStyle/>
          <a:p>
            <a:pPr>
              <a:buNone/>
            </a:pPr>
            <a:endParaRPr lang="fr-FR" dirty="0" smtClean="0"/>
          </a:p>
          <a:p>
            <a:pPr algn="just"/>
            <a:r>
              <a:rPr lang="fr-FR" dirty="0" err="1" smtClean="0"/>
              <a:t>Souville</a:t>
            </a:r>
            <a:r>
              <a:rPr lang="fr-FR" dirty="0" smtClean="0"/>
              <a:t> Georges, « Témoignages sur l'âge du bronze au Maghreb occidental ». In: Comptes-rendus des séances de l'Académie des Inscriptions et Belles-Lettres, 130e année, N. 1, 1986. pp. 97-114.</a:t>
            </a:r>
          </a:p>
          <a:p>
            <a:pPr algn="just" rtl="1"/>
            <a:r>
              <a:rPr lang="ar-DZ" dirty="0" err="1" smtClean="0"/>
              <a:t>ساحد</a:t>
            </a:r>
            <a:r>
              <a:rPr lang="ar-DZ" dirty="0" smtClean="0"/>
              <a:t> عزيز طارق،“عصر المعادن في بلاد المغرب:حالة المعارف“، مجلة ”آثار“، العدد 9، 2011، معهد الآثار، </a:t>
            </a:r>
            <a:r>
              <a:rPr lang="ar-DZ" dirty="0" err="1" smtClean="0"/>
              <a:t>ص</a:t>
            </a:r>
            <a:r>
              <a:rPr lang="ar-DZ" dirty="0" smtClean="0"/>
              <a:t>.ص8-21.</a:t>
            </a: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20000"/>
          </a:bodyPr>
          <a:lstStyle/>
          <a:p>
            <a:pPr algn="just"/>
            <a:r>
              <a:rPr lang="fr-FR" dirty="0" smtClean="0"/>
              <a:t>Dans son « Histoire ancienne de l'Afrique du Nord », </a:t>
            </a:r>
            <a:r>
              <a:rPr lang="fr-FR" u="sng" dirty="0" smtClean="0"/>
              <a:t>Stéphane</a:t>
            </a:r>
            <a:r>
              <a:rPr lang="ar-DZ" u="sng" dirty="0" smtClean="0"/>
              <a:t> </a:t>
            </a:r>
            <a:r>
              <a:rPr lang="fr-FR" u="sng" dirty="0" smtClean="0"/>
              <a:t>Gsell </a:t>
            </a:r>
            <a:r>
              <a:rPr lang="fr-FR" dirty="0" smtClean="0"/>
              <a:t>écrivait : </a:t>
            </a:r>
            <a:r>
              <a:rPr lang="fr-FR" dirty="0" smtClean="0">
                <a:solidFill>
                  <a:srgbClr val="FF0000"/>
                </a:solidFill>
              </a:rPr>
              <a:t>« II semble bien que le cuivre et le bronze aient été</a:t>
            </a:r>
            <a:r>
              <a:rPr lang="ar-DZ" dirty="0" smtClean="0">
                <a:solidFill>
                  <a:srgbClr val="FF0000"/>
                </a:solidFill>
              </a:rPr>
              <a:t> </a:t>
            </a:r>
            <a:r>
              <a:rPr lang="fr-FR" dirty="0" smtClean="0">
                <a:solidFill>
                  <a:srgbClr val="FF0000"/>
                </a:solidFill>
              </a:rPr>
              <a:t>très peu répandus parmi les indigènes, ou ignorés d'eux, avant</a:t>
            </a:r>
            <a:r>
              <a:rPr lang="ar-DZ" dirty="0" smtClean="0">
                <a:solidFill>
                  <a:srgbClr val="FF0000"/>
                </a:solidFill>
              </a:rPr>
              <a:t> </a:t>
            </a:r>
            <a:r>
              <a:rPr lang="fr-FR" dirty="0" smtClean="0">
                <a:solidFill>
                  <a:srgbClr val="FF0000"/>
                </a:solidFill>
              </a:rPr>
              <a:t>l'époque où ils commencèrent à faire usage du fer »</a:t>
            </a:r>
            <a:r>
              <a:rPr lang="fr-FR" dirty="0" smtClean="0"/>
              <a:t> ; il pensait que</a:t>
            </a:r>
            <a:r>
              <a:rPr lang="ar-DZ" dirty="0" smtClean="0"/>
              <a:t> </a:t>
            </a:r>
            <a:r>
              <a:rPr lang="fr-FR" dirty="0" smtClean="0"/>
              <a:t>le Chalcolithique et l'Âge du bronze n'avaient pas existé dans le</a:t>
            </a:r>
            <a:r>
              <a:rPr lang="ar-DZ" dirty="0" smtClean="0"/>
              <a:t> </a:t>
            </a:r>
            <a:r>
              <a:rPr lang="fr-FR" dirty="0" smtClean="0"/>
              <a:t>nord de l'Afrique. Cette opinion qui reposait sur les connaissances</a:t>
            </a:r>
            <a:r>
              <a:rPr lang="ar-DZ" dirty="0" smtClean="0"/>
              <a:t> </a:t>
            </a:r>
            <a:r>
              <a:rPr lang="fr-FR" dirty="0" smtClean="0"/>
              <a:t>de l'époque, fut partagée par tous les préhistoriens ou historiens de</a:t>
            </a:r>
            <a:r>
              <a:rPr lang="ar-DZ" dirty="0" smtClean="0"/>
              <a:t> </a:t>
            </a:r>
            <a:r>
              <a:rPr lang="fr-FR" dirty="0" smtClean="0"/>
              <a:t>l'Afrique. Elle est encore soutenue en 1955 par Mlle Henriette</a:t>
            </a:r>
            <a:r>
              <a:rPr lang="ar-DZ" dirty="0" smtClean="0"/>
              <a:t> </a:t>
            </a:r>
            <a:r>
              <a:rPr lang="fr-FR" dirty="0" err="1" smtClean="0"/>
              <a:t>Alimen</a:t>
            </a:r>
            <a:r>
              <a:rPr lang="fr-FR" dirty="0" smtClean="0"/>
              <a:t> et Raymond </a:t>
            </a:r>
            <a:r>
              <a:rPr lang="fr-FR" dirty="0" err="1" smtClean="0"/>
              <a:t>Vaufrey</a:t>
            </a:r>
            <a:r>
              <a:rPr lang="fr-FR" dirty="0" smtClean="0"/>
              <a:t>. Seul, M. L. </a:t>
            </a:r>
            <a:r>
              <a:rPr lang="fr-FR" dirty="0" err="1" smtClean="0"/>
              <a:t>Balout</a:t>
            </a:r>
            <a:r>
              <a:rPr lang="fr-FR" dirty="0" smtClean="0"/>
              <a:t> évoque l'existence</a:t>
            </a:r>
            <a:r>
              <a:rPr lang="ar-DZ" dirty="0" smtClean="0"/>
              <a:t> </a:t>
            </a:r>
            <a:r>
              <a:rPr lang="fr-FR" dirty="0" smtClean="0"/>
              <a:t>d'un Chalcolithique importé d'Europe. Jean </a:t>
            </a:r>
            <a:r>
              <a:rPr lang="fr-FR" dirty="0" err="1" smtClean="0"/>
              <a:t>Malhomme</a:t>
            </a:r>
            <a:r>
              <a:rPr lang="fr-FR" dirty="0" smtClean="0"/>
              <a:t> venait en</a:t>
            </a:r>
            <a:r>
              <a:rPr lang="ar-DZ" dirty="0" smtClean="0"/>
              <a:t> </a:t>
            </a:r>
            <a:r>
              <a:rPr lang="fr-FR" dirty="0" smtClean="0"/>
              <a:t>effet de découvrir </a:t>
            </a:r>
            <a:r>
              <a:rPr lang="fr-FR" dirty="0" smtClean="0">
                <a:solidFill>
                  <a:srgbClr val="FF0000"/>
                </a:solidFill>
              </a:rPr>
              <a:t>les représentations d'armes métalliques sur les</a:t>
            </a:r>
            <a:r>
              <a:rPr lang="ar-DZ" dirty="0" smtClean="0">
                <a:solidFill>
                  <a:srgbClr val="FF0000"/>
                </a:solidFill>
              </a:rPr>
              <a:t> </a:t>
            </a:r>
            <a:r>
              <a:rPr lang="fr-FR" dirty="0" smtClean="0">
                <a:solidFill>
                  <a:srgbClr val="FF0000"/>
                </a:solidFill>
              </a:rPr>
              <a:t>gravures rupestres du Haut Atlas marocain</a:t>
            </a:r>
            <a:r>
              <a:rPr lang="fr-FR" dirty="0" smtClean="0"/>
              <a:t>. Ce chercheur</a:t>
            </a:r>
            <a:r>
              <a:rPr lang="ar-DZ" dirty="0" smtClean="0"/>
              <a:t> </a:t>
            </a:r>
            <a:r>
              <a:rPr lang="fr-FR" dirty="0" smtClean="0"/>
              <a:t>releva des milliers de gravures au</a:t>
            </a:r>
            <a:r>
              <a:rPr lang="ar-DZ" dirty="0" smtClean="0"/>
              <a:t> </a:t>
            </a:r>
            <a:r>
              <a:rPr lang="fr-FR" dirty="0" err="1" smtClean="0"/>
              <a:t>Koudiat</a:t>
            </a:r>
            <a:r>
              <a:rPr lang="fr-FR" dirty="0" smtClean="0"/>
              <a:t> el </a:t>
            </a:r>
            <a:r>
              <a:rPr lang="fr-FR" dirty="0" err="1" smtClean="0"/>
              <a:t>Mouissiera</a:t>
            </a:r>
            <a:r>
              <a:rPr lang="fr-FR" dirty="0" smtClean="0"/>
              <a:t> près de Marrakech et surtout dans le Haut</a:t>
            </a:r>
            <a:r>
              <a:rPr lang="ar-DZ" dirty="0" smtClean="0"/>
              <a:t> </a:t>
            </a:r>
            <a:r>
              <a:rPr lang="fr-FR" dirty="0" smtClean="0"/>
              <a:t>Atlas : à l'</a:t>
            </a:r>
            <a:r>
              <a:rPr lang="fr-FR" dirty="0" err="1" smtClean="0"/>
              <a:t>Oukaïmeden</a:t>
            </a:r>
            <a:r>
              <a:rPr lang="fr-FR" dirty="0" smtClean="0"/>
              <a:t>, au </a:t>
            </a:r>
            <a:r>
              <a:rPr lang="fr-FR" dirty="0" err="1" smtClean="0"/>
              <a:t>Yagour</a:t>
            </a:r>
            <a:r>
              <a:rPr lang="fr-FR" dirty="0" smtClean="0"/>
              <a:t> et au </a:t>
            </a:r>
            <a:r>
              <a:rPr lang="fr-FR" dirty="0" err="1" smtClean="0"/>
              <a:t>Tizi</a:t>
            </a:r>
            <a:r>
              <a:rPr lang="fr-FR" dirty="0" smtClean="0"/>
              <a:t> n'</a:t>
            </a:r>
            <a:r>
              <a:rPr lang="fr-FR" dirty="0" err="1" smtClean="0"/>
              <a:t>Tirlist</a:t>
            </a:r>
            <a:r>
              <a:rPr lang="ar-DZ" dirty="0" smtClean="0"/>
              <a:t>.</a:t>
            </a:r>
            <a:r>
              <a:rPr lang="fr-FR" dirty="0" smtClean="0"/>
              <a:t> Très vite,</a:t>
            </a:r>
            <a:r>
              <a:rPr lang="ar-DZ" dirty="0" smtClean="0"/>
              <a:t> </a:t>
            </a:r>
            <a:r>
              <a:rPr lang="fr-FR" dirty="0" smtClean="0"/>
              <a:t>il comprit qu'à côté d'animaux sauvages ou domestiqués, de scènes</a:t>
            </a:r>
            <a:r>
              <a:rPr lang="ar-DZ" dirty="0" smtClean="0"/>
              <a:t> </a:t>
            </a:r>
            <a:r>
              <a:rPr lang="fr-FR" dirty="0" smtClean="0"/>
              <a:t>de chasse, de représentations humaines ou de motifs énigmatiques</a:t>
            </a:r>
            <a:r>
              <a:rPr lang="fr-FR" dirty="0" smtClean="0">
                <a:solidFill>
                  <a:srgbClr val="FF0000"/>
                </a:solidFill>
              </a:rPr>
              <a:t>,</a:t>
            </a:r>
            <a:r>
              <a:rPr lang="ar-DZ" dirty="0" smtClean="0">
                <a:solidFill>
                  <a:srgbClr val="FF0000"/>
                </a:solidFill>
              </a:rPr>
              <a:t> </a:t>
            </a:r>
            <a:r>
              <a:rPr lang="fr-FR" dirty="0" smtClean="0">
                <a:solidFill>
                  <a:srgbClr val="FF0000"/>
                </a:solidFill>
              </a:rPr>
              <a:t>se trouvaient des armes comparables à celles du Bronze ibérique.</a:t>
            </a:r>
          </a:p>
          <a:p>
            <a:pPr algn="just">
              <a:buNone/>
            </a:pPr>
            <a:endParaRPr lang="fr-FR" dirty="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rot="5400000">
            <a:off x="1689169" y="-1689173"/>
            <a:ext cx="6822777" cy="10201123"/>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14356"/>
          </a:xfrm>
        </p:spPr>
        <p:txBody>
          <a:bodyPr>
            <a:noAutofit/>
          </a:bodyPr>
          <a:lstStyle/>
          <a:p>
            <a:r>
              <a:rPr lang="fr-FR" sz="2400" dirty="0" smtClean="0"/>
              <a:t>Présence du chalcolithique et du bronze au  Maghreb occidental</a:t>
            </a:r>
            <a:endParaRPr lang="fr-FR" sz="2400" dirty="0"/>
          </a:p>
        </p:txBody>
      </p:sp>
      <p:pic>
        <p:nvPicPr>
          <p:cNvPr id="2050" name="Picture 2"/>
          <p:cNvPicPr>
            <a:picLocks noGrp="1" noChangeAspect="1" noChangeArrowheads="1"/>
          </p:cNvPicPr>
          <p:nvPr>
            <p:ph idx="1"/>
          </p:nvPr>
        </p:nvPicPr>
        <p:blipFill>
          <a:blip r:embed="rId2"/>
          <a:srcRect/>
          <a:stretch>
            <a:fillRect/>
          </a:stretch>
        </p:blipFill>
        <p:spPr bwMode="auto">
          <a:xfrm rot="5400000">
            <a:off x="1428737" y="-857261"/>
            <a:ext cx="6286521" cy="914400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642918"/>
          </a:xfrm>
        </p:spPr>
        <p:txBody>
          <a:bodyPr>
            <a:noAutofit/>
          </a:bodyPr>
          <a:lstStyle/>
          <a:p>
            <a:pPr algn="just"/>
            <a:r>
              <a:rPr lang="fr-FR" sz="2800" dirty="0" smtClean="0"/>
              <a:t>Les armes en cuivre et en bronze du Maghreb occidental</a:t>
            </a:r>
            <a:endParaRPr lang="fr-FR" sz="2800" dirty="0"/>
          </a:p>
        </p:txBody>
      </p:sp>
      <p:pic>
        <p:nvPicPr>
          <p:cNvPr id="3074" name="Picture 2"/>
          <p:cNvPicPr>
            <a:picLocks noGrp="1" noChangeAspect="1" noChangeArrowheads="1"/>
          </p:cNvPicPr>
          <p:nvPr>
            <p:ph idx="1"/>
          </p:nvPr>
        </p:nvPicPr>
        <p:blipFill>
          <a:blip r:embed="rId2"/>
          <a:srcRect/>
          <a:stretch>
            <a:fillRect/>
          </a:stretch>
        </p:blipFill>
        <p:spPr bwMode="auto">
          <a:xfrm rot="5400000">
            <a:off x="1421517" y="-864481"/>
            <a:ext cx="6300961" cy="9144001"/>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28736"/>
          </a:xfrm>
        </p:spPr>
        <p:txBody>
          <a:bodyPr>
            <a:normAutofit/>
          </a:bodyPr>
          <a:lstStyle/>
          <a:p>
            <a:r>
              <a:rPr lang="fr-FR" sz="3200" dirty="0" smtClean="0"/>
              <a:t>Représentations d'armes du Bronze dans le Haut Atlas.</a:t>
            </a:r>
            <a:endParaRPr lang="fr-FR" sz="3200" dirty="0"/>
          </a:p>
        </p:txBody>
      </p:sp>
      <p:pic>
        <p:nvPicPr>
          <p:cNvPr id="4098" name="Picture 2"/>
          <p:cNvPicPr>
            <a:picLocks noGrp="1" noChangeAspect="1" noChangeArrowheads="1"/>
          </p:cNvPicPr>
          <p:nvPr>
            <p:ph idx="1"/>
          </p:nvPr>
        </p:nvPicPr>
        <p:blipFill>
          <a:blip r:embed="rId2"/>
          <a:srcRect/>
          <a:stretch>
            <a:fillRect/>
          </a:stretch>
        </p:blipFill>
        <p:spPr bwMode="auto">
          <a:xfrm>
            <a:off x="2133818" y="1291389"/>
            <a:ext cx="5009950" cy="5566611"/>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500174"/>
          </a:xfrm>
        </p:spPr>
        <p:txBody>
          <a:bodyPr>
            <a:normAutofit fontScale="90000"/>
          </a:bodyPr>
          <a:lstStyle/>
          <a:p>
            <a:r>
              <a:rPr lang="fr-FR" sz="3600" dirty="0" smtClean="0"/>
              <a:t>Franck Bourdier, Sur la définition de la protohistoire</a:t>
            </a:r>
            <a:r>
              <a:rPr lang="fr-FR" dirty="0" smtClean="0"/>
              <a:t/>
            </a:r>
            <a:br>
              <a:rPr lang="fr-FR" dirty="0" smtClean="0"/>
            </a:br>
            <a:r>
              <a:rPr lang="fr-FR" sz="3600" dirty="0" smtClean="0"/>
              <a:t>In: Bulletin de la Société préhistorique de France. 1950, tome 47, N. 5. pp. 211-213.</a:t>
            </a:r>
            <a:endParaRPr lang="fr-FR" sz="3600" dirty="0"/>
          </a:p>
        </p:txBody>
      </p:sp>
      <p:sp>
        <p:nvSpPr>
          <p:cNvPr id="3" name="Espace réservé du contenu 2"/>
          <p:cNvSpPr>
            <a:spLocks noGrp="1"/>
          </p:cNvSpPr>
          <p:nvPr>
            <p:ph idx="1"/>
          </p:nvPr>
        </p:nvSpPr>
        <p:spPr>
          <a:xfrm>
            <a:off x="0" y="1571612"/>
            <a:ext cx="9144000" cy="5286388"/>
          </a:xfrm>
        </p:spPr>
        <p:txBody>
          <a:bodyPr>
            <a:normAutofit fontScale="85000" lnSpcReduction="10000"/>
          </a:bodyPr>
          <a:lstStyle/>
          <a:p>
            <a:r>
              <a:rPr lang="fr-FR" dirty="0" smtClean="0"/>
              <a:t>Par définition, </a:t>
            </a:r>
            <a:r>
              <a:rPr lang="fr-FR" dirty="0" smtClean="0">
                <a:solidFill>
                  <a:srgbClr val="FF0000"/>
                </a:solidFill>
              </a:rPr>
              <a:t>l'époque protohistorique va de la découverte de la métallurgie à celle de l'écriture. </a:t>
            </a:r>
            <a:r>
              <a:rPr lang="fr-FR" dirty="0" smtClean="0"/>
              <a:t>Mais les progrès de nos connaissances en archéologie orientale nous incitent à réduire de plus en plus l'espace de temps qui sépare ces deux découvertes; alors, la protohistoire n'apparaît plus comme une </a:t>
            </a:r>
            <a:r>
              <a:rPr lang="fr-FR" dirty="0" smtClean="0">
                <a:solidFill>
                  <a:srgbClr val="FF0000"/>
                </a:solidFill>
              </a:rPr>
              <a:t>époque</a:t>
            </a:r>
            <a:r>
              <a:rPr lang="fr-FR" dirty="0" smtClean="0"/>
              <a:t> mais comme un type de </a:t>
            </a:r>
            <a:r>
              <a:rPr lang="fr-FR" dirty="0" smtClean="0">
                <a:solidFill>
                  <a:srgbClr val="FF0000"/>
                </a:solidFill>
              </a:rPr>
              <a:t>civilisation</a:t>
            </a:r>
            <a:r>
              <a:rPr lang="fr-FR" dirty="0" smtClean="0"/>
              <a:t>, en totalité ou presque </a:t>
            </a:r>
            <a:r>
              <a:rPr lang="fr-FR" dirty="0" smtClean="0">
                <a:solidFill>
                  <a:srgbClr val="FF0000"/>
                </a:solidFill>
              </a:rPr>
              <a:t>d'âge historique</a:t>
            </a:r>
            <a:r>
              <a:rPr lang="fr-FR" dirty="0" smtClean="0"/>
              <a:t>, c'est-à-dire postérieur à la découverte de l'écriture, mais n'utilisant pas celle-ci; la protohistoire est essentiellement une « </a:t>
            </a:r>
            <a:r>
              <a:rPr lang="fr-FR" dirty="0" err="1" smtClean="0">
                <a:solidFill>
                  <a:srgbClr val="FF0000"/>
                </a:solidFill>
              </a:rPr>
              <a:t>parahistoire</a:t>
            </a:r>
            <a:r>
              <a:rPr lang="fr-FR" dirty="0" smtClean="0"/>
              <a:t>». Par contre, les époques préhistoriques qui possèdent un art figuratif annonciateur de l'idéogramme font réellement transition entre la préhistoire proprement dite et l'histoire et méritent le qualificatif de protohistoriques.</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2984"/>
          </a:xfrm>
        </p:spPr>
        <p:txBody>
          <a:bodyPr>
            <a:normAutofit/>
          </a:bodyPr>
          <a:lstStyle/>
          <a:p>
            <a:r>
              <a:rPr lang="fr-FR" sz="3200" dirty="0" smtClean="0"/>
              <a:t>Représentations d'armes du Bronze dans le Haut Atlas.</a:t>
            </a:r>
            <a:endParaRPr lang="fr-FR" sz="3200" dirty="0"/>
          </a:p>
        </p:txBody>
      </p:sp>
      <p:pic>
        <p:nvPicPr>
          <p:cNvPr id="5122" name="Picture 2"/>
          <p:cNvPicPr>
            <a:picLocks noGrp="1" noChangeAspect="1" noChangeArrowheads="1"/>
          </p:cNvPicPr>
          <p:nvPr>
            <p:ph idx="1"/>
          </p:nvPr>
        </p:nvPicPr>
        <p:blipFill>
          <a:blip r:embed="rId2"/>
          <a:srcRect/>
          <a:stretch>
            <a:fillRect/>
          </a:stretch>
        </p:blipFill>
        <p:spPr bwMode="auto">
          <a:xfrm>
            <a:off x="2547158" y="1142984"/>
            <a:ext cx="4254104" cy="5715016"/>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r>
              <a:rPr lang="fr-FR" dirty="0" smtClean="0"/>
              <a:t>Ce sont finalement les gravures rupestres qui permettent à la fois de montrer l'importance de la civilisation du Bronze au Maghreb occidental et d'établir la chronologie la plus sûre</a:t>
            </a:r>
            <a:r>
              <a:rPr lang="fr-FR" dirty="0" smtClean="0">
                <a:solidFill>
                  <a:srgbClr val="FF0000"/>
                </a:solidFill>
              </a:rPr>
              <a:t>.(?)</a:t>
            </a:r>
            <a:endParaRPr lang="fr-FR" dirty="0" smtClean="0">
              <a:solidFill>
                <a:srgbClr val="FF0000"/>
              </a:solidFill>
            </a:endParaRPr>
          </a:p>
          <a:p>
            <a:r>
              <a:rPr lang="fr-FR" dirty="0" smtClean="0"/>
              <a:t>Les gravures rupestres du Maroc appartiennent à deux grands domaines géographiques, le Haut Atlas et les régions sahariennes.</a:t>
            </a:r>
          </a:p>
          <a:p>
            <a:r>
              <a:rPr lang="fr-FR" dirty="0" smtClean="0"/>
              <a:t>Elles peuvent être d'époques très différentes, allant du Néolithique à l'époque historique ; les « graffiti libyco-berbères » pouvant même être associés à des inscriptions libyques, voire arabes.</a:t>
            </a: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10000"/>
          </a:bodyPr>
          <a:lstStyle/>
          <a:p>
            <a:r>
              <a:rPr lang="fr-FR" dirty="0" smtClean="0">
                <a:solidFill>
                  <a:srgbClr val="FF0000"/>
                </a:solidFill>
              </a:rPr>
              <a:t>Ces armes métalliques ont dû être introduites au Maghreb en petit nombre. </a:t>
            </a:r>
            <a:r>
              <a:rPr lang="fr-FR" dirty="0" smtClean="0"/>
              <a:t>L'abondance de leurs représentations dans le Haut Atlas permet de supposer qu'elles ont ensuite </a:t>
            </a:r>
            <a:r>
              <a:rPr lang="fr-FR" dirty="0" smtClean="0">
                <a:solidFill>
                  <a:srgbClr val="FF0000"/>
                </a:solidFill>
              </a:rPr>
              <a:t>été fabriquées sur place</a:t>
            </a:r>
            <a:r>
              <a:rPr lang="fr-FR" dirty="0" smtClean="0"/>
              <a:t>. Il existe d'ailleurs certains types originaux, inconnus dans la péninsule ibérique. </a:t>
            </a:r>
            <a:r>
              <a:rPr lang="fr-FR" dirty="0" smtClean="0">
                <a:solidFill>
                  <a:srgbClr val="FF0000"/>
                </a:solidFill>
              </a:rPr>
              <a:t>Aucun atelier de fonderie n'a toutefois été retrouvé jusqu'à présent. </a:t>
            </a:r>
            <a:r>
              <a:rPr lang="fr-FR" dirty="0" smtClean="0"/>
              <a:t>La fabrication n'a pu se faire que dans les vallées ou en plaine, l'habitat n'étant pas permanent dans le Haut Atlas fréquenté traditionnellement par </a:t>
            </a:r>
            <a:r>
              <a:rPr lang="fr-FR" dirty="0" smtClean="0">
                <a:solidFill>
                  <a:srgbClr val="FF0000"/>
                </a:solidFill>
              </a:rPr>
              <a:t>des pasteurs transhumants.</a:t>
            </a:r>
          </a:p>
          <a:p>
            <a:r>
              <a:rPr lang="fr-FR" dirty="0" smtClean="0"/>
              <a:t>Il demeure certain qu'après le Chalcolithique, une civilisation du Bronze s'est développée au Maghreb occidental, plus spécialement au Maroc</a:t>
            </a:r>
            <a:r>
              <a:rPr lang="fr-FR" dirty="0" smtClean="0">
                <a:solidFill>
                  <a:srgbClr val="FF0000"/>
                </a:solidFill>
              </a:rPr>
              <a:t>. Elle a été importée, pour la plus grande part de la péninsule ibérique.</a:t>
            </a:r>
            <a:endParaRPr lang="fr-FR"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417638"/>
          </a:xfrm>
        </p:spPr>
        <p:txBody>
          <a:bodyPr>
            <a:normAutofit fontScale="90000"/>
          </a:bodyPr>
          <a:lstStyle/>
          <a:p>
            <a:r>
              <a:rPr lang="fr-FR" dirty="0" smtClean="0"/>
              <a:t>Qu’en </a:t>
            </a:r>
            <a:r>
              <a:rPr lang="fr-FR" dirty="0" smtClean="0"/>
              <a:t>est-il de la période protohistorique dans le Maghreb ancien?</a:t>
            </a:r>
            <a:endParaRPr lang="fr-FR" dirty="0"/>
          </a:p>
        </p:txBody>
      </p:sp>
      <p:sp>
        <p:nvSpPr>
          <p:cNvPr id="3" name="Espace réservé du contenu 2"/>
          <p:cNvSpPr>
            <a:spLocks noGrp="1"/>
          </p:cNvSpPr>
          <p:nvPr>
            <p:ph idx="1"/>
          </p:nvPr>
        </p:nvSpPr>
        <p:spPr>
          <a:xfrm>
            <a:off x="0" y="1571612"/>
            <a:ext cx="9144000" cy="5286388"/>
          </a:xfrm>
        </p:spPr>
        <p:txBody>
          <a:bodyPr/>
          <a:lstStyle/>
          <a:p>
            <a:r>
              <a:rPr lang="fr-FR" dirty="0" smtClean="0"/>
              <a:t>- un territoire et plusieurs entités.</a:t>
            </a:r>
          </a:p>
          <a:p>
            <a:r>
              <a:rPr lang="fr-FR" dirty="0" smtClean="0"/>
              <a:t>- une divergence du matériel archéologique.</a:t>
            </a:r>
          </a:p>
          <a:p>
            <a:r>
              <a:rPr lang="fr-FR" dirty="0" smtClean="0"/>
              <a:t>- un espace occidental riche en métallurgie et un espace oriental riche en monuments mégalithiques.</a:t>
            </a:r>
          </a:p>
          <a:p>
            <a:r>
              <a:rPr lang="fr-FR" dirty="0" smtClean="0"/>
              <a:t>- La protohistoire du Sahara diffère de celle des espaces telliens et des hauts plateaux</a:t>
            </a:r>
            <a:r>
              <a:rPr lang="fr-FR" dirty="0" smtClean="0"/>
              <a:t>.(voir thèse de </a:t>
            </a:r>
            <a:r>
              <a:rPr lang="fr-FR" dirty="0" err="1" smtClean="0"/>
              <a:t>Haddouche</a:t>
            </a:r>
            <a:r>
              <a:rPr lang="fr-FR" dirty="0" smtClean="0"/>
              <a:t> </a:t>
            </a:r>
            <a:r>
              <a:rPr lang="fr-FR" dirty="0" err="1" smtClean="0"/>
              <a:t>abdelkader</a:t>
            </a:r>
            <a:r>
              <a:rPr lang="fr-FR" dirty="0" smtClean="0"/>
              <a:t>).</a:t>
            </a:r>
            <a:endParaRPr lang="fr-FR" dirty="0" smtClean="0"/>
          </a:p>
          <a:p>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Quelle chronologie?</a:t>
            </a:r>
            <a:endParaRPr lang="fr-FR" dirty="0"/>
          </a:p>
        </p:txBody>
      </p:sp>
      <p:sp>
        <p:nvSpPr>
          <p:cNvPr id="3" name="Espace réservé du contenu 2"/>
          <p:cNvSpPr>
            <a:spLocks noGrp="1"/>
          </p:cNvSpPr>
          <p:nvPr>
            <p:ph idx="1"/>
          </p:nvPr>
        </p:nvSpPr>
        <p:spPr>
          <a:xfrm>
            <a:off x="0" y="1357298"/>
            <a:ext cx="9144000" cy="5500702"/>
          </a:xfrm>
        </p:spPr>
        <p:txBody>
          <a:bodyPr/>
          <a:lstStyle/>
          <a:p>
            <a:r>
              <a:rPr lang="fr-FR" dirty="0" smtClean="0"/>
              <a:t>- Civilisation capsienne:(9000) -7500 à -2000.</a:t>
            </a:r>
          </a:p>
          <a:p>
            <a:r>
              <a:rPr lang="fr-FR" dirty="0" smtClean="0"/>
              <a:t>- Ancêtres direct des Berbères?</a:t>
            </a:r>
          </a:p>
          <a:p>
            <a:r>
              <a:rPr lang="fr-FR" dirty="0" smtClean="0"/>
              <a:t>- Domestication des </a:t>
            </a:r>
            <a:r>
              <a:rPr lang="fr-FR" dirty="0" err="1" smtClean="0"/>
              <a:t>ovicapridés</a:t>
            </a:r>
            <a:r>
              <a:rPr lang="fr-FR" dirty="0" smtClean="0"/>
              <a:t> et des bovidés., produits agricoles, </a:t>
            </a:r>
            <a:r>
              <a:rPr lang="fr-FR" dirty="0" smtClean="0"/>
              <a:t>escargots.</a:t>
            </a:r>
            <a:endParaRPr lang="fr-FR" dirty="0" smtClean="0"/>
          </a:p>
          <a:p>
            <a:r>
              <a:rPr lang="fr-FR" dirty="0" smtClean="0"/>
              <a:t>- Premiers artistes du Maghreb: des colliers en coquillage, peintures de différents styles.</a:t>
            </a:r>
          </a:p>
          <a:p>
            <a:r>
              <a:rPr lang="fr-FR" dirty="0" smtClean="0"/>
              <a:t>- Céramique (décoration)</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714488"/>
          </a:xfrm>
        </p:spPr>
        <p:txBody>
          <a:bodyPr>
            <a:normAutofit fontScale="90000"/>
          </a:bodyPr>
          <a:lstStyle/>
          <a:p>
            <a:pPr algn="l"/>
            <a:r>
              <a:rPr lang="fr-FR" sz="3600" dirty="0" smtClean="0"/>
              <a:t>Anatomie: 2 types ethniques:</a:t>
            </a:r>
            <a:br>
              <a:rPr lang="fr-FR" sz="3600" dirty="0" smtClean="0"/>
            </a:br>
            <a:r>
              <a:rPr lang="fr-FR" sz="3600" dirty="0" smtClean="0"/>
              <a:t>- mechta </a:t>
            </a:r>
            <a:r>
              <a:rPr lang="fr-FR" sz="3600" dirty="0" err="1" smtClean="0"/>
              <a:t>afalou</a:t>
            </a:r>
            <a:r>
              <a:rPr lang="fr-FR" sz="3600" dirty="0" smtClean="0"/>
              <a:t> (</a:t>
            </a:r>
            <a:r>
              <a:rPr lang="fr-FR" sz="3600" dirty="0" err="1" smtClean="0"/>
              <a:t>mechtoïdes</a:t>
            </a:r>
            <a:r>
              <a:rPr lang="fr-FR" sz="3600" dirty="0" smtClean="0"/>
              <a:t>)</a:t>
            </a:r>
            <a:br>
              <a:rPr lang="fr-FR" sz="3600" dirty="0" smtClean="0"/>
            </a:br>
            <a:r>
              <a:rPr lang="fr-FR" sz="3600" dirty="0" smtClean="0"/>
              <a:t>- les proto- </a:t>
            </a:r>
            <a:r>
              <a:rPr lang="fr-FR" sz="3600" dirty="0" err="1" smtClean="0"/>
              <a:t>méditerrannéens</a:t>
            </a:r>
            <a:r>
              <a:rPr lang="fr-FR" sz="3600" dirty="0" smtClean="0"/>
              <a:t>.</a:t>
            </a:r>
            <a:endParaRPr lang="fr-FR" sz="3600" dirty="0"/>
          </a:p>
        </p:txBody>
      </p:sp>
      <p:pic>
        <p:nvPicPr>
          <p:cNvPr id="4" name="Espace réservé du contenu 3" descr="http://upload.wikimedia.org/wikipedia/commons/thumb/9/95/Mechta_el-Arbi.png/130px-Mechta_el-Arbi.png">
            <a:hlinkClick r:id="rId2"/>
          </p:cNvPr>
          <p:cNvPicPr>
            <a:picLocks noGrp="1"/>
          </p:cNvPicPr>
          <p:nvPr>
            <p:ph idx="1"/>
          </p:nvPr>
        </p:nvPicPr>
        <p:blipFill>
          <a:blip r:embed="rId3"/>
          <a:srcRect/>
          <a:stretch>
            <a:fillRect/>
          </a:stretch>
        </p:blipFill>
        <p:spPr bwMode="auto">
          <a:xfrm>
            <a:off x="2643174" y="1643050"/>
            <a:ext cx="3857652" cy="521495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txBody>
          <a:bodyPr>
            <a:normAutofit fontScale="90000"/>
          </a:bodyPr>
          <a:lstStyle/>
          <a:p>
            <a:pPr algn="just"/>
            <a:r>
              <a:rPr lang="fr-FR" sz="3200" dirty="0" smtClean="0"/>
              <a:t>Zones de peuplement néolithique en Afrique saharienne et méditerranéenne.</a:t>
            </a:r>
            <a:endParaRPr lang="fr-FR" sz="3200" dirty="0"/>
          </a:p>
        </p:txBody>
      </p:sp>
      <p:pic>
        <p:nvPicPr>
          <p:cNvPr id="4" name="Espace réservé du contenu 3" descr="Cliquer pour agrandir">
            <a:hlinkClick r:id="rId2"/>
          </p:cNvPr>
          <p:cNvPicPr>
            <a:picLocks noGrp="1"/>
          </p:cNvPicPr>
          <p:nvPr>
            <p:ph idx="1"/>
          </p:nvPr>
        </p:nvPicPr>
        <p:blipFill>
          <a:blip r:embed="rId3"/>
          <a:srcRect/>
          <a:stretch>
            <a:fillRect/>
          </a:stretch>
        </p:blipFill>
        <p:spPr bwMode="auto">
          <a:xfrm>
            <a:off x="1714480" y="1571612"/>
            <a:ext cx="5572164" cy="5286388"/>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142984"/>
          </a:xfrm>
        </p:spPr>
        <p:txBody>
          <a:bodyPr>
            <a:normAutofit/>
          </a:bodyPr>
          <a:lstStyle/>
          <a:p>
            <a:pPr algn="just"/>
            <a:r>
              <a:rPr lang="fr-FR" sz="3200" dirty="0" smtClean="0"/>
              <a:t>Sites néolithiques du Maghreb </a:t>
            </a:r>
            <a:r>
              <a:rPr lang="fr-FR" sz="3200" dirty="0" err="1" smtClean="0"/>
              <a:t>algéro</a:t>
            </a:r>
            <a:r>
              <a:rPr lang="fr-FR" sz="3200" dirty="0" smtClean="0"/>
              <a:t>-tunisien et du Sahara.</a:t>
            </a:r>
            <a:endParaRPr lang="fr-FR" sz="3200" dirty="0"/>
          </a:p>
        </p:txBody>
      </p:sp>
      <p:pic>
        <p:nvPicPr>
          <p:cNvPr id="4" name="Espace réservé du contenu 3" descr="http://trjca.mmsh.univ-aix.fr/delorme_p4.gif">
            <a:hlinkClick r:id="rId2"/>
          </p:cNvPr>
          <p:cNvPicPr>
            <a:picLocks noGrp="1"/>
          </p:cNvPicPr>
          <p:nvPr>
            <p:ph idx="1"/>
          </p:nvPr>
        </p:nvPicPr>
        <p:blipFill>
          <a:blip r:embed="rId3"/>
          <a:srcRect/>
          <a:stretch>
            <a:fillRect/>
          </a:stretch>
        </p:blipFill>
        <p:spPr bwMode="auto">
          <a:xfrm>
            <a:off x="1857356" y="1071546"/>
            <a:ext cx="5572164" cy="578645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r>
              <a:rPr lang="fr-FR" dirty="0" smtClean="0"/>
              <a:t>Le </a:t>
            </a:r>
            <a:r>
              <a:rPr lang="fr-FR" i="1" dirty="0" smtClean="0"/>
              <a:t>Maghreb </a:t>
            </a:r>
            <a:r>
              <a:rPr lang="fr-FR" dirty="0" smtClean="0"/>
              <a:t>ne semble pas, au Néolithique, avoir été très marqué par le phénomène de l'attraction atlantique. Disposant d'un climat encore favorable, cette région a plutôt attiré les homme du Sahara central, mais son littoral est entré dans le courant des échanges méditerranéens. La population du </a:t>
            </a:r>
            <a:r>
              <a:rPr lang="fr-FR" i="1" dirty="0" smtClean="0"/>
              <a:t>Maghreb </a:t>
            </a:r>
            <a:r>
              <a:rPr lang="fr-FR" dirty="0" smtClean="0"/>
              <a:t>passe, peu à peu, du Capsien au Néolithique. La néolithisation est en place au 4 </a:t>
            </a:r>
            <a:r>
              <a:rPr lang="fr-FR" dirty="0" err="1" smtClean="0"/>
              <a:t>ème</a:t>
            </a:r>
            <a:r>
              <a:rPr lang="fr-FR" dirty="0" smtClean="0"/>
              <a:t> Millénaire et présente les caractères propres d'un Néolithique méditerranéen.</a:t>
            </a: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10000"/>
          </a:bodyPr>
          <a:lstStyle/>
          <a:p>
            <a:r>
              <a:rPr lang="fr-FR" dirty="0" smtClean="0"/>
              <a:t>Mlle H. </a:t>
            </a:r>
            <a:r>
              <a:rPr lang="fr-FR" dirty="0" err="1" smtClean="0"/>
              <a:t>Alimen</a:t>
            </a:r>
            <a:r>
              <a:rPr lang="fr-FR" dirty="0" smtClean="0"/>
              <a:t> : En règle générale, il est peu souhaitable de changer un terme important admis depuis longtemps. Bien que « </a:t>
            </a:r>
            <a:r>
              <a:rPr lang="fr-FR" dirty="0" err="1" smtClean="0"/>
              <a:t>parahistoire</a:t>
            </a:r>
            <a:r>
              <a:rPr lang="fr-FR" dirty="0" smtClean="0"/>
              <a:t> » soit plus correct que « protohistoire », il semble donc qu'on doive conserver ce dernier.</a:t>
            </a:r>
          </a:p>
          <a:p>
            <a:r>
              <a:rPr lang="fr-FR" dirty="0" smtClean="0"/>
              <a:t>Mais les remarques de F. Bourdier s'insèrent dans une plus large perspective, qui est celle de </a:t>
            </a:r>
            <a:r>
              <a:rPr lang="fr-FR" dirty="0" smtClean="0">
                <a:solidFill>
                  <a:srgbClr val="FF0000"/>
                </a:solidFill>
              </a:rPr>
              <a:t>la signification qu'il convient d'attribuer aux termes préhistoriques</a:t>
            </a:r>
            <a:r>
              <a:rPr lang="fr-FR" dirty="0" smtClean="0"/>
              <a:t>. Faut-il les attacher à une civilisation, et leur enlever une signification chronologique précise? Faut-il, comme le font encore plus ou moins implicitement beaucoup de confrères, leur conserver une valeur chronologique?</a:t>
            </a:r>
          </a:p>
          <a:p>
            <a:r>
              <a:rPr lang="fr-FR" dirty="0" smtClean="0">
                <a:solidFill>
                  <a:srgbClr val="FF0000"/>
                </a:solidFill>
              </a:rPr>
              <a:t>L'ambiguïté actuelle constitue une cause de confusion. </a:t>
            </a:r>
            <a:r>
              <a:rPr lang="fr-FR" dirty="0" smtClean="0"/>
              <a:t>Ce problème est un de ceux qu'il conviendra de résoudre dans un avenir assez proche.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85000" lnSpcReduction="10000"/>
          </a:bodyPr>
          <a:lstStyle/>
          <a:p>
            <a:r>
              <a:rPr lang="fr-FR" dirty="0" smtClean="0"/>
              <a:t>G. </a:t>
            </a:r>
            <a:r>
              <a:rPr lang="fr-FR" dirty="0" err="1" smtClean="0"/>
              <a:t>Gaudron</a:t>
            </a:r>
            <a:r>
              <a:rPr lang="fr-FR" dirty="0" smtClean="0"/>
              <a:t> : </a:t>
            </a:r>
            <a:r>
              <a:rPr lang="fr-FR" dirty="0" smtClean="0">
                <a:solidFill>
                  <a:srgbClr val="FF0000"/>
                </a:solidFill>
              </a:rPr>
              <a:t>La protohistoire constitue l'étude de civilisations dont il ne nous reste que des témoignages archéologiques, sans aucun texte d'écriture</a:t>
            </a:r>
            <a:r>
              <a:rPr lang="fr-FR" dirty="0" smtClean="0"/>
              <a:t>( comme pour la préhistoire) , mais dont les écrivains de l'antiquité, de civilisation plus ou moins différente (et dont la littérature nous est parvenue) ont parlé : pour eux (poètes, philosophes, voyageurs, géographes, historiens ou conquérants) ces civilisations étaient celles des barbares ». Dans notre pays, l'époque gauloise (ou de la </a:t>
            </a:r>
            <a:r>
              <a:rPr lang="fr-FR" dirty="0" err="1" smtClean="0"/>
              <a:t>Tène</a:t>
            </a:r>
            <a:r>
              <a:rPr lang="fr-FR" dirty="0" smtClean="0"/>
              <a:t>) est une civilisation protohistorique:</a:t>
            </a:r>
          </a:p>
          <a:p>
            <a:r>
              <a:rPr lang="fr-FR" dirty="0" smtClean="0"/>
              <a:t>  </a:t>
            </a:r>
            <a:r>
              <a:rPr lang="fr-FR" dirty="0" smtClean="0">
                <a:solidFill>
                  <a:srgbClr val="FF0000"/>
                </a:solidFill>
              </a:rPr>
              <a:t>Grecs et Romains ont écrit sur les Gaulois et les ont connus, plus ou moins bien. Eux-mêmes par contre, n'ont pour ainsi</a:t>
            </a:r>
          </a:p>
          <a:p>
            <a:pPr>
              <a:buNone/>
            </a:pPr>
            <a:r>
              <a:rPr lang="fr-FR" dirty="0" smtClean="0">
                <a:solidFill>
                  <a:srgbClr val="FF0000"/>
                </a:solidFill>
              </a:rPr>
              <a:t> dire pas laissé de textes écrits.</a:t>
            </a:r>
          </a:p>
          <a:p>
            <a:r>
              <a:rPr lang="fr-FR" dirty="0" smtClean="0"/>
              <a:t>La découverte de la métallurgie, pas plus que celle de l'écriture, pas davantage qu'une question d'époque, n'interviennent dans cette définition.</a:t>
            </a:r>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lnSpcReduction="10000"/>
          </a:bodyPr>
          <a:lstStyle/>
          <a:p>
            <a:r>
              <a:rPr lang="fr-FR" dirty="0" smtClean="0">
                <a:solidFill>
                  <a:srgbClr val="FF0000"/>
                </a:solidFill>
              </a:rPr>
              <a:t>Pour les civilisations antérieures à la protohistoire, on a certes une chronologie relative, et diverses étapes de progrès ou de régression, mais il est dangereux de fixer des dates absolues, d'autant plus que selon les régions considérées.</a:t>
            </a:r>
          </a:p>
          <a:p>
            <a:r>
              <a:rPr lang="fr-FR" dirty="0" smtClean="0">
                <a:solidFill>
                  <a:srgbClr val="FF0000"/>
                </a:solidFill>
              </a:rPr>
              <a:t>Même dans un territoire aussi peu étendu , la civilisation n'a pas avancé du même pas : il y a des retards locaux ou provinciaux parfois considérables. Il importe de ne jamais l'oublier.</a:t>
            </a:r>
          </a:p>
          <a:p>
            <a:r>
              <a:rPr lang="fr-FR" dirty="0" smtClean="0"/>
              <a:t>en conclusion de tout cela, il me semble paradoxal au plus haut point de comprendre les civilisations pratiquant l'art figuré parmi celles qui entrent dans la protohistoire : une figure, si artistique soit-elle, n'est pas un texte.</a:t>
            </a:r>
            <a:endParaRPr lang="fr-FR"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fontScale="92500" lnSpcReduction="10000"/>
          </a:bodyPr>
          <a:lstStyle/>
          <a:p>
            <a:r>
              <a:rPr lang="fr-FR" dirty="0" smtClean="0"/>
              <a:t>L. R. </a:t>
            </a:r>
            <a:r>
              <a:rPr lang="fr-FR" dirty="0" err="1" smtClean="0"/>
              <a:t>Nougier</a:t>
            </a:r>
            <a:r>
              <a:rPr lang="fr-FR" dirty="0" smtClean="0"/>
              <a:t> : préhistoire, sans témoignage écrit; protohistoire, avec témoignage écrit «indirect», par contact; histoire, avec témoignage écrit autochtone.</a:t>
            </a:r>
          </a:p>
          <a:p>
            <a:r>
              <a:rPr lang="fr-FR" dirty="0" smtClean="0">
                <a:solidFill>
                  <a:srgbClr val="FF0000"/>
                </a:solidFill>
              </a:rPr>
              <a:t>Chaque aire géographique possède sa chronologie propre et sa promotion plus ou moins avancée aux échelons supérieurs, protohistorique ou historique. D'où l'impérieuse nécessité dans l'étude d'une Civilisation archéologique, de préciser, et sa chronologie (relative ou absolue), et sa répartition spatiale. </a:t>
            </a:r>
          </a:p>
          <a:p>
            <a:r>
              <a:rPr lang="fr-FR" dirty="0" smtClean="0"/>
              <a:t>La chronologie d'une même Civilisation varie selon son lieu géographique.</a:t>
            </a:r>
          </a:p>
          <a:p>
            <a:r>
              <a:rPr lang="fr-FR" dirty="0" smtClean="0">
                <a:solidFill>
                  <a:srgbClr val="FF0000"/>
                </a:solidFill>
              </a:rPr>
              <a:t>Les termes de préhistoire, protohistoire, ont plus besoin d'être précisés et correctement employés que d'être modifiés.</a:t>
            </a:r>
            <a:endParaRPr lang="fr-FR"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000108"/>
          </a:xfrm>
        </p:spPr>
        <p:txBody>
          <a:bodyPr>
            <a:noAutofit/>
          </a:bodyPr>
          <a:lstStyle/>
          <a:p>
            <a:pPr algn="just"/>
            <a:r>
              <a:rPr lang="fr-FR" sz="2400" dirty="0" smtClean="0"/>
              <a:t>Civilisations préhistoriques: extension du capsien typique et du capsien supérieur en Tunisie et l’est algérien (</a:t>
            </a:r>
            <a:r>
              <a:rPr lang="fr-FR" sz="2400" dirty="0" err="1" smtClean="0"/>
              <a:t>R.Vaufrey</a:t>
            </a:r>
            <a:r>
              <a:rPr lang="fr-FR" sz="2400" dirty="0" smtClean="0"/>
              <a:t>)</a:t>
            </a:r>
            <a:endParaRPr lang="fr-FR" sz="2400" dirty="0"/>
          </a:p>
        </p:txBody>
      </p:sp>
      <p:pic>
        <p:nvPicPr>
          <p:cNvPr id="1026" name="Picture 2"/>
          <p:cNvPicPr>
            <a:picLocks noGrp="1" noChangeAspect="1" noChangeArrowheads="1"/>
          </p:cNvPicPr>
          <p:nvPr>
            <p:ph idx="1"/>
          </p:nvPr>
        </p:nvPicPr>
        <p:blipFill>
          <a:blip r:embed="rId2"/>
          <a:srcRect/>
          <a:stretch>
            <a:fillRect/>
          </a:stretch>
        </p:blipFill>
        <p:spPr bwMode="auto">
          <a:xfrm>
            <a:off x="714349" y="835808"/>
            <a:ext cx="7429552" cy="602219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r>
              <a:rPr lang="fr-FR" dirty="0" smtClean="0"/>
              <a:t>La carte n° 1 donne une idée de cette première occupation humaine; la zone en grisé figure l'extension de l'industrie capsienne qui tire son nom de la station type de Gafsa-Capsa dans le Sud Tunisien. Cette industrie existe non seulement dans le </a:t>
            </a:r>
            <a:r>
              <a:rPr lang="fr-FR" dirty="0" err="1" smtClean="0"/>
              <a:t>Sud-Est</a:t>
            </a:r>
            <a:r>
              <a:rPr lang="fr-FR" dirty="0" smtClean="0"/>
              <a:t> du Constantinois, mais elle se retrouve à Constantine pour devenir rare à l'Ouest du Chott el </a:t>
            </a:r>
            <a:r>
              <a:rPr lang="fr-FR" dirty="0" err="1" smtClean="0"/>
              <a:t>Hodna</a:t>
            </a:r>
            <a:r>
              <a:rPr lang="fr-FR" dirty="0" smtClean="0"/>
              <a:t>. Tandis que le Capsien recouvre cette large surface qui englobe le massif de l'Aurès et les hautes plaines, le littoral montre une occupation d'un assez grand nombre de points.</a:t>
            </a:r>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785794"/>
          </a:xfrm>
        </p:spPr>
        <p:txBody>
          <a:bodyPr>
            <a:normAutofit/>
          </a:bodyPr>
          <a:lstStyle/>
          <a:p>
            <a:pPr algn="l"/>
            <a:r>
              <a:rPr lang="fr-FR" sz="2800" dirty="0" smtClean="0"/>
              <a:t>Principaux sites protohistoriques de la région de Tébessa</a:t>
            </a:r>
            <a:endParaRPr lang="fr-FR" sz="2800" dirty="0"/>
          </a:p>
        </p:txBody>
      </p:sp>
      <p:pic>
        <p:nvPicPr>
          <p:cNvPr id="2050" name="Picture 2"/>
          <p:cNvPicPr>
            <a:picLocks noGrp="1" noChangeAspect="1" noChangeArrowheads="1"/>
          </p:cNvPicPr>
          <p:nvPr>
            <p:ph idx="1"/>
          </p:nvPr>
        </p:nvPicPr>
        <p:blipFill>
          <a:blip r:embed="rId2"/>
          <a:srcRect/>
          <a:stretch>
            <a:fillRect/>
          </a:stretch>
        </p:blipFill>
        <p:spPr bwMode="auto">
          <a:xfrm>
            <a:off x="1571604" y="642918"/>
            <a:ext cx="6000792" cy="6215082"/>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1876</Words>
  <Application>Microsoft Office PowerPoint</Application>
  <PresentationFormat>Affichage à l'écran (4:3)</PresentationFormat>
  <Paragraphs>59</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Thème Office</vt:lpstr>
      <vt:lpstr>protohistoire</vt:lpstr>
      <vt:lpstr>Franck Bourdier, Sur la définition de la protohistoire In: Bulletin de la Société préhistorique de France. 1950, tome 47, N. 5. pp. 211-213.</vt:lpstr>
      <vt:lpstr>Diapositive 3</vt:lpstr>
      <vt:lpstr>Diapositive 4</vt:lpstr>
      <vt:lpstr>Diapositive 5</vt:lpstr>
      <vt:lpstr>Diapositive 6</vt:lpstr>
      <vt:lpstr>Civilisations préhistoriques: extension du capsien typique et du capsien supérieur en Tunisie et l’est algérien (R.Vaufrey)</vt:lpstr>
      <vt:lpstr>Diapositive 8</vt:lpstr>
      <vt:lpstr>Principaux sites protohistoriques de la région de Tébessa</vt:lpstr>
      <vt:lpstr>Diapositive 10</vt:lpstr>
      <vt:lpstr>Civilisation mégalithique. — A l'intérieur d'un cercle de 18 kms de rayon qui a pour centre le village de Sigus, on enferme 6 nécropoles comprenant ensemble près de 10.000 dolmens.</vt:lpstr>
      <vt:lpstr>Diapositive 12</vt:lpstr>
      <vt:lpstr>Diapositive 13</vt:lpstr>
      <vt:lpstr>Âge des métaux</vt:lpstr>
      <vt:lpstr>Diapositive 15</vt:lpstr>
      <vt:lpstr>Diapositive 16</vt:lpstr>
      <vt:lpstr>Présence du chalcolithique et du bronze au  Maghreb occidental</vt:lpstr>
      <vt:lpstr>Les armes en cuivre et en bronze du Maghreb occidental</vt:lpstr>
      <vt:lpstr>Représentations d'armes du Bronze dans le Haut Atlas.</vt:lpstr>
      <vt:lpstr>Représentations d'armes du Bronze dans le Haut Atlas.</vt:lpstr>
      <vt:lpstr>Diapositive 21</vt:lpstr>
      <vt:lpstr>Diapositive 22</vt:lpstr>
      <vt:lpstr>Qu’en est-il de la période protohistorique dans le Maghreb ancien?</vt:lpstr>
      <vt:lpstr>Quelle chronologie?</vt:lpstr>
      <vt:lpstr>Anatomie: 2 types ethniques: - mechta afalou (mechtoïdes) - les proto- méditerrannéens.</vt:lpstr>
      <vt:lpstr>Zones de peuplement néolithique en Afrique saharienne et méditerranéenne.</vt:lpstr>
      <vt:lpstr>Sites néolithiques du Maghreb algéro-tunisien et du Sahara.</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protohistoire</dc:title>
  <dc:creator>pc</dc:creator>
  <cp:lastModifiedBy>pc</cp:lastModifiedBy>
  <cp:revision>28</cp:revision>
  <dcterms:created xsi:type="dcterms:W3CDTF">2012-12-24T17:06:38Z</dcterms:created>
  <dcterms:modified xsi:type="dcterms:W3CDTF">2013-01-09T18:28:20Z</dcterms:modified>
</cp:coreProperties>
</file>