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32"/>
  </p:notesMasterIdLst>
  <p:sldIdLst>
    <p:sldId id="322" r:id="rId2"/>
    <p:sldId id="256" r:id="rId3"/>
    <p:sldId id="258" r:id="rId4"/>
    <p:sldId id="259" r:id="rId5"/>
    <p:sldId id="260" r:id="rId6"/>
    <p:sldId id="261" r:id="rId7"/>
    <p:sldId id="262" r:id="rId8"/>
    <p:sldId id="325" r:id="rId9"/>
    <p:sldId id="263" r:id="rId10"/>
    <p:sldId id="264" r:id="rId11"/>
    <p:sldId id="265" r:id="rId12"/>
    <p:sldId id="266" r:id="rId13"/>
    <p:sldId id="267" r:id="rId14"/>
    <p:sldId id="326" r:id="rId15"/>
    <p:sldId id="309" r:id="rId16"/>
    <p:sldId id="310" r:id="rId17"/>
    <p:sldId id="311" r:id="rId18"/>
    <p:sldId id="313" r:id="rId19"/>
    <p:sldId id="314" r:id="rId20"/>
    <p:sldId id="315" r:id="rId21"/>
    <p:sldId id="268" r:id="rId22"/>
    <p:sldId id="316" r:id="rId23"/>
    <p:sldId id="317" r:id="rId24"/>
    <p:sldId id="337" r:id="rId25"/>
    <p:sldId id="327" r:id="rId26"/>
    <p:sldId id="329" r:id="rId27"/>
    <p:sldId id="333" r:id="rId28"/>
    <p:sldId id="334" r:id="rId29"/>
    <p:sldId id="335" r:id="rId30"/>
    <p:sldId id="33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sans titre" id="{833EF98E-1C34-4946-8507-7E8A071F0CEE}">
          <p14:sldIdLst>
            <p14:sldId id="322"/>
            <p14:sldId id="256"/>
            <p14:sldId id="258"/>
            <p14:sldId id="259"/>
            <p14:sldId id="260"/>
            <p14:sldId id="261"/>
            <p14:sldId id="262"/>
            <p14:sldId id="325"/>
            <p14:sldId id="263"/>
            <p14:sldId id="264"/>
            <p14:sldId id="265"/>
            <p14:sldId id="266"/>
            <p14:sldId id="267"/>
            <p14:sldId id="326"/>
            <p14:sldId id="309"/>
            <p14:sldId id="310"/>
            <p14:sldId id="311"/>
            <p14:sldId id="313"/>
            <p14:sldId id="314"/>
            <p14:sldId id="315"/>
            <p14:sldId id="268"/>
            <p14:sldId id="316"/>
            <p14:sldId id="317"/>
            <p14:sldId id="337"/>
            <p14:sldId id="327"/>
            <p14:sldId id="329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2"/>
    <a:srgbClr val="0000FF"/>
    <a:srgbClr val="00FFFF"/>
    <a:srgbClr val="EE6E4B"/>
    <a:srgbClr val="E6EDD2"/>
    <a:srgbClr val="E7EE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3122" autoAdjust="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D8FA-26E1-49A6-A2CD-4654ECD08C4E}" type="datetimeFigureOut">
              <a:rPr lang="fr-FR" smtClean="0"/>
              <a:pPr/>
              <a:t>07/03/2019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A0FA-BF52-4512-9715-A788CD74AF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124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A0FA-BF52-4512-9715-A788CD74AF4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220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A0FA-BF52-4512-9715-A788CD74AF4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444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1"/>
            <a:r>
              <a:rPr lang="ar-DZ" dirty="0" smtClean="0"/>
              <a:t>----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A0FA-BF52-4512-9715-A788CD74AF4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A0FA-BF52-4512-9715-A788CD74AF4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10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A0FA-BF52-4512-9715-A788CD74AF4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2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C9D-AE89-473B-9F08-A0263579306B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60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3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21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91640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7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954411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92430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7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77308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18443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8E54-5EDE-48C4-8846-8B3872E4CB36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5229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8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8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B178-E3C2-4137-8900-33522740637C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75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B7E4-BFB7-41EF-9840-62E6F0F95D6C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60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F425-0152-4185-B2DC-7666250025FA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316652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2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68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36708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8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45A2-E634-4C80-B03F-2615DB64FA3E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213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90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2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B49E-0C06-4A78-8249-6C234681E790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095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405-51FA-4A60-A4BC-7AA0C68E0CC3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354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237-032E-4FBC-B3F4-41D410AF5472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46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091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6B6E-C64D-49DD-97EF-8A680ED12217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362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EBA0-BEED-4DB1-ABEB-99E4F26D01FF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9" y="491066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0"/>
            <a:ext cx="584978" cy="365125"/>
          </a:xfrm>
        </p:spPr>
        <p:txBody>
          <a:bodyPr/>
          <a:lstStyle/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979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1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20A2-5B2B-4AAA-B943-E3393A054DB1}" type="datetime1">
              <a:rPr lang="fr-FR" smtClean="0"/>
              <a:pPr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1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F6BD7D-2869-4D77-9AFF-CA5817AE84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73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1%D8%A6%D9%8A%D8%B3%D9%8A%D8%A7%D8%AA" TargetMode="External"/><Relationship Id="rId13" Type="http://schemas.openxmlformats.org/officeDocument/2006/relationships/hyperlink" Target="https://ar.wikipedia.org/w/index.php?title=Robert_Broom&amp;action=edit&amp;redlink=1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ar.wikipedia.org/wiki/%D8%AB%D8%AF%D9%8A%D9%8A%D8%A7%D8%AA" TargetMode="External"/><Relationship Id="rId12" Type="http://schemas.openxmlformats.org/officeDocument/2006/relationships/hyperlink" Target="https://ar.wikipedia.org/w/index.php?title=Hominina&amp;action=edit&amp;redlink=1" TargetMode="External"/><Relationship Id="rId17" Type="http://schemas.openxmlformats.org/officeDocument/2006/relationships/hyperlink" Target="https://ar.wikipedia.org/w/index.php?title=Paranthropus_robustus&amp;action=edit&amp;redlink=1" TargetMode="External"/><Relationship Id="rId2" Type="http://schemas.openxmlformats.org/officeDocument/2006/relationships/hyperlink" Target="https://ar.wikipedia.org/wiki/%D9%85%D9%84%D9%81:Australopithecus_boisei_P1060081.jpg" TargetMode="External"/><Relationship Id="rId16" Type="http://schemas.openxmlformats.org/officeDocument/2006/relationships/hyperlink" Target="https://ar.wikipedia.org/w/index.php?title=Paranthropus_boisei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wikipedia.org/wiki/%D8%AD%D8%A8%D9%84%D9%8A%D8%A7%D8%AA" TargetMode="External"/><Relationship Id="rId11" Type="http://schemas.openxmlformats.org/officeDocument/2006/relationships/hyperlink" Target="https://ar.wikipedia.org/wiki/%D8%A3%D8%B4%D8%A8%D8%A7%D9%87_%D8%A7%D9%84%D8%A8%D8%B4%D8%B1" TargetMode="External"/><Relationship Id="rId5" Type="http://schemas.openxmlformats.org/officeDocument/2006/relationships/hyperlink" Target="https://ar.wikipedia.org/wiki/%D8%AD%D9%8A%D9%88%D8%A7%D9%86%D8%A7%D8%AA" TargetMode="External"/><Relationship Id="rId15" Type="http://schemas.openxmlformats.org/officeDocument/2006/relationships/hyperlink" Target="https://ar.wikipedia.org/w/index.php?title=Paranthropus_aethiopicus&amp;action=edit&amp;redlink=1" TargetMode="External"/><Relationship Id="rId10" Type="http://schemas.openxmlformats.org/officeDocument/2006/relationships/hyperlink" Target="https://ar.wikipedia.org/wiki/%D8%AA%D8%AD%D8%AA_%D9%81%D8%B5%D9%8A%D9%84%D8%A9_%D8%A7%D9%84%D8%A5%D9%86%D8%B3%D8%A7%D9%86%D9%8A%D8%A7%D8%AA" TargetMode="External"/><Relationship Id="rId4" Type="http://schemas.openxmlformats.org/officeDocument/2006/relationships/hyperlink" Target="https://ar.wikipedia.org/wiki/%D8%A7%D9%84%D8%AA%D8%B5%D9%86%D9%8A%D9%81_%D8%A7%D9%84%D8%B9%D9%84%D9%85%D9%8A" TargetMode="External"/><Relationship Id="rId9" Type="http://schemas.openxmlformats.org/officeDocument/2006/relationships/hyperlink" Target="https://ar.wikipedia.org/wiki/%D9%82%D8%B1%D8%AF%D8%A9_%D8%B9%D9%84%D9%8A%D8%A7" TargetMode="External"/><Relationship Id="rId14" Type="http://schemas.openxmlformats.org/officeDocument/2006/relationships/hyperlink" Target="https://ar.wikipedia.org/wiki/%D8%A7%D9%84%D8%A7%D8%B3%D9%85_%D8%A7%D9%84%D8%B9%D9%84%D9%85%D9%8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Ordre_(biologie)" TargetMode="External"/><Relationship Id="rId13" Type="http://schemas.openxmlformats.org/officeDocument/2006/relationships/hyperlink" Target="https://fr.wikipedia.org/wiki/Homo" TargetMode="External"/><Relationship Id="rId3" Type="http://schemas.openxmlformats.org/officeDocument/2006/relationships/hyperlink" Target="https://fr.wikipedia.org/wiki/Animalia" TargetMode="External"/><Relationship Id="rId7" Type="http://schemas.openxmlformats.org/officeDocument/2006/relationships/hyperlink" Target="https://fr.wikipedia.org/wiki/Mammalia" TargetMode="External"/><Relationship Id="rId12" Type="http://schemas.openxmlformats.org/officeDocument/2006/relationships/hyperlink" Target="https://fr.wikipedia.org/wiki/Genre_(biologie)" TargetMode="External"/><Relationship Id="rId2" Type="http://schemas.openxmlformats.org/officeDocument/2006/relationships/hyperlink" Target="https://fr.wikipedia.org/wiki/R%C3%A8gne_(biologi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Classe_(biologie)" TargetMode="External"/><Relationship Id="rId11" Type="http://schemas.openxmlformats.org/officeDocument/2006/relationships/hyperlink" Target="https://fr.wikipedia.org/wiki/Hominidae" TargetMode="External"/><Relationship Id="rId5" Type="http://schemas.openxmlformats.org/officeDocument/2006/relationships/hyperlink" Target="https://fr.wikipedia.org/wiki/Chordata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fr.wikipedia.org/wiki/Famille_(biologie)" TargetMode="External"/><Relationship Id="rId4" Type="http://schemas.openxmlformats.org/officeDocument/2006/relationships/hyperlink" Target="https://fr.wikipedia.org/wiki/Embranchement_(biologie)" TargetMode="External"/><Relationship Id="rId9" Type="http://schemas.openxmlformats.org/officeDocument/2006/relationships/hyperlink" Target="https://fr.wikipedia.org/wiki/Primates" TargetMode="External"/><Relationship Id="rId14" Type="http://schemas.openxmlformats.org/officeDocument/2006/relationships/hyperlink" Target="https://commons.wikimedia.org/wiki/File:Homo_georgicus.jpg?uselang=f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9%84%D9%81:Mrs_Ples_Fac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2976" y="1571612"/>
            <a:ext cx="692948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600" i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Algerian" pitchFamily="82" charset="0"/>
                <a:ea typeface="Verdana" panose="020B0604030504040204" pitchFamily="34" charset="0"/>
                <a:cs typeface="Verdana" panose="020B0604030504040204" pitchFamily="34" charset="0"/>
              </a:rPr>
              <a:t>Soyez les </a:t>
            </a:r>
          </a:p>
          <a:p>
            <a:pPr algn="ctr"/>
            <a:r>
              <a:rPr lang="fr-FR" sz="9600" i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Algerian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bienvenus</a:t>
            </a:r>
            <a:endParaRPr lang="fr-FR" sz="9600" i="1" dirty="0">
              <a:ln w="22225">
                <a:noFill/>
                <a:prstDash val="solid"/>
              </a:ln>
              <a:solidFill>
                <a:srgbClr val="002060"/>
              </a:solidFill>
              <a:latin typeface="Algerian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1785918" y="571480"/>
            <a:ext cx="642942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dirty="0" smtClean="0">
                <a:solidFill>
                  <a:schemeClr val="tx1"/>
                </a:solidFill>
              </a:rPr>
              <a:t>         </a:t>
            </a:r>
            <a:r>
              <a:rPr lang="fr-FR" sz="3200" b="1" i="1" dirty="0" smtClean="0">
                <a:solidFill>
                  <a:schemeClr val="tx1"/>
                </a:solidFill>
              </a:rPr>
              <a:t>I</a:t>
            </a:r>
            <a:r>
              <a:rPr lang="ar-DZ" sz="3200" dirty="0" smtClean="0">
                <a:solidFill>
                  <a:schemeClr val="tx1"/>
                </a:solidFill>
              </a:rPr>
              <a:t> -أنواع الاسترالوبتيك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785918" y="1714488"/>
            <a:ext cx="6429420" cy="78581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-</a:t>
            </a:r>
            <a:r>
              <a:rPr lang="fr-FR" sz="2400" dirty="0" err="1" smtClean="0">
                <a:solidFill>
                  <a:schemeClr val="tx1"/>
                </a:solidFill>
              </a:rPr>
              <a:t>Australopithécus</a:t>
            </a:r>
            <a:r>
              <a:rPr lang="fr-FR" sz="2400" dirty="0" smtClean="0">
                <a:solidFill>
                  <a:schemeClr val="tx1"/>
                </a:solidFill>
              </a:rPr>
              <a:t> africanus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3500438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310583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هي بقايا لشبيه بشري عاش في </a:t>
            </a:r>
            <a:r>
              <a:rPr lang="ar-DZ" dirty="0" err="1" smtClean="0"/>
              <a:t>افريقيا</a:t>
            </a:r>
            <a:r>
              <a:rPr lang="ar-DZ" dirty="0" smtClean="0"/>
              <a:t> منذ حوالي 2,5 </a:t>
            </a:r>
            <a:r>
              <a:rPr lang="ar-DZ" dirty="0" err="1" smtClean="0"/>
              <a:t>الى</a:t>
            </a:r>
            <a:r>
              <a:rPr lang="ar-DZ" dirty="0" smtClean="0"/>
              <a:t> 3,5 مليون سنة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57224" y="342900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/>
              <a:t>في سنة 1925 عثر العالم </a:t>
            </a:r>
            <a:r>
              <a:rPr lang="ar-DZ" dirty="0" err="1" smtClean="0"/>
              <a:t>ريمون</a:t>
            </a:r>
            <a:r>
              <a:rPr lang="ar-DZ" dirty="0" smtClean="0"/>
              <a:t> دارت في بحيرة </a:t>
            </a:r>
            <a:r>
              <a:rPr lang="ar-DZ" dirty="0" err="1" smtClean="0"/>
              <a:t>تونغ</a:t>
            </a:r>
            <a:r>
              <a:rPr lang="ar-DZ" dirty="0" smtClean="0"/>
              <a:t> قرب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5786" y="3429000"/>
            <a:ext cx="497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                مدينة </a:t>
            </a:r>
            <a:r>
              <a:rPr lang="ar-DZ" dirty="0" err="1" smtClean="0"/>
              <a:t>كيمبرلي</a:t>
            </a:r>
            <a:r>
              <a:rPr lang="ar-DZ" dirty="0" smtClean="0"/>
              <a:t> في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57686" y="3929066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/>
              <a:t>جنوب إفريقيا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4348" y="3929066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على جمجمة طفل </a:t>
            </a:r>
            <a:r>
              <a:rPr lang="ar-DZ" dirty="0" err="1" smtClean="0"/>
              <a:t>و</a:t>
            </a:r>
            <a:r>
              <a:rPr lang="ar-DZ" dirty="0" smtClean="0"/>
              <a:t> انطلاقا من هذه البقايا </a:t>
            </a:r>
            <a:r>
              <a:rPr lang="ar-DZ" dirty="0" err="1" smtClean="0"/>
              <a:t>اشهر</a:t>
            </a:r>
            <a:r>
              <a:rPr lang="ar-DZ" dirty="0" smtClean="0"/>
              <a:t> </a:t>
            </a:r>
            <a:r>
              <a:rPr lang="ar-DZ" dirty="0" err="1" smtClean="0"/>
              <a:t>ريمون</a:t>
            </a:r>
            <a:r>
              <a:rPr lang="ar-DZ" dirty="0" smtClean="0"/>
              <a:t> دارت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43438" y="428625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   عن اكتشافه لجنس </a:t>
            </a:r>
            <a:r>
              <a:rPr lang="ar-DZ" dirty="0" err="1" smtClean="0"/>
              <a:t>و</a:t>
            </a:r>
            <a:r>
              <a:rPr lang="ar-DZ" dirty="0" smtClean="0"/>
              <a:t> محلوق جديد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85720" y="428625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          </a:t>
            </a:r>
            <a:r>
              <a:rPr lang="fr-FR" dirty="0" err="1" smtClean="0"/>
              <a:t>Australopithécus</a:t>
            </a:r>
            <a:r>
              <a:rPr lang="fr-FR" dirty="0" smtClean="0"/>
              <a:t> </a:t>
            </a:r>
            <a:r>
              <a:rPr lang="fr-FR" dirty="0" err="1" smtClean="0"/>
              <a:t>aficanus</a:t>
            </a:r>
            <a:r>
              <a:rPr lang="ar-DZ" dirty="0" smtClean="0"/>
              <a:t>               سماه         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5214939" y="4651063"/>
            <a:ext cx="314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/>
            <a:r>
              <a:rPr lang="ar-DZ" dirty="0" smtClean="0"/>
              <a:t>أو قرد الجنوب إفريقي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496" y="4643446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و صنفه كشبيه بشري.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3575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428736"/>
            <a:ext cx="48577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571472" y="357166"/>
            <a:ext cx="8286808" cy="592935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 smtClean="0">
                <a:solidFill>
                  <a:srgbClr val="002060"/>
                </a:solidFill>
              </a:rPr>
              <a:t>.</a:t>
            </a:r>
            <a:r>
              <a:rPr lang="ar-DZ" sz="2000" dirty="0" smtClean="0">
                <a:solidFill>
                  <a:schemeClr val="tx1"/>
                </a:solidFill>
              </a:rPr>
              <a:t>في بحيرة </a:t>
            </a:r>
            <a:r>
              <a:rPr lang="ar-DZ" sz="2000" dirty="0" err="1" smtClean="0">
                <a:solidFill>
                  <a:schemeClr val="tx1"/>
                </a:solidFill>
              </a:rPr>
              <a:t>افار</a:t>
            </a:r>
            <a:r>
              <a:rPr lang="ar-DZ" sz="2000" dirty="0" smtClean="0">
                <a:solidFill>
                  <a:schemeClr val="tx1"/>
                </a:solidFill>
              </a:rPr>
              <a:t> في </a:t>
            </a:r>
            <a:r>
              <a:rPr lang="ar-DZ" sz="2000" dirty="0" err="1" smtClean="0">
                <a:solidFill>
                  <a:schemeClr val="tx1"/>
                </a:solidFill>
              </a:rPr>
              <a:t>اثيوبيا</a:t>
            </a:r>
            <a:r>
              <a:rPr lang="ar-DZ" sz="2000" dirty="0" smtClean="0">
                <a:solidFill>
                  <a:schemeClr val="tx1"/>
                </a:solidFill>
              </a:rPr>
              <a:t> </a:t>
            </a:r>
            <a:r>
              <a:rPr lang="ar-DZ" sz="2000" dirty="0" err="1" smtClean="0">
                <a:solidFill>
                  <a:schemeClr val="tx1"/>
                </a:solidFill>
              </a:rPr>
              <a:t>ارخت</a:t>
            </a:r>
            <a:r>
              <a:rPr lang="ar-DZ" sz="2000" dirty="0" smtClean="0">
                <a:solidFill>
                  <a:schemeClr val="tx1"/>
                </a:solidFill>
              </a:rPr>
              <a:t> بحوالي 3,2 مليون سنة تتكون بقاياها من 52 جزء </a:t>
            </a:r>
            <a:r>
              <a:rPr lang="ar-DZ" sz="2000" dirty="0" err="1" smtClean="0">
                <a:solidFill>
                  <a:schemeClr val="tx1"/>
                </a:solidFill>
              </a:rPr>
              <a:t>اي</a:t>
            </a:r>
            <a:r>
              <a:rPr lang="ar-DZ" sz="2000" dirty="0" smtClean="0">
                <a:solidFill>
                  <a:schemeClr val="tx1"/>
                </a:solidFill>
              </a:rPr>
              <a:t> ما يعادل 40 </a:t>
            </a:r>
            <a:r>
              <a:rPr lang="ar-DZ" sz="2000" dirty="0" err="1" smtClean="0">
                <a:solidFill>
                  <a:schemeClr val="tx1"/>
                </a:solidFill>
              </a:rPr>
              <a:t>بالمئة</a:t>
            </a:r>
            <a:r>
              <a:rPr lang="ar-DZ" sz="2000" dirty="0" smtClean="0">
                <a:solidFill>
                  <a:schemeClr val="tx1"/>
                </a:solidFill>
              </a:rPr>
              <a:t> من هيكلها العظمي , يتراوح عمرها 20 سنة </a:t>
            </a:r>
            <a:r>
              <a:rPr lang="ar-DZ" sz="2000" dirty="0" err="1" smtClean="0">
                <a:solidFill>
                  <a:schemeClr val="tx1"/>
                </a:solidFill>
              </a:rPr>
              <a:t>و</a:t>
            </a:r>
            <a:r>
              <a:rPr lang="ar-DZ" sz="2000" dirty="0" smtClean="0">
                <a:solidFill>
                  <a:schemeClr val="tx1"/>
                </a:solidFill>
              </a:rPr>
              <a:t> كانت قصيرة </a:t>
            </a:r>
            <a:r>
              <a:rPr lang="ar-DZ" sz="2000" dirty="0" err="1" smtClean="0">
                <a:solidFill>
                  <a:schemeClr val="tx1"/>
                </a:solidFill>
              </a:rPr>
              <a:t>و</a:t>
            </a:r>
            <a:r>
              <a:rPr lang="ar-DZ" sz="2000" dirty="0" smtClean="0">
                <a:solidFill>
                  <a:schemeClr val="tx1"/>
                </a:solidFill>
              </a:rPr>
              <a:t> تعتبر </a:t>
            </a:r>
            <a:r>
              <a:rPr lang="ar-DZ" sz="2000" dirty="0" err="1" smtClean="0">
                <a:solidFill>
                  <a:schemeClr val="tx1"/>
                </a:solidFill>
              </a:rPr>
              <a:t>الاقدم</a:t>
            </a:r>
            <a:r>
              <a:rPr lang="ar-DZ" sz="2000" dirty="0" smtClean="0">
                <a:solidFill>
                  <a:schemeClr val="tx1"/>
                </a:solidFill>
              </a:rPr>
              <a:t> في بني جنسها.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928926" y="642918"/>
            <a:ext cx="4857784" cy="11430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Australopithécus</a:t>
            </a:r>
            <a:r>
              <a:rPr lang="fr-FR" sz="2400" dirty="0" smtClean="0"/>
              <a:t> </a:t>
            </a:r>
            <a:r>
              <a:rPr lang="fr-FR" sz="2400" dirty="0" err="1" smtClean="0"/>
              <a:t>afarensis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85852" y="2428868"/>
            <a:ext cx="728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البقايا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الاكثر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شهرة لهذا النوع تعود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لوسي اكتشفت سنة 1974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0100" y="285728"/>
            <a:ext cx="7786742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endParaRPr lang="ar-DZ" sz="3200" b="1" dirty="0" smtClean="0">
              <a:solidFill>
                <a:srgbClr val="002060"/>
              </a:solidFill>
            </a:endParaRPr>
          </a:p>
          <a:p>
            <a:r>
              <a:rPr lang="ar-DZ" sz="3200" b="1" dirty="0" smtClean="0">
                <a:solidFill>
                  <a:srgbClr val="002060"/>
                </a:solidFill>
              </a:rPr>
              <a:t>صورة لبقايا الهيكل العظمي </a:t>
            </a:r>
            <a:r>
              <a:rPr lang="ar-DZ" sz="3200" b="1" dirty="0" err="1" smtClean="0">
                <a:solidFill>
                  <a:srgbClr val="002060"/>
                </a:solidFill>
              </a:rPr>
              <a:t>ل</a:t>
            </a:r>
            <a:r>
              <a:rPr lang="ar-DZ" sz="3200" b="1" dirty="0" smtClean="0">
                <a:solidFill>
                  <a:srgbClr val="002060"/>
                </a:solidFill>
              </a:rPr>
              <a:t> لوسي    </a:t>
            </a:r>
          </a:p>
        </p:txBody>
      </p:sp>
      <p:pic>
        <p:nvPicPr>
          <p:cNvPr id="3" name="Image 2" descr="luc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3143272" cy="50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00232" y="642918"/>
            <a:ext cx="5286412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 smtClean="0"/>
              <a:t>Australopithéque</a:t>
            </a:r>
            <a:r>
              <a:rPr lang="fr-FR" sz="3200" dirty="0" smtClean="0"/>
              <a:t> Garhi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538" y="2000240"/>
            <a:ext cx="7715304" cy="44291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dirty="0" smtClean="0">
                <a:solidFill>
                  <a:schemeClr val="tx1"/>
                </a:solidFill>
              </a:rPr>
              <a:t> عثر على هيكلين عظميين متماثلين في </a:t>
            </a:r>
            <a:r>
              <a:rPr lang="ar-DZ" sz="2800" dirty="0" err="1" smtClean="0">
                <a:solidFill>
                  <a:schemeClr val="tx1"/>
                </a:solidFill>
              </a:rPr>
              <a:t>اوت</a:t>
            </a:r>
            <a:r>
              <a:rPr lang="ar-DZ" sz="2800" dirty="0" smtClean="0">
                <a:solidFill>
                  <a:schemeClr val="tx1"/>
                </a:solidFill>
              </a:rPr>
              <a:t> 2008 في كهف ماليا </a:t>
            </a:r>
            <a:r>
              <a:rPr lang="ar-DZ" sz="2800" dirty="0" err="1" smtClean="0">
                <a:solidFill>
                  <a:schemeClr val="tx1"/>
                </a:solidFill>
              </a:rPr>
              <a:t>اللذي</a:t>
            </a:r>
            <a:r>
              <a:rPr lang="ar-DZ" sz="2800" dirty="0" smtClean="0">
                <a:solidFill>
                  <a:schemeClr val="tx1"/>
                </a:solidFill>
              </a:rPr>
              <a:t> يبعد بحوالي  40 كم عن مدينة </a:t>
            </a:r>
            <a:r>
              <a:rPr lang="ar-DZ" sz="2800" dirty="0" err="1" smtClean="0">
                <a:solidFill>
                  <a:schemeClr val="tx1"/>
                </a:solidFill>
              </a:rPr>
              <a:t>جوهانسبورغ</a:t>
            </a:r>
            <a:r>
              <a:rPr lang="ar-DZ" sz="2800" dirty="0" smtClean="0">
                <a:solidFill>
                  <a:schemeClr val="tx1"/>
                </a:solidFill>
              </a:rPr>
              <a:t> بجنوب </a:t>
            </a:r>
            <a:r>
              <a:rPr lang="ar-DZ" sz="2800" dirty="0" err="1" smtClean="0">
                <a:solidFill>
                  <a:schemeClr val="tx1"/>
                </a:solidFill>
              </a:rPr>
              <a:t>افريقيا</a:t>
            </a:r>
            <a:r>
              <a:rPr lang="ar-DZ" sz="2800" dirty="0" smtClean="0">
                <a:solidFill>
                  <a:schemeClr val="tx1"/>
                </a:solidFill>
              </a:rPr>
              <a:t>.</a:t>
            </a:r>
            <a:r>
              <a:rPr lang="ar-DZ" sz="2800" dirty="0" err="1" smtClean="0">
                <a:solidFill>
                  <a:schemeClr val="tx1"/>
                </a:solidFill>
              </a:rPr>
              <a:t>ارخت</a:t>
            </a:r>
            <a:r>
              <a:rPr lang="ar-DZ" sz="2800" dirty="0" smtClean="0">
                <a:solidFill>
                  <a:schemeClr val="tx1"/>
                </a:solidFill>
              </a:rPr>
              <a:t> هذه البقايا ب78,1 الى95,1 مليون سنة.تم </a:t>
            </a:r>
            <a:r>
              <a:rPr lang="ar-DZ" sz="2800" dirty="0" err="1" smtClean="0">
                <a:solidFill>
                  <a:schemeClr val="tx1"/>
                </a:solidFill>
              </a:rPr>
              <a:t>الاعلان</a:t>
            </a:r>
            <a:r>
              <a:rPr lang="ar-DZ" sz="2800" dirty="0" smtClean="0">
                <a:solidFill>
                  <a:schemeClr val="tx1"/>
                </a:solidFill>
              </a:rPr>
              <a:t> العظام من طرف البروفسور لي </a:t>
            </a:r>
            <a:r>
              <a:rPr lang="ar-DZ" sz="2800" dirty="0" err="1" smtClean="0">
                <a:solidFill>
                  <a:schemeClr val="tx1"/>
                </a:solidFill>
              </a:rPr>
              <a:t>برغر</a:t>
            </a:r>
            <a:r>
              <a:rPr lang="ar-DZ" sz="2800" dirty="0" smtClean="0">
                <a:solidFill>
                  <a:schemeClr val="tx1"/>
                </a:solidFill>
              </a:rPr>
              <a:t> في مجلة الطبيعة العالمية في </a:t>
            </a:r>
            <a:r>
              <a:rPr lang="ar-DZ" sz="2800" dirty="0" err="1" smtClean="0">
                <a:solidFill>
                  <a:schemeClr val="tx1"/>
                </a:solidFill>
              </a:rPr>
              <a:t>افريل</a:t>
            </a:r>
            <a:r>
              <a:rPr lang="ar-DZ" sz="2800" dirty="0" smtClean="0">
                <a:solidFill>
                  <a:schemeClr val="tx1"/>
                </a:solidFill>
              </a:rPr>
              <a:t> 2010, وجد الهيكلين في مكان واحد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يحتمل صاحبهما توفيا في نفس الوقت,و رجح </a:t>
            </a:r>
            <a:r>
              <a:rPr lang="ar-DZ" sz="2800" dirty="0" err="1" smtClean="0">
                <a:solidFill>
                  <a:schemeClr val="tx1"/>
                </a:solidFill>
              </a:rPr>
              <a:t>ان</a:t>
            </a:r>
            <a:r>
              <a:rPr lang="ar-DZ" sz="2800" dirty="0" smtClean="0">
                <a:solidFill>
                  <a:schemeClr val="tx1"/>
                </a:solidFill>
              </a:rPr>
              <a:t> يكونا من نفس العائلة. و تبلغ سعته </a:t>
            </a:r>
            <a:r>
              <a:rPr lang="ar-DZ" sz="2800" dirty="0" err="1" smtClean="0">
                <a:solidFill>
                  <a:schemeClr val="tx1"/>
                </a:solidFill>
              </a:rPr>
              <a:t>الجمجمية</a:t>
            </a:r>
            <a:r>
              <a:rPr lang="ar-DZ" sz="2800" dirty="0" smtClean="0">
                <a:solidFill>
                  <a:schemeClr val="tx1"/>
                </a:solidFill>
              </a:rPr>
              <a:t> 450 م3.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0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"/>
            <a:ext cx="414340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à coins arrondis 6"/>
          <p:cNvSpPr/>
          <p:nvPr/>
        </p:nvSpPr>
        <p:spPr>
          <a:xfrm>
            <a:off x="5286380" y="0"/>
            <a:ext cx="3643338" cy="4143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SPECIE: Australopithecus garhi </a:t>
            </a:r>
          </a:p>
          <a:p>
            <a:r>
              <a:rPr lang="it-IT" sz="2800" b="1" dirty="0" smtClean="0">
                <a:solidFill>
                  <a:schemeClr val="tx1"/>
                </a:solidFill>
              </a:rPr>
              <a:t>ETÀ: 2,5 milioni di anni fa 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LOCALITÀ: fiume Awash (Etiopia)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278608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09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88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ustralopithecus boisei P106008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3576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357686" y="642917"/>
          <a:ext cx="4786314" cy="4274185"/>
        </p:xfrm>
        <a:graphic>
          <a:graphicData uri="http://schemas.openxmlformats.org/drawingml/2006/table">
            <a:tbl>
              <a:tblPr rtl="1"/>
              <a:tblGrid>
                <a:gridCol w="2364812"/>
                <a:gridCol w="2421502"/>
              </a:tblGrid>
              <a:tr h="61685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4" tooltip="التصنيف العلمي"/>
                        </a:rPr>
                        <a:t>التصنيف العلمي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D3D3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المملكة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5" tooltip="حيوانات"/>
                        </a:rPr>
                        <a:t>حيوانات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الشعبة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6" tooltip="حبليات"/>
                        </a:rPr>
                        <a:t>الحبليات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الطائفة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7" tooltip="ثدييات"/>
                        </a:rPr>
                        <a:t>الثدييات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840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الرتبة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8" tooltip="رئيسيات"/>
                        </a:rPr>
                        <a:t>الرئيسيات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الفصيلة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9" tooltip="قردة عليا"/>
                        </a:rPr>
                        <a:t>قردة عليا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الأسرة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10" tooltip="تحت فصيلة الإنسانيات"/>
                        </a:rPr>
                        <a:t>تحت فصيلة الإنسانيات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القبيلة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11" tooltip="أشباه البشر"/>
                        </a:rPr>
                        <a:t>أشباه البشر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8404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العمارة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u="sng" dirty="0" err="1">
                          <a:solidFill>
                            <a:srgbClr val="A55858"/>
                          </a:solidFill>
                          <a:latin typeface="Times New Roman"/>
                          <a:ea typeface="Times New Roman"/>
                          <a:cs typeface="Arial"/>
                          <a:hlinkClick r:id="rId12" tooltip="Hominina (الصفحة غير موجودة)"/>
                        </a:rPr>
                        <a:t>Hominina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56680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الجنس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i="1" spc="4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Paranthropus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fr-FR" sz="1600" u="sng" dirty="0" err="1">
                          <a:solidFill>
                            <a:srgbClr val="A55858"/>
                          </a:solidFill>
                          <a:latin typeface="Times New Roman"/>
                          <a:ea typeface="Times New Roman"/>
                          <a:cs typeface="Arial"/>
                          <a:hlinkClick r:id="rId13" tooltip="Robert Broom (الصفحة غير موجودة)"/>
                        </a:rPr>
                        <a:t>Broom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1938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1293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u="sng" dirty="0">
                          <a:solidFill>
                            <a:srgbClr val="0B0080"/>
                          </a:solidFill>
                          <a:latin typeface="Calibri"/>
                          <a:ea typeface="Times New Roman"/>
                          <a:cs typeface="Times New Roman"/>
                          <a:hlinkClick r:id="rId14" tooltip="الاسم العلمي"/>
                        </a:rPr>
                        <a:t>الاسم العلمي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D3D3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4043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Paranthropus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00298" y="5072074"/>
            <a:ext cx="407196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†</a:t>
            </a:r>
            <a:r>
              <a:rPr lang="fr-FR" i="1" u="sng" dirty="0" err="1" smtClean="0">
                <a:solidFill>
                  <a:srgbClr val="002060"/>
                </a:solidFill>
                <a:hlinkClick r:id="rId15" tooltip="Paranthropus aethiopicus (الصفحة غير موجودة)"/>
              </a:rPr>
              <a:t>Paranthropus</a:t>
            </a:r>
            <a:r>
              <a:rPr lang="fr-FR" i="1" u="sng" dirty="0" smtClean="0">
                <a:solidFill>
                  <a:srgbClr val="002060"/>
                </a:solidFill>
                <a:hlinkClick r:id="rId15" tooltip="Paranthropus aethiopicus (الصفحة غير موجودة)"/>
              </a:rPr>
              <a:t> </a:t>
            </a:r>
            <a:r>
              <a:rPr lang="fr-FR" i="1" u="sng" dirty="0" err="1" smtClean="0">
                <a:solidFill>
                  <a:srgbClr val="002060"/>
                </a:solidFill>
                <a:hlinkClick r:id="rId15" tooltip="Paranthropus aethiopicus (الصفحة غير موجودة)"/>
              </a:rPr>
              <a:t>aethiopicus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†</a:t>
            </a:r>
            <a:r>
              <a:rPr lang="fr-FR" i="1" u="sng" dirty="0" err="1" smtClean="0">
                <a:solidFill>
                  <a:srgbClr val="002060"/>
                </a:solidFill>
                <a:hlinkClick r:id="rId16" tooltip="Paranthropus boisei (الصفحة غير موجودة)"/>
              </a:rPr>
              <a:t>Paranthropus</a:t>
            </a:r>
            <a:r>
              <a:rPr lang="fr-FR" i="1" u="sng" dirty="0" smtClean="0">
                <a:solidFill>
                  <a:srgbClr val="002060"/>
                </a:solidFill>
                <a:hlinkClick r:id="rId16" tooltip="Paranthropus boisei (الصفحة غير موجودة)"/>
              </a:rPr>
              <a:t> </a:t>
            </a:r>
            <a:r>
              <a:rPr lang="fr-FR" i="1" u="sng" dirty="0" err="1" smtClean="0">
                <a:solidFill>
                  <a:srgbClr val="002060"/>
                </a:solidFill>
                <a:hlinkClick r:id="rId16" tooltip="Paranthropus boisei (الصفحة غير موجودة)"/>
              </a:rPr>
              <a:t>boisei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†</a:t>
            </a:r>
            <a:r>
              <a:rPr lang="fr-FR" i="1" u="sng" dirty="0" err="1" smtClean="0">
                <a:solidFill>
                  <a:srgbClr val="002060"/>
                </a:solidFill>
                <a:hlinkClick r:id="rId17" tooltip="Paranthropus robustus (الصفحة غير موجودة)"/>
              </a:rPr>
              <a:t>Paranthropus</a:t>
            </a:r>
            <a:r>
              <a:rPr lang="fr-FR" i="1" u="sng" dirty="0" smtClean="0">
                <a:solidFill>
                  <a:srgbClr val="002060"/>
                </a:solidFill>
                <a:hlinkClick r:id="rId17" tooltip="Paranthropus robustus (الصفحة غير موجودة)"/>
              </a:rPr>
              <a:t> </a:t>
            </a:r>
            <a:r>
              <a:rPr lang="fr-FR" i="1" u="sng" dirty="0" err="1" smtClean="0">
                <a:solidFill>
                  <a:srgbClr val="002060"/>
                </a:solidFill>
                <a:hlinkClick r:id="rId17" tooltip="Paranthropus robustus (الصفحة غير موجودة)"/>
              </a:rPr>
              <a:t>robustus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1428728" y="214290"/>
            <a:ext cx="700092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00B050"/>
                </a:solidFill>
              </a:rPr>
              <a:t>Australopithécus</a:t>
            </a:r>
            <a:r>
              <a:rPr lang="fr-FR" sz="2800" b="1" dirty="0" smtClean="0">
                <a:solidFill>
                  <a:srgbClr val="00B050"/>
                </a:solidFill>
              </a:rPr>
              <a:t> </a:t>
            </a:r>
            <a:r>
              <a:rPr lang="fr-FR" sz="2800" b="1" dirty="0" err="1" smtClean="0">
                <a:solidFill>
                  <a:srgbClr val="00B050"/>
                </a:solidFill>
              </a:rPr>
              <a:t>Paranthropus</a:t>
            </a:r>
            <a:endParaRPr lang="fr-FR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14282" y="1571613"/>
          <a:ext cx="8929718" cy="774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  <a:gridCol w="214282"/>
              </a:tblGrid>
              <a:tr h="1428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8F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8FAF2"/>
                    </a:solidFill>
                  </a:tcPr>
                </a:tc>
              </a:tr>
              <a:tr h="1975035">
                <a:tc>
                  <a:txBody>
                    <a:bodyPr/>
                    <a:lstStyle/>
                    <a:p>
                      <a:pPr lvl="1" algn="r"/>
                      <a:r>
                        <a:rPr lang="ar-DZ" dirty="0" smtClean="0"/>
                        <a:t>-</a:t>
                      </a:r>
                      <a:r>
                        <a:rPr lang="ar-DZ" sz="2800" dirty="0" smtClean="0"/>
                        <a:t>تم</a:t>
                      </a:r>
                      <a:r>
                        <a:rPr lang="ar-DZ" sz="2800" baseline="0" dirty="0" smtClean="0"/>
                        <a:t> اكتشاف </a:t>
                      </a:r>
                      <a:r>
                        <a:rPr lang="ar-DZ" sz="2800" baseline="0" dirty="0" err="1" smtClean="0"/>
                        <a:t>البرانثربوس</a:t>
                      </a:r>
                      <a:r>
                        <a:rPr lang="ar-DZ" sz="2800" baseline="0" dirty="0" smtClean="0"/>
                        <a:t> على يد ماري لكي في 17 </a:t>
                      </a:r>
                      <a:r>
                        <a:rPr lang="ar-DZ" sz="2800" baseline="0" dirty="0" err="1" smtClean="0"/>
                        <a:t>جويلية</a:t>
                      </a:r>
                      <a:r>
                        <a:rPr lang="ar-DZ" sz="2800" baseline="0" dirty="0" smtClean="0"/>
                        <a:t> 1959 في تنزانيا .و عملت عليه هي </a:t>
                      </a:r>
                      <a:r>
                        <a:rPr lang="ar-DZ" sz="2800" baseline="0" dirty="0" err="1" smtClean="0"/>
                        <a:t>و</a:t>
                      </a:r>
                      <a:r>
                        <a:rPr lang="ar-DZ" sz="2800" baseline="0" dirty="0" smtClean="0"/>
                        <a:t> زميلها لويس .ثم منح له لويس في مذكرته اسما </a:t>
                      </a:r>
                      <a:r>
                        <a:rPr lang="ar-DZ" sz="2800" baseline="0" dirty="0" err="1" smtClean="0"/>
                        <a:t>اوليا</a:t>
                      </a:r>
                      <a:r>
                        <a:rPr lang="ar-DZ" sz="2800" baseline="0" dirty="0" smtClean="0"/>
                        <a:t> يعكس انطباعه </a:t>
                      </a:r>
                      <a:r>
                        <a:rPr lang="ar-DZ" sz="2800" baseline="0" dirty="0" err="1" smtClean="0"/>
                        <a:t>الاول</a:t>
                      </a:r>
                      <a:r>
                        <a:rPr lang="ar-DZ" sz="2800" baseline="0" dirty="0" smtClean="0"/>
                        <a:t> عن قرابة عظامه بالجنس البشري ثم </a:t>
                      </a:r>
                      <a:r>
                        <a:rPr lang="ar-DZ" sz="2800" baseline="0" dirty="0" err="1" smtClean="0"/>
                        <a:t>اطلق</a:t>
                      </a:r>
                      <a:r>
                        <a:rPr lang="ar-DZ" sz="2800" baseline="0" dirty="0" smtClean="0"/>
                        <a:t> عليه اسم الفتى الغالي عثر حوله على </a:t>
                      </a:r>
                      <a:r>
                        <a:rPr lang="ar-DZ" sz="2800" baseline="0" dirty="0" err="1" smtClean="0"/>
                        <a:t>ادوات</a:t>
                      </a:r>
                      <a:r>
                        <a:rPr lang="ar-DZ" sz="2800" baseline="0" dirty="0" smtClean="0"/>
                        <a:t> حجرية </a:t>
                      </a:r>
                      <a:r>
                        <a:rPr lang="ar-DZ" sz="2800" baseline="0" dirty="0" err="1" smtClean="0"/>
                        <a:t>و</a:t>
                      </a:r>
                      <a:r>
                        <a:rPr lang="ar-DZ" sz="2800" baseline="0" dirty="0" smtClean="0"/>
                        <a:t> عظام لحيوانات.</a:t>
                      </a:r>
                    </a:p>
                    <a:p>
                      <a:pPr lvl="1" algn="r"/>
                      <a:r>
                        <a:rPr lang="ar-DZ" sz="2800" baseline="0" dirty="0" smtClean="0"/>
                        <a:t>نشرت </a:t>
                      </a:r>
                      <a:r>
                        <a:rPr lang="ar-DZ" sz="2800" baseline="0" dirty="0" err="1" smtClean="0"/>
                        <a:t>انباء</a:t>
                      </a:r>
                      <a:r>
                        <a:rPr lang="ar-DZ" sz="2800" baseline="0" dirty="0" smtClean="0"/>
                        <a:t> الحفرية في مجلة </a:t>
                      </a:r>
                      <a:r>
                        <a:rPr lang="ar-DZ" sz="2800" baseline="0" dirty="0" err="1" smtClean="0"/>
                        <a:t>نيتشر</a:t>
                      </a:r>
                      <a:r>
                        <a:rPr lang="ar-DZ" sz="2800" baseline="0" dirty="0" smtClean="0"/>
                        <a:t> المؤرخة في 15 </a:t>
                      </a:r>
                      <a:r>
                        <a:rPr lang="ar-DZ" sz="2800" baseline="0" dirty="0" err="1" smtClean="0"/>
                        <a:t>اوت</a:t>
                      </a:r>
                      <a:r>
                        <a:rPr lang="ar-DZ" sz="2800" baseline="0" dirty="0" smtClean="0"/>
                        <a:t> 1959 </a:t>
                      </a:r>
                      <a:r>
                        <a:rPr lang="ar-DZ" sz="2800" baseline="0" dirty="0" err="1" smtClean="0"/>
                        <a:t>و</a:t>
                      </a:r>
                      <a:r>
                        <a:rPr lang="ar-DZ" sz="2800" baseline="0" dirty="0" smtClean="0"/>
                        <a:t> </a:t>
                      </a:r>
                      <a:r>
                        <a:rPr lang="ar-DZ" sz="2800" baseline="0" dirty="0" err="1" smtClean="0"/>
                        <a:t>ادرج</a:t>
                      </a:r>
                      <a:r>
                        <a:rPr lang="ar-DZ" sz="2800" baseline="0" dirty="0" smtClean="0"/>
                        <a:t> لويس هذه </a:t>
                      </a:r>
                      <a:r>
                        <a:rPr lang="ar-DZ" sz="2800" baseline="0" dirty="0" err="1" smtClean="0"/>
                        <a:t>الاحفورة</a:t>
                      </a:r>
                      <a:r>
                        <a:rPr lang="ar-DZ" sz="2800" baseline="0" dirty="0" smtClean="0"/>
                        <a:t> في عائلة </a:t>
                      </a:r>
                      <a:r>
                        <a:rPr lang="ar-DZ" sz="2800" baseline="0" dirty="0" err="1" smtClean="0"/>
                        <a:t>الاوسترالوبتيك</a:t>
                      </a:r>
                      <a:r>
                        <a:rPr lang="ar-DZ" baseline="0" dirty="0" smtClean="0"/>
                        <a:t> .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/>
                        <a:t> </a:t>
                      </a:r>
                      <a:r>
                        <a:rPr lang="fr-FR" baseline="0" dirty="0" smtClean="0"/>
                        <a:t>                                                                -        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67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7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7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65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7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79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35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506" y="1643050"/>
            <a:ext cx="8072494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هي كلمة تعني نوع الصنف البشري أي الإنسان المعاصر ، الإنسان</a:t>
            </a:r>
            <a:endParaRPr lang="fr-F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العاقل العاقل هو الممثل الحالي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الوحيد لهذا النوع،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يشمل هذا الأخير العديد من الأجناس المستحثة</a:t>
            </a:r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85852" y="571480"/>
            <a:ext cx="700092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جنس </a:t>
            </a:r>
            <a:r>
              <a:rPr lang="ar-DZ" sz="4800" b="1" i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الأومو</a:t>
            </a:r>
            <a:r>
              <a:rPr lang="ar-DZ" sz="4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xmlns="" val="236933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2786050" y="3357562"/>
            <a:ext cx="3707674" cy="118016"/>
            <a:chOff x="2718163" y="2439258"/>
            <a:chExt cx="3707674" cy="118016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5148064" y="2492896"/>
              <a:ext cx="1224136" cy="1"/>
            </a:xfrm>
            <a:prstGeom prst="line">
              <a:avLst/>
            </a:prstGeom>
            <a:ln>
              <a:solidFill>
                <a:srgbClr val="EE6E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771800" y="2503637"/>
              <a:ext cx="1224136" cy="1"/>
            </a:xfrm>
            <a:prstGeom prst="line">
              <a:avLst/>
            </a:prstGeom>
            <a:ln>
              <a:solidFill>
                <a:srgbClr val="EE6E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>
              <a:off x="6318562" y="2439258"/>
              <a:ext cx="107275" cy="107275"/>
            </a:xfrm>
            <a:prstGeom prst="ellipse">
              <a:avLst/>
            </a:prstGeom>
            <a:ln>
              <a:solidFill>
                <a:srgbClr val="EE6E4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EE6E4B"/>
                  </a:solidFill>
                </a:ln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2718163" y="2449999"/>
              <a:ext cx="107275" cy="107275"/>
            </a:xfrm>
            <a:prstGeom prst="ellipse">
              <a:avLst/>
            </a:prstGeom>
            <a:ln>
              <a:solidFill>
                <a:srgbClr val="EE6E4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EE6E4B"/>
                  </a:solidFill>
                </a:ln>
              </a:endParaRPr>
            </a:p>
          </p:txBody>
        </p:sp>
      </p:grpSp>
      <p:sp>
        <p:nvSpPr>
          <p:cNvPr id="29" name="Ellipse 28"/>
          <p:cNvSpPr/>
          <p:nvPr/>
        </p:nvSpPr>
        <p:spPr>
          <a:xfrm>
            <a:off x="1857356" y="1714488"/>
            <a:ext cx="5786478" cy="1071570"/>
          </a:xfrm>
          <a:prstGeom prst="ellipse">
            <a:avLst/>
          </a:prstGeom>
          <a:solidFill>
            <a:srgbClr val="F8F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dirty="0" smtClean="0">
                <a:solidFill>
                  <a:srgbClr val="0000FF"/>
                </a:solidFill>
              </a:rPr>
              <a:t>تخصص:</a:t>
            </a:r>
          </a:p>
          <a:p>
            <a:pPr algn="ctr"/>
            <a:r>
              <a:rPr lang="ar-DZ" sz="2000" dirty="0" smtClean="0">
                <a:solidFill>
                  <a:srgbClr val="0000FF"/>
                </a:solidFill>
              </a:rPr>
              <a:t>علم آثار ما قبل التاريخ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464446" y="214290"/>
            <a:ext cx="6572297" cy="1500198"/>
          </a:xfrm>
        </p:spPr>
        <p:txBody>
          <a:bodyPr>
            <a:normAutofit/>
          </a:bodyPr>
          <a:lstStyle/>
          <a:p>
            <a:pPr algn="ctr"/>
            <a:r>
              <a:rPr lang="ar-DZ" sz="2400" dirty="0" smtClean="0"/>
              <a:t>الجمهورية الجزائرية الديمقراطية</a:t>
            </a:r>
            <a:br>
              <a:rPr lang="ar-DZ" sz="2400" dirty="0" smtClean="0"/>
            </a:br>
            <a:r>
              <a:rPr lang="ar-DZ" sz="2400" dirty="0" smtClean="0"/>
              <a:t>جامعة الجزائر2</a:t>
            </a:r>
            <a:br>
              <a:rPr lang="ar-DZ" sz="2400" dirty="0" smtClean="0"/>
            </a:br>
            <a:r>
              <a:rPr lang="ar-DZ" sz="2400" dirty="0" smtClean="0"/>
              <a:t>معهد الآثار</a:t>
            </a:r>
            <a:endParaRPr lang="fr-FR" sz="2400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idx="1"/>
          </p:nvPr>
        </p:nvSpPr>
        <p:spPr>
          <a:xfrm>
            <a:off x="1928794" y="3071810"/>
            <a:ext cx="5415665" cy="1000132"/>
          </a:xfrm>
        </p:spPr>
        <p:txBody>
          <a:bodyPr>
            <a:normAutofit/>
          </a:bodyPr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الموضوع</a:t>
            </a:r>
          </a:p>
          <a:p>
            <a:pPr algn="ctr"/>
            <a:r>
              <a:rPr lang="ar-DZ" sz="2000" dirty="0" smtClean="0">
                <a:solidFill>
                  <a:srgbClr val="FF0000"/>
                </a:solidFill>
              </a:rPr>
              <a:t>فترة </a:t>
            </a:r>
            <a:r>
              <a:rPr lang="ar-DZ" sz="2000" smtClean="0">
                <a:solidFill>
                  <a:srgbClr val="FF0000"/>
                </a:solidFill>
              </a:rPr>
              <a:t>الباليستوسان</a:t>
            </a:r>
            <a:r>
              <a:rPr lang="fr-FR" sz="2000" smtClean="0">
                <a:solidFill>
                  <a:srgbClr val="FF0000"/>
                </a:solidFill>
              </a:rPr>
              <a:t>  </a:t>
            </a:r>
            <a:r>
              <a:rPr lang="ar-DZ" sz="2000" dirty="0" smtClean="0">
                <a:solidFill>
                  <a:srgbClr val="FF0000"/>
                </a:solidFill>
              </a:rPr>
              <a:t> السلالات البشرية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14348" y="6072206"/>
            <a:ext cx="505780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السنة الدراسية:2016_2017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285728"/>
            <a:ext cx="6500858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Homo </a:t>
            </a:r>
            <a:r>
              <a:rPr lang="fr-FR" sz="2800" dirty="0" err="1" smtClean="0">
                <a:solidFill>
                  <a:srgbClr val="00B050"/>
                </a:solidFill>
              </a:rPr>
              <a:t>Rudolfensis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785786" y="1500174"/>
            <a:ext cx="8001056" cy="492922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dirty="0" err="1" smtClean="0">
                <a:solidFill>
                  <a:schemeClr val="tx1"/>
                </a:solidFill>
              </a:rPr>
              <a:t>اول</a:t>
            </a:r>
            <a:r>
              <a:rPr lang="ar-DZ" sz="2800" dirty="0" smtClean="0">
                <a:solidFill>
                  <a:schemeClr val="tx1"/>
                </a:solidFill>
              </a:rPr>
              <a:t> بقايا المتعرف عليها اكتشفت من طرف </a:t>
            </a:r>
            <a:r>
              <a:rPr lang="ar-DZ" sz="2800" dirty="0" err="1" smtClean="0">
                <a:solidFill>
                  <a:schemeClr val="tx1"/>
                </a:solidFill>
              </a:rPr>
              <a:t>بيرنارد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نيغنيو</a:t>
            </a:r>
            <a:r>
              <a:rPr lang="ar-DZ" sz="2800" dirty="0" smtClean="0">
                <a:solidFill>
                  <a:schemeClr val="tx1"/>
                </a:solidFill>
              </a:rPr>
              <a:t> عام 1972 في تركانا صنف في البداية مع الماهر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بعدها </a:t>
            </a:r>
            <a:r>
              <a:rPr lang="ar-DZ" sz="2800" dirty="0" err="1" smtClean="0">
                <a:solidFill>
                  <a:schemeClr val="tx1"/>
                </a:solidFill>
              </a:rPr>
              <a:t>اعلن</a:t>
            </a:r>
            <a:r>
              <a:rPr lang="ar-DZ" sz="2800" dirty="0" smtClean="0">
                <a:solidFill>
                  <a:schemeClr val="tx1"/>
                </a:solidFill>
              </a:rPr>
              <a:t> كنوع جديد </a:t>
            </a:r>
            <a:r>
              <a:rPr lang="ar-DZ" sz="2800" dirty="0" err="1" smtClean="0">
                <a:solidFill>
                  <a:schemeClr val="tx1"/>
                </a:solidFill>
              </a:rPr>
              <a:t>هومو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رودولفانسيس</a:t>
            </a:r>
            <a:r>
              <a:rPr lang="ar-DZ" sz="2800" dirty="0" smtClean="0">
                <a:solidFill>
                  <a:schemeClr val="tx1"/>
                </a:solidFill>
              </a:rPr>
              <a:t> و كلمة </a:t>
            </a:r>
            <a:r>
              <a:rPr lang="ar-DZ" sz="2800" dirty="0" err="1" smtClean="0">
                <a:solidFill>
                  <a:schemeClr val="tx1"/>
                </a:solidFill>
              </a:rPr>
              <a:t>رودولفانسيس</a:t>
            </a:r>
            <a:r>
              <a:rPr lang="ar-DZ" sz="2800" dirty="0" smtClean="0">
                <a:solidFill>
                  <a:schemeClr val="tx1"/>
                </a:solidFill>
              </a:rPr>
              <a:t> تعني الاسم القديم لبحيرة تركانا.عاش ما بين 2,4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1,7 مليون سنة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70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714480" y="428604"/>
            <a:ext cx="571504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</a:rPr>
              <a:t>Homo habiles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1643050"/>
            <a:ext cx="8143932" cy="4357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dirty="0" smtClean="0">
                <a:solidFill>
                  <a:schemeClr val="tx1"/>
                </a:solidFill>
              </a:rPr>
              <a:t>وجد في </a:t>
            </a:r>
            <a:r>
              <a:rPr lang="ar-DZ" dirty="0" err="1" smtClean="0">
                <a:solidFill>
                  <a:schemeClr val="tx1"/>
                </a:solidFill>
              </a:rPr>
              <a:t>افريقيا</a:t>
            </a:r>
            <a:r>
              <a:rPr lang="ar-DZ" dirty="0" smtClean="0">
                <a:solidFill>
                  <a:schemeClr val="tx1"/>
                </a:solidFill>
              </a:rPr>
              <a:t> الشرقية </a:t>
            </a:r>
            <a:r>
              <a:rPr lang="ar-DZ" dirty="0" err="1" smtClean="0">
                <a:solidFill>
                  <a:schemeClr val="tx1"/>
                </a:solidFill>
              </a:rPr>
              <a:t>و</a:t>
            </a:r>
            <a:r>
              <a:rPr lang="ar-DZ" dirty="0" smtClean="0">
                <a:solidFill>
                  <a:schemeClr val="tx1"/>
                </a:solidFill>
              </a:rPr>
              <a:t> الجنوبية </a:t>
            </a:r>
            <a:r>
              <a:rPr lang="ar-DZ" dirty="0" err="1" smtClean="0">
                <a:solidFill>
                  <a:schemeClr val="tx1"/>
                </a:solidFill>
              </a:rPr>
              <a:t>و</a:t>
            </a:r>
            <a:r>
              <a:rPr lang="ar-DZ" dirty="0" smtClean="0">
                <a:solidFill>
                  <a:schemeClr val="tx1"/>
                </a:solidFill>
              </a:rPr>
              <a:t> صنف </a:t>
            </a:r>
            <a:r>
              <a:rPr lang="ar-DZ" dirty="0" err="1" smtClean="0">
                <a:solidFill>
                  <a:schemeClr val="tx1"/>
                </a:solidFill>
              </a:rPr>
              <a:t>كاول</a:t>
            </a:r>
            <a:r>
              <a:rPr lang="ar-DZ" dirty="0" smtClean="0">
                <a:solidFill>
                  <a:schemeClr val="tx1"/>
                </a:solidFill>
              </a:rPr>
              <a:t> جنس وجد </a:t>
            </a:r>
            <a:r>
              <a:rPr lang="ar-DZ" dirty="0" err="1" smtClean="0">
                <a:solidFill>
                  <a:schemeClr val="tx1"/>
                </a:solidFill>
              </a:rPr>
              <a:t>و</a:t>
            </a:r>
            <a:r>
              <a:rPr lang="ar-DZ" dirty="0" smtClean="0">
                <a:solidFill>
                  <a:schemeClr val="tx1"/>
                </a:solidFill>
              </a:rPr>
              <a:t> </a:t>
            </a:r>
            <a:r>
              <a:rPr lang="ar-DZ" dirty="0" err="1" smtClean="0">
                <a:solidFill>
                  <a:schemeClr val="tx1"/>
                </a:solidFill>
              </a:rPr>
              <a:t>اللذي</a:t>
            </a:r>
            <a:r>
              <a:rPr lang="ar-DZ" dirty="0" smtClean="0">
                <a:solidFill>
                  <a:schemeClr val="tx1"/>
                </a:solidFill>
              </a:rPr>
              <a:t> ينتمي </a:t>
            </a:r>
            <a:r>
              <a:rPr lang="ar-DZ" dirty="0" err="1" smtClean="0">
                <a:solidFill>
                  <a:schemeClr val="tx1"/>
                </a:solidFill>
              </a:rPr>
              <a:t>الى</a:t>
            </a:r>
            <a:r>
              <a:rPr lang="ar-DZ" dirty="0" smtClean="0">
                <a:solidFill>
                  <a:schemeClr val="tx1"/>
                </a:solidFill>
              </a:rPr>
              <a:t> صنف </a:t>
            </a:r>
            <a:r>
              <a:rPr lang="ar-DZ" dirty="0" err="1" smtClean="0">
                <a:solidFill>
                  <a:schemeClr val="tx1"/>
                </a:solidFill>
              </a:rPr>
              <a:t>الهومو</a:t>
            </a:r>
            <a:r>
              <a:rPr lang="ar-DZ" dirty="0" smtClean="0">
                <a:solidFill>
                  <a:schemeClr val="tx1"/>
                </a:solidFill>
              </a:rPr>
              <a:t> و </a:t>
            </a:r>
            <a:r>
              <a:rPr lang="ar-DZ" dirty="0" err="1" smtClean="0">
                <a:solidFill>
                  <a:schemeClr val="tx1"/>
                </a:solidFill>
              </a:rPr>
              <a:t>هاذا</a:t>
            </a:r>
            <a:r>
              <a:rPr lang="ar-DZ" dirty="0" smtClean="0">
                <a:solidFill>
                  <a:schemeClr val="tx1"/>
                </a:solidFill>
              </a:rPr>
              <a:t> نظرا </a:t>
            </a:r>
            <a:r>
              <a:rPr lang="ar-DZ" dirty="0" err="1" smtClean="0">
                <a:solidFill>
                  <a:schemeClr val="tx1"/>
                </a:solidFill>
              </a:rPr>
              <a:t>الى</a:t>
            </a:r>
            <a:r>
              <a:rPr lang="ar-DZ" dirty="0" smtClean="0">
                <a:solidFill>
                  <a:schemeClr val="tx1"/>
                </a:solidFill>
              </a:rPr>
              <a:t> شكل جمجمته ,و سعته </a:t>
            </a:r>
            <a:r>
              <a:rPr lang="ar-DZ" dirty="0" err="1" smtClean="0">
                <a:solidFill>
                  <a:schemeClr val="tx1"/>
                </a:solidFill>
              </a:rPr>
              <a:t>الجمجمية</a:t>
            </a:r>
            <a:r>
              <a:rPr lang="ar-DZ" dirty="0" smtClean="0">
                <a:solidFill>
                  <a:schemeClr val="tx1"/>
                </a:solidFill>
              </a:rPr>
              <a:t> تبلغ 6000 سم3 ,كان قصير القامة حيث يتراوح طوله ما بين 1,20 </a:t>
            </a:r>
            <a:r>
              <a:rPr lang="ar-DZ" dirty="0" err="1" smtClean="0">
                <a:solidFill>
                  <a:schemeClr val="tx1"/>
                </a:solidFill>
              </a:rPr>
              <a:t>الى</a:t>
            </a:r>
            <a:r>
              <a:rPr lang="ar-DZ" dirty="0" smtClean="0">
                <a:solidFill>
                  <a:schemeClr val="tx1"/>
                </a:solidFill>
              </a:rPr>
              <a:t> 1,50 </a:t>
            </a:r>
            <a:r>
              <a:rPr lang="ar-DZ" dirty="0" err="1" smtClean="0">
                <a:solidFill>
                  <a:schemeClr val="tx1"/>
                </a:solidFill>
              </a:rPr>
              <a:t>م</a:t>
            </a:r>
            <a:r>
              <a:rPr lang="ar-DZ" dirty="0" smtClean="0">
                <a:solidFill>
                  <a:schemeClr val="tx1"/>
                </a:solidFill>
              </a:rPr>
              <a:t> </a:t>
            </a:r>
            <a:r>
              <a:rPr lang="ar-DZ" dirty="0" err="1" smtClean="0">
                <a:solidFill>
                  <a:schemeClr val="tx1"/>
                </a:solidFill>
              </a:rPr>
              <a:t>اما</a:t>
            </a:r>
            <a:r>
              <a:rPr lang="ar-DZ" dirty="0" smtClean="0">
                <a:solidFill>
                  <a:schemeClr val="tx1"/>
                </a:solidFill>
              </a:rPr>
              <a:t> وزنه فيتراوح ما بين 30 </a:t>
            </a:r>
            <a:r>
              <a:rPr lang="ar-DZ" dirty="0" err="1" smtClean="0">
                <a:solidFill>
                  <a:schemeClr val="tx1"/>
                </a:solidFill>
              </a:rPr>
              <a:t>الى</a:t>
            </a:r>
            <a:r>
              <a:rPr lang="ar-DZ" dirty="0" smtClean="0">
                <a:solidFill>
                  <a:schemeClr val="tx1"/>
                </a:solidFill>
              </a:rPr>
              <a:t> 40 كم .كان منتصب يمشي على قدميه </a:t>
            </a:r>
            <a:r>
              <a:rPr lang="ar-DZ" dirty="0" err="1" smtClean="0">
                <a:solidFill>
                  <a:schemeClr val="tx1"/>
                </a:solidFill>
              </a:rPr>
              <a:t>و</a:t>
            </a:r>
            <a:r>
              <a:rPr lang="ar-DZ" dirty="0" smtClean="0">
                <a:solidFill>
                  <a:schemeClr val="tx1"/>
                </a:solidFill>
              </a:rPr>
              <a:t> كان </a:t>
            </a:r>
            <a:r>
              <a:rPr lang="ar-DZ" dirty="0" err="1" smtClean="0">
                <a:solidFill>
                  <a:schemeClr val="tx1"/>
                </a:solidFill>
              </a:rPr>
              <a:t>الاول</a:t>
            </a:r>
            <a:r>
              <a:rPr lang="ar-DZ" dirty="0" smtClean="0">
                <a:solidFill>
                  <a:schemeClr val="tx1"/>
                </a:solidFill>
              </a:rPr>
              <a:t> من </a:t>
            </a:r>
            <a:r>
              <a:rPr lang="ar-DZ" dirty="0" err="1" smtClean="0">
                <a:solidFill>
                  <a:schemeClr val="tx1"/>
                </a:solidFill>
              </a:rPr>
              <a:t>نوعة</a:t>
            </a:r>
            <a:r>
              <a:rPr lang="ar-DZ" dirty="0" smtClean="0">
                <a:solidFill>
                  <a:schemeClr val="tx1"/>
                </a:solidFill>
              </a:rPr>
              <a:t> </a:t>
            </a:r>
            <a:r>
              <a:rPr lang="ar-DZ" dirty="0" err="1" smtClean="0">
                <a:solidFill>
                  <a:schemeClr val="tx1"/>
                </a:solidFill>
              </a:rPr>
              <a:t>اللذي</a:t>
            </a:r>
            <a:r>
              <a:rPr lang="ar-DZ" dirty="0" smtClean="0">
                <a:solidFill>
                  <a:schemeClr val="tx1"/>
                </a:solidFill>
              </a:rPr>
              <a:t> قام بالصناعات الحجرية البسيطة استعملها في الصيد.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428860" y="500042"/>
            <a:ext cx="628654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Homo </a:t>
            </a:r>
            <a:r>
              <a:rPr lang="fr-FR" sz="2800" b="1" dirty="0" err="1" smtClean="0">
                <a:solidFill>
                  <a:srgbClr val="00B050"/>
                </a:solidFill>
              </a:rPr>
              <a:t>esgaster</a:t>
            </a:r>
            <a:endParaRPr lang="fr-FR" sz="2800" b="1" dirty="0" smtClean="0">
              <a:solidFill>
                <a:srgbClr val="00B05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785926"/>
            <a:ext cx="8286808" cy="43577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dirty="0" smtClean="0">
                <a:solidFill>
                  <a:schemeClr val="tx1"/>
                </a:solidFill>
              </a:rPr>
              <a:t>عاش في </a:t>
            </a:r>
            <a:r>
              <a:rPr lang="ar-DZ" sz="2800" dirty="0" err="1" smtClean="0">
                <a:solidFill>
                  <a:schemeClr val="tx1"/>
                </a:solidFill>
              </a:rPr>
              <a:t>افريقيا</a:t>
            </a:r>
            <a:r>
              <a:rPr lang="ar-DZ" sz="2800" dirty="0" smtClean="0">
                <a:solidFill>
                  <a:schemeClr val="tx1"/>
                </a:solidFill>
              </a:rPr>
              <a:t> ما بين 2,2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1 مليون سنة قبل الحالي ,و قد انصهر مباشرة من </a:t>
            </a:r>
            <a:r>
              <a:rPr lang="ar-DZ" sz="2800" dirty="0" err="1" smtClean="0">
                <a:solidFill>
                  <a:schemeClr val="tx1"/>
                </a:solidFill>
              </a:rPr>
              <a:t>الانسان</a:t>
            </a:r>
            <a:r>
              <a:rPr lang="ar-DZ" sz="2800" dirty="0" smtClean="0">
                <a:solidFill>
                  <a:schemeClr val="tx1"/>
                </a:solidFill>
              </a:rPr>
              <a:t> الماهر,السعة </a:t>
            </a:r>
            <a:r>
              <a:rPr lang="ar-DZ" sz="2800" dirty="0" err="1" smtClean="0">
                <a:solidFill>
                  <a:schemeClr val="tx1"/>
                </a:solidFill>
              </a:rPr>
              <a:t>الجمجمية</a:t>
            </a:r>
            <a:r>
              <a:rPr lang="ar-DZ" sz="2800" dirty="0" smtClean="0">
                <a:solidFill>
                  <a:schemeClr val="tx1"/>
                </a:solidFill>
              </a:rPr>
              <a:t> تبلغ 850 سم3 ,يبلغ طوله 1,55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1,70 </a:t>
            </a:r>
            <a:r>
              <a:rPr lang="ar-DZ" sz="2800" dirty="0" err="1" smtClean="0">
                <a:solidFill>
                  <a:schemeClr val="tx1"/>
                </a:solidFill>
              </a:rPr>
              <a:t>م</a:t>
            </a:r>
            <a:r>
              <a:rPr lang="ar-DZ" sz="2800" dirty="0" smtClean="0">
                <a:solidFill>
                  <a:schemeClr val="tx1"/>
                </a:solidFill>
              </a:rPr>
              <a:t> و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زنه  </a:t>
            </a:r>
          </a:p>
          <a:p>
            <a:pPr algn="r"/>
            <a:r>
              <a:rPr lang="ar-DZ" sz="2800" dirty="0" smtClean="0">
                <a:solidFill>
                  <a:schemeClr val="tx1"/>
                </a:solidFill>
              </a:rPr>
              <a:t>من 50 </a:t>
            </a:r>
            <a:r>
              <a:rPr lang="ar-DZ" sz="2800" dirty="0" err="1" smtClean="0">
                <a:solidFill>
                  <a:schemeClr val="tx1"/>
                </a:solidFill>
              </a:rPr>
              <a:t>الى</a:t>
            </a:r>
            <a:r>
              <a:rPr lang="ar-DZ" sz="2800" dirty="0" smtClean="0">
                <a:solidFill>
                  <a:schemeClr val="tx1"/>
                </a:solidFill>
              </a:rPr>
              <a:t> 65 </a:t>
            </a:r>
            <a:r>
              <a:rPr lang="ar-DZ" sz="2800" dirty="0" err="1" smtClean="0">
                <a:solidFill>
                  <a:schemeClr val="tx1"/>
                </a:solidFill>
              </a:rPr>
              <a:t>كغ</a:t>
            </a:r>
            <a:r>
              <a:rPr lang="ar-DZ" sz="2800" dirty="0" smtClean="0">
                <a:solidFill>
                  <a:schemeClr val="tx1"/>
                </a:solidFill>
              </a:rPr>
              <a:t>.</a:t>
            </a:r>
            <a:r>
              <a:rPr lang="ar-DZ" sz="2800" dirty="0" err="1" smtClean="0">
                <a:solidFill>
                  <a:schemeClr val="tx1"/>
                </a:solidFill>
              </a:rPr>
              <a:t>اومو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ارقستر</a:t>
            </a:r>
            <a:r>
              <a:rPr lang="ar-DZ" sz="2800" dirty="0" smtClean="0">
                <a:solidFill>
                  <a:schemeClr val="tx1"/>
                </a:solidFill>
              </a:rPr>
              <a:t> استعمل </a:t>
            </a:r>
            <a:r>
              <a:rPr lang="ar-DZ" sz="2800" dirty="0" err="1" smtClean="0">
                <a:solidFill>
                  <a:schemeClr val="tx1"/>
                </a:solidFill>
              </a:rPr>
              <a:t>ادوات</a:t>
            </a:r>
            <a:r>
              <a:rPr lang="ar-DZ" sz="2800" dirty="0" smtClean="0">
                <a:solidFill>
                  <a:schemeClr val="tx1"/>
                </a:solidFill>
              </a:rPr>
              <a:t> حجرية </a:t>
            </a:r>
            <a:r>
              <a:rPr lang="ar-DZ" sz="2800" dirty="0" err="1" smtClean="0">
                <a:solidFill>
                  <a:schemeClr val="tx1"/>
                </a:solidFill>
              </a:rPr>
              <a:t>مقصبة</a:t>
            </a:r>
            <a:r>
              <a:rPr lang="ar-DZ" sz="2800" dirty="0" smtClean="0">
                <a:solidFill>
                  <a:schemeClr val="tx1"/>
                </a:solidFill>
              </a:rPr>
              <a:t> من جهتين كان قادرا على المشي باستقامة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الجري </a:t>
            </a:r>
            <a:r>
              <a:rPr lang="ar-DZ" sz="2800" dirty="0" err="1" smtClean="0">
                <a:solidFill>
                  <a:schemeClr val="tx1"/>
                </a:solidFill>
              </a:rPr>
              <a:t>و</a:t>
            </a:r>
            <a:r>
              <a:rPr lang="ar-DZ" sz="2800" dirty="0" smtClean="0">
                <a:solidFill>
                  <a:schemeClr val="tx1"/>
                </a:solidFill>
              </a:rPr>
              <a:t> جسمه منتصب تماما</a:t>
            </a:r>
            <a:r>
              <a:rPr lang="ar-DZ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91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785918" y="500042"/>
            <a:ext cx="5000660" cy="11287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Homo </a:t>
            </a:r>
            <a:r>
              <a:rPr lang="fr-FR" sz="3200" b="1" dirty="0" err="1" smtClean="0">
                <a:solidFill>
                  <a:srgbClr val="00B050"/>
                </a:solidFill>
              </a:rPr>
              <a:t>georgicus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40" y="1500174"/>
            <a:ext cx="8572560" cy="4429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dirty="0" smtClean="0">
                <a:solidFill>
                  <a:schemeClr val="tx1"/>
                </a:solidFill>
              </a:rPr>
              <a:t>وجد مؤخرا في </a:t>
            </a:r>
            <a:r>
              <a:rPr lang="ar-DZ" sz="2800" dirty="0" err="1" smtClean="0">
                <a:solidFill>
                  <a:schemeClr val="tx1"/>
                </a:solidFill>
              </a:rPr>
              <a:t>دامناسيس</a:t>
            </a:r>
            <a:r>
              <a:rPr lang="ar-DZ" sz="2800" dirty="0" smtClean="0">
                <a:solidFill>
                  <a:schemeClr val="tx1"/>
                </a:solidFill>
              </a:rPr>
              <a:t> في جورجيا عند البعض صنف كنوع من </a:t>
            </a:r>
            <a:r>
              <a:rPr lang="ar-DZ" sz="2800" dirty="0" err="1" smtClean="0">
                <a:solidFill>
                  <a:schemeClr val="tx1"/>
                </a:solidFill>
              </a:rPr>
              <a:t>الهومو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غراسترالاروبي</a:t>
            </a:r>
            <a:r>
              <a:rPr lang="ar-DZ" sz="2800" dirty="0" smtClean="0">
                <a:solidFill>
                  <a:schemeClr val="tx1"/>
                </a:solidFill>
              </a:rPr>
              <a:t> بقاياه وجد كمجموعات  حجرية التي تسمح لهذا النوع بالصيد.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39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7290" y="285728"/>
            <a:ext cx="6500858" cy="635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928794" y="3929066"/>
          <a:ext cx="5191140" cy="2571765"/>
        </p:xfrm>
        <a:graphic>
          <a:graphicData uri="http://schemas.openxmlformats.org/drawingml/2006/table">
            <a:tbl>
              <a:tblPr/>
              <a:tblGrid>
                <a:gridCol w="2595570"/>
                <a:gridCol w="2595570"/>
              </a:tblGrid>
              <a:tr h="367395">
                <a:tc gridSpan="2">
                  <a:txBody>
                    <a:bodyPr/>
                    <a:lstStyle/>
                    <a:p>
                      <a:r>
                        <a:rPr lang="fr-FR" dirty="0"/>
                        <a:t>Classification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>
                          <a:hlinkClick r:id="rId2" tooltip="Règne (biologie)"/>
                        </a:rPr>
                        <a:t>Règne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hlinkClick r:id="rId3" tooltip="Animalia"/>
                        </a:rPr>
                        <a:t>Animalia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 dirty="0">
                          <a:hlinkClick r:id="rId4" tooltip="Embranchement (biologie)"/>
                        </a:rPr>
                        <a:t>Embranchement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hlinkClick r:id="rId5" tooltip="Chordata"/>
                        </a:rPr>
                        <a:t>Chordata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 dirty="0">
                          <a:hlinkClick r:id="rId6" tooltip="Classe (biologie)"/>
                        </a:rPr>
                        <a:t>Classe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hlinkClick r:id="rId7" tooltip="Mammalia"/>
                        </a:rPr>
                        <a:t>Mammalia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>
                          <a:hlinkClick r:id="rId8" tooltip="Ordre (biologie)"/>
                        </a:rPr>
                        <a:t>Ordre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9" tooltip="Primates"/>
                        </a:rPr>
                        <a:t>Primates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>
                          <a:hlinkClick r:id="rId10" tooltip="Famille (biologie)"/>
                        </a:rPr>
                        <a:t>Famille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hlinkClick r:id="rId11" tooltip="Hominidae"/>
                        </a:rPr>
                        <a:t>Hominidae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fr-FR">
                          <a:hlinkClick r:id="rId12" tooltip="Genre (biologie)"/>
                        </a:rPr>
                        <a:t>Genre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13" tooltip="Homo"/>
                        </a:rPr>
                        <a:t>Homo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3175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/>
              </a:rPr>
              <a:t>  </a:t>
            </a:r>
            <a:r>
              <a:rPr kumimoji="0" lang="fr-FR" sz="1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</a:t>
            </a:r>
          </a:p>
        </p:txBody>
      </p:sp>
      <p:sp>
        <p:nvSpPr>
          <p:cNvPr id="12290" name="AutoShape 2" descr="Description de cette image, également commentée ci-après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143240" y="-2428916"/>
            <a:ext cx="2762250" cy="2162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5984" y="500042"/>
            <a:ext cx="4714908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0100" y="1785926"/>
            <a:ext cx="7643866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ظهر في إفريقيا الشرقية وذلك في حوالي 2مليون سنة  لديه جمجمة كبيرة نوعا ما مقارنتا بالإنسان الماهر ويتراوح حجمها ما بين 800و1200سم3 </a:t>
            </a:r>
            <a:r>
              <a:rPr lang="ar-DZ" sz="2400" dirty="0" err="1" smtClean="0">
                <a:solidFill>
                  <a:schemeClr val="tx1"/>
                </a:solidFill>
              </a:rPr>
              <a:t>و</a:t>
            </a:r>
            <a:r>
              <a:rPr lang="ar-DZ" sz="2400" dirty="0" smtClean="0">
                <a:solidFill>
                  <a:schemeClr val="tx1"/>
                </a:solidFill>
              </a:rPr>
              <a:t> هو ذو قامة تتراوح 1,70م ويتميز انه ليس متسلق بل ماشي على القدمين وذلك لمسافات طويلة جدا ,انتشر في كل من </a:t>
            </a:r>
            <a:r>
              <a:rPr lang="ar-DZ" sz="2400" dirty="0" err="1" smtClean="0">
                <a:solidFill>
                  <a:schemeClr val="tx1"/>
                </a:solidFill>
              </a:rPr>
              <a:t>اروبا</a:t>
            </a:r>
            <a:r>
              <a:rPr lang="ar-DZ" sz="2400" dirty="0" smtClean="0">
                <a:solidFill>
                  <a:schemeClr val="tx1"/>
                </a:solidFill>
              </a:rPr>
              <a:t> وصولا </a:t>
            </a:r>
            <a:r>
              <a:rPr lang="ar-DZ" sz="2400" dirty="0" err="1" smtClean="0">
                <a:solidFill>
                  <a:schemeClr val="tx1"/>
                </a:solidFill>
              </a:rPr>
              <a:t>الى</a:t>
            </a:r>
            <a:r>
              <a:rPr lang="ar-DZ" sz="2400" dirty="0" smtClean="0">
                <a:solidFill>
                  <a:schemeClr val="tx1"/>
                </a:solidFill>
              </a:rPr>
              <a:t> الصين </a:t>
            </a:r>
            <a:r>
              <a:rPr lang="ar-DZ" sz="2400" dirty="0" err="1" smtClean="0">
                <a:solidFill>
                  <a:schemeClr val="tx1"/>
                </a:solidFill>
              </a:rPr>
              <a:t>و</a:t>
            </a:r>
            <a:r>
              <a:rPr lang="ar-DZ" sz="2400" dirty="0" smtClean="0">
                <a:solidFill>
                  <a:schemeClr val="tx1"/>
                </a:solidFill>
              </a:rPr>
              <a:t> تميزت صناعته بنوع من التطور سواء من الناحية التقنية </a:t>
            </a:r>
            <a:r>
              <a:rPr lang="ar-DZ" sz="2400" dirty="0" err="1" smtClean="0">
                <a:solidFill>
                  <a:schemeClr val="tx1"/>
                </a:solidFill>
              </a:rPr>
              <a:t>او</a:t>
            </a:r>
            <a:r>
              <a:rPr lang="ar-DZ" sz="2400" dirty="0" smtClean="0">
                <a:solidFill>
                  <a:schemeClr val="tx1"/>
                </a:solidFill>
              </a:rPr>
              <a:t> الجمالية ذا الوجهين.</a:t>
            </a:r>
          </a:p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اكتشف سنة 1891 لديه فخذ يشبه لفخذ </a:t>
            </a:r>
            <a:r>
              <a:rPr lang="ar-DZ" sz="2400" dirty="0" err="1" smtClean="0">
                <a:solidFill>
                  <a:schemeClr val="tx1"/>
                </a:solidFill>
              </a:rPr>
              <a:t>الانسان</a:t>
            </a:r>
            <a:r>
              <a:rPr lang="ar-DZ" sz="2400" dirty="0" smtClean="0">
                <a:solidFill>
                  <a:schemeClr val="tx1"/>
                </a:solidFill>
              </a:rPr>
              <a:t> الحالي, ولقد </a:t>
            </a:r>
            <a:r>
              <a:rPr lang="ar-DZ" sz="2400" dirty="0" err="1" smtClean="0">
                <a:solidFill>
                  <a:schemeClr val="tx1"/>
                </a:solidFill>
              </a:rPr>
              <a:t>اعطيت</a:t>
            </a:r>
            <a:r>
              <a:rPr lang="ar-DZ" sz="2400" dirty="0" smtClean="0">
                <a:solidFill>
                  <a:schemeClr val="tx1"/>
                </a:solidFill>
              </a:rPr>
              <a:t> له تسمية المنتصب </a:t>
            </a:r>
            <a:r>
              <a:rPr lang="ar-DZ" sz="2400" dirty="0" err="1" smtClean="0">
                <a:solidFill>
                  <a:schemeClr val="tx1"/>
                </a:solidFill>
              </a:rPr>
              <a:t>لانه</a:t>
            </a:r>
            <a:r>
              <a:rPr lang="ar-DZ" sz="2400" dirty="0" smtClean="0">
                <a:solidFill>
                  <a:schemeClr val="tx1"/>
                </a:solidFill>
              </a:rPr>
              <a:t> فرضت له حالة جسم </a:t>
            </a:r>
            <a:r>
              <a:rPr lang="ar-DZ" sz="2400" dirty="0" err="1" smtClean="0">
                <a:solidFill>
                  <a:schemeClr val="tx1"/>
                </a:solidFill>
              </a:rPr>
              <a:t>الانسان</a:t>
            </a:r>
            <a:r>
              <a:rPr lang="ar-DZ" sz="2400" dirty="0" smtClean="0">
                <a:solidFill>
                  <a:schemeClr val="tx1"/>
                </a:solidFill>
              </a:rPr>
              <a:t>.لكن </a:t>
            </a:r>
            <a:r>
              <a:rPr lang="ar-DZ" sz="2400" dirty="0" err="1" smtClean="0">
                <a:solidFill>
                  <a:schemeClr val="tx1"/>
                </a:solidFill>
              </a:rPr>
              <a:t>الان</a:t>
            </a:r>
            <a:r>
              <a:rPr lang="ar-DZ" sz="2400" dirty="0" smtClean="0">
                <a:solidFill>
                  <a:schemeClr val="tx1"/>
                </a:solidFill>
              </a:rPr>
              <a:t> اتفق العلماء تقريبا على </a:t>
            </a:r>
            <a:r>
              <a:rPr lang="ar-DZ" sz="2400" dirty="0" err="1" smtClean="0">
                <a:solidFill>
                  <a:schemeClr val="tx1"/>
                </a:solidFill>
              </a:rPr>
              <a:t>ان</a:t>
            </a:r>
            <a:r>
              <a:rPr lang="ar-DZ" sz="2400" dirty="0" smtClean="0">
                <a:solidFill>
                  <a:schemeClr val="tx1"/>
                </a:solidFill>
              </a:rPr>
              <a:t> البقايا المعثور عليها لا تنتمي </a:t>
            </a:r>
            <a:r>
              <a:rPr lang="ar-DZ" sz="2400" dirty="0" err="1" smtClean="0">
                <a:solidFill>
                  <a:schemeClr val="tx1"/>
                </a:solidFill>
              </a:rPr>
              <a:t>اليه</a:t>
            </a:r>
            <a:r>
              <a:rPr lang="ar-DZ" sz="2400" dirty="0" smtClean="0">
                <a:solidFill>
                  <a:schemeClr val="tx1"/>
                </a:solidFill>
              </a:rPr>
              <a:t> و لكن التسمية بقيت نفسها.  </a:t>
            </a:r>
            <a:r>
              <a:rPr lang="ar-DZ" sz="32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214546" y="428604"/>
            <a:ext cx="4643470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00B050"/>
                </a:solidFill>
              </a:rPr>
              <a:t>Homo erectus</a:t>
            </a:r>
            <a:endParaRPr lang="fr-F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1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785926"/>
            <a:ext cx="7358114" cy="40719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dirty="0" smtClean="0">
                <a:solidFill>
                  <a:schemeClr val="tx1"/>
                </a:solidFill>
              </a:rPr>
              <a:t>عاش </a:t>
            </a:r>
            <a:r>
              <a:rPr lang="ar-DZ" sz="2800" dirty="0" err="1" smtClean="0">
                <a:solidFill>
                  <a:schemeClr val="tx1"/>
                </a:solidFill>
              </a:rPr>
              <a:t>هاذا</a:t>
            </a:r>
            <a:r>
              <a:rPr lang="ar-DZ" sz="2800" dirty="0" smtClean="0">
                <a:solidFill>
                  <a:schemeClr val="tx1"/>
                </a:solidFill>
              </a:rPr>
              <a:t> النوع في </a:t>
            </a:r>
            <a:r>
              <a:rPr lang="ar-DZ" sz="2800" dirty="0" err="1" smtClean="0">
                <a:solidFill>
                  <a:schemeClr val="tx1"/>
                </a:solidFill>
              </a:rPr>
              <a:t>اوروبا</a:t>
            </a:r>
            <a:r>
              <a:rPr lang="ar-DZ" sz="2800" dirty="0" smtClean="0">
                <a:solidFill>
                  <a:schemeClr val="tx1"/>
                </a:solidFill>
              </a:rPr>
              <a:t> و شمال </a:t>
            </a:r>
            <a:r>
              <a:rPr lang="ar-DZ" sz="2800" dirty="0" err="1" smtClean="0">
                <a:solidFill>
                  <a:schemeClr val="tx1"/>
                </a:solidFill>
              </a:rPr>
              <a:t>افريقيا</a:t>
            </a:r>
            <a:r>
              <a:rPr lang="ar-DZ" sz="2800" dirty="0" smtClean="0">
                <a:solidFill>
                  <a:schemeClr val="tx1"/>
                </a:solidFill>
              </a:rPr>
              <a:t> في مناخ يشبه الحالي </a:t>
            </a:r>
            <a:r>
              <a:rPr lang="ar-DZ" sz="2800" dirty="0" err="1" smtClean="0">
                <a:solidFill>
                  <a:schemeClr val="tx1"/>
                </a:solidFill>
              </a:rPr>
              <a:t>او</a:t>
            </a:r>
            <a:r>
              <a:rPr lang="ar-DZ" sz="2800" dirty="0" smtClean="0">
                <a:solidFill>
                  <a:schemeClr val="tx1"/>
                </a:solidFill>
              </a:rPr>
              <a:t> يعتقد انه </a:t>
            </a:r>
            <a:r>
              <a:rPr lang="ar-DZ" sz="2800" dirty="0" err="1" smtClean="0">
                <a:solidFill>
                  <a:schemeClr val="tx1"/>
                </a:solidFill>
              </a:rPr>
              <a:t>مناصل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الانسان</a:t>
            </a:r>
            <a:r>
              <a:rPr lang="ar-DZ" sz="2800" dirty="0" smtClean="0">
                <a:solidFill>
                  <a:schemeClr val="tx1"/>
                </a:solidFill>
              </a:rPr>
              <a:t> العاقل.عثر على مجموعة تتكون من 8 عناصر في موقع </a:t>
            </a:r>
            <a:r>
              <a:rPr lang="ar-DZ" sz="2800" dirty="0" err="1" smtClean="0">
                <a:solidFill>
                  <a:schemeClr val="tx1"/>
                </a:solidFill>
              </a:rPr>
              <a:t>اتابويلكا</a:t>
            </a:r>
            <a:r>
              <a:rPr lang="ar-DZ" sz="2800" dirty="0" smtClean="0">
                <a:solidFill>
                  <a:schemeClr val="tx1"/>
                </a:solidFill>
              </a:rPr>
              <a:t> باسبانيا </a:t>
            </a:r>
            <a:r>
              <a:rPr lang="ar-DZ" sz="2800" dirty="0" err="1" smtClean="0">
                <a:solidFill>
                  <a:schemeClr val="tx1"/>
                </a:solidFill>
              </a:rPr>
              <a:t>ارخت</a:t>
            </a:r>
            <a:r>
              <a:rPr lang="ar-DZ" sz="2800" dirty="0" smtClean="0">
                <a:solidFill>
                  <a:schemeClr val="tx1"/>
                </a:solidFill>
              </a:rPr>
              <a:t> ب 800 </a:t>
            </a:r>
            <a:r>
              <a:rPr lang="ar-DZ" sz="2800" dirty="0" err="1" smtClean="0">
                <a:solidFill>
                  <a:schemeClr val="tx1"/>
                </a:solidFill>
              </a:rPr>
              <a:t>الف</a:t>
            </a:r>
            <a:r>
              <a:rPr lang="ar-DZ" sz="2800" dirty="0" smtClean="0">
                <a:solidFill>
                  <a:schemeClr val="tx1"/>
                </a:solidFill>
              </a:rPr>
              <a:t> سنة.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714356"/>
            <a:ext cx="4643470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</a:rPr>
              <a:t>Homo </a:t>
            </a:r>
            <a:r>
              <a:rPr lang="fr-FR" sz="3200" b="1" dirty="0" err="1" smtClean="0">
                <a:solidFill>
                  <a:srgbClr val="00B050"/>
                </a:solidFill>
              </a:rPr>
              <a:t>Antecessor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42976" y="1643050"/>
            <a:ext cx="7786742" cy="5214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تقسيمها إلى قسمين: 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Bipédie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أي السير على قدمين،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crânienne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التطور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الجمجمي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endParaRPr lang="ar-D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السير على قدمين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تعتبر من الخصائص الهامة 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الرئيسية التي يجب أن  تتوفر لدى الكائن حتى يوضع  في السلسلة البشرية 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Lignée humaine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كي تكون هذه الخاصية يجب أن تتوفر شروط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أهمها:</a:t>
            </a:r>
          </a:p>
          <a:p>
            <a:pPr algn="r" rtl="1"/>
            <a:endParaRPr lang="ar-D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أن تكون أربع انحناءات على مستوى العمود الفقري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Courbures  .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fr-F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حوض واسع عريض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مائل حتى يسمح لأحسن استقرار أثناء المشي.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أن يكون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عضم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الفخذ منحرف عن العمود الفقري، </a:t>
            </a:r>
            <a:r>
              <a:rPr lang="ar-D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هذا ما يسمح  للقدمين أن تكونا عموديتين على  مركز الجاذبية.</a:t>
            </a:r>
            <a:endParaRPr lang="ar-D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57290" y="285728"/>
            <a:ext cx="6929486" cy="106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الخصائص التشريحية </a:t>
            </a:r>
            <a:r>
              <a:rPr lang="ar-DZ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المرفولوجية</a:t>
            </a:r>
            <a:r>
              <a:rPr lang="ar-DZ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00100" y="1214422"/>
            <a:ext cx="8143900" cy="56435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ar-DZ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الأطراف العليا تكون مختصرة</a:t>
            </a:r>
          </a:p>
          <a:p>
            <a:pPr algn="r" rtl="1"/>
            <a:r>
              <a:rPr lang="ar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التطور </a:t>
            </a:r>
            <a:r>
              <a:rPr lang="ar-DZ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الجمجمي</a:t>
            </a:r>
            <a:r>
              <a:rPr lang="ar-D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وهو عنصر هام،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يمكن التعرف على العديد من الأشياء، كملامح  الوجه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حجم المخ  للتعرف على القدرات  الذهنية، ولمعرفة  إن  كانت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الالإبهام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يكون متوازي  وعلى نفس المستوى  مع  أصابع  القدم الأخرى , ويكون  وجود  تقوس  في  غرس القدم.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جمجمة  متطورة  يجب: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حجم الجمجمة كبير من 500إلى 1600 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cm³ 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استدارة الجمجمة.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وجه مسطح.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غياب حجاب العينين </a:t>
            </a:r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bourrelet sous-orbitaire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1428728" y="0"/>
            <a:ext cx="6786610" cy="1071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الخاتمة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857224" y="1643050"/>
            <a:ext cx="785818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dirty="0" smtClean="0">
                <a:solidFill>
                  <a:schemeClr val="tx1"/>
                </a:solidFill>
              </a:rPr>
              <a:t>إ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  أصل  تطور الإنسان  مربوط  أساسيا  بالميتافيزيقية، فمن القديم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شرح  في أساطير متعلقة  بالديانة، بعدها  بدأت النظريات  تأخذ مسارا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جديدا،  فقد  ظهر العديد من الباحثين الذين  بدؤوا  في  وضع  شجرة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تطورية  يبينون  فيها المراحل التطورية التي  مرّ عليها الإنسان،  وقد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اعتمدوا  على  دراسة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المستحاثات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التي  يعثرون  عليها  أثناء  تنقيبهم،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و أيضا  خصائص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مورفولوجية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،  تشريحية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ثقافية  هكذا حتى</a:t>
            </a:r>
          </a:p>
          <a:p>
            <a:pPr algn="r" rtl="1"/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يصلوا إلى  تصنيف  </a:t>
            </a:r>
            <a:r>
              <a:rPr lang="ar-DZ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D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ترتيب  لهذا  المستحث.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4787764" y="6537325"/>
            <a:ext cx="311850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/>
          <a:lstStyle/>
          <a:p>
            <a:pPr algn="just" defTabSz="957263">
              <a:defRPr/>
            </a:pPr>
            <a:endParaRPr lang="en-US" sz="2400" b="1" dirty="0"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2290" y="1933560"/>
            <a:ext cx="19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sz="2400"/>
          </a:p>
        </p:txBody>
      </p:sp>
      <p:sp>
        <p:nvSpPr>
          <p:cNvPr id="76" name="AutoShape 52"/>
          <p:cNvSpPr>
            <a:spLocks noChangeArrowheads="1"/>
          </p:cNvSpPr>
          <p:nvPr/>
        </p:nvSpPr>
        <p:spPr bwMode="gray">
          <a:xfrm>
            <a:off x="4742585" y="1317900"/>
            <a:ext cx="3786214" cy="412727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 </a:t>
            </a:r>
            <a:endParaRPr lang="en-US" altLang="fr-FR" sz="2400" b="1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Constantia" panose="02030602050306030303" pitchFamily="18" charset="0"/>
            </a:endParaRPr>
          </a:p>
        </p:txBody>
      </p:sp>
      <p:sp>
        <p:nvSpPr>
          <p:cNvPr id="75" name="AutoShape 52"/>
          <p:cNvSpPr>
            <a:spLocks noChangeArrowheads="1"/>
          </p:cNvSpPr>
          <p:nvPr/>
        </p:nvSpPr>
        <p:spPr bwMode="gray">
          <a:xfrm>
            <a:off x="857224" y="1928802"/>
            <a:ext cx="7786742" cy="412727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sz="2400" dirty="0" smtClean="0"/>
              <a:t>-</a:t>
            </a:r>
            <a:r>
              <a:rPr lang="ar-DZ" sz="2400" dirty="0" smtClean="0"/>
              <a:t>تعريف السلالة</a:t>
            </a:r>
            <a:endParaRPr lang="en-US" alt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642910" y="2571744"/>
            <a:ext cx="7930587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DZ" altLang="fr-FR" sz="2400" b="1" dirty="0" smtClean="0">
                <a:latin typeface="Constantia" panose="02030602050306030303" pitchFamily="18" charset="0"/>
              </a:rPr>
              <a:t>-الاسترالوبتيك</a:t>
            </a:r>
            <a:endParaRPr lang="en-US" altLang="fr-FR" sz="2400" b="1" dirty="0">
              <a:latin typeface="Constantia" panose="02030602050306030303" pitchFamily="18" charset="0"/>
            </a:endParaRPr>
          </a:p>
        </p:txBody>
      </p:sp>
      <p:sp>
        <p:nvSpPr>
          <p:cNvPr id="53" name="AutoShape 52"/>
          <p:cNvSpPr>
            <a:spLocks noChangeArrowheads="1"/>
          </p:cNvSpPr>
          <p:nvPr/>
        </p:nvSpPr>
        <p:spPr bwMode="gray">
          <a:xfrm>
            <a:off x="2357422" y="3214686"/>
            <a:ext cx="6215106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DZ" altLang="fr-FR" sz="2400" b="1" dirty="0" smtClean="0">
                <a:latin typeface="Constantia" panose="02030602050306030303" pitchFamily="18" charset="0"/>
              </a:rPr>
              <a:t>-</a:t>
            </a:r>
            <a:r>
              <a:rPr lang="ar-DZ" altLang="fr-FR" sz="2400" b="1" dirty="0" err="1" smtClean="0">
                <a:latin typeface="Constantia" panose="02030602050306030303" pitchFamily="18" charset="0"/>
              </a:rPr>
              <a:t>انواع</a:t>
            </a:r>
            <a:r>
              <a:rPr lang="ar-DZ" altLang="fr-FR" sz="2400" b="1" dirty="0" smtClean="0">
                <a:latin typeface="Constantia" panose="02030602050306030303" pitchFamily="18" charset="0"/>
              </a:rPr>
              <a:t> الاسترالوبتيك</a:t>
            </a:r>
            <a:endParaRPr lang="fr-FR" altLang="fr-FR" sz="2400" b="1" dirty="0">
              <a:latin typeface="Constantia" panose="02030602050306030303" pitchFamily="18" charset="0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gray">
          <a:xfrm>
            <a:off x="1980396" y="3857628"/>
            <a:ext cx="6520694" cy="412727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DZ" altLang="fr-FR" sz="2400" b="1" dirty="0" smtClean="0">
                <a:latin typeface="Constantia" panose="02030602050306030303" pitchFamily="18" charset="0"/>
              </a:rPr>
              <a:t>-</a:t>
            </a:r>
            <a:r>
              <a:rPr lang="ar-DZ" altLang="fr-FR" sz="2400" b="1" dirty="0" err="1" smtClean="0">
                <a:latin typeface="Constantia" panose="02030602050306030303" pitchFamily="18" charset="0"/>
              </a:rPr>
              <a:t>انواع</a:t>
            </a:r>
            <a:r>
              <a:rPr lang="ar-DZ" altLang="fr-FR" sz="2400" b="1" dirty="0" smtClean="0">
                <a:latin typeface="Constantia" panose="02030602050306030303" pitchFamily="18" charset="0"/>
              </a:rPr>
              <a:t> </a:t>
            </a:r>
            <a:r>
              <a:rPr lang="ar-DZ" altLang="fr-FR" sz="2400" b="1" dirty="0" err="1" smtClean="0">
                <a:latin typeface="Constantia" panose="02030602050306030303" pitchFamily="18" charset="0"/>
              </a:rPr>
              <a:t>الهومو</a:t>
            </a:r>
            <a:endParaRPr lang="fr-FR" altLang="fr-FR" sz="2400" b="1" dirty="0">
              <a:latin typeface="Constantia" panose="02030602050306030303" pitchFamily="18" charset="0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gray">
          <a:xfrm>
            <a:off x="1980396" y="4357694"/>
            <a:ext cx="6520694" cy="412727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DZ" altLang="fr-FR" sz="2400" b="1" dirty="0" smtClean="0"/>
              <a:t>-الخصائص الثقافية </a:t>
            </a:r>
            <a:r>
              <a:rPr lang="ar-DZ" altLang="fr-FR" sz="2400" b="1" dirty="0" err="1" smtClean="0"/>
              <a:t>و</a:t>
            </a:r>
            <a:r>
              <a:rPr lang="ar-DZ" altLang="fr-FR" sz="2400" b="1" dirty="0" smtClean="0"/>
              <a:t> </a:t>
            </a:r>
            <a:r>
              <a:rPr lang="ar-DZ" altLang="fr-FR" sz="2400" b="1" dirty="0" err="1" smtClean="0"/>
              <a:t>المورفلوجية</a:t>
            </a:r>
            <a:endParaRPr lang="en-US" altLang="fr-FR" sz="2400" b="1" dirty="0"/>
          </a:p>
        </p:txBody>
      </p:sp>
      <p:grpSp>
        <p:nvGrpSpPr>
          <p:cNvPr id="116" name="Groupe 115"/>
          <p:cNvGrpSpPr/>
          <p:nvPr/>
        </p:nvGrpSpPr>
        <p:grpSpPr>
          <a:xfrm>
            <a:off x="3428992" y="5214950"/>
            <a:ext cx="5001796" cy="412728"/>
            <a:chOff x="2144383" y="6417748"/>
            <a:chExt cx="5729429" cy="508000"/>
          </a:xfrm>
        </p:grpSpPr>
        <p:sp>
          <p:nvSpPr>
            <p:cNvPr id="13" name="AutoShape 48"/>
            <p:cNvSpPr>
              <a:spLocks noChangeArrowheads="1"/>
            </p:cNvSpPr>
            <p:nvPr/>
          </p:nvSpPr>
          <p:spPr bwMode="gray">
            <a:xfrm>
              <a:off x="2168353" y="6417748"/>
              <a:ext cx="5705459" cy="5080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/>
              <a:r>
                <a:rPr lang="ar-DZ" altLang="fr-FR" sz="2400" b="1" dirty="0" smtClean="0">
                  <a:solidFill>
                    <a:srgbClr val="002060"/>
                  </a:solidFill>
                </a:rPr>
                <a:t>-الخاتمة</a:t>
              </a:r>
              <a:endParaRPr lang="en-US" altLang="fr-FR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06" name="Connecteur droit 105"/>
            <p:cNvCxnSpPr>
              <a:endCxn id="105" idx="1"/>
            </p:cNvCxnSpPr>
            <p:nvPr/>
          </p:nvCxnSpPr>
          <p:spPr>
            <a:xfrm rot="5400000" flipH="1" flipV="1">
              <a:off x="2144315" y="6601903"/>
              <a:ext cx="1955" cy="181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 gauche 13"/>
          <p:cNvSpPr/>
          <p:nvPr/>
        </p:nvSpPr>
        <p:spPr>
          <a:xfrm>
            <a:off x="7858148" y="428604"/>
            <a:ext cx="12858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608203" y="500042"/>
            <a:ext cx="321471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خطة البحث:</a:t>
            </a:r>
            <a:endParaRPr lang="fr-FR" dirty="0"/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gray">
          <a:xfrm>
            <a:off x="4714876" y="1285860"/>
            <a:ext cx="3786214" cy="412727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DZ" altLang="fr-FR" sz="24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Constantia" panose="02030602050306030303" pitchFamily="18" charset="0"/>
              </a:rPr>
              <a:t>-المقدمة</a:t>
            </a:r>
            <a:endParaRPr lang="en-US" altLang="fr-FR" sz="2400" b="1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BD7D-2869-4D77-9AFF-CA5817AE84A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214414" y="642918"/>
            <a:ext cx="7000924" cy="428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 smtClean="0">
                <a:solidFill>
                  <a:srgbClr val="002060"/>
                </a:solidFill>
              </a:rPr>
              <a:t>Merci pour votre attention</a:t>
            </a:r>
            <a:endParaRPr lang="fr-F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571612"/>
            <a:ext cx="8496944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28662" y="1643050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12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إن معظم الناس يعتقدون إن الإنسان خلق على ما عليه الآن ,إلا إن أطلق العالم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داروين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نظريته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المشهورة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التي يعتبر فيها إن نوعنا هاذ ينحدر من أنواع أخرى شبيهة بالقرود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إننا لسنا سوى جزء لا يتجزأ من المملكة الحيوانية,مما أدى إلى ظهور ثورة غضب عارمة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استهزاء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بالدروينيين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لكن ومع الوقت معظم الناس اخذوا يتقبلون الفكرة تدريجيا.وقد ظهر هاذ من خلال الرحلات التي انطلقت للبحث عن أجدادنا وأسلافنا أهمهم العالم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توماس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هانري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هكسلي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الذي صرح في كتابه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الإنسان في الطبيعة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سنة1863 بمقولته الشهيرة "إن تعظيمنا لنبل الإنسانية لا يقل بمعرفتنا إن الإنسان في مادته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تكوينه لا يختلف عن البهائم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فكيف يمكن تفسير هذا التطور الذي حدث؟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ما هي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اهم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المرا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حل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اللتي</a:t>
            </a:r>
            <a:r>
              <a:rPr kumimoji="0" lang="ar-D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مرت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البشرية لتصل إلى ما هي عليه الآن؟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00562" y="428604"/>
            <a:ext cx="2500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12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2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المقدمة: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143504" y="428604"/>
            <a:ext cx="2200284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err="1" smtClean="0"/>
              <a:t>اا</a:t>
            </a:r>
            <a:r>
              <a:rPr lang="ar-DZ" sz="2800" dirty="0" err="1" smtClean="0">
                <a:solidFill>
                  <a:srgbClr val="00B050"/>
                </a:solidFill>
              </a:rPr>
              <a:t>المقدمة</a:t>
            </a:r>
            <a:r>
              <a:rPr lang="ar-DZ" dirty="0" smtClean="0">
                <a:solidFill>
                  <a:srgbClr val="00B050"/>
                </a:solidFill>
              </a:rPr>
              <a:t>: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>
            <a:off x="7572396" y="357166"/>
            <a:ext cx="15716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23528" y="137542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71604" y="357166"/>
            <a:ext cx="582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ln w="13462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22000" endPos="45500" dir="5400000" sy="-100000" algn="bl" rotWithShape="0"/>
              </a:effectLst>
              <a:latin typeface="Bell MT" panose="02020503060305020303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1932" y="329752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396000" algn="just"/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72000" indent="-396000" algn="just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	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71472" y="1285859"/>
          <a:ext cx="8429684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44"/>
                <a:gridCol w="7895240"/>
              </a:tblGrid>
              <a:tr h="922257">
                <a:tc>
                  <a:txBody>
                    <a:bodyPr/>
                    <a:lstStyle/>
                    <a:p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22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51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2257"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2257"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22257"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https://www.u-picardie.fr/beauchamp/conferences/La_lignee_fichiers/lignee_T_Amata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gner un rectangle avec un coin diagonal 8"/>
          <p:cNvSpPr/>
          <p:nvPr/>
        </p:nvSpPr>
        <p:spPr>
          <a:xfrm>
            <a:off x="1928794" y="214290"/>
            <a:ext cx="5929354" cy="71438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002060"/>
                </a:solidFill>
              </a:rPr>
              <a:t>صورة تمثل ملخص لسلالات البشرية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661106" y="190383"/>
            <a:ext cx="582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3462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22000" endPos="45500" dir="5400000" sy="-100000" algn="bl" rotWithShape="0"/>
                </a:effectLst>
                <a:latin typeface="Bell MT" panose="02020503060305020303" pitchFamily="18" charset="0"/>
                <a:cs typeface="Times New Roman" pitchFamily="18" charset="0"/>
              </a:rPr>
              <a:t> </a:t>
            </a:r>
            <a:endParaRPr lang="fr-FR" sz="3600" b="1" dirty="0">
              <a:ln w="13462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22000" endPos="45500" dir="5400000" sy="-100000" algn="bl" rotWithShape="0"/>
              </a:effectLst>
              <a:latin typeface="Bell MT" panose="02020503060305020303" pitchFamily="18" charset="0"/>
              <a:cs typeface="Times New Roman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71604" y="214290"/>
            <a:ext cx="7215238" cy="571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تعريف السلالة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000240"/>
            <a:ext cx="85011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هي مجموعة من الناس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تتشابه في صفاتها الجسمانية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تختلف فيها عن</a:t>
            </a:r>
            <a:r>
              <a:rPr lang="ar-DZ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غيرها من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المجموعات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يتخذ العلماء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الباحثين عددا من الصفات كمقاييس لتصنيف البشر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سلالات</a:t>
            </a:r>
            <a:r>
              <a:rPr lang="ar-DZ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و تكون اغلب هذه الصفات ظاهرة يمكن مشاهدتها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إدراكها بنظر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الإنسان إليها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هذا ما اعتمدوه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لتحديد المجموعات البشرية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يعود السبب الرئيسي لتطور الإنسان إلى البيئة وكيفية التأقلم فيها فهي التي تصنع الحضارات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 التي تؤثر في تفكيره,وأثبتت دراسات العالم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الانثروبولوجي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الأمريكي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فرانز</a:t>
            </a:r>
            <a:r>
              <a:rPr lang="ar-SA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بواس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صفات</a:t>
            </a:r>
            <a:r>
              <a:rPr lang="fr-F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السلالات البشرية تتبدل عند تبدل ظروفهم البيئية </a:t>
            </a:r>
            <a:r>
              <a:rPr lang="ar-SA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قد قدم مثال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 طول قامة أبناء الصينيين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المهاجرين إلى أمريكا تختلف عن قامة أجدادهم بسبب العوامل البيئية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ésultat de recherche d'images pour &quot;les types australopithèques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7866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avec flèche vers le haut 6"/>
          <p:cNvSpPr/>
          <p:nvPr/>
        </p:nvSpPr>
        <p:spPr>
          <a:xfrm>
            <a:off x="1571604" y="5286388"/>
            <a:ext cx="6715172" cy="1000132"/>
          </a:xfrm>
          <a:prstGeom prst="up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ar-SA" dirty="0" smtClean="0">
                <a:solidFill>
                  <a:schemeClr val="tx1"/>
                </a:solidFill>
              </a:rPr>
              <a:t>صور</a:t>
            </a:r>
            <a:r>
              <a:rPr lang="ar-DZ" dirty="0" smtClean="0">
                <a:solidFill>
                  <a:schemeClr val="tx1"/>
                </a:solidFill>
              </a:rPr>
              <a:t>ة تمثل </a:t>
            </a:r>
            <a:r>
              <a:rPr lang="ar-SA" dirty="0" smtClean="0">
                <a:solidFill>
                  <a:schemeClr val="tx1"/>
                </a:solidFill>
              </a:rPr>
              <a:t>التسلسل </a:t>
            </a:r>
            <a:r>
              <a:rPr lang="ar-SA" dirty="0" err="1" smtClean="0">
                <a:solidFill>
                  <a:schemeClr val="tx1"/>
                </a:solidFill>
              </a:rPr>
              <a:t>الكرونولوجي</a:t>
            </a:r>
            <a:r>
              <a:rPr lang="ar-SA" dirty="0" smtClean="0">
                <a:solidFill>
                  <a:schemeClr val="tx1"/>
                </a:solidFill>
              </a:rPr>
              <a:t> لسلالات</a:t>
            </a:r>
            <a:r>
              <a:rPr lang="ar-DZ" dirty="0" smtClean="0">
                <a:solidFill>
                  <a:schemeClr val="tx1"/>
                </a:solidFill>
              </a:rPr>
              <a:t> البشرية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 horizontal 4"/>
          <p:cNvSpPr/>
          <p:nvPr/>
        </p:nvSpPr>
        <p:spPr>
          <a:xfrm>
            <a:off x="2786050" y="285728"/>
            <a:ext cx="5929354" cy="121444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AUSTRALOPITHEQUE</a:t>
            </a:r>
            <a:r>
              <a:rPr lang="ar-DZ" sz="2800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اوسترالوبتيك</a:t>
            </a:r>
            <a:endParaRPr lang="fr-FR" sz="2800" dirty="0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714348" y="1571612"/>
            <a:ext cx="8072494" cy="5143536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071538" y="2071678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اوسترالوبتيك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أو القرد الجنوبي هو جنس من أشباه البشرية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يعتبر أول مستحث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لمخلويمشي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على الأرض بقدمين اثنين قبل 4,2 مليون سنة .وانقرضت بصورة غريبة هي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جميع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فصائلها قبل ما يزيد عن مليوني سنة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اي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عاشت ما يقارب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ليوني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سنة. يعتقد العلماء أيضا إن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هومو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قد تفرعت عن هذا الجنس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قد يكون هذا هو جدنا الشرعي. وقد سمي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بالاسترالوبتيك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منذ اكتشاف عالم التشريح النمساوي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ريمون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دارت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لجمجمة طفل في بحيرة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منطقة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تونغ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بجنوب إفريقيا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العلاقة التي تربط بين جنس الاسترالوبتيك و الأوائل أشباه البشر من جنس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هومو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مهمة للغاية لفهم هن أين أتى الإنسان الحديث من بين كل الأجناس كلها. و يأتي من جنس الاسترالوبتيك عدة أصناف شبه بشرية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تأتي مرتبة حسب تقدميتها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جميع هذه الفصائل يوجد لها </a:t>
            </a:r>
            <a:r>
              <a:rPr kumimoji="0" lang="ar-D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احافير</a:t>
            </a:r>
            <a:r>
              <a:rPr kumimoji="0" lang="ar-D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محفوظة في متاحف العالم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8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564945" y="1357298"/>
            <a:ext cx="6643734" cy="48574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https://upload.wikimedia.org/wikipedia/commons/thumb/e/e5/Mrs_Ples_Face.jpg/210px-Mrs_Ples_Face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85860"/>
            <a:ext cx="714379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</TotalTime>
  <Words>1442</Words>
  <Application>Microsoft Office PowerPoint</Application>
  <PresentationFormat>Affichage à l'écran (4:3)</PresentationFormat>
  <Paragraphs>165</Paragraphs>
  <Slides>30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Brin</vt:lpstr>
      <vt:lpstr>Diapositive 1</vt:lpstr>
      <vt:lpstr>الجمهورية الجزائرية الديمقراطية جامعة الجزائر2 معهد الآثار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karima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chilali</dc:creator>
  <cp:lastModifiedBy>Customer</cp:lastModifiedBy>
  <cp:revision>576</cp:revision>
  <dcterms:created xsi:type="dcterms:W3CDTF">2011-06-27T11:25:14Z</dcterms:created>
  <dcterms:modified xsi:type="dcterms:W3CDTF">2019-03-07T14:08:02Z</dcterms:modified>
</cp:coreProperties>
</file>