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4" r:id="rId10"/>
    <p:sldId id="285" r:id="rId11"/>
    <p:sldId id="286" r:id="rId12"/>
    <p:sldId id="287" r:id="rId13"/>
    <p:sldId id="305" r:id="rId14"/>
    <p:sldId id="270" r:id="rId15"/>
    <p:sldId id="290" r:id="rId16"/>
    <p:sldId id="291" r:id="rId17"/>
    <p:sldId id="289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2" r:id="rId28"/>
    <p:sldId id="30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88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8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207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164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768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78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287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12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21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98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71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86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99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70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9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32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3026-BE38-4679-9FC6-BAEBCE9C9B84}" type="datetimeFigureOut">
              <a:rPr lang="en-GB" smtClean="0"/>
              <a:pPr/>
              <a:t>25/05/2017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880CB4-6A4A-4FD9-BA8F-4F0A0A2BA27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23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2209800"/>
            <a:ext cx="8915399" cy="2262781"/>
          </a:xfrm>
        </p:spPr>
        <p:txBody>
          <a:bodyPr/>
          <a:lstStyle/>
          <a:p>
            <a:r>
              <a:rPr lang="en-GB" dirty="0" smtClean="0"/>
              <a:t>Postcolonialism and the Provincializing of Europe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b="1" dirty="0" smtClean="0"/>
              <a:t>Making of the Modern World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2" y="705889"/>
            <a:ext cx="12010768" cy="52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3" y="714127"/>
            <a:ext cx="12010767" cy="52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1" y="714126"/>
            <a:ext cx="12007719" cy="5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Justifications for Colonialism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0890"/>
            <a:ext cx="6125580" cy="533710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Civilising Mission: </a:t>
            </a:r>
            <a:r>
              <a:rPr lang="en-GB" b="1" dirty="0"/>
              <a:t>ideological justification</a:t>
            </a:r>
            <a:r>
              <a:rPr lang="en-GB" dirty="0"/>
              <a:t> for imperialism. Colonial subjects depicted as childlike, uncivilised, backwards, weak. Perceived material and moral superiority of European/Western civilisation</a:t>
            </a:r>
          </a:p>
          <a:p>
            <a:endParaRPr lang="en-GB" dirty="0"/>
          </a:p>
          <a:p>
            <a:r>
              <a:rPr lang="en-GB" dirty="0"/>
              <a:t>‘Racism is the psychology of imperialism, the spirit of empire, because racism supplies the element that makes for the righteousness of empire. Hence racism is not simply a by-product of empire but... part of the intestines of empire.’ </a:t>
            </a:r>
            <a:br>
              <a:rPr lang="en-GB" dirty="0"/>
            </a:br>
            <a:r>
              <a:rPr lang="en-GB" sz="1600" dirty="0"/>
              <a:t>Jan </a:t>
            </a:r>
            <a:r>
              <a:rPr lang="en-GB" sz="1600" dirty="0" err="1"/>
              <a:t>Nederveen</a:t>
            </a:r>
            <a:r>
              <a:rPr lang="en-GB" sz="1600" dirty="0"/>
              <a:t> </a:t>
            </a:r>
            <a:r>
              <a:rPr lang="en-GB" sz="1600" dirty="0" err="1"/>
              <a:t>Pieterse</a:t>
            </a:r>
            <a:r>
              <a:rPr lang="en-GB" sz="1600" dirty="0"/>
              <a:t>, </a:t>
            </a:r>
            <a:r>
              <a:rPr lang="en-GB" sz="1600" i="1" dirty="0"/>
              <a:t>Empire and Emancipation; Power and Liberation on a World Scale</a:t>
            </a:r>
            <a:r>
              <a:rPr lang="en-GB" sz="1600" dirty="0"/>
              <a:t> (London, 1990), </a:t>
            </a:r>
            <a:r>
              <a:rPr lang="en-GB" sz="1600" dirty="0" smtClean="0"/>
              <a:t>p.223</a:t>
            </a:r>
            <a:endParaRPr lang="en-GB" sz="1600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Cultural logic of imperialism: view of non-Western world as genetically inferior. System of categorisation in which certain races, societies, cultures perceived as </a:t>
            </a:r>
            <a:r>
              <a:rPr lang="en-GB" dirty="0" smtClean="0"/>
              <a:t>inferior</a:t>
            </a:r>
            <a:endParaRPr lang="en-GB" dirty="0"/>
          </a:p>
          <a:p>
            <a:endParaRPr lang="en-GB" dirty="0"/>
          </a:p>
          <a:p>
            <a:r>
              <a:rPr lang="en-GB" dirty="0"/>
              <a:t>Imperialism as much cultural/ideological as </a:t>
            </a:r>
            <a:r>
              <a:rPr lang="en-GB" dirty="0" smtClean="0"/>
              <a:t>political/economic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794" y="1520890"/>
            <a:ext cx="2632028" cy="4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Postcolonialism / Postcolonial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74574"/>
            <a:ext cx="8915400" cy="529693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Contested concept, </a:t>
            </a:r>
            <a:r>
              <a:rPr lang="en-GB" dirty="0" smtClean="0"/>
              <a:t>no </a:t>
            </a:r>
            <a:r>
              <a:rPr lang="en-GB" dirty="0"/>
              <a:t>general consensus. Difficult to define </a:t>
            </a:r>
            <a:r>
              <a:rPr lang="en-GB" dirty="0" smtClean="0"/>
              <a:t>‘postcolonialism’, </a:t>
            </a:r>
            <a:r>
              <a:rPr lang="en-GB" dirty="0"/>
              <a:t>as </a:t>
            </a:r>
            <a:r>
              <a:rPr lang="en-GB" dirty="0" smtClean="0"/>
              <a:t>is </a:t>
            </a:r>
            <a:r>
              <a:rPr lang="en-GB" dirty="0"/>
              <a:t>difficult to define </a:t>
            </a:r>
            <a:r>
              <a:rPr lang="en-GB" dirty="0" smtClean="0"/>
              <a:t>‘colonialism’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Temporal:</a:t>
            </a:r>
            <a:r>
              <a:rPr lang="en-GB" dirty="0"/>
              <a:t> denotes immediate time after colonialism/independence</a:t>
            </a:r>
          </a:p>
          <a:p>
            <a:endParaRPr lang="en-GB" dirty="0"/>
          </a:p>
          <a:p>
            <a:r>
              <a:rPr lang="en-GB" b="1" dirty="0"/>
              <a:t>Academic discipline:</a:t>
            </a:r>
            <a:r>
              <a:rPr lang="en-GB" dirty="0"/>
              <a:t> set of intellectual methods that analyse, explain, respond to cultural legacies of colonialism and imperialism</a:t>
            </a:r>
          </a:p>
          <a:p>
            <a:endParaRPr lang="en-GB" dirty="0"/>
          </a:p>
          <a:p>
            <a:r>
              <a:rPr lang="en-GB" dirty="0"/>
              <a:t>The study of the effects of colonialism on cultures and societies</a:t>
            </a:r>
          </a:p>
          <a:p>
            <a:endParaRPr lang="en-GB" dirty="0"/>
          </a:p>
          <a:p>
            <a:r>
              <a:rPr lang="en-GB" dirty="0"/>
              <a:t>Postcolonial theory does not presume the end of colonialism, </a:t>
            </a:r>
            <a:r>
              <a:rPr lang="en-GB" dirty="0" smtClean="0"/>
              <a:t>‘post’ </a:t>
            </a:r>
            <a:r>
              <a:rPr lang="en-GB" dirty="0"/>
              <a:t>never just means </a:t>
            </a:r>
            <a:r>
              <a:rPr lang="en-GB" dirty="0" smtClean="0"/>
              <a:t>‘after’</a:t>
            </a:r>
            <a:endParaRPr lang="en-GB" dirty="0"/>
          </a:p>
          <a:p>
            <a:endParaRPr lang="en-GB" dirty="0"/>
          </a:p>
          <a:p>
            <a:r>
              <a:rPr lang="en-GB" dirty="0"/>
              <a:t>Unlike postmodernism, postcolonialism does not imply direct refuting of preceding paradigm. Instead, acknowledges impacts of colonisation, identifies the experience of imperial domination </a:t>
            </a:r>
            <a:r>
              <a:rPr lang="en-GB" dirty="0" smtClean="0"/>
              <a:t>as important, </a:t>
            </a:r>
            <a:r>
              <a:rPr lang="en-GB" dirty="0"/>
              <a:t>draws attention to </a:t>
            </a:r>
            <a:r>
              <a:rPr lang="en-GB" dirty="0" smtClean="0"/>
              <a:t>legacies </a:t>
            </a:r>
            <a:r>
              <a:rPr lang="en-GB" dirty="0"/>
              <a:t>of this history in the present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7972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Postcolonialism / Postcolonial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61070"/>
            <a:ext cx="8915400" cy="529693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Critical theory:</a:t>
            </a:r>
            <a:r>
              <a:rPr lang="en-GB" dirty="0"/>
              <a:t> presents, uncovers, explains the ideology and practice of </a:t>
            </a:r>
            <a:r>
              <a:rPr lang="en-GB" i="1" dirty="0"/>
              <a:t>neo-colonialism</a:t>
            </a:r>
          </a:p>
          <a:p>
            <a:endParaRPr lang="en-GB" dirty="0"/>
          </a:p>
          <a:p>
            <a:r>
              <a:rPr lang="en-GB" b="1" dirty="0" smtClean="0"/>
              <a:t>Cross-disciplinary</a:t>
            </a:r>
            <a:r>
              <a:rPr lang="en-GB" b="1" dirty="0"/>
              <a:t>:</a:t>
            </a:r>
            <a:r>
              <a:rPr lang="en-GB" dirty="0"/>
              <a:t> draws from across the </a:t>
            </a:r>
            <a:r>
              <a:rPr lang="en-GB" dirty="0" smtClean="0"/>
              <a:t>humanities and social sciences, including history; </a:t>
            </a:r>
            <a:r>
              <a:rPr lang="en-GB" dirty="0"/>
              <a:t>political science; philosophy; sociology; anthropology; human geography; film studies; religious studies; feminism; linguistics; literature; Marxist </a:t>
            </a:r>
            <a:r>
              <a:rPr lang="en-GB" dirty="0" smtClean="0"/>
              <a:t>theory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Literary theory:</a:t>
            </a:r>
            <a:r>
              <a:rPr lang="en-GB" dirty="0"/>
              <a:t> studies literatures produced by peoples who were once colonial subjects, and literatures of decolonised countries engaged in postcolonial arrangements with former Mother Country</a:t>
            </a:r>
          </a:p>
          <a:p>
            <a:endParaRPr lang="en-GB" dirty="0"/>
          </a:p>
          <a:p>
            <a:r>
              <a:rPr lang="en-GB" b="1" dirty="0" smtClean="0"/>
              <a:t>Politics of knowledge:</a:t>
            </a:r>
            <a:r>
              <a:rPr lang="en-GB" dirty="0" smtClean="0"/>
              <a:t> </a:t>
            </a:r>
            <a:r>
              <a:rPr lang="en-GB" dirty="0"/>
              <a:t>addresses and analyses the </a:t>
            </a:r>
            <a:r>
              <a:rPr lang="en-GB" u="sng" dirty="0"/>
              <a:t>politics of knowledge</a:t>
            </a:r>
            <a:r>
              <a:rPr lang="en-GB" dirty="0"/>
              <a:t> (how ideas are created, used and </a:t>
            </a:r>
            <a:r>
              <a:rPr lang="en-GB" dirty="0" smtClean="0"/>
              <a:t>disseminated) of </a:t>
            </a:r>
            <a:r>
              <a:rPr lang="en-GB" dirty="0"/>
              <a:t>colonialism and neo-colonialism </a:t>
            </a:r>
            <a:r>
              <a:rPr lang="en-GB" dirty="0" smtClean="0"/>
              <a:t>– how </a:t>
            </a:r>
            <a:r>
              <a:rPr lang="en-GB" dirty="0"/>
              <a:t>and why </a:t>
            </a:r>
            <a:r>
              <a:rPr lang="en-GB" dirty="0" smtClean="0"/>
              <a:t>imperial regime</a:t>
            </a:r>
            <a:r>
              <a:rPr lang="en-GB" dirty="0"/>
              <a:t>s</a:t>
            </a:r>
            <a:r>
              <a:rPr lang="en-GB" dirty="0" smtClean="0"/>
              <a:t> represented colonisers and colonised subjects</a:t>
            </a:r>
          </a:p>
          <a:p>
            <a:endParaRPr lang="en-GB" dirty="0"/>
          </a:p>
          <a:p>
            <a:r>
              <a:rPr lang="en-GB" dirty="0"/>
              <a:t>Postcolonialism usually conceptualised as a political, ethical and literary theory, </a:t>
            </a:r>
            <a:r>
              <a:rPr lang="en-GB" b="1" dirty="0"/>
              <a:t>anti-colonial</a:t>
            </a:r>
            <a:r>
              <a:rPr lang="en-GB" dirty="0"/>
              <a:t> in character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910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Critical 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58099"/>
            <a:ext cx="8915400" cy="5296930"/>
          </a:xfrm>
        </p:spPr>
        <p:txBody>
          <a:bodyPr>
            <a:normAutofit fontScale="92500"/>
          </a:bodyPr>
          <a:lstStyle/>
          <a:p>
            <a:r>
              <a:rPr lang="en-GB" dirty="0"/>
              <a:t>Postcolonialism now well established across humanities and social </a:t>
            </a:r>
            <a:r>
              <a:rPr lang="en-GB" dirty="0" smtClean="0"/>
              <a:t>sciences</a:t>
            </a:r>
          </a:p>
          <a:p>
            <a:endParaRPr lang="en-GB" dirty="0"/>
          </a:p>
          <a:p>
            <a:r>
              <a:rPr lang="en-GB" dirty="0"/>
              <a:t>Critical purpose is to account for, and combat the residual effects (social, political, cultural) of colonialism upon the peoples </a:t>
            </a:r>
            <a:r>
              <a:rPr lang="en-GB" dirty="0" smtClean="0"/>
              <a:t>once </a:t>
            </a:r>
            <a:r>
              <a:rPr lang="en-GB" dirty="0"/>
              <a:t>ruled by the Mother Country</a:t>
            </a:r>
          </a:p>
          <a:p>
            <a:endParaRPr lang="en-GB" dirty="0"/>
          </a:p>
          <a:p>
            <a:r>
              <a:rPr lang="en-GB" dirty="0"/>
              <a:t>Postcolonial theory seeks to establish social and cultural spaces for non-Western peoples </a:t>
            </a:r>
            <a:r>
              <a:rPr lang="en-GB" dirty="0" smtClean="0"/>
              <a:t>(</a:t>
            </a:r>
            <a:r>
              <a:rPr lang="en-GB" b="1" dirty="0" smtClean="0"/>
              <a:t>‘subalterns’</a:t>
            </a:r>
            <a:r>
              <a:rPr lang="en-GB" dirty="0" smtClean="0"/>
              <a:t>), </a:t>
            </a:r>
            <a:r>
              <a:rPr lang="en-GB" dirty="0"/>
              <a:t>whose native cultures were suppressed by the Western value systems promoted as the dominant ideology of colonialism</a:t>
            </a:r>
          </a:p>
          <a:p>
            <a:endParaRPr lang="en-GB" dirty="0"/>
          </a:p>
          <a:p>
            <a:r>
              <a:rPr lang="en-GB" dirty="0"/>
              <a:t>The critical destabilisation of the theories (intellectual, linguistic, social, economic) that support the </a:t>
            </a:r>
            <a:r>
              <a:rPr lang="en-GB" dirty="0" smtClean="0"/>
              <a:t>ways of Western </a:t>
            </a:r>
            <a:r>
              <a:rPr lang="en-GB" dirty="0"/>
              <a:t>thought which underpinned colonialism (deductive reasoning, rule of law, </a:t>
            </a:r>
            <a:r>
              <a:rPr lang="en-GB" dirty="0" smtClean="0"/>
              <a:t>monotheism)</a:t>
            </a:r>
            <a:endParaRPr lang="en-GB" dirty="0"/>
          </a:p>
          <a:p>
            <a:endParaRPr lang="en-GB" dirty="0"/>
          </a:p>
          <a:p>
            <a:r>
              <a:rPr lang="en-GB" dirty="0"/>
              <a:t>Seeks to establish intellectual spaces for subalterns to </a:t>
            </a:r>
            <a:r>
              <a:rPr lang="en-GB" dirty="0" smtClean="0"/>
              <a:t>‘speak’ </a:t>
            </a:r>
            <a:r>
              <a:rPr lang="en-GB" dirty="0"/>
              <a:t>for themselves, in their own voices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0550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Political and Literary Origins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0890"/>
            <a:ext cx="6125580" cy="533710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Political roots can be traced back to wave of radical </a:t>
            </a:r>
            <a:r>
              <a:rPr lang="en-GB" dirty="0" smtClean="0"/>
              <a:t>anti-colonial </a:t>
            </a:r>
            <a:r>
              <a:rPr lang="en-GB" dirty="0"/>
              <a:t>literature in later decades of </a:t>
            </a:r>
            <a:r>
              <a:rPr lang="en-GB" dirty="0" smtClean="0"/>
              <a:t>Empire</a:t>
            </a:r>
            <a:br>
              <a:rPr lang="en-GB" dirty="0" smtClean="0"/>
            </a:br>
            <a:endParaRPr lang="en-GB" dirty="0" smtClean="0"/>
          </a:p>
          <a:p>
            <a:r>
              <a:rPr lang="en-GB" sz="1700" dirty="0" smtClean="0"/>
              <a:t>Mohandas </a:t>
            </a:r>
            <a:r>
              <a:rPr lang="en-GB" sz="1700" dirty="0"/>
              <a:t>K. Gandhi, </a:t>
            </a:r>
            <a:r>
              <a:rPr lang="en-GB" sz="1700" i="1" dirty="0"/>
              <a:t>Hind Swaraj</a:t>
            </a:r>
            <a:r>
              <a:rPr lang="en-GB" sz="1700" dirty="0"/>
              <a:t> (</a:t>
            </a:r>
            <a:r>
              <a:rPr lang="en-GB" sz="1700" dirty="0" smtClean="0"/>
              <a:t>1909)</a:t>
            </a:r>
            <a:br>
              <a:rPr lang="en-GB" sz="1700" dirty="0" smtClean="0"/>
            </a:br>
            <a:r>
              <a:rPr lang="en-GB" sz="1700" dirty="0" smtClean="0"/>
              <a:t>W</a:t>
            </a:r>
            <a:r>
              <a:rPr lang="en-GB" sz="1700" dirty="0"/>
              <a:t>. E. B. Du Bois, </a:t>
            </a:r>
            <a:r>
              <a:rPr lang="en-GB" sz="1700" i="1" dirty="0" err="1"/>
              <a:t>Color</a:t>
            </a:r>
            <a:r>
              <a:rPr lang="en-GB" sz="1700" i="1" dirty="0"/>
              <a:t> and Democracy: Colonies and Peace</a:t>
            </a:r>
            <a:r>
              <a:rPr lang="en-GB" sz="1700" dirty="0"/>
              <a:t> (</a:t>
            </a:r>
            <a:r>
              <a:rPr lang="en-GB" sz="1700" dirty="0" smtClean="0"/>
              <a:t>1945)</a:t>
            </a:r>
            <a:br>
              <a:rPr lang="en-GB" sz="1700" dirty="0" smtClean="0"/>
            </a:br>
            <a:r>
              <a:rPr lang="en-GB" sz="1700" dirty="0" smtClean="0"/>
              <a:t>Frantz </a:t>
            </a:r>
            <a:r>
              <a:rPr lang="en-GB" sz="1700" dirty="0"/>
              <a:t>Fanon, </a:t>
            </a:r>
            <a:r>
              <a:rPr lang="en-GB" sz="1700" i="1" dirty="0"/>
              <a:t>Black Skin, White Masks</a:t>
            </a:r>
            <a:r>
              <a:rPr lang="en-GB" sz="1700" dirty="0"/>
              <a:t> (</a:t>
            </a:r>
            <a:r>
              <a:rPr lang="en-GB" sz="1700" dirty="0" smtClean="0"/>
              <a:t>1952)</a:t>
            </a:r>
            <a:br>
              <a:rPr lang="en-GB" sz="1700" dirty="0" smtClean="0"/>
            </a:br>
            <a:r>
              <a:rPr lang="en-GB" sz="1700" dirty="0" err="1" smtClean="0"/>
              <a:t>Aimé</a:t>
            </a:r>
            <a:r>
              <a:rPr lang="en-GB" sz="1700" dirty="0" smtClean="0"/>
              <a:t> </a:t>
            </a:r>
            <a:r>
              <a:rPr lang="en-GB" sz="1700" dirty="0" err="1"/>
              <a:t>Césaire</a:t>
            </a:r>
            <a:r>
              <a:rPr lang="en-GB" sz="1700" dirty="0"/>
              <a:t>, </a:t>
            </a:r>
            <a:r>
              <a:rPr lang="en-GB" sz="1700" i="1" dirty="0"/>
              <a:t>Discourse on Colonialism</a:t>
            </a:r>
            <a:r>
              <a:rPr lang="en-GB" sz="1700" dirty="0"/>
              <a:t> (</a:t>
            </a:r>
            <a:r>
              <a:rPr lang="en-GB" sz="1700" dirty="0" smtClean="0"/>
              <a:t>1955)</a:t>
            </a:r>
            <a:br>
              <a:rPr lang="en-GB" sz="1700" dirty="0" smtClean="0"/>
            </a:br>
            <a:r>
              <a:rPr lang="en-GB" sz="1700" dirty="0" smtClean="0"/>
              <a:t>Albert </a:t>
            </a:r>
            <a:r>
              <a:rPr lang="en-GB" sz="1700" dirty="0" err="1"/>
              <a:t>Memmi</a:t>
            </a:r>
            <a:r>
              <a:rPr lang="en-GB" sz="1700" dirty="0"/>
              <a:t>, </a:t>
            </a:r>
            <a:r>
              <a:rPr lang="en-GB" sz="1700" i="1" dirty="0"/>
              <a:t>The Colonizer and the Colonized</a:t>
            </a:r>
            <a:r>
              <a:rPr lang="en-GB" sz="1700" dirty="0"/>
              <a:t> (1957</a:t>
            </a:r>
            <a:r>
              <a:rPr lang="en-GB" sz="1700" dirty="0" smtClean="0"/>
              <a:t>)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dirty="0"/>
              <a:t>Chinua Achebe, </a:t>
            </a:r>
            <a:r>
              <a:rPr lang="en-GB" i="1" dirty="0"/>
              <a:t>Things Fall Apart</a:t>
            </a:r>
            <a:r>
              <a:rPr lang="en-GB" dirty="0"/>
              <a:t> (1958): essential novel on African identity, nationalism, decolonisation</a:t>
            </a:r>
            <a:r>
              <a:rPr lang="en-GB" dirty="0" smtClean="0"/>
              <a:t>. Highlights fight between colonialism and traditional African society in 1890s Nigeria. </a:t>
            </a:r>
          </a:p>
          <a:p>
            <a:endParaRPr lang="en-GB" dirty="0"/>
          </a:p>
          <a:p>
            <a:r>
              <a:rPr lang="en-GB" dirty="0" smtClean="0"/>
              <a:t>Jean Rhys, </a:t>
            </a:r>
            <a:r>
              <a:rPr lang="en-GB" i="1" dirty="0" smtClean="0"/>
              <a:t>Wide Sargasso Sea</a:t>
            </a:r>
            <a:r>
              <a:rPr lang="en-GB" dirty="0" smtClean="0"/>
              <a:t> (1966): postcolonial re-telling of Charlotte Bronte's </a:t>
            </a:r>
            <a:r>
              <a:rPr lang="en-GB" i="1" dirty="0" smtClean="0"/>
              <a:t>Jane Eyre</a:t>
            </a:r>
            <a:r>
              <a:rPr lang="en-GB" dirty="0" smtClean="0"/>
              <a:t> (1847). Familiar story re-told as a prequel, from perspective of subaltern protagonist Antoinette </a:t>
            </a:r>
            <a:r>
              <a:rPr lang="en-GB" dirty="0" err="1" smtClean="0"/>
              <a:t>Cosway</a:t>
            </a:r>
            <a:r>
              <a:rPr lang="en-GB" dirty="0" smtClean="0"/>
              <a:t>. Exemplar postcolonial novel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95" y="3802266"/>
            <a:ext cx="1875630" cy="2886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613" y="1520890"/>
            <a:ext cx="2798395" cy="21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Frantz Fanon (1925-61)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0890"/>
            <a:ext cx="6661880" cy="5337109"/>
          </a:xfrm>
        </p:spPr>
        <p:txBody>
          <a:bodyPr>
            <a:normAutofit fontScale="85000" lnSpcReduction="10000"/>
          </a:bodyPr>
          <a:lstStyle/>
          <a:p>
            <a:r>
              <a:rPr lang="en-GB" smtClean="0"/>
              <a:t>Martinique-born Afro-Caribbean psychiatrist, philosopher, revolutionary, writer</a:t>
            </a:r>
          </a:p>
          <a:p>
            <a:endParaRPr lang="en-GB" smtClean="0"/>
          </a:p>
          <a:p>
            <a:r>
              <a:rPr lang="en-GB" smtClean="0"/>
              <a:t>Concerned with psychopathology of colonisation, and consequences (human, social, cultural) of decolonisation</a:t>
            </a:r>
          </a:p>
          <a:p>
            <a:endParaRPr lang="en-GB" smtClean="0"/>
          </a:p>
          <a:p>
            <a:r>
              <a:rPr lang="en-GB" b="1" i="1" smtClean="0"/>
              <a:t>Black Skin, White Masks</a:t>
            </a:r>
            <a:r>
              <a:rPr lang="en-GB" b="1" smtClean="0"/>
              <a:t> (1952)</a:t>
            </a:r>
            <a:r>
              <a:rPr lang="en-GB" smtClean="0"/>
              <a:t>: applies psychoanalysis to explain feelings of dependency and inadequacy that Black people experience when colonised – lose native culture, embrace and try to imitate culture of Mother Country (white masks)</a:t>
            </a:r>
          </a:p>
          <a:p>
            <a:endParaRPr lang="en-GB" smtClean="0"/>
          </a:p>
          <a:p>
            <a:r>
              <a:rPr lang="en-GB" b="1" i="1" smtClean="0"/>
              <a:t>The Wretched of the Earth</a:t>
            </a:r>
            <a:r>
              <a:rPr lang="en-GB" b="1" smtClean="0"/>
              <a:t> (1961)</a:t>
            </a:r>
            <a:r>
              <a:rPr lang="en-GB" smtClean="0"/>
              <a:t>: psychiatric and psychologic analysis of the dehumanising effects of colonisation. Advocates violence as necessary for successful decolonisation</a:t>
            </a:r>
          </a:p>
          <a:p>
            <a:endParaRPr lang="en-GB" smtClean="0"/>
          </a:p>
          <a:p>
            <a:r>
              <a:rPr lang="en-GB" smtClean="0"/>
              <a:t>Fanon deeply important to postcolonial studies, a major figure in theorising anti-colonial resistance. Entire body of work is a call to cast off colonialism and its legacies, and bring about a more just world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024" y="4444818"/>
            <a:ext cx="1844219" cy="2215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024" y="1520890"/>
            <a:ext cx="1844219" cy="23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Edward Said (1935-2003)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0890"/>
            <a:ext cx="6125580" cy="5337109"/>
          </a:xfrm>
        </p:spPr>
        <p:txBody>
          <a:bodyPr>
            <a:normAutofit/>
          </a:bodyPr>
          <a:lstStyle/>
          <a:p>
            <a:r>
              <a:rPr lang="en-GB" dirty="0"/>
              <a:t>Palestinian literary theorist, Professor of English, History and Comparative Literature, public intellectual, </a:t>
            </a:r>
            <a:r>
              <a:rPr lang="en-GB" dirty="0" smtClean="0"/>
              <a:t>founding figure of postcolonialism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Orientalism:</a:t>
            </a:r>
            <a:r>
              <a:rPr lang="en-GB" dirty="0"/>
              <a:t> term used by </a:t>
            </a:r>
            <a:r>
              <a:rPr lang="en-GB" dirty="0" smtClean="0"/>
              <a:t>scholars, describes depiction </a:t>
            </a:r>
            <a:r>
              <a:rPr lang="en-GB" dirty="0"/>
              <a:t>of Eastern </a:t>
            </a:r>
            <a:r>
              <a:rPr lang="en-GB" dirty="0" smtClean="0"/>
              <a:t>(‘Oriental’) </a:t>
            </a:r>
            <a:r>
              <a:rPr lang="en-GB" dirty="0"/>
              <a:t>cultures by Western artists and </a:t>
            </a:r>
            <a:r>
              <a:rPr lang="en-GB" dirty="0" smtClean="0"/>
              <a:t>writers. </a:t>
            </a:r>
          </a:p>
          <a:p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18th and 19th centuries, </a:t>
            </a:r>
            <a:r>
              <a:rPr lang="en-GB" dirty="0" smtClean="0"/>
              <a:t>an ‘Orientalist’ was a </a:t>
            </a:r>
            <a:r>
              <a:rPr lang="en-GB" dirty="0"/>
              <a:t>scholar who specialised in </a:t>
            </a:r>
            <a:r>
              <a:rPr lang="en-GB" dirty="0" smtClean="0"/>
              <a:t>the languages </a:t>
            </a:r>
            <a:r>
              <a:rPr lang="en-GB" dirty="0"/>
              <a:t>and literatures of the </a:t>
            </a:r>
            <a:r>
              <a:rPr lang="en-GB" dirty="0" smtClean="0"/>
              <a:t>East</a:t>
            </a:r>
          </a:p>
          <a:p>
            <a:endParaRPr lang="en-GB" dirty="0"/>
          </a:p>
          <a:p>
            <a:r>
              <a:rPr lang="en-GB" dirty="0"/>
              <a:t>Term </a:t>
            </a:r>
            <a:r>
              <a:rPr lang="en-GB" dirty="0" smtClean="0"/>
              <a:t>‘Orientalism’ redefined and transformed in </a:t>
            </a:r>
            <a:r>
              <a:rPr lang="en-GB" dirty="0"/>
              <a:t>1978, when </a:t>
            </a:r>
            <a:r>
              <a:rPr lang="en-GB" dirty="0" smtClean="0"/>
              <a:t>Said </a:t>
            </a:r>
            <a:r>
              <a:rPr lang="en-GB" dirty="0"/>
              <a:t>published his influential and controversial book, </a:t>
            </a:r>
            <a:r>
              <a:rPr lang="en-GB" i="1" dirty="0"/>
              <a:t>Orientalism</a:t>
            </a:r>
            <a:endParaRPr lang="en-GB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412" y="1520890"/>
            <a:ext cx="1837810" cy="2361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805" y="4104747"/>
            <a:ext cx="1887023" cy="26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" y="714127"/>
            <a:ext cx="12026502" cy="527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Edward Said, </a:t>
            </a:r>
            <a:r>
              <a:rPr lang="en-GB" i="1" dirty="0" smtClean="0"/>
              <a:t>Orientalism</a:t>
            </a:r>
            <a:r>
              <a:rPr lang="en-GB" dirty="0" smtClean="0"/>
              <a:t> (1978)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520890"/>
            <a:ext cx="6217037" cy="533710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Western </a:t>
            </a:r>
            <a:r>
              <a:rPr lang="en-GB" dirty="0"/>
              <a:t>representations of the </a:t>
            </a:r>
            <a:r>
              <a:rPr lang="en-GB" dirty="0" smtClean="0"/>
              <a:t>East/Orient </a:t>
            </a:r>
            <a:r>
              <a:rPr lang="en-GB" dirty="0"/>
              <a:t>closely tied to imperial power </a:t>
            </a:r>
            <a:r>
              <a:rPr lang="en-GB" dirty="0" smtClean="0"/>
              <a:t>– depict Oriental </a:t>
            </a:r>
            <a:r>
              <a:rPr lang="en-GB" dirty="0"/>
              <a:t>culture as irrational, weak, feminised, </a:t>
            </a:r>
            <a:r>
              <a:rPr lang="en-GB" dirty="0" smtClean="0"/>
              <a:t>‘Other’. </a:t>
            </a:r>
            <a:r>
              <a:rPr lang="en-GB" dirty="0"/>
              <a:t>Contrasted with </a:t>
            </a:r>
            <a:r>
              <a:rPr lang="en-GB" dirty="0" smtClean="0"/>
              <a:t>rational</a:t>
            </a:r>
            <a:r>
              <a:rPr lang="en-GB" dirty="0"/>
              <a:t>, strong, masculine culture of the </a:t>
            </a:r>
            <a:r>
              <a:rPr lang="en-GB" dirty="0" smtClean="0"/>
              <a:t>West</a:t>
            </a:r>
            <a:endParaRPr lang="en-GB" dirty="0"/>
          </a:p>
          <a:p>
            <a:endParaRPr lang="en-GB" dirty="0"/>
          </a:p>
          <a:p>
            <a:r>
              <a:rPr lang="en-GB" dirty="0"/>
              <a:t>Orientalism a pervasive </a:t>
            </a:r>
            <a:r>
              <a:rPr lang="en-GB" dirty="0" smtClean="0"/>
              <a:t>Western </a:t>
            </a:r>
            <a:r>
              <a:rPr lang="en-GB" dirty="0"/>
              <a:t>tradition (academic and </a:t>
            </a:r>
            <a:r>
              <a:rPr lang="en-GB" dirty="0" smtClean="0"/>
              <a:t>artistic), produce prejudiced interpretations </a:t>
            </a:r>
            <a:r>
              <a:rPr lang="en-GB" dirty="0"/>
              <a:t>of the East, shaped by attitudes of European imperialism in 18th and 19th </a:t>
            </a:r>
            <a:r>
              <a:rPr lang="en-GB" dirty="0" smtClean="0"/>
              <a:t>centuries</a:t>
            </a:r>
          </a:p>
          <a:p>
            <a:endParaRPr lang="en-GB" dirty="0"/>
          </a:p>
          <a:p>
            <a:r>
              <a:rPr lang="en-GB" dirty="0"/>
              <a:t>Orientalism continues to resonate today, e.g. demonization of Islam in news and popular </a:t>
            </a:r>
            <a:r>
              <a:rPr lang="en-GB" dirty="0" smtClean="0"/>
              <a:t>culture</a:t>
            </a:r>
          </a:p>
          <a:p>
            <a:endParaRPr lang="en-GB" dirty="0"/>
          </a:p>
          <a:p>
            <a:r>
              <a:rPr lang="en-GB" i="1" dirty="0"/>
              <a:t>Orientalism</a:t>
            </a:r>
            <a:r>
              <a:rPr lang="en-GB" dirty="0"/>
              <a:t> had profound impact. Established Said as an </a:t>
            </a:r>
            <a:r>
              <a:rPr lang="en-GB" dirty="0" smtClean="0"/>
              <a:t>‘intellectual superstar’, </a:t>
            </a:r>
            <a:r>
              <a:rPr lang="en-GB" dirty="0"/>
              <a:t>became foundational text of </a:t>
            </a:r>
            <a:r>
              <a:rPr lang="en-GB" dirty="0" smtClean="0"/>
              <a:t>Postcolonialism. Helped establish a ‘central truth’ – that demeaning images of the Orient closely connected with imperial expansion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Popularised </a:t>
            </a:r>
            <a:r>
              <a:rPr lang="en-GB" dirty="0"/>
              <a:t>the notion of a </a:t>
            </a:r>
            <a:r>
              <a:rPr lang="en-GB" u="sng" dirty="0"/>
              <a:t>colonial discourse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(discourse: formal way of thinking expressed through language, defines what can be said about a topic)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19" y="1517108"/>
            <a:ext cx="2867576" cy="2214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19" y="4267200"/>
            <a:ext cx="2868324" cy="23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Homi</a:t>
            </a:r>
            <a:r>
              <a:rPr lang="en-GB" dirty="0"/>
              <a:t> K. </a:t>
            </a:r>
            <a:r>
              <a:rPr lang="en-GB" dirty="0" err="1"/>
              <a:t>Bhabha</a:t>
            </a:r>
            <a:r>
              <a:rPr lang="en-GB" dirty="0"/>
              <a:t> (1949-)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520890"/>
            <a:ext cx="6175847" cy="533710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Professor of English and American literature and language, </a:t>
            </a:r>
            <a:r>
              <a:rPr lang="en-GB" dirty="0" smtClean="0"/>
              <a:t>popularised postcolonial </a:t>
            </a:r>
            <a:r>
              <a:rPr lang="en-GB" dirty="0"/>
              <a:t>theory by </a:t>
            </a:r>
            <a:r>
              <a:rPr lang="en-GB" dirty="0" smtClean="0"/>
              <a:t>developing new terms and concepts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Ambivalence:</a:t>
            </a:r>
            <a:r>
              <a:rPr lang="en-GB" dirty="0"/>
              <a:t> </a:t>
            </a:r>
            <a:r>
              <a:rPr lang="en-GB" dirty="0" smtClean="0"/>
              <a:t>coloniser/colonised relationship is complex, characterised by attraction and repulsion. Colonial discourse wants to produce compliant subjects, instead produces ambivalent subjects whose mimicry is never far from mockery</a:t>
            </a:r>
          </a:p>
          <a:p>
            <a:endParaRPr lang="en-GB" dirty="0"/>
          </a:p>
          <a:p>
            <a:r>
              <a:rPr lang="en-GB" b="1" dirty="0"/>
              <a:t>Hybridity:</a:t>
            </a:r>
            <a:r>
              <a:rPr lang="en-GB" dirty="0"/>
              <a:t> </a:t>
            </a:r>
            <a:r>
              <a:rPr lang="en-GB" dirty="0" smtClean="0"/>
              <a:t>contact between coloniser/colonised cultures is complex, messy, contradictory – produces new ‘hybrid’ cultural forms. Makes claims to hierarchical ‘purity’ untenable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Mimicry:</a:t>
            </a:r>
            <a:r>
              <a:rPr lang="en-GB" dirty="0"/>
              <a:t> </a:t>
            </a:r>
            <a:r>
              <a:rPr lang="en-GB" dirty="0" smtClean="0"/>
              <a:t>colonial discourse encourages subjects to ‘mimic’ the coloniser, but result is never a simple reproduction – can appear to parody what it mimics. Reveals limitations and cracks in colonial authority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88" y="1520889"/>
            <a:ext cx="2690736" cy="29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Subaltern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0890"/>
            <a:ext cx="6125580" cy="5337109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Subaltern Studies Group (SSG)</a:t>
            </a:r>
            <a:r>
              <a:rPr lang="en-GB" dirty="0"/>
              <a:t> of South Asian scholars interested in postcolonial societies, with focus on South Asia</a:t>
            </a:r>
          </a:p>
          <a:p>
            <a:endParaRPr lang="en-GB" dirty="0"/>
          </a:p>
          <a:p>
            <a:r>
              <a:rPr lang="en-GB" dirty="0"/>
              <a:t>Rose to prominence in 1980s, inspired by their mentor </a:t>
            </a:r>
            <a:r>
              <a:rPr lang="en-GB" dirty="0" err="1"/>
              <a:t>Ranajit</a:t>
            </a:r>
            <a:r>
              <a:rPr lang="en-GB" dirty="0"/>
              <a:t> </a:t>
            </a:r>
            <a:r>
              <a:rPr lang="en-GB" dirty="0" err="1" smtClean="0"/>
              <a:t>Guha</a:t>
            </a:r>
            <a:r>
              <a:rPr lang="en-GB" dirty="0" smtClean="0"/>
              <a:t> – historian of South Asia (especially peasantry), set agenda for SSG, edited early works</a:t>
            </a:r>
            <a:endParaRPr lang="en-GB" dirty="0"/>
          </a:p>
          <a:p>
            <a:endParaRPr lang="en-GB" dirty="0"/>
          </a:p>
          <a:p>
            <a:r>
              <a:rPr lang="en-GB" dirty="0"/>
              <a:t>SSG on the political left, but very critical of traditional Marxist histories of </a:t>
            </a:r>
            <a:r>
              <a:rPr lang="en-GB" dirty="0" smtClean="0"/>
              <a:t>India – focus on </a:t>
            </a:r>
            <a:r>
              <a:rPr lang="en-GB" dirty="0"/>
              <a:t>political consciousness of elites, who in turn inspired the masses to resistance and rebellion</a:t>
            </a:r>
          </a:p>
          <a:p>
            <a:endParaRPr lang="en-GB" dirty="0"/>
          </a:p>
          <a:p>
            <a:r>
              <a:rPr lang="en-GB" dirty="0"/>
              <a:t>SSG instead focuses on </a:t>
            </a:r>
            <a:r>
              <a:rPr lang="en-GB" b="1" dirty="0"/>
              <a:t>subalterns</a:t>
            </a:r>
            <a:r>
              <a:rPr lang="en-GB" dirty="0"/>
              <a:t> (non-elites) as agents of political and social change. History from below, focus on base levels of </a:t>
            </a:r>
            <a:r>
              <a:rPr lang="en-GB" dirty="0" smtClean="0"/>
              <a:t>society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56" y="1520890"/>
            <a:ext cx="2771745" cy="38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401688"/>
            <a:ext cx="8911687" cy="1280890"/>
          </a:xfrm>
        </p:spPr>
        <p:txBody>
          <a:bodyPr/>
          <a:lstStyle/>
          <a:p>
            <a:r>
              <a:rPr lang="en-GB" dirty="0" err="1"/>
              <a:t>Gayatri</a:t>
            </a:r>
            <a:r>
              <a:rPr lang="en-GB" dirty="0"/>
              <a:t> </a:t>
            </a:r>
            <a:r>
              <a:rPr lang="en-GB" dirty="0" err="1"/>
              <a:t>Chakravorty</a:t>
            </a:r>
            <a:r>
              <a:rPr lang="en-GB" dirty="0"/>
              <a:t> </a:t>
            </a:r>
            <a:r>
              <a:rPr lang="en-GB" dirty="0" err="1"/>
              <a:t>Spivak</a:t>
            </a:r>
            <a:r>
              <a:rPr lang="en-GB" dirty="0"/>
              <a:t> (1942-)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239799"/>
            <a:ext cx="6806449" cy="570058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Indian scholar, literary theorist, feminist critic. One of most influential postcolonial </a:t>
            </a:r>
            <a:r>
              <a:rPr lang="en-GB" dirty="0" smtClean="0"/>
              <a:t>intellectuals. Best </a:t>
            </a:r>
            <a:r>
              <a:rPr lang="en-GB" dirty="0"/>
              <a:t>known for her </a:t>
            </a:r>
            <a:r>
              <a:rPr lang="en-GB" dirty="0" smtClean="0"/>
              <a:t>essay </a:t>
            </a:r>
            <a:r>
              <a:rPr lang="en-GB" b="1" dirty="0" smtClean="0"/>
              <a:t>‘Can </a:t>
            </a:r>
            <a:r>
              <a:rPr lang="en-GB" b="1" dirty="0"/>
              <a:t>the Subaltern Speak?: Speculations on Widow </a:t>
            </a:r>
            <a:r>
              <a:rPr lang="en-GB" b="1" dirty="0" smtClean="0"/>
              <a:t>Sacrifice’</a:t>
            </a:r>
            <a:r>
              <a:rPr lang="en-GB" dirty="0" smtClean="0"/>
              <a:t> </a:t>
            </a:r>
            <a:r>
              <a:rPr lang="en-GB" dirty="0"/>
              <a:t>(1985)</a:t>
            </a:r>
          </a:p>
          <a:p>
            <a:endParaRPr lang="en-GB" dirty="0"/>
          </a:p>
          <a:p>
            <a:r>
              <a:rPr lang="en-GB" dirty="0" smtClean="0"/>
              <a:t>Postcolonialism attempts </a:t>
            </a:r>
            <a:r>
              <a:rPr lang="en-GB" dirty="0"/>
              <a:t>to liberate the oppressed subaltern, </a:t>
            </a:r>
            <a:r>
              <a:rPr lang="en-GB" dirty="0" smtClean="0"/>
              <a:t>to </a:t>
            </a:r>
            <a:r>
              <a:rPr lang="en-GB" dirty="0"/>
              <a:t>articulate its own </a:t>
            </a:r>
            <a:r>
              <a:rPr lang="en-GB" dirty="0" smtClean="0"/>
              <a:t>experiences. Can </a:t>
            </a:r>
            <a:r>
              <a:rPr lang="en-GB" dirty="0"/>
              <a:t>the subaltern ever truly speak? </a:t>
            </a:r>
            <a:r>
              <a:rPr lang="en-GB" dirty="0" err="1"/>
              <a:t>Spivak</a:t>
            </a:r>
            <a:r>
              <a:rPr lang="en-GB" dirty="0"/>
              <a:t> suggests (controversially) that the answer is </a:t>
            </a:r>
            <a:r>
              <a:rPr lang="en-GB" dirty="0" smtClean="0"/>
              <a:t>no.</a:t>
            </a:r>
            <a:endParaRPr lang="en-GB" dirty="0"/>
          </a:p>
          <a:p>
            <a:endParaRPr lang="en-GB" dirty="0"/>
          </a:p>
          <a:p>
            <a:r>
              <a:rPr lang="en-GB" dirty="0" err="1" smtClean="0"/>
              <a:t>Spivak</a:t>
            </a:r>
            <a:r>
              <a:rPr lang="en-GB" dirty="0" smtClean="0"/>
              <a:t> </a:t>
            </a:r>
            <a:r>
              <a:rPr lang="en-GB" dirty="0"/>
              <a:t>criticises tendency </a:t>
            </a:r>
            <a:r>
              <a:rPr lang="en-GB" dirty="0" smtClean="0"/>
              <a:t>to </a:t>
            </a:r>
            <a:r>
              <a:rPr lang="en-GB" dirty="0"/>
              <a:t>romanticize </a:t>
            </a:r>
            <a:r>
              <a:rPr lang="en-GB" dirty="0" smtClean="0"/>
              <a:t>subalterns. Subalterns </a:t>
            </a:r>
            <a:r>
              <a:rPr lang="en-GB" dirty="0"/>
              <a:t>never a homogenous group, do not share the same cultural identity, solidarity, aims and purposes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Subaltern </a:t>
            </a:r>
            <a:r>
              <a:rPr lang="en-GB" dirty="0"/>
              <a:t>has no privilege, enters official discourse rarely and usually through mediating commentary. </a:t>
            </a:r>
            <a:r>
              <a:rPr lang="en-GB" dirty="0" smtClean="0"/>
              <a:t>Tough </a:t>
            </a:r>
            <a:r>
              <a:rPr lang="en-GB" dirty="0"/>
              <a:t>to imagine how the subaltern can ever genuinely speak</a:t>
            </a:r>
          </a:p>
          <a:p>
            <a:endParaRPr lang="en-GB" dirty="0"/>
          </a:p>
          <a:p>
            <a:r>
              <a:rPr lang="en-GB" dirty="0"/>
              <a:t>To be heard and known, the subaltern must adopt Western ways of knowing, of thought, reasoning, and language. Must conform </a:t>
            </a:r>
            <a:r>
              <a:rPr lang="en-GB" dirty="0" smtClean="0"/>
              <a:t>their </a:t>
            </a:r>
            <a:r>
              <a:rPr lang="en-GB" dirty="0"/>
              <a:t>non-Western knowledge of colonial life to Western ways of knowing the world. Can the third world subject ever be studied without cooperation in the colonial project?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80" y="1239799"/>
            <a:ext cx="2333594" cy="34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Dipesh</a:t>
            </a:r>
            <a:r>
              <a:rPr lang="en-GB" dirty="0"/>
              <a:t> </a:t>
            </a:r>
            <a:r>
              <a:rPr lang="en-GB" dirty="0" err="1"/>
              <a:t>Chakrabarty</a:t>
            </a:r>
            <a:r>
              <a:rPr lang="en-GB" dirty="0"/>
              <a:t> (1948-)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0890"/>
            <a:ext cx="6125580" cy="533710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Professor in History, made important contributions to postcolonial theory and subaltern studies with his book </a:t>
            </a:r>
            <a:r>
              <a:rPr lang="en-GB" i="1" dirty="0"/>
              <a:t>Provincializing Europe: Postcolonial Thought and Historical Difference</a:t>
            </a:r>
            <a:r>
              <a:rPr lang="en-GB" dirty="0"/>
              <a:t> (2000)</a:t>
            </a:r>
          </a:p>
          <a:p>
            <a:endParaRPr lang="en-GB" dirty="0"/>
          </a:p>
          <a:p>
            <a:r>
              <a:rPr lang="en-GB" dirty="0"/>
              <a:t>Argues that the discipline of history, as developed at </a:t>
            </a:r>
            <a:r>
              <a:rPr lang="en-GB" dirty="0" smtClean="0"/>
              <a:t>the time </a:t>
            </a:r>
            <a:r>
              <a:rPr lang="en-GB" dirty="0"/>
              <a:t>of Enlightenment, was rooted in the idea of human progress, from cave man to European global hegemony (</a:t>
            </a:r>
            <a:r>
              <a:rPr lang="en-GB" b="1" dirty="0"/>
              <a:t>historicism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/>
              <a:t>Powerful legacy of the Enlightenment in universalised concepts, which have influenced projects of modernity all over the world: </a:t>
            </a:r>
            <a:r>
              <a:rPr lang="en-GB" i="1" dirty="0"/>
              <a:t>citizenship, human rights, public sphere, civil society, democracy, popular sovereignty, the state, equality before the law, social justice</a:t>
            </a:r>
          </a:p>
          <a:p>
            <a:endParaRPr lang="en-GB" dirty="0"/>
          </a:p>
          <a:p>
            <a:r>
              <a:rPr lang="en-GB" dirty="0"/>
              <a:t>We cannot think of political modernity without these concepts, yet they are never truly universal. Carry the legacy of the Enlightenment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44" y="1520890"/>
            <a:ext cx="2306868" cy="30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Provincializing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0" y="1375720"/>
            <a:ext cx="6538313" cy="548228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Chakrabarty</a:t>
            </a:r>
            <a:r>
              <a:rPr lang="en-GB" dirty="0" smtClean="0"/>
              <a:t> </a:t>
            </a:r>
            <a:r>
              <a:rPr lang="en-GB" dirty="0"/>
              <a:t>not calling to reject or discard European thought, which is both </a:t>
            </a:r>
            <a:r>
              <a:rPr lang="en-GB" dirty="0" smtClean="0"/>
              <a:t>‘indispensable </a:t>
            </a:r>
            <a:r>
              <a:rPr lang="en-GB" dirty="0"/>
              <a:t>and </a:t>
            </a:r>
            <a:r>
              <a:rPr lang="en-GB" dirty="0" smtClean="0"/>
              <a:t>inadequate’ </a:t>
            </a:r>
            <a:r>
              <a:rPr lang="en-GB" dirty="0"/>
              <a:t>to understand modernity in non-Western nations. But how do we retain these notions, while making room for alternative ways of life and practice?</a:t>
            </a:r>
          </a:p>
          <a:p>
            <a:endParaRPr lang="en-GB" dirty="0"/>
          </a:p>
          <a:p>
            <a:r>
              <a:rPr lang="en-GB" b="1" dirty="0" smtClean="0"/>
              <a:t>‘Provincializing’ Europe: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- move beyond </a:t>
            </a:r>
            <a:r>
              <a:rPr lang="en-GB" dirty="0"/>
              <a:t>Eurocentrism;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combat </a:t>
            </a:r>
            <a:r>
              <a:rPr lang="en-GB" dirty="0"/>
              <a:t>European Orientalism;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question universalism; </a:t>
            </a:r>
            <a:br>
              <a:rPr lang="en-GB" dirty="0" smtClean="0"/>
            </a:br>
            <a:r>
              <a:rPr lang="en-GB" dirty="0" smtClean="0"/>
              <a:t>- dismantle </a:t>
            </a:r>
            <a:r>
              <a:rPr lang="en-GB" dirty="0"/>
              <a:t>the intellectual, political, and economic legacies of European imperialism;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analyse </a:t>
            </a:r>
            <a:r>
              <a:rPr lang="en-GB" dirty="0"/>
              <a:t>how postcolonial literatures </a:t>
            </a:r>
            <a:r>
              <a:rPr lang="en-GB" dirty="0" smtClean="0"/>
              <a:t>‘write back’ </a:t>
            </a:r>
            <a:r>
              <a:rPr lang="en-GB" dirty="0"/>
              <a:t>to former centres of imperial power in </a:t>
            </a:r>
            <a:r>
              <a:rPr lang="en-GB" dirty="0" smtClean="0"/>
              <a:t>Europe; </a:t>
            </a:r>
            <a:br>
              <a:rPr lang="en-GB" dirty="0" smtClean="0"/>
            </a:br>
            <a:r>
              <a:rPr lang="en-GB" dirty="0" smtClean="0"/>
              <a:t>- destabilise the myth that the European experience is the ‘normal’ path of development for all other histories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These challenges and objectives are central to </a:t>
            </a:r>
            <a:r>
              <a:rPr lang="en-GB" dirty="0" smtClean="0"/>
              <a:t>the academic </a:t>
            </a:r>
            <a:r>
              <a:rPr lang="en-GB" dirty="0"/>
              <a:t>and political concerns of postcolonial studies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54" y="1375720"/>
            <a:ext cx="2752838" cy="413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Postcolonialism and Postmodernism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0890"/>
            <a:ext cx="6225274" cy="533710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Complex relationship, both heavily impacted on literary study, have many differences but are also comparable</a:t>
            </a:r>
          </a:p>
          <a:p>
            <a:endParaRPr lang="en-GB" dirty="0"/>
          </a:p>
          <a:p>
            <a:r>
              <a:rPr lang="en-GB" dirty="0"/>
              <a:t>Both are </a:t>
            </a:r>
            <a:r>
              <a:rPr lang="en-GB" dirty="0" smtClean="0"/>
              <a:t>transdisciplinary; </a:t>
            </a:r>
            <a:r>
              <a:rPr lang="en-GB" dirty="0"/>
              <a:t>celebrate marginal </a:t>
            </a:r>
            <a:r>
              <a:rPr lang="en-GB" dirty="0" smtClean="0"/>
              <a:t>groups; </a:t>
            </a:r>
            <a:r>
              <a:rPr lang="en-GB" dirty="0"/>
              <a:t>dissolve </a:t>
            </a:r>
            <a:r>
              <a:rPr lang="en-GB" dirty="0" smtClean="0"/>
              <a:t>languages </a:t>
            </a:r>
            <a:r>
              <a:rPr lang="en-GB" dirty="0"/>
              <a:t>of </a:t>
            </a:r>
            <a:r>
              <a:rPr lang="en-GB" dirty="0" smtClean="0"/>
              <a:t>power;</a:t>
            </a:r>
            <a:r>
              <a:rPr lang="en-GB" dirty="0"/>
              <a:t> </a:t>
            </a:r>
            <a:r>
              <a:rPr lang="en-GB" dirty="0" smtClean="0"/>
              <a:t>fascinated with subversive strategies of mimicry, parody, </a:t>
            </a:r>
            <a:r>
              <a:rPr lang="en-GB" dirty="0"/>
              <a:t>irony; </a:t>
            </a:r>
            <a:r>
              <a:rPr lang="en-GB" dirty="0" smtClean="0"/>
              <a:t>work to deconstruct </a:t>
            </a:r>
            <a:r>
              <a:rPr lang="en-GB" dirty="0"/>
              <a:t>‘meta-narratives’ (totalizing </a:t>
            </a:r>
            <a:r>
              <a:rPr lang="en-GB" dirty="0" smtClean="0"/>
              <a:t>comprehensive theories, based on appeals </a:t>
            </a:r>
            <a:r>
              <a:rPr lang="en-GB" dirty="0"/>
              <a:t>to universal truth/values)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Postmodernism deconstructs centralised, meta-narratives of European culture. </a:t>
            </a:r>
            <a:r>
              <a:rPr lang="en-GB" dirty="0" smtClean="0"/>
              <a:t>Similarities with the aim of postcolonialism to </a:t>
            </a:r>
            <a:r>
              <a:rPr lang="en-GB" dirty="0"/>
              <a:t>dismantle the </a:t>
            </a:r>
            <a:r>
              <a:rPr lang="en-GB" dirty="0" smtClean="0"/>
              <a:t>foundations </a:t>
            </a:r>
            <a:r>
              <a:rPr lang="en-GB" dirty="0"/>
              <a:t>of colonial </a:t>
            </a:r>
            <a:r>
              <a:rPr lang="en-GB" dirty="0" smtClean="0"/>
              <a:t>discourse</a:t>
            </a:r>
          </a:p>
          <a:p>
            <a:endParaRPr lang="en-GB" dirty="0"/>
          </a:p>
          <a:p>
            <a:r>
              <a:rPr lang="en-GB" dirty="0"/>
              <a:t>In </a:t>
            </a:r>
            <a:r>
              <a:rPr lang="en-GB" dirty="0" smtClean="0"/>
              <a:t>purest </a:t>
            </a:r>
            <a:r>
              <a:rPr lang="en-GB" dirty="0"/>
              <a:t>form, postmodernism rejects all great collective social identities such as class, race, nation, gender. This includes Marxism, and any form of emancipatory </a:t>
            </a:r>
            <a:r>
              <a:rPr lang="en-GB" dirty="0" smtClean="0"/>
              <a:t>theory</a:t>
            </a:r>
            <a:endParaRPr lang="en-GB" dirty="0"/>
          </a:p>
          <a:p>
            <a:endParaRPr lang="en-GB" dirty="0"/>
          </a:p>
          <a:p>
            <a:r>
              <a:rPr lang="en-GB" dirty="0"/>
              <a:t>Postcolonialism is overtly emancipatory, is driven by concerns with liberation and </a:t>
            </a:r>
            <a:r>
              <a:rPr lang="en-GB" dirty="0" smtClean="0"/>
              <a:t>justice</a:t>
            </a:r>
            <a:r>
              <a:rPr lang="en-GB" dirty="0"/>
              <a:t>. Arguably strives for a </a:t>
            </a:r>
            <a:r>
              <a:rPr lang="en-GB" dirty="0" smtClean="0"/>
              <a:t>new postcolonial ‘meta-narrative’ </a:t>
            </a:r>
            <a:r>
              <a:rPr lang="en-GB" dirty="0"/>
              <a:t>of modernity itself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11" y="1520889"/>
            <a:ext cx="2848554" cy="38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Postcolonial and Historians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0890"/>
            <a:ext cx="6125580" cy="533710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Postcolonial theory reinvigorated historical studies of colonialism </a:t>
            </a:r>
            <a:r>
              <a:rPr lang="en-GB" dirty="0"/>
              <a:t>and imperialism. Move beyond Eurocentrism, make use of insights of postcolonial theorists to produce nuanced and cross-disciplinary studies of nation-making and empire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Challenge the concepts and processes that remove the indigenous subject and subaltern from history</a:t>
            </a:r>
          </a:p>
          <a:p>
            <a:endParaRPr lang="en-GB" dirty="0"/>
          </a:p>
          <a:p>
            <a:r>
              <a:rPr lang="en-GB" dirty="0"/>
              <a:t>Take active role in challenging unequal power </a:t>
            </a:r>
            <a:r>
              <a:rPr lang="en-GB" dirty="0" smtClean="0"/>
              <a:t>relations. Interrogate </a:t>
            </a:r>
            <a:r>
              <a:rPr lang="en-GB" dirty="0"/>
              <a:t>and rewrite the historical narratives embedded by imperial powers</a:t>
            </a:r>
          </a:p>
          <a:p>
            <a:endParaRPr lang="en-GB" dirty="0"/>
          </a:p>
          <a:p>
            <a:r>
              <a:rPr lang="en-GB" dirty="0"/>
              <a:t>Move beyond Eurocentrism, make use of insights of postcolonial theorists to produce nuanced and cross-disciplinary studies of nation-making and </a:t>
            </a:r>
            <a:r>
              <a:rPr lang="en-GB" dirty="0" smtClean="0"/>
              <a:t>empire</a:t>
            </a:r>
          </a:p>
          <a:p>
            <a:endParaRPr lang="en-GB" dirty="0"/>
          </a:p>
          <a:p>
            <a:r>
              <a:rPr lang="en-GB" dirty="0"/>
              <a:t>Catherine Hall, </a:t>
            </a:r>
            <a:r>
              <a:rPr lang="en-GB" i="1" dirty="0"/>
              <a:t>Civilising Subjects</a:t>
            </a:r>
            <a:r>
              <a:rPr lang="en-GB" dirty="0"/>
              <a:t> (2002): argues that the idea of empire was at the heart of </a:t>
            </a:r>
            <a:r>
              <a:rPr lang="en-GB" dirty="0" smtClean="0"/>
              <a:t>mid-19</a:t>
            </a:r>
            <a:r>
              <a:rPr lang="en-GB" baseline="30000" dirty="0" smtClean="0"/>
              <a:t>th</a:t>
            </a:r>
            <a:r>
              <a:rPr lang="en-GB" dirty="0" smtClean="0"/>
              <a:t> century </a:t>
            </a:r>
            <a:r>
              <a:rPr lang="en-GB" dirty="0"/>
              <a:t>British self-imagining, with peoples such as the </a:t>
            </a:r>
            <a:r>
              <a:rPr lang="en-GB" dirty="0" smtClean="0"/>
              <a:t>‘Aborigines’ </a:t>
            </a:r>
            <a:r>
              <a:rPr lang="en-GB" dirty="0"/>
              <a:t>in Australia and the </a:t>
            </a:r>
            <a:r>
              <a:rPr lang="en-GB" dirty="0" smtClean="0"/>
              <a:t>‘negroes’ </a:t>
            </a:r>
            <a:r>
              <a:rPr lang="en-GB" dirty="0"/>
              <a:t>in Jamaica serving as markers of difference separating </a:t>
            </a:r>
            <a:r>
              <a:rPr lang="en-GB" dirty="0" smtClean="0"/>
              <a:t>‘civilised’ </a:t>
            </a:r>
            <a:r>
              <a:rPr lang="en-GB" dirty="0"/>
              <a:t>English from </a:t>
            </a:r>
            <a:r>
              <a:rPr lang="en-GB" dirty="0" smtClean="0"/>
              <a:t>‘savage’ others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93" y="1520890"/>
            <a:ext cx="2424207" cy="36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Critiques and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0890"/>
            <a:ext cx="6125580" cy="533710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Too academic </a:t>
            </a:r>
            <a:r>
              <a:rPr lang="en-GB" dirty="0" smtClean="0"/>
              <a:t>– lacks the </a:t>
            </a:r>
            <a:r>
              <a:rPr lang="en-GB" dirty="0"/>
              <a:t>radical energy and urgency of the </a:t>
            </a:r>
            <a:r>
              <a:rPr lang="en-GB" dirty="0" smtClean="0"/>
              <a:t>anti-colonial movements </a:t>
            </a:r>
            <a:r>
              <a:rPr lang="en-GB" dirty="0"/>
              <a:t>it claims to follow. De-radicalises what these movements </a:t>
            </a:r>
            <a:r>
              <a:rPr lang="en-GB" dirty="0" smtClean="0"/>
              <a:t>stood for, </a:t>
            </a:r>
            <a:r>
              <a:rPr lang="en-GB" dirty="0"/>
              <a:t>reworks them into forms consistent with current academic fashions</a:t>
            </a:r>
          </a:p>
          <a:p>
            <a:endParaRPr lang="en-GB" dirty="0"/>
          </a:p>
          <a:p>
            <a:r>
              <a:rPr lang="en-GB" dirty="0"/>
              <a:t>Emphasises aesthetic issues over concrete material issues involving economic and cultural exploitation</a:t>
            </a:r>
          </a:p>
          <a:p>
            <a:endParaRPr lang="en-GB" dirty="0"/>
          </a:p>
          <a:p>
            <a:r>
              <a:rPr lang="en-GB" dirty="0"/>
              <a:t>Lacks clear political direction, focuses on formerly colonised nations and obscures ongoing neo-imperialism/colonialism in the present</a:t>
            </a:r>
          </a:p>
          <a:p>
            <a:endParaRPr lang="en-GB" dirty="0"/>
          </a:p>
          <a:p>
            <a:r>
              <a:rPr lang="en-GB" u="sng" dirty="0" err="1"/>
              <a:t>Vivek</a:t>
            </a:r>
            <a:r>
              <a:rPr lang="en-GB" u="sng" dirty="0"/>
              <a:t> </a:t>
            </a:r>
            <a:r>
              <a:rPr lang="en-GB" u="sng" dirty="0" err="1"/>
              <a:t>Chibber</a:t>
            </a:r>
            <a:r>
              <a:rPr lang="en-GB" dirty="0"/>
              <a:t>: by undermining universal values, </a:t>
            </a:r>
            <a:r>
              <a:rPr lang="en-GB" dirty="0" smtClean="0"/>
              <a:t>postcolonialism denies </a:t>
            </a:r>
            <a:r>
              <a:rPr lang="en-GB" dirty="0"/>
              <a:t>that people across the world have universal aspirations and interests. Therefore, presents the differences between East and West as unbridgeable, actually endorses Orientalism rather than challenging it</a:t>
            </a:r>
          </a:p>
          <a:p>
            <a:endParaRPr lang="en-GB" dirty="0"/>
          </a:p>
          <a:p>
            <a:r>
              <a:rPr lang="en-GB" dirty="0"/>
              <a:t>Spirit of postcolonialism is ongoing self-critique </a:t>
            </a:r>
            <a:r>
              <a:rPr lang="en-GB" dirty="0" smtClean="0"/>
              <a:t>– value of </a:t>
            </a:r>
            <a:r>
              <a:rPr lang="en-GB" dirty="0"/>
              <a:t>term </a:t>
            </a:r>
            <a:r>
              <a:rPr lang="en-GB" dirty="0" smtClean="0"/>
              <a:t>‘postcolonial’ </a:t>
            </a:r>
            <a:r>
              <a:rPr lang="en-GB" dirty="0"/>
              <a:t>continually interrogated and questioned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308" y="1520890"/>
            <a:ext cx="2516660" cy="38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714127"/>
            <a:ext cx="12019005" cy="52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714127"/>
            <a:ext cx="12019005" cy="52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0" y="714127"/>
            <a:ext cx="12002530" cy="52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714127"/>
            <a:ext cx="12019005" cy="52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0" y="714127"/>
            <a:ext cx="12002530" cy="52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1" y="714127"/>
            <a:ext cx="12007719" cy="5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1" y="714127"/>
            <a:ext cx="12007719" cy="5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</TotalTime>
  <Words>1849</Words>
  <Application>Microsoft Office PowerPoint</Application>
  <PresentationFormat>Personnalisé</PresentationFormat>
  <Paragraphs>148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Wisp</vt:lpstr>
      <vt:lpstr>Postcolonialism and the Provincializing of Europe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Justifications for Colonialism</vt:lpstr>
      <vt:lpstr>Postcolonialism / Postcolonial Studies</vt:lpstr>
      <vt:lpstr>Postcolonialism / Postcolonial Studies</vt:lpstr>
      <vt:lpstr>Critical Purpose</vt:lpstr>
      <vt:lpstr>Political and Literary Origins</vt:lpstr>
      <vt:lpstr>Frantz Fanon (1925-61)</vt:lpstr>
      <vt:lpstr>Edward Said (1935-2003)</vt:lpstr>
      <vt:lpstr>Edward Said, Orientalism (1978)</vt:lpstr>
      <vt:lpstr>Homi K. Bhabha (1949-)</vt:lpstr>
      <vt:lpstr>Subaltern Studies</vt:lpstr>
      <vt:lpstr>Gayatri Chakravorty Spivak (1942-)</vt:lpstr>
      <vt:lpstr>Dipesh Chakrabarty (1948-)</vt:lpstr>
      <vt:lpstr>Provincializing Europe</vt:lpstr>
      <vt:lpstr>Postcolonialism and Postmodernism</vt:lpstr>
      <vt:lpstr>Postcolonial and Historians</vt:lpstr>
      <vt:lpstr>Critiques and 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creator>Andrew Jones</dc:creator>
  <cp:lastModifiedBy>cte10</cp:lastModifiedBy>
  <cp:revision>102</cp:revision>
  <dcterms:created xsi:type="dcterms:W3CDTF">2016-01-07T17:55:13Z</dcterms:created>
  <dcterms:modified xsi:type="dcterms:W3CDTF">2017-05-25T07:55:27Z</dcterms:modified>
</cp:coreProperties>
</file>