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varScale="1">
        <p:scale>
          <a:sx n="77" d="100"/>
          <a:sy n="77" d="100"/>
        </p:scale>
        <p:origin x="1794" y="90"/>
      </p:cViewPr>
      <p:guideLst>
        <p:guide orient="horz" pos="2160"/>
        <p:guide pos="2880"/>
      </p:guideLst>
    </p:cSldViewPr>
  </p:slideViewPr>
  <p:outlineViewPr>
    <p:cViewPr>
      <p:scale>
        <a:sx n="33" d="100"/>
        <a:sy n="33" d="100"/>
      </p:scale>
      <p:origin x="0" y="700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8BA4852-BBA4-4304-917D-CAB668C12012}" type="datetimeFigureOut">
              <a:rPr lang="ar-IQ" smtClean="0"/>
              <a:t>11/11/1444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6D1A241-999C-4839-A6FF-0E3EEC521156}" type="slidenum">
              <a:rPr lang="ar-IQ" smtClean="0"/>
              <a:t>‹N°›</a:t>
            </a:fld>
            <a:endParaRPr lang="ar-IQ"/>
          </a:p>
        </p:txBody>
      </p:sp>
    </p:spTree>
    <p:extLst>
      <p:ext uri="{BB962C8B-B14F-4D97-AF65-F5344CB8AC3E}">
        <p14:creationId xmlns:p14="http://schemas.microsoft.com/office/powerpoint/2010/main" val="379296866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6D1A241-999C-4839-A6FF-0E3EEC521156}" type="slidenum">
              <a:rPr lang="ar-IQ" smtClean="0"/>
              <a:t>62</a:t>
            </a:fld>
            <a:endParaRPr lang="ar-IQ"/>
          </a:p>
        </p:txBody>
      </p:sp>
    </p:spTree>
    <p:extLst>
      <p:ext uri="{BB962C8B-B14F-4D97-AF65-F5344CB8AC3E}">
        <p14:creationId xmlns:p14="http://schemas.microsoft.com/office/powerpoint/2010/main" val="319879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190191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145094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3068562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47026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CE7A759-5D84-44DA-97C8-1BC7954EB02D}" type="datetimeFigureOut">
              <a:rPr lang="ar-IQ" smtClean="0"/>
              <a:t>11/11/1444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165885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1CE7A759-5D84-44DA-97C8-1BC7954EB02D}" type="datetimeFigureOut">
              <a:rPr lang="ar-IQ" smtClean="0"/>
              <a:t>11/11/1444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206650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1CE7A759-5D84-44DA-97C8-1BC7954EB02D}" type="datetimeFigureOut">
              <a:rPr lang="ar-IQ" smtClean="0"/>
              <a:t>11/11/1444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2064692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CE7A759-5D84-44DA-97C8-1BC7954EB02D}" type="datetimeFigureOut">
              <a:rPr lang="ar-IQ" smtClean="0"/>
              <a:t>11/11/1444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206811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CE7A759-5D84-44DA-97C8-1BC7954EB02D}" type="datetimeFigureOut">
              <a:rPr lang="ar-IQ" smtClean="0"/>
              <a:t>11/11/1444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59275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CE7A759-5D84-44DA-97C8-1BC7954EB02D}" type="datetimeFigureOut">
              <a:rPr lang="ar-IQ" smtClean="0"/>
              <a:t>11/11/1444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219190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CE7A759-5D84-44DA-97C8-1BC7954EB02D}" type="datetimeFigureOut">
              <a:rPr lang="ar-IQ" smtClean="0"/>
              <a:t>11/11/1444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AF047B5-F3B7-48B8-BBBD-9722BD6A3815}" type="slidenum">
              <a:rPr lang="ar-IQ" smtClean="0"/>
              <a:t>‹N°›</a:t>
            </a:fld>
            <a:endParaRPr lang="ar-IQ"/>
          </a:p>
        </p:txBody>
      </p:sp>
    </p:spTree>
    <p:extLst>
      <p:ext uri="{BB962C8B-B14F-4D97-AF65-F5344CB8AC3E}">
        <p14:creationId xmlns:p14="http://schemas.microsoft.com/office/powerpoint/2010/main" val="263871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E7A759-5D84-44DA-97C8-1BC7954EB02D}" type="datetimeFigureOut">
              <a:rPr lang="ar-IQ" smtClean="0"/>
              <a:t>11/11/1444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F047B5-F3B7-48B8-BBBD-9722BD6A3815}" type="slidenum">
              <a:rPr lang="ar-IQ" smtClean="0"/>
              <a:t>‹N°›</a:t>
            </a:fld>
            <a:endParaRPr lang="ar-IQ"/>
          </a:p>
        </p:txBody>
      </p:sp>
    </p:spTree>
    <p:extLst>
      <p:ext uri="{BB962C8B-B14F-4D97-AF65-F5344CB8AC3E}">
        <p14:creationId xmlns:p14="http://schemas.microsoft.com/office/powerpoint/2010/main" val="1021312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990656" cy="3483818"/>
          </a:xfrm>
        </p:spPr>
        <p:txBody>
          <a:bodyPr/>
          <a:lstStyle/>
          <a:p>
            <a:r>
              <a:rPr lang="ar-IQ" b="1" dirty="0">
                <a:ea typeface="Calibri"/>
              </a:rPr>
              <a:t>نشأة وتطور المعرفة تاريخياً</a:t>
            </a:r>
            <a:endParaRPr lang="ar-IQ" dirty="0"/>
          </a:p>
        </p:txBody>
      </p:sp>
      <p:sp>
        <p:nvSpPr>
          <p:cNvPr id="3" name="عنوان فرعي 2"/>
          <p:cNvSpPr>
            <a:spLocks noGrp="1"/>
          </p:cNvSpPr>
          <p:nvPr>
            <p:ph type="subTitle" idx="1"/>
          </p:nvPr>
        </p:nvSpPr>
        <p:spPr>
          <a:xfrm>
            <a:off x="323528" y="2564904"/>
            <a:ext cx="8496944" cy="3073896"/>
          </a:xfrm>
        </p:spPr>
        <p:txBody>
          <a:bodyPr/>
          <a:lstStyle/>
          <a:p>
            <a:r>
              <a:rPr lang="ar-IQ" dirty="0">
                <a:effectLst/>
                <a:ea typeface="Calibri"/>
                <a:cs typeface="Times New Roman"/>
              </a:rPr>
              <a:t>منذ بداية الخلق تعود المعرفة الى الفطرة اذ الطابع التراكمي للمعرفة الانسانية كما ان الحضارات السومرية و الاشورية و البابلية و الفرعونية و الصينية و الهندية و اليونانية اذ نقل التاريخ بعض اوجه الازدهار من تلك الحضارات </a:t>
            </a:r>
            <a:endParaRPr lang="ar-IQ" dirty="0"/>
          </a:p>
        </p:txBody>
      </p:sp>
    </p:spTree>
    <p:extLst>
      <p:ext uri="{BB962C8B-B14F-4D97-AF65-F5344CB8AC3E}">
        <p14:creationId xmlns:p14="http://schemas.microsoft.com/office/powerpoint/2010/main" val="261291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10000"/>
          </a:bodyPr>
          <a:lstStyle/>
          <a:p>
            <a:pPr algn="justLow">
              <a:lnSpc>
                <a:spcPct val="115000"/>
              </a:lnSpc>
            </a:pPr>
            <a:r>
              <a:rPr lang="ar-IQ" dirty="0">
                <a:ea typeface="Calibri"/>
                <a:cs typeface="Times New Roman"/>
              </a:rPr>
              <a:t>ج- التقسيمات الادارية (رائدها هنري </a:t>
            </a:r>
            <a:r>
              <a:rPr lang="ar-IQ" dirty="0" err="1">
                <a:ea typeface="Calibri"/>
                <a:cs typeface="Times New Roman"/>
              </a:rPr>
              <a:t>فايول</a:t>
            </a:r>
            <a:r>
              <a:rPr lang="ar-IQ" dirty="0">
                <a:ea typeface="Calibri"/>
                <a:cs typeface="Times New Roman"/>
              </a:rPr>
              <a:t> ) اذ ركز على </a:t>
            </a:r>
            <a:endParaRPr lang="en-US" sz="2400" dirty="0">
              <a:ea typeface="Calibri"/>
              <a:cs typeface="Arial"/>
            </a:endParaRPr>
          </a:p>
          <a:p>
            <a:pPr algn="justLow">
              <a:lnSpc>
                <a:spcPct val="115000"/>
              </a:lnSpc>
            </a:pPr>
            <a:r>
              <a:rPr lang="ar-IQ" dirty="0">
                <a:ea typeface="Calibri"/>
                <a:cs typeface="Times New Roman"/>
              </a:rPr>
              <a:t>*المبادئ العامة التي اتت بها الادارة العلمية </a:t>
            </a:r>
            <a:r>
              <a:rPr lang="ar-IQ" dirty="0" err="1">
                <a:ea typeface="Calibri"/>
                <a:cs typeface="Times New Roman"/>
              </a:rPr>
              <a:t>بالاخص</a:t>
            </a:r>
            <a:r>
              <a:rPr lang="ar-IQ" dirty="0">
                <a:ea typeface="Calibri"/>
                <a:cs typeface="Times New Roman"/>
              </a:rPr>
              <a:t> خطوات بناء التنظيم المتمثلة (تحديد الاهداف , تعيين الاعمال وتجميعها , تجمع الوظائف ضمن اقسام , تجميع الاقسام المتشابهة ضمن ادارات).</a:t>
            </a:r>
            <a:endParaRPr lang="en-US" sz="2400" dirty="0">
              <a:ea typeface="Calibri"/>
              <a:cs typeface="Arial"/>
            </a:endParaRPr>
          </a:p>
          <a:p>
            <a:pPr algn="justLow">
              <a:lnSpc>
                <a:spcPct val="115000"/>
              </a:lnSpc>
            </a:pPr>
            <a:r>
              <a:rPr lang="ar-IQ" dirty="0">
                <a:ea typeface="Calibri"/>
                <a:cs typeface="Times New Roman"/>
              </a:rPr>
              <a:t>*المبادئ الاربعة عشر وهي (وحدة </a:t>
            </a:r>
            <a:r>
              <a:rPr lang="ar-IQ" dirty="0" err="1">
                <a:ea typeface="Calibri"/>
                <a:cs typeface="Times New Roman"/>
              </a:rPr>
              <a:t>الامر,نطاق</a:t>
            </a:r>
            <a:r>
              <a:rPr lang="ar-IQ" dirty="0">
                <a:ea typeface="Calibri"/>
                <a:cs typeface="Times New Roman"/>
              </a:rPr>
              <a:t> الاشراف , السلطة ,المسؤولية ,التنسيق, القيادة , الرسمية, التخصيص, تقسيم العمل , الاتصال....)</a:t>
            </a:r>
            <a:endParaRPr lang="en-US" sz="2400" dirty="0">
              <a:ea typeface="Calibri"/>
              <a:cs typeface="Arial"/>
            </a:endParaRPr>
          </a:p>
          <a:p>
            <a:pPr algn="justLow">
              <a:lnSpc>
                <a:spcPct val="115000"/>
              </a:lnSpc>
            </a:pPr>
            <a:r>
              <a:rPr lang="ar-IQ" dirty="0">
                <a:ea typeface="Calibri"/>
                <a:cs typeface="Times New Roman"/>
              </a:rPr>
              <a:t>تعكس هذه النظرية حاجة التنظيم الى الخبرة العلمية والتفكير لفهم حقيقة السلوك التنظيمي حيث ان الخبرة والتفكير تعدان من ابعاد المعرفة .</a:t>
            </a:r>
            <a:endParaRPr lang="en-US" sz="2400" dirty="0">
              <a:ea typeface="Calibri"/>
              <a:cs typeface="Arial"/>
            </a:endParaRPr>
          </a:p>
          <a:p>
            <a:endParaRPr lang="ar-IQ" dirty="0"/>
          </a:p>
        </p:txBody>
      </p:sp>
    </p:spTree>
    <p:extLst>
      <p:ext uri="{BB962C8B-B14F-4D97-AF65-F5344CB8AC3E}">
        <p14:creationId xmlns:p14="http://schemas.microsoft.com/office/powerpoint/2010/main" val="208462625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الخطوات العملية </a:t>
            </a:r>
            <a:r>
              <a:rPr lang="ar-IQ" b="1" dirty="0" err="1">
                <a:ea typeface="Calibri"/>
                <a:cs typeface="Arabic Transparent"/>
              </a:rPr>
              <a:t>لادارة</a:t>
            </a:r>
            <a:r>
              <a:rPr lang="ar-IQ" b="1" dirty="0">
                <a:ea typeface="Calibri"/>
                <a:cs typeface="Arabic Transparent"/>
              </a:rPr>
              <a:t> المعرفة .</a:t>
            </a:r>
            <a:endParaRPr lang="ar-IQ" dirty="0"/>
          </a:p>
        </p:txBody>
      </p:sp>
      <p:sp>
        <p:nvSpPr>
          <p:cNvPr id="3" name="عنصر نائب للمحتوى 2"/>
          <p:cNvSpPr>
            <a:spLocks noGrp="1"/>
          </p:cNvSpPr>
          <p:nvPr>
            <p:ph idx="1"/>
          </p:nvPr>
        </p:nvSpPr>
        <p:spPr>
          <a:xfrm>
            <a:off x="457200" y="1340768"/>
            <a:ext cx="8229600" cy="4785395"/>
          </a:xfrm>
        </p:spPr>
        <p:txBody>
          <a:bodyPr/>
          <a:lstStyle/>
          <a:p>
            <a:pPr algn="justLow">
              <a:lnSpc>
                <a:spcPts val="2600"/>
              </a:lnSpc>
              <a:spcAft>
                <a:spcPts val="1000"/>
              </a:spcAft>
            </a:pPr>
            <a:r>
              <a:rPr lang="ar-IQ" b="1" dirty="0">
                <a:ea typeface="Calibri"/>
                <a:cs typeface="Arabic Transparent"/>
              </a:rPr>
              <a:t>اكتشاف وفهم المعرفة التي تمتلكها المنظمة (معرفة غير مستخدمة ، مستخدمة بشكل غير صحيح معرفة لم يستطيعوا الوصول اليها ، لم يعرفوا قيمتها كيف يتم استعمالها).</a:t>
            </a:r>
            <a:endParaRPr lang="en-US" sz="2000" dirty="0">
              <a:ea typeface="Calibri"/>
              <a:cs typeface="Arial"/>
            </a:endParaRPr>
          </a:p>
          <a:p>
            <a:pPr algn="justLow">
              <a:lnSpc>
                <a:spcPts val="2600"/>
              </a:lnSpc>
              <a:spcAft>
                <a:spcPts val="1000"/>
              </a:spcAft>
            </a:pPr>
            <a:r>
              <a:rPr lang="ar-IQ" b="1" dirty="0">
                <a:ea typeface="Calibri"/>
                <a:cs typeface="Arabic Transparent"/>
              </a:rPr>
              <a:t>ب-تحديد وتوقع المعرفة المطلوبة ، تطوير المهارات تحسباً للحاجة المستقبلية لها.</a:t>
            </a:r>
            <a:endParaRPr lang="en-US" sz="2000" dirty="0">
              <a:ea typeface="Calibri"/>
              <a:cs typeface="Arial"/>
            </a:endParaRPr>
          </a:p>
          <a:p>
            <a:pPr algn="justLow">
              <a:lnSpc>
                <a:spcPts val="2600"/>
              </a:lnSpc>
              <a:spcAft>
                <a:spcPts val="1000"/>
              </a:spcAft>
            </a:pPr>
            <a:r>
              <a:rPr lang="ar-IQ" b="1" dirty="0">
                <a:ea typeface="Calibri"/>
                <a:cs typeface="Arabic Transparent"/>
              </a:rPr>
              <a:t>جـ-جعل المعرفة جاهزة ومتوافرة بصورة اكبر ، تطوير قواعد البيانات والمعلومات والمعرفة لتمكين كوادرها من الوصول اليها وفق الحاجة ، كلك تطوير الانظمة والوصول الى اشخاص ذي المعرفة.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86540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7"/>
            <a:ext cx="8229600" cy="4824536"/>
          </a:xfrm>
        </p:spPr>
        <p:txBody>
          <a:bodyPr/>
          <a:lstStyle/>
          <a:p>
            <a:pPr algn="justLow">
              <a:lnSpc>
                <a:spcPts val="2600"/>
              </a:lnSpc>
              <a:spcAft>
                <a:spcPts val="1000"/>
              </a:spcAft>
            </a:pPr>
            <a:r>
              <a:rPr lang="ar-IQ" b="1" dirty="0">
                <a:ea typeface="Calibri"/>
                <a:cs typeface="Arabic Transparent"/>
              </a:rPr>
              <a:t>المعرفة حول الزبون لابد من معرفة حاجة زبائن المنظمة ، رغباتهم توقعاتهم ، مستوى رضاهم كلك معرفة الزبائن المحتملين لها.</a:t>
            </a:r>
            <a:endParaRPr lang="en-US" sz="2000" dirty="0">
              <a:ea typeface="Calibri"/>
              <a:cs typeface="Arial"/>
            </a:endParaRPr>
          </a:p>
          <a:p>
            <a:pPr algn="justLow">
              <a:lnSpc>
                <a:spcPts val="2600"/>
              </a:lnSpc>
              <a:spcAft>
                <a:spcPts val="1000"/>
              </a:spcAft>
            </a:pPr>
            <a:r>
              <a:rPr lang="ar-IQ" b="1" dirty="0">
                <a:ea typeface="Calibri"/>
                <a:cs typeface="Arabic Transparent"/>
              </a:rPr>
              <a:t>هـ- المعرفة حول الدوافع والرضا الوظيفي فهم الكوادر </a:t>
            </a:r>
            <a:r>
              <a:rPr lang="ar-IQ" b="1" dirty="0" err="1">
                <a:ea typeface="Calibri"/>
                <a:cs typeface="Arabic Transparent"/>
              </a:rPr>
              <a:t>الوظيفيةلاعمالهم</a:t>
            </a:r>
            <a:r>
              <a:rPr lang="ar-IQ" b="1" dirty="0">
                <a:ea typeface="Calibri"/>
                <a:cs typeface="Arabic Transparent"/>
              </a:rPr>
              <a:t> ولمستخدميهم لتحقيق تغير ثقافي هدف مهم وادامة هو تطوير نموج العمل (العامل ، الزبون، الربح).</a:t>
            </a:r>
            <a:endParaRPr lang="en-US" sz="2000" dirty="0">
              <a:ea typeface="Calibri"/>
              <a:cs typeface="Arial"/>
            </a:endParaRPr>
          </a:p>
          <a:p>
            <a:pPr algn="justLow">
              <a:lnSpc>
                <a:spcPts val="2600"/>
              </a:lnSpc>
              <a:spcAft>
                <a:spcPts val="1000"/>
              </a:spcAft>
            </a:pPr>
            <a:r>
              <a:rPr lang="ar-IQ" b="1" dirty="0">
                <a:ea typeface="Calibri"/>
                <a:cs typeface="Arabic Transparent"/>
              </a:rPr>
              <a:t>و- التعلم من الخبرة ، تراقب المنظمة المتعلمة ادائها لخلق الخبرة باتجاه التحسين المستمر من خلال جعل الاداء الحالي افضل من الاداء السابق.</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9010303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lstStyle/>
          <a:p>
            <a:pPr algn="justLow">
              <a:lnSpc>
                <a:spcPts val="2600"/>
              </a:lnSpc>
              <a:spcAft>
                <a:spcPts val="1000"/>
              </a:spcAft>
            </a:pPr>
            <a:r>
              <a:rPr lang="ar-IQ" b="1" dirty="0">
                <a:ea typeface="Calibri"/>
                <a:cs typeface="Arabic Transparent"/>
              </a:rPr>
              <a:t>ضمان وضوح الرؤيا لكل العاملين عبر الوضوح التام للعمل مما يحقق فهم المعرفة المهمة لتحقيق تحسين الاداء.</a:t>
            </a:r>
            <a:endParaRPr lang="en-US" sz="2000" dirty="0">
              <a:ea typeface="Calibri"/>
              <a:cs typeface="Arial"/>
            </a:endParaRPr>
          </a:p>
          <a:p>
            <a:pPr algn="justLow">
              <a:lnSpc>
                <a:spcPts val="2600"/>
              </a:lnSpc>
              <a:spcAft>
                <a:spcPts val="1000"/>
              </a:spcAft>
            </a:pPr>
            <a:r>
              <a:rPr lang="ar-IQ" b="1" dirty="0">
                <a:ea typeface="Calibri"/>
                <a:cs typeface="Arabic Transparent"/>
              </a:rPr>
              <a:t>ح- التعلم من الاخرين ، تحسين العمليات والممارسات الداخلية عند حصول العاملين على المعرفة من المنظمات المنافسة والمناظرة لها وكلك عبر المقارنة المرجعية .</a:t>
            </a:r>
            <a:endParaRPr lang="en-US" sz="2000" dirty="0">
              <a:ea typeface="Calibri"/>
              <a:cs typeface="Arial"/>
            </a:endParaRPr>
          </a:p>
          <a:p>
            <a:pPr algn="justLow">
              <a:lnSpc>
                <a:spcPts val="2600"/>
              </a:lnSpc>
              <a:spcAft>
                <a:spcPts val="1000"/>
              </a:spcAft>
            </a:pPr>
            <a:r>
              <a:rPr lang="ar-IQ" b="1" dirty="0">
                <a:ea typeface="Calibri"/>
                <a:cs typeface="Arabic Transparent"/>
              </a:rPr>
              <a:t>ط- شراء المعرفة </a:t>
            </a:r>
            <a:r>
              <a:rPr lang="ar-IQ" b="1" dirty="0" err="1">
                <a:ea typeface="Calibri"/>
                <a:cs typeface="Arabic Transparent"/>
              </a:rPr>
              <a:t>الخحارجية</a:t>
            </a:r>
            <a:r>
              <a:rPr lang="ar-IQ" b="1" dirty="0">
                <a:ea typeface="Calibri"/>
                <a:cs typeface="Arabic Transparent"/>
              </a:rPr>
              <a:t> ، عبر المصادر الخارجية </a:t>
            </a:r>
            <a:r>
              <a:rPr lang="ar-IQ" b="1" dirty="0" err="1">
                <a:ea typeface="Calibri"/>
                <a:cs typeface="Arabic Transparent"/>
              </a:rPr>
              <a:t>للانشطة</a:t>
            </a:r>
            <a:r>
              <a:rPr lang="ar-IQ" b="1" dirty="0">
                <a:ea typeface="Calibri"/>
                <a:cs typeface="Arabic Transparent"/>
              </a:rPr>
              <a:t> غير الجوهرية .</a:t>
            </a:r>
          </a:p>
          <a:p>
            <a:pPr algn="justLow">
              <a:lnSpc>
                <a:spcPts val="2600"/>
              </a:lnSpc>
              <a:spcAft>
                <a:spcPts val="1000"/>
              </a:spcAft>
            </a:pPr>
            <a:endParaRPr lang="en-US" sz="2000" dirty="0">
              <a:ea typeface="Calibri"/>
              <a:cs typeface="Arial"/>
            </a:endParaRPr>
          </a:p>
          <a:p>
            <a:endParaRPr lang="ar-IQ" dirty="0"/>
          </a:p>
        </p:txBody>
      </p:sp>
      <p:sp>
        <p:nvSpPr>
          <p:cNvPr id="4" name="مستطيل 3"/>
          <p:cNvSpPr/>
          <p:nvPr/>
        </p:nvSpPr>
        <p:spPr>
          <a:xfrm>
            <a:off x="2286000" y="3068960"/>
            <a:ext cx="4446240" cy="2349361"/>
          </a:xfrm>
          <a:prstGeom prst="rect">
            <a:avLst/>
          </a:prstGeom>
        </p:spPr>
        <p:txBody>
          <a:bodyPr wrap="square">
            <a:spAutoFit/>
          </a:bodyPr>
          <a:lstStyle/>
          <a:p>
            <a:pPr algn="justLow">
              <a:lnSpc>
                <a:spcPts val="2600"/>
              </a:lnSpc>
              <a:spcAft>
                <a:spcPts val="1000"/>
              </a:spcAft>
            </a:pPr>
            <a:r>
              <a:rPr lang="ar-IQ" b="1" dirty="0">
                <a:ea typeface="Calibri"/>
                <a:cs typeface="Arabic Transparent"/>
              </a:rPr>
              <a:t>الابداع والتغيير غير النمطيين ابداع مستمر للمنتج ، خدمة /انظمة / عمليات ، تسويق.</a:t>
            </a:r>
            <a:endParaRPr lang="en-US" sz="1200" dirty="0">
              <a:ea typeface="Calibri"/>
              <a:cs typeface="Arial"/>
            </a:endParaRPr>
          </a:p>
          <a:p>
            <a:pPr algn="justLow">
              <a:lnSpc>
                <a:spcPts val="2600"/>
              </a:lnSpc>
              <a:spcAft>
                <a:spcPts val="1000"/>
              </a:spcAft>
            </a:pPr>
            <a:r>
              <a:rPr lang="ar-IQ" b="1" dirty="0">
                <a:ea typeface="Calibri"/>
                <a:cs typeface="Arabic Transparent"/>
              </a:rPr>
              <a:t>ل- تطوير ثقافة التعلم ، وجود قيادة تؤمن بالثقافة التعليمية من كل مستوى من مستويات المنظمة .</a:t>
            </a:r>
            <a:endParaRPr lang="en-US" sz="1200" dirty="0">
              <a:ea typeface="Calibri"/>
              <a:cs typeface="Arial"/>
            </a:endParaRPr>
          </a:p>
          <a:p>
            <a:pPr algn="justLow">
              <a:lnSpc>
                <a:spcPts val="2600"/>
              </a:lnSpc>
              <a:spcAft>
                <a:spcPts val="1000"/>
              </a:spcAft>
            </a:pPr>
            <a:r>
              <a:rPr lang="ar-IQ" b="1" dirty="0">
                <a:ea typeface="Calibri"/>
                <a:cs typeface="Arabic Transparent"/>
              </a:rPr>
              <a:t>م- تصميم نظم معلومات جديدة ، تطوير انواع جديدة من نظم المعلومات </a:t>
            </a:r>
            <a:r>
              <a:rPr lang="ar-IQ" b="1" dirty="0" err="1">
                <a:ea typeface="Calibri"/>
                <a:cs typeface="Arabic Transparent"/>
              </a:rPr>
              <a:t>تتلائم</a:t>
            </a:r>
            <a:r>
              <a:rPr lang="ar-IQ" b="1" dirty="0">
                <a:ea typeface="Calibri"/>
                <a:cs typeface="Arabic Transparent"/>
              </a:rPr>
              <a:t> مع طبيعة البرامج المستحدثة.</a:t>
            </a:r>
            <a:endParaRPr lang="en-US" sz="1200" dirty="0">
              <a:ea typeface="Calibri"/>
              <a:cs typeface="Arial"/>
            </a:endParaRPr>
          </a:p>
        </p:txBody>
      </p:sp>
    </p:spTree>
    <p:extLst>
      <p:ext uri="{BB962C8B-B14F-4D97-AF65-F5344CB8AC3E}">
        <p14:creationId xmlns:p14="http://schemas.microsoft.com/office/powerpoint/2010/main" val="41564241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*عوامل نجاح ادارة المعرفة </a:t>
            </a:r>
            <a:endParaRPr lang="ar-IQ" dirty="0"/>
          </a:p>
        </p:txBody>
      </p:sp>
      <p:sp>
        <p:nvSpPr>
          <p:cNvPr id="3" name="عنصر نائب للمحتوى 2"/>
          <p:cNvSpPr>
            <a:spLocks noGrp="1"/>
          </p:cNvSpPr>
          <p:nvPr>
            <p:ph idx="1"/>
          </p:nvPr>
        </p:nvSpPr>
        <p:spPr>
          <a:xfrm>
            <a:off x="457200" y="1340768"/>
            <a:ext cx="8229600" cy="4785395"/>
          </a:xfrm>
        </p:spPr>
        <p:txBody>
          <a:bodyPr/>
          <a:lstStyle/>
          <a:p>
            <a:pPr algn="justLow">
              <a:lnSpc>
                <a:spcPts val="2600"/>
              </a:lnSpc>
              <a:spcAft>
                <a:spcPts val="1000"/>
              </a:spcAft>
            </a:pPr>
            <a:r>
              <a:rPr lang="ar-IQ" b="1" dirty="0" err="1">
                <a:ea typeface="Calibri"/>
                <a:cs typeface="Arabic Transparent"/>
              </a:rPr>
              <a:t>تاكيد</a:t>
            </a:r>
            <a:r>
              <a:rPr lang="ar-IQ" b="1" dirty="0">
                <a:ea typeface="Calibri"/>
                <a:cs typeface="Arabic Transparent"/>
              </a:rPr>
              <a:t> الابتكار وفرص التعلم المستمر </a:t>
            </a:r>
            <a:r>
              <a:rPr lang="ar-IQ" b="1" dirty="0" err="1">
                <a:ea typeface="Calibri"/>
                <a:cs typeface="Arabic Transparent"/>
              </a:rPr>
              <a:t>للافراد</a:t>
            </a:r>
            <a:r>
              <a:rPr lang="ar-IQ" b="1" dirty="0">
                <a:ea typeface="Calibri"/>
                <a:cs typeface="Arabic Transparent"/>
              </a:rPr>
              <a:t>.</a:t>
            </a:r>
            <a:endParaRPr lang="en-US" sz="2000" dirty="0">
              <a:ea typeface="Calibri"/>
              <a:cs typeface="Arial"/>
            </a:endParaRPr>
          </a:p>
          <a:p>
            <a:pPr algn="justLow">
              <a:lnSpc>
                <a:spcPts val="2600"/>
              </a:lnSpc>
              <a:spcAft>
                <a:spcPts val="1000"/>
              </a:spcAft>
            </a:pPr>
            <a:r>
              <a:rPr lang="ar-IQ" b="1" dirty="0">
                <a:ea typeface="Calibri"/>
                <a:cs typeface="Arabic Transparent"/>
              </a:rPr>
              <a:t>- توفير فرص المشاركة في الحوار والبحث والنقاش </a:t>
            </a:r>
            <a:r>
              <a:rPr lang="ar-IQ" b="1" dirty="0" err="1">
                <a:ea typeface="Calibri"/>
                <a:cs typeface="Arabic Transparent"/>
              </a:rPr>
              <a:t>للافراد</a:t>
            </a:r>
            <a:r>
              <a:rPr lang="ar-IQ" b="1" dirty="0">
                <a:ea typeface="Calibri"/>
                <a:cs typeface="Arabic Transparent"/>
              </a:rPr>
              <a:t>.</a:t>
            </a:r>
            <a:endParaRPr lang="en-US" sz="2000" dirty="0">
              <a:ea typeface="Calibri"/>
              <a:cs typeface="Arial"/>
            </a:endParaRPr>
          </a:p>
          <a:p>
            <a:pPr algn="justLow">
              <a:lnSpc>
                <a:spcPts val="2600"/>
              </a:lnSpc>
              <a:spcAft>
                <a:spcPts val="1000"/>
              </a:spcAft>
            </a:pPr>
            <a:r>
              <a:rPr lang="ar-IQ" b="1" dirty="0">
                <a:ea typeface="Calibri"/>
                <a:cs typeface="Arabic Transparent"/>
              </a:rPr>
              <a:t>-التعاون والتشجيع </a:t>
            </a:r>
            <a:r>
              <a:rPr lang="ar-IQ" b="1" dirty="0" err="1">
                <a:ea typeface="Calibri"/>
                <a:cs typeface="Arabic Transparent"/>
              </a:rPr>
              <a:t>وتاكيد</a:t>
            </a:r>
            <a:r>
              <a:rPr lang="ar-IQ" b="1" dirty="0">
                <a:ea typeface="Calibri"/>
                <a:cs typeface="Arabic Transparent"/>
              </a:rPr>
              <a:t> فرق العمل بصورة </a:t>
            </a:r>
            <a:r>
              <a:rPr lang="ar-IQ" b="1" dirty="0" err="1">
                <a:ea typeface="Calibri"/>
                <a:cs typeface="Arabic Transparent"/>
              </a:rPr>
              <a:t>دائمية</a:t>
            </a:r>
            <a:r>
              <a:rPr lang="ar-IQ" b="1" dirty="0">
                <a:ea typeface="Calibri"/>
                <a:cs typeface="Arabic Transparent"/>
              </a:rPr>
              <a:t> .</a:t>
            </a:r>
            <a:endParaRPr lang="en-US" sz="2000" dirty="0">
              <a:ea typeface="Calibri"/>
              <a:cs typeface="Arial"/>
            </a:endParaRPr>
          </a:p>
          <a:p>
            <a:pPr algn="justLow">
              <a:lnSpc>
                <a:spcPts val="2600"/>
              </a:lnSpc>
              <a:spcAft>
                <a:spcPts val="1000"/>
              </a:spcAft>
            </a:pPr>
            <a:r>
              <a:rPr lang="ar-IQ" b="1" dirty="0">
                <a:ea typeface="Calibri"/>
                <a:cs typeface="Arabic Transparent"/>
              </a:rPr>
              <a:t>- </a:t>
            </a:r>
            <a:r>
              <a:rPr lang="ar-IQ" b="1" dirty="0" err="1">
                <a:ea typeface="Calibri"/>
                <a:cs typeface="Arabic Transparent"/>
              </a:rPr>
              <a:t>تاسيس</a:t>
            </a:r>
            <a:r>
              <a:rPr lang="ar-IQ" b="1" dirty="0">
                <a:ea typeface="Calibri"/>
                <a:cs typeface="Arabic Transparent"/>
              </a:rPr>
              <a:t> انظمة للفهم ونشر التعلم والمشاركة به.</a:t>
            </a:r>
            <a:endParaRPr lang="en-US" sz="2000" dirty="0">
              <a:ea typeface="Calibri"/>
              <a:cs typeface="Arial"/>
            </a:endParaRPr>
          </a:p>
          <a:p>
            <a:pPr algn="justLow">
              <a:lnSpc>
                <a:spcPts val="2600"/>
              </a:lnSpc>
              <a:spcAft>
                <a:spcPts val="1000"/>
              </a:spcAft>
            </a:pPr>
            <a:r>
              <a:rPr lang="ar-IQ" b="1" dirty="0">
                <a:ea typeface="Calibri"/>
                <a:cs typeface="Arabic Transparent"/>
              </a:rPr>
              <a:t>- دفع الافراد للتطوير والمشاركة بالرؤية الجماعية .</a:t>
            </a:r>
            <a:endParaRPr lang="en-US" sz="2000" dirty="0">
              <a:ea typeface="Calibri"/>
              <a:cs typeface="Arial"/>
            </a:endParaRPr>
          </a:p>
          <a:p>
            <a:pPr algn="justLow">
              <a:lnSpc>
                <a:spcPts val="2600"/>
              </a:lnSpc>
              <a:spcAft>
                <a:spcPts val="1000"/>
              </a:spcAft>
            </a:pPr>
            <a:r>
              <a:rPr lang="ar-IQ" b="1" dirty="0">
                <a:ea typeface="Calibri"/>
                <a:cs typeface="Arabic Transparent"/>
              </a:rPr>
              <a:t>- تحديد وتطوير القادة الذين يبنون ويدعمون نماذج التعلم على مستوى الفرد والفريق والمنظمة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0393545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7"/>
            <a:ext cx="8507288" cy="4032448"/>
          </a:xfrm>
        </p:spPr>
        <p:txBody>
          <a:bodyPr/>
          <a:lstStyle/>
          <a:p>
            <a:pPr algn="justLow">
              <a:lnSpc>
                <a:spcPts val="2600"/>
              </a:lnSpc>
              <a:spcAft>
                <a:spcPts val="1000"/>
              </a:spcAft>
            </a:pPr>
            <a:r>
              <a:rPr lang="ar-IQ" b="1" dirty="0">
                <a:ea typeface="Calibri"/>
                <a:cs typeface="Arabic Transparent"/>
              </a:rPr>
              <a:t>تطوير الفهم المشترك على المستويات المعنية اولا طالما ان مركز التعلم واستعمال المعرفة يكمنان في كل المستويات بشكل كبير ثم التحول تدريجيا الى مستويات المنظمة  ككل.</a:t>
            </a:r>
            <a:endParaRPr lang="en-US" sz="2000" dirty="0">
              <a:ea typeface="Calibri"/>
              <a:cs typeface="Arial"/>
            </a:endParaRPr>
          </a:p>
          <a:p>
            <a:pPr algn="justLow">
              <a:lnSpc>
                <a:spcPts val="2600"/>
              </a:lnSpc>
              <a:spcAft>
                <a:spcPts val="1000"/>
              </a:spcAft>
            </a:pPr>
            <a:r>
              <a:rPr lang="ar-IQ" b="1" dirty="0">
                <a:ea typeface="Calibri"/>
                <a:cs typeface="Arabic Transparent"/>
              </a:rPr>
              <a:t>- تمكين الافراد بمناسبات متكررة للبدء بمناقشات وحوارات للتوضيح </a:t>
            </a:r>
            <a:r>
              <a:rPr lang="ar-IQ" b="1" dirty="0" err="1">
                <a:ea typeface="Calibri"/>
                <a:cs typeface="Arabic Transparent"/>
              </a:rPr>
              <a:t>لانفسهم</a:t>
            </a:r>
            <a:r>
              <a:rPr lang="ar-IQ" b="1" dirty="0">
                <a:ea typeface="Calibri"/>
                <a:cs typeface="Arabic Transparent"/>
              </a:rPr>
              <a:t> وهم يمثل اساس المعرفة </a:t>
            </a:r>
            <a:r>
              <a:rPr lang="ar-IQ" b="1" dirty="0" err="1">
                <a:ea typeface="Calibri"/>
                <a:cs typeface="Arabic Transparent"/>
              </a:rPr>
              <a:t>لانجاز</a:t>
            </a:r>
            <a:r>
              <a:rPr lang="ar-IQ" b="1" dirty="0">
                <a:ea typeface="Calibri"/>
                <a:cs typeface="Arabic Transparent"/>
              </a:rPr>
              <a:t> اعمالهم فيما بعد.</a:t>
            </a:r>
            <a:endParaRPr lang="en-US" sz="2000" dirty="0">
              <a:ea typeface="Calibri"/>
              <a:cs typeface="Arial"/>
            </a:endParaRPr>
          </a:p>
          <a:p>
            <a:pPr algn="justLow">
              <a:lnSpc>
                <a:spcPts val="2600"/>
              </a:lnSpc>
              <a:spcAft>
                <a:spcPts val="1000"/>
              </a:spcAft>
            </a:pPr>
            <a:r>
              <a:rPr lang="ar-IQ" b="1" dirty="0">
                <a:ea typeface="Calibri"/>
                <a:cs typeface="Arabic Transparent"/>
              </a:rPr>
              <a:t>- مساعدة الافراد لتحديد دور ومتطلبات ومضامين المعرفة </a:t>
            </a:r>
            <a:r>
              <a:rPr lang="ar-IQ" b="1" dirty="0" err="1">
                <a:ea typeface="Calibri"/>
                <a:cs typeface="Arabic Transparent"/>
              </a:rPr>
              <a:t>لانجاز</a:t>
            </a:r>
            <a:r>
              <a:rPr lang="ar-IQ" b="1" dirty="0">
                <a:ea typeface="Calibri"/>
                <a:cs typeface="Arabic Transparent"/>
              </a:rPr>
              <a:t> اعمالهم.</a:t>
            </a:r>
            <a:endParaRPr lang="en-US" sz="2000" dirty="0">
              <a:ea typeface="Calibri"/>
              <a:cs typeface="Arial"/>
            </a:endParaRPr>
          </a:p>
          <a:p>
            <a:pPr algn="justLow">
              <a:lnSpc>
                <a:spcPts val="2600"/>
              </a:lnSpc>
              <a:spcAft>
                <a:spcPts val="1000"/>
              </a:spcAft>
            </a:pPr>
            <a:r>
              <a:rPr lang="ar-IQ" b="1" dirty="0">
                <a:ea typeface="Calibri"/>
                <a:cs typeface="Arabic Transparent"/>
              </a:rPr>
              <a:t>- تركيز الاهتمام على تدفق المعرفة اكثر من خزنها.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875641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3"/>
            <a:ext cx="8229600" cy="4752528"/>
          </a:xfrm>
        </p:spPr>
        <p:txBody>
          <a:bodyPr/>
          <a:lstStyle/>
          <a:p>
            <a:pPr algn="justLow">
              <a:lnSpc>
                <a:spcPts val="2600"/>
              </a:lnSpc>
              <a:spcAft>
                <a:spcPts val="1000"/>
              </a:spcAft>
            </a:pPr>
            <a:r>
              <a:rPr lang="ar-IQ" b="1" dirty="0">
                <a:ea typeface="Calibri"/>
                <a:cs typeface="Arabic Transparent"/>
              </a:rPr>
              <a:t>تركيز المدراء على الحالات المتميزة في منظماتهم اثناء المقارنة المرجعية لعمليات المنظمة بقصد المقارنة والتعلم.</a:t>
            </a:r>
            <a:endParaRPr lang="en-US" sz="2000" dirty="0">
              <a:ea typeface="Calibri"/>
              <a:cs typeface="Arial"/>
            </a:endParaRPr>
          </a:p>
          <a:p>
            <a:pPr algn="justLow">
              <a:lnSpc>
                <a:spcPts val="2600"/>
              </a:lnSpc>
              <a:spcAft>
                <a:spcPts val="1000"/>
              </a:spcAft>
            </a:pPr>
            <a:r>
              <a:rPr lang="ar-IQ" b="1" dirty="0">
                <a:ea typeface="Calibri"/>
                <a:cs typeface="Arabic Transparent"/>
              </a:rPr>
              <a:t>-ابتكار المنظمة بلا حدود ا السلوك المنفتح غير المقيد بالولاء الوظيفي والبحث عن الافكار في اي مكان اخر.</a:t>
            </a:r>
            <a:endParaRPr lang="en-US" sz="2000" dirty="0">
              <a:ea typeface="Calibri"/>
              <a:cs typeface="Arial"/>
            </a:endParaRPr>
          </a:p>
          <a:p>
            <a:pPr algn="justLow">
              <a:lnSpc>
                <a:spcPts val="2600"/>
              </a:lnSpc>
              <a:spcAft>
                <a:spcPts val="1000"/>
              </a:spcAft>
            </a:pPr>
            <a:r>
              <a:rPr lang="ar-IQ" b="1" dirty="0">
                <a:ea typeface="Calibri"/>
                <a:cs typeface="Arabic Transparent"/>
              </a:rPr>
              <a:t>- الدافع </a:t>
            </a:r>
            <a:r>
              <a:rPr lang="ar-IQ" b="1" dirty="0" err="1">
                <a:ea typeface="Calibri"/>
                <a:cs typeface="Arabic Transparent"/>
              </a:rPr>
              <a:t>لاي</a:t>
            </a:r>
            <a:r>
              <a:rPr lang="ar-IQ" b="1" dirty="0">
                <a:ea typeface="Calibri"/>
                <a:cs typeface="Arabic Transparent"/>
              </a:rPr>
              <a:t> عمل هو الحافز القوي الذي يمكن الفرد من الابداع عبر (هدف يتبناه الفرد العامل) .</a:t>
            </a:r>
            <a:endParaRPr lang="en-US" sz="2000" dirty="0">
              <a:ea typeface="Calibri"/>
              <a:cs typeface="Arial"/>
            </a:endParaRPr>
          </a:p>
          <a:p>
            <a:pPr algn="justLow">
              <a:lnSpc>
                <a:spcPts val="2600"/>
              </a:lnSpc>
              <a:spcAft>
                <a:spcPts val="1000"/>
              </a:spcAft>
            </a:pPr>
            <a:r>
              <a:rPr lang="ar-IQ" b="1" dirty="0">
                <a:ea typeface="Calibri"/>
                <a:cs typeface="Arabic Transparent"/>
              </a:rPr>
              <a:t>- تقديم خطة دفع معتمدة على المهارة كجزء من النظام الاشمل للحوافز والمكافئات من يجعل الافراد يسعون لاكتساب مهارات </a:t>
            </a:r>
            <a:r>
              <a:rPr lang="ar-IQ" b="1" dirty="0" err="1">
                <a:ea typeface="Calibri"/>
                <a:cs typeface="Arabic Transparent"/>
              </a:rPr>
              <a:t>ستراتيجية</a:t>
            </a:r>
            <a:r>
              <a:rPr lang="ar-IQ" b="1" dirty="0">
                <a:ea typeface="Calibri"/>
                <a:cs typeface="Arabic Transparent"/>
              </a:rPr>
              <a:t> ومتنوعة وتوليد ثقافة التعلم المستمر.</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7882930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عوامل فشل ادارة المعرفة </a:t>
            </a:r>
            <a:endParaRPr lang="ar-IQ" dirty="0"/>
          </a:p>
        </p:txBody>
      </p:sp>
      <p:sp>
        <p:nvSpPr>
          <p:cNvPr id="3" name="عنصر نائب للمحتوى 2"/>
          <p:cNvSpPr>
            <a:spLocks noGrp="1"/>
          </p:cNvSpPr>
          <p:nvPr>
            <p:ph idx="1"/>
          </p:nvPr>
        </p:nvSpPr>
        <p:spPr/>
        <p:txBody>
          <a:bodyPr/>
          <a:lstStyle/>
          <a:p>
            <a:pPr algn="justLow">
              <a:lnSpc>
                <a:spcPts val="2600"/>
              </a:lnSpc>
              <a:spcAft>
                <a:spcPts val="1000"/>
              </a:spcAft>
            </a:pPr>
            <a:r>
              <a:rPr lang="ar-IQ" b="1" dirty="0">
                <a:ea typeface="Calibri"/>
                <a:cs typeface="Arabic Transparent"/>
              </a:rPr>
              <a:t>عدم القدرة على التحديد العملي للمعرفة والفشل في التمييز بين البيانات والمعلومات والمعرفة.</a:t>
            </a:r>
            <a:endParaRPr lang="en-US" sz="2000" dirty="0">
              <a:ea typeface="Calibri"/>
              <a:cs typeface="Arial"/>
            </a:endParaRPr>
          </a:p>
          <a:p>
            <a:pPr algn="justLow">
              <a:lnSpc>
                <a:spcPts val="2600"/>
              </a:lnSpc>
              <a:spcAft>
                <a:spcPts val="1000"/>
              </a:spcAft>
            </a:pPr>
            <a:r>
              <a:rPr lang="ar-IQ" b="1" dirty="0">
                <a:ea typeface="Calibri"/>
                <a:cs typeface="Arabic Transparent"/>
              </a:rPr>
              <a:t>-عدم الاهتمام بالتدفق المعرفي (خاصة المعرفة الجديدة) والتركيز على معرفة مخزونة من القواعد المعرفية .</a:t>
            </a:r>
            <a:endParaRPr lang="en-US" sz="2000" dirty="0">
              <a:ea typeface="Calibri"/>
              <a:cs typeface="Arial"/>
            </a:endParaRPr>
          </a:p>
          <a:p>
            <a:pPr algn="justLow">
              <a:lnSpc>
                <a:spcPts val="2600"/>
              </a:lnSpc>
              <a:spcAft>
                <a:spcPts val="1000"/>
              </a:spcAft>
            </a:pPr>
            <a:r>
              <a:rPr lang="ar-IQ" b="1" dirty="0">
                <a:ea typeface="Calibri"/>
                <a:cs typeface="Arabic Transparent"/>
              </a:rPr>
              <a:t>- تصور </a:t>
            </a:r>
            <a:r>
              <a:rPr lang="ar-IQ" b="1" dirty="0" err="1">
                <a:ea typeface="Calibri"/>
                <a:cs typeface="Arabic Transparent"/>
              </a:rPr>
              <a:t>خاطىء</a:t>
            </a:r>
            <a:r>
              <a:rPr lang="ar-IQ" b="1" dirty="0">
                <a:ea typeface="Calibri"/>
                <a:cs typeface="Arabic Transparent"/>
              </a:rPr>
              <a:t> بان المعرفة خارج عقول الافراد من </a:t>
            </a:r>
            <a:r>
              <a:rPr lang="ar-IQ" b="1" dirty="0" err="1">
                <a:ea typeface="Calibri"/>
                <a:cs typeface="Arabic Transparent"/>
              </a:rPr>
              <a:t>من</a:t>
            </a:r>
            <a:r>
              <a:rPr lang="ar-IQ" b="1" dirty="0">
                <a:ea typeface="Calibri"/>
                <a:cs typeface="Arabic Transparent"/>
              </a:rPr>
              <a:t> حي الصحيح هو ضمنية كامنة   في عقولهم.</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5628816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120680"/>
          </a:xfrm>
        </p:spPr>
        <p:txBody>
          <a:bodyPr/>
          <a:lstStyle/>
          <a:p>
            <a:pPr algn="justLow">
              <a:lnSpc>
                <a:spcPts val="2600"/>
              </a:lnSpc>
              <a:spcAft>
                <a:spcPts val="1000"/>
              </a:spcAft>
            </a:pPr>
            <a:r>
              <a:rPr lang="ar-IQ" b="1" dirty="0">
                <a:ea typeface="Calibri"/>
                <a:cs typeface="Arabic Transparent"/>
              </a:rPr>
              <a:t>تجاهل الهدف من ادارة المعرفة وهو ابتكار سياقات مشتركة عبر الحوار.</a:t>
            </a:r>
            <a:endParaRPr lang="en-US" sz="2000" dirty="0">
              <a:ea typeface="Calibri"/>
              <a:cs typeface="Arial"/>
            </a:endParaRPr>
          </a:p>
          <a:p>
            <a:pPr algn="justLow">
              <a:lnSpc>
                <a:spcPts val="2600"/>
              </a:lnSpc>
              <a:spcAft>
                <a:spcPts val="1000"/>
              </a:spcAft>
            </a:pPr>
            <a:r>
              <a:rPr lang="ar-IQ" b="1" dirty="0">
                <a:ea typeface="Calibri"/>
                <a:cs typeface="Arabic Transparent"/>
              </a:rPr>
              <a:t>- عدم ادراك اهمية ودور المعرفة الضمنية وعدم التشجيع </a:t>
            </a:r>
            <a:r>
              <a:rPr lang="ar-IQ" b="1" dirty="0" err="1">
                <a:ea typeface="Calibri"/>
                <a:cs typeface="Arabic Transparent"/>
              </a:rPr>
              <a:t>لاظهارها</a:t>
            </a:r>
            <a:r>
              <a:rPr lang="ar-IQ" b="1" dirty="0">
                <a:ea typeface="Calibri"/>
                <a:cs typeface="Arabic Transparent"/>
              </a:rPr>
              <a:t>.</a:t>
            </a:r>
            <a:endParaRPr lang="en-US" sz="2000" dirty="0">
              <a:ea typeface="Calibri"/>
              <a:cs typeface="Arial"/>
            </a:endParaRPr>
          </a:p>
          <a:p>
            <a:pPr algn="justLow">
              <a:lnSpc>
                <a:spcPts val="2600"/>
              </a:lnSpc>
              <a:spcAft>
                <a:spcPts val="1000"/>
              </a:spcAft>
            </a:pPr>
            <a:r>
              <a:rPr lang="ar-IQ" b="1" dirty="0">
                <a:ea typeface="Calibri"/>
                <a:cs typeface="Arabic Transparent"/>
              </a:rPr>
              <a:t>- عزل المعرفة عن استعمالاتها.</a:t>
            </a:r>
            <a:endParaRPr lang="en-US" sz="2000" dirty="0">
              <a:ea typeface="Calibri"/>
              <a:cs typeface="Arial"/>
            </a:endParaRPr>
          </a:p>
          <a:p>
            <a:pPr algn="justLow">
              <a:lnSpc>
                <a:spcPts val="2600"/>
              </a:lnSpc>
              <a:spcAft>
                <a:spcPts val="1000"/>
              </a:spcAft>
            </a:pPr>
            <a:r>
              <a:rPr lang="ar-IQ" b="1" dirty="0">
                <a:ea typeface="Calibri"/>
                <a:cs typeface="Arabic Transparent"/>
              </a:rPr>
              <a:t>- ضعف التفكير والاستنتاج العقلاني المبنية على افتراضات واعتقادات.</a:t>
            </a:r>
            <a:endParaRPr lang="en-US" sz="2000" dirty="0">
              <a:ea typeface="Calibri"/>
              <a:cs typeface="Arial"/>
            </a:endParaRPr>
          </a:p>
          <a:p>
            <a:pPr algn="justLow">
              <a:lnSpc>
                <a:spcPts val="2600"/>
              </a:lnSpc>
              <a:spcAft>
                <a:spcPts val="1000"/>
              </a:spcAft>
            </a:pPr>
            <a:r>
              <a:rPr lang="ar-IQ" b="1" dirty="0">
                <a:ea typeface="Calibri"/>
                <a:cs typeface="Arabic Transparent"/>
              </a:rPr>
              <a:t>-التركيز على الماضي والحاضر بدلا من التفكير والتركيز على المستقبل.</a:t>
            </a:r>
            <a:endParaRPr lang="en-US" sz="2000" dirty="0">
              <a:ea typeface="Calibri"/>
              <a:cs typeface="Arial"/>
            </a:endParaRPr>
          </a:p>
          <a:p>
            <a:pPr algn="justLow">
              <a:lnSpc>
                <a:spcPts val="2600"/>
              </a:lnSpc>
              <a:spcAft>
                <a:spcPts val="1000"/>
              </a:spcAft>
            </a:pPr>
            <a:r>
              <a:rPr lang="ar-IQ" b="1" dirty="0">
                <a:ea typeface="Calibri"/>
                <a:cs typeface="Arabic Transparent"/>
              </a:rPr>
              <a:t>- الفشل في ادراك اهمية التجريبية .</a:t>
            </a:r>
            <a:endParaRPr lang="en-US" sz="2000" dirty="0">
              <a:ea typeface="Calibri"/>
              <a:cs typeface="Arial"/>
            </a:endParaRPr>
          </a:p>
          <a:p>
            <a:pPr algn="justLow">
              <a:lnSpc>
                <a:spcPts val="2600"/>
              </a:lnSpc>
              <a:spcAft>
                <a:spcPts val="1000"/>
              </a:spcAft>
            </a:pPr>
            <a:r>
              <a:rPr lang="ar-IQ" b="1" dirty="0">
                <a:ea typeface="Calibri"/>
                <a:cs typeface="Arabic Transparent"/>
              </a:rPr>
              <a:t>- احلال الاتصال التكنولوجي بدل التفاعل البشري (وجه لوجه).</a:t>
            </a:r>
            <a:endParaRPr lang="en-US" sz="2000" dirty="0">
              <a:ea typeface="Calibri"/>
              <a:cs typeface="Arial"/>
            </a:endParaRPr>
          </a:p>
          <a:p>
            <a:pPr algn="justLow">
              <a:lnSpc>
                <a:spcPts val="2600"/>
              </a:lnSpc>
              <a:spcAft>
                <a:spcPts val="1000"/>
              </a:spcAft>
            </a:pPr>
            <a:r>
              <a:rPr lang="ar-IQ" b="1" dirty="0">
                <a:ea typeface="Calibri"/>
                <a:cs typeface="Arabic Transparent"/>
              </a:rPr>
              <a:t>- السعي نحو تطوير مقاييس مباشرة للمعرفة فقط.</a:t>
            </a:r>
            <a:endParaRPr lang="en-US" sz="2000" dirty="0">
              <a:ea typeface="Calibri"/>
              <a:cs typeface="Arial"/>
            </a:endParaRPr>
          </a:p>
          <a:p>
            <a:endParaRPr lang="ar-IQ" dirty="0"/>
          </a:p>
        </p:txBody>
      </p:sp>
    </p:spTree>
    <p:extLst>
      <p:ext uri="{BB962C8B-B14F-4D97-AF65-F5344CB8AC3E}">
        <p14:creationId xmlns:p14="http://schemas.microsoft.com/office/powerpoint/2010/main" val="32522751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ادارة المعرفة والاقتصاد المعرفي </a:t>
            </a: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 مفهوم الاقتصاد المعرفي :سادت بعد المرحلة </a:t>
            </a:r>
            <a:r>
              <a:rPr lang="ar-IQ" b="1" dirty="0" err="1">
                <a:ea typeface="Calibri"/>
                <a:cs typeface="Arabic Transparent"/>
              </a:rPr>
              <a:t>الفوردية</a:t>
            </a:r>
            <a:r>
              <a:rPr lang="ar-IQ" b="1" dirty="0">
                <a:ea typeface="Calibri"/>
                <a:cs typeface="Arabic Transparent"/>
              </a:rPr>
              <a:t> (1930-1970)من النمو الاقتصادي التي اتصفت بالتنظيم على اساس الانتاج الواسع والاستهلاك الكبير التي دفعت الى التنظيمات العملاقة المتكاملة رأسيا وامتازت باعتماد هيكل تنظيمي ذات انتاج متعدد ومتنوع وبلك </a:t>
            </a:r>
            <a:r>
              <a:rPr lang="ar-IQ" b="1" dirty="0" err="1">
                <a:ea typeface="Calibri"/>
                <a:cs typeface="Arabic Transparent"/>
              </a:rPr>
              <a:t>ازدات</a:t>
            </a:r>
            <a:r>
              <a:rPr lang="ar-IQ" b="1" dirty="0">
                <a:ea typeface="Calibri"/>
                <a:cs typeface="Arabic Transparent"/>
              </a:rPr>
              <a:t> اللامركزية والمرونة من الهيكل واصبحت </a:t>
            </a:r>
            <a:r>
              <a:rPr lang="ar-IQ" b="1" dirty="0" err="1">
                <a:ea typeface="Calibri"/>
                <a:cs typeface="Arabic Transparent"/>
              </a:rPr>
              <a:t>ستراتيجية</a:t>
            </a:r>
            <a:r>
              <a:rPr lang="ar-IQ" b="1" dirty="0">
                <a:ea typeface="Calibri"/>
                <a:cs typeface="Arabic Transparent"/>
              </a:rPr>
              <a:t> الادارة معتمدة على العنصر البشري (اهم مواردها التنظيمية) ونضطر الى التغير على انه نتيجة طبيعية </a:t>
            </a:r>
            <a:r>
              <a:rPr lang="ar-IQ" b="1" dirty="0" err="1">
                <a:ea typeface="Calibri"/>
                <a:cs typeface="Arabic Transparent"/>
              </a:rPr>
              <a:t>لمواجهةالازمات</a:t>
            </a:r>
            <a:r>
              <a:rPr lang="ar-IQ" b="1" dirty="0">
                <a:ea typeface="Calibri"/>
                <a:cs typeface="Arabic Transparent"/>
              </a:rPr>
              <a:t> الاقتصادية والكساد.</a:t>
            </a:r>
            <a:endParaRPr lang="ar-IQ" dirty="0"/>
          </a:p>
        </p:txBody>
      </p:sp>
    </p:spTree>
    <p:extLst>
      <p:ext uri="{BB962C8B-B14F-4D97-AF65-F5344CB8AC3E}">
        <p14:creationId xmlns:p14="http://schemas.microsoft.com/office/powerpoint/2010/main" val="36136216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صناع المعرفة وتمتاز بـ 3 ابعاد وكما يأتي</a:t>
            </a:r>
            <a:endParaRPr lang="ar-IQ" dirty="0"/>
          </a:p>
        </p:txBody>
      </p:sp>
      <p:sp>
        <p:nvSpPr>
          <p:cNvPr id="3" name="عنصر نائب للمحتوى 2"/>
          <p:cNvSpPr>
            <a:spLocks noGrp="1"/>
          </p:cNvSpPr>
          <p:nvPr>
            <p:ph idx="1"/>
          </p:nvPr>
        </p:nvSpPr>
        <p:spPr>
          <a:xfrm>
            <a:off x="179512" y="1340768"/>
            <a:ext cx="8784976" cy="5112568"/>
          </a:xfrm>
        </p:spPr>
        <p:txBody>
          <a:bodyPr/>
          <a:lstStyle/>
          <a:p>
            <a:pPr algn="justLow">
              <a:lnSpc>
                <a:spcPts val="2600"/>
              </a:lnSpc>
              <a:spcAft>
                <a:spcPts val="1000"/>
              </a:spcAft>
            </a:pPr>
            <a:r>
              <a:rPr lang="ar-IQ" b="1" dirty="0">
                <a:ea typeface="Calibri"/>
                <a:cs typeface="Arabic Transparent"/>
              </a:rPr>
              <a:t>كفاءة متميزة (توفير حلول ابداعية لمشكلات الزبون اعتمدت اظهار </a:t>
            </a:r>
            <a:r>
              <a:rPr lang="ar-IQ" b="1" dirty="0" err="1">
                <a:ea typeface="Calibri"/>
                <a:cs typeface="Arabic Transparent"/>
              </a:rPr>
              <a:t>اللاملموسية</a:t>
            </a:r>
            <a:r>
              <a:rPr lang="ar-IQ" b="1" dirty="0">
                <a:ea typeface="Calibri"/>
                <a:cs typeface="Arabic Transparent"/>
              </a:rPr>
              <a:t> القياسية لخدماتها . مثال وكالات الاعلان ،مستشاري الادارة شركات استشارية .</a:t>
            </a:r>
            <a:endParaRPr lang="en-US" sz="2000" dirty="0">
              <a:ea typeface="Calibri"/>
              <a:cs typeface="Arial"/>
            </a:endParaRPr>
          </a:p>
          <a:p>
            <a:pPr algn="justLow">
              <a:lnSpc>
                <a:spcPts val="2600"/>
              </a:lnSpc>
              <a:spcAft>
                <a:spcPts val="1000"/>
              </a:spcAft>
            </a:pPr>
            <a:r>
              <a:rPr lang="ar-IQ" b="1" dirty="0">
                <a:ea typeface="Calibri"/>
                <a:cs typeface="Arabic Transparent"/>
              </a:rPr>
              <a:t>2-خصوصية سوق العمل ، اذ تعتمد منظمات </a:t>
            </a:r>
            <a:r>
              <a:rPr lang="en-US" b="1" dirty="0">
                <a:ea typeface="Calibri"/>
                <a:cs typeface="Arabic Transparent"/>
              </a:rPr>
              <a:t>KBO</a:t>
            </a:r>
            <a:r>
              <a:rPr lang="ar-IQ" b="1" dirty="0">
                <a:ea typeface="Calibri"/>
                <a:cs typeface="Arabic Transparent"/>
              </a:rPr>
              <a:t> على اسواق عمل </a:t>
            </a:r>
            <a:r>
              <a:rPr lang="ar-IQ" b="1" dirty="0" err="1">
                <a:ea typeface="Calibri"/>
                <a:cs typeface="Arabic Transparent"/>
              </a:rPr>
              <a:t>مهيكلة</a:t>
            </a:r>
            <a:r>
              <a:rPr lang="ar-IQ" b="1" dirty="0">
                <a:ea typeface="Calibri"/>
                <a:cs typeface="Arabic Transparent"/>
              </a:rPr>
              <a:t> على نحو كبير التي تنظم اكتساب المهارات من قبل الداخلي </a:t>
            </a:r>
            <a:r>
              <a:rPr lang="ar-IQ" b="1" dirty="0" err="1">
                <a:ea typeface="Calibri"/>
                <a:cs typeface="Arabic Transparent"/>
              </a:rPr>
              <a:t>الجددعلى</a:t>
            </a:r>
            <a:r>
              <a:rPr lang="ar-IQ" b="1" dirty="0">
                <a:ea typeface="Calibri"/>
                <a:cs typeface="Arabic Transparent"/>
              </a:rPr>
              <a:t> يد المؤسسات المهنية .</a:t>
            </a:r>
            <a:endParaRPr lang="en-US" sz="2000" dirty="0">
              <a:ea typeface="Calibri"/>
              <a:cs typeface="Arial"/>
            </a:endParaRPr>
          </a:p>
          <a:p>
            <a:pPr algn="justLow">
              <a:lnSpc>
                <a:spcPts val="2600"/>
              </a:lnSpc>
              <a:spcAft>
                <a:spcPts val="1000"/>
              </a:spcAft>
            </a:pPr>
            <a:r>
              <a:rPr lang="ar-IQ" b="1" dirty="0">
                <a:ea typeface="Calibri"/>
                <a:cs typeface="Arabic Transparent"/>
              </a:rPr>
              <a:t>3-السياق التنظيمي الذي تؤثر على المدى الي تتمكن فيه منظمات </a:t>
            </a:r>
            <a:r>
              <a:rPr lang="en-US" b="1" dirty="0">
                <a:ea typeface="Calibri"/>
                <a:cs typeface="Arabic Transparent"/>
              </a:rPr>
              <a:t>(KOB)</a:t>
            </a:r>
            <a:r>
              <a:rPr lang="ar-IQ" b="1" dirty="0">
                <a:ea typeface="Calibri"/>
                <a:cs typeface="Arabic Transparent"/>
              </a:rPr>
              <a:t>من العمل في السوق الدولية او تتقيد بالمستوى القوي او المحلي.</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8482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fontScale="92500" lnSpcReduction="10000"/>
          </a:bodyPr>
          <a:lstStyle/>
          <a:p>
            <a:pPr algn="justLow">
              <a:lnSpc>
                <a:spcPct val="115000"/>
              </a:lnSpc>
            </a:pPr>
            <a:r>
              <a:rPr lang="ar-IQ" dirty="0">
                <a:ea typeface="Calibri"/>
                <a:cs typeface="Times New Roman"/>
              </a:rPr>
              <a:t>ج- التقسيمات الادارية (رائدها هنري </a:t>
            </a:r>
            <a:r>
              <a:rPr lang="ar-IQ" dirty="0" err="1">
                <a:ea typeface="Calibri"/>
                <a:cs typeface="Times New Roman"/>
              </a:rPr>
              <a:t>فايول</a:t>
            </a:r>
            <a:r>
              <a:rPr lang="ar-IQ" dirty="0">
                <a:ea typeface="Calibri"/>
                <a:cs typeface="Times New Roman"/>
              </a:rPr>
              <a:t> ) اذ ركز على </a:t>
            </a:r>
            <a:endParaRPr lang="en-US" sz="2400" dirty="0">
              <a:ea typeface="Calibri"/>
              <a:cs typeface="Arial"/>
            </a:endParaRPr>
          </a:p>
          <a:p>
            <a:pPr algn="justLow">
              <a:lnSpc>
                <a:spcPct val="115000"/>
              </a:lnSpc>
            </a:pPr>
            <a:r>
              <a:rPr lang="ar-IQ" dirty="0">
                <a:ea typeface="Calibri"/>
                <a:cs typeface="Times New Roman"/>
              </a:rPr>
              <a:t>*المبادئ العامة التي اتت بها الادارة العلمية </a:t>
            </a:r>
            <a:r>
              <a:rPr lang="ar-IQ" dirty="0" err="1">
                <a:ea typeface="Calibri"/>
                <a:cs typeface="Times New Roman"/>
              </a:rPr>
              <a:t>بالاخص</a:t>
            </a:r>
            <a:r>
              <a:rPr lang="ar-IQ" dirty="0">
                <a:ea typeface="Calibri"/>
                <a:cs typeface="Times New Roman"/>
              </a:rPr>
              <a:t> خطوات بناء التنظيم المتمثلة (تحديد الاهداف , تعيين الاعمال وتجميعها , تجمع الوظائف ضمن اقسام , تجميع الاقسام المتشابهة ضمن ادارات).</a:t>
            </a:r>
            <a:endParaRPr lang="en-US" sz="2400" dirty="0">
              <a:ea typeface="Calibri"/>
              <a:cs typeface="Arial"/>
            </a:endParaRPr>
          </a:p>
          <a:p>
            <a:pPr algn="justLow">
              <a:lnSpc>
                <a:spcPct val="115000"/>
              </a:lnSpc>
            </a:pPr>
            <a:r>
              <a:rPr lang="ar-IQ" dirty="0">
                <a:ea typeface="Calibri"/>
                <a:cs typeface="Times New Roman"/>
              </a:rPr>
              <a:t>*المبادئ الاربعة عشر وهي (وحدة </a:t>
            </a:r>
            <a:r>
              <a:rPr lang="ar-IQ" dirty="0" err="1">
                <a:ea typeface="Calibri"/>
                <a:cs typeface="Times New Roman"/>
              </a:rPr>
              <a:t>الامر,نطاق</a:t>
            </a:r>
            <a:r>
              <a:rPr lang="ar-IQ" dirty="0">
                <a:ea typeface="Calibri"/>
                <a:cs typeface="Times New Roman"/>
              </a:rPr>
              <a:t> الاشراف , السلطة ,المسؤولية ,التنسيق, القيادة , الرسمية, التخصيص, تقسيم العمل , الاتصال....)</a:t>
            </a:r>
            <a:endParaRPr lang="en-US" sz="2400" dirty="0">
              <a:ea typeface="Calibri"/>
              <a:cs typeface="Arial"/>
            </a:endParaRPr>
          </a:p>
          <a:p>
            <a:pPr algn="justLow">
              <a:lnSpc>
                <a:spcPct val="115000"/>
              </a:lnSpc>
            </a:pPr>
            <a:r>
              <a:rPr lang="ar-IQ" dirty="0">
                <a:ea typeface="Calibri"/>
                <a:cs typeface="Times New Roman"/>
              </a:rPr>
              <a:t>تعكس هذه النظرية حاجة التنظيم الى الخبرة العلمية والتفكير لفهم حقيقة السلوك التنظيمي حيث ان الخبرة والتفكير تعدان من ابعاد المعرفة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3842569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خصائص اساسية لاقتصاد المعرفة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تعد المعرفة عامل رئيسي في الانتاج (ارض اقتصاد زراعي) (راس المال اقتصاد صناعي).</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تركز على </a:t>
            </a:r>
            <a:r>
              <a:rPr lang="ar-IQ" b="1" dirty="0" err="1">
                <a:ea typeface="Calibri"/>
                <a:cs typeface="Arabic Transparent"/>
              </a:rPr>
              <a:t>اللاملموسية</a:t>
            </a:r>
            <a:r>
              <a:rPr lang="ar-IQ" b="1" dirty="0">
                <a:ea typeface="Calibri"/>
                <a:cs typeface="Arabic Transparent"/>
              </a:rPr>
              <a:t> بدلا من الملموسية وهيمنة الخدمات على السلع (افكار ، علامة تجارية مثال </a:t>
            </a:r>
            <a:r>
              <a:rPr lang="ar-IQ" b="1" dirty="0" err="1">
                <a:ea typeface="Calibri"/>
                <a:cs typeface="Arabic Transparent"/>
              </a:rPr>
              <a:t>اللاملموسية</a:t>
            </a:r>
            <a:r>
              <a:rPr lang="ar-IQ" b="1" dirty="0">
                <a:ea typeface="Calibri"/>
                <a:cs typeface="Arabic Transparent"/>
              </a:rPr>
              <a:t>).</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شبكية من خلال تطوير وسائل الاتصال (هاتف خلوي، انترنيت ، اقمار صناعية).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رقمية باعتماد المعلومات ومعرفة رقمية.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0797154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507288" cy="4536504"/>
          </a:xfrm>
        </p:spPr>
        <p:txBody>
          <a:bodyPr/>
          <a:lstStyle/>
          <a:p>
            <a:pPr lvl="0" algn="justLow">
              <a:lnSpc>
                <a:spcPts val="2600"/>
              </a:lnSpc>
              <a:spcAft>
                <a:spcPts val="1000"/>
              </a:spcAft>
              <a:buFont typeface="+mj-lt"/>
              <a:buAutoNum type="arabicPeriod"/>
            </a:pPr>
            <a:r>
              <a:rPr lang="ar-IQ" b="1" dirty="0">
                <a:ea typeface="Calibri"/>
                <a:cs typeface="Arabic Transparent"/>
              </a:rPr>
              <a:t>افتراضية (ابرز مثال على اقتصادي معرفي هو انتقال من عمل مادي ملموس الى عمل افتراضي).</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سيادة التكنولوجيات النانو </a:t>
            </a:r>
            <a:r>
              <a:rPr lang="ar-IQ" b="1" dirty="0" err="1">
                <a:ea typeface="Calibri"/>
                <a:cs typeface="Arabic Transparent"/>
              </a:rPr>
              <a:t>والبايوالت</a:t>
            </a:r>
            <a:r>
              <a:rPr lang="ar-IQ" b="1" dirty="0">
                <a:ea typeface="Calibri"/>
                <a:cs typeface="Arabic Transparent"/>
              </a:rPr>
              <a:t> تغليف على قيود المكان والزمان واسهمت في خفض جذري للكلف.</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سيادة اسواق جديدة(اسواق الكترونية سمحت بانتشار مفهوم التجارة الالكترونية).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سيادة منظورات جديدة نتيجة التدفق الحر للمعلومات والمعرفة عبر الشبكات والاهتمام بالقضايا الاخلاقية لدى الشركات والمنظمات.</a:t>
            </a:r>
            <a:endParaRPr lang="en-US" sz="2000" dirty="0">
              <a:ea typeface="Calibri"/>
              <a:cs typeface="Arial"/>
            </a:endParaRPr>
          </a:p>
          <a:p>
            <a:pPr marL="0" indent="0" algn="justLow">
              <a:lnSpc>
                <a:spcPts val="2600"/>
              </a:lnSpc>
              <a:spcAft>
                <a:spcPts val="1000"/>
              </a:spcAft>
              <a:buNone/>
            </a:pP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76872157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متطلبات الاقتصاد المعرفي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الاعتراف بالمعرفة وراس المال الفكري كموجودات جوهرية الاكثر اهمية من موجودات ملموسة.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وجود هياكل تنظيمية شبكية مرنة ونماذج وانماط ادارية جديدة واستبدال المركزية واللامركزية بوحدات معرفية مستقلة ومتصلة.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الانتاج متعدد ومتنوع للسلع والخدمات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اعتماد التغير الجذري لمواجهة ازمات اقتصادية </a:t>
            </a:r>
            <a:r>
              <a:rPr lang="ar-IQ" b="1" dirty="0" err="1">
                <a:ea typeface="Calibri"/>
                <a:cs typeface="Arabic Transparent"/>
              </a:rPr>
              <a:t>كاولوية</a:t>
            </a:r>
            <a:r>
              <a:rPr lang="ar-IQ" b="1" dirty="0">
                <a:ea typeface="Calibri"/>
                <a:cs typeface="Arabic Transparent"/>
              </a:rPr>
              <a:t> حاسمة وتفضيلها على خيارات التحسين – تعديل ، اصلاحات تدريجية روتينية.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90538463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568952" cy="6192688"/>
          </a:xfrm>
        </p:spPr>
        <p:txBody>
          <a:bodyPr/>
          <a:lstStyle/>
          <a:p>
            <a:pPr lvl="0" algn="justLow">
              <a:lnSpc>
                <a:spcPts val="2600"/>
              </a:lnSpc>
              <a:spcAft>
                <a:spcPts val="1000"/>
              </a:spcAft>
              <a:buFont typeface="+mj-lt"/>
              <a:buAutoNum type="arabicPeriod"/>
            </a:pPr>
            <a:r>
              <a:rPr lang="ar-IQ" b="1" dirty="0">
                <a:ea typeface="Calibri"/>
                <a:cs typeface="Arabic Transparent"/>
              </a:rPr>
              <a:t>تركيز على مهارات وقدرات وخبرات الموارد البشرية.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تكاملية النظرة لدى الزبائن والمجهزين والمساهمين والمستخدمين وضرورة دمجهم بمصالح مشتركة.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توافر المواهب البشرية المتنوعة معرفيا (راس مال فكري)</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بناء واعتماد نظم حوافز ومكافئات جديدة تركز على توليد معرفة جديدة بدلا من </a:t>
            </a:r>
            <a:r>
              <a:rPr lang="ar-IQ" b="1" dirty="0" err="1">
                <a:ea typeface="Calibri"/>
                <a:cs typeface="Arabic Transparent"/>
              </a:rPr>
              <a:t>النزام</a:t>
            </a:r>
            <a:r>
              <a:rPr lang="ar-IQ" b="1" dirty="0">
                <a:ea typeface="Calibri"/>
                <a:cs typeface="Arabic Transparent"/>
              </a:rPr>
              <a:t> التقليدي المعتمد على العمولة والاجر المتطوع.</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اقامة بيئة تنظيمية تعتمد نشر والمشاركة بالمعرفة.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قدرة المسطحة في توجيه المعرفة المناسبة الى الافراد المناسبين والمحتاجين اليها في وقت مناسب.</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4074315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دور ادارة المعرفة في ادارة عمليات الاعمال </a:t>
            </a:r>
            <a:endParaRPr lang="ar-IQ" dirty="0"/>
          </a:p>
        </p:txBody>
      </p:sp>
      <p:sp>
        <p:nvSpPr>
          <p:cNvPr id="3" name="عنصر نائب للمحتوى 2"/>
          <p:cNvSpPr>
            <a:spLocks noGrp="1"/>
          </p:cNvSpPr>
          <p:nvPr>
            <p:ph idx="1"/>
          </p:nvPr>
        </p:nvSpPr>
        <p:spPr>
          <a:xfrm>
            <a:off x="457200" y="1600201"/>
            <a:ext cx="8229600" cy="3124944"/>
          </a:xfrm>
        </p:spPr>
        <p:txBody>
          <a:bodyPr/>
          <a:lstStyle/>
          <a:p>
            <a:pPr marL="228600" algn="justLow">
              <a:lnSpc>
                <a:spcPts val="2600"/>
              </a:lnSpc>
              <a:spcAft>
                <a:spcPts val="1000"/>
              </a:spcAft>
            </a:pPr>
            <a:r>
              <a:rPr lang="ar-IQ" b="1" dirty="0">
                <a:ea typeface="Calibri"/>
                <a:cs typeface="Arabic Transparent"/>
              </a:rPr>
              <a:t>مفهوم ادارة عمليات الاعمال: اسلوب اداري شامل يتمركز حول وضع جميع نواحي المنظمة بشكل متناغم مع رغبة وحاجة الزبون يضمن النجاح عبر الكفاءة والفاعلية ويقود المنظمة الى الابداع والمرونة والتكنولوجيا المتقدمة عبر ربط عمليات الاعمال بالتحسين المستمر لها.</a:t>
            </a:r>
            <a:endParaRPr lang="en-US" sz="2000" dirty="0">
              <a:ea typeface="Calibri"/>
              <a:cs typeface="Arial"/>
            </a:endParaRPr>
          </a:p>
          <a:p>
            <a:pPr marL="228600" algn="justLow">
              <a:lnSpc>
                <a:spcPts val="2600"/>
              </a:lnSpc>
              <a:spcAft>
                <a:spcPts val="1000"/>
              </a:spcAft>
            </a:pPr>
            <a:r>
              <a:rPr lang="ar-IQ" b="1" dirty="0">
                <a:ea typeface="Calibri"/>
                <a:cs typeface="Arabic Transparent"/>
              </a:rPr>
              <a:t> هي بذلك تقبل التغير مقارنة (ادارة هيكلة تقليدية).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92713042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5"/>
            <a:ext cx="8229600" cy="1872208"/>
          </a:xfrm>
        </p:spPr>
        <p:txBody>
          <a:bodyPr/>
          <a:lstStyle/>
          <a:p>
            <a:pPr marL="228600" algn="justLow">
              <a:lnSpc>
                <a:spcPts val="2600"/>
              </a:lnSpc>
              <a:spcAft>
                <a:spcPts val="1000"/>
              </a:spcAft>
            </a:pPr>
            <a:r>
              <a:rPr lang="ar-IQ" b="1" dirty="0">
                <a:ea typeface="Calibri"/>
                <a:cs typeface="Arabic Transparent"/>
              </a:rPr>
              <a:t>نظام مضمم بطريقة معمارية تدعم تقديم الخدمة.</a:t>
            </a:r>
            <a:endParaRPr lang="en-US" sz="2000" dirty="0">
              <a:ea typeface="Calibri"/>
              <a:cs typeface="Arial"/>
            </a:endParaRPr>
          </a:p>
          <a:p>
            <a:pPr marL="228600" algn="justLow">
              <a:lnSpc>
                <a:spcPts val="2600"/>
              </a:lnSpc>
              <a:spcAft>
                <a:spcPts val="1000"/>
              </a:spcAft>
            </a:pPr>
            <a:r>
              <a:rPr lang="ar-IQ" b="1" dirty="0">
                <a:ea typeface="Calibri"/>
                <a:cs typeface="Arabic Transparent"/>
              </a:rPr>
              <a:t>*تمثل محصلة للتشغيل الذكي عبر توفير وقت وحال وجهد.</a:t>
            </a:r>
            <a:endParaRPr lang="en-US" sz="2000" dirty="0">
              <a:ea typeface="Calibri"/>
              <a:cs typeface="Arial"/>
            </a:endParaRPr>
          </a:p>
          <a:p>
            <a:endParaRPr lang="ar-IQ" dirty="0"/>
          </a:p>
          <a:p>
            <a:pPr marL="0" indent="0">
              <a:buNone/>
            </a:pPr>
            <a:endParaRPr lang="ar-IQ" dirty="0"/>
          </a:p>
        </p:txBody>
      </p:sp>
    </p:spTree>
    <p:extLst>
      <p:ext uri="{BB962C8B-B14F-4D97-AF65-F5344CB8AC3E}">
        <p14:creationId xmlns:p14="http://schemas.microsoft.com/office/powerpoint/2010/main" val="200414341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التحسين المستمر لعمليات الاعمال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Arabic Transparent"/>
              <a:buChar char="-"/>
            </a:pPr>
            <a:r>
              <a:rPr lang="ar-IQ" b="1" dirty="0">
                <a:ea typeface="Calibri"/>
                <a:cs typeface="Arabic Transparent"/>
              </a:rPr>
              <a:t>ادارة موارد بشرية من عمليات الاعمال الخاصة بكشوفات الرواتب للموارد البشرية وتقويم </a:t>
            </a:r>
            <a:r>
              <a:rPr lang="ar-IQ" b="1" dirty="0" err="1">
                <a:ea typeface="Calibri"/>
                <a:cs typeface="Arabic Transparent"/>
              </a:rPr>
              <a:t>اتلادار</a:t>
            </a:r>
            <a:r>
              <a:rPr lang="ar-IQ" b="1" dirty="0">
                <a:ea typeface="Calibri"/>
                <a:cs typeface="Arabic Transparent"/>
              </a:rPr>
              <a:t> وادارة الكفاءات.</a:t>
            </a:r>
            <a:endParaRPr lang="en-US" sz="2000" dirty="0">
              <a:ea typeface="Calibri"/>
              <a:cs typeface="Arial"/>
            </a:endParaRPr>
          </a:p>
          <a:p>
            <a:pPr lvl="0" algn="justLow">
              <a:lnSpc>
                <a:spcPts val="2600"/>
              </a:lnSpc>
              <a:spcAft>
                <a:spcPts val="1000"/>
              </a:spcAft>
              <a:buFont typeface="Arabic Transparent"/>
              <a:buChar char="-"/>
            </a:pPr>
            <a:r>
              <a:rPr lang="ar-IQ" b="1" dirty="0">
                <a:ea typeface="Calibri"/>
                <a:cs typeface="Arabic Transparent"/>
              </a:rPr>
              <a:t>ادارة الاداء المالي من ممارسات اعداد تقارير وكشوفات وتحليلات مالية وادارة المخاطر والالتزام والتمويل التشغيلي.</a:t>
            </a:r>
            <a:endParaRPr lang="en-US" sz="2000" dirty="0">
              <a:ea typeface="Calibri"/>
              <a:cs typeface="Arial"/>
            </a:endParaRPr>
          </a:p>
          <a:p>
            <a:pPr lvl="0" algn="justLow">
              <a:lnSpc>
                <a:spcPts val="2600"/>
              </a:lnSpc>
              <a:spcAft>
                <a:spcPts val="1000"/>
              </a:spcAft>
              <a:buFont typeface="Arabic Transparent"/>
              <a:buChar char="-"/>
            </a:pPr>
            <a:r>
              <a:rPr lang="ar-IQ" b="1" dirty="0">
                <a:ea typeface="Calibri"/>
                <a:cs typeface="Arabic Transparent"/>
              </a:rPr>
              <a:t>ادارة العمليات ،تشمل عمليات التصميم والانتاج والعمليات التشغيلية وادارة الطاقة وتطوير المفتوح.</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478379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3"/>
            <a:ext cx="8229600" cy="3066628"/>
          </a:xfrm>
        </p:spPr>
        <p:txBody>
          <a:bodyPr/>
          <a:lstStyle/>
          <a:p>
            <a:pPr lvl="0" algn="justLow">
              <a:lnSpc>
                <a:spcPts val="2600"/>
              </a:lnSpc>
              <a:spcAft>
                <a:spcPts val="1000"/>
              </a:spcAft>
              <a:buFont typeface="Arabic Transparent"/>
              <a:buChar char="-"/>
            </a:pPr>
            <a:r>
              <a:rPr lang="ar-IQ" b="1" dirty="0">
                <a:ea typeface="Calibri"/>
                <a:cs typeface="Arabic Transparent"/>
              </a:rPr>
              <a:t>ادارة العمليات ،تشمل عمليات التصميم والانتاج والعمليات التشغيلية وادارة الطاقة وتطوير المفتوح.</a:t>
            </a:r>
            <a:endParaRPr lang="en-US" sz="2000" dirty="0">
              <a:ea typeface="Calibri"/>
              <a:cs typeface="Arial"/>
            </a:endParaRPr>
          </a:p>
          <a:p>
            <a:pPr lvl="0" algn="justLow">
              <a:lnSpc>
                <a:spcPts val="2600"/>
              </a:lnSpc>
              <a:spcAft>
                <a:spcPts val="1000"/>
              </a:spcAft>
              <a:buFont typeface="Arabic Transparent"/>
              <a:buChar char="-"/>
            </a:pPr>
            <a:r>
              <a:rPr lang="ar-IQ" b="1" dirty="0">
                <a:ea typeface="Calibri"/>
                <a:cs typeface="Arabic Transparent"/>
              </a:rPr>
              <a:t>ادارة سلسلة التوريدات ،تتضمن التخطيط التفاعلي للعرض – الطلب – ادارة الاعدادات ،تخطيط شبكة التصنيع.</a:t>
            </a:r>
            <a:endParaRPr lang="en-US" sz="2000" dirty="0">
              <a:ea typeface="Calibri"/>
              <a:cs typeface="Arial"/>
            </a:endParaRPr>
          </a:p>
          <a:p>
            <a:pPr lvl="0" algn="justLow">
              <a:lnSpc>
                <a:spcPts val="2600"/>
              </a:lnSpc>
              <a:spcAft>
                <a:spcPts val="1000"/>
              </a:spcAft>
              <a:buFont typeface="Arabic Transparent"/>
              <a:buChar char="-"/>
            </a:pPr>
            <a:r>
              <a:rPr lang="ar-IQ" b="1" dirty="0">
                <a:ea typeface="Calibri"/>
                <a:cs typeface="Arabic Transparent"/>
              </a:rPr>
              <a:t>ادارة التسويق والمبيعات ، تهتم </a:t>
            </a:r>
            <a:r>
              <a:rPr lang="ar-IQ" b="1" dirty="0" err="1">
                <a:ea typeface="Calibri"/>
                <a:cs typeface="Arabic Transparent"/>
              </a:rPr>
              <a:t>بادارة</a:t>
            </a:r>
            <a:r>
              <a:rPr lang="ar-IQ" b="1" dirty="0">
                <a:ea typeface="Calibri"/>
                <a:cs typeface="Arabic Transparent"/>
              </a:rPr>
              <a:t> الفرص التسويقية ، البيع ، التسعير ،الترويج وبحوث السوق.</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03064958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ea typeface="Calibri"/>
                <a:cs typeface="Arabic Transparent"/>
              </a:rPr>
              <a:t>خطوات دعم </a:t>
            </a:r>
            <a:r>
              <a:rPr lang="ar-IQ" b="1" dirty="0" err="1">
                <a:ea typeface="Calibri"/>
                <a:cs typeface="Arabic Transparent"/>
              </a:rPr>
              <a:t>ستراتيجية</a:t>
            </a:r>
            <a:r>
              <a:rPr lang="ar-IQ" b="1" dirty="0">
                <a:ea typeface="Calibri"/>
                <a:cs typeface="Arabic Transparent"/>
              </a:rPr>
              <a:t> ادارة المعرفة لاستراتيجية الاعمال</a:t>
            </a:r>
            <a:endParaRPr lang="ar-IQ" dirty="0"/>
          </a:p>
        </p:txBody>
      </p:sp>
      <p:sp>
        <p:nvSpPr>
          <p:cNvPr id="3" name="عنصر نائب للمحتوى 2"/>
          <p:cNvSpPr>
            <a:spLocks noGrp="1"/>
          </p:cNvSpPr>
          <p:nvPr>
            <p:ph idx="1"/>
          </p:nvPr>
        </p:nvSpPr>
        <p:spPr/>
        <p:txBody>
          <a:bodyPr/>
          <a:lstStyle/>
          <a:p>
            <a:pPr marL="457200" algn="justLow">
              <a:lnSpc>
                <a:spcPts val="2600"/>
              </a:lnSpc>
              <a:spcAft>
                <a:spcPts val="1000"/>
              </a:spcAft>
            </a:pPr>
            <a:r>
              <a:rPr lang="ar-IQ" b="1" dirty="0">
                <a:ea typeface="Calibri"/>
                <a:cs typeface="Arabic Transparent"/>
              </a:rPr>
              <a:t>تحديد </a:t>
            </a:r>
            <a:r>
              <a:rPr lang="ar-IQ" b="1" dirty="0" err="1">
                <a:ea typeface="Calibri"/>
                <a:cs typeface="Arabic Transparent"/>
              </a:rPr>
              <a:t>ستراتيجية</a:t>
            </a:r>
            <a:r>
              <a:rPr lang="ar-IQ" b="1" dirty="0">
                <a:ea typeface="Calibri"/>
                <a:cs typeface="Arabic Transparent"/>
              </a:rPr>
              <a:t> الاعمال.</a:t>
            </a:r>
            <a:endParaRPr lang="en-US" sz="2000" dirty="0">
              <a:ea typeface="Calibri"/>
              <a:cs typeface="Arial"/>
            </a:endParaRPr>
          </a:p>
          <a:p>
            <a:pPr marL="457200" algn="justLow">
              <a:lnSpc>
                <a:spcPts val="2600"/>
              </a:lnSpc>
              <a:spcAft>
                <a:spcPts val="1000"/>
              </a:spcAft>
            </a:pPr>
            <a:r>
              <a:rPr lang="ar-IQ" b="1" dirty="0">
                <a:ea typeface="Calibri"/>
                <a:cs typeface="Arabic Transparent"/>
              </a:rPr>
              <a:t>-تحديد المعرفة المطلوبة </a:t>
            </a:r>
            <a:r>
              <a:rPr lang="ar-IQ" b="1" dirty="0" err="1">
                <a:ea typeface="Calibri"/>
                <a:cs typeface="Arabic Transparent"/>
              </a:rPr>
              <a:t>لانجاز</a:t>
            </a:r>
            <a:r>
              <a:rPr lang="ar-IQ" b="1" dirty="0">
                <a:ea typeface="Calibri"/>
                <a:cs typeface="Arabic Transparent"/>
              </a:rPr>
              <a:t> </a:t>
            </a:r>
            <a:r>
              <a:rPr lang="ar-IQ" b="1" dirty="0" err="1">
                <a:ea typeface="Calibri"/>
                <a:cs typeface="Arabic Transparent"/>
              </a:rPr>
              <a:t>ستراتيجية</a:t>
            </a:r>
            <a:r>
              <a:rPr lang="ar-IQ" b="1" dirty="0">
                <a:ea typeface="Calibri"/>
                <a:cs typeface="Arabic Transparent"/>
              </a:rPr>
              <a:t> الاعمال.</a:t>
            </a:r>
            <a:endParaRPr lang="en-US" sz="2000" dirty="0">
              <a:ea typeface="Calibri"/>
              <a:cs typeface="Arial"/>
            </a:endParaRPr>
          </a:p>
          <a:p>
            <a:pPr marL="457200" algn="justLow">
              <a:lnSpc>
                <a:spcPts val="2600"/>
              </a:lnSpc>
              <a:spcAft>
                <a:spcPts val="1000"/>
              </a:spcAft>
            </a:pPr>
            <a:r>
              <a:rPr lang="ar-IQ" b="1" dirty="0">
                <a:ea typeface="Calibri"/>
                <a:cs typeface="Arabic Transparent"/>
              </a:rPr>
              <a:t>-تقدير المعرفة المتوافرة لدى المنظمة.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-تحديد فجوة المعرفة.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42541950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ادوار ادارة المعرفة في عمليات الاعمال </a:t>
            </a:r>
            <a:endParaRPr lang="ar-IQ" dirty="0"/>
          </a:p>
        </p:txBody>
      </p:sp>
      <p:sp>
        <p:nvSpPr>
          <p:cNvPr id="3" name="عنصر نائب للمحتوى 2"/>
          <p:cNvSpPr>
            <a:spLocks noGrp="1"/>
          </p:cNvSpPr>
          <p:nvPr>
            <p:ph idx="1"/>
          </p:nvPr>
        </p:nvSpPr>
        <p:spPr>
          <a:xfrm>
            <a:off x="457200" y="1600200"/>
            <a:ext cx="8229600" cy="4853136"/>
          </a:xfrm>
        </p:spPr>
        <p:txBody>
          <a:bodyPr/>
          <a:lstStyle/>
          <a:p>
            <a:pPr marL="457200" algn="justLow">
              <a:lnSpc>
                <a:spcPts val="2600"/>
              </a:lnSpc>
              <a:spcAft>
                <a:spcPts val="1000"/>
              </a:spcAft>
            </a:pPr>
            <a:r>
              <a:rPr lang="ar-IQ" b="1" dirty="0">
                <a:ea typeface="Calibri"/>
                <a:cs typeface="Arabic Transparent"/>
              </a:rPr>
              <a:t>ادارة المعرفة تمثل مبادرة ادارية تستعمل في مواقف </a:t>
            </a:r>
            <a:r>
              <a:rPr lang="ar-IQ" b="1" dirty="0" err="1">
                <a:ea typeface="Calibri"/>
                <a:cs typeface="Arabic Transparent"/>
              </a:rPr>
              <a:t>عملياتية</a:t>
            </a:r>
            <a:r>
              <a:rPr lang="ar-IQ" b="1" dirty="0">
                <a:ea typeface="Calibri"/>
                <a:cs typeface="Arabic Transparent"/>
              </a:rPr>
              <a:t> بشكل واضح وفعال لتطوير وتحسين العمليات والفعاليات المختلفة داخل المنظمة.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2-تسهم في تحقيق النجاح المتضمن (كفاءة وفاعلية) وتعزيز درجة الابداع والابتكار.</a:t>
            </a:r>
            <a:endParaRPr lang="en-US" sz="2000" dirty="0">
              <a:ea typeface="Calibri"/>
              <a:cs typeface="Arial"/>
            </a:endParaRPr>
          </a:p>
          <a:p>
            <a:pPr marL="457200" algn="justLow">
              <a:lnSpc>
                <a:spcPts val="2600"/>
              </a:lnSpc>
              <a:spcAft>
                <a:spcPts val="1000"/>
              </a:spcAft>
            </a:pPr>
            <a:r>
              <a:rPr lang="ar-IQ" b="1" dirty="0">
                <a:ea typeface="Calibri"/>
                <a:cs typeface="Arabic Transparent"/>
              </a:rPr>
              <a:t>3-يسهم </a:t>
            </a:r>
            <a:r>
              <a:rPr lang="ar-IQ" b="1" dirty="0" err="1">
                <a:ea typeface="Calibri"/>
                <a:cs typeface="Arabic Transparent"/>
              </a:rPr>
              <a:t>اطبيق</a:t>
            </a:r>
            <a:r>
              <a:rPr lang="ar-IQ" b="1" dirty="0">
                <a:ea typeface="Calibri"/>
                <a:cs typeface="Arabic Transparent"/>
              </a:rPr>
              <a:t> ادارة المعرفة من خلال تشجيع الاستثمار في الموارد المعرفية الى تنمية البحث عن فرض استثمارية </a:t>
            </a:r>
            <a:r>
              <a:rPr lang="ar-IQ" b="1" dirty="0" err="1">
                <a:ea typeface="Calibri"/>
                <a:cs typeface="Arabic Transparent"/>
              </a:rPr>
              <a:t>لانتاج</a:t>
            </a:r>
            <a:r>
              <a:rPr lang="ar-IQ" b="1" dirty="0">
                <a:ea typeface="Calibri"/>
                <a:cs typeface="Arabic Transparent"/>
              </a:rPr>
              <a:t> منتجات جديدة لغرض زيادة العوائد والارباح.</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525549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85000" lnSpcReduction="20000"/>
          </a:bodyPr>
          <a:lstStyle/>
          <a:p>
            <a:pPr algn="justLow">
              <a:lnSpc>
                <a:spcPct val="115000"/>
              </a:lnSpc>
            </a:pPr>
            <a:r>
              <a:rPr lang="ar-IQ" dirty="0">
                <a:ea typeface="Calibri"/>
                <a:cs typeface="Times New Roman"/>
              </a:rPr>
              <a:t>مدرسة العلاقات الانسانية تركز على: </a:t>
            </a:r>
            <a:endParaRPr lang="en-US" sz="2400" dirty="0">
              <a:ea typeface="Calibri"/>
              <a:cs typeface="Arial"/>
            </a:endParaRPr>
          </a:p>
          <a:p>
            <a:pPr algn="justLow">
              <a:lnSpc>
                <a:spcPct val="115000"/>
              </a:lnSpc>
            </a:pPr>
            <a:r>
              <a:rPr lang="ar-IQ" dirty="0">
                <a:ea typeface="Calibri"/>
                <a:cs typeface="Times New Roman"/>
              </a:rPr>
              <a:t>*تكثيف الجهود والقدرات الذاتية والموضوعية نحو استثمار الموارد البشرية الموجودة (متاحة) او الموارد الفكرية و التقنية والتنظيمية التي تستطيع الادارة تشكيلها كفريق عمل موجود او (فرق عمل افتراضية) يتم تجميعها من داخل (خارج) المنظمة بصفة </a:t>
            </a:r>
            <a:r>
              <a:rPr lang="ar-IQ" dirty="0" err="1">
                <a:ea typeface="Calibri"/>
                <a:cs typeface="Times New Roman"/>
              </a:rPr>
              <a:t>دائمية</a:t>
            </a:r>
            <a:r>
              <a:rPr lang="ar-IQ" dirty="0">
                <a:ea typeface="Calibri"/>
                <a:cs typeface="Times New Roman"/>
              </a:rPr>
              <a:t> او مؤقتة من اجل حل مشكلات حيوية او تنفيذ مشروعات او تخطيط تغيرات </a:t>
            </a:r>
            <a:r>
              <a:rPr lang="ar-IQ" dirty="0" err="1">
                <a:ea typeface="Calibri"/>
                <a:cs typeface="Times New Roman"/>
              </a:rPr>
              <a:t>ستراتيجية</a:t>
            </a:r>
            <a:r>
              <a:rPr lang="ar-IQ" dirty="0">
                <a:ea typeface="Calibri"/>
                <a:cs typeface="Times New Roman"/>
              </a:rPr>
              <a:t> حاسمة</a:t>
            </a:r>
            <a:endParaRPr lang="en-US" sz="2400" dirty="0">
              <a:ea typeface="Calibri"/>
              <a:cs typeface="Arial"/>
            </a:endParaRPr>
          </a:p>
          <a:p>
            <a:pPr algn="justLow">
              <a:lnSpc>
                <a:spcPct val="115000"/>
              </a:lnSpc>
            </a:pPr>
            <a:r>
              <a:rPr lang="ar-IQ" dirty="0">
                <a:ea typeface="Calibri"/>
                <a:cs typeface="Times New Roman"/>
              </a:rPr>
              <a:t>*فرق العمل الافتراضية من افضل العقول وارقى الخبرات ,تتشكل تلك الفرق وتعمل لتحقيق انجازات محددة ونتائج مهمة من دون النظر الى مكان او جنس او ثقافة الافراد الذين تستعين بهم المنظمة.</a:t>
            </a:r>
            <a:endParaRPr lang="en-US" sz="2400" dirty="0">
              <a:ea typeface="Calibri"/>
              <a:cs typeface="Arial"/>
            </a:endParaRPr>
          </a:p>
          <a:p>
            <a:pPr algn="justLow">
              <a:lnSpc>
                <a:spcPct val="115000"/>
              </a:lnSpc>
            </a:pPr>
            <a:r>
              <a:rPr lang="ar-IQ" dirty="0">
                <a:ea typeface="Calibri"/>
                <a:cs typeface="Times New Roman"/>
              </a:rPr>
              <a:t>   يتضح الجانب </a:t>
            </a:r>
            <a:r>
              <a:rPr lang="ar-IQ" u="sng" dirty="0">
                <a:ea typeface="Calibri"/>
                <a:cs typeface="Times New Roman"/>
              </a:rPr>
              <a:t>الانساني والعقلي والثقافي</a:t>
            </a:r>
            <a:r>
              <a:rPr lang="ar-IQ" dirty="0">
                <a:ea typeface="Calibri"/>
                <a:cs typeface="Times New Roman"/>
              </a:rPr>
              <a:t> مع اكتساب واستثمار المعرفة بكل ابعادها الشاملة وعناصرها العميقة من اجل ايجاد </a:t>
            </a:r>
            <a:r>
              <a:rPr lang="ar-IQ" u="sng" dirty="0">
                <a:ea typeface="Calibri"/>
                <a:cs typeface="Times New Roman"/>
              </a:rPr>
              <a:t>ميزة </a:t>
            </a:r>
            <a:r>
              <a:rPr lang="ar-IQ" u="sng" dirty="0" err="1">
                <a:ea typeface="Calibri"/>
                <a:cs typeface="Times New Roman"/>
              </a:rPr>
              <a:t>ستراتيجية</a:t>
            </a:r>
            <a:r>
              <a:rPr lang="ar-IQ" u="sng" dirty="0">
                <a:ea typeface="Calibri"/>
                <a:cs typeface="Times New Roman"/>
              </a:rPr>
              <a:t> </a:t>
            </a:r>
            <a:r>
              <a:rPr lang="ar-IQ" dirty="0">
                <a:ea typeface="Calibri"/>
                <a:cs typeface="Times New Roman"/>
              </a:rPr>
              <a:t>مؤكدة للمنظمة، وهو عمل يرتبط </a:t>
            </a:r>
            <a:r>
              <a:rPr lang="ar-IQ" dirty="0" err="1">
                <a:ea typeface="Calibri"/>
                <a:cs typeface="Times New Roman"/>
              </a:rPr>
              <a:t>بالادارة</a:t>
            </a:r>
            <a:r>
              <a:rPr lang="ar-IQ" dirty="0">
                <a:ea typeface="Calibri"/>
                <a:cs typeface="Times New Roman"/>
              </a:rPr>
              <a:t> الحديثة للموارد البشرية مع التركيز على عملية </a:t>
            </a:r>
            <a:r>
              <a:rPr lang="ar-IQ" u="sng" dirty="0">
                <a:ea typeface="Calibri"/>
                <a:cs typeface="Times New Roman"/>
              </a:rPr>
              <a:t>تراكم وايجاد واستخدام المعرفة بوصفها النشاط الاول </a:t>
            </a:r>
            <a:r>
              <a:rPr lang="ar-IQ" u="sng" dirty="0" err="1">
                <a:ea typeface="Calibri"/>
                <a:cs typeface="Times New Roman"/>
              </a:rPr>
              <a:t>لادارة</a:t>
            </a:r>
            <a:r>
              <a:rPr lang="ar-IQ" u="sng" dirty="0">
                <a:ea typeface="Calibri"/>
                <a:cs typeface="Times New Roman"/>
              </a:rPr>
              <a:t> المعرفة</a:t>
            </a:r>
            <a:r>
              <a:rPr lang="ar-IQ" dirty="0">
                <a:ea typeface="Calibri"/>
                <a:cs typeface="Times New Roman"/>
              </a:rPr>
              <a:t>.</a:t>
            </a:r>
            <a:endParaRPr lang="en-US" sz="2400" dirty="0">
              <a:ea typeface="Calibri"/>
              <a:cs typeface="Arial"/>
            </a:endParaRPr>
          </a:p>
          <a:p>
            <a:endParaRPr lang="ar-IQ" dirty="0"/>
          </a:p>
        </p:txBody>
      </p:sp>
    </p:spTree>
    <p:extLst>
      <p:ext uri="{BB962C8B-B14F-4D97-AF65-F5344CB8AC3E}">
        <p14:creationId xmlns:p14="http://schemas.microsoft.com/office/powerpoint/2010/main" val="36261242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457200" algn="justLow">
              <a:lnSpc>
                <a:spcPts val="2600"/>
              </a:lnSpc>
              <a:spcAft>
                <a:spcPts val="1000"/>
              </a:spcAft>
            </a:pPr>
            <a:r>
              <a:rPr lang="ar-IQ" b="1" dirty="0">
                <a:ea typeface="Calibri"/>
                <a:cs typeface="Arabic Transparent"/>
              </a:rPr>
              <a:t>تمارس دور مهم في احداث التغيرات الجذرية لعمليات الاعمال والاشخاص فهي عملية التمكين يوما بيوم للعمال وتوجيه العاملين الين يرتبطون مباشرة بالتغيرات البيئية المؤثرة في منظماتهم.</a:t>
            </a:r>
            <a:endParaRPr lang="en-US" sz="2000" dirty="0">
              <a:ea typeface="Calibri"/>
              <a:cs typeface="Arial"/>
            </a:endParaRPr>
          </a:p>
          <a:p>
            <a:pPr marL="457200" algn="justLow">
              <a:lnSpc>
                <a:spcPts val="2600"/>
              </a:lnSpc>
              <a:spcAft>
                <a:spcPts val="1000"/>
              </a:spcAft>
            </a:pPr>
            <a:r>
              <a:rPr lang="ar-IQ" b="1" dirty="0">
                <a:ea typeface="Calibri"/>
                <a:cs typeface="Arabic Transparent"/>
              </a:rPr>
              <a:t>5-بعد تطبيق المعرفة من اهم عمليات ادارة المعرفة ا </a:t>
            </a:r>
            <a:r>
              <a:rPr lang="ar-IQ" b="1" dirty="0" err="1">
                <a:ea typeface="Calibri"/>
                <a:cs typeface="Arabic Transparent"/>
              </a:rPr>
              <a:t>لاتقوم</a:t>
            </a:r>
            <a:r>
              <a:rPr lang="ar-IQ" b="1" dirty="0">
                <a:ea typeface="Calibri"/>
                <a:cs typeface="Arabic Transparent"/>
              </a:rPr>
              <a:t> عمليات ابداه وخن وتوزيع المعرفة الى تحسين الاداء </a:t>
            </a:r>
            <a:r>
              <a:rPr lang="ar-IQ" b="1" dirty="0" err="1">
                <a:ea typeface="Calibri"/>
                <a:cs typeface="Arabic Transparent"/>
              </a:rPr>
              <a:t>المنظمي</a:t>
            </a:r>
            <a:r>
              <a:rPr lang="ar-IQ" b="1" dirty="0">
                <a:ea typeface="Calibri"/>
                <a:cs typeface="Arabic Transparent"/>
              </a:rPr>
              <a:t> مثلما تقوم به عملية التطبيق الفعال للمعرفة.</a:t>
            </a:r>
            <a:endParaRPr lang="en-US" sz="2000" dirty="0">
              <a:ea typeface="Calibri"/>
              <a:cs typeface="Arial"/>
            </a:endParaRPr>
          </a:p>
          <a:p>
            <a:pPr marL="457200" algn="justLow">
              <a:lnSpc>
                <a:spcPts val="2600"/>
              </a:lnSpc>
              <a:spcAft>
                <a:spcPts val="1000"/>
              </a:spcAft>
            </a:pPr>
            <a:r>
              <a:rPr lang="ar-IQ" b="1" dirty="0">
                <a:ea typeface="Calibri"/>
                <a:cs typeface="Arabic Transparent"/>
              </a:rPr>
              <a:t>تمثل ادارة المعرفة جوهر اعمال منظمة الاعمال اليوم في تحويل المعرفة الضمنية والكامنة الى معرفة ظاهرة.</a:t>
            </a:r>
            <a:endParaRPr lang="en-US" sz="2000" dirty="0">
              <a:ea typeface="Calibri"/>
              <a:cs typeface="Arial"/>
            </a:endParaRPr>
          </a:p>
          <a:p>
            <a:pPr marL="457200" algn="justLow">
              <a:lnSpc>
                <a:spcPts val="2600"/>
              </a:lnSpc>
              <a:spcAft>
                <a:spcPts val="1000"/>
              </a:spcAft>
            </a:pPr>
            <a:r>
              <a:rPr lang="ar-IQ" b="1" dirty="0">
                <a:ea typeface="Calibri"/>
                <a:cs typeface="Arabic Transparent"/>
              </a:rPr>
              <a:t>7-يستطيع المحترفون التفاعل مع ادارة المعرفة لانهم يقدمون الحلول الصعبة.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2639607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457200" algn="justLow">
              <a:lnSpc>
                <a:spcPts val="2600"/>
              </a:lnSpc>
              <a:spcAft>
                <a:spcPts val="1000"/>
              </a:spcAft>
            </a:pPr>
            <a:r>
              <a:rPr lang="ar-IQ" b="1" dirty="0">
                <a:ea typeface="Calibri"/>
                <a:cs typeface="Arabic Transparent"/>
              </a:rPr>
              <a:t>مكنت ادارة المعرفة المنظمات من السيطرة على التكنولوجيات الناشئة خاصة ما يتعلق بتوليد معرفة جديدة .</a:t>
            </a:r>
            <a:endParaRPr lang="en-US" sz="2000" dirty="0">
              <a:ea typeface="Calibri"/>
              <a:cs typeface="Arial"/>
            </a:endParaRPr>
          </a:p>
          <a:p>
            <a:pPr marL="457200" algn="justLow">
              <a:lnSpc>
                <a:spcPts val="2600"/>
              </a:lnSpc>
              <a:spcAft>
                <a:spcPts val="1000"/>
              </a:spcAft>
            </a:pPr>
            <a:r>
              <a:rPr lang="ar-IQ" b="1" dirty="0">
                <a:ea typeface="Calibri"/>
                <a:cs typeface="Arabic Transparent"/>
              </a:rPr>
              <a:t>9-تسهم ادارة المعرفة في تحسين وتصويب عملية </a:t>
            </a:r>
            <a:r>
              <a:rPr lang="ar-IQ" b="1" dirty="0" err="1">
                <a:ea typeface="Calibri"/>
                <a:cs typeface="Arabic Transparent"/>
              </a:rPr>
              <a:t>اتخا</a:t>
            </a:r>
            <a:r>
              <a:rPr lang="ar-IQ" b="1" dirty="0">
                <a:ea typeface="Calibri"/>
                <a:cs typeface="Arabic Transparent"/>
              </a:rPr>
              <a:t> القرار في المنظمة.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10-تسهم ادارة المعرفة في زيادة وعي </a:t>
            </a:r>
            <a:r>
              <a:rPr lang="ar-IQ" b="1" dirty="0" err="1">
                <a:ea typeface="Calibri"/>
                <a:cs typeface="Arabic Transparent"/>
              </a:rPr>
              <a:t>الموزفين</a:t>
            </a:r>
            <a:r>
              <a:rPr lang="ar-IQ" b="1" dirty="0">
                <a:ea typeface="Calibri"/>
                <a:cs typeface="Arabic Transparent"/>
              </a:rPr>
              <a:t> وتحسين خبراتهم الخاص بعمليات التشغيل ومحتوى وطبيعة المعرفة – المنتج وحاجة </a:t>
            </a:r>
            <a:r>
              <a:rPr lang="ar-IQ" b="1" dirty="0" err="1">
                <a:ea typeface="Calibri"/>
                <a:cs typeface="Arabic Transparent"/>
              </a:rPr>
              <a:t>االزبون</a:t>
            </a:r>
            <a:r>
              <a:rPr lang="ar-IQ" b="1" dirty="0">
                <a:ea typeface="Calibri"/>
                <a:cs typeface="Arabic Transparent"/>
              </a:rPr>
              <a:t> .</a:t>
            </a:r>
            <a:endParaRPr lang="en-US" sz="2000" dirty="0">
              <a:ea typeface="Calibri"/>
              <a:cs typeface="Arial"/>
            </a:endParaRPr>
          </a:p>
          <a:p>
            <a:pPr marL="457200" algn="justLow">
              <a:lnSpc>
                <a:spcPts val="2600"/>
              </a:lnSpc>
              <a:spcAft>
                <a:spcPts val="1000"/>
              </a:spcAft>
            </a:pPr>
            <a:r>
              <a:rPr lang="ar-IQ" b="1" dirty="0">
                <a:ea typeface="Calibri"/>
                <a:cs typeface="Arabic Transparent"/>
              </a:rPr>
              <a:t>11-تحفز ادارة المعرفة العاملين للبحث عن طرائق واساليب عمل جديدة </a:t>
            </a:r>
            <a:r>
              <a:rPr lang="ar-IQ" b="1" dirty="0" err="1">
                <a:ea typeface="Calibri"/>
                <a:cs typeface="Arabic Transparent"/>
              </a:rPr>
              <a:t>لاداء</a:t>
            </a:r>
            <a:r>
              <a:rPr lang="ar-IQ" b="1" dirty="0">
                <a:ea typeface="Calibri"/>
                <a:cs typeface="Arabic Transparent"/>
              </a:rPr>
              <a:t> عمل اكثر براعة.</a:t>
            </a:r>
            <a:endParaRPr lang="en-US" sz="2000" dirty="0">
              <a:ea typeface="Calibri"/>
              <a:cs typeface="Arial"/>
            </a:endParaRPr>
          </a:p>
          <a:p>
            <a:pPr marL="457200" algn="justLow">
              <a:lnSpc>
                <a:spcPts val="2600"/>
              </a:lnSpc>
              <a:spcAft>
                <a:spcPts val="1000"/>
              </a:spcAft>
            </a:pPr>
            <a:r>
              <a:rPr lang="ar-IQ" b="1" dirty="0">
                <a:ea typeface="Calibri"/>
                <a:cs typeface="Arabic Transparent"/>
              </a:rPr>
              <a:t>12-تسهم ادارة المعرفة بتحديد الاشخاص والاحتياجات والقناعات والفرص المرتبطة بعمليات محددة.</a:t>
            </a:r>
            <a:endParaRPr lang="en-US" sz="2000" dirty="0">
              <a:ea typeface="Calibri"/>
              <a:cs typeface="Arial"/>
            </a:endParaRPr>
          </a:p>
        </p:txBody>
      </p:sp>
    </p:spTree>
    <p:extLst>
      <p:ext uri="{BB962C8B-B14F-4D97-AF65-F5344CB8AC3E}">
        <p14:creationId xmlns:p14="http://schemas.microsoft.com/office/powerpoint/2010/main" val="337315456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226370"/>
          </a:xfrm>
        </p:spPr>
        <p:txBody>
          <a:bodyPr>
            <a:normAutofit fontScale="90000"/>
          </a:bodyPr>
          <a:lstStyle/>
          <a:p>
            <a:pPr marL="457200" algn="justLow">
              <a:lnSpc>
                <a:spcPts val="2600"/>
              </a:lnSpc>
              <a:spcAft>
                <a:spcPts val="1000"/>
              </a:spcAft>
            </a:pPr>
            <a:br>
              <a:rPr lang="ar-IQ" b="1" dirty="0">
                <a:ea typeface="Calibri"/>
                <a:cs typeface="Arabic Transparent"/>
              </a:rPr>
            </a:br>
            <a:br>
              <a:rPr lang="ar-IQ" b="1" dirty="0">
                <a:ea typeface="Calibri"/>
                <a:cs typeface="Arabic Transparent"/>
              </a:rPr>
            </a:br>
            <a:br>
              <a:rPr lang="ar-IQ" b="1" dirty="0">
                <a:ea typeface="Calibri"/>
                <a:cs typeface="Arabic Transparent"/>
              </a:rPr>
            </a:br>
            <a:br>
              <a:rPr lang="ar-IQ" b="1" dirty="0">
                <a:ea typeface="Calibri"/>
                <a:cs typeface="Arabic Transparent"/>
              </a:rPr>
            </a:br>
            <a:r>
              <a:rPr lang="ar-IQ" b="1" dirty="0">
                <a:ea typeface="Calibri"/>
                <a:cs typeface="Arabic Transparent"/>
              </a:rPr>
              <a:t>مفهوم الميزة التنافسية : قدرة المنظمة في استغلال نقاط قوتها الداخلية في اداء الانشطة (فتح –خدمة) ات قيمة متفوقة سوقياً على منافسيها بحيث </a:t>
            </a:r>
            <a:r>
              <a:rPr lang="ar-IQ" b="1" dirty="0" err="1">
                <a:ea typeface="Calibri"/>
                <a:cs typeface="Arabic Transparent"/>
              </a:rPr>
              <a:t>لايستطيع</a:t>
            </a:r>
            <a:r>
              <a:rPr lang="ar-IQ" b="1" dirty="0">
                <a:ea typeface="Calibri"/>
                <a:cs typeface="Arabic Transparent"/>
              </a:rPr>
              <a:t> المنافسون الوصول اليها وتحقيقها اي انها حققت قيمة مضافة بفضل </a:t>
            </a:r>
            <a:r>
              <a:rPr lang="ar-IQ" b="1" dirty="0" err="1">
                <a:ea typeface="Calibri"/>
                <a:cs typeface="Arabic Transparent"/>
              </a:rPr>
              <a:t>بالستراتيجية</a:t>
            </a:r>
            <a:r>
              <a:rPr lang="ar-IQ" b="1" dirty="0">
                <a:ea typeface="Calibri"/>
                <a:cs typeface="Arabic Transparent"/>
              </a:rPr>
              <a:t> التي تبنتها.</a:t>
            </a:r>
            <a:br>
              <a:rPr lang="en-US" sz="3200" dirty="0">
                <a:ea typeface="Calibri"/>
                <a:cs typeface="Arial"/>
              </a:rPr>
            </a:br>
            <a:endParaRPr lang="ar-IQ" dirty="0"/>
          </a:p>
        </p:txBody>
      </p:sp>
    </p:spTree>
    <p:extLst>
      <p:ext uri="{BB962C8B-B14F-4D97-AF65-F5344CB8AC3E}">
        <p14:creationId xmlns:p14="http://schemas.microsoft.com/office/powerpoint/2010/main" val="20975481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مدارس لمصادر الميزة التنافسية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ميزة تنافسية مبنية على الانشطة اذ حدد </a:t>
            </a:r>
            <a:r>
              <a:rPr lang="en-US" b="1" dirty="0">
                <a:ea typeface="Calibri"/>
                <a:cs typeface="Arabic Transparent"/>
              </a:rPr>
              <a:t>Porter</a:t>
            </a:r>
            <a:r>
              <a:rPr lang="ar-IQ" b="1" dirty="0">
                <a:ea typeface="Calibri"/>
                <a:cs typeface="Arabic Transparent"/>
              </a:rPr>
              <a:t> ثلاث </a:t>
            </a:r>
            <a:r>
              <a:rPr lang="ar-IQ" b="1" dirty="0" err="1">
                <a:ea typeface="Calibri"/>
                <a:cs typeface="Arabic Transparent"/>
              </a:rPr>
              <a:t>ستراتيجيات</a:t>
            </a:r>
            <a:r>
              <a:rPr lang="ar-IQ" b="1" dirty="0">
                <a:ea typeface="Calibri"/>
                <a:cs typeface="Arabic Transparent"/>
              </a:rPr>
              <a:t> لتحقيق ذلك (سيطرة على التكاليف ، التميز التركيز).</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ميزة تنافسية مبنية على الموارد ويتحقق ذلك من خلال مواردها (مالية ، مادية بشرية </a:t>
            </a:r>
            <a:r>
              <a:rPr lang="ar-IQ" b="1" dirty="0" err="1">
                <a:ea typeface="Calibri"/>
                <a:cs typeface="Arabic Transparent"/>
              </a:rPr>
              <a:t>معلوماتية،مهاراتية</a:t>
            </a:r>
            <a:r>
              <a:rPr lang="ar-IQ" b="1" dirty="0">
                <a:ea typeface="Calibri"/>
                <a:cs typeface="Arabic Transparent"/>
              </a:rPr>
              <a:t> ، تقنية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02512877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*دور ادارة المعرفة في الميزة التنافسية </a:t>
            </a:r>
            <a:endParaRPr lang="ar-IQ" dirty="0"/>
          </a:p>
        </p:txBody>
      </p:sp>
      <p:sp>
        <p:nvSpPr>
          <p:cNvPr id="3" name="عنصر نائب للمحتوى 2"/>
          <p:cNvSpPr>
            <a:spLocks noGrp="1"/>
          </p:cNvSpPr>
          <p:nvPr>
            <p:ph idx="1"/>
          </p:nvPr>
        </p:nvSpPr>
        <p:spPr>
          <a:xfrm>
            <a:off x="457200" y="1600200"/>
            <a:ext cx="8507288" cy="4925144"/>
          </a:xfrm>
        </p:spPr>
        <p:txBody>
          <a:bodyPr/>
          <a:lstStyle/>
          <a:p>
            <a:pPr marL="457200" algn="justLow">
              <a:lnSpc>
                <a:spcPts val="2600"/>
              </a:lnSpc>
              <a:spcAft>
                <a:spcPts val="1000"/>
              </a:spcAft>
            </a:pPr>
            <a:r>
              <a:rPr lang="ar-IQ" b="1" dirty="0">
                <a:ea typeface="Calibri"/>
                <a:cs typeface="Arabic Transparent"/>
              </a:rPr>
              <a:t>تعمل ادارة المعرفة </a:t>
            </a:r>
            <a:r>
              <a:rPr lang="ar-IQ" b="1" dirty="0" err="1">
                <a:ea typeface="Calibri"/>
                <a:cs typeface="Arabic Transparent"/>
              </a:rPr>
              <a:t>كستراتيجية</a:t>
            </a:r>
            <a:r>
              <a:rPr lang="ar-IQ" b="1" dirty="0">
                <a:ea typeface="Calibri"/>
                <a:cs typeface="Arabic Transparent"/>
              </a:rPr>
              <a:t> لتحقيق الموازنة بين بيئة الخارجية وقدرتها الداخلية بما يسهم ويؤثر في رفع معدلات الكفاءة التنظيمية ويقود الى تطوير معدلات الميزة التنافسية من خلال توفير المعلومات المطلوبة عن عوامل البيئة (اقتصادية – اجتماعية – تكنولوجية...) .</a:t>
            </a:r>
            <a:endParaRPr lang="en-US" sz="2000" dirty="0">
              <a:ea typeface="Calibri"/>
              <a:cs typeface="Arial"/>
            </a:endParaRPr>
          </a:p>
          <a:p>
            <a:pPr marL="457200" algn="justLow">
              <a:lnSpc>
                <a:spcPts val="2600"/>
              </a:lnSpc>
              <a:spcAft>
                <a:spcPts val="1000"/>
              </a:spcAft>
            </a:pPr>
            <a:r>
              <a:rPr lang="ar-IQ" b="1" dirty="0">
                <a:ea typeface="Calibri"/>
                <a:cs typeface="Arabic Transparent"/>
              </a:rPr>
              <a:t>2-ان التطبيق الفعال للمعرفة يحقق للمنظمة ابتكار حلول للمشكلات التي تواجهها وتقليص الوقت والكلفة.</a:t>
            </a:r>
            <a:endParaRPr lang="en-US" sz="2000" dirty="0">
              <a:ea typeface="Calibri"/>
              <a:cs typeface="Arial"/>
            </a:endParaRPr>
          </a:p>
          <a:p>
            <a:pPr marL="457200" algn="justLow">
              <a:lnSpc>
                <a:spcPts val="2600"/>
              </a:lnSpc>
              <a:spcAft>
                <a:spcPts val="1000"/>
              </a:spcAft>
            </a:pPr>
            <a:r>
              <a:rPr lang="ar-IQ" b="1" dirty="0">
                <a:ea typeface="Calibri"/>
                <a:cs typeface="Arabic Transparent"/>
              </a:rPr>
              <a:t>3-تسهم ادارة المعرفة في تنويع </a:t>
            </a:r>
            <a:r>
              <a:rPr lang="ar-IQ" b="1" dirty="0" err="1">
                <a:ea typeface="Calibri"/>
                <a:cs typeface="Arabic Transparent"/>
              </a:rPr>
              <a:t>ستراتيجيات</a:t>
            </a:r>
            <a:r>
              <a:rPr lang="ar-IQ" b="1" dirty="0">
                <a:ea typeface="Calibri"/>
                <a:cs typeface="Arabic Transparent"/>
              </a:rPr>
              <a:t> المتنافسين من خلال الافكار التي تولدها والحلو التي تبتكرها وترسيخ هوية علامتها المميزة وزيادة تعلق الزبائن بها.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5734687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435280" cy="6048672"/>
          </a:xfrm>
        </p:spPr>
        <p:txBody>
          <a:bodyPr/>
          <a:lstStyle/>
          <a:p>
            <a:pPr marL="457200" algn="justLow">
              <a:lnSpc>
                <a:spcPts val="2600"/>
              </a:lnSpc>
              <a:spcAft>
                <a:spcPts val="1000"/>
              </a:spcAft>
            </a:pPr>
            <a:r>
              <a:rPr lang="ar-IQ" b="1" dirty="0">
                <a:ea typeface="Calibri"/>
                <a:cs typeface="Arabic Transparent"/>
              </a:rPr>
              <a:t>تسهم ادارة المعرفة في خلق منظمات ناجحة من خلال انتاج معرفة جديدة باستمرار اذ ان هذه المعرفة تعد المصدر الاساسي للميزة التنافسية خاصة عندما تتغير الاسواق وتزداد عدد المنافسين وتزداد التقنيات.</a:t>
            </a:r>
            <a:endParaRPr lang="en-US" sz="2000" dirty="0">
              <a:ea typeface="Calibri"/>
              <a:cs typeface="Arial"/>
            </a:endParaRPr>
          </a:p>
          <a:p>
            <a:pPr marL="457200" algn="justLow">
              <a:lnSpc>
                <a:spcPts val="2600"/>
              </a:lnSpc>
              <a:spcAft>
                <a:spcPts val="1000"/>
              </a:spcAft>
            </a:pPr>
            <a:r>
              <a:rPr lang="ar-IQ" b="1" dirty="0">
                <a:ea typeface="Calibri"/>
                <a:cs typeface="Arabic Transparent"/>
              </a:rPr>
              <a:t>5-تحقق امكانية البقاء والمنافسة لمواجهة التغيرات البيئية من خلال ربط فعال (بيانات ومعلومات المعرفة ) عن تلك التغيرات البيئية وامكانية معالجة المعلومات في الوقت المناسب.</a:t>
            </a:r>
            <a:endParaRPr lang="en-US" sz="2000" dirty="0">
              <a:ea typeface="Calibri"/>
              <a:cs typeface="Arial"/>
            </a:endParaRPr>
          </a:p>
          <a:p>
            <a:pPr marL="457200" algn="justLow">
              <a:lnSpc>
                <a:spcPts val="2600"/>
              </a:lnSpc>
              <a:spcAft>
                <a:spcPts val="1000"/>
              </a:spcAft>
            </a:pPr>
            <a:r>
              <a:rPr lang="ar-IQ" b="1" dirty="0">
                <a:ea typeface="Calibri"/>
                <a:cs typeface="Arabic Transparent"/>
              </a:rPr>
              <a:t>6-يسهم تطبيق برنامج ادارة المعرفة في المنظمة الى توسيع الموارد التي يمكن الحصول عليها عن طريق تطبيق تكنولوجيا المعلومات وتشكيل ثقافة تنظيمية تعمل للارتقاء بعملية التفاعل والرابط من خلال الاندماج ما بين قدرات تنظيمية والتي ستصبح في موقع حديد تستطيع المنظمة من خلاله ان تشارك في تطبيق المعرفة.</a:t>
            </a:r>
            <a:endParaRPr lang="en-US" sz="2000" dirty="0">
              <a:ea typeface="Calibri"/>
              <a:cs typeface="Arial"/>
            </a:endParaRPr>
          </a:p>
          <a:p>
            <a:pPr marL="0" indent="0">
              <a:buNone/>
            </a:pPr>
            <a:endParaRPr lang="ar-IQ" dirty="0"/>
          </a:p>
          <a:p>
            <a:pPr marL="0" indent="0">
              <a:buNone/>
            </a:pPr>
            <a:endParaRPr lang="ar-IQ" dirty="0"/>
          </a:p>
        </p:txBody>
      </p:sp>
    </p:spTree>
    <p:extLst>
      <p:ext uri="{BB962C8B-B14F-4D97-AF65-F5344CB8AC3E}">
        <p14:creationId xmlns:p14="http://schemas.microsoft.com/office/powerpoint/2010/main" val="68183190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
            <a:ext cx="8229600" cy="4293096"/>
          </a:xfrm>
        </p:spPr>
        <p:txBody>
          <a:bodyPr/>
          <a:lstStyle/>
          <a:p>
            <a:pPr marL="457200" algn="justLow">
              <a:lnSpc>
                <a:spcPts val="2600"/>
              </a:lnSpc>
              <a:spcAft>
                <a:spcPts val="1000"/>
              </a:spcAft>
            </a:pPr>
            <a:r>
              <a:rPr lang="ar-IQ" b="1" dirty="0">
                <a:ea typeface="Calibri"/>
                <a:cs typeface="Arabic Transparent"/>
              </a:rPr>
              <a:t>تستخدم المنظمة برامج ادارة المعرفة لضمان تحقيق الميزة التنافسية بحكم ادراكها بانها لم تعد تتوقع ان المنتجات (خدمات) التي جعلتها ناجحة في الماضي ستجعلها كذلك مستقبلاً الا اذا سعت الى التعلم والمعرفة باستمرار.</a:t>
            </a:r>
            <a:endParaRPr lang="en-US" sz="2000" dirty="0">
              <a:ea typeface="Calibri"/>
              <a:cs typeface="Arial"/>
            </a:endParaRPr>
          </a:p>
          <a:p>
            <a:r>
              <a:rPr lang="ar-IQ" b="1" dirty="0">
                <a:ea typeface="Calibri"/>
                <a:cs typeface="Arabic Transparent"/>
              </a:rPr>
              <a:t>8-المنظمة التي تمتلك معرفة تكون القدر على تحقيق الاندماج والتجانس بين مواردها ومنها معرفتها وقدرتها المتميزة لتحقيق مزايا تنافسية</a:t>
            </a:r>
            <a:endParaRPr lang="ar-IQ" dirty="0"/>
          </a:p>
        </p:txBody>
      </p:sp>
    </p:spTree>
    <p:extLst>
      <p:ext uri="{BB962C8B-B14F-4D97-AF65-F5344CB8AC3E}">
        <p14:creationId xmlns:p14="http://schemas.microsoft.com/office/powerpoint/2010/main" val="177623140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5"/>
            <a:ext cx="8229600" cy="2520280"/>
          </a:xfrm>
        </p:spPr>
        <p:txBody>
          <a:bodyPr/>
          <a:lstStyle/>
          <a:p>
            <a:pPr marL="457200" algn="justLow">
              <a:lnSpc>
                <a:spcPts val="2600"/>
              </a:lnSpc>
              <a:spcAft>
                <a:spcPts val="1000"/>
              </a:spcAft>
            </a:pPr>
            <a:r>
              <a:rPr lang="ar-IQ" b="1" dirty="0">
                <a:ea typeface="Calibri"/>
                <a:cs typeface="Arabic Transparent"/>
              </a:rPr>
              <a:t>9-ان الموارد لتحقيق الميزة التنافسية الدائمة مرتبطة بالمفاهيم المعقدة والمعرفة الموجودة والتي تكونها المنظمة على اعتبار ان ادارة المعرفة هي مورد داخلي للمنظمة فهي اندر الموارد التي يمكن ان تحقق ميزة تنافسية لها.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31538692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91264" cy="868958"/>
          </a:xfrm>
        </p:spPr>
        <p:txBody>
          <a:bodyPr>
            <a:normAutofit fontScale="90000"/>
          </a:bodyPr>
          <a:lstStyle/>
          <a:p>
            <a:pPr marL="323215" algn="just">
              <a:lnSpc>
                <a:spcPts val="2600"/>
              </a:lnSpc>
              <a:spcAft>
                <a:spcPts val="1000"/>
              </a:spcAft>
            </a:pPr>
            <a:br>
              <a:rPr lang="ar-IQ" b="1" dirty="0">
                <a:ea typeface="Calibri"/>
                <a:cs typeface="Arabic Transparent"/>
              </a:rPr>
            </a:br>
            <a:r>
              <a:rPr lang="ar-IQ" b="1" dirty="0">
                <a:ea typeface="Calibri"/>
                <a:cs typeface="Arabic Transparent"/>
              </a:rPr>
              <a:t>علاقة ادارة المعرفة بالقدرة الابداعية للموارد البشرية</a:t>
            </a:r>
            <a:br>
              <a:rPr lang="en-US" sz="3200" dirty="0">
                <a:ea typeface="Calibri"/>
                <a:cs typeface="Arial"/>
              </a:rPr>
            </a:br>
            <a:endParaRPr lang="ar-IQ" dirty="0"/>
          </a:p>
        </p:txBody>
      </p:sp>
      <p:sp>
        <p:nvSpPr>
          <p:cNvPr id="3" name="عنصر نائب للمحتوى 2"/>
          <p:cNvSpPr>
            <a:spLocks noGrp="1"/>
          </p:cNvSpPr>
          <p:nvPr>
            <p:ph idx="1"/>
          </p:nvPr>
        </p:nvSpPr>
        <p:spPr>
          <a:xfrm>
            <a:off x="457200" y="2420888"/>
            <a:ext cx="8229600" cy="3705275"/>
          </a:xfrm>
        </p:spPr>
        <p:txBody>
          <a:bodyPr/>
          <a:lstStyle/>
          <a:p>
            <a:pPr marL="323215" algn="just">
              <a:lnSpc>
                <a:spcPts val="2600"/>
              </a:lnSpc>
              <a:spcAft>
                <a:spcPts val="1000"/>
              </a:spcAft>
            </a:pPr>
            <a:r>
              <a:rPr lang="ar-IQ" b="1" dirty="0">
                <a:ea typeface="Calibri"/>
                <a:cs typeface="Arabic Transparent"/>
              </a:rPr>
              <a:t>ابداع من اهم واجبات ومسؤوليات صناع المعرفة – واغلب المنظمات </a:t>
            </a:r>
            <a:r>
              <a:rPr lang="ar-IQ" b="1" dirty="0" err="1">
                <a:ea typeface="Calibri"/>
                <a:cs typeface="Arabic Transparent"/>
              </a:rPr>
              <a:t>اتستفادت</a:t>
            </a:r>
            <a:r>
              <a:rPr lang="ar-IQ" b="1" dirty="0">
                <a:ea typeface="Calibri"/>
                <a:cs typeface="Arabic Transparent"/>
              </a:rPr>
              <a:t> من صناع المعرفة لضمان استمرارية الابداع.</a:t>
            </a:r>
            <a:endParaRPr lang="en-US" sz="2000" dirty="0">
              <a:ea typeface="Calibri"/>
              <a:cs typeface="Arial"/>
            </a:endParaRPr>
          </a:p>
          <a:p>
            <a:pPr marL="323215" algn="just">
              <a:lnSpc>
                <a:spcPts val="2600"/>
              </a:lnSpc>
              <a:spcAft>
                <a:spcPts val="1000"/>
              </a:spcAft>
            </a:pPr>
            <a:r>
              <a:rPr lang="ar-IQ" b="1" dirty="0">
                <a:ea typeface="Calibri"/>
                <a:cs typeface="Arabic Transparent"/>
              </a:rPr>
              <a:t>2-يعتمد الحكم على نجاح مشروع ادارة المعرفة على وفق القيمة </a:t>
            </a:r>
            <a:r>
              <a:rPr lang="ar-IQ" b="1" dirty="0" err="1">
                <a:ea typeface="Calibri"/>
                <a:cs typeface="Arabic Transparent"/>
              </a:rPr>
              <a:t>الاستبدالية</a:t>
            </a:r>
            <a:r>
              <a:rPr lang="ar-IQ" b="1" dirty="0">
                <a:ea typeface="Calibri"/>
                <a:cs typeface="Arabic Transparent"/>
              </a:rPr>
              <a:t> والقدرة على التميز والتطور وقدرة الابداع.</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06376854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323215" algn="just">
              <a:lnSpc>
                <a:spcPts val="2600"/>
              </a:lnSpc>
              <a:spcAft>
                <a:spcPts val="1000"/>
              </a:spcAft>
            </a:pPr>
            <a:r>
              <a:rPr lang="ar-IQ" b="1" dirty="0">
                <a:ea typeface="Calibri"/>
                <a:cs typeface="Arabic Transparent"/>
              </a:rPr>
              <a:t>تعمل ادارة المعرفة على تكوين بيئة جديدة للبحث على الابداع والابتكار.</a:t>
            </a:r>
            <a:endParaRPr lang="en-US" sz="2000" dirty="0">
              <a:ea typeface="Calibri"/>
              <a:cs typeface="Arial"/>
            </a:endParaRPr>
          </a:p>
          <a:p>
            <a:pPr marL="323215" algn="just">
              <a:lnSpc>
                <a:spcPts val="2600"/>
              </a:lnSpc>
              <a:spcAft>
                <a:spcPts val="1000"/>
              </a:spcAft>
            </a:pPr>
            <a:r>
              <a:rPr lang="ar-IQ" b="1" dirty="0">
                <a:ea typeface="Calibri"/>
                <a:cs typeface="Arabic Transparent"/>
              </a:rPr>
              <a:t>4-اشاعة اسلوب تشجيع الثقافة المعرفية وشجع ها على انتهاج زملاء العمل في المنظمة المخاطرة والابداع  من خلال المعرفة عن رغبة الزبون </a:t>
            </a:r>
            <a:r>
              <a:rPr lang="ar-IQ" b="1" dirty="0" err="1">
                <a:ea typeface="Calibri"/>
                <a:cs typeface="Arabic Transparent"/>
              </a:rPr>
              <a:t>والكاء</a:t>
            </a:r>
            <a:r>
              <a:rPr lang="ar-IQ" b="1" dirty="0">
                <a:ea typeface="Calibri"/>
                <a:cs typeface="Arabic Transparent"/>
              </a:rPr>
              <a:t> التنافسي واصبحت الثقافة المعرفية من قيم العاملين في تبادل المعرفة مما يسهم في قدراتهم الابداعية وحل المشكلات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3153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10000"/>
          </a:bodyPr>
          <a:lstStyle/>
          <a:p>
            <a:pPr algn="justLow">
              <a:lnSpc>
                <a:spcPct val="115000"/>
              </a:lnSpc>
            </a:pPr>
            <a:r>
              <a:rPr lang="ar-IQ" dirty="0">
                <a:ea typeface="Calibri"/>
                <a:cs typeface="Times New Roman"/>
              </a:rPr>
              <a:t>- المدارس التنظيمية الحديثة تنحصر بما يلي :</a:t>
            </a:r>
            <a:endParaRPr lang="en-US" sz="2400" dirty="0">
              <a:ea typeface="Calibri"/>
              <a:cs typeface="Arial"/>
            </a:endParaRPr>
          </a:p>
          <a:p>
            <a:pPr algn="justLow">
              <a:lnSpc>
                <a:spcPct val="115000"/>
              </a:lnSpc>
            </a:pPr>
            <a:r>
              <a:rPr lang="ar-IQ" dirty="0">
                <a:ea typeface="Calibri"/>
                <a:cs typeface="Times New Roman"/>
              </a:rPr>
              <a:t>أ-النظرية </a:t>
            </a:r>
            <a:r>
              <a:rPr lang="ar-IQ" dirty="0" err="1">
                <a:ea typeface="Calibri"/>
                <a:cs typeface="Times New Roman"/>
              </a:rPr>
              <a:t>الموقفية</a:t>
            </a:r>
            <a:r>
              <a:rPr lang="ar-IQ" dirty="0">
                <a:ea typeface="Calibri"/>
                <a:cs typeface="Times New Roman"/>
              </a:rPr>
              <a:t> والمعرفة</a:t>
            </a:r>
            <a:endParaRPr lang="en-US" sz="2400" dirty="0">
              <a:ea typeface="Calibri"/>
              <a:cs typeface="Arial"/>
            </a:endParaRPr>
          </a:p>
          <a:p>
            <a:pPr algn="justLow">
              <a:lnSpc>
                <a:spcPct val="115000"/>
              </a:lnSpc>
            </a:pPr>
            <a:r>
              <a:rPr lang="ar-IQ" dirty="0">
                <a:ea typeface="Calibri"/>
                <a:cs typeface="Times New Roman"/>
              </a:rPr>
              <a:t>بعض نظريات القيادة تكون اكثر ملائمة </a:t>
            </a:r>
            <a:r>
              <a:rPr lang="ar-IQ" dirty="0" err="1">
                <a:ea typeface="Calibri"/>
                <a:cs typeface="Times New Roman"/>
              </a:rPr>
              <a:t>لادارة</a:t>
            </a:r>
            <a:r>
              <a:rPr lang="ar-IQ" dirty="0">
                <a:ea typeface="Calibri"/>
                <a:cs typeface="Times New Roman"/>
              </a:rPr>
              <a:t> المعرفة من نظريات اخرى ,فنظرية السمات القيادية البعض يراها لا تناسب تطبيق ادارة المعرفة ام نظرية سلوك القائد فهي اكثر تناسباً.</a:t>
            </a:r>
            <a:endParaRPr lang="en-US" sz="2400" dirty="0">
              <a:ea typeface="Calibri"/>
              <a:cs typeface="Arial"/>
            </a:endParaRPr>
          </a:p>
          <a:p>
            <a:pPr algn="justLow">
              <a:lnSpc>
                <a:spcPct val="115000"/>
              </a:lnSpc>
            </a:pPr>
            <a:r>
              <a:rPr lang="ar-IQ" dirty="0">
                <a:ea typeface="Calibri"/>
                <a:cs typeface="Times New Roman"/>
              </a:rPr>
              <a:t>النظريات الظرفية (</a:t>
            </a:r>
            <a:r>
              <a:rPr lang="ar-IQ" dirty="0" err="1">
                <a:ea typeface="Calibri"/>
                <a:cs typeface="Times New Roman"/>
              </a:rPr>
              <a:t>موقفية</a:t>
            </a:r>
            <a:r>
              <a:rPr lang="ar-IQ" dirty="0">
                <a:ea typeface="Calibri"/>
                <a:cs typeface="Times New Roman"/>
              </a:rPr>
              <a:t>) اكثر اتفاقاً مع نمط القيادة المطلوب </a:t>
            </a:r>
            <a:r>
              <a:rPr lang="ar-IQ" dirty="0" err="1">
                <a:ea typeface="Calibri"/>
                <a:cs typeface="Times New Roman"/>
              </a:rPr>
              <a:t>لادارة</a:t>
            </a:r>
            <a:r>
              <a:rPr lang="ar-IQ" dirty="0">
                <a:ea typeface="Calibri"/>
                <a:cs typeface="Times New Roman"/>
              </a:rPr>
              <a:t> المعرفة ,اذ تعتمد. </a:t>
            </a:r>
            <a:endParaRPr lang="en-US" sz="2400" dirty="0">
              <a:ea typeface="Calibri"/>
              <a:cs typeface="Arial"/>
            </a:endParaRPr>
          </a:p>
          <a:p>
            <a:pPr algn="justLow">
              <a:lnSpc>
                <a:spcPct val="115000"/>
              </a:lnSpc>
            </a:pPr>
            <a:r>
              <a:rPr lang="ar-IQ" dirty="0">
                <a:ea typeface="Calibri"/>
                <a:cs typeface="Times New Roman"/>
              </a:rPr>
              <a:t>*تفاعل الخصائص الشخصية للقائد وسلوكه </a:t>
            </a:r>
            <a:endParaRPr lang="en-US" sz="2400" dirty="0">
              <a:ea typeface="Calibri"/>
              <a:cs typeface="Arial"/>
            </a:endParaRPr>
          </a:p>
          <a:p>
            <a:pPr algn="justLow">
              <a:lnSpc>
                <a:spcPct val="115000"/>
              </a:lnSpc>
            </a:pPr>
            <a:r>
              <a:rPr lang="ar-IQ" dirty="0">
                <a:ea typeface="Calibri"/>
                <a:cs typeface="Times New Roman"/>
              </a:rPr>
              <a:t>*عوامل الموقف القيادي ذاته التي لها تأثير على علمية القيادة في قدرة القائد على انجاز ما هو مطلوب منه ومن اهم هذه النظريات النظرية الظرفية التي تشير انه </a:t>
            </a:r>
            <a:r>
              <a:rPr lang="ar-IQ" dirty="0" err="1">
                <a:ea typeface="Calibri"/>
                <a:cs typeface="Times New Roman"/>
              </a:rPr>
              <a:t>لايوجد</a:t>
            </a:r>
            <a:r>
              <a:rPr lang="ar-IQ" dirty="0">
                <a:ea typeface="Calibri"/>
                <a:cs typeface="Times New Roman"/>
              </a:rPr>
              <a:t> اسلوب واحد في القيادة يصلح لكل زمان ومكان كما ان هناك صفات معينة يجب توافرها في كل قائد.</a:t>
            </a:r>
            <a:endParaRPr lang="en-US" sz="2400" dirty="0">
              <a:ea typeface="Calibri"/>
              <a:cs typeface="Arial"/>
            </a:endParaRPr>
          </a:p>
          <a:p>
            <a:endParaRPr lang="ar-IQ" dirty="0"/>
          </a:p>
        </p:txBody>
      </p:sp>
    </p:spTree>
    <p:extLst>
      <p:ext uri="{BB962C8B-B14F-4D97-AF65-F5344CB8AC3E}">
        <p14:creationId xmlns:p14="http://schemas.microsoft.com/office/powerpoint/2010/main" val="96263974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marL="53340" algn="just">
              <a:lnSpc>
                <a:spcPts val="2600"/>
              </a:lnSpc>
              <a:spcAft>
                <a:spcPts val="1000"/>
              </a:spcAft>
              <a:tabLst>
                <a:tab pos="143510" algn="l"/>
              </a:tabLst>
            </a:pPr>
            <a:r>
              <a:rPr lang="ar-IQ" b="1" dirty="0">
                <a:ea typeface="Calibri"/>
                <a:cs typeface="Arabic Transparent"/>
              </a:rPr>
              <a:t>سعت المنظمة الى التميز من خلال التعلم والمعرفة فما كان ناجح في الماضي </a:t>
            </a:r>
            <a:r>
              <a:rPr lang="ar-IQ" b="1" dirty="0" err="1">
                <a:ea typeface="Calibri"/>
                <a:cs typeface="Arabic Transparent"/>
              </a:rPr>
              <a:t>لاتتوقع</a:t>
            </a:r>
            <a:r>
              <a:rPr lang="ar-IQ" b="1" dirty="0">
                <a:ea typeface="Calibri"/>
                <a:cs typeface="Arabic Transparent"/>
              </a:rPr>
              <a:t> مستوى معرفتها تمكنها من النجاح كلك في مستقبلاً اذ بالتعلم والمعرفة وذلك برفع المعرفة الضمنية </a:t>
            </a:r>
            <a:r>
              <a:rPr lang="ar-IQ" b="1" dirty="0" err="1">
                <a:ea typeface="Calibri"/>
                <a:cs typeface="Arabic Transparent"/>
              </a:rPr>
              <a:t>لمنتسبيها</a:t>
            </a:r>
            <a:r>
              <a:rPr lang="ar-IQ" b="1" dirty="0">
                <a:ea typeface="Calibri"/>
                <a:cs typeface="Arabic Transparent"/>
              </a:rPr>
              <a:t> وبذلك يسهل حل المشكلة </a:t>
            </a:r>
            <a:r>
              <a:rPr lang="ar-IQ" b="1" dirty="0" err="1">
                <a:ea typeface="Calibri"/>
                <a:cs typeface="Arabic Transparent"/>
              </a:rPr>
              <a:t>والتنبوء</a:t>
            </a:r>
            <a:r>
              <a:rPr lang="ar-IQ" b="1" dirty="0">
                <a:ea typeface="Calibri"/>
                <a:cs typeface="Arabic Transparent"/>
              </a:rPr>
              <a:t> بنتائج الحلو6ل الممكنة.</a:t>
            </a:r>
            <a:endParaRPr lang="en-US" sz="2000" dirty="0">
              <a:ea typeface="Calibri"/>
              <a:cs typeface="Arial"/>
            </a:endParaRPr>
          </a:p>
          <a:p>
            <a:pPr marL="53340" algn="just">
              <a:lnSpc>
                <a:spcPts val="2600"/>
              </a:lnSpc>
              <a:spcAft>
                <a:spcPts val="1000"/>
              </a:spcAft>
              <a:tabLst>
                <a:tab pos="143510" algn="l"/>
              </a:tabLst>
            </a:pPr>
            <a:r>
              <a:rPr lang="ar-IQ" b="1" dirty="0">
                <a:ea typeface="Calibri"/>
                <a:cs typeface="Arabic Transparent"/>
              </a:rPr>
              <a:t>6-يتطلب من المنظمة نقل المعرفة الضمنية والمشاركة فيها رغم كونها عملية مكلفة الا انها ضرورية </a:t>
            </a:r>
            <a:r>
              <a:rPr lang="ar-IQ" b="1" dirty="0" err="1">
                <a:ea typeface="Calibri"/>
                <a:cs typeface="Arabic Transparent"/>
              </a:rPr>
              <a:t>لاحداث</a:t>
            </a:r>
            <a:r>
              <a:rPr lang="ar-IQ" b="1" dirty="0">
                <a:ea typeface="Calibri"/>
                <a:cs typeface="Arabic Transparent"/>
              </a:rPr>
              <a:t> التغيير الحقيقي.</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استخدام (تجمعات الممارسة) </a:t>
            </a:r>
            <a:r>
              <a:rPr lang="ar-IQ" b="1" dirty="0" err="1">
                <a:ea typeface="Calibri"/>
                <a:cs typeface="Arabic Transparent"/>
              </a:rPr>
              <a:t>لادارة</a:t>
            </a:r>
            <a:r>
              <a:rPr lang="ar-IQ" b="1" dirty="0">
                <a:ea typeface="Calibri"/>
                <a:cs typeface="Arabic Transparent"/>
              </a:rPr>
              <a:t> المعرفة اذ يشتركون في مجال ابداع </a:t>
            </a:r>
            <a:r>
              <a:rPr lang="ar-IQ" b="1" dirty="0" err="1">
                <a:ea typeface="Calibri"/>
                <a:cs typeface="Arabic Transparent"/>
              </a:rPr>
              <a:t>تكنولوجياو</a:t>
            </a:r>
            <a:r>
              <a:rPr lang="ar-IQ" b="1" dirty="0">
                <a:ea typeface="Calibri"/>
                <a:cs typeface="Arabic Transparent"/>
              </a:rPr>
              <a:t> (ابداع اداري)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092198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دعم ادارة المعرفة الجهود للاستفادة من جميع الموجودات الملموسة وغير الملموسة اذا تشجع الابداع وتروج للمعرفة القائمة على اساس الافكار الجديدة باتجاه صنع القرار.</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توزيع المعرفة يجعل الاداء افضل ويساعد المنظمة في التأكيد من ان المعرفة قد تم استخدامها في اسناد وتعزيز الابداع (اعادة استخدام المعرفة يقلل من الكلفة بفاعلية ويزيد من سرعة ابداع المنتجات الجديدة.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04812648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228600" algn="just">
              <a:lnSpc>
                <a:spcPts val="2600"/>
              </a:lnSpc>
              <a:spcAft>
                <a:spcPts val="1000"/>
              </a:spcAft>
              <a:tabLst>
                <a:tab pos="143510" algn="l"/>
              </a:tabLst>
            </a:pPr>
            <a:r>
              <a:rPr lang="ar-IQ" b="1" dirty="0">
                <a:ea typeface="Calibri"/>
                <a:cs typeface="Arabic Transparent"/>
              </a:rPr>
              <a:t>العلاقة بين ادارة المعرفة واستراتيجيات الابداع</a:t>
            </a:r>
            <a:endParaRPr lang="en-US" sz="3200" dirty="0">
              <a:ea typeface="Calibri"/>
              <a:cs typeface="Arial"/>
            </a:endParaRPr>
          </a:p>
        </p:txBody>
      </p:sp>
      <p:sp>
        <p:nvSpPr>
          <p:cNvPr id="3" name="عنصر نائب للمحتوى 2"/>
          <p:cNvSpPr>
            <a:spLocks noGrp="1"/>
          </p:cNvSpPr>
          <p:nvPr>
            <p:ph idx="1"/>
          </p:nvPr>
        </p:nvSpPr>
        <p:spPr>
          <a:xfrm>
            <a:off x="457200" y="1600200"/>
            <a:ext cx="8435280" cy="4853136"/>
          </a:xfrm>
        </p:spPr>
        <p:txBody>
          <a:bodyPr/>
          <a:lstStyle/>
          <a:p>
            <a:pPr lvl="0" algn="just">
              <a:lnSpc>
                <a:spcPts val="2600"/>
              </a:lnSpc>
              <a:spcAft>
                <a:spcPts val="1000"/>
              </a:spcAft>
              <a:buFont typeface="+mj-lt"/>
              <a:buAutoNum type="arabicPeriod"/>
              <a:tabLst>
                <a:tab pos="143510" algn="l"/>
              </a:tabLst>
            </a:pPr>
            <a:r>
              <a:rPr lang="ar-IQ" b="1" dirty="0" err="1">
                <a:ea typeface="Calibri"/>
                <a:cs typeface="Arabic Transparent"/>
              </a:rPr>
              <a:t>ستراتيجية</a:t>
            </a:r>
            <a:r>
              <a:rPr lang="ar-IQ" b="1" dirty="0">
                <a:ea typeface="Calibri"/>
                <a:cs typeface="Arabic Transparent"/>
              </a:rPr>
              <a:t> تابعة (معتمدة) تمتاز بطبيعة اضافية ومستمرة يلائمها التنوع المعرفي عبر خليط من المعرفة الضمنية والظاهرة ودمج انواع مختلفة من المهارات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err="1">
                <a:ea typeface="Calibri"/>
                <a:cs typeface="Arabic Transparent"/>
              </a:rPr>
              <a:t>ستراتيجية</a:t>
            </a:r>
            <a:r>
              <a:rPr lang="ar-IQ" b="1" dirty="0">
                <a:ea typeface="Calibri"/>
                <a:cs typeface="Arabic Transparent"/>
              </a:rPr>
              <a:t> مستجيبة (معتمدة على المهنة) تتضمن برنامج تطوير منتج جديد </a:t>
            </a:r>
            <a:r>
              <a:rPr lang="ar-IQ" b="1" dirty="0" err="1">
                <a:ea typeface="Calibri"/>
                <a:cs typeface="Arabic Transparent"/>
              </a:rPr>
              <a:t>فالابداعات</a:t>
            </a:r>
            <a:r>
              <a:rPr lang="ar-IQ" b="1" dirty="0">
                <a:ea typeface="Calibri"/>
                <a:cs typeface="Arabic Transparent"/>
              </a:rPr>
              <a:t> تتعزز من خلال اكتساب وتطوير المعرفة الجديدة باعتمادها على المهارات الفردية اذ ان النمط السائد لهذه الابداعات هي المعرفة الضمنية .</a:t>
            </a:r>
            <a:endParaRPr lang="en-US" sz="2000" dirty="0">
              <a:ea typeface="Calibri"/>
              <a:cs typeface="Arial"/>
            </a:endParaRPr>
          </a:p>
          <a:p>
            <a:r>
              <a:rPr lang="ar-IQ" b="1" dirty="0" err="1">
                <a:ea typeface="Calibri"/>
                <a:cs typeface="Arabic Transparent"/>
              </a:rPr>
              <a:t>ستراتيجية</a:t>
            </a:r>
            <a:r>
              <a:rPr lang="ar-IQ" b="1" dirty="0">
                <a:ea typeface="Calibri"/>
                <a:cs typeface="Arabic Transparent"/>
              </a:rPr>
              <a:t> عامة، تميل الى تطوير منتج وخدمة نمطية لمستفيدين غير محددين وتقليل التكلفة من خلال تحسين العملية فتعتمد على المعرفة الظاهرة </a:t>
            </a:r>
            <a:endParaRPr lang="ar-IQ" dirty="0"/>
          </a:p>
        </p:txBody>
      </p:sp>
    </p:spTree>
    <p:extLst>
      <p:ext uri="{BB962C8B-B14F-4D97-AF65-F5344CB8AC3E}">
        <p14:creationId xmlns:p14="http://schemas.microsoft.com/office/powerpoint/2010/main" val="38233402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lvl="0" algn="just">
              <a:lnSpc>
                <a:spcPts val="2600"/>
              </a:lnSpc>
              <a:spcAft>
                <a:spcPts val="1000"/>
              </a:spcAft>
              <a:buFont typeface="+mj-lt"/>
              <a:buAutoNum type="arabicPeriod"/>
              <a:tabLst>
                <a:tab pos="143510" algn="l"/>
              </a:tabLst>
            </a:pPr>
            <a:r>
              <a:rPr lang="ar-IQ" b="1" dirty="0" err="1">
                <a:ea typeface="Calibri"/>
                <a:cs typeface="Arabic Transparent"/>
              </a:rPr>
              <a:t>ستراتيجية</a:t>
            </a:r>
            <a:r>
              <a:rPr lang="ar-IQ" b="1" dirty="0">
                <a:ea typeface="Calibri"/>
                <a:cs typeface="Arabic Transparent"/>
              </a:rPr>
              <a:t> المعقدة (والمخاطرة) تعنى بتطوير منتوج جديد له استعمالات واسعة هذه الابداعات تعتمد على توفير معرفة غزيرة من كلال النوعين والضمنية والظاهرة لان عدم التأكد فيها عالي فهي تحتاج الى تنوع مصادر المعرفة.</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err="1">
                <a:ea typeface="Calibri"/>
                <a:cs typeface="Arabic Transparent"/>
              </a:rPr>
              <a:t>ستراتيجية</a:t>
            </a:r>
            <a:r>
              <a:rPr lang="ar-IQ" b="1" dirty="0">
                <a:ea typeface="Calibri"/>
                <a:cs typeface="Arabic Transparent"/>
              </a:rPr>
              <a:t> الابداع التحويلية ، تتطلب </a:t>
            </a:r>
            <a:r>
              <a:rPr lang="ar-IQ" b="1" dirty="0" err="1">
                <a:ea typeface="Calibri"/>
                <a:cs typeface="Arabic Transparent"/>
              </a:rPr>
              <a:t>تاسيس</a:t>
            </a:r>
            <a:r>
              <a:rPr lang="ar-IQ" b="1" dirty="0">
                <a:ea typeface="Calibri"/>
                <a:cs typeface="Arabic Transparent"/>
              </a:rPr>
              <a:t> صناعات جديدة </a:t>
            </a:r>
            <a:r>
              <a:rPr lang="ar-IQ" b="1" dirty="0" err="1">
                <a:ea typeface="Calibri"/>
                <a:cs typeface="Arabic Transparent"/>
              </a:rPr>
              <a:t>لانتاج</a:t>
            </a:r>
            <a:r>
              <a:rPr lang="ar-IQ" b="1" dirty="0">
                <a:ea typeface="Calibri"/>
                <a:cs typeface="Arabic Transparent"/>
              </a:rPr>
              <a:t> منتوج جديد لسد حاجة جديدة لا تحتاج الى المعرفة الظاهرة في اغلب الاحيان وتكون القاعدة المعرفية متنوعة جداً.</a:t>
            </a:r>
            <a:endParaRPr lang="en-US" sz="2000" dirty="0">
              <a:ea typeface="Calibri"/>
              <a:cs typeface="Arial"/>
            </a:endParaRPr>
          </a:p>
          <a:p>
            <a:endParaRPr lang="ar-IQ" dirty="0"/>
          </a:p>
        </p:txBody>
      </p:sp>
    </p:spTree>
    <p:extLst>
      <p:ext uri="{BB962C8B-B14F-4D97-AF65-F5344CB8AC3E}">
        <p14:creationId xmlns:p14="http://schemas.microsoft.com/office/powerpoint/2010/main" val="36323254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457200" algn="just">
              <a:lnSpc>
                <a:spcPts val="2600"/>
              </a:lnSpc>
              <a:spcAft>
                <a:spcPts val="1000"/>
              </a:spcAft>
              <a:tabLst>
                <a:tab pos="143510" algn="l"/>
              </a:tabLst>
            </a:pPr>
            <a:r>
              <a:rPr lang="ar-IQ" b="1" dirty="0">
                <a:ea typeface="Calibri"/>
                <a:cs typeface="Arabic Transparent"/>
              </a:rPr>
              <a:t>ادارة المعرفة وانماط ادارية معاصرة </a:t>
            </a:r>
            <a:br>
              <a:rPr lang="en-US" sz="3200">
                <a:ea typeface="Calibri"/>
                <a:cs typeface="Arial"/>
              </a:rPr>
            </a:br>
            <a:endParaRPr lang="ar-IQ"/>
          </a:p>
        </p:txBody>
      </p:sp>
      <p:sp>
        <p:nvSpPr>
          <p:cNvPr id="3" name="عنصر نائب للمحتوى 2"/>
          <p:cNvSpPr>
            <a:spLocks noGrp="1"/>
          </p:cNvSpPr>
          <p:nvPr>
            <p:ph idx="1"/>
          </p:nvPr>
        </p:nvSpPr>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ادارة المعرفة وادارة الجودة الشاملة : </a:t>
            </a:r>
            <a:r>
              <a:rPr lang="en-US" b="1" dirty="0">
                <a:ea typeface="Calibri"/>
                <a:cs typeface="Arabic Transparent"/>
              </a:rPr>
              <a:t>(TQM)</a:t>
            </a:r>
            <a:r>
              <a:rPr lang="ar-IQ" b="1" dirty="0">
                <a:ea typeface="Calibri"/>
                <a:cs typeface="Arabic Transparent"/>
              </a:rPr>
              <a:t> اصبحت مدخل </a:t>
            </a:r>
            <a:r>
              <a:rPr lang="ar-IQ" b="1" dirty="0" err="1">
                <a:ea typeface="Calibri"/>
                <a:cs typeface="Arabic Transparent"/>
              </a:rPr>
              <a:t>ستراتيجي</a:t>
            </a:r>
            <a:r>
              <a:rPr lang="ar-IQ" b="1" dirty="0">
                <a:ea typeface="Calibri"/>
                <a:cs typeface="Arabic Transparent"/>
              </a:rPr>
              <a:t> لتحسين العمل على مستوى الزبون وتوقعاته حول المنتج (خدمة) فتتطلب </a:t>
            </a:r>
            <a:r>
              <a:rPr lang="ar-IQ" b="1" dirty="0" err="1">
                <a:ea typeface="Calibri"/>
                <a:cs typeface="Arabic Transparent"/>
              </a:rPr>
              <a:t>خصائصومواصفات</a:t>
            </a:r>
            <a:r>
              <a:rPr lang="ar-IQ" b="1" dirty="0">
                <a:ea typeface="Calibri"/>
                <a:cs typeface="Arabic Transparent"/>
              </a:rPr>
              <a:t> مثل الانجاز الثبات ، المتانة، الاستجابة، الجمالية ...</a:t>
            </a:r>
            <a:r>
              <a:rPr lang="en-US" b="1" dirty="0">
                <a:ea typeface="Calibri"/>
                <a:cs typeface="Arabic Transparent"/>
              </a:rPr>
              <a:t>Tom</a:t>
            </a:r>
            <a:r>
              <a:rPr lang="ar-IQ" b="1" dirty="0">
                <a:ea typeface="Calibri"/>
                <a:cs typeface="Arabic Transparent"/>
              </a:rPr>
              <a:t> ، تسعى للتحسين المستمر والمرونة والالتزام بوقت التسليم وفيما يلي بعض ما يجب ان تلتزم به المنظمة المعتمدة </a:t>
            </a:r>
            <a:r>
              <a:rPr lang="en-US" b="1" dirty="0">
                <a:ea typeface="Calibri"/>
                <a:cs typeface="Arabic Transparent"/>
              </a:rPr>
              <a:t>Total quality management. TQM</a:t>
            </a:r>
            <a:endParaRPr lang="en-US" sz="2000" dirty="0">
              <a:ea typeface="Calibri"/>
              <a:cs typeface="Arial"/>
            </a:endParaRPr>
          </a:p>
          <a:p>
            <a:endParaRPr lang="ar-IQ" dirty="0"/>
          </a:p>
        </p:txBody>
      </p:sp>
    </p:spTree>
    <p:extLst>
      <p:ext uri="{BB962C8B-B14F-4D97-AF65-F5344CB8AC3E}">
        <p14:creationId xmlns:p14="http://schemas.microsoft.com/office/powerpoint/2010/main" val="98362865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تكون افضل وجذابة اكثر ، مطابقة لمواصفات المنتج (خدمة).</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سرعة الاستجابة في التصميم والتطوير طبقاً لحاجات المستفيد.</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مرونة اكبر في التكيف للحجم المتغير للزبائن ومتطلبات المزيج المتغيرة للزبائن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تكاليف ادنى من خلال تحسين الجودة وتقليل التصليح وازالة التلف الي </a:t>
            </a:r>
            <a:r>
              <a:rPr lang="ar-IQ" b="1" dirty="0" err="1">
                <a:ea typeface="Calibri"/>
                <a:cs typeface="Arabic Transparent"/>
              </a:rPr>
              <a:t>لايضيف</a:t>
            </a:r>
            <a:r>
              <a:rPr lang="ar-IQ" b="1" dirty="0">
                <a:ea typeface="Calibri"/>
                <a:cs typeface="Arabic Transparent"/>
              </a:rPr>
              <a:t> فيه.</a:t>
            </a:r>
            <a:endParaRPr lang="en-US" sz="2000" dirty="0">
              <a:ea typeface="Calibri"/>
              <a:cs typeface="Arial"/>
            </a:endParaRPr>
          </a:p>
          <a:p>
            <a:endParaRPr lang="ar-IQ" dirty="0"/>
          </a:p>
        </p:txBody>
      </p:sp>
    </p:spTree>
    <p:extLst>
      <p:ext uri="{BB962C8B-B14F-4D97-AF65-F5344CB8AC3E}">
        <p14:creationId xmlns:p14="http://schemas.microsoft.com/office/powerpoint/2010/main" val="23771115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pPr algn="just">
              <a:lnSpc>
                <a:spcPts val="2600"/>
              </a:lnSpc>
              <a:spcAft>
                <a:spcPts val="1000"/>
              </a:spcAft>
              <a:tabLst>
                <a:tab pos="143510" algn="l"/>
              </a:tabLst>
            </a:pPr>
            <a:r>
              <a:rPr lang="ar-IQ" b="1" dirty="0">
                <a:ea typeface="Calibri"/>
                <a:cs typeface="Arabic Transparent"/>
              </a:rPr>
              <a:t>نلتقي </a:t>
            </a:r>
            <a:r>
              <a:rPr lang="en-US" b="1" dirty="0">
                <a:ea typeface="Calibri"/>
                <a:cs typeface="Arabic Transparent"/>
              </a:rPr>
              <a:t>TQM</a:t>
            </a:r>
            <a:r>
              <a:rPr lang="ar-IQ" b="1" dirty="0">
                <a:ea typeface="Calibri"/>
                <a:cs typeface="Arabic Transparent"/>
              </a:rPr>
              <a:t> مع ادارة المعرفة من النقاط التالية:</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اكتساب المعلومات من الممارسات في ادارة المعرفة (مجاميع العمل، تعاون ، نشر المعرفة بكل مستويات المنظمة الواحدة ، وما بينها وبين المنظمات الاخرى.</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ادارة المعرفة تستثمر نتائج اعمال اعادة هندسة الاعمال وتطبيقها مباشرة لكسب الريادة وتحقيق التفوق التنافسي وغلق باب المنافسين لاستثمار هذه المعطيات.</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يؤدي تكنولوجيا المعلومات دور اساس في اعادة هندسة العمليات من حيث السرعة وقابلية لمعالجة المعلومات وارتباطها بالحاسبة وتكنولوجيا الانترنت.</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ادارة المعرفة يعد نمط من انماط الادارة المرتكزة حول استخدام خبرة بشرية في ادارة الاعمال.</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كلاهما يعملان لاكتساب المعلومات من الممارسات المتميزة </a:t>
            </a:r>
            <a:r>
              <a:rPr lang="ar-IQ" b="1" dirty="0" err="1">
                <a:ea typeface="Calibri"/>
                <a:cs typeface="Arabic Transparent"/>
              </a:rPr>
              <a:t>كاحد</a:t>
            </a:r>
            <a:r>
              <a:rPr lang="ar-IQ" b="1" dirty="0">
                <a:ea typeface="Calibri"/>
                <a:cs typeface="Arabic Transparent"/>
              </a:rPr>
              <a:t> تطبيقات ادارة المعرفة كما في </a:t>
            </a:r>
            <a:r>
              <a:rPr lang="ar-IQ" b="1" dirty="0" err="1">
                <a:ea typeface="Calibri"/>
                <a:cs typeface="Arabic Transparent"/>
              </a:rPr>
              <a:t>برامجيات</a:t>
            </a:r>
            <a:r>
              <a:rPr lang="ar-IQ" b="1" dirty="0">
                <a:ea typeface="Calibri"/>
                <a:cs typeface="Arabic Transparent"/>
              </a:rPr>
              <a:t> (مجاميع العمل، التعاون ، توزيع المعرفة ونشرها ولكل مستوياتها ولمنظمات اخرى كذلك).</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21438242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143000"/>
          </a:xfrm>
        </p:spPr>
        <p:txBody>
          <a:bodyPr/>
          <a:lstStyle/>
          <a:p>
            <a:r>
              <a:rPr lang="ar-IQ" b="1" dirty="0">
                <a:ea typeface="Calibri"/>
                <a:cs typeface="Arabic Transparent"/>
              </a:rPr>
              <a:t>ادارة المعرفة ونظم المعلومات الادارية </a:t>
            </a:r>
            <a:endParaRPr lang="ar-IQ" dirty="0"/>
          </a:p>
        </p:txBody>
      </p:sp>
      <p:sp>
        <p:nvSpPr>
          <p:cNvPr id="3" name="عنصر نائب للمحتوى 2"/>
          <p:cNvSpPr>
            <a:spLocks noGrp="1"/>
          </p:cNvSpPr>
          <p:nvPr>
            <p:ph idx="1"/>
          </p:nvPr>
        </p:nvSpPr>
        <p:spPr>
          <a:xfrm>
            <a:off x="251520" y="1628800"/>
            <a:ext cx="8661648" cy="4896544"/>
          </a:xfrm>
        </p:spPr>
        <p:txBody>
          <a:bodyPr>
            <a:normAutofit fontScale="70000" lnSpcReduction="20000"/>
          </a:bodyPr>
          <a:lstStyle/>
          <a:p>
            <a:pPr lvl="0" algn="just">
              <a:lnSpc>
                <a:spcPts val="2600"/>
              </a:lnSpc>
              <a:spcAft>
                <a:spcPts val="1000"/>
              </a:spcAft>
              <a:buFont typeface="+mj-lt"/>
              <a:buAutoNum type="arabicPeriod"/>
              <a:tabLst>
                <a:tab pos="143510" algn="l"/>
              </a:tabLst>
            </a:pPr>
            <a:r>
              <a:rPr lang="ar-IQ" b="1" dirty="0">
                <a:ea typeface="Calibri"/>
                <a:cs typeface="Arabic Transparent"/>
              </a:rPr>
              <a:t>نظم المعلومات ما هي الاجزاء من ادارة المعرفة بوصفه الاوسع والاشمل وتتضمن عمليات غير المعالجة والتحصيل والخزن وتقديم التقارير المعلوماتية تلك العمليات التي يختص بها نظام المعلومات عبر محاكاة المعلومات عن طريق الخبرة </a:t>
            </a:r>
            <a:r>
              <a:rPr lang="ar-IQ" b="1" dirty="0" err="1">
                <a:ea typeface="Calibri"/>
                <a:cs typeface="Arabic Transparent"/>
              </a:rPr>
              <a:t>لاتخا</a:t>
            </a:r>
            <a:r>
              <a:rPr lang="ar-IQ" b="1" dirty="0">
                <a:ea typeface="Calibri"/>
                <a:cs typeface="Arabic Transparent"/>
              </a:rPr>
              <a:t> القرارات المناسبة لمواجهة المواقف والظروف المختلفة وحسب معطيات البيئة في لحظتها.</a:t>
            </a:r>
            <a:endParaRPr lang="en-US" sz="2000" dirty="0">
              <a:ea typeface="Calibri"/>
              <a:cs typeface="Arial"/>
            </a:endParaRPr>
          </a:p>
          <a:p>
            <a:pPr indent="90170" algn="just">
              <a:lnSpc>
                <a:spcPts val="2600"/>
              </a:lnSpc>
              <a:spcAft>
                <a:spcPts val="1000"/>
              </a:spcAft>
              <a:tabLst>
                <a:tab pos="143510" algn="l"/>
              </a:tabLst>
            </a:pPr>
            <a:r>
              <a:rPr lang="ar-IQ" b="1" dirty="0">
                <a:ea typeface="Calibri"/>
                <a:cs typeface="Arabic Transparent"/>
              </a:rPr>
              <a:t>نظم المعلومات ليست جزء من ادارة المعرفة ولكنها جزء مهم وداعم وملازم في احيان كثيرة لكل عمليات ادارة المعرفة فهي تساعد على جعل تدفق معلومات ادارة المعرفة المعدل على قاعدة المعرفة (</a:t>
            </a:r>
            <a:r>
              <a:rPr lang="ar-IQ" b="1" dirty="0" err="1">
                <a:ea typeface="Calibri"/>
                <a:cs typeface="Arabic Transparent"/>
              </a:rPr>
              <a:t>لاتسطيع</a:t>
            </a:r>
            <a:r>
              <a:rPr lang="ar-IQ" b="1" dirty="0">
                <a:ea typeface="Calibri"/>
                <a:cs typeface="Arabic Transparent"/>
              </a:rPr>
              <a:t> الشركة) الاستفادة من مواردها المعرفية اذا كانت تمتلك عمليات غير </a:t>
            </a:r>
            <a:r>
              <a:rPr lang="ar-IQ" b="1" dirty="0" err="1">
                <a:ea typeface="Calibri"/>
                <a:cs typeface="Arabic Transparent"/>
              </a:rPr>
              <a:t>كفوءة</a:t>
            </a:r>
            <a:r>
              <a:rPr lang="ar-IQ" b="1" dirty="0">
                <a:ea typeface="Calibri"/>
                <a:cs typeface="Arabic Transparent"/>
              </a:rPr>
              <a:t> للحصول على المعرفة ونشرها او تفشل في تقرير قيمة المعرفة التي تمتلكها تسهل كل نظم المعلومات عملية تدفق المعلومات وتعد الانظمة الالية الذكية </a:t>
            </a:r>
            <a:r>
              <a:rPr lang="en-US" b="1" dirty="0">
                <a:ea typeface="Calibri"/>
                <a:cs typeface="Arabic Transparent"/>
              </a:rPr>
              <a:t>(OAS)</a:t>
            </a:r>
            <a:r>
              <a:rPr lang="ar-IQ" b="1" dirty="0">
                <a:ea typeface="Calibri"/>
                <a:cs typeface="Arabic Transparent"/>
              </a:rPr>
              <a:t> وانظمة صناعة المعرفة </a:t>
            </a:r>
            <a:r>
              <a:rPr lang="en-US" b="1" dirty="0" err="1">
                <a:ea typeface="Calibri"/>
                <a:cs typeface="Arabic Transparent"/>
              </a:rPr>
              <a:t>kws</a:t>
            </a:r>
            <a:r>
              <a:rPr lang="ar-IQ" b="1" dirty="0">
                <a:ea typeface="Calibri"/>
                <a:cs typeface="Arabic Transparent"/>
              </a:rPr>
              <a:t> وتطبيقات الذكاء الاصطناعي مفيدة في ادارة المعرفة </a:t>
            </a:r>
            <a:r>
              <a:rPr lang="ar-IQ" b="1" dirty="0" err="1">
                <a:ea typeface="Calibri"/>
                <a:cs typeface="Arabic Transparent"/>
              </a:rPr>
              <a:t>لانها</a:t>
            </a:r>
            <a:r>
              <a:rPr lang="ar-IQ" b="1" dirty="0">
                <a:ea typeface="Calibri"/>
                <a:cs typeface="Arabic Transparent"/>
              </a:rPr>
              <a:t> تركز على دعم المعلومات ودعم المعرفة وعلى تحديد قاعدة المعرفة للمنظمة والتمسك بها.</a:t>
            </a:r>
            <a:endParaRPr lang="en-US" sz="2000" dirty="0">
              <a:ea typeface="Calibri"/>
              <a:cs typeface="Arial"/>
            </a:endParaRPr>
          </a:p>
          <a:p>
            <a:endParaRPr lang="ar-IQ" dirty="0"/>
          </a:p>
        </p:txBody>
      </p:sp>
    </p:spTree>
    <p:extLst>
      <p:ext uri="{BB962C8B-B14F-4D97-AF65-F5344CB8AC3E}">
        <p14:creationId xmlns:p14="http://schemas.microsoft.com/office/powerpoint/2010/main" val="192323352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علاقة ادارة المعرفة براس المال الفكري </a:t>
            </a:r>
            <a:endParaRPr lang="ar-IQ" dirty="0"/>
          </a:p>
        </p:txBody>
      </p:sp>
      <p:sp>
        <p:nvSpPr>
          <p:cNvPr id="3" name="عنصر نائب للمحتوى 2"/>
          <p:cNvSpPr>
            <a:spLocks noGrp="1"/>
          </p:cNvSpPr>
          <p:nvPr>
            <p:ph idx="1"/>
          </p:nvPr>
        </p:nvSpPr>
        <p:spPr>
          <a:xfrm>
            <a:off x="457200" y="1600200"/>
            <a:ext cx="8229600" cy="4997152"/>
          </a:xfrm>
        </p:spPr>
        <p:txBody>
          <a:bodyPr/>
          <a:lstStyle/>
          <a:p>
            <a:pPr algn="just">
              <a:lnSpc>
                <a:spcPts val="2600"/>
              </a:lnSpc>
              <a:spcAft>
                <a:spcPts val="1000"/>
              </a:spcAft>
              <a:tabLst>
                <a:tab pos="143510" algn="l"/>
              </a:tabLst>
            </a:pPr>
            <a:r>
              <a:rPr lang="ar-IQ" b="1" dirty="0">
                <a:ea typeface="Calibri"/>
                <a:cs typeface="Arabic Transparent"/>
              </a:rPr>
              <a:t>مفهوم راس المال الفكري : مجموعة الموارد المعلوماتية المتكونة من نوعين من المعرفة ظاهرة يسهل </a:t>
            </a:r>
            <a:r>
              <a:rPr lang="ar-IQ" b="1" dirty="0" err="1">
                <a:ea typeface="Calibri"/>
                <a:cs typeface="Arabic Transparent"/>
              </a:rPr>
              <a:t>التعبر</a:t>
            </a:r>
            <a:r>
              <a:rPr lang="ar-IQ" b="1" dirty="0">
                <a:ea typeface="Calibri"/>
                <a:cs typeface="Arabic Transparent"/>
              </a:rPr>
              <a:t> عنها او كتابتها ونقلها الى الاخرين بشكل وثائق وضمنية مبنية على خبرات شخصية وقواعد بديهية تستخدم لتطوير المنظمة.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 استخدم كمدخل لتحقيق ميزة تنافسية عبر (3 معطيات) تطبيق </a:t>
            </a:r>
            <a:r>
              <a:rPr lang="ar-IQ" b="1" dirty="0" err="1">
                <a:ea typeface="Calibri"/>
                <a:cs typeface="Arabic Transparent"/>
              </a:rPr>
              <a:t>ستراتيجية</a:t>
            </a:r>
            <a:r>
              <a:rPr lang="ar-IQ" b="1" dirty="0">
                <a:ea typeface="Calibri"/>
                <a:cs typeface="Arabic Transparent"/>
              </a:rPr>
              <a:t> المنظمة التعامل مع التغير </a:t>
            </a:r>
            <a:r>
              <a:rPr lang="ar-IQ" b="1" dirty="0" err="1">
                <a:ea typeface="Calibri"/>
                <a:cs typeface="Arabic Transparent"/>
              </a:rPr>
              <a:t>بايجابية</a:t>
            </a:r>
            <a:r>
              <a:rPr lang="ar-IQ" b="1" dirty="0">
                <a:ea typeface="Calibri"/>
                <a:cs typeface="Arabic Transparent"/>
              </a:rPr>
              <a:t> بناء التوحد </a:t>
            </a:r>
            <a:r>
              <a:rPr lang="ar-IQ" b="1" dirty="0" err="1">
                <a:ea typeface="Calibri"/>
                <a:cs typeface="Arabic Transparent"/>
              </a:rPr>
              <a:t>الستراتيجي</a:t>
            </a:r>
            <a:r>
              <a:rPr lang="ar-IQ" b="1" dirty="0">
                <a:ea typeface="Calibri"/>
                <a:cs typeface="Arabic Transparent"/>
              </a:rPr>
              <a:t> للمنظمة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24821748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اهمية راس المال الفكري </a:t>
            </a:r>
            <a:endParaRPr lang="ar-IQ" dirty="0"/>
          </a:p>
        </p:txBody>
      </p:sp>
      <p:sp>
        <p:nvSpPr>
          <p:cNvPr id="3" name="عنصر نائب للمحتوى 2"/>
          <p:cNvSpPr>
            <a:spLocks noGrp="1"/>
          </p:cNvSpPr>
          <p:nvPr>
            <p:ph idx="1"/>
          </p:nvPr>
        </p:nvSpPr>
        <p:spPr>
          <a:xfrm>
            <a:off x="179512" y="1600200"/>
            <a:ext cx="8507288" cy="4277072"/>
          </a:xfrm>
        </p:spPr>
        <p:txBody>
          <a:bodyPr/>
          <a:lstStyle/>
          <a:p>
            <a:pPr algn="just">
              <a:lnSpc>
                <a:spcPts val="2600"/>
              </a:lnSpc>
              <a:spcAft>
                <a:spcPts val="1000"/>
              </a:spcAft>
              <a:tabLst>
                <a:tab pos="143510" algn="l"/>
              </a:tabLst>
            </a:pPr>
            <a:r>
              <a:rPr lang="ar-IQ" b="1" dirty="0">
                <a:ea typeface="Calibri"/>
                <a:cs typeface="Arabic Transparent"/>
              </a:rPr>
              <a:t>تطوير الميزة التنافسية عبر خلق قمة للمنظمة من خلال تحفيز مواردها البشرية للوصول الى الميزة التنافسية.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2-ان الميزة التنافسية يتحقق عبر راس مال فكري (موارد بشرية) مما يتطلب زيادة المعرفة والمهارة للوصول الى الابداع.</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3-اداة للوصول الى التفوق </a:t>
            </a:r>
            <a:r>
              <a:rPr lang="ar-IQ" b="1" dirty="0" err="1">
                <a:ea typeface="Calibri"/>
                <a:cs typeface="Arabic Transparent"/>
              </a:rPr>
              <a:t>المنظمي</a:t>
            </a:r>
            <a:r>
              <a:rPr lang="ar-IQ" b="1" dirty="0">
                <a:ea typeface="Calibri"/>
                <a:cs typeface="Arabic Transparent"/>
              </a:rPr>
              <a:t> عبر اقتصاد المعرفة والعقول الكية وصولاً الى الابداع والميزة التنافسية فهي اساس البقاء – النمو – التطور.</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478466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8229600" cy="6408712"/>
          </a:xfrm>
        </p:spPr>
        <p:txBody>
          <a:bodyPr>
            <a:normAutofit fontScale="85000" lnSpcReduction="20000"/>
          </a:bodyPr>
          <a:lstStyle/>
          <a:p>
            <a:pPr algn="justLow">
              <a:lnSpc>
                <a:spcPct val="115000"/>
              </a:lnSpc>
            </a:pPr>
            <a:r>
              <a:rPr lang="ar-IQ" dirty="0">
                <a:ea typeface="Calibri"/>
                <a:cs typeface="Times New Roman"/>
              </a:rPr>
              <a:t>*القائد هو من يقود الاخرين فهو</a:t>
            </a:r>
            <a:r>
              <a:rPr lang="ar-IQ" u="sng" dirty="0">
                <a:ea typeface="Calibri"/>
                <a:cs typeface="Times New Roman"/>
              </a:rPr>
              <a:t> منسق ومسهل ومدرب </a:t>
            </a:r>
            <a:r>
              <a:rPr lang="ar-IQ" dirty="0">
                <a:ea typeface="Calibri"/>
                <a:cs typeface="Times New Roman"/>
              </a:rPr>
              <a:t>فالقائد المناسب </a:t>
            </a:r>
            <a:r>
              <a:rPr lang="ar-IQ" dirty="0" err="1">
                <a:ea typeface="Calibri"/>
                <a:cs typeface="Times New Roman"/>
              </a:rPr>
              <a:t>لادارة</a:t>
            </a:r>
            <a:r>
              <a:rPr lang="ar-IQ" dirty="0">
                <a:ea typeface="Calibri"/>
                <a:cs typeface="Times New Roman"/>
              </a:rPr>
              <a:t> المعرفة هو: </a:t>
            </a:r>
            <a:endParaRPr lang="en-US" sz="2400" dirty="0">
              <a:ea typeface="Calibri"/>
              <a:cs typeface="Arial"/>
            </a:endParaRPr>
          </a:p>
          <a:p>
            <a:pPr algn="justLow">
              <a:lnSpc>
                <a:spcPct val="115000"/>
              </a:lnSpc>
            </a:pPr>
            <a:r>
              <a:rPr lang="ar-IQ" dirty="0">
                <a:ea typeface="Calibri"/>
                <a:cs typeface="Times New Roman"/>
              </a:rPr>
              <a:t> أ- قائد قادر على شرح الرؤية </a:t>
            </a:r>
            <a:r>
              <a:rPr lang="ar-IQ" dirty="0" err="1">
                <a:ea typeface="Calibri"/>
                <a:cs typeface="Times New Roman"/>
              </a:rPr>
              <a:t>للاخرين</a:t>
            </a: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ب- ان يكون قدوة </a:t>
            </a:r>
            <a:r>
              <a:rPr lang="ar-IQ" dirty="0" err="1">
                <a:ea typeface="Calibri"/>
                <a:cs typeface="Times New Roman"/>
              </a:rPr>
              <a:t>للاخرين</a:t>
            </a: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ج- له قدرة على ربط هذه الرؤية </a:t>
            </a:r>
            <a:r>
              <a:rPr lang="ar-IQ" dirty="0" err="1">
                <a:ea typeface="Calibri"/>
                <a:cs typeface="Times New Roman"/>
              </a:rPr>
              <a:t>لاكثر</a:t>
            </a:r>
            <a:r>
              <a:rPr lang="ar-IQ" dirty="0">
                <a:ea typeface="Calibri"/>
                <a:cs typeface="Times New Roman"/>
              </a:rPr>
              <a:t> من مضمون </a:t>
            </a:r>
            <a:r>
              <a:rPr lang="ar-IQ" dirty="0" err="1">
                <a:ea typeface="Calibri"/>
                <a:cs typeface="Times New Roman"/>
              </a:rPr>
              <a:t>ولاكثر</a:t>
            </a:r>
            <a:r>
              <a:rPr lang="ar-IQ" dirty="0">
                <a:ea typeface="Calibri"/>
                <a:cs typeface="Times New Roman"/>
              </a:rPr>
              <a:t> من اطار يهم المنظمة وتعمل المنظمة من خلاله .</a:t>
            </a:r>
            <a:endParaRPr lang="en-US" sz="2400" dirty="0">
              <a:ea typeface="Calibri"/>
              <a:cs typeface="Arial"/>
            </a:endParaRPr>
          </a:p>
          <a:p>
            <a:pPr algn="justLow">
              <a:lnSpc>
                <a:spcPct val="115000"/>
              </a:lnSpc>
            </a:pPr>
            <a:r>
              <a:rPr lang="ar-IQ" dirty="0">
                <a:ea typeface="Calibri"/>
                <a:cs typeface="Times New Roman"/>
              </a:rPr>
              <a:t>*صفات القائد هي (يعمل لبناء رؤيا مشتركة – اتصال وتعامل دائم مع الاخرين في المنظمة , سماع ردود الافعال عن رؤيته – تقيم هذه الرؤية وإعادة تشكيلها وتنميتها كلما لزم الامر)</a:t>
            </a:r>
            <a:endParaRPr lang="en-US" sz="2400" dirty="0">
              <a:ea typeface="Calibri"/>
              <a:cs typeface="Arial"/>
            </a:endParaRPr>
          </a:p>
          <a:p>
            <a:pPr algn="justLow">
              <a:lnSpc>
                <a:spcPct val="115000"/>
              </a:lnSpc>
            </a:pPr>
            <a:r>
              <a:rPr lang="ar-IQ" dirty="0">
                <a:ea typeface="Calibri"/>
                <a:cs typeface="Times New Roman"/>
              </a:rPr>
              <a:t>*قائد يتحقق من المعلومات التي يصل اليها الافراد , بأن لا تكون استنتاج اشخصي ليس له اساس موضوعي وإنما معلومات تعكس حقيقة البيانات .</a:t>
            </a:r>
            <a:endParaRPr lang="en-US" sz="2400" dirty="0">
              <a:ea typeface="Calibri"/>
              <a:cs typeface="Arial"/>
            </a:endParaRPr>
          </a:p>
          <a:p>
            <a:r>
              <a:rPr lang="ar-IQ" dirty="0">
                <a:effectLst/>
                <a:ea typeface="Calibri"/>
                <a:cs typeface="Times New Roman"/>
              </a:rPr>
              <a:t>*القائد ينظر الى الامور المتعلقة بالمنظمة على انها عمليات مرنة متفاعلة وليست اموراً جامدة وثانية</a:t>
            </a:r>
            <a:endParaRPr lang="ar-IQ" dirty="0"/>
          </a:p>
        </p:txBody>
      </p:sp>
    </p:spTree>
    <p:extLst>
      <p:ext uri="{BB962C8B-B14F-4D97-AF65-F5344CB8AC3E}">
        <p14:creationId xmlns:p14="http://schemas.microsoft.com/office/powerpoint/2010/main" val="360480004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5112568"/>
          </a:xfrm>
        </p:spPr>
        <p:txBody>
          <a:bodyPr/>
          <a:lstStyle/>
          <a:p>
            <a:pPr algn="just">
              <a:lnSpc>
                <a:spcPts val="2600"/>
              </a:lnSpc>
              <a:spcAft>
                <a:spcPts val="1000"/>
              </a:spcAft>
              <a:tabLst>
                <a:tab pos="143510" algn="l"/>
              </a:tabLst>
            </a:pPr>
            <a:r>
              <a:rPr lang="ar-IQ" b="1" dirty="0">
                <a:ea typeface="Calibri"/>
                <a:cs typeface="Arabic Transparent"/>
              </a:rPr>
              <a:t>اساس لبناء منظمة معرفية </a:t>
            </a:r>
            <a:r>
              <a:rPr lang="ar-IQ" b="1" dirty="0" err="1">
                <a:ea typeface="Calibri"/>
                <a:cs typeface="Arabic Transparent"/>
              </a:rPr>
              <a:t>بالاعداد</a:t>
            </a:r>
            <a:r>
              <a:rPr lang="ar-IQ" b="1" dirty="0">
                <a:ea typeface="Calibri"/>
                <a:cs typeface="Arabic Transparent"/>
              </a:rPr>
              <a:t> على الموجودات غير الملوسة (معرفة </a:t>
            </a:r>
            <a:r>
              <a:rPr lang="ar-IQ" b="1" dirty="0" err="1">
                <a:ea typeface="Calibri"/>
                <a:cs typeface="Arabic Transparent"/>
              </a:rPr>
              <a:t>ومعراة</a:t>
            </a:r>
            <a:r>
              <a:rPr lang="ar-IQ" b="1" dirty="0">
                <a:ea typeface="Calibri"/>
                <a:cs typeface="Arabic Transparent"/>
              </a:rPr>
              <a:t> العاطلين).</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5-اقصى فائدة هو (توظيف افكار ذي العقول قدر الامكان لصالح المنظمة ، توفير الموارد التي يحتاجونها، توجيه المعلومات الى المكان الصحيح).</a:t>
            </a:r>
            <a:endParaRPr lang="en-US" sz="2000" dirty="0">
              <a:ea typeface="Calibri"/>
              <a:cs typeface="Arial"/>
            </a:endParaRPr>
          </a:p>
          <a:p>
            <a:r>
              <a:rPr lang="ar-IQ" b="1" dirty="0">
                <a:ea typeface="Calibri"/>
                <a:cs typeface="Arabic Transparent"/>
              </a:rPr>
              <a:t>6-اساس للمنظمات القائمة على المعلوماتية (كفاءة معرفية) اذ ان الفهم العميق للموجودات الفكرية وادارتها بشكل جيد يؤدي الى تحقيق المحافظة على الوضع التنافسي وتقويته علاقة ادارة معرفة براس المال الفكري</a:t>
            </a:r>
            <a:endParaRPr lang="ar-IQ" dirty="0"/>
          </a:p>
        </p:txBody>
      </p:sp>
    </p:spTree>
    <p:extLst>
      <p:ext uri="{BB962C8B-B14F-4D97-AF65-F5344CB8AC3E}">
        <p14:creationId xmlns:p14="http://schemas.microsoft.com/office/powerpoint/2010/main" val="359948369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تعد المعرفة النمط الانسب للتعامل مع العقول البشرية اللامعة ذي النجوم الساطعة للاستفادة منها في تحقيق الميزة التنافسية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اهم عنصر </a:t>
            </a:r>
            <a:r>
              <a:rPr lang="ar-IQ" b="1" dirty="0" err="1">
                <a:ea typeface="Calibri"/>
                <a:cs typeface="Arabic Transparent"/>
              </a:rPr>
              <a:t>لادارة</a:t>
            </a:r>
            <a:r>
              <a:rPr lang="ar-IQ" b="1" dirty="0">
                <a:ea typeface="Calibri"/>
                <a:cs typeface="Arabic Transparent"/>
              </a:rPr>
              <a:t> المعرفة هم الاشخاص حملة الفكر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يعد راس مال فكري مهم للمنظمة </a:t>
            </a:r>
            <a:r>
              <a:rPr lang="ar-IQ" b="1" dirty="0" err="1">
                <a:ea typeface="Calibri"/>
                <a:cs typeface="Arabic Transparent"/>
              </a:rPr>
              <a:t>المكقفة</a:t>
            </a:r>
            <a:r>
              <a:rPr lang="ar-IQ" b="1" dirty="0">
                <a:ea typeface="Calibri"/>
                <a:cs typeface="Arabic Transparent"/>
              </a:rPr>
              <a:t> معرفيا .</a:t>
            </a:r>
            <a:endParaRPr lang="en-US" sz="2000" dirty="0">
              <a:ea typeface="Calibri"/>
              <a:cs typeface="Arial"/>
            </a:endParaRPr>
          </a:p>
          <a:p>
            <a:r>
              <a:rPr lang="ar-IQ" b="1" dirty="0">
                <a:ea typeface="Calibri"/>
                <a:cs typeface="Arabic Transparent"/>
              </a:rPr>
              <a:t>التجديد المستمر والابتكار كلاهما نشاط بشري مستند الى المعرفة </a:t>
            </a:r>
            <a:endParaRPr lang="ar-IQ" dirty="0"/>
          </a:p>
        </p:txBody>
      </p:sp>
    </p:spTree>
    <p:extLst>
      <p:ext uri="{BB962C8B-B14F-4D97-AF65-F5344CB8AC3E}">
        <p14:creationId xmlns:p14="http://schemas.microsoft.com/office/powerpoint/2010/main" val="247489217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lvl="0" algn="just">
              <a:lnSpc>
                <a:spcPts val="2600"/>
              </a:lnSpc>
              <a:spcAft>
                <a:spcPts val="1000"/>
              </a:spcAft>
              <a:buFont typeface="+mj-lt"/>
              <a:buAutoNum type="arabicPeriod"/>
              <a:tabLst>
                <a:tab pos="143510" algn="l"/>
              </a:tabLst>
            </a:pPr>
            <a:r>
              <a:rPr lang="ar-IQ" b="1" dirty="0">
                <a:ea typeface="Calibri"/>
                <a:cs typeface="Arabic Transparent"/>
              </a:rPr>
              <a:t>من اهم وظائف ادارة المعرفة تحديد راس المال الفكري المطلوب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من اساسيات العلاقة بينها هو توسيع الذكاء (قدر التعلم – تفكر – تفسير نماذج) تشجيع الابداع والابتكار والتجديد وتوليد افكار جديدة ممارسة التكامل من العلاقة الدؤوب للتعاون.</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قيمة الشركة (منظمة) نعتمد على راس المال الفكري حيث المعرفة والابداع .</a:t>
            </a:r>
            <a:endParaRPr lang="en-US" sz="2000" dirty="0">
              <a:ea typeface="Calibri"/>
              <a:cs typeface="Arial"/>
            </a:endParaRPr>
          </a:p>
          <a:p>
            <a:pPr lvl="0" algn="just">
              <a:lnSpc>
                <a:spcPts val="2600"/>
              </a:lnSpc>
              <a:spcAft>
                <a:spcPts val="1000"/>
              </a:spcAft>
              <a:buFont typeface="+mj-lt"/>
              <a:buAutoNum type="arabicPeriod"/>
              <a:tabLst>
                <a:tab pos="143510" algn="l"/>
              </a:tabLst>
            </a:pPr>
            <a:r>
              <a:rPr lang="ar-IQ" b="1" dirty="0">
                <a:ea typeface="Calibri"/>
                <a:cs typeface="Arabic Transparent"/>
              </a:rPr>
              <a:t>في ادوار ادارة المعرفة هو استخدام ما يعرفه الافراد وجمع اسهاماتهم باستمرار وهذه المهمة من اولويات تطوير راس المال الفكري.</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99156006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ما هي الاخلاقيات</a:t>
            </a:r>
          </a:p>
        </p:txBody>
      </p:sp>
      <p:sp>
        <p:nvSpPr>
          <p:cNvPr id="3" name="عنصر نائب للمحتوى 2"/>
          <p:cNvSpPr>
            <a:spLocks noGrp="1"/>
          </p:cNvSpPr>
          <p:nvPr>
            <p:ph idx="1"/>
          </p:nvPr>
        </p:nvSpPr>
        <p:spPr/>
        <p:txBody>
          <a:bodyPr/>
          <a:lstStyle/>
          <a:p>
            <a:pPr algn="just">
              <a:lnSpc>
                <a:spcPts val="2600"/>
              </a:lnSpc>
              <a:spcAft>
                <a:spcPts val="1000"/>
              </a:spcAft>
              <a:tabLst>
                <a:tab pos="143510" algn="l"/>
              </a:tabLst>
            </a:pPr>
            <a:r>
              <a:rPr lang="ar-IQ" b="1" dirty="0">
                <a:ea typeface="Calibri"/>
                <a:cs typeface="Arabic Transparent"/>
              </a:rPr>
              <a:t>مجموعة القيم والمعايير التي يستند لها افراد المجتمع في التميز بين </a:t>
            </a:r>
            <a:r>
              <a:rPr lang="ar-IQ" b="1" dirty="0" err="1">
                <a:ea typeface="Calibri"/>
                <a:cs typeface="Arabic Transparent"/>
              </a:rPr>
              <a:t>ماهو</a:t>
            </a:r>
            <a:r>
              <a:rPr lang="ar-IQ" b="1" dirty="0">
                <a:ea typeface="Calibri"/>
                <a:cs typeface="Arabic Transparent"/>
              </a:rPr>
              <a:t> صحيح وخطأ فهو السلوك الصحيح اما السلوك الاداري فهو سلوك الفائدة الاداري اما اخلاقيات المعرفة فهي مجموعة </a:t>
            </a:r>
            <a:r>
              <a:rPr lang="ar-IQ" b="1" dirty="0" err="1">
                <a:ea typeface="Calibri"/>
                <a:cs typeface="Arabic Transparent"/>
              </a:rPr>
              <a:t>المبادىء</a:t>
            </a:r>
            <a:r>
              <a:rPr lang="ar-IQ" b="1" dirty="0">
                <a:ea typeface="Calibri"/>
                <a:cs typeface="Arabic Transparent"/>
              </a:rPr>
              <a:t> التي تحدد </a:t>
            </a:r>
            <a:r>
              <a:rPr lang="ar-IQ" b="1" dirty="0" err="1">
                <a:ea typeface="Calibri"/>
                <a:cs typeface="Arabic Transparent"/>
              </a:rPr>
              <a:t>ماهو</a:t>
            </a:r>
            <a:r>
              <a:rPr lang="ar-IQ" b="1" dirty="0">
                <a:ea typeface="Calibri"/>
                <a:cs typeface="Arabic Transparent"/>
              </a:rPr>
              <a:t> صائب فيما يتعلق بالمعرفة او السلوك المعرفي </a:t>
            </a:r>
            <a:r>
              <a:rPr lang="ar-IQ" b="1" dirty="0" err="1">
                <a:ea typeface="Calibri"/>
                <a:cs typeface="Arabic Transparent"/>
              </a:rPr>
              <a:t>لاصحاب</a:t>
            </a:r>
            <a:r>
              <a:rPr lang="ar-IQ" b="1" dirty="0">
                <a:ea typeface="Calibri"/>
                <a:cs typeface="Arabic Transparent"/>
              </a:rPr>
              <a:t> المعرفة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71190941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err="1">
                <a:ea typeface="Calibri"/>
                <a:cs typeface="Arabic Transparent"/>
              </a:rPr>
              <a:t>مبادىء</a:t>
            </a:r>
            <a:r>
              <a:rPr lang="ar-IQ" b="1" dirty="0">
                <a:ea typeface="Calibri"/>
                <a:cs typeface="Arabic Transparent"/>
              </a:rPr>
              <a:t> اخلاقيات المعرفة </a:t>
            </a:r>
            <a:endParaRPr lang="ar-IQ" dirty="0"/>
          </a:p>
        </p:txBody>
      </p:sp>
      <p:sp>
        <p:nvSpPr>
          <p:cNvPr id="3" name="عنصر نائب للمحتوى 2"/>
          <p:cNvSpPr>
            <a:spLocks noGrp="1"/>
          </p:cNvSpPr>
          <p:nvPr>
            <p:ph idx="1"/>
          </p:nvPr>
        </p:nvSpPr>
        <p:spPr/>
        <p:txBody>
          <a:bodyPr/>
          <a:lstStyle/>
          <a:p>
            <a:pPr marL="510540" algn="just">
              <a:lnSpc>
                <a:spcPts val="2600"/>
              </a:lnSpc>
              <a:spcAft>
                <a:spcPts val="1000"/>
              </a:spcAft>
              <a:tabLst>
                <a:tab pos="143510" algn="l"/>
              </a:tabLst>
            </a:pPr>
            <a:r>
              <a:rPr lang="ar-IQ" b="1" dirty="0">
                <a:ea typeface="Calibri"/>
                <a:cs typeface="Arabic Transparent"/>
              </a:rPr>
              <a:t>عدم الضرر </a:t>
            </a:r>
            <a:r>
              <a:rPr lang="ar-IQ" b="1" dirty="0" err="1">
                <a:ea typeface="Calibri"/>
                <a:cs typeface="Arabic Transparent"/>
              </a:rPr>
              <a:t>بالانسان</a:t>
            </a:r>
            <a:r>
              <a:rPr lang="ar-IQ" b="1" dirty="0">
                <a:ea typeface="Calibri"/>
                <a:cs typeface="Arabic Transparent"/>
              </a:rPr>
              <a:t> او المجتمع للمعرفة فيما بعدها النظري او التطبيقي .</a:t>
            </a:r>
            <a:endParaRPr lang="en-US" sz="2000" dirty="0">
              <a:ea typeface="Calibri"/>
              <a:cs typeface="Arial"/>
            </a:endParaRPr>
          </a:p>
          <a:p>
            <a:pPr marL="510540" algn="just">
              <a:lnSpc>
                <a:spcPts val="2600"/>
              </a:lnSpc>
              <a:spcAft>
                <a:spcPts val="1000"/>
              </a:spcAft>
              <a:tabLst>
                <a:tab pos="143510" algn="l"/>
              </a:tabLst>
            </a:pPr>
            <a:r>
              <a:rPr lang="ar-IQ" b="1" dirty="0">
                <a:ea typeface="Calibri"/>
                <a:cs typeface="Arabic Transparent"/>
              </a:rPr>
              <a:t>ب-توخي الحر لاتقف المعرفة عند عدم الضرر وانما يجب السعي الدؤوب من اجل توخي المنافع </a:t>
            </a:r>
            <a:r>
              <a:rPr lang="ar-IQ" b="1" dirty="0" err="1">
                <a:ea typeface="Calibri"/>
                <a:cs typeface="Arabic Transparent"/>
              </a:rPr>
              <a:t>للانسان</a:t>
            </a:r>
            <a:r>
              <a:rPr lang="ar-IQ" b="1" dirty="0">
                <a:ea typeface="Calibri"/>
                <a:cs typeface="Arabic Transparent"/>
              </a:rPr>
              <a:t> والمجتمع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84683625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ادارة المعرفة وادوار راس المال الاجتماعي </a:t>
            </a:r>
            <a:endParaRPr lang="ar-IQ" dirty="0"/>
          </a:p>
        </p:txBody>
      </p:sp>
      <p:sp>
        <p:nvSpPr>
          <p:cNvPr id="3" name="عنصر نائب للمحتوى 2"/>
          <p:cNvSpPr>
            <a:spLocks noGrp="1"/>
          </p:cNvSpPr>
          <p:nvPr>
            <p:ph idx="1"/>
          </p:nvPr>
        </p:nvSpPr>
        <p:spPr/>
        <p:txBody>
          <a:bodyPr/>
          <a:lstStyle/>
          <a:p>
            <a:r>
              <a:rPr lang="ar-IQ" dirty="0"/>
              <a:t>ابعاد راس المال الاجتماعي </a:t>
            </a:r>
          </a:p>
          <a:p>
            <a:pPr algn="just">
              <a:lnSpc>
                <a:spcPts val="2600"/>
              </a:lnSpc>
              <a:spcAft>
                <a:spcPts val="1000"/>
              </a:spcAft>
              <a:tabLst>
                <a:tab pos="143510" algn="l"/>
              </a:tabLst>
            </a:pPr>
            <a:r>
              <a:rPr lang="ar-IQ" b="1" dirty="0">
                <a:ea typeface="Calibri"/>
                <a:cs typeface="Arabic Transparent"/>
              </a:rPr>
              <a:t>البعد الهيكلي (الفرص المتوافرة للمشاركة بالمعرفة).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*البعد </a:t>
            </a:r>
            <a:r>
              <a:rPr lang="ar-IQ" b="1" dirty="0" err="1">
                <a:ea typeface="Calibri"/>
                <a:cs typeface="Arabic Transparent"/>
              </a:rPr>
              <a:t>العلاقاتي</a:t>
            </a:r>
            <a:r>
              <a:rPr lang="ar-IQ" b="1" dirty="0">
                <a:ea typeface="Calibri"/>
                <a:cs typeface="Arabic Transparent"/>
              </a:rPr>
              <a:t>(الاندفاع نحو المشاركة بالمعرفة ضمن المنظمة).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*البعد الادراكي (ادراك الفرصة والسعي للمشاركة والالتزام بها).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38967415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algn="just">
              <a:lnSpc>
                <a:spcPts val="2600"/>
              </a:lnSpc>
              <a:spcAft>
                <a:spcPts val="1000"/>
              </a:spcAft>
              <a:tabLst>
                <a:tab pos="143510" algn="l"/>
              </a:tabLst>
            </a:pPr>
            <a:r>
              <a:rPr lang="ar-IQ" b="1" dirty="0">
                <a:ea typeface="Calibri"/>
                <a:cs typeface="Arabic Transparent"/>
              </a:rPr>
              <a:t>المنظمة ذات الرصيد العالي من راس مال اجتماعي تحلل ضوابط ومعايير قوية من تعاون العاملين لتقليل نقاط الضعف ومواجهتها وتحسين نقاط القوة وتعزيزها وتطوير حالة الالتزام </a:t>
            </a:r>
            <a:r>
              <a:rPr lang="ar-IQ" b="1" dirty="0" err="1">
                <a:ea typeface="Calibri"/>
                <a:cs typeface="Arabic Transparent"/>
              </a:rPr>
              <a:t>المنظمي</a:t>
            </a:r>
            <a:r>
              <a:rPr lang="ar-IQ" b="1" dirty="0">
                <a:ea typeface="Calibri"/>
                <a:cs typeface="Arabic Transparent"/>
              </a:rPr>
              <a:t> للخروج من الازمة.</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يحقق راس المال الاجتماعي في المنظمة تقليل الكلف من خلال الثقة مما يقلل انظمة الرقابة .</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 الميزة التنافسية المستدامة لعدم امكانية تقليدها.</a:t>
            </a:r>
            <a:endParaRPr lang="en-US" sz="2000" dirty="0">
              <a:ea typeface="Calibri"/>
              <a:cs typeface="Arial"/>
            </a:endParaRPr>
          </a:p>
          <a:p>
            <a:pPr algn="just">
              <a:lnSpc>
                <a:spcPts val="2600"/>
              </a:lnSpc>
              <a:spcAft>
                <a:spcPts val="1000"/>
              </a:spcAft>
              <a:tabLst>
                <a:tab pos="143510" algn="l"/>
              </a:tabLst>
            </a:pPr>
            <a:r>
              <a:rPr lang="ar-IQ" b="1" dirty="0">
                <a:ea typeface="Calibri"/>
                <a:cs typeface="Arabic Transparent"/>
              </a:rPr>
              <a:t>خلق ثروة فكرية جديدة وتطوير راس المال الفكري.</a:t>
            </a:r>
            <a:endParaRPr lang="en-US" sz="2000" dirty="0">
              <a:ea typeface="Calibri"/>
              <a:cs typeface="Arial"/>
            </a:endParaRPr>
          </a:p>
          <a:p>
            <a:endParaRPr lang="ar-IQ" dirty="0"/>
          </a:p>
        </p:txBody>
      </p:sp>
    </p:spTree>
    <p:extLst>
      <p:ext uri="{BB962C8B-B14F-4D97-AF65-F5344CB8AC3E}">
        <p14:creationId xmlns:p14="http://schemas.microsoft.com/office/powerpoint/2010/main" val="340600659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ea typeface="Calibri"/>
                <a:cs typeface="Arabic Transparent"/>
              </a:rPr>
              <a:t>تحديات تواجه تطبيق برنامج ادارة المعرفة ضمن عملية تشخيص المعرفة </a:t>
            </a:r>
            <a:endParaRPr lang="ar-IQ" dirty="0"/>
          </a:p>
        </p:txBody>
      </p:sp>
      <p:sp>
        <p:nvSpPr>
          <p:cNvPr id="3" name="عنصر نائب للمحتوى 2"/>
          <p:cNvSpPr>
            <a:spLocks noGrp="1"/>
          </p:cNvSpPr>
          <p:nvPr>
            <p:ph idx="1"/>
          </p:nvPr>
        </p:nvSpPr>
        <p:spPr/>
        <p:txBody>
          <a:bodyPr/>
          <a:lstStyle/>
          <a:p>
            <a:pPr algn="justLow">
              <a:lnSpc>
                <a:spcPct val="115000"/>
              </a:lnSpc>
              <a:spcAft>
                <a:spcPts val="1000"/>
              </a:spcAft>
            </a:pPr>
            <a:r>
              <a:rPr lang="ar-SA" dirty="0">
                <a:ea typeface="Calibri"/>
                <a:cs typeface="Arabic Transparent"/>
              </a:rPr>
              <a:t>كيفية تشخيص المعرفة الداخلية لها.</a:t>
            </a:r>
            <a:endParaRPr lang="en-US" sz="2000" dirty="0">
              <a:ea typeface="Calibri"/>
              <a:cs typeface="Arial"/>
            </a:endParaRPr>
          </a:p>
          <a:p>
            <a:pPr algn="justLow">
              <a:lnSpc>
                <a:spcPct val="115000"/>
              </a:lnSpc>
              <a:spcAft>
                <a:spcPts val="1000"/>
              </a:spcAft>
            </a:pPr>
            <a:r>
              <a:rPr lang="ar-SA" dirty="0">
                <a:ea typeface="Calibri"/>
                <a:cs typeface="Arabic Transparent"/>
              </a:rPr>
              <a:t>2-كيفية اسر هذه المعرفة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8321543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ea typeface="Calibri"/>
                <a:cs typeface="Arabic Transparent"/>
              </a:rPr>
              <a:t>قياس وتقويم قدرة ادارة المعرفة </a:t>
            </a:r>
            <a:endParaRPr lang="ar-IQ" dirty="0"/>
          </a:p>
        </p:txBody>
      </p:sp>
      <p:sp>
        <p:nvSpPr>
          <p:cNvPr id="3" name="عنصر نائب للمحتوى 2"/>
          <p:cNvSpPr>
            <a:spLocks noGrp="1"/>
          </p:cNvSpPr>
          <p:nvPr>
            <p:ph idx="1"/>
          </p:nvPr>
        </p:nvSpPr>
        <p:spPr>
          <a:xfrm>
            <a:off x="457200" y="1600200"/>
            <a:ext cx="8229600" cy="4925144"/>
          </a:xfrm>
        </p:spPr>
        <p:txBody>
          <a:bodyPr>
            <a:normAutofit fontScale="92500" lnSpcReduction="10000"/>
          </a:bodyPr>
          <a:lstStyle/>
          <a:p>
            <a:pPr algn="justLow">
              <a:lnSpc>
                <a:spcPct val="115000"/>
              </a:lnSpc>
              <a:spcAft>
                <a:spcPts val="1000"/>
              </a:spcAft>
            </a:pPr>
            <a:r>
              <a:rPr lang="ar-SA" dirty="0">
                <a:ea typeface="Calibri"/>
                <a:cs typeface="Arabic Transparent"/>
              </a:rPr>
              <a:t>1- تحويل المعرفة الى ملكية فردية : براءة اختراع ، اسوار تجارية ، مؤلفات ، علاقات تجارية.</a:t>
            </a:r>
            <a:endParaRPr lang="en-US" sz="2000" dirty="0">
              <a:ea typeface="Calibri"/>
              <a:cs typeface="Arial"/>
            </a:endParaRPr>
          </a:p>
          <a:p>
            <a:pPr algn="justLow">
              <a:lnSpc>
                <a:spcPct val="115000"/>
              </a:lnSpc>
              <a:spcAft>
                <a:spcPts val="1000"/>
              </a:spcAft>
            </a:pPr>
            <a:r>
              <a:rPr lang="ar-SA" dirty="0">
                <a:ea typeface="Calibri"/>
                <a:cs typeface="Arabic Transparent"/>
              </a:rPr>
              <a:t>2-تحويل </a:t>
            </a:r>
            <a:r>
              <a:rPr lang="ar-SA" dirty="0" err="1">
                <a:ea typeface="Calibri"/>
                <a:cs typeface="Arabic Transparent"/>
              </a:rPr>
              <a:t>العلارقات</a:t>
            </a:r>
            <a:r>
              <a:rPr lang="ar-SA" dirty="0">
                <a:ea typeface="Calibri"/>
                <a:cs typeface="Arabic Transparent"/>
              </a:rPr>
              <a:t> الى شبكات : اذ الشبكة مصدر للوصول المتميز وفرصة تنتج مكسباً اقتصادياً متبادلاً .</a:t>
            </a:r>
            <a:endParaRPr lang="en-US" sz="2000" dirty="0">
              <a:ea typeface="Calibri"/>
              <a:cs typeface="Arial"/>
            </a:endParaRPr>
          </a:p>
          <a:p>
            <a:pPr algn="justLow">
              <a:lnSpc>
                <a:spcPct val="115000"/>
              </a:lnSpc>
              <a:spcAft>
                <a:spcPts val="1000"/>
              </a:spcAft>
            </a:pPr>
            <a:r>
              <a:rPr lang="ar-SA" dirty="0">
                <a:ea typeface="Calibri"/>
                <a:cs typeface="Arabic Transparent"/>
              </a:rPr>
              <a:t>3- تحويل الافراد الى مواهب : اذ تحول الفرد خبير وقدرة عالية في الاداء مقارنة مع المنافسين وعلى مستوى الاداء العالي.</a:t>
            </a:r>
            <a:endParaRPr lang="en-US" sz="2000" dirty="0">
              <a:ea typeface="Calibri"/>
              <a:cs typeface="Arial"/>
            </a:endParaRPr>
          </a:p>
          <a:p>
            <a:pPr algn="justLow">
              <a:lnSpc>
                <a:spcPct val="115000"/>
              </a:lnSpc>
              <a:spcAft>
                <a:spcPts val="1000"/>
              </a:spcAft>
            </a:pPr>
            <a:r>
              <a:rPr lang="ar-SA" dirty="0">
                <a:ea typeface="Calibri"/>
                <a:cs typeface="Arabic Transparent"/>
              </a:rPr>
              <a:t>4- تحويل السمعة الى علامة اذ العلامة الجيدة تجيد امكانية الشراء واعادة الشراء قائمة في كل مكان .</a:t>
            </a:r>
            <a:endParaRPr lang="en-US" sz="2000" dirty="0">
              <a:ea typeface="Calibri"/>
              <a:cs typeface="Arial"/>
            </a:endParaRPr>
          </a:p>
          <a:p>
            <a:endParaRPr lang="ar-IQ" dirty="0"/>
          </a:p>
        </p:txBody>
      </p:sp>
    </p:spTree>
    <p:extLst>
      <p:ext uri="{BB962C8B-B14F-4D97-AF65-F5344CB8AC3E}">
        <p14:creationId xmlns:p14="http://schemas.microsoft.com/office/powerpoint/2010/main" val="276534099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Low">
              <a:lnSpc>
                <a:spcPct val="115000"/>
              </a:lnSpc>
              <a:spcAft>
                <a:spcPts val="1000"/>
              </a:spcAft>
            </a:pPr>
            <a:r>
              <a:rPr lang="ar-SA" dirty="0">
                <a:ea typeface="Calibri"/>
                <a:cs typeface="Arabic Transparent"/>
              </a:rPr>
              <a:t>قياس راس المال المعرفي</a:t>
            </a:r>
            <a:endParaRPr lang="en-US" sz="3200" dirty="0">
              <a:ea typeface="Calibri"/>
              <a:cs typeface="Arial"/>
            </a:endParaRPr>
          </a:p>
        </p:txBody>
      </p:sp>
      <p:sp>
        <p:nvSpPr>
          <p:cNvPr id="3" name="عنصر نائب للمحتوى 2"/>
          <p:cNvSpPr>
            <a:spLocks noGrp="1"/>
          </p:cNvSpPr>
          <p:nvPr>
            <p:ph idx="1"/>
          </p:nvPr>
        </p:nvSpPr>
        <p:spPr/>
        <p:txBody>
          <a:bodyPr/>
          <a:lstStyle/>
          <a:p>
            <a:r>
              <a:rPr lang="ar-SA" dirty="0">
                <a:ea typeface="Calibri"/>
                <a:cs typeface="Arabic Transparent"/>
              </a:rPr>
              <a:t>اسلوب الاستبعاد: يستخدم في تقيم راس المال المعرفي . لقياس التأثيرات الاقتصادية للمعرفة ، معتمداً على استبعاد الدخل المتوقع من الاصول المالية والاصول الملموسة من العوائد السابقة والمتوقعة للحصول على عوائد المعرفة في الشركات</a:t>
            </a:r>
            <a:endParaRPr lang="ar-IQ" dirty="0"/>
          </a:p>
        </p:txBody>
      </p:sp>
    </p:spTree>
    <p:extLst>
      <p:ext uri="{BB962C8B-B14F-4D97-AF65-F5344CB8AC3E}">
        <p14:creationId xmlns:p14="http://schemas.microsoft.com/office/powerpoint/2010/main" val="61157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15000"/>
              </a:lnSpc>
            </a:pPr>
            <a:r>
              <a:rPr lang="ar-IQ" dirty="0">
                <a:ea typeface="Calibri"/>
              </a:rPr>
              <a:t>ب- النظريات الحديثة والمعرفة </a:t>
            </a:r>
            <a:br>
              <a:rPr lang="en-US" sz="3600" dirty="0">
                <a:ea typeface="Calibri"/>
                <a:cs typeface="Arial"/>
              </a:rPr>
            </a:br>
            <a:endParaRPr lang="ar-IQ" dirty="0"/>
          </a:p>
        </p:txBody>
      </p:sp>
      <p:sp>
        <p:nvSpPr>
          <p:cNvPr id="3" name="عنصر نائب للمحتوى 2"/>
          <p:cNvSpPr>
            <a:spLocks noGrp="1"/>
          </p:cNvSpPr>
          <p:nvPr>
            <p:ph idx="1"/>
          </p:nvPr>
        </p:nvSpPr>
        <p:spPr>
          <a:xfrm>
            <a:off x="179512" y="908720"/>
            <a:ext cx="8805664" cy="5760640"/>
          </a:xfrm>
        </p:spPr>
        <p:txBody>
          <a:bodyPr>
            <a:normAutofit fontScale="77500" lnSpcReduction="20000"/>
          </a:bodyPr>
          <a:lstStyle/>
          <a:p>
            <a:pPr algn="justLow">
              <a:lnSpc>
                <a:spcPct val="115000"/>
              </a:lnSpc>
            </a:pPr>
            <a:r>
              <a:rPr lang="ar-IQ" dirty="0">
                <a:ea typeface="Calibri"/>
                <a:cs typeface="Times New Roman"/>
              </a:rPr>
              <a:t>*تتداخل الادارة علاقات الزبائن مع المعرفة اذ ان التوجهات المعتمدة على المعرفة تساعد المسوقين على تكييف مبادئهم وفقاً للظروف الجديدة وفقاً لكل مما يأتي </a:t>
            </a:r>
            <a:endParaRPr lang="en-US" sz="2400" dirty="0">
              <a:ea typeface="Calibri"/>
              <a:cs typeface="Arial"/>
            </a:endParaRPr>
          </a:p>
          <a:p>
            <a:pPr algn="justLow">
              <a:lnSpc>
                <a:spcPct val="115000"/>
              </a:lnSpc>
            </a:pPr>
            <a:r>
              <a:rPr lang="ar-IQ" dirty="0">
                <a:ea typeface="Calibri"/>
                <a:cs typeface="Times New Roman"/>
              </a:rPr>
              <a:t>1- عندما تستخدم تكنلوجيا قاعدة البيانات لغرض جمع المعلومات عن الزبائن </a:t>
            </a:r>
            <a:endParaRPr lang="en-US" sz="2400" dirty="0">
              <a:ea typeface="Calibri"/>
              <a:cs typeface="Arial"/>
            </a:endParaRPr>
          </a:p>
          <a:p>
            <a:pPr algn="justLow">
              <a:lnSpc>
                <a:spcPct val="115000"/>
              </a:lnSpc>
            </a:pPr>
            <a:r>
              <a:rPr lang="ar-IQ" dirty="0">
                <a:ea typeface="Calibri"/>
                <a:cs typeface="Times New Roman"/>
              </a:rPr>
              <a:t>2- عندما تحدد موقع المنتجات لخدمة الاجزاء المربحة </a:t>
            </a:r>
            <a:endParaRPr lang="en-US" sz="2400" dirty="0">
              <a:ea typeface="Calibri"/>
              <a:cs typeface="Arial"/>
            </a:endParaRPr>
          </a:p>
          <a:p>
            <a:pPr algn="justLow">
              <a:lnSpc>
                <a:spcPct val="115000"/>
              </a:lnSpc>
            </a:pPr>
            <a:r>
              <a:rPr lang="ar-IQ" dirty="0">
                <a:ea typeface="Calibri"/>
                <a:cs typeface="Times New Roman"/>
              </a:rPr>
              <a:t>3- عندما يتم الاتصال </a:t>
            </a:r>
            <a:r>
              <a:rPr lang="ar-IQ" dirty="0" err="1">
                <a:ea typeface="Calibri"/>
                <a:cs typeface="Times New Roman"/>
              </a:rPr>
              <a:t>بالاسواق</a:t>
            </a:r>
            <a:r>
              <a:rPr lang="ar-IQ" dirty="0">
                <a:ea typeface="Calibri"/>
                <a:cs typeface="Times New Roman"/>
              </a:rPr>
              <a:t> باستخدام </a:t>
            </a:r>
            <a:r>
              <a:rPr lang="ar-IQ" dirty="0" err="1">
                <a:ea typeface="Calibri"/>
                <a:cs typeface="Times New Roman"/>
              </a:rPr>
              <a:t>ستراتيجيات</a:t>
            </a:r>
            <a:r>
              <a:rPr lang="ar-IQ" dirty="0">
                <a:ea typeface="Calibri"/>
                <a:cs typeface="Times New Roman"/>
              </a:rPr>
              <a:t> متكاملة او مدمجة ومن ثم القيام بقياس النتائج وتحويل بيانات زبائن المنظمة الى مصدر للميزة التنافسية من خلال استخدام تكنلوجيا المعلومات وبذات الوقت يمكن التنقيب في بيانات الزبائن لكشف المعرفة القيمة للزبائن المتعلقة بكل من </a:t>
            </a:r>
            <a:endParaRPr lang="en-US" sz="2400" dirty="0">
              <a:ea typeface="Calibri"/>
              <a:cs typeface="Arial"/>
            </a:endParaRPr>
          </a:p>
          <a:p>
            <a:pPr algn="justLow">
              <a:lnSpc>
                <a:spcPct val="115000"/>
              </a:lnSpc>
            </a:pPr>
            <a:r>
              <a:rPr lang="ar-IQ" dirty="0">
                <a:ea typeface="Calibri"/>
                <a:cs typeface="Times New Roman"/>
              </a:rPr>
              <a:t>*الولاء للمنتج </a:t>
            </a:r>
            <a:endParaRPr lang="en-US" sz="2400" dirty="0">
              <a:ea typeface="Calibri"/>
              <a:cs typeface="Arial"/>
            </a:endParaRPr>
          </a:p>
          <a:p>
            <a:pPr algn="justLow">
              <a:lnSpc>
                <a:spcPct val="115000"/>
              </a:lnSpc>
            </a:pPr>
            <a:r>
              <a:rPr lang="ar-IQ" dirty="0">
                <a:ea typeface="Calibri"/>
                <a:cs typeface="Times New Roman"/>
              </a:rPr>
              <a:t>*اختيار العلامة التجارية </a:t>
            </a:r>
            <a:endParaRPr lang="en-US" sz="2400" dirty="0">
              <a:ea typeface="Calibri"/>
              <a:cs typeface="Arial"/>
            </a:endParaRPr>
          </a:p>
          <a:p>
            <a:pPr algn="justLow">
              <a:lnSpc>
                <a:spcPct val="115000"/>
              </a:lnSpc>
            </a:pPr>
            <a:r>
              <a:rPr lang="ar-IQ" dirty="0">
                <a:ea typeface="Calibri"/>
                <a:cs typeface="Times New Roman"/>
              </a:rPr>
              <a:t>*سلوكيات الشراء للزبائن</a:t>
            </a:r>
            <a:endParaRPr lang="en-US" sz="2400" dirty="0">
              <a:ea typeface="Calibri"/>
              <a:cs typeface="Arial"/>
            </a:endParaRPr>
          </a:p>
          <a:p>
            <a:pPr algn="justLow">
              <a:lnSpc>
                <a:spcPct val="115000"/>
              </a:lnSpc>
            </a:pPr>
            <a:r>
              <a:rPr lang="ar-IQ" dirty="0">
                <a:ea typeface="Calibri"/>
                <a:cs typeface="Times New Roman"/>
              </a:rPr>
              <a:t>*أشار العالم </a:t>
            </a:r>
            <a:r>
              <a:rPr lang="ar-IQ" dirty="0" err="1">
                <a:ea typeface="Calibri"/>
                <a:cs typeface="Times New Roman"/>
              </a:rPr>
              <a:t>دركر</a:t>
            </a:r>
            <a:r>
              <a:rPr lang="ar-IQ" dirty="0">
                <a:ea typeface="Calibri"/>
                <a:cs typeface="Times New Roman"/>
              </a:rPr>
              <a:t> صاحب كتاب (الادارة </a:t>
            </a:r>
            <a:r>
              <a:rPr lang="ar-IQ" dirty="0" err="1">
                <a:ea typeface="Calibri"/>
                <a:cs typeface="Times New Roman"/>
              </a:rPr>
              <a:t>بالاهداف</a:t>
            </a:r>
            <a:r>
              <a:rPr lang="ar-IQ" dirty="0">
                <a:ea typeface="Calibri"/>
                <a:cs typeface="Times New Roman"/>
              </a:rPr>
              <a:t>) بأن هدف منظمة الاعمال هو ايجاد الزبون وبذلك يكون وظيفة المنظمة ضمنياً </a:t>
            </a:r>
            <a:r>
              <a:rPr lang="ar-IQ" u="sng" dirty="0">
                <a:ea typeface="Calibri"/>
                <a:cs typeface="Times New Roman"/>
              </a:rPr>
              <a:t>التسويق والابداع</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84495423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algn="justLow">
              <a:lnSpc>
                <a:spcPct val="115000"/>
              </a:lnSpc>
              <a:spcAft>
                <a:spcPts val="1000"/>
              </a:spcAft>
            </a:pPr>
            <a:r>
              <a:rPr lang="ar-SA" dirty="0">
                <a:ea typeface="Calibri"/>
                <a:cs typeface="Arabic Transparent"/>
              </a:rPr>
              <a:t>اسلوب </a:t>
            </a:r>
            <a:r>
              <a:rPr lang="en-US" dirty="0" err="1">
                <a:ea typeface="Calibri"/>
                <a:cs typeface="Arabic Transparent"/>
              </a:rPr>
              <a:t>inkblat</a:t>
            </a:r>
            <a:endParaRPr lang="en-US" sz="2000" dirty="0">
              <a:ea typeface="Calibri"/>
              <a:cs typeface="Arial"/>
            </a:endParaRPr>
          </a:p>
          <a:p>
            <a:pPr algn="justLow">
              <a:lnSpc>
                <a:spcPct val="115000"/>
              </a:lnSpc>
              <a:spcAft>
                <a:spcPts val="1000"/>
              </a:spcAft>
            </a:pPr>
            <a:r>
              <a:rPr lang="ar-SA" dirty="0">
                <a:ea typeface="Calibri"/>
                <a:cs typeface="Arabic Transparent"/>
              </a:rPr>
              <a:t>افتراضاً : ان المدراء يمكنهم اشتقاق مساهمة الاصول المعرفية من خلال مراجعة مجموعة مكن مقاييس الاداء المترابطة.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52168373"/>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r>
              <a:rPr lang="ar-SA" dirty="0">
                <a:ea typeface="Calibri"/>
                <a:cs typeface="Arabic Transparent"/>
              </a:rPr>
              <a:t>اسلوب التركيز على المخرجات </a:t>
            </a:r>
            <a:endParaRPr lang="ar-IQ" dirty="0">
              <a:ea typeface="Calibri"/>
              <a:cs typeface="Arabic Transparent"/>
            </a:endParaRPr>
          </a:p>
          <a:p>
            <a:pPr algn="justLow">
              <a:lnSpc>
                <a:spcPct val="115000"/>
              </a:lnSpc>
              <a:spcAft>
                <a:spcPts val="1000"/>
              </a:spcAft>
            </a:pPr>
            <a:r>
              <a:rPr lang="ar-SA" dirty="0">
                <a:ea typeface="Calibri"/>
                <a:cs typeface="Arabic Transparent"/>
              </a:rPr>
              <a:t>يعتقد ان </a:t>
            </a:r>
            <a:r>
              <a:rPr lang="ar-SA" dirty="0" err="1">
                <a:ea typeface="Calibri"/>
                <a:cs typeface="Arabic Transparent"/>
              </a:rPr>
              <a:t>بالامكان</a:t>
            </a:r>
            <a:r>
              <a:rPr lang="ar-SA" dirty="0">
                <a:ea typeface="Calibri"/>
                <a:cs typeface="Arabic Transparent"/>
              </a:rPr>
              <a:t> قياس مخرجات المعرفة فقط بالاعتماد على الفرص اذ المعرفة تكون غير الملموسة (غير المرئية) ، ويستنتج بأن المعرفة مسؤولة عن المخرجات دون تحديد وحدة مشتركة من المخرجات ليتم قياسها ، وبالتالي يتم قياس </a:t>
            </a:r>
            <a:r>
              <a:rPr lang="ar-SA" dirty="0" err="1">
                <a:ea typeface="Calibri"/>
                <a:cs typeface="Arabic Transparent"/>
              </a:rPr>
              <a:t>تاثيرات</a:t>
            </a:r>
            <a:r>
              <a:rPr lang="ar-SA" dirty="0">
                <a:ea typeface="Calibri"/>
                <a:cs typeface="Arabic Transparent"/>
              </a:rPr>
              <a:t> المعرفة فقط.</a:t>
            </a:r>
            <a:endParaRPr lang="en-US" sz="2000" dirty="0">
              <a:ea typeface="Calibri"/>
              <a:cs typeface="Arial"/>
            </a:endParaRPr>
          </a:p>
          <a:p>
            <a:endParaRPr lang="ar-IQ" dirty="0"/>
          </a:p>
        </p:txBody>
      </p:sp>
    </p:spTree>
    <p:extLst>
      <p:ext uri="{BB962C8B-B14F-4D97-AF65-F5344CB8AC3E}">
        <p14:creationId xmlns:p14="http://schemas.microsoft.com/office/powerpoint/2010/main" val="307299015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ea typeface="Calibri"/>
                <a:cs typeface="Arabic Transparent"/>
              </a:rPr>
              <a:t>اسلوب المعرفة تتناسب مع القيمة </a:t>
            </a:r>
            <a:endParaRPr lang="ar-IQ" dirty="0">
              <a:ea typeface="Calibri"/>
              <a:cs typeface="Arabic Transparent"/>
            </a:endParaRPr>
          </a:p>
          <a:p>
            <a:pPr algn="justLow">
              <a:lnSpc>
                <a:spcPct val="115000"/>
              </a:lnSpc>
              <a:spcAft>
                <a:spcPts val="1000"/>
              </a:spcAft>
            </a:pPr>
            <a:r>
              <a:rPr lang="ar-SA" dirty="0">
                <a:ea typeface="Calibri"/>
                <a:cs typeface="Arabic Transparent"/>
              </a:rPr>
              <a:t>افتراضا: وجود علاقة مباشرة مع المعرفة والقيمة التي تخلقها هذه المعرفة ويقترح اصحاب هذا الراي اساليب عدة تهدف الى تتبع عملية تحويل المعرفة الى مخرجات ذات قيمة وعرض خلال هذا الاسلوب </a:t>
            </a:r>
            <a:r>
              <a:rPr lang="ar-SA" dirty="0" err="1">
                <a:ea typeface="Calibri"/>
                <a:cs typeface="Arabic Transparent"/>
              </a:rPr>
              <a:t>لاتستهلك</a:t>
            </a:r>
            <a:r>
              <a:rPr lang="ar-SA" dirty="0">
                <a:ea typeface="Calibri"/>
                <a:cs typeface="Arabic Transparent"/>
              </a:rPr>
              <a:t> المعرفة عند استخدامها لخلق التغيرات بالقيمة المضافة.</a:t>
            </a:r>
            <a:endParaRPr lang="en-US" sz="2000">
              <a:ea typeface="Calibri"/>
              <a:cs typeface="Arial"/>
            </a:endParaRPr>
          </a:p>
          <a:p>
            <a:pPr marL="0" indent="0">
              <a:buNone/>
            </a:pPr>
            <a:endParaRPr lang="ar-IQ"/>
          </a:p>
        </p:txBody>
      </p:sp>
    </p:spTree>
    <p:extLst>
      <p:ext uri="{BB962C8B-B14F-4D97-AF65-F5344CB8AC3E}">
        <p14:creationId xmlns:p14="http://schemas.microsoft.com/office/powerpoint/2010/main" val="1013828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lnSpcReduction="10000"/>
          </a:bodyPr>
          <a:lstStyle/>
          <a:p>
            <a:pPr algn="justLow">
              <a:lnSpc>
                <a:spcPct val="115000"/>
              </a:lnSpc>
            </a:pPr>
            <a:r>
              <a:rPr lang="ar-IQ" dirty="0">
                <a:ea typeface="Calibri"/>
                <a:cs typeface="Times New Roman"/>
              </a:rPr>
              <a:t>*نظم المعلومات الادارية ركزت الى دور المعلومات في وضع القرارات الادارية .</a:t>
            </a:r>
            <a:endParaRPr lang="en-US" sz="2400" dirty="0">
              <a:ea typeface="Calibri"/>
              <a:cs typeface="Arial"/>
            </a:endParaRPr>
          </a:p>
          <a:p>
            <a:pPr algn="justLow">
              <a:lnSpc>
                <a:spcPct val="115000"/>
              </a:lnSpc>
            </a:pPr>
            <a:r>
              <a:rPr lang="ar-IQ" dirty="0">
                <a:ea typeface="Calibri"/>
                <a:cs typeface="Times New Roman"/>
              </a:rPr>
              <a:t>*نظرية </a:t>
            </a:r>
            <a:r>
              <a:rPr lang="en-US" dirty="0">
                <a:effectLst/>
                <a:latin typeface="Times New Roman"/>
                <a:ea typeface="Calibri"/>
                <a:cs typeface="Arial"/>
              </a:rPr>
              <a:t>Z</a:t>
            </a:r>
            <a:r>
              <a:rPr lang="ar-IQ" dirty="0">
                <a:ea typeface="Calibri"/>
                <a:cs typeface="Times New Roman"/>
              </a:rPr>
              <a:t> (الادارة اليابانية - لرائدها اوشي)اشار الى تنوع خبرات الافراد والقرارات الجماعية وثقافة المشاركة .</a:t>
            </a:r>
            <a:endParaRPr lang="en-US" sz="2400" dirty="0">
              <a:ea typeface="Calibri"/>
              <a:cs typeface="Arial"/>
            </a:endParaRPr>
          </a:p>
          <a:p>
            <a:pPr algn="justLow">
              <a:lnSpc>
                <a:spcPct val="115000"/>
              </a:lnSpc>
            </a:pPr>
            <a:r>
              <a:rPr lang="ar-IQ" dirty="0">
                <a:ea typeface="Calibri"/>
                <a:cs typeface="Times New Roman"/>
              </a:rPr>
              <a:t>*مع انتشار ادارة الجودة الشاملة </a:t>
            </a:r>
            <a:r>
              <a:rPr lang="en-US" dirty="0">
                <a:effectLst/>
                <a:latin typeface="Times New Roman"/>
                <a:ea typeface="Calibri"/>
                <a:cs typeface="Arial"/>
              </a:rPr>
              <a:t>TQM</a:t>
            </a:r>
            <a:r>
              <a:rPr lang="ar-IQ" dirty="0">
                <a:ea typeface="Calibri"/>
                <a:cs typeface="Times New Roman"/>
              </a:rPr>
              <a:t> التي اسهمت ادواتها ومداخلها مثل المقارنة ,</a:t>
            </a:r>
            <a:r>
              <a:rPr lang="en-US" dirty="0">
                <a:effectLst/>
                <a:latin typeface="Times New Roman"/>
                <a:ea typeface="Calibri"/>
                <a:cs typeface="Arial"/>
              </a:rPr>
              <a:t>ISO</a:t>
            </a:r>
            <a:r>
              <a:rPr lang="ar-IQ" dirty="0">
                <a:ea typeface="Calibri"/>
                <a:cs typeface="Times New Roman"/>
              </a:rPr>
              <a:t> الايزو في تطور المعرفة .</a:t>
            </a:r>
            <a:endParaRPr lang="en-US" sz="2400" dirty="0">
              <a:ea typeface="Calibri"/>
              <a:cs typeface="Arial"/>
            </a:endParaRPr>
          </a:p>
          <a:p>
            <a:pPr algn="justLow">
              <a:lnSpc>
                <a:spcPct val="115000"/>
              </a:lnSpc>
            </a:pPr>
            <a:r>
              <a:rPr lang="ar-IQ" dirty="0">
                <a:ea typeface="Calibri"/>
                <a:cs typeface="Times New Roman"/>
              </a:rPr>
              <a:t>*اسهمت </a:t>
            </a:r>
            <a:r>
              <a:rPr lang="en-US" dirty="0">
                <a:effectLst/>
                <a:latin typeface="Times New Roman"/>
                <a:ea typeface="Calibri"/>
                <a:cs typeface="Arial"/>
              </a:rPr>
              <a:t>of process management reengineer</a:t>
            </a:r>
            <a:r>
              <a:rPr lang="ar-IQ" dirty="0">
                <a:ea typeface="Calibri"/>
                <a:cs typeface="Times New Roman"/>
              </a:rPr>
              <a:t>  اعادة هندسة عمليات  الاعمال في خلق التراكم المعرفي . </a:t>
            </a:r>
            <a:endParaRPr lang="en-US" sz="2400" dirty="0">
              <a:ea typeface="Calibri"/>
              <a:cs typeface="Arial"/>
            </a:endParaRPr>
          </a:p>
          <a:p>
            <a:pPr algn="justLow">
              <a:lnSpc>
                <a:spcPct val="115000"/>
              </a:lnSpc>
            </a:pPr>
            <a:r>
              <a:rPr lang="ar-IQ" dirty="0">
                <a:ea typeface="Calibri"/>
                <a:cs typeface="Times New Roman"/>
              </a:rPr>
              <a:t>*تعاظم دور المعرفة مع تنامي ظاهرة العولمة وانتشار نظم الاتصال الحديثة اتساع شبكة المعلومات مما يسهل انتشار المعرفة وتبادلها .</a:t>
            </a:r>
            <a:endParaRPr lang="en-US" sz="2400" dirty="0">
              <a:ea typeface="Calibri"/>
              <a:cs typeface="Arial"/>
            </a:endParaRPr>
          </a:p>
          <a:p>
            <a:endParaRPr lang="ar-IQ" dirty="0"/>
          </a:p>
        </p:txBody>
      </p:sp>
    </p:spTree>
    <p:extLst>
      <p:ext uri="{BB962C8B-B14F-4D97-AF65-F5344CB8AC3E}">
        <p14:creationId xmlns:p14="http://schemas.microsoft.com/office/powerpoint/2010/main" val="178585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u="sng" dirty="0">
                <a:ea typeface="Calibri"/>
              </a:rPr>
              <a:t>العلاقة بين البيانات والمعلومات والمعرفة</a:t>
            </a:r>
            <a:endParaRPr lang="ar-IQ" dirty="0"/>
          </a:p>
        </p:txBody>
      </p:sp>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فهم نقاط التشابه والاختلاف بين المعلومات والمعرفة </a:t>
            </a:r>
            <a:endParaRPr lang="en-US" sz="2400" dirty="0">
              <a:ea typeface="Calibri"/>
              <a:cs typeface="Arial"/>
            </a:endParaRPr>
          </a:p>
          <a:p>
            <a:pPr algn="justLow">
              <a:lnSpc>
                <a:spcPct val="115000"/>
              </a:lnSpc>
            </a:pPr>
            <a:r>
              <a:rPr lang="ar-IQ" dirty="0">
                <a:ea typeface="Calibri"/>
                <a:cs typeface="Times New Roman"/>
              </a:rPr>
              <a:t>*انتقاد الافتراض ان المعلومة = المعرفة</a:t>
            </a:r>
            <a:endParaRPr lang="en-US" sz="2400" dirty="0">
              <a:ea typeface="Calibri"/>
              <a:cs typeface="Arial"/>
            </a:endParaRPr>
          </a:p>
          <a:p>
            <a:r>
              <a:rPr lang="ar-IQ" dirty="0">
                <a:effectLst/>
                <a:ea typeface="Calibri"/>
                <a:cs typeface="Times New Roman"/>
              </a:rPr>
              <a:t>  ان العلاقة بين المعلومة والحاسوب = العلاقة بين العقل البشري والمعرفة </a:t>
            </a:r>
            <a:endParaRPr lang="ar-IQ" dirty="0"/>
          </a:p>
        </p:txBody>
      </p:sp>
    </p:spTree>
    <p:extLst>
      <p:ext uri="{BB962C8B-B14F-4D97-AF65-F5344CB8AC3E}">
        <p14:creationId xmlns:p14="http://schemas.microsoft.com/office/powerpoint/2010/main" val="1078734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justLow">
              <a:lnSpc>
                <a:spcPct val="115000"/>
              </a:lnSpc>
            </a:pPr>
            <a:r>
              <a:rPr lang="ar-IQ" dirty="0">
                <a:ea typeface="Calibri"/>
                <a:cs typeface="Times New Roman"/>
              </a:rPr>
              <a:t>أولاً- ان المعرفة ليست بيانات او معلومات على الرغم من ارتباط المعرفة بهما ان الاختلاف  بينهما يرجع الى دور الانسان في بناء المعرفة (اذ أن </a:t>
            </a:r>
            <a:r>
              <a:rPr lang="ar-IQ" u="sng" dirty="0">
                <a:ea typeface="Calibri"/>
                <a:cs typeface="Times New Roman"/>
              </a:rPr>
              <a:t>البيانات </a:t>
            </a:r>
            <a:r>
              <a:rPr lang="ar-IQ" dirty="0">
                <a:ea typeface="Calibri"/>
                <a:cs typeface="Times New Roman"/>
              </a:rPr>
              <a:t>ماهي الا رموز - كلمات – حقائق بسيطة متفرقة  لم يتم تفسيرها وهي بحد ذاتها  وبصورتها البسيطة تكون محدودة الفائدة , ان </a:t>
            </a:r>
            <a:r>
              <a:rPr lang="ar-IQ" u="sng" dirty="0">
                <a:ea typeface="Calibri"/>
                <a:cs typeface="Times New Roman"/>
              </a:rPr>
              <a:t>المعلومات</a:t>
            </a:r>
            <a:r>
              <a:rPr lang="ar-IQ" dirty="0">
                <a:ea typeface="Calibri"/>
                <a:cs typeface="Times New Roman"/>
              </a:rPr>
              <a:t> هي مجموعة بيانات ذات معنى جمعت مع بعض لتصبح مهمة ذات فائدة ,ان المعرفة ماهي الا تجميع للمعلومات ذات المعنى ووصفت في نص ما للوصول الى فهم يمكننا من الاستنتاج) .</a:t>
            </a:r>
            <a:endParaRPr lang="en-US" sz="2400" dirty="0">
              <a:ea typeface="Calibri"/>
              <a:cs typeface="Arial"/>
            </a:endParaRPr>
          </a:p>
          <a:p>
            <a:endParaRPr lang="ar-IQ" dirty="0"/>
          </a:p>
        </p:txBody>
      </p:sp>
    </p:spTree>
    <p:extLst>
      <p:ext uri="{BB962C8B-B14F-4D97-AF65-F5344CB8AC3E}">
        <p14:creationId xmlns:p14="http://schemas.microsoft.com/office/powerpoint/2010/main" val="3103037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1600"/>
            <a:ext cx="8229600" cy="6024563"/>
          </a:xfrm>
        </p:spPr>
        <p:txBody>
          <a:bodyPr>
            <a:normAutofit fontScale="92500" lnSpcReduction="20000"/>
          </a:bodyPr>
          <a:lstStyle/>
          <a:p>
            <a:pPr algn="justLow">
              <a:lnSpc>
                <a:spcPct val="115000"/>
              </a:lnSpc>
            </a:pPr>
            <a:r>
              <a:rPr lang="ar-IQ" dirty="0">
                <a:ea typeface="Calibri"/>
                <a:cs typeface="Times New Roman"/>
              </a:rPr>
              <a:t>لذلك عدت البيانات المكتسبة من البيئة هي مصدر المعلومات والتي بدورها هي مصدر المعرفة . والترتيب الهرمي للمعرفة يوضح ذلك .</a:t>
            </a:r>
            <a:endParaRPr lang="en-US" sz="2400" dirty="0">
              <a:ea typeface="Calibri"/>
              <a:cs typeface="Arial"/>
            </a:endParaRPr>
          </a:p>
          <a:p>
            <a:pPr algn="justLow">
              <a:lnSpc>
                <a:spcPct val="115000"/>
              </a:lnSpc>
            </a:pPr>
            <a:r>
              <a:rPr lang="ar-IQ" dirty="0">
                <a:ea typeface="Calibri"/>
                <a:cs typeface="Times New Roman"/>
              </a:rPr>
              <a:t> بيانات /معلومات /معرفة /ذكاء حكمة </a:t>
            </a:r>
            <a:endParaRPr lang="en-US" sz="2400" dirty="0">
              <a:ea typeface="Calibri"/>
              <a:cs typeface="Arial"/>
            </a:endParaRPr>
          </a:p>
          <a:p>
            <a:pPr algn="justLow">
              <a:lnSpc>
                <a:spcPct val="115000"/>
              </a:lnSpc>
            </a:pPr>
            <a:endParaRPr lang="en-US" sz="2400" dirty="0">
              <a:ea typeface="Calibri"/>
              <a:cs typeface="Arial"/>
            </a:endParaRPr>
          </a:p>
          <a:p>
            <a:pPr marL="0" indent="0" algn="justLow">
              <a:lnSpc>
                <a:spcPct val="115000"/>
              </a:lnSpc>
              <a:buNone/>
            </a:pP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فالبيانات تتشكل منها المعلومات التي توضع في معنى لتفسر وتشرح لتصبح معرفة عندها تكون الحقائق في ذهن الفرد عندما يبدأ الانسان بمعالجتها </a:t>
            </a:r>
            <a:r>
              <a:rPr lang="ar-IQ" dirty="0" err="1">
                <a:ea typeface="Calibri"/>
                <a:cs typeface="Times New Roman"/>
              </a:rPr>
              <a:t>باساليب</a:t>
            </a:r>
            <a:r>
              <a:rPr lang="ar-IQ" dirty="0">
                <a:ea typeface="Calibri"/>
                <a:cs typeface="Times New Roman"/>
              </a:rPr>
              <a:t> التنبؤ لاستشراف المستقبل باستخدام عقله للمفاضلة بين البدائل والاختبار يصبح سلوكه </a:t>
            </a:r>
            <a:r>
              <a:rPr lang="ar-IQ" dirty="0" err="1">
                <a:ea typeface="Calibri"/>
                <a:cs typeface="Times New Roman"/>
              </a:rPr>
              <a:t>ذكيا،ً</a:t>
            </a:r>
            <a:r>
              <a:rPr lang="ar-IQ" dirty="0">
                <a:ea typeface="Calibri"/>
                <a:cs typeface="Times New Roman"/>
              </a:rPr>
              <a:t> متى ما كان </a:t>
            </a:r>
            <a:r>
              <a:rPr lang="ar-IQ" u="sng" dirty="0">
                <a:ea typeface="Calibri"/>
                <a:cs typeface="Times New Roman"/>
              </a:rPr>
              <a:t>هذا السلوك</a:t>
            </a:r>
            <a:r>
              <a:rPr lang="ar-IQ" dirty="0">
                <a:ea typeface="Calibri"/>
                <a:cs typeface="Times New Roman"/>
              </a:rPr>
              <a:t> متلازم مع </a:t>
            </a:r>
            <a:r>
              <a:rPr lang="ar-IQ" u="sng" dirty="0">
                <a:ea typeface="Calibri"/>
                <a:cs typeface="Times New Roman"/>
              </a:rPr>
              <a:t>القيم </a:t>
            </a:r>
            <a:r>
              <a:rPr lang="ar-IQ" dirty="0">
                <a:ea typeface="Calibri"/>
                <a:cs typeface="Times New Roman"/>
              </a:rPr>
              <a:t>يصبح السلوك مستنداً الى </a:t>
            </a:r>
            <a:r>
              <a:rPr lang="ar-IQ" u="sng" dirty="0" err="1">
                <a:ea typeface="Calibri"/>
                <a:cs typeface="Times New Roman"/>
              </a:rPr>
              <a:t>الى</a:t>
            </a:r>
            <a:r>
              <a:rPr lang="ar-IQ" u="sng" dirty="0">
                <a:ea typeface="Calibri"/>
                <a:cs typeface="Times New Roman"/>
              </a:rPr>
              <a:t> الحكمة </a:t>
            </a:r>
            <a:endParaRPr lang="en-US" sz="2400" dirty="0">
              <a:ea typeface="Calibri"/>
              <a:cs typeface="Arial"/>
            </a:endParaRPr>
          </a:p>
          <a:p>
            <a:endParaRPr lang="ar-IQ" dirty="0"/>
          </a:p>
        </p:txBody>
      </p:sp>
    </p:spTree>
    <p:extLst>
      <p:ext uri="{BB962C8B-B14F-4D97-AF65-F5344CB8AC3E}">
        <p14:creationId xmlns:p14="http://schemas.microsoft.com/office/powerpoint/2010/main" val="4204047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في العراق القديم عثر على عدد كبير من الوثائق المدونة (المقتصرة الكتابة فقط لطبقة الكتبة الذين يتحملون مسؤولية المحافظة على المعرفة و نشرها) وكان الاشوريين يقرنون الذكاء بالذاكرة (الامبراطور اشور </a:t>
            </a:r>
            <a:r>
              <a:rPr lang="ar-IQ" dirty="0" err="1">
                <a:ea typeface="Calibri"/>
                <a:cs typeface="Times New Roman"/>
              </a:rPr>
              <a:t>بانيبال</a:t>
            </a:r>
            <a:r>
              <a:rPr lang="ar-IQ" dirty="0">
                <a:ea typeface="Calibri"/>
                <a:cs typeface="Times New Roman"/>
              </a:rPr>
              <a:t>) عرف بذكائه في اتقان الكتابة المسمارية ,مما حوفظ في زمانه على </a:t>
            </a:r>
            <a:r>
              <a:rPr lang="ar-IQ" dirty="0" err="1">
                <a:ea typeface="Calibri"/>
                <a:cs typeface="Times New Roman"/>
              </a:rPr>
              <a:t>على</a:t>
            </a:r>
            <a:r>
              <a:rPr lang="ar-IQ" dirty="0">
                <a:ea typeface="Calibri"/>
                <a:cs typeface="Times New Roman"/>
              </a:rPr>
              <a:t> المعرفة من خلال بنائه مكتبة بقصره حملت اسمه والتي تعد الان من اهم كنوز المتحف البريطاني .</a:t>
            </a:r>
            <a:endParaRPr lang="en-US" sz="2400" dirty="0">
              <a:ea typeface="Calibri"/>
              <a:cs typeface="Arial"/>
            </a:endParaRPr>
          </a:p>
          <a:p>
            <a:endParaRPr lang="ar-IQ" dirty="0"/>
          </a:p>
        </p:txBody>
      </p:sp>
    </p:spTree>
    <p:extLst>
      <p:ext uri="{BB962C8B-B14F-4D97-AF65-F5344CB8AC3E}">
        <p14:creationId xmlns:p14="http://schemas.microsoft.com/office/powerpoint/2010/main" val="2751866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ثالثاً – يشترط بعض الباحثين في المعرفة ان تتحقق </a:t>
            </a:r>
            <a:r>
              <a:rPr lang="ar-IQ" u="sng" dirty="0">
                <a:ea typeface="Calibri"/>
                <a:cs typeface="Times New Roman"/>
              </a:rPr>
              <a:t>القبول الاجتماعي </a:t>
            </a:r>
            <a:r>
              <a:rPr lang="ar-IQ" dirty="0">
                <a:ea typeface="Calibri"/>
                <a:cs typeface="Times New Roman"/>
              </a:rPr>
              <a:t> إذ أن المعرفة تنبثق من خلال العلاقات الشخصية الموضوعية وكذلك اشترط بعضهم وجود </a:t>
            </a:r>
            <a:r>
              <a:rPr lang="ar-IQ" u="sng" dirty="0">
                <a:ea typeface="Calibri"/>
                <a:cs typeface="Times New Roman"/>
              </a:rPr>
              <a:t>قواعد و سياقات</a:t>
            </a:r>
            <a:r>
              <a:rPr lang="ar-IQ" dirty="0">
                <a:ea typeface="Calibri"/>
                <a:cs typeface="Times New Roman"/>
              </a:rPr>
              <a:t> كي تتحول البيانات الى معلومات . ولكن اشار ان الوصول الى المعرفة ليس محكوم بتلك القواعد والسياقات فقط بل تتوقف على تهيئة نوع خاص من البشر ذوي مميزات مثل الخبرة و المهارة والنظرة .</a:t>
            </a:r>
            <a:endParaRPr lang="en-US" sz="2400" dirty="0">
              <a:ea typeface="Calibri"/>
              <a:cs typeface="Arial"/>
            </a:endParaRPr>
          </a:p>
          <a:p>
            <a:endParaRPr lang="ar-IQ" dirty="0"/>
          </a:p>
        </p:txBody>
      </p:sp>
    </p:spTree>
    <p:extLst>
      <p:ext uri="{BB962C8B-B14F-4D97-AF65-F5344CB8AC3E}">
        <p14:creationId xmlns:p14="http://schemas.microsoft.com/office/powerpoint/2010/main" val="1440582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Low">
              <a:lnSpc>
                <a:spcPct val="115000"/>
              </a:lnSpc>
            </a:pPr>
            <a:r>
              <a:rPr lang="ar-IQ" dirty="0">
                <a:ea typeface="Calibri"/>
                <a:cs typeface="Times New Roman"/>
              </a:rPr>
              <a:t>رابعاً - اختلف (</a:t>
            </a:r>
            <a:r>
              <a:rPr lang="ar-IQ" dirty="0" err="1">
                <a:ea typeface="Calibri"/>
                <a:cs typeface="Times New Roman"/>
              </a:rPr>
              <a:t>تيومي</a:t>
            </a:r>
            <a:r>
              <a:rPr lang="ar-IQ" dirty="0">
                <a:ea typeface="Calibri"/>
                <a:cs typeface="Times New Roman"/>
              </a:rPr>
              <a:t> 1999) مع الجميع في رؤيته حول العلاقة بين البيانات , المعلومات , المعرفة مؤكداً ان البيانات تنبثق فقط عندما تكون لدينا معلومات وإن تلك المعلومات تنبثق فقط عندما يكون لدينا معرفة ودعا الى اعادة النظر في الترتيب الهرمي السابق (الذي اطلق عليه </a:t>
            </a:r>
            <a:r>
              <a:rPr lang="ar-IQ" u="sng" dirty="0">
                <a:ea typeface="Calibri"/>
                <a:cs typeface="Times New Roman"/>
              </a:rPr>
              <a:t>بالهرم التقليدي</a:t>
            </a:r>
            <a:r>
              <a:rPr lang="ar-IQ" dirty="0">
                <a:ea typeface="Calibri"/>
                <a:cs typeface="Times New Roman"/>
              </a:rPr>
              <a:t>) وقدم الهرم المعكوس الذي انعكس فيه الترتيب مشيراً الى انه لم تكون هناك اشتقاقات مستنبطة من الحقائق البسيطة ما لم يولدها شخص باستخدام معرفته .</a:t>
            </a:r>
            <a:endParaRPr lang="en-US" sz="2400" dirty="0">
              <a:ea typeface="Calibri"/>
              <a:cs typeface="Arial"/>
            </a:endParaRPr>
          </a:p>
          <a:p>
            <a:endParaRPr lang="ar-IQ" dirty="0"/>
          </a:p>
        </p:txBody>
      </p:sp>
    </p:spTree>
    <p:extLst>
      <p:ext uri="{BB962C8B-B14F-4D97-AF65-F5344CB8AC3E}">
        <p14:creationId xmlns:p14="http://schemas.microsoft.com/office/powerpoint/2010/main" val="92251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80572"/>
            <a:ext cx="8229600" cy="4571999"/>
          </a:xfrm>
        </p:spPr>
        <p:txBody>
          <a:bodyPr/>
          <a:lstStyle/>
          <a:p>
            <a:pPr algn="justLow">
              <a:lnSpc>
                <a:spcPct val="115000"/>
              </a:lnSpc>
            </a:pPr>
            <a:r>
              <a:rPr lang="ar-IQ" dirty="0">
                <a:ea typeface="Calibri"/>
                <a:cs typeface="Times New Roman"/>
              </a:rPr>
              <a:t>خامساً - ليس هناك ما يدعم رأي (</a:t>
            </a:r>
            <a:r>
              <a:rPr lang="ar-IQ" dirty="0" err="1">
                <a:ea typeface="Calibri"/>
                <a:cs typeface="Times New Roman"/>
              </a:rPr>
              <a:t>تيومي</a:t>
            </a:r>
            <a:r>
              <a:rPr lang="ar-IQ" dirty="0">
                <a:ea typeface="Calibri"/>
                <a:cs typeface="Times New Roman"/>
              </a:rPr>
              <a:t>) خاصة وان الغاية هو تفسير العلاقة بين المفردات الثلاث وخلق الوضوح في المعنى فالبيانات ليس لها معنى وهي تتولد بدورها من المعلومات التي تتولد من المعرفة وبهذا فهو يسير بهرمه المعكوس لتوليد المجهول من المعلوم وهذا خلاف المنطق والغرض من تحليل العلاقة بينها والساعي ( لتوليد المعلوم الذي هو المعرفة من المجهول الذي هو البيانات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188418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نشأة وتطور ادارة المعرفة</a:t>
            </a:r>
            <a:endParaRPr lang="ar-IQ" dirty="0"/>
          </a:p>
        </p:txBody>
      </p:sp>
      <p:sp>
        <p:nvSpPr>
          <p:cNvPr id="3" name="عنصر نائب للمحتوى 2"/>
          <p:cNvSpPr>
            <a:spLocks noGrp="1"/>
          </p:cNvSpPr>
          <p:nvPr>
            <p:ph idx="1"/>
          </p:nvPr>
        </p:nvSpPr>
        <p:spPr>
          <a:xfrm>
            <a:off x="457199" y="1600200"/>
            <a:ext cx="8512629" cy="4525963"/>
          </a:xfrm>
        </p:spPr>
        <p:txBody>
          <a:bodyPr>
            <a:normAutofit fontScale="77500" lnSpcReduction="20000"/>
          </a:bodyPr>
          <a:lstStyle/>
          <a:p>
            <a:pPr algn="justLow">
              <a:lnSpc>
                <a:spcPct val="115000"/>
              </a:lnSpc>
            </a:pPr>
            <a:r>
              <a:rPr lang="ar-IQ" dirty="0">
                <a:ea typeface="Calibri"/>
                <a:cs typeface="Times New Roman"/>
              </a:rPr>
              <a:t>النشأة :- إدارة المعرفة كانت معروفة على مدى عقود من على المستوى النظري لكنها لم تكن معروفة على مستوى التطبيق الا قبل بضع سنين </a:t>
            </a:r>
            <a:endParaRPr lang="en-US" sz="2400" dirty="0">
              <a:ea typeface="Calibri"/>
              <a:cs typeface="Arial"/>
            </a:endParaRPr>
          </a:p>
          <a:p>
            <a:pPr algn="justLow">
              <a:lnSpc>
                <a:spcPct val="115000"/>
              </a:lnSpc>
            </a:pPr>
            <a:r>
              <a:rPr lang="ar-IQ" dirty="0">
                <a:ea typeface="Calibri"/>
                <a:cs typeface="Times New Roman"/>
              </a:rPr>
              <a:t>الحداثة في ادارة المعرفة انحسرت في الجانب التطبيقي وتحديداً بعد ان تم وضع بعض المقاييس له وتزايد الادراك لفوائد بعض المبادرات الناجحة </a:t>
            </a:r>
            <a:endParaRPr lang="en-US" sz="2400" dirty="0">
              <a:ea typeface="Calibri"/>
              <a:cs typeface="Arial"/>
            </a:endParaRPr>
          </a:p>
          <a:p>
            <a:pPr algn="justLow">
              <a:lnSpc>
                <a:spcPct val="115000"/>
              </a:lnSpc>
            </a:pPr>
            <a:r>
              <a:rPr lang="ar-IQ" dirty="0">
                <a:ea typeface="Calibri"/>
                <a:cs typeface="Times New Roman"/>
              </a:rPr>
              <a:t>اول من استخدم مصطلح ادارة المعرفة هو </a:t>
            </a:r>
            <a:r>
              <a:rPr lang="ar-IQ" u="sng" dirty="0">
                <a:ea typeface="Calibri"/>
                <a:cs typeface="Times New Roman"/>
              </a:rPr>
              <a:t>دون </a:t>
            </a:r>
            <a:r>
              <a:rPr lang="ar-IQ" u="sng" dirty="0" err="1">
                <a:ea typeface="Calibri"/>
                <a:cs typeface="Times New Roman"/>
              </a:rPr>
              <a:t>مارشند</a:t>
            </a:r>
            <a:r>
              <a:rPr lang="ar-IQ" u="sng" dirty="0">
                <a:ea typeface="Calibri"/>
                <a:cs typeface="Times New Roman"/>
              </a:rPr>
              <a:t> </a:t>
            </a:r>
            <a:r>
              <a:rPr lang="ar-IQ" dirty="0">
                <a:ea typeface="Calibri"/>
                <a:cs typeface="Times New Roman"/>
              </a:rPr>
              <a:t> في بداية الثمانينات من القرن التاسع عشر وهي المرحلة الاخيرة من الفرضيات المتعلقة بتطور نظم المعلومات ولكنه لم يشر اليها بشكل مستقل الا بوصفها عمليات .</a:t>
            </a:r>
            <a:endParaRPr lang="en-US" sz="2400" dirty="0">
              <a:ea typeface="Calibri"/>
              <a:cs typeface="Arial"/>
            </a:endParaRPr>
          </a:p>
          <a:p>
            <a:pPr algn="justLow">
              <a:lnSpc>
                <a:spcPct val="115000"/>
              </a:lnSpc>
            </a:pPr>
            <a:r>
              <a:rPr lang="ar-IQ" dirty="0">
                <a:ea typeface="Calibri"/>
                <a:cs typeface="Times New Roman"/>
              </a:rPr>
              <a:t>تنبأ رائد الادارة </a:t>
            </a:r>
            <a:r>
              <a:rPr lang="ar-IQ" u="sng" dirty="0" err="1">
                <a:ea typeface="Calibri"/>
                <a:cs typeface="Times New Roman"/>
              </a:rPr>
              <a:t>دركر</a:t>
            </a:r>
            <a:r>
              <a:rPr lang="ar-IQ" dirty="0">
                <a:ea typeface="Calibri"/>
                <a:cs typeface="Times New Roman"/>
              </a:rPr>
              <a:t> من ان العمل النموذجي سيكون قادراً على المعرفة وان المنظمات ستتكون من صناع المعرفة </a:t>
            </a:r>
            <a:r>
              <a:rPr lang="en-US" dirty="0">
                <a:effectLst/>
                <a:latin typeface="Times New Roman"/>
                <a:ea typeface="Calibri"/>
                <a:cs typeface="Arial"/>
              </a:rPr>
              <a:t>knowledge worker</a:t>
            </a:r>
            <a:r>
              <a:rPr lang="ar-IQ" dirty="0">
                <a:ea typeface="Calibri"/>
                <a:cs typeface="Times New Roman"/>
              </a:rPr>
              <a:t> الذين يوجهون ادائهم من خلال التغذية العكسية لزملائهم في العمل  ومن الزبائن.</a:t>
            </a:r>
            <a:endParaRPr lang="en-US" sz="2400" dirty="0">
              <a:ea typeface="Calibri"/>
              <a:cs typeface="Arial"/>
            </a:endParaRPr>
          </a:p>
          <a:p>
            <a:pPr marL="0" indent="0" algn="justLow">
              <a:lnSpc>
                <a:spcPct val="115000"/>
              </a:lnSpc>
              <a:buNone/>
            </a:pPr>
            <a:r>
              <a:rPr lang="ar-IQ" sz="1800" dirty="0">
                <a:ea typeface="Calibri"/>
                <a:cs typeface="Times New Roman"/>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039231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مراحل تطور ادارة المعرفة </a:t>
            </a:r>
            <a:endParaRPr lang="ar-IQ" dirty="0"/>
          </a:p>
        </p:txBody>
      </p:sp>
      <p:sp>
        <p:nvSpPr>
          <p:cNvPr id="3" name="عنصر نائب للمحتوى 2"/>
          <p:cNvSpPr>
            <a:spLocks noGrp="1"/>
          </p:cNvSpPr>
          <p:nvPr>
            <p:ph idx="1"/>
          </p:nvPr>
        </p:nvSpPr>
        <p:spPr/>
        <p:txBody>
          <a:bodyPr>
            <a:normAutofit fontScale="92500"/>
          </a:bodyPr>
          <a:lstStyle/>
          <a:p>
            <a:pPr algn="justLow">
              <a:lnSpc>
                <a:spcPct val="115000"/>
              </a:lnSpc>
            </a:pPr>
            <a:r>
              <a:rPr lang="ar-IQ" dirty="0">
                <a:ea typeface="Calibri"/>
                <a:cs typeface="Times New Roman"/>
              </a:rPr>
              <a:t>- مرحلة البداية </a:t>
            </a:r>
            <a:endParaRPr lang="en-US" sz="2400" dirty="0">
              <a:ea typeface="Calibri"/>
              <a:cs typeface="Arial"/>
            </a:endParaRPr>
          </a:p>
          <a:p>
            <a:pPr algn="justLow">
              <a:lnSpc>
                <a:spcPct val="115000"/>
              </a:lnSpc>
            </a:pPr>
            <a:r>
              <a:rPr lang="ar-IQ" dirty="0">
                <a:ea typeface="Calibri"/>
                <a:cs typeface="Times New Roman"/>
              </a:rPr>
              <a:t>*تعود الى تطبيقات ادارة المعرفة مع شركة امريكية </a:t>
            </a:r>
            <a:r>
              <a:rPr lang="en-US" dirty="0">
                <a:effectLst/>
                <a:latin typeface="Times New Roman"/>
                <a:ea typeface="Calibri"/>
                <a:cs typeface="Arial"/>
              </a:rPr>
              <a:t>Hewlett Packard </a:t>
            </a:r>
            <a:r>
              <a:rPr lang="ar-IQ" dirty="0">
                <a:ea typeface="Calibri"/>
                <a:cs typeface="Times New Roman"/>
              </a:rPr>
              <a:t> عام 1985 وتحديداً في ادارة المعرفة للقناة الحاسوبية للتاجر والتي اطلق عليها شبكة اخبار (</a:t>
            </a:r>
            <a:r>
              <a:rPr lang="en-US" dirty="0">
                <a:effectLst/>
                <a:latin typeface="Times New Roman"/>
                <a:ea typeface="Calibri"/>
                <a:cs typeface="Arial"/>
              </a:rPr>
              <a:t>HP</a:t>
            </a:r>
            <a:r>
              <a:rPr lang="ar-IQ" dirty="0">
                <a:ea typeface="Calibri"/>
                <a:cs typeface="Times New Roman"/>
              </a:rPr>
              <a:t>)</a:t>
            </a:r>
            <a:endParaRPr lang="en-US" sz="2400" dirty="0">
              <a:ea typeface="Calibri"/>
              <a:cs typeface="Arial"/>
            </a:endParaRPr>
          </a:p>
          <a:p>
            <a:pPr algn="justLow">
              <a:lnSpc>
                <a:spcPct val="115000"/>
              </a:lnSpc>
            </a:pPr>
            <a:r>
              <a:rPr lang="ar-IQ" dirty="0">
                <a:ea typeface="Calibri"/>
                <a:cs typeface="Times New Roman"/>
              </a:rPr>
              <a:t>*لم يقتنع الكثيرون </a:t>
            </a:r>
            <a:r>
              <a:rPr lang="ar-IQ" dirty="0" err="1">
                <a:ea typeface="Calibri"/>
                <a:cs typeface="Times New Roman"/>
              </a:rPr>
              <a:t>بادارة</a:t>
            </a:r>
            <a:r>
              <a:rPr lang="ar-IQ" dirty="0">
                <a:ea typeface="Calibri"/>
                <a:cs typeface="Times New Roman"/>
              </a:rPr>
              <a:t> المعرفة وتأثيرها بعملية الاعمال حتى ان اكبر سوق مال في العالم (وول ستريت) تجاهل ادارة المعرفة في بادئ الامر خاصة محاولات </a:t>
            </a:r>
            <a:r>
              <a:rPr lang="ar-IQ" u="sng" dirty="0">
                <a:ea typeface="Calibri"/>
                <a:cs typeface="Times New Roman"/>
              </a:rPr>
              <a:t>تحديد قيمة نقدية للمعرفة.</a:t>
            </a:r>
            <a:endParaRPr lang="en-US" sz="2400" dirty="0">
              <a:ea typeface="Calibri"/>
              <a:cs typeface="Arial"/>
            </a:endParaRPr>
          </a:p>
          <a:p>
            <a:pPr algn="justLow">
              <a:lnSpc>
                <a:spcPct val="115000"/>
              </a:lnSpc>
            </a:pPr>
            <a:r>
              <a:rPr lang="ar-IQ" sz="800" dirty="0">
                <a:ea typeface="Calibri"/>
                <a:cs typeface="Times New Roman"/>
              </a:rPr>
              <a:t> </a:t>
            </a:r>
            <a:endParaRPr lang="en-US" sz="2400" dirty="0">
              <a:ea typeface="Calibri"/>
              <a:cs typeface="Arial"/>
            </a:endParaRPr>
          </a:p>
          <a:p>
            <a:endParaRPr lang="ar-IQ" dirty="0"/>
          </a:p>
        </p:txBody>
      </p:sp>
    </p:spTree>
    <p:extLst>
      <p:ext uri="{BB962C8B-B14F-4D97-AF65-F5344CB8AC3E}">
        <p14:creationId xmlns:p14="http://schemas.microsoft.com/office/powerpoint/2010/main" val="192245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lnSpcReduction="10000"/>
          </a:bodyPr>
          <a:lstStyle/>
          <a:p>
            <a:pPr algn="justLow">
              <a:lnSpc>
                <a:spcPct val="115000"/>
              </a:lnSpc>
            </a:pPr>
            <a:r>
              <a:rPr lang="ar-IQ" dirty="0">
                <a:ea typeface="Calibri"/>
                <a:cs typeface="Times New Roman"/>
              </a:rPr>
              <a:t>- مرحلة الاهتمام والتوجه </a:t>
            </a:r>
            <a:endParaRPr lang="en-US" sz="2400" dirty="0">
              <a:ea typeface="Calibri"/>
              <a:cs typeface="Arial"/>
            </a:endParaRPr>
          </a:p>
          <a:p>
            <a:pPr algn="justLow">
              <a:lnSpc>
                <a:spcPct val="115000"/>
              </a:lnSpc>
            </a:pPr>
            <a:r>
              <a:rPr lang="ar-IQ" dirty="0">
                <a:ea typeface="Calibri"/>
                <a:cs typeface="Times New Roman"/>
              </a:rPr>
              <a:t>*بدأ (وول ستريت) بالاهتمام بها والتعامل مع ادارة المعرفة لحالات تتحول الى نماذج خلق القيمة وبدأ بمكافئتها . </a:t>
            </a:r>
            <a:endParaRPr lang="en-US" sz="2400" dirty="0">
              <a:ea typeface="Calibri"/>
              <a:cs typeface="Arial"/>
            </a:endParaRPr>
          </a:p>
          <a:p>
            <a:pPr algn="justLow">
              <a:lnSpc>
                <a:spcPct val="115000"/>
              </a:lnSpc>
            </a:pPr>
            <a:r>
              <a:rPr lang="ar-IQ" dirty="0">
                <a:ea typeface="Calibri"/>
                <a:cs typeface="Times New Roman"/>
              </a:rPr>
              <a:t>*بدأ التأثير </a:t>
            </a:r>
            <a:r>
              <a:rPr lang="ar-IQ" dirty="0" err="1">
                <a:ea typeface="Calibri"/>
                <a:cs typeface="Times New Roman"/>
              </a:rPr>
              <a:t>الستراتيجي</a:t>
            </a:r>
            <a:r>
              <a:rPr lang="ar-IQ" dirty="0">
                <a:ea typeface="Calibri"/>
                <a:cs typeface="Times New Roman"/>
              </a:rPr>
              <a:t> </a:t>
            </a:r>
            <a:r>
              <a:rPr lang="ar-IQ" dirty="0" err="1">
                <a:ea typeface="Calibri"/>
                <a:cs typeface="Times New Roman"/>
              </a:rPr>
              <a:t>لادارة</a:t>
            </a:r>
            <a:r>
              <a:rPr lang="ar-IQ" dirty="0">
                <a:ea typeface="Calibri"/>
                <a:cs typeface="Times New Roman"/>
              </a:rPr>
              <a:t> المعرفة عام 1997 – وفي 1999 خصص البنك الدولي (4%) من الميزانية الادارية السنوية لتطوير انظمتها </a:t>
            </a:r>
            <a:endParaRPr lang="en-US" sz="2400" dirty="0">
              <a:ea typeface="Calibri"/>
              <a:cs typeface="Arial"/>
            </a:endParaRPr>
          </a:p>
          <a:p>
            <a:pPr algn="justLow">
              <a:lnSpc>
                <a:spcPct val="115000"/>
              </a:lnSpc>
            </a:pPr>
            <a:r>
              <a:rPr lang="ar-IQ" dirty="0">
                <a:ea typeface="Calibri"/>
                <a:cs typeface="Times New Roman"/>
              </a:rPr>
              <a:t>*ادارة المعرفة ولدت داخل الصناعة وليس داخل الاكاديميات ولا حتى داخل المنظمة المعرفية.</a:t>
            </a:r>
            <a:endParaRPr lang="en-US" sz="2400" dirty="0">
              <a:ea typeface="Calibri"/>
              <a:cs typeface="Arial"/>
            </a:endParaRPr>
          </a:p>
          <a:p>
            <a:pPr algn="justLow">
              <a:lnSpc>
                <a:spcPct val="115000"/>
              </a:lnSpc>
            </a:pPr>
            <a:r>
              <a:rPr lang="ar-IQ" dirty="0">
                <a:ea typeface="Calibri"/>
                <a:cs typeface="Times New Roman"/>
              </a:rPr>
              <a:t>*العديد من المدراء عدّوا ادارة المعرفة بأنها اعظم عملية </a:t>
            </a:r>
            <a:r>
              <a:rPr lang="ar-IQ" dirty="0" err="1">
                <a:ea typeface="Calibri"/>
                <a:cs typeface="Times New Roman"/>
              </a:rPr>
              <a:t>ستراتيجية</a:t>
            </a:r>
            <a:r>
              <a:rPr lang="ar-IQ" dirty="0">
                <a:ea typeface="Calibri"/>
                <a:cs typeface="Times New Roman"/>
              </a:rPr>
              <a:t> متميزة تطورت خلال العشرين سنة الماضية .</a:t>
            </a:r>
            <a:endParaRPr lang="en-US" sz="2400" dirty="0">
              <a:ea typeface="Calibri"/>
              <a:cs typeface="Arial"/>
            </a:endParaRPr>
          </a:p>
          <a:p>
            <a:endParaRPr lang="ar-IQ" dirty="0"/>
          </a:p>
        </p:txBody>
      </p:sp>
    </p:spTree>
    <p:extLst>
      <p:ext uri="{BB962C8B-B14F-4D97-AF65-F5344CB8AC3E}">
        <p14:creationId xmlns:p14="http://schemas.microsoft.com/office/powerpoint/2010/main" val="89849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10000"/>
          </a:bodyPr>
          <a:lstStyle/>
          <a:p>
            <a:pPr algn="justLow">
              <a:lnSpc>
                <a:spcPct val="115000"/>
              </a:lnSpc>
            </a:pPr>
            <a:r>
              <a:rPr lang="ar-IQ" dirty="0">
                <a:ea typeface="Calibri"/>
                <a:cs typeface="Times New Roman"/>
              </a:rPr>
              <a:t>- مرحلة الاهتمام والتوجه </a:t>
            </a:r>
            <a:endParaRPr lang="en-US" sz="2400" dirty="0">
              <a:ea typeface="Calibri"/>
              <a:cs typeface="Arial"/>
            </a:endParaRPr>
          </a:p>
          <a:p>
            <a:pPr algn="justLow">
              <a:lnSpc>
                <a:spcPct val="115000"/>
              </a:lnSpc>
            </a:pPr>
            <a:r>
              <a:rPr lang="ar-IQ" dirty="0">
                <a:ea typeface="Calibri"/>
                <a:cs typeface="Times New Roman"/>
              </a:rPr>
              <a:t>*بدأ (وول ستريت) بالاهتمام بها والتعامل مع ادارة المعرفة لحالات تتحول الى نماذج خلق القيمة وبدأ بمكافئتها . </a:t>
            </a:r>
            <a:endParaRPr lang="en-US" sz="2400" dirty="0">
              <a:ea typeface="Calibri"/>
              <a:cs typeface="Arial"/>
            </a:endParaRPr>
          </a:p>
          <a:p>
            <a:pPr algn="justLow">
              <a:lnSpc>
                <a:spcPct val="115000"/>
              </a:lnSpc>
            </a:pPr>
            <a:r>
              <a:rPr lang="ar-IQ" dirty="0">
                <a:ea typeface="Calibri"/>
                <a:cs typeface="Times New Roman"/>
              </a:rPr>
              <a:t>*بدأ التأثير </a:t>
            </a:r>
            <a:r>
              <a:rPr lang="ar-IQ" dirty="0" err="1">
                <a:ea typeface="Calibri"/>
                <a:cs typeface="Times New Roman"/>
              </a:rPr>
              <a:t>الستراتيجي</a:t>
            </a:r>
            <a:r>
              <a:rPr lang="ar-IQ" dirty="0">
                <a:ea typeface="Calibri"/>
                <a:cs typeface="Times New Roman"/>
              </a:rPr>
              <a:t> </a:t>
            </a:r>
            <a:r>
              <a:rPr lang="ar-IQ" dirty="0" err="1">
                <a:ea typeface="Calibri"/>
                <a:cs typeface="Times New Roman"/>
              </a:rPr>
              <a:t>لادارة</a:t>
            </a:r>
            <a:r>
              <a:rPr lang="ar-IQ" dirty="0">
                <a:ea typeface="Calibri"/>
                <a:cs typeface="Times New Roman"/>
              </a:rPr>
              <a:t> المعرفة عام 1997 – وفي 1999 خصص البنك الدولي (4%) من الميزانية الادارية السنوية لتطوير انظمتها </a:t>
            </a:r>
            <a:endParaRPr lang="en-US" sz="2400" dirty="0">
              <a:ea typeface="Calibri"/>
              <a:cs typeface="Arial"/>
            </a:endParaRPr>
          </a:p>
          <a:p>
            <a:pPr algn="justLow">
              <a:lnSpc>
                <a:spcPct val="115000"/>
              </a:lnSpc>
            </a:pPr>
            <a:r>
              <a:rPr lang="ar-IQ" dirty="0">
                <a:ea typeface="Calibri"/>
                <a:cs typeface="Times New Roman"/>
              </a:rPr>
              <a:t>*ادارة المعرفة ولدت داخل الصناعة وليس داخل الاكاديميات ولا حتى داخل المنظمة المعرفية.</a:t>
            </a:r>
            <a:endParaRPr lang="en-US" sz="2400" dirty="0">
              <a:ea typeface="Calibri"/>
              <a:cs typeface="Arial"/>
            </a:endParaRPr>
          </a:p>
          <a:p>
            <a:pPr algn="justLow">
              <a:lnSpc>
                <a:spcPct val="115000"/>
              </a:lnSpc>
            </a:pPr>
            <a:r>
              <a:rPr lang="ar-IQ" dirty="0">
                <a:ea typeface="Calibri"/>
                <a:cs typeface="Times New Roman"/>
              </a:rPr>
              <a:t>*العديد من المدراء عدّوا ادارة المعرفة بأنها اعظم عملية </a:t>
            </a:r>
            <a:r>
              <a:rPr lang="ar-IQ" dirty="0" err="1">
                <a:ea typeface="Calibri"/>
                <a:cs typeface="Times New Roman"/>
              </a:rPr>
              <a:t>ستراتيجية</a:t>
            </a:r>
            <a:r>
              <a:rPr lang="ar-IQ" dirty="0">
                <a:ea typeface="Calibri"/>
                <a:cs typeface="Times New Roman"/>
              </a:rPr>
              <a:t> متميزة تطورت خلال العشرين سنة الماضية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834654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9658"/>
            <a:ext cx="8498114" cy="5966506"/>
          </a:xfrm>
        </p:spPr>
        <p:txBody>
          <a:bodyPr>
            <a:normAutofit fontScale="92500" lnSpcReduction="20000"/>
          </a:bodyPr>
          <a:lstStyle/>
          <a:p>
            <a:pPr algn="justLow">
              <a:lnSpc>
                <a:spcPct val="115000"/>
              </a:lnSpc>
            </a:pPr>
            <a:r>
              <a:rPr lang="ar-IQ" sz="800"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2- العوامل الخارجية و تضم العوامل </a:t>
            </a:r>
            <a:endParaRPr lang="en-US" sz="2400" dirty="0">
              <a:ea typeface="Calibri"/>
              <a:cs typeface="Arial"/>
            </a:endParaRPr>
          </a:p>
          <a:p>
            <a:pPr algn="justLow">
              <a:lnSpc>
                <a:spcPct val="115000"/>
              </a:lnSpc>
            </a:pPr>
            <a:r>
              <a:rPr lang="ar-IQ" dirty="0">
                <a:ea typeface="Calibri"/>
                <a:cs typeface="Times New Roman"/>
              </a:rPr>
              <a:t>* العولمة والمنافسة الدولية اصبح العالم سوق واحد واصبح المنتج تجمع اجزائه من مصادر متعددة حول العالم , وتصرف المنتجات لبلد ما حول العالم في ضوء ماذا نعرف ؟ من يعرف ؟ ماذا لا نعرف ؟ </a:t>
            </a:r>
            <a:endParaRPr lang="en-US" sz="2400" dirty="0">
              <a:ea typeface="Calibri"/>
              <a:cs typeface="Arial"/>
            </a:endParaRPr>
          </a:p>
          <a:p>
            <a:pPr algn="justLow">
              <a:lnSpc>
                <a:spcPct val="115000"/>
              </a:lnSpc>
            </a:pPr>
            <a:r>
              <a:rPr lang="ar-IQ" dirty="0" err="1">
                <a:ea typeface="Calibri"/>
                <a:cs typeface="Times New Roman"/>
              </a:rPr>
              <a:t>فالاجابة</a:t>
            </a:r>
            <a:r>
              <a:rPr lang="ar-IQ" dirty="0">
                <a:ea typeface="Calibri"/>
                <a:cs typeface="Times New Roman"/>
              </a:rPr>
              <a:t> لتلك الاسئلة تتطلب بناء تنظيمي مجهز </a:t>
            </a:r>
            <a:r>
              <a:rPr lang="ar-IQ" dirty="0" err="1">
                <a:ea typeface="Calibri"/>
                <a:cs typeface="Times New Roman"/>
              </a:rPr>
              <a:t>بادرارة</a:t>
            </a:r>
            <a:r>
              <a:rPr lang="ar-IQ" dirty="0">
                <a:ea typeface="Calibri"/>
                <a:cs typeface="Times New Roman"/>
              </a:rPr>
              <a:t> </a:t>
            </a:r>
            <a:r>
              <a:rPr lang="ar-IQ" dirty="0" err="1">
                <a:ea typeface="Calibri"/>
                <a:cs typeface="Times New Roman"/>
              </a:rPr>
              <a:t>كفوءة</a:t>
            </a:r>
            <a:r>
              <a:rPr lang="ar-IQ" dirty="0">
                <a:ea typeface="Calibri"/>
                <a:cs typeface="Times New Roman"/>
              </a:rPr>
              <a:t> للموارد المعرفية الحالية والمستقبلية بغية النجاح والديمومة في ظل تعقيد بيئي ذات منافسة شديدة </a:t>
            </a:r>
            <a:endParaRPr lang="en-US" sz="2400" dirty="0">
              <a:ea typeface="Calibri"/>
              <a:cs typeface="Arial"/>
            </a:endParaRPr>
          </a:p>
          <a:p>
            <a:pPr algn="justLow">
              <a:lnSpc>
                <a:spcPct val="115000"/>
              </a:lnSpc>
            </a:pPr>
            <a:r>
              <a:rPr lang="ar-IQ" dirty="0">
                <a:ea typeface="Calibri"/>
                <a:cs typeface="Times New Roman"/>
              </a:rPr>
              <a:t>    *اقتصاد المعلومات والانترنيت – اذا اضافت حالة من التحسين والتقليد لكلف الصفقة المرتبطة للحصول على المنتج، وتميزت في تطوير البنى التحتية التي تحقق حاجات الزبائن والتي تحسن من كلف المعاملات التجارية للزبائن عند شراء حاجاتهم. </a:t>
            </a:r>
            <a:endParaRPr lang="en-US" sz="2400" dirty="0">
              <a:ea typeface="Calibri"/>
              <a:cs typeface="Arial"/>
            </a:endParaRPr>
          </a:p>
          <a:p>
            <a:endParaRPr lang="ar-IQ" dirty="0"/>
          </a:p>
        </p:txBody>
      </p:sp>
    </p:spTree>
    <p:extLst>
      <p:ext uri="{BB962C8B-B14F-4D97-AF65-F5344CB8AC3E}">
        <p14:creationId xmlns:p14="http://schemas.microsoft.com/office/powerpoint/2010/main" val="4075853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733656" cy="5821363"/>
          </a:xfrm>
        </p:spPr>
        <p:txBody>
          <a:bodyPr>
            <a:normAutofit fontScale="85000" lnSpcReduction="10000"/>
          </a:bodyPr>
          <a:lstStyle/>
          <a:p>
            <a:pPr algn="justLow">
              <a:lnSpc>
                <a:spcPct val="115000"/>
              </a:lnSpc>
            </a:pPr>
            <a:r>
              <a:rPr lang="ar-IQ" dirty="0">
                <a:ea typeface="Calibri"/>
                <a:cs typeface="Times New Roman"/>
              </a:rPr>
              <a:t> *حنكة الزبون , الزبون اصبح اكثر مطالبة بحاجاتهم في اي وقت مضى فهم يرغبون بالعديد من الخدمات والمنتجات التي تكون حسب الطلب لسد واشباع حاجاتهم وعليه فان انجاز سريع بجودة عالية </a:t>
            </a:r>
            <a:r>
              <a:rPr lang="ar-IQ" dirty="0" err="1">
                <a:ea typeface="Calibri"/>
                <a:cs typeface="Times New Roman"/>
              </a:rPr>
              <a:t>عالية</a:t>
            </a:r>
            <a:r>
              <a:rPr lang="ar-IQ" dirty="0">
                <a:ea typeface="Calibri"/>
                <a:cs typeface="Times New Roman"/>
              </a:rPr>
              <a:t> وبالصيغة الافضل هي امثلة على هذه المتطلبات </a:t>
            </a:r>
            <a:endParaRPr lang="en-US" sz="2400" dirty="0">
              <a:ea typeface="Calibri"/>
              <a:cs typeface="Arial"/>
            </a:endParaRPr>
          </a:p>
          <a:p>
            <a:pPr algn="justLow">
              <a:lnSpc>
                <a:spcPct val="115000"/>
              </a:lnSpc>
            </a:pPr>
            <a:r>
              <a:rPr lang="ar-IQ" dirty="0">
                <a:ea typeface="Calibri"/>
                <a:cs typeface="Times New Roman"/>
              </a:rPr>
              <a:t>   *حنكة المنافس , المتنافسون يطبقون الابداع بشكل مستمر على خدماتهم ومنتجاتهم وممارساتهم من خلال تبني التقنيات والممارسات الجديدة وللمواصلة فإن </a:t>
            </a:r>
            <a:r>
              <a:rPr lang="ar-IQ" dirty="0" err="1">
                <a:ea typeface="Calibri"/>
                <a:cs typeface="Times New Roman"/>
              </a:rPr>
              <a:t>هذة</a:t>
            </a:r>
            <a:r>
              <a:rPr lang="ar-IQ" dirty="0">
                <a:ea typeface="Calibri"/>
                <a:cs typeface="Times New Roman"/>
              </a:rPr>
              <a:t> التغييرات تتطلب عملية تعلم مستمر لبناء خبرات تنافسية كأداة اساسية لتحقيق الابداع والتميز في جميع المرافق لعمل المنظمة .</a:t>
            </a:r>
            <a:endParaRPr lang="en-US" sz="2400" dirty="0">
              <a:ea typeface="Calibri"/>
              <a:cs typeface="Arial"/>
            </a:endParaRPr>
          </a:p>
          <a:p>
            <a:pPr algn="justLow">
              <a:lnSpc>
                <a:spcPct val="115000"/>
              </a:lnSpc>
            </a:pPr>
            <a:r>
              <a:rPr lang="ar-IQ" dirty="0">
                <a:ea typeface="Calibri"/>
                <a:cs typeface="Times New Roman"/>
              </a:rPr>
              <a:t>   *حنكة المجهز , المجهز مستمر في تحسين قابلياتهم من خلال المشاركة في عملية خلق ودعم عمليات الابداع التي تسهم في تقديم المنتجات التنافسية العالية والاستغلال للفرص، المنظمة بحاجة الى فهم قابليات المجهزين وكيفية توحيدها مع الجهود الداخلية وثقافة المنظمة .</a:t>
            </a:r>
            <a:endParaRPr lang="ar-IQ" dirty="0"/>
          </a:p>
        </p:txBody>
      </p:sp>
    </p:spTree>
    <p:extLst>
      <p:ext uri="{BB962C8B-B14F-4D97-AF65-F5344CB8AC3E}">
        <p14:creationId xmlns:p14="http://schemas.microsoft.com/office/powerpoint/2010/main" val="1219218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a:bodyPr>
          <a:lstStyle/>
          <a:p>
            <a:pPr algn="justLow">
              <a:lnSpc>
                <a:spcPct val="115000"/>
              </a:lnSpc>
            </a:pPr>
            <a:r>
              <a:rPr lang="ar-IQ" dirty="0">
                <a:ea typeface="Calibri"/>
                <a:cs typeface="Times New Roman"/>
              </a:rPr>
              <a:t>العوامل الداخلية : وتضم العوامل </a:t>
            </a:r>
            <a:endParaRPr lang="en-US" sz="2400" dirty="0">
              <a:ea typeface="Calibri"/>
              <a:cs typeface="Arial"/>
            </a:endParaRPr>
          </a:p>
          <a:p>
            <a:pPr algn="justLow">
              <a:lnSpc>
                <a:spcPct val="115000"/>
              </a:lnSpc>
            </a:pPr>
            <a:r>
              <a:rPr lang="ar-IQ" dirty="0">
                <a:ea typeface="Calibri"/>
                <a:cs typeface="Times New Roman"/>
              </a:rPr>
              <a:t>    *عنق الزجاجة في فاعلية المنظمة , فاعلية المنظمة محددة بقيود منها تدفق العمل , المعلومات , الاتصالات ...... وقد حففت عنق الزجاج لهذه القيود من خلال التحسينات داخل المنظمة منها التحسين التكنلوجي , طبيعة العمل (وقت , جهد , اجراءات العمل والتي اسهمت في سرعة ودقة الانجاز وقد اكدت هذه الحاجة الى زيادة الفاعلية والسلوك الذكي للمنظمات . اذ انتقلت القيود من المواقع المرتبة والملموسة الى مناطق العمل المركزة على المعرفة التي تتطلب فهم و خبرة والتي تشير الى عوامل الموارد غير الملموسة مما شجعت ظهور ادارة المعرفة  .</a:t>
            </a:r>
            <a:endParaRPr lang="en-US" sz="2400" dirty="0">
              <a:ea typeface="Calibri"/>
              <a:cs typeface="Arial"/>
            </a:endParaRPr>
          </a:p>
          <a:p>
            <a:endParaRPr lang="ar-IQ" dirty="0"/>
          </a:p>
        </p:txBody>
      </p:sp>
    </p:spTree>
    <p:extLst>
      <p:ext uri="{BB962C8B-B14F-4D97-AF65-F5344CB8AC3E}">
        <p14:creationId xmlns:p14="http://schemas.microsoft.com/office/powerpoint/2010/main" val="3994963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المعرفة الاسطورية</a:t>
            </a:r>
            <a:endParaRPr lang="ar-IQ" dirty="0"/>
          </a:p>
        </p:txBody>
      </p:sp>
      <p:sp>
        <p:nvSpPr>
          <p:cNvPr id="3" name="عنصر نائب للمحتوى 2"/>
          <p:cNvSpPr>
            <a:spLocks noGrp="1"/>
          </p:cNvSpPr>
          <p:nvPr>
            <p:ph idx="1"/>
          </p:nvPr>
        </p:nvSpPr>
        <p:spPr/>
        <p:txBody>
          <a:bodyPr/>
          <a:lstStyle/>
          <a:p>
            <a:pPr algn="justLow">
              <a:lnSpc>
                <a:spcPct val="115000"/>
              </a:lnSpc>
            </a:pPr>
            <a:r>
              <a:rPr lang="ar-IQ" dirty="0">
                <a:ea typeface="Calibri"/>
                <a:cs typeface="Times New Roman"/>
              </a:rPr>
              <a:t>ان المعرفة للتجربة والبرهان خضعت للعديد من الجوانب مما حقق خبرة متوارثة للمعرفة ولم يكن هناك تأطير للمعرفة المتراكمة لديها بنظريات علمية (وقت الحضارات) ,ولكن بنى الكثير من هذا التراكم المعرفي اعتماداً على القصص و والاساطير الامر الذي يسمح ان نسمي المعرفة في هذه الحقب (</a:t>
            </a:r>
            <a:r>
              <a:rPr lang="ar-IQ" u="sng" dirty="0">
                <a:ea typeface="Calibri"/>
                <a:cs typeface="Times New Roman"/>
              </a:rPr>
              <a:t>المعرفة الاسطورية)</a:t>
            </a:r>
            <a:endParaRPr lang="en-US" sz="2400" dirty="0">
              <a:ea typeface="Calibri"/>
              <a:cs typeface="Arial"/>
            </a:endParaRPr>
          </a:p>
          <a:p>
            <a:endParaRPr lang="ar-IQ" dirty="0"/>
          </a:p>
        </p:txBody>
      </p:sp>
    </p:spTree>
    <p:extLst>
      <p:ext uri="{BB962C8B-B14F-4D97-AF65-F5344CB8AC3E}">
        <p14:creationId xmlns:p14="http://schemas.microsoft.com/office/powerpoint/2010/main" val="987159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lnSpcReduction="10000"/>
          </a:bodyPr>
          <a:lstStyle/>
          <a:p>
            <a:pPr algn="justLow">
              <a:lnSpc>
                <a:spcPct val="115000"/>
              </a:lnSpc>
            </a:pPr>
            <a:r>
              <a:rPr lang="ar-IQ" dirty="0">
                <a:ea typeface="Calibri"/>
                <a:cs typeface="Times New Roman"/>
              </a:rPr>
              <a:t>*النظرة المركزة على المعرفة , النجاح يعني للمنظمة معرفة كيفية عمل الاشياء الصحيحة ، المنظمة هي مجموعة متناسقة من القابليات والبناء الهرمي يضم افراد بتلك يمتلكون المعرفة و  بشكل خاص المعرفة الضمنية .</a:t>
            </a:r>
            <a:endParaRPr lang="en-US" sz="2400" dirty="0">
              <a:ea typeface="Calibri"/>
              <a:cs typeface="Arial"/>
            </a:endParaRPr>
          </a:p>
          <a:p>
            <a:pPr algn="justLow">
              <a:lnSpc>
                <a:spcPct val="115000"/>
              </a:lnSpc>
            </a:pPr>
            <a:r>
              <a:rPr lang="ar-IQ" dirty="0">
                <a:ea typeface="Calibri"/>
                <a:cs typeface="Times New Roman"/>
              </a:rPr>
              <a:t>    *استعمال واسع لتكنلوجيا المعلومات , بفضل التكنلوجيا المتقدمة للمعلومات والاستخدام المتزايد لهافي تطبيق مداخل ادارة المعرفة وفي تطبيق الذكاء الاصطناعي مما يعني ان تلك التكنلوجيا وفرت الفرصة امام ظهور ادارة المعرفة بوصفها من الممكنات الاساسية لفلسفة ادارة المعرفة في المنظمة المعاصرة .</a:t>
            </a:r>
            <a:endParaRPr lang="en-US" sz="2400" dirty="0">
              <a:ea typeface="Calibri"/>
              <a:cs typeface="Arial"/>
            </a:endParaRPr>
          </a:p>
          <a:p>
            <a:endParaRPr lang="ar-IQ" dirty="0"/>
          </a:p>
        </p:txBody>
      </p:sp>
    </p:spTree>
    <p:extLst>
      <p:ext uri="{BB962C8B-B14F-4D97-AF65-F5344CB8AC3E}">
        <p14:creationId xmlns:p14="http://schemas.microsoft.com/office/powerpoint/2010/main" val="1659919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lnSpc>
                <a:spcPct val="115000"/>
              </a:lnSpc>
            </a:pPr>
            <a:r>
              <a:rPr lang="ar-IQ" dirty="0">
                <a:ea typeface="Calibri"/>
              </a:rPr>
              <a:t>4- الممارسات الجديدة وتضم القوة الدافعة لها وهي كما يأتي :-</a:t>
            </a:r>
            <a:br>
              <a:rPr lang="en-US" sz="3600" dirty="0">
                <a:ea typeface="Calibri"/>
                <a:cs typeface="Arial"/>
              </a:rPr>
            </a:br>
            <a:endParaRPr lang="ar-IQ" dirty="0"/>
          </a:p>
        </p:txBody>
      </p:sp>
      <p:sp>
        <p:nvSpPr>
          <p:cNvPr id="3" name="عنصر نائب للمحتوى 2"/>
          <p:cNvSpPr>
            <a:spLocks noGrp="1"/>
          </p:cNvSpPr>
          <p:nvPr>
            <p:ph idx="1"/>
          </p:nvPr>
        </p:nvSpPr>
        <p:spPr>
          <a:xfrm>
            <a:off x="107504" y="1268760"/>
            <a:ext cx="8856984" cy="5328592"/>
          </a:xfrm>
        </p:spPr>
        <p:txBody>
          <a:bodyPr>
            <a:normAutofit fontScale="85000" lnSpcReduction="10000"/>
          </a:bodyPr>
          <a:lstStyle/>
          <a:p>
            <a:pPr algn="justLow">
              <a:lnSpc>
                <a:spcPct val="115000"/>
              </a:lnSpc>
            </a:pPr>
            <a:r>
              <a:rPr lang="ar-IQ" dirty="0">
                <a:ea typeface="Calibri"/>
                <a:cs typeface="Times New Roman"/>
              </a:rPr>
              <a:t>*ادارة المعلومات , وهي مجموعة الافكار والحالات التي تركز على ادارة المعلومات ذاتها واستقلاليتها عن التقنيات التي تحتويها وتعالجها , فهي تتعامل مع القضايا المعلوماتية من ناحية </a:t>
            </a:r>
            <a:r>
              <a:rPr lang="ar-IQ" dirty="0" err="1">
                <a:ea typeface="Calibri"/>
                <a:cs typeface="Times New Roman"/>
              </a:rPr>
              <a:t>التقيم</a:t>
            </a:r>
            <a:r>
              <a:rPr lang="ar-IQ" dirty="0">
                <a:ea typeface="Calibri"/>
                <a:cs typeface="Times New Roman"/>
              </a:rPr>
              <a:t> والجوانب التشغيلية وتشترك ادارة المعرفة مع ادارة المعلومات في كونها يركزان على القيمة كدالة لرضا المستخدم , اذ ان تكنلوجيا المعلومات تركز على كمية وعدد كيلوبايتات التي تستطيع خزنها في حين ادارة المعرفة وادارة المعلومات تركز على نوعية وجودة المحتوى , كمية الفائدة التي تحققها للمستخدم وللمنظمة .</a:t>
            </a:r>
            <a:endParaRPr lang="en-US" sz="2400" dirty="0">
              <a:ea typeface="Calibri"/>
              <a:cs typeface="Arial"/>
            </a:endParaRPr>
          </a:p>
          <a:p>
            <a:r>
              <a:rPr lang="ar-IQ" dirty="0">
                <a:effectLst/>
                <a:ea typeface="Calibri"/>
                <a:cs typeface="Times New Roman"/>
              </a:rPr>
              <a:t>اكتشفت ادارة المعلومات ان المعلومات ليست متساوية اذ لديها </a:t>
            </a:r>
            <a:r>
              <a:rPr lang="ar-IQ" dirty="0" err="1">
                <a:effectLst/>
                <a:ea typeface="Calibri"/>
                <a:cs typeface="Times New Roman"/>
              </a:rPr>
              <a:t>اقيام</a:t>
            </a:r>
            <a:r>
              <a:rPr lang="ar-IQ" dirty="0">
                <a:effectLst/>
                <a:ea typeface="Calibri"/>
                <a:cs typeface="Times New Roman"/>
              </a:rPr>
              <a:t> متنوعة وبالتالي ضرورة معالجتها بشكل مختلف – هذه الرؤية لها دور حاسم في تعزيز ظهور ادارة المعرفة لان مضمونها ينطبق بشكل اكثر مع المعرفة وهذا يعني ان ادارة المعلومات عبدت الطريق امام ادارة المعرفة </a:t>
            </a:r>
            <a:endParaRPr lang="ar-IQ" dirty="0"/>
          </a:p>
        </p:txBody>
      </p:sp>
    </p:spTree>
    <p:extLst>
      <p:ext uri="{BB962C8B-B14F-4D97-AF65-F5344CB8AC3E}">
        <p14:creationId xmlns:p14="http://schemas.microsoft.com/office/powerpoint/2010/main" val="3234965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79296" cy="6264696"/>
          </a:xfrm>
        </p:spPr>
        <p:txBody>
          <a:bodyPr>
            <a:normAutofit fontScale="92500" lnSpcReduction="20000"/>
          </a:bodyPr>
          <a:lstStyle/>
          <a:p>
            <a:pPr algn="justLow">
              <a:lnSpc>
                <a:spcPct val="115000"/>
              </a:lnSpc>
            </a:pPr>
            <a:r>
              <a:rPr lang="ar-IQ" dirty="0">
                <a:ea typeface="Calibri"/>
                <a:cs typeface="Times New Roman"/>
              </a:rPr>
              <a:t>*حركة الجودة , تركز على الزبون , العمليات التشغيلية , اهداف مشتركة اسهمت في بلورة فكرة ادارة المعرفة اذ انها استفادت بشكل كبير من الاهداف والافكار والمبادئ وكيفيتها في اشكال مختلفة تخص ادارة المعرفة . </a:t>
            </a:r>
            <a:endParaRPr lang="en-US" sz="2400" dirty="0">
              <a:ea typeface="Calibri"/>
              <a:cs typeface="Arial"/>
            </a:endParaRPr>
          </a:p>
          <a:p>
            <a:pPr algn="justLow">
              <a:lnSpc>
                <a:spcPct val="115000"/>
              </a:lnSpc>
            </a:pPr>
            <a:r>
              <a:rPr lang="ar-IQ" dirty="0">
                <a:ea typeface="Calibri"/>
                <a:cs typeface="Times New Roman"/>
              </a:rPr>
              <a:t>ان تطور عمليات المعرفة والهياكل الحاكمة مدينة بشكل كبير لتقنيات التحليل والتحسين التي طورت من قبل حركة الجودة ويمثل ذلك دور مهم لحركة الجودة في ظهور ادارة المعرفة.</a:t>
            </a:r>
            <a:endParaRPr lang="en-US" sz="2400" dirty="0">
              <a:ea typeface="Calibri"/>
              <a:cs typeface="Arial"/>
            </a:endParaRPr>
          </a:p>
          <a:p>
            <a:pPr algn="justLow">
              <a:lnSpc>
                <a:spcPct val="115000"/>
              </a:lnSpc>
            </a:pPr>
            <a:r>
              <a:rPr lang="ar-IQ" dirty="0">
                <a:ea typeface="Calibri"/>
                <a:cs typeface="Times New Roman"/>
              </a:rPr>
              <a:t>    *مداخل رأس المال البشري . الاستثمار في الافراد يقابله معدل العائد والمتمثل </a:t>
            </a:r>
            <a:r>
              <a:rPr lang="ar-IQ" dirty="0" err="1">
                <a:ea typeface="Calibri"/>
                <a:cs typeface="Times New Roman"/>
              </a:rPr>
              <a:t>بانتاجية</a:t>
            </a:r>
            <a:r>
              <a:rPr lang="ar-IQ" dirty="0">
                <a:ea typeface="Calibri"/>
                <a:cs typeface="Times New Roman"/>
              </a:rPr>
              <a:t> هؤلاء الافراد , المهارات , الابداع ,مرونة حركة العمل ,علماً ان عمل ادارة المعرفة مهمته اساساً تتعلق بالمجموعات وشبكات العمل والفرق وليس على الفرد مثل مدخل  رأس المال البشري الا ان ادارة المعرفة بنيت على اساس افكار رأس المال البشري بل يعد احد ادواتها واهدافها . </a:t>
            </a:r>
            <a:endParaRPr lang="en-US" sz="2400" dirty="0">
              <a:ea typeface="Calibri"/>
              <a:cs typeface="Arial"/>
            </a:endParaRPr>
          </a:p>
          <a:p>
            <a:endParaRPr lang="ar-IQ" dirty="0"/>
          </a:p>
        </p:txBody>
      </p:sp>
    </p:spTree>
    <p:extLst>
      <p:ext uri="{BB962C8B-B14F-4D97-AF65-F5344CB8AC3E}">
        <p14:creationId xmlns:p14="http://schemas.microsoft.com/office/powerpoint/2010/main" val="975085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مبررات التحول باتجاه ادارة المعرفة</a:t>
            </a:r>
            <a:endParaRPr lang="ar-IQ" dirty="0"/>
          </a:p>
        </p:txBody>
      </p:sp>
      <p:sp>
        <p:nvSpPr>
          <p:cNvPr id="3" name="عنصر نائب للمحتوى 2"/>
          <p:cNvSpPr>
            <a:spLocks noGrp="1"/>
          </p:cNvSpPr>
          <p:nvPr>
            <p:ph idx="1"/>
          </p:nvPr>
        </p:nvSpPr>
        <p:spPr>
          <a:xfrm>
            <a:off x="457200" y="1340768"/>
            <a:ext cx="8507288" cy="5400600"/>
          </a:xfrm>
        </p:spPr>
        <p:txBody>
          <a:bodyPr>
            <a:normAutofit fontScale="77500" lnSpcReduction="20000"/>
          </a:bodyPr>
          <a:lstStyle/>
          <a:p>
            <a:pPr algn="justLow">
              <a:lnSpc>
                <a:spcPct val="115000"/>
              </a:lnSpc>
            </a:pPr>
            <a:r>
              <a:rPr lang="ar-IQ" dirty="0">
                <a:ea typeface="Calibri"/>
                <a:cs typeface="Times New Roman"/>
              </a:rPr>
              <a:t>تتمثل في كل من الاسباب التالية :</a:t>
            </a:r>
            <a:endParaRPr lang="en-US" sz="2400" dirty="0">
              <a:ea typeface="Calibri"/>
              <a:cs typeface="Arial"/>
            </a:endParaRPr>
          </a:p>
          <a:p>
            <a:pPr lvl="0" algn="justLow">
              <a:lnSpc>
                <a:spcPct val="115000"/>
              </a:lnSpc>
              <a:buFont typeface="+mj-lt"/>
              <a:buAutoNum type="arabicPeriod"/>
            </a:pPr>
            <a:r>
              <a:rPr lang="ar-IQ" dirty="0">
                <a:ea typeface="Calibri"/>
                <a:cs typeface="Times New Roman"/>
              </a:rPr>
              <a:t>تعاظم دور المعرفة في النجاح </a:t>
            </a:r>
            <a:r>
              <a:rPr lang="ar-IQ" dirty="0" err="1">
                <a:ea typeface="Calibri"/>
                <a:cs typeface="Times New Roman"/>
              </a:rPr>
              <a:t>المنظمي</a:t>
            </a:r>
            <a:r>
              <a:rPr lang="ar-IQ" dirty="0">
                <a:ea typeface="Calibri"/>
                <a:cs typeface="Times New Roman"/>
              </a:rPr>
              <a:t> كونها فرصة لتخفيض الكلفة ورفع موجودات المنظمة لتوليد الايرادات الجديدة .</a:t>
            </a:r>
            <a:endParaRPr lang="en-US" sz="2400" dirty="0">
              <a:ea typeface="Calibri"/>
              <a:cs typeface="Arial"/>
            </a:endParaRPr>
          </a:p>
          <a:p>
            <a:pPr lvl="0" algn="justLow">
              <a:lnSpc>
                <a:spcPct val="115000"/>
              </a:lnSpc>
              <a:buFont typeface="+mj-lt"/>
              <a:buAutoNum type="arabicPeriod"/>
            </a:pPr>
            <a:r>
              <a:rPr lang="ar-IQ" dirty="0">
                <a:ea typeface="Calibri"/>
                <a:cs typeface="Times New Roman"/>
              </a:rPr>
              <a:t> العولمة ،جعلت العالم على تماس مباشر بوسائل سهلة قليلة الكلفة مثل انترنيت مما اسهم بخلق وتبادل التقارير القياسية وتوفير نظم اتصال عن بعد وتوفير بنى تحتية للاتصالات.</a:t>
            </a:r>
            <a:endParaRPr lang="en-US" sz="2400" dirty="0">
              <a:ea typeface="Calibri"/>
              <a:cs typeface="Arial"/>
            </a:endParaRPr>
          </a:p>
          <a:p>
            <a:pPr lvl="0" algn="justLow">
              <a:lnSpc>
                <a:spcPct val="115000"/>
              </a:lnSpc>
              <a:buFont typeface="+mj-lt"/>
              <a:buAutoNum type="arabicPeriod"/>
            </a:pPr>
            <a:r>
              <a:rPr lang="ar-IQ" dirty="0" err="1">
                <a:ea typeface="Calibri"/>
                <a:cs typeface="Times New Roman"/>
              </a:rPr>
              <a:t>اللاملموسية</a:t>
            </a:r>
            <a:r>
              <a:rPr lang="ar-IQ" dirty="0">
                <a:ea typeface="Calibri"/>
                <a:cs typeface="Times New Roman"/>
              </a:rPr>
              <a:t> القياسية للمعرفة ذاتها اصبحت المنظمة قادرة على تلمس اثر المعرفة في عمليات الاعمال فيها وقادرة على قياس الاثر بشفافية .</a:t>
            </a:r>
            <a:endParaRPr lang="en-US" sz="2400" dirty="0">
              <a:ea typeface="Calibri"/>
              <a:cs typeface="Arial"/>
            </a:endParaRPr>
          </a:p>
          <a:p>
            <a:pPr algn="justLow">
              <a:lnSpc>
                <a:spcPct val="115000"/>
              </a:lnSpc>
            </a:pPr>
            <a:r>
              <a:rPr lang="ar-IQ" dirty="0">
                <a:ea typeface="Calibri"/>
                <a:cs typeface="Times New Roman"/>
              </a:rPr>
              <a:t>     4- ادراك اسواق المال العالمية بان المعلومات والمعرفة (اساس راس المال الفكري للمنظمة) هي مصدر الميزة التنافسية وهي اهم من المصادر التقليدية (الارض ، العمل ، راس المال).</a:t>
            </a:r>
            <a:endParaRPr lang="en-US" sz="2400" dirty="0">
              <a:ea typeface="Calibri"/>
              <a:cs typeface="Arial"/>
            </a:endParaRPr>
          </a:p>
          <a:p>
            <a:pPr algn="justLow">
              <a:lnSpc>
                <a:spcPct val="115000"/>
              </a:lnSpc>
            </a:pPr>
            <a:r>
              <a:rPr lang="ar-IQ" dirty="0">
                <a:ea typeface="Calibri"/>
                <a:cs typeface="Times New Roman"/>
              </a:rPr>
              <a:t>    5- تتشعب ادارة المعرفة والاحتمالية الكبيرة في تطبيقها فضلا عن وجود انواع متعددة من المعرفة وتنوع النظم والعمليات التي تدعم تطبيقها .</a:t>
            </a:r>
            <a:endParaRPr lang="en-US" sz="2400" dirty="0">
              <a:ea typeface="Calibri"/>
              <a:cs typeface="Arial"/>
            </a:endParaRPr>
          </a:p>
          <a:p>
            <a:endParaRPr lang="ar-IQ" dirty="0"/>
          </a:p>
        </p:txBody>
      </p:sp>
    </p:spTree>
    <p:extLst>
      <p:ext uri="{BB962C8B-B14F-4D97-AF65-F5344CB8AC3E}">
        <p14:creationId xmlns:p14="http://schemas.microsoft.com/office/powerpoint/2010/main" val="24816487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507288" cy="6552728"/>
          </a:xfrm>
        </p:spPr>
        <p:txBody>
          <a:bodyPr>
            <a:normAutofit fontScale="92500" lnSpcReduction="20000"/>
          </a:bodyPr>
          <a:lstStyle/>
          <a:p>
            <a:pPr algn="justLow">
              <a:lnSpc>
                <a:spcPct val="115000"/>
              </a:lnSpc>
            </a:pPr>
            <a:r>
              <a:rPr lang="ar-IQ" dirty="0">
                <a:ea typeface="Calibri"/>
                <a:cs typeface="Times New Roman"/>
              </a:rPr>
              <a:t>- تزايد الادراك بان القيمة الحقيقية والبعيدة لمدى المعرفة ليس بالضرورة تعتمد على قيمتها في لحظة توليدها.</a:t>
            </a:r>
            <a:endParaRPr lang="en-US" sz="2400" dirty="0">
              <a:ea typeface="Calibri"/>
              <a:cs typeface="Arial"/>
            </a:endParaRPr>
          </a:p>
          <a:p>
            <a:pPr algn="justLow">
              <a:lnSpc>
                <a:spcPct val="115000"/>
              </a:lnSpc>
            </a:pPr>
            <a:r>
              <a:rPr lang="ar-IQ" dirty="0">
                <a:ea typeface="Calibri"/>
                <a:cs typeface="Times New Roman"/>
              </a:rPr>
              <a:t>   7- التعزيز المستمر للموجودات المعرفية عبر تطوير المعرفة الجديدة يجعل من اداراتها عملية معقدة مما يحتم الدفع باتجاه تطوير برامج الادارة المعرفة .</a:t>
            </a:r>
            <a:endParaRPr lang="en-US" sz="2400" dirty="0">
              <a:ea typeface="Calibri"/>
              <a:cs typeface="Arial"/>
            </a:endParaRPr>
          </a:p>
          <a:p>
            <a:pPr algn="justLow">
              <a:lnSpc>
                <a:spcPct val="115000"/>
              </a:lnSpc>
            </a:pPr>
            <a:r>
              <a:rPr lang="ar-IQ" dirty="0">
                <a:ea typeface="Calibri"/>
                <a:cs typeface="Times New Roman"/>
              </a:rPr>
              <a:t>  8- اختلاف طبيعة المعرفة كثيرا عن البيانات والمعلومات فضلا عن اختلاف نظم </a:t>
            </a:r>
            <a:r>
              <a:rPr lang="ar-IQ" dirty="0" err="1">
                <a:ea typeface="Calibri"/>
                <a:cs typeface="Times New Roman"/>
              </a:rPr>
              <a:t>نفسيرها</a:t>
            </a:r>
            <a:r>
              <a:rPr lang="ar-IQ" dirty="0">
                <a:ea typeface="Calibri"/>
                <a:cs typeface="Times New Roman"/>
              </a:rPr>
              <a:t> ونقلها عن نظم تفسير ونقل المعلومات وبالتالي تكون القيمة المضافة لها تختلف عن القيمة المضافة للمعلومات.</a:t>
            </a:r>
            <a:endParaRPr lang="en-US" sz="2400" dirty="0">
              <a:ea typeface="Calibri"/>
              <a:cs typeface="Arial"/>
            </a:endParaRPr>
          </a:p>
          <a:p>
            <a:pPr algn="justLow">
              <a:lnSpc>
                <a:spcPct val="115000"/>
              </a:lnSpc>
            </a:pPr>
            <a:r>
              <a:rPr lang="ar-IQ" dirty="0">
                <a:ea typeface="Calibri"/>
                <a:cs typeface="Times New Roman"/>
              </a:rPr>
              <a:t>  9- التغيير الواسع والسريع </a:t>
            </a:r>
            <a:r>
              <a:rPr lang="ar-IQ" dirty="0" err="1">
                <a:ea typeface="Calibri"/>
                <a:cs typeface="Times New Roman"/>
              </a:rPr>
              <a:t>لاذواق</a:t>
            </a:r>
            <a:r>
              <a:rPr lang="ar-IQ" dirty="0">
                <a:ea typeface="Calibri"/>
                <a:cs typeface="Times New Roman"/>
              </a:rPr>
              <a:t> واتجاه الزبون جعل الانماط الادارية التقليدية غير متناغمة لمواكبة تلك التغييرات .</a:t>
            </a:r>
            <a:endParaRPr lang="en-US" sz="2400" dirty="0">
              <a:ea typeface="Calibri"/>
              <a:cs typeface="Arial"/>
            </a:endParaRPr>
          </a:p>
          <a:p>
            <a:pPr algn="justLow">
              <a:lnSpc>
                <a:spcPct val="115000"/>
              </a:lnSpc>
            </a:pPr>
            <a:r>
              <a:rPr lang="ar-IQ" dirty="0">
                <a:ea typeface="Calibri"/>
                <a:cs typeface="Times New Roman"/>
              </a:rPr>
              <a:t>10- اتساع المجالات التي نجحت ادارة المعرفة بمعالجتها سيما في مجال التنافس ، الابداع ، التجديد والتنوع.</a:t>
            </a:r>
            <a:endParaRPr lang="en-US" sz="2400" dirty="0">
              <a:ea typeface="Calibri"/>
              <a:cs typeface="Arial"/>
            </a:endParaRPr>
          </a:p>
          <a:p>
            <a:pPr algn="justLow">
              <a:lnSpc>
                <a:spcPct val="115000"/>
              </a:lnSpc>
            </a:pPr>
            <a:r>
              <a:rPr lang="ar-IQ" sz="1800" dirty="0">
                <a:ea typeface="Calibri"/>
                <a:cs typeface="Times New Roman"/>
              </a:rPr>
              <a:t> </a:t>
            </a:r>
            <a:endParaRPr lang="en-US" sz="2400" dirty="0">
              <a:ea typeface="Calibri"/>
              <a:cs typeface="Arial"/>
            </a:endParaRPr>
          </a:p>
          <a:p>
            <a:endParaRPr lang="ar-IQ" dirty="0"/>
          </a:p>
        </p:txBody>
      </p:sp>
    </p:spTree>
    <p:extLst>
      <p:ext uri="{BB962C8B-B14F-4D97-AF65-F5344CB8AC3E}">
        <p14:creationId xmlns:p14="http://schemas.microsoft.com/office/powerpoint/2010/main" val="3720320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rPr>
              <a:t>مدارس ادارة المعرفة</a:t>
            </a:r>
            <a:r>
              <a:rPr lang="ar-IQ" sz="4000" dirty="0">
                <a:ea typeface="Calibri"/>
              </a:rPr>
              <a:t>: </a:t>
            </a:r>
            <a:endParaRPr lang="ar-IQ" dirty="0"/>
          </a:p>
        </p:txBody>
      </p:sp>
      <p:sp>
        <p:nvSpPr>
          <p:cNvPr id="3" name="عنصر نائب للمحتوى 2"/>
          <p:cNvSpPr>
            <a:spLocks noGrp="1"/>
          </p:cNvSpPr>
          <p:nvPr>
            <p:ph idx="1"/>
          </p:nvPr>
        </p:nvSpPr>
        <p:spPr>
          <a:xfrm>
            <a:off x="457200" y="1268760"/>
            <a:ext cx="8507288" cy="5328592"/>
          </a:xfrm>
        </p:spPr>
        <p:txBody>
          <a:bodyPr>
            <a:normAutofit fontScale="70000" lnSpcReduction="20000"/>
          </a:bodyPr>
          <a:lstStyle/>
          <a:p>
            <a:pPr algn="justLow">
              <a:lnSpc>
                <a:spcPct val="115000"/>
              </a:lnSpc>
            </a:pPr>
            <a:r>
              <a:rPr lang="ar-IQ" dirty="0">
                <a:ea typeface="Calibri"/>
                <a:cs typeface="Times New Roman"/>
              </a:rPr>
              <a:t> صنف (</a:t>
            </a:r>
            <a:r>
              <a:rPr lang="en-US" dirty="0">
                <a:effectLst/>
                <a:latin typeface="Times New Roman"/>
                <a:ea typeface="Calibri"/>
                <a:cs typeface="Arial"/>
              </a:rPr>
              <a:t>Earl 2001</a:t>
            </a:r>
            <a:r>
              <a:rPr lang="ar-IQ" dirty="0">
                <a:ea typeface="Calibri"/>
                <a:cs typeface="Times New Roman"/>
              </a:rPr>
              <a:t>) اربعة مدارس وكما </a:t>
            </a:r>
            <a:r>
              <a:rPr lang="ar-IQ" dirty="0" err="1">
                <a:ea typeface="Calibri"/>
                <a:cs typeface="Times New Roman"/>
              </a:rPr>
              <a:t>ياتي</a:t>
            </a:r>
            <a:r>
              <a:rPr lang="ar-IQ" dirty="0">
                <a:ea typeface="Calibri"/>
                <a:cs typeface="Times New Roman"/>
              </a:rPr>
              <a:t>:</a:t>
            </a:r>
            <a:r>
              <a:rPr lang="en-US" dirty="0">
                <a:effectLst/>
                <a:latin typeface="Times New Roman"/>
                <a:ea typeface="Calibri"/>
                <a:cs typeface="Arial"/>
              </a:rPr>
              <a:t> -</a:t>
            </a:r>
            <a:endParaRPr lang="en-US" sz="2400" dirty="0">
              <a:ea typeface="Calibri"/>
              <a:cs typeface="Arial"/>
            </a:endParaRPr>
          </a:p>
          <a:p>
            <a:pPr lvl="0" algn="justLow">
              <a:lnSpc>
                <a:spcPct val="115000"/>
              </a:lnSpc>
              <a:buFont typeface="+mj-lt"/>
              <a:buAutoNum type="arabicPeriod"/>
            </a:pPr>
            <a:r>
              <a:rPr lang="ar-IQ" dirty="0">
                <a:ea typeface="Calibri"/>
                <a:cs typeface="Times New Roman"/>
              </a:rPr>
              <a:t>مدرسة تكنوقراطية :</a:t>
            </a:r>
            <a:endParaRPr lang="en-US" sz="2400" dirty="0">
              <a:ea typeface="Calibri"/>
              <a:cs typeface="Arial"/>
            </a:endParaRPr>
          </a:p>
          <a:p>
            <a:pPr marL="228600" algn="justLow">
              <a:lnSpc>
                <a:spcPct val="115000"/>
              </a:lnSpc>
            </a:pPr>
            <a:r>
              <a:rPr lang="ar-IQ" dirty="0">
                <a:ea typeface="Calibri"/>
                <a:cs typeface="Times New Roman"/>
              </a:rPr>
              <a:t> اساسها : تقانة المعلومات والادارة اذ يجب تفعيل المعرفة المتخصصة ورسم خارطة لها وترميزها ورقابتها وتحديثها ضمن قواعد المعرفة.</a:t>
            </a:r>
            <a:endParaRPr lang="en-US" sz="2400" dirty="0">
              <a:ea typeface="Calibri"/>
              <a:cs typeface="Arial"/>
            </a:endParaRPr>
          </a:p>
          <a:p>
            <a:pPr marL="228600" algn="justLow">
              <a:lnSpc>
                <a:spcPct val="115000"/>
              </a:lnSpc>
            </a:pPr>
            <a:r>
              <a:rPr lang="ar-IQ" dirty="0">
                <a:ea typeface="Calibri"/>
                <a:cs typeface="Times New Roman"/>
              </a:rPr>
              <a:t>        : غياب تقانة المعلومات والاتصالات </a:t>
            </a:r>
            <a:r>
              <a:rPr lang="ar-IQ" dirty="0" err="1">
                <a:ea typeface="Calibri"/>
                <a:cs typeface="Times New Roman"/>
              </a:rPr>
              <a:t>لاتكون</a:t>
            </a:r>
            <a:r>
              <a:rPr lang="ar-IQ" dirty="0">
                <a:ea typeface="Calibri"/>
                <a:cs typeface="Times New Roman"/>
              </a:rPr>
              <a:t> هذه المدرسة ممكنة.</a:t>
            </a:r>
            <a:endParaRPr lang="en-US" sz="2400" dirty="0">
              <a:ea typeface="Calibri"/>
              <a:cs typeface="Arial"/>
            </a:endParaRPr>
          </a:p>
          <a:p>
            <a:pPr marL="228600" algn="justLow">
              <a:lnSpc>
                <a:spcPct val="115000"/>
              </a:lnSpc>
            </a:pPr>
            <a:r>
              <a:rPr lang="ar-IQ" dirty="0">
                <a:ea typeface="Calibri"/>
                <a:cs typeface="Times New Roman"/>
              </a:rPr>
              <a:t>        : استخدام قواميس المعرفة لتسهيل توزيع المعرفة .</a:t>
            </a:r>
            <a:endParaRPr lang="en-US" sz="2400" dirty="0">
              <a:ea typeface="Calibri"/>
              <a:cs typeface="Arial"/>
            </a:endParaRPr>
          </a:p>
          <a:p>
            <a:pPr marL="228600" algn="justLow">
              <a:lnSpc>
                <a:spcPct val="115000"/>
              </a:lnSpc>
            </a:pPr>
            <a:r>
              <a:rPr lang="ar-IQ" dirty="0">
                <a:ea typeface="Calibri"/>
                <a:cs typeface="Times New Roman"/>
              </a:rPr>
              <a:t>        : مكافاة الاسهامات في قواعد المعرفة وضرورة وجود الدافع المستمر لتحسين عملية المعرفة.</a:t>
            </a:r>
            <a:endParaRPr lang="en-US" sz="2400" dirty="0">
              <a:ea typeface="Calibri"/>
              <a:cs typeface="Arial"/>
            </a:endParaRPr>
          </a:p>
          <a:p>
            <a:pPr marL="228600" algn="justLow">
              <a:lnSpc>
                <a:spcPct val="115000"/>
              </a:lnSpc>
            </a:pPr>
            <a:r>
              <a:rPr lang="ar-IQ" dirty="0">
                <a:ea typeface="Calibri"/>
                <a:cs typeface="Times New Roman"/>
              </a:rPr>
              <a:t>2- مدرسة اقتصادية </a:t>
            </a:r>
            <a:endParaRPr lang="en-US" sz="2400" dirty="0">
              <a:ea typeface="Calibri"/>
              <a:cs typeface="Arial"/>
            </a:endParaRPr>
          </a:p>
          <a:p>
            <a:pPr marL="228600" algn="justLow">
              <a:lnSpc>
                <a:spcPct val="115000"/>
              </a:lnSpc>
            </a:pPr>
            <a:r>
              <a:rPr lang="ar-IQ" dirty="0">
                <a:ea typeface="Calibri"/>
                <a:cs typeface="Times New Roman"/>
              </a:rPr>
              <a:t> اساسها : خلق تدفقات ايرادات ناتجة عن استغلال المعرفة ورأس المال الفكري.</a:t>
            </a:r>
            <a:endParaRPr lang="en-US" sz="2400" dirty="0">
              <a:ea typeface="Calibri"/>
              <a:cs typeface="Arial"/>
            </a:endParaRPr>
          </a:p>
          <a:p>
            <a:pPr marL="228600" algn="justLow">
              <a:lnSpc>
                <a:spcPct val="115000"/>
              </a:lnSpc>
            </a:pPr>
            <a:r>
              <a:rPr lang="ar-IQ" dirty="0">
                <a:ea typeface="Calibri"/>
                <a:cs typeface="Times New Roman"/>
              </a:rPr>
              <a:t>          : نقوم لاستغلال المعرفة وتأكيد اقل على استكشافها بمعنى </a:t>
            </a:r>
            <a:r>
              <a:rPr lang="ar-IQ" dirty="0" err="1">
                <a:ea typeface="Calibri"/>
                <a:cs typeface="Times New Roman"/>
              </a:rPr>
              <a:t>تاكيد</a:t>
            </a:r>
            <a:r>
              <a:rPr lang="ar-IQ" dirty="0">
                <a:ea typeface="Calibri"/>
                <a:cs typeface="Times New Roman"/>
              </a:rPr>
              <a:t> على حماية واستغلال موجودات المعرفة  لتحقيق عائد الاستثمار.</a:t>
            </a:r>
            <a:endParaRPr lang="en-US" sz="2400" dirty="0">
              <a:ea typeface="Calibri"/>
              <a:cs typeface="Arial"/>
            </a:endParaRPr>
          </a:p>
          <a:p>
            <a:pPr marL="228600" algn="justLow">
              <a:lnSpc>
                <a:spcPct val="115000"/>
              </a:lnSpc>
            </a:pPr>
            <a:r>
              <a:rPr lang="ar-IQ" dirty="0">
                <a:ea typeface="Calibri"/>
                <a:cs typeface="Times New Roman"/>
              </a:rPr>
              <a:t>         : قدرة الادارة الهجومية لملكية قيمة المعرفة، والقدرة على ادارة الموجودات الفكرية بوصفها عمليات روتينية </a:t>
            </a:r>
            <a:r>
              <a:rPr lang="ar-IQ" dirty="0" err="1">
                <a:ea typeface="Calibri"/>
                <a:cs typeface="Times New Roman"/>
              </a:rPr>
              <a:t>بالامكان</a:t>
            </a:r>
            <a:r>
              <a:rPr lang="ar-IQ" dirty="0">
                <a:ea typeface="Calibri"/>
                <a:cs typeface="Times New Roman"/>
              </a:rPr>
              <a:t> جعلها عوامل نجاح كامنة وراء نجاح هذه المدارس .</a:t>
            </a:r>
            <a:endParaRPr lang="en-US" sz="2400" dirty="0">
              <a:ea typeface="Calibri"/>
              <a:cs typeface="Arial"/>
            </a:endParaRPr>
          </a:p>
          <a:p>
            <a:endParaRPr lang="ar-IQ" dirty="0"/>
          </a:p>
        </p:txBody>
      </p:sp>
    </p:spTree>
    <p:extLst>
      <p:ext uri="{BB962C8B-B14F-4D97-AF65-F5344CB8AC3E}">
        <p14:creationId xmlns:p14="http://schemas.microsoft.com/office/powerpoint/2010/main" val="270585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endParaRPr lang="ar-IQ" dirty="0"/>
          </a:p>
        </p:txBody>
      </p:sp>
      <p:sp>
        <p:nvSpPr>
          <p:cNvPr id="4" name="مستطيل 3"/>
          <p:cNvSpPr/>
          <p:nvPr/>
        </p:nvSpPr>
        <p:spPr>
          <a:xfrm>
            <a:off x="2286000" y="993718"/>
            <a:ext cx="4572000" cy="4870564"/>
          </a:xfrm>
          <a:prstGeom prst="rect">
            <a:avLst/>
          </a:prstGeom>
        </p:spPr>
        <p:txBody>
          <a:bodyPr>
            <a:spAutoFit/>
          </a:bodyPr>
          <a:lstStyle/>
          <a:p>
            <a:pPr marL="228600" algn="justLow">
              <a:lnSpc>
                <a:spcPct val="115000"/>
              </a:lnSpc>
            </a:pPr>
            <a:r>
              <a:rPr lang="ar-IQ" dirty="0">
                <a:ea typeface="Calibri"/>
                <a:cs typeface="Times New Roman"/>
              </a:rPr>
              <a:t>- مدرسة سلوكية </a:t>
            </a:r>
            <a:endParaRPr lang="en-US" dirty="0">
              <a:ea typeface="Calibri"/>
              <a:cs typeface="Arial"/>
            </a:endParaRPr>
          </a:p>
          <a:p>
            <a:pPr marL="228600" algn="justLow">
              <a:lnSpc>
                <a:spcPct val="115000"/>
              </a:lnSpc>
            </a:pPr>
            <a:r>
              <a:rPr lang="ar-IQ" dirty="0">
                <a:ea typeface="Calibri"/>
                <a:cs typeface="Times New Roman"/>
              </a:rPr>
              <a:t> اساسها : تحفز وتؤثر على المدراء والادارة لتكون تفاعلية في الابداع والمشاركة واستخدام المعرفة بوصفها مورد.</a:t>
            </a:r>
            <a:endParaRPr lang="en-US" dirty="0">
              <a:ea typeface="Calibri"/>
              <a:cs typeface="Arial"/>
            </a:endParaRPr>
          </a:p>
          <a:p>
            <a:pPr marL="228600" algn="justLow">
              <a:lnSpc>
                <a:spcPct val="115000"/>
              </a:lnSpc>
            </a:pPr>
            <a:r>
              <a:rPr lang="ar-IQ" dirty="0">
                <a:ea typeface="Calibri"/>
                <a:cs typeface="Times New Roman"/>
              </a:rPr>
              <a:t>          : تشجع تحطيم قيود المعرفة مؤكدة على ان العلاقة بين صناع المعرفة يجب ان تكون متوسعة ومؤيدة لحالات تجميع مجاميع الافراد ذوي المصالح والمشكلات والخبرات المشتركة في هياكل وشبكات </a:t>
            </a:r>
            <a:r>
              <a:rPr lang="ar-IQ" dirty="0" err="1">
                <a:ea typeface="Calibri"/>
                <a:cs typeface="Times New Roman"/>
              </a:rPr>
              <a:t>منظمية</a:t>
            </a:r>
            <a:r>
              <a:rPr lang="ar-IQ" dirty="0">
                <a:ea typeface="Calibri"/>
                <a:cs typeface="Times New Roman"/>
              </a:rPr>
              <a:t> ذات اهداف مشتركة للمشاركة بالمعرفة .</a:t>
            </a:r>
            <a:endParaRPr lang="en-US" dirty="0">
              <a:ea typeface="Calibri"/>
              <a:cs typeface="Arial"/>
            </a:endParaRPr>
          </a:p>
          <a:p>
            <a:pPr marL="228600" algn="justLow">
              <a:lnSpc>
                <a:spcPct val="115000"/>
              </a:lnSpc>
            </a:pPr>
            <a:r>
              <a:rPr lang="ar-IQ" dirty="0">
                <a:ea typeface="Calibri"/>
                <a:cs typeface="Times New Roman"/>
              </a:rPr>
              <a:t> </a:t>
            </a:r>
            <a:endParaRPr lang="en-US" dirty="0">
              <a:ea typeface="Calibri"/>
              <a:cs typeface="Arial"/>
            </a:endParaRPr>
          </a:p>
          <a:p>
            <a:pPr marL="228600" algn="justLow">
              <a:lnSpc>
                <a:spcPct val="115000"/>
              </a:lnSpc>
            </a:pPr>
            <a:r>
              <a:rPr lang="ar-IQ" dirty="0">
                <a:ea typeface="Calibri"/>
                <a:cs typeface="Times New Roman"/>
              </a:rPr>
              <a:t>4- مدرسة </a:t>
            </a:r>
            <a:r>
              <a:rPr lang="ar-IQ" dirty="0" err="1">
                <a:ea typeface="Calibri"/>
                <a:cs typeface="Times New Roman"/>
              </a:rPr>
              <a:t>ستراتيجية</a:t>
            </a:r>
            <a:r>
              <a:rPr lang="ar-IQ" dirty="0">
                <a:ea typeface="Calibri"/>
                <a:cs typeface="Times New Roman"/>
              </a:rPr>
              <a:t> </a:t>
            </a:r>
            <a:endParaRPr lang="en-US" dirty="0">
              <a:ea typeface="Calibri"/>
              <a:cs typeface="Arial"/>
            </a:endParaRPr>
          </a:p>
          <a:p>
            <a:pPr marL="228600" algn="justLow">
              <a:lnSpc>
                <a:spcPct val="115000"/>
              </a:lnSpc>
            </a:pPr>
            <a:r>
              <a:rPr lang="ar-IQ" dirty="0">
                <a:ea typeface="Calibri"/>
                <a:cs typeface="Times New Roman"/>
              </a:rPr>
              <a:t> اساسها : رفع الوعي حول القيمة المعرفية بوصفها مورد </a:t>
            </a:r>
            <a:r>
              <a:rPr lang="ar-IQ" dirty="0" err="1">
                <a:ea typeface="Calibri"/>
                <a:cs typeface="Times New Roman"/>
              </a:rPr>
              <a:t>ستراتيجي</a:t>
            </a:r>
            <a:r>
              <a:rPr lang="ar-IQ" dirty="0">
                <a:ea typeface="Calibri"/>
                <a:cs typeface="Times New Roman"/>
              </a:rPr>
              <a:t> لان ادارة المعرفة هي جوهر </a:t>
            </a:r>
            <a:r>
              <a:rPr lang="ar-IQ" dirty="0" err="1">
                <a:ea typeface="Calibri"/>
                <a:cs typeface="Times New Roman"/>
              </a:rPr>
              <a:t>الستراتيجية</a:t>
            </a:r>
            <a:r>
              <a:rPr lang="ar-IQ" dirty="0">
                <a:ea typeface="Calibri"/>
                <a:cs typeface="Times New Roman"/>
              </a:rPr>
              <a:t> التنافسية للمنظمة.</a:t>
            </a:r>
            <a:endParaRPr lang="en-US" dirty="0">
              <a:ea typeface="Calibri"/>
              <a:cs typeface="Arial"/>
            </a:endParaRPr>
          </a:p>
          <a:p>
            <a:pPr marL="228600" algn="justLow">
              <a:lnSpc>
                <a:spcPct val="115000"/>
              </a:lnSpc>
            </a:pPr>
            <a:r>
              <a:rPr lang="ar-IQ" dirty="0">
                <a:ea typeface="Calibri"/>
                <a:cs typeface="Times New Roman"/>
              </a:rPr>
              <a:t>*</a:t>
            </a:r>
            <a:r>
              <a:rPr lang="ar-IQ" dirty="0" err="1">
                <a:ea typeface="Calibri"/>
                <a:cs typeface="Times New Roman"/>
              </a:rPr>
              <a:t>لايوجد</a:t>
            </a:r>
            <a:r>
              <a:rPr lang="ar-IQ" dirty="0">
                <a:ea typeface="Calibri"/>
                <a:cs typeface="Times New Roman"/>
              </a:rPr>
              <a:t> تفوق مدرسة على المدارس الاخرى وفقاً لراي </a:t>
            </a:r>
            <a:r>
              <a:rPr lang="en-US" dirty="0">
                <a:effectLst/>
                <a:latin typeface="Times New Roman"/>
                <a:ea typeface="Calibri"/>
                <a:cs typeface="Arial"/>
              </a:rPr>
              <a:t>EARL</a:t>
            </a:r>
            <a:r>
              <a:rPr lang="ar-IQ" dirty="0">
                <a:ea typeface="Calibri"/>
                <a:cs typeface="Times New Roman"/>
              </a:rPr>
              <a:t> .</a:t>
            </a:r>
            <a:endParaRPr lang="en-US" dirty="0">
              <a:ea typeface="Calibri"/>
              <a:cs typeface="Arial"/>
            </a:endParaRPr>
          </a:p>
        </p:txBody>
      </p:sp>
    </p:spTree>
    <p:extLst>
      <p:ext uri="{BB962C8B-B14F-4D97-AF65-F5344CB8AC3E}">
        <p14:creationId xmlns:p14="http://schemas.microsoft.com/office/powerpoint/2010/main" val="1169194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228600">
              <a:lnSpc>
                <a:spcPct val="115000"/>
              </a:lnSpc>
            </a:pPr>
            <a:r>
              <a:rPr lang="ar-IQ" b="1" dirty="0">
                <a:ea typeface="Calibri"/>
              </a:rPr>
              <a:t>ادارة المعرفة والاقتصاد المعرفي</a:t>
            </a:r>
            <a:br>
              <a:rPr lang="en-US" sz="2400" dirty="0">
                <a:ea typeface="Calibri"/>
                <a:cs typeface="Arial"/>
              </a:rPr>
            </a:br>
            <a:endParaRPr lang="ar-IQ" dirty="0"/>
          </a:p>
        </p:txBody>
      </p:sp>
      <p:sp>
        <p:nvSpPr>
          <p:cNvPr id="3" name="عنصر نائب للمحتوى 2"/>
          <p:cNvSpPr>
            <a:spLocks noGrp="1"/>
          </p:cNvSpPr>
          <p:nvPr>
            <p:ph idx="1"/>
          </p:nvPr>
        </p:nvSpPr>
        <p:spPr>
          <a:xfrm>
            <a:off x="457200" y="1052736"/>
            <a:ext cx="8229600" cy="5073427"/>
          </a:xfrm>
        </p:spPr>
        <p:txBody>
          <a:bodyPr>
            <a:normAutofit fontScale="85000" lnSpcReduction="20000"/>
          </a:bodyPr>
          <a:lstStyle/>
          <a:p>
            <a:r>
              <a:rPr lang="ar-IQ" dirty="0">
                <a:effectLst/>
                <a:ea typeface="Calibri"/>
                <a:cs typeface="Times New Roman"/>
              </a:rPr>
              <a:t>*بناء نموذج اقتصادي وخلق التنافس يوجد </a:t>
            </a:r>
            <a:r>
              <a:rPr lang="ar-IQ" dirty="0" err="1">
                <a:effectLst/>
                <a:ea typeface="Calibri"/>
                <a:cs typeface="Times New Roman"/>
              </a:rPr>
              <a:t>ستراتيجين</a:t>
            </a:r>
            <a:r>
              <a:rPr lang="ar-IQ" dirty="0">
                <a:effectLst/>
                <a:ea typeface="Calibri"/>
                <a:cs typeface="Times New Roman"/>
              </a:rPr>
              <a:t> وهي </a:t>
            </a:r>
          </a:p>
          <a:p>
            <a:pPr algn="justLow">
              <a:lnSpc>
                <a:spcPct val="115000"/>
              </a:lnSpc>
            </a:pPr>
            <a:r>
              <a:rPr lang="ar-IQ" dirty="0" err="1">
                <a:ea typeface="Calibri"/>
                <a:cs typeface="Times New Roman"/>
              </a:rPr>
              <a:t>ستراتيجية</a:t>
            </a:r>
            <a:r>
              <a:rPr lang="ar-IQ" dirty="0">
                <a:ea typeface="Calibri"/>
                <a:cs typeface="Times New Roman"/>
              </a:rPr>
              <a:t> ترميزية </a:t>
            </a:r>
            <a:r>
              <a:rPr lang="en-US" dirty="0">
                <a:effectLst/>
                <a:latin typeface="Times New Roman"/>
                <a:ea typeface="Calibri"/>
                <a:cs typeface="Arial"/>
              </a:rPr>
              <a:t>Codification</a:t>
            </a:r>
            <a:r>
              <a:rPr lang="ar-IQ" dirty="0">
                <a:ea typeface="Calibri"/>
                <a:cs typeface="Times New Roman"/>
              </a:rPr>
              <a:t> تتمحور حول الحاسوب اذ توفر نظم معلومات سريع وذي جودة وموثوقية باستخدام المعرفة </a:t>
            </a:r>
            <a:r>
              <a:rPr lang="ar-IQ" dirty="0" err="1">
                <a:ea typeface="Calibri"/>
                <a:cs typeface="Times New Roman"/>
              </a:rPr>
              <a:t>المرمزة</a:t>
            </a:r>
            <a:r>
              <a:rPr lang="ar-IQ" dirty="0">
                <a:ea typeface="Calibri"/>
                <a:cs typeface="Times New Roman"/>
              </a:rPr>
              <a:t> ، يميل النموذج الاقتصادي هنا الى اقتصاديات اعادة الاستخدام من خلال الاستثمار في الموجودات المعرفية واستخدام فرق عمل كبيرة بمعدل عال من المشاركة مع الاخرين والتركيز على توليد عوائد كبيرة.</a:t>
            </a:r>
            <a:endParaRPr lang="en-US" sz="2400" dirty="0">
              <a:ea typeface="Calibri"/>
              <a:cs typeface="Arial"/>
            </a:endParaRPr>
          </a:p>
          <a:p>
            <a:pPr algn="justLow">
              <a:lnSpc>
                <a:spcPct val="115000"/>
              </a:lnSpc>
            </a:pPr>
            <a:r>
              <a:rPr lang="ar-IQ" dirty="0">
                <a:ea typeface="Calibri"/>
                <a:cs typeface="Times New Roman"/>
              </a:rPr>
              <a:t>2- </a:t>
            </a:r>
            <a:r>
              <a:rPr lang="ar-IQ" dirty="0" err="1">
                <a:ea typeface="Calibri"/>
                <a:cs typeface="Times New Roman"/>
              </a:rPr>
              <a:t>ستراتيجية</a:t>
            </a:r>
            <a:r>
              <a:rPr lang="ar-IQ" dirty="0">
                <a:ea typeface="Calibri"/>
                <a:cs typeface="Times New Roman"/>
              </a:rPr>
              <a:t> شخصية </a:t>
            </a:r>
            <a:r>
              <a:rPr lang="en-US" dirty="0">
                <a:effectLst/>
                <a:latin typeface="Times New Roman"/>
                <a:ea typeface="Calibri"/>
                <a:cs typeface="Arial"/>
              </a:rPr>
              <a:t>person initiation </a:t>
            </a:r>
            <a:r>
              <a:rPr lang="ar-IQ" dirty="0">
                <a:ea typeface="Calibri"/>
                <a:cs typeface="Times New Roman"/>
              </a:rPr>
              <a:t> توفر المشورة التحليلية الفورية والخلاقة حول المشكلات </a:t>
            </a:r>
            <a:r>
              <a:rPr lang="ar-IQ" dirty="0" err="1">
                <a:ea typeface="Calibri"/>
                <a:cs typeface="Times New Roman"/>
              </a:rPr>
              <a:t>الستراتيجية</a:t>
            </a:r>
            <a:r>
              <a:rPr lang="ar-IQ" dirty="0">
                <a:ea typeface="Calibri"/>
                <a:cs typeface="Times New Roman"/>
              </a:rPr>
              <a:t> بواسطة قنوات الخبرة الفردية </a:t>
            </a:r>
            <a:r>
              <a:rPr lang="ar-IQ" dirty="0" err="1">
                <a:ea typeface="Calibri"/>
                <a:cs typeface="Times New Roman"/>
              </a:rPr>
              <a:t>للاشخاص</a:t>
            </a:r>
            <a:r>
              <a:rPr lang="ar-IQ" dirty="0">
                <a:ea typeface="Calibri"/>
                <a:cs typeface="Times New Roman"/>
              </a:rPr>
              <a:t> في مجال التنافس . تركز على اقتصاديات الخبرة من خلال </a:t>
            </a:r>
            <a:r>
              <a:rPr lang="ar-IQ" dirty="0" err="1">
                <a:ea typeface="Calibri"/>
                <a:cs typeface="Times New Roman"/>
              </a:rPr>
              <a:t>الاستيفاءات</a:t>
            </a:r>
            <a:r>
              <a:rPr lang="ar-IQ" dirty="0">
                <a:ea typeface="Calibri"/>
                <a:cs typeface="Times New Roman"/>
              </a:rPr>
              <a:t> العالية عن الحلول للمشكلات المعقدة واستخدام فرق العمل الصغيرة بمعدل </a:t>
            </a:r>
            <a:r>
              <a:rPr lang="ar-IQ" dirty="0" err="1">
                <a:ea typeface="Calibri"/>
                <a:cs typeface="Times New Roman"/>
              </a:rPr>
              <a:t>واطيء</a:t>
            </a:r>
            <a:r>
              <a:rPr lang="ar-IQ" dirty="0">
                <a:ea typeface="Calibri"/>
                <a:cs typeface="Times New Roman"/>
              </a:rPr>
              <a:t> من المشاركة مع الاخرين والتركيز على ادامة هامش ربحي عالي.</a:t>
            </a:r>
            <a:endParaRPr lang="en-US" sz="2400" dirty="0">
              <a:ea typeface="Calibri"/>
              <a:cs typeface="Arial"/>
            </a:endParaRPr>
          </a:p>
          <a:p>
            <a:endParaRPr lang="ar-IQ" dirty="0"/>
          </a:p>
        </p:txBody>
      </p:sp>
    </p:spTree>
    <p:extLst>
      <p:ext uri="{BB962C8B-B14F-4D97-AF65-F5344CB8AC3E}">
        <p14:creationId xmlns:p14="http://schemas.microsoft.com/office/powerpoint/2010/main" val="4082624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435280" cy="5763306"/>
          </a:xfrm>
        </p:spPr>
        <p:txBody>
          <a:bodyPr>
            <a:normAutofit lnSpcReduction="10000"/>
          </a:bodyPr>
          <a:lstStyle/>
          <a:p>
            <a:pPr algn="justLow">
              <a:lnSpc>
                <a:spcPct val="115000"/>
              </a:lnSpc>
            </a:pPr>
            <a:r>
              <a:rPr lang="ar-IQ" dirty="0">
                <a:ea typeface="Calibri"/>
                <a:cs typeface="Times New Roman"/>
              </a:rPr>
              <a:t>(الترميزية </a:t>
            </a:r>
            <a:r>
              <a:rPr lang="ar-IQ" dirty="0" err="1">
                <a:ea typeface="Calibri"/>
                <a:cs typeface="Times New Roman"/>
              </a:rPr>
              <a:t>تستخدام</a:t>
            </a:r>
            <a:r>
              <a:rPr lang="ar-IQ" dirty="0">
                <a:ea typeface="Calibri"/>
                <a:cs typeface="Times New Roman"/>
              </a:rPr>
              <a:t> خريجي العملية </a:t>
            </a:r>
            <a:r>
              <a:rPr lang="ar-IQ" dirty="0" err="1">
                <a:ea typeface="Calibri"/>
                <a:cs typeface="Times New Roman"/>
              </a:rPr>
              <a:t>التعليميةالمناسبين</a:t>
            </a:r>
            <a:r>
              <a:rPr lang="ar-IQ" dirty="0">
                <a:ea typeface="Calibri"/>
                <a:cs typeface="Times New Roman"/>
              </a:rPr>
              <a:t> </a:t>
            </a:r>
            <a:r>
              <a:rPr lang="ar-IQ" dirty="0" err="1">
                <a:ea typeface="Calibri"/>
                <a:cs typeface="Times New Roman"/>
              </a:rPr>
              <a:t>لاعادة</a:t>
            </a:r>
            <a:r>
              <a:rPr lang="ar-IQ" dirty="0">
                <a:ea typeface="Calibri"/>
                <a:cs typeface="Times New Roman"/>
              </a:rPr>
              <a:t> استخدام المعرفة ووضع الحلول ) (الشخصية تستخدم الذي تستهويهم حل المشاكل والبحث والاستقصاء).</a:t>
            </a:r>
            <a:endParaRPr lang="en-US" sz="2400" dirty="0">
              <a:ea typeface="Calibri"/>
              <a:cs typeface="Arial"/>
            </a:endParaRPr>
          </a:p>
          <a:p>
            <a:pPr algn="justLow">
              <a:lnSpc>
                <a:spcPct val="115000"/>
              </a:lnSpc>
            </a:pPr>
            <a:r>
              <a:rPr lang="ar-IQ" dirty="0">
                <a:ea typeface="Calibri"/>
                <a:cs typeface="Times New Roman"/>
              </a:rPr>
              <a:t>(الترميزية تستثمر في تقنية المعلومات بقصد ربط الافراد بالمعرفة </a:t>
            </a:r>
            <a:r>
              <a:rPr lang="ar-IQ" dirty="0" err="1">
                <a:ea typeface="Calibri"/>
                <a:cs typeface="Times New Roman"/>
              </a:rPr>
              <a:t>المرمزة</a:t>
            </a:r>
            <a:r>
              <a:rPr lang="ar-IQ" dirty="0">
                <a:ea typeface="Calibri"/>
                <a:cs typeface="Times New Roman"/>
              </a:rPr>
              <a:t> القابلة للاستخدام ثانية) (الشخصية تستثمر تقنية المعلومات بقصد تسهيل الحوار وتبادل المعرفة الضمنية بشكل معتدل).</a:t>
            </a:r>
            <a:endParaRPr lang="en-US" sz="2400" dirty="0">
              <a:ea typeface="Calibri"/>
              <a:cs typeface="Arial"/>
            </a:endParaRPr>
          </a:p>
          <a:p>
            <a:pPr algn="justLow">
              <a:lnSpc>
                <a:spcPct val="115000"/>
              </a:lnSpc>
            </a:pPr>
            <a:r>
              <a:rPr lang="ar-IQ" dirty="0">
                <a:ea typeface="Calibri"/>
                <a:cs typeface="Times New Roman"/>
              </a:rPr>
              <a:t>(الترميزية تناسب المنظمات المصنفة للمنتوج حسب الطلب).</a:t>
            </a:r>
            <a:endParaRPr lang="en-US" sz="2400" dirty="0">
              <a:ea typeface="Calibri"/>
              <a:cs typeface="Arial"/>
            </a:endParaRPr>
          </a:p>
          <a:p>
            <a:pPr algn="justLow">
              <a:lnSpc>
                <a:spcPct val="115000"/>
              </a:lnSpc>
            </a:pPr>
            <a:r>
              <a:rPr lang="ar-IQ" dirty="0">
                <a:ea typeface="Calibri"/>
                <a:cs typeface="Times New Roman"/>
              </a:rPr>
              <a:t>(الشخصية تناسب المنظمات التي تنتج منتجات تحتاج الى تغيير مستمر).</a:t>
            </a:r>
            <a:endParaRPr lang="en-US" sz="2400" dirty="0">
              <a:ea typeface="Calibri"/>
              <a:cs typeface="Arial"/>
            </a:endParaRPr>
          </a:p>
          <a:p>
            <a:endParaRPr lang="ar-IQ" dirty="0"/>
          </a:p>
        </p:txBody>
      </p:sp>
    </p:spTree>
    <p:extLst>
      <p:ext uri="{BB962C8B-B14F-4D97-AF65-F5344CB8AC3E}">
        <p14:creationId xmlns:p14="http://schemas.microsoft.com/office/powerpoint/2010/main" val="4053281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0000" lnSpcReduction="20000"/>
          </a:bodyPr>
          <a:lstStyle/>
          <a:p>
            <a:pPr algn="justLow">
              <a:lnSpc>
                <a:spcPct val="115000"/>
              </a:lnSpc>
            </a:pPr>
            <a:r>
              <a:rPr lang="ar-IQ" u="sng" dirty="0">
                <a:ea typeface="Calibri"/>
                <a:cs typeface="Times New Roman"/>
              </a:rPr>
              <a:t>الامور المهمة</a:t>
            </a:r>
            <a:r>
              <a:rPr lang="ar-IQ" dirty="0">
                <a:ea typeface="Calibri"/>
                <a:cs typeface="Times New Roman"/>
              </a:rPr>
              <a:t> التي يجب ان يتضمنها برنامج ادارة المعرفة لتحقيق التناغم بين المنظمات من جهة واقتصاد المعرفة كمتطلبات من جهة اخرى وكما يأتي:</a:t>
            </a:r>
            <a:endParaRPr lang="en-US" sz="2400" dirty="0">
              <a:ea typeface="Calibri"/>
              <a:cs typeface="Arial"/>
            </a:endParaRPr>
          </a:p>
          <a:p>
            <a:pPr algn="justLow">
              <a:lnSpc>
                <a:spcPct val="115000"/>
              </a:lnSpc>
            </a:pPr>
            <a:r>
              <a:rPr lang="ar-IQ" dirty="0">
                <a:ea typeface="Calibri"/>
                <a:cs typeface="Times New Roman"/>
              </a:rPr>
              <a:t>1- الانسيابية المستمرة للعمليات الجوهرية للمنظمة وضمانها الدائم.</a:t>
            </a:r>
            <a:endParaRPr lang="en-US" sz="2400" dirty="0">
              <a:ea typeface="Calibri"/>
              <a:cs typeface="Arial"/>
            </a:endParaRPr>
          </a:p>
          <a:p>
            <a:pPr algn="justLow">
              <a:lnSpc>
                <a:spcPct val="115000"/>
              </a:lnSpc>
            </a:pPr>
            <a:r>
              <a:rPr lang="ar-IQ" dirty="0">
                <a:ea typeface="Calibri"/>
                <a:cs typeface="Times New Roman"/>
              </a:rPr>
              <a:t>2- تطوير وتعميق كفاءة وقابلية المنظمة الجوهرية غير القابلة للتقليد.</a:t>
            </a:r>
            <a:endParaRPr lang="en-US" sz="2400" dirty="0">
              <a:ea typeface="Calibri"/>
              <a:cs typeface="Arial"/>
            </a:endParaRPr>
          </a:p>
          <a:p>
            <a:pPr algn="justLow">
              <a:lnSpc>
                <a:spcPct val="115000"/>
              </a:lnSpc>
            </a:pPr>
            <a:r>
              <a:rPr lang="ar-IQ" dirty="0">
                <a:ea typeface="Calibri"/>
                <a:cs typeface="Times New Roman"/>
              </a:rPr>
              <a:t>3- تعزيز الابداعات الجذرية والتدريجية في المنتجات (الخدمات) وصيغ ابتكارها وتحويل القيمة.</a:t>
            </a:r>
            <a:endParaRPr lang="en-US" sz="2400" dirty="0">
              <a:ea typeface="Calibri"/>
              <a:cs typeface="Arial"/>
            </a:endParaRPr>
          </a:p>
          <a:p>
            <a:pPr algn="justLow">
              <a:lnSpc>
                <a:spcPct val="115000"/>
              </a:lnSpc>
            </a:pPr>
            <a:r>
              <a:rPr lang="ar-IQ" dirty="0">
                <a:ea typeface="Calibri"/>
                <a:cs typeface="Times New Roman"/>
              </a:rPr>
              <a:t>تلعب </a:t>
            </a:r>
            <a:r>
              <a:rPr lang="ar-IQ" u="sng" dirty="0">
                <a:ea typeface="Calibri"/>
                <a:cs typeface="Times New Roman"/>
              </a:rPr>
              <a:t>الموجودات المعرفية</a:t>
            </a:r>
            <a:r>
              <a:rPr lang="ar-IQ" dirty="0">
                <a:ea typeface="Calibri"/>
                <a:cs typeface="Times New Roman"/>
              </a:rPr>
              <a:t> الكامنة في عقول البشر دور رئيس في الاقتصاد المعرفي اليوم في </a:t>
            </a:r>
            <a:r>
              <a:rPr lang="ar-IQ" u="sng" dirty="0">
                <a:ea typeface="Calibri"/>
                <a:cs typeface="Times New Roman"/>
              </a:rPr>
              <a:t>المنظمة</a:t>
            </a:r>
            <a:r>
              <a:rPr lang="ar-IQ" dirty="0">
                <a:ea typeface="Calibri"/>
                <a:cs typeface="Times New Roman"/>
              </a:rPr>
              <a:t>، وهذه </a:t>
            </a:r>
            <a:r>
              <a:rPr lang="ar-IQ" u="sng" dirty="0">
                <a:ea typeface="Calibri"/>
                <a:cs typeface="Times New Roman"/>
              </a:rPr>
              <a:t>المعرفة</a:t>
            </a:r>
            <a:r>
              <a:rPr lang="ar-IQ" dirty="0">
                <a:ea typeface="Calibri"/>
                <a:cs typeface="Times New Roman"/>
              </a:rPr>
              <a:t> تحتاج الى </a:t>
            </a:r>
            <a:r>
              <a:rPr lang="ar-IQ" u="sng" dirty="0">
                <a:ea typeface="Calibri"/>
                <a:cs typeface="Times New Roman"/>
              </a:rPr>
              <a:t>فعل الادارة</a:t>
            </a:r>
            <a:r>
              <a:rPr lang="ar-IQ" dirty="0">
                <a:ea typeface="Calibri"/>
                <a:cs typeface="Times New Roman"/>
              </a:rPr>
              <a:t> لتجعلها مفيدة وجاهزة للتطبيق وعبر </a:t>
            </a:r>
            <a:endParaRPr lang="en-US" sz="2400" dirty="0">
              <a:ea typeface="Calibri"/>
              <a:cs typeface="Arial"/>
            </a:endParaRPr>
          </a:p>
          <a:p>
            <a:pPr algn="justLow">
              <a:lnSpc>
                <a:spcPct val="115000"/>
              </a:lnSpc>
            </a:pPr>
            <a:r>
              <a:rPr lang="ar-IQ" dirty="0">
                <a:ea typeface="Calibri"/>
                <a:cs typeface="Times New Roman"/>
              </a:rPr>
              <a:t>*تحويل التقنية من مرحلة البحث الى مرحلة التطبيق </a:t>
            </a:r>
            <a:r>
              <a:rPr lang="ar-IQ" dirty="0" err="1">
                <a:ea typeface="Calibri"/>
                <a:cs typeface="Times New Roman"/>
              </a:rPr>
              <a:t>لانتاج</a:t>
            </a:r>
            <a:r>
              <a:rPr lang="ar-IQ" dirty="0">
                <a:ea typeface="Calibri"/>
                <a:cs typeface="Times New Roman"/>
              </a:rPr>
              <a:t> سلع وخدمات والتي تعد مؤشر اساس وحقيقي لنجاح المنظمة.</a:t>
            </a:r>
            <a:endParaRPr lang="en-US" sz="2400" dirty="0">
              <a:ea typeface="Calibri"/>
              <a:cs typeface="Arial"/>
            </a:endParaRPr>
          </a:p>
          <a:p>
            <a:pPr algn="justLow">
              <a:lnSpc>
                <a:spcPct val="115000"/>
              </a:lnSpc>
            </a:pPr>
            <a:r>
              <a:rPr lang="ar-IQ" dirty="0">
                <a:ea typeface="Calibri"/>
                <a:cs typeface="Times New Roman"/>
              </a:rPr>
              <a:t>* المنظمة المعرفية تعرف من خلال كفاءتها في كيفية ابراز </a:t>
            </a:r>
            <a:r>
              <a:rPr lang="ar-IQ" dirty="0" err="1">
                <a:ea typeface="Calibri"/>
                <a:cs typeface="Times New Roman"/>
              </a:rPr>
              <a:t>اللاملموسية</a:t>
            </a:r>
            <a:r>
              <a:rPr lang="ar-IQ" dirty="0">
                <a:ea typeface="Calibri"/>
                <a:cs typeface="Times New Roman"/>
              </a:rPr>
              <a:t> القياسية لخدماتها (سلعتها) </a:t>
            </a:r>
            <a:r>
              <a:rPr lang="ar-IQ" sz="3600" dirty="0">
                <a:ea typeface="Calibri"/>
                <a:cs typeface="Times New Roman"/>
              </a:rPr>
              <a:t>{</a:t>
            </a:r>
            <a:r>
              <a:rPr lang="ar-IQ" dirty="0">
                <a:ea typeface="Calibri"/>
                <a:cs typeface="Times New Roman"/>
              </a:rPr>
              <a:t>بمعنى ان الخدمة او المنتج رغم كونهما غير ملموسة مادياً الا انها محسوسة ويمكن قياسها الى الدرجة التي يمكن المتاجرة بها </a:t>
            </a:r>
            <a:r>
              <a:rPr lang="ar-IQ" u="sng" dirty="0">
                <a:ea typeface="Calibri"/>
                <a:cs typeface="Times New Roman"/>
              </a:rPr>
              <a:t>او</a:t>
            </a:r>
            <a:r>
              <a:rPr lang="ar-IQ" dirty="0">
                <a:ea typeface="Calibri"/>
                <a:cs typeface="Times New Roman"/>
              </a:rPr>
              <a:t> انها تعتمد على اسواق العمل </a:t>
            </a:r>
            <a:r>
              <a:rPr lang="ar-IQ" dirty="0" err="1">
                <a:ea typeface="Calibri"/>
                <a:cs typeface="Times New Roman"/>
              </a:rPr>
              <a:t>المهيكلة</a:t>
            </a:r>
            <a:r>
              <a:rPr lang="ar-IQ" dirty="0">
                <a:ea typeface="Calibri"/>
                <a:cs typeface="Times New Roman"/>
              </a:rPr>
              <a:t> على نحو كبير (تحدي تلك الاسواق اطر تعليمية وتدريبية </a:t>
            </a:r>
            <a:r>
              <a:rPr lang="ar-IQ" dirty="0" err="1">
                <a:ea typeface="Calibri"/>
                <a:cs typeface="Times New Roman"/>
              </a:rPr>
              <a:t>لاكساب</a:t>
            </a:r>
            <a:r>
              <a:rPr lang="ar-IQ" dirty="0">
                <a:ea typeface="Calibri"/>
                <a:cs typeface="Times New Roman"/>
              </a:rPr>
              <a:t> الداخلين الجدد ذوي المهارات المطلوبة فضلا عن قدرتها بالتوسع والانفتاح عالمياً)}.</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2794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u="sng" dirty="0">
                <a:ea typeface="Calibri"/>
              </a:rPr>
              <a:t>المعرفة الفلسفية </a:t>
            </a:r>
            <a:endParaRPr lang="ar-IQ" dirty="0"/>
          </a:p>
        </p:txBody>
      </p:sp>
      <p:sp>
        <p:nvSpPr>
          <p:cNvPr id="3" name="عنصر نائب للمحتوى 2"/>
          <p:cNvSpPr>
            <a:spLocks noGrp="1"/>
          </p:cNvSpPr>
          <p:nvPr>
            <p:ph idx="1"/>
          </p:nvPr>
        </p:nvSpPr>
        <p:spPr/>
        <p:txBody>
          <a:bodyPr>
            <a:normAutofit lnSpcReduction="10000"/>
          </a:bodyPr>
          <a:lstStyle/>
          <a:p>
            <a:r>
              <a:rPr lang="ar-IQ" dirty="0">
                <a:effectLst/>
                <a:ea typeface="Calibri"/>
                <a:cs typeface="Times New Roman"/>
              </a:rPr>
              <a:t>عدت الاسطورة صورة من صور الفكر البدائي الذي كان مسطر في الاذهان – لكن المعرفة البابلية (اقترنت بالكهنة - السحر- الطب- العرافة ,الفلسفة ) وانتقلت المعرفة على ايديهم الى ما يسمى (</a:t>
            </a:r>
            <a:r>
              <a:rPr lang="ar-IQ" u="sng" dirty="0">
                <a:effectLst/>
                <a:ea typeface="Calibri"/>
                <a:cs typeface="Times New Roman"/>
              </a:rPr>
              <a:t>بالمعرفة الفلسفية </a:t>
            </a:r>
            <a:r>
              <a:rPr lang="ar-IQ" dirty="0">
                <a:effectLst/>
                <a:ea typeface="Calibri"/>
                <a:cs typeface="Times New Roman"/>
              </a:rPr>
              <a:t>) حيث  المعرفة </a:t>
            </a:r>
            <a:r>
              <a:rPr lang="ar-IQ" dirty="0" err="1">
                <a:effectLst/>
                <a:ea typeface="Calibri"/>
                <a:cs typeface="Times New Roman"/>
              </a:rPr>
              <a:t>بالاشياء</a:t>
            </a:r>
            <a:r>
              <a:rPr lang="ar-IQ" dirty="0">
                <a:effectLst/>
                <a:ea typeface="Calibri"/>
                <a:cs typeface="Times New Roman"/>
              </a:rPr>
              <a:t> والمواضيع والكيف لفعل الاشياء وبهذه المرحلة عدت المعرفة </a:t>
            </a:r>
            <a:r>
              <a:rPr lang="ar-IQ" dirty="0" err="1">
                <a:effectLst/>
                <a:ea typeface="Calibri"/>
                <a:cs typeface="Times New Roman"/>
              </a:rPr>
              <a:t>شئ</a:t>
            </a:r>
            <a:r>
              <a:rPr lang="ar-IQ" dirty="0">
                <a:effectLst/>
                <a:ea typeface="Calibri"/>
                <a:cs typeface="Times New Roman"/>
              </a:rPr>
              <a:t> موجود وما على العقل البشري الا ان </a:t>
            </a:r>
            <a:r>
              <a:rPr lang="ar-IQ" dirty="0" err="1">
                <a:effectLst/>
                <a:ea typeface="Calibri"/>
                <a:cs typeface="Times New Roman"/>
              </a:rPr>
              <a:t>يتاملها</a:t>
            </a:r>
            <a:r>
              <a:rPr lang="ar-IQ" dirty="0">
                <a:effectLst/>
                <a:ea typeface="Calibri"/>
                <a:cs typeface="Times New Roman"/>
              </a:rPr>
              <a:t> كما هي، استخدمت المعرفة الفلسفية لبعض الاستخدامات العلمية ولم تحظى بالتحليل العقلي ولم تؤطر نظرياً الا عند اليونان الذين صاغو حضارتهم مفهوم المعرفة النظرية التي امتازت بالقدرات التحليلية </a:t>
            </a:r>
            <a:r>
              <a:rPr lang="ar-IQ" dirty="0" err="1">
                <a:effectLst/>
                <a:ea typeface="Calibri"/>
                <a:cs typeface="Times New Roman"/>
              </a:rPr>
              <a:t>وتمكنو</a:t>
            </a:r>
            <a:r>
              <a:rPr lang="ar-IQ" dirty="0">
                <a:effectLst/>
                <a:ea typeface="Calibri"/>
                <a:cs typeface="Times New Roman"/>
              </a:rPr>
              <a:t> من تدوينها </a:t>
            </a:r>
            <a:endParaRPr lang="ar-IQ" dirty="0"/>
          </a:p>
        </p:txBody>
      </p:sp>
    </p:spTree>
    <p:extLst>
      <p:ext uri="{BB962C8B-B14F-4D97-AF65-F5344CB8AC3E}">
        <p14:creationId xmlns:p14="http://schemas.microsoft.com/office/powerpoint/2010/main" val="4360276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pPr algn="justLow">
              <a:lnSpc>
                <a:spcPct val="115000"/>
              </a:lnSpc>
            </a:pPr>
            <a:r>
              <a:rPr lang="ar-IQ" dirty="0">
                <a:ea typeface="Calibri"/>
                <a:cs typeface="Times New Roman"/>
              </a:rPr>
              <a:t>تهدف ادارة المعرفة الى .</a:t>
            </a:r>
            <a:endParaRPr lang="en-US" sz="2400" dirty="0">
              <a:ea typeface="Calibri"/>
              <a:cs typeface="Arial"/>
            </a:endParaRPr>
          </a:p>
          <a:p>
            <a:pPr algn="justLow">
              <a:lnSpc>
                <a:spcPct val="115000"/>
              </a:lnSpc>
            </a:pPr>
            <a:r>
              <a:rPr lang="ar-IQ" dirty="0">
                <a:ea typeface="Calibri"/>
                <a:cs typeface="Times New Roman"/>
              </a:rPr>
              <a:t>*تقدم طريقة واضحة وعملية للتعامل مع تحديات اقتصاد المعرفة بطريقة نظامية.</a:t>
            </a:r>
            <a:endParaRPr lang="en-US" sz="2400" dirty="0">
              <a:ea typeface="Calibri"/>
              <a:cs typeface="Arial"/>
            </a:endParaRPr>
          </a:p>
          <a:p>
            <a:pPr algn="justLow">
              <a:lnSpc>
                <a:spcPct val="115000"/>
              </a:lnSpc>
            </a:pPr>
            <a:r>
              <a:rPr lang="ar-IQ" dirty="0">
                <a:ea typeface="Calibri"/>
                <a:cs typeface="Times New Roman"/>
              </a:rPr>
              <a:t>*</a:t>
            </a:r>
            <a:r>
              <a:rPr lang="ar-IQ" dirty="0" err="1">
                <a:ea typeface="Calibri"/>
                <a:cs typeface="Times New Roman"/>
              </a:rPr>
              <a:t>تاكيد</a:t>
            </a:r>
            <a:r>
              <a:rPr lang="ar-IQ" dirty="0">
                <a:ea typeface="Calibri"/>
                <a:cs typeface="Times New Roman"/>
              </a:rPr>
              <a:t> على ان نتاج  عملية ادارة المعرفة هي المعرفة  ذاتها والتي تعد السد المنيع امام الاستنساخ السهل </a:t>
            </a:r>
            <a:r>
              <a:rPr lang="ar-IQ" dirty="0" err="1">
                <a:ea typeface="Calibri"/>
                <a:cs typeface="Times New Roman"/>
              </a:rPr>
              <a:t>والمفاجىء</a:t>
            </a:r>
            <a:r>
              <a:rPr lang="ar-IQ" dirty="0">
                <a:ea typeface="Calibri"/>
                <a:cs typeface="Times New Roman"/>
              </a:rPr>
              <a:t> او التقليد والمحاكاة .</a:t>
            </a:r>
            <a:endParaRPr lang="en-US" sz="2400" dirty="0">
              <a:ea typeface="Calibri"/>
              <a:cs typeface="Arial"/>
            </a:endParaRPr>
          </a:p>
          <a:p>
            <a:pPr algn="justLow">
              <a:lnSpc>
                <a:spcPct val="115000"/>
              </a:lnSpc>
            </a:pPr>
            <a:r>
              <a:rPr lang="ar-IQ" dirty="0">
                <a:ea typeface="Calibri"/>
                <a:cs typeface="Times New Roman"/>
              </a:rPr>
              <a:t>اذا </a:t>
            </a:r>
            <a:r>
              <a:rPr lang="ar-IQ" u="sng" dirty="0">
                <a:ea typeface="Calibri"/>
                <a:cs typeface="Times New Roman"/>
              </a:rPr>
              <a:t>المنظمة حققت تلك الاهداف</a:t>
            </a:r>
            <a:r>
              <a:rPr lang="ar-IQ" dirty="0">
                <a:ea typeface="Calibri"/>
                <a:cs typeface="Times New Roman"/>
              </a:rPr>
              <a:t> فان المخططين الاستراتيجيين لتقنية المعلومات فيها سيحددون المعرفة الفريدة ويصقلون العمليات التي تستخدم تلك المعرفة.</a:t>
            </a:r>
            <a:endParaRPr lang="en-US" sz="2400" dirty="0">
              <a:ea typeface="Calibri"/>
              <a:cs typeface="Arial"/>
            </a:endParaRPr>
          </a:p>
          <a:p>
            <a:pPr algn="justLow">
              <a:lnSpc>
                <a:spcPct val="115000"/>
              </a:lnSpc>
            </a:pPr>
            <a:r>
              <a:rPr lang="ar-IQ" u="sng" dirty="0">
                <a:ea typeface="Calibri"/>
                <a:cs typeface="Times New Roman"/>
              </a:rPr>
              <a:t>مصدر القيمة هو شيء خاص بالمعرفة البشرية</a:t>
            </a: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*اذا استخدمت المعرفة المهام التي ينجزها العاملين في معرفة كيفية انجازها بشكل واضح فيطلق عليها </a:t>
            </a:r>
            <a:r>
              <a:rPr lang="ar-IQ" u="sng" dirty="0">
                <a:ea typeface="Calibri"/>
                <a:cs typeface="Times New Roman"/>
              </a:rPr>
              <a:t>انتاجية</a:t>
            </a:r>
            <a:r>
              <a:rPr lang="ar-IQ" dirty="0">
                <a:ea typeface="Calibri"/>
                <a:cs typeface="Times New Roman"/>
              </a:rPr>
              <a:t> .</a:t>
            </a:r>
            <a:endParaRPr lang="en-US" sz="2400" dirty="0">
              <a:ea typeface="Calibri"/>
              <a:cs typeface="Arial"/>
            </a:endParaRPr>
          </a:p>
          <a:p>
            <a:pPr algn="justLow">
              <a:lnSpc>
                <a:spcPct val="115000"/>
              </a:lnSpc>
            </a:pPr>
            <a:r>
              <a:rPr lang="ar-IQ" dirty="0">
                <a:ea typeface="Calibri"/>
                <a:cs typeface="Times New Roman"/>
              </a:rPr>
              <a:t>*اذا استخدمت المعرفة في المهام التي تعتبر </a:t>
            </a:r>
            <a:r>
              <a:rPr lang="ar-IQ" dirty="0" err="1">
                <a:ea typeface="Calibri"/>
                <a:cs typeface="Times New Roman"/>
              </a:rPr>
              <a:t>جدديدة</a:t>
            </a:r>
            <a:r>
              <a:rPr lang="ar-IQ" dirty="0">
                <a:ea typeface="Calibri"/>
                <a:cs typeface="Times New Roman"/>
              </a:rPr>
              <a:t> ومختلفة يطلق عليها </a:t>
            </a:r>
            <a:r>
              <a:rPr lang="ar-IQ" u="sng" dirty="0">
                <a:ea typeface="Calibri"/>
                <a:cs typeface="Times New Roman"/>
              </a:rPr>
              <a:t>ابتكار</a:t>
            </a:r>
            <a:r>
              <a:rPr lang="ar-IQ" dirty="0">
                <a:ea typeface="Calibri"/>
                <a:cs typeface="Times New Roman"/>
              </a:rPr>
              <a:t> .</a:t>
            </a:r>
            <a:endParaRPr lang="en-US" sz="2400" dirty="0">
              <a:ea typeface="Calibri"/>
              <a:cs typeface="Arial"/>
            </a:endParaRPr>
          </a:p>
          <a:p>
            <a:endParaRPr lang="ar-IQ" dirty="0"/>
          </a:p>
        </p:txBody>
      </p:sp>
    </p:spTree>
    <p:extLst>
      <p:ext uri="{BB962C8B-B14F-4D97-AF65-F5344CB8AC3E}">
        <p14:creationId xmlns:p14="http://schemas.microsoft.com/office/powerpoint/2010/main" val="35865459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مفهوم المعرفة </a:t>
            </a: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يقوم المفهوم للمعرفة في العلوم الاجتماعية على احد المدخلين </a:t>
            </a:r>
          </a:p>
          <a:p>
            <a:pPr algn="justLow">
              <a:lnSpc>
                <a:spcPts val="2600"/>
              </a:lnSpc>
              <a:spcAft>
                <a:spcPts val="1000"/>
              </a:spcAft>
            </a:pPr>
            <a:r>
              <a:rPr lang="ar-IQ" b="1" dirty="0">
                <a:ea typeface="Calibri"/>
                <a:cs typeface="Arabic Transparent"/>
              </a:rPr>
              <a:t>الاول : يستند الى التجارب النظامية واختيار الفرضيات التي تشير الى نماذج موضوعية وتفسيرية لفهم المحيط وغالبا ما تميل الى التجربة والبرهان لتطوير العلاقة المسببة بين المتغيرات والفصل بينها لتحديد استقلاليتها.</a:t>
            </a:r>
            <a:endParaRPr lang="en-US" sz="2000" dirty="0">
              <a:ea typeface="Calibri"/>
              <a:cs typeface="Arial"/>
            </a:endParaRPr>
          </a:p>
          <a:p>
            <a:pPr algn="justLow">
              <a:lnSpc>
                <a:spcPts val="2600"/>
              </a:lnSpc>
              <a:spcAft>
                <a:spcPts val="1000"/>
              </a:spcAft>
            </a:pPr>
            <a:r>
              <a:rPr lang="ar-IQ" b="1" dirty="0">
                <a:ea typeface="Calibri"/>
                <a:cs typeface="Arabic Transparent"/>
              </a:rPr>
              <a:t>2-الثاني:يستند الى التاريخ وعلم الانسان (الانثروبولوجي) حيث التداخل بين القوى الاجتماعية جميعها والي يفضل الوحدة عن الانفصال .</a:t>
            </a:r>
            <a:endParaRPr lang="en-US" sz="2000" dirty="0">
              <a:ea typeface="Calibri"/>
              <a:cs typeface="Arial"/>
            </a:endParaRPr>
          </a:p>
          <a:p>
            <a:endParaRPr lang="ar-IQ" dirty="0"/>
          </a:p>
        </p:txBody>
      </p:sp>
    </p:spTree>
    <p:extLst>
      <p:ext uri="{BB962C8B-B14F-4D97-AF65-F5344CB8AC3E}">
        <p14:creationId xmlns:p14="http://schemas.microsoft.com/office/powerpoint/2010/main" val="3668599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60648"/>
            <a:ext cx="8964488" cy="6480720"/>
          </a:xfrm>
        </p:spPr>
        <p:txBody>
          <a:bodyPr>
            <a:normAutofit fontScale="77500" lnSpcReduction="20000"/>
          </a:bodyPr>
          <a:lstStyle/>
          <a:p>
            <a:pPr algn="justLow">
              <a:lnSpc>
                <a:spcPts val="2600"/>
              </a:lnSpc>
              <a:spcAft>
                <a:spcPts val="1000"/>
              </a:spcAft>
            </a:pPr>
            <a:r>
              <a:rPr lang="ar-IQ" b="1" dirty="0">
                <a:ea typeface="Calibri"/>
                <a:cs typeface="Arabic Transparent"/>
              </a:rPr>
              <a:t>علم الادارة سنركز على المدخل الاول اذ يتناول مفهوم المعرفة وفقا لـ 3 اسس وهي اصطلاحاً  مشتقة من الفعل (المعرفة </a:t>
            </a:r>
            <a:r>
              <a:rPr lang="en-US" b="1" dirty="0">
                <a:ea typeface="Calibri"/>
                <a:cs typeface="Arabic Transparent"/>
              </a:rPr>
              <a:t>Know</a:t>
            </a:r>
            <a:r>
              <a:rPr lang="ar-IQ" b="1" dirty="0">
                <a:ea typeface="Calibri"/>
                <a:cs typeface="Arabic Transparent"/>
              </a:rPr>
              <a:t>) الطريقة (ما معرفة الفرد كيف يؤدي الفعل المستوى وتقسم الى معرفة الاشياء </a:t>
            </a:r>
            <a:r>
              <a:rPr lang="en-US" b="1" dirty="0">
                <a:ea typeface="Calibri"/>
                <a:cs typeface="Arabic Transparent"/>
              </a:rPr>
              <a:t>How to do Knowing the things</a:t>
            </a:r>
            <a:r>
              <a:rPr lang="ar-IQ" b="1" dirty="0">
                <a:ea typeface="Calibri"/>
                <a:cs typeface="Arabic Transparent"/>
              </a:rPr>
              <a:t> وهي المعرفة المكتسبة والاخر معرفة الحقائق </a:t>
            </a:r>
            <a:r>
              <a:rPr lang="en-US" b="1" dirty="0">
                <a:ea typeface="Calibri"/>
                <a:cs typeface="Arabic Transparent"/>
              </a:rPr>
              <a:t>Knowing of facts</a:t>
            </a:r>
            <a:r>
              <a:rPr lang="ar-IQ" b="1" dirty="0">
                <a:ea typeface="Calibri"/>
                <a:cs typeface="Arabic Transparent"/>
              </a:rPr>
              <a:t> وقد يقصد بالمعرفة اتجاهات اخرى مثلا الجمعية الامريكية للتدريب تنظر للمعرفة على انها موجودات المنظمة ضمن صيغة كيف ولماذا </a:t>
            </a:r>
            <a:r>
              <a:rPr lang="en-US" b="1" dirty="0" err="1">
                <a:ea typeface="Calibri"/>
                <a:cs typeface="Arabic Transparent"/>
              </a:rPr>
              <a:t>How,why</a:t>
            </a:r>
            <a:r>
              <a:rPr lang="ar-IQ" b="1" dirty="0">
                <a:ea typeface="Calibri"/>
                <a:cs typeface="Arabic Transparent"/>
              </a:rPr>
              <a:t> وهي الموجودات الاكثر اهمية في المنظمة .ويشار لها للدلالة على انها راس مال فكري وقيمة مضافة وقد يقصد بها معالجة للمعلومات وتصورات ذهنية من الافراد واحيانا اخرى ينظر لها على انها قوة  </a:t>
            </a:r>
            <a:r>
              <a:rPr lang="en-US" b="1" dirty="0">
                <a:ea typeface="Calibri"/>
                <a:cs typeface="Arabic Transparent"/>
              </a:rPr>
              <a:t>Knowledge is power </a:t>
            </a:r>
            <a:r>
              <a:rPr lang="ar-IQ" b="1" dirty="0">
                <a:ea typeface="Calibri"/>
                <a:cs typeface="Arabic Transparent"/>
              </a:rPr>
              <a:t> اما المنظور الاجتماعي عبر عنها كونها اكثر من عنصرين متفاعلين فهي موجودات غير منظورة للمنظمة حيث الخبرة الواسعة واسلوب الادارة المتميزة واخرين اعتبرها ناتج التفاعل بين نوعين من المعرفة الضمنية </a:t>
            </a:r>
            <a:r>
              <a:rPr lang="en-US" b="1" dirty="0">
                <a:ea typeface="Calibri"/>
                <a:cs typeface="Arabic Transparent"/>
              </a:rPr>
              <a:t>tacit</a:t>
            </a:r>
            <a:r>
              <a:rPr lang="ar-IQ" b="1" dirty="0">
                <a:ea typeface="Calibri"/>
                <a:cs typeface="Arabic Transparent"/>
              </a:rPr>
              <a:t> والمعرفة الظاهرة </a:t>
            </a:r>
            <a:r>
              <a:rPr lang="en-US" b="1" dirty="0">
                <a:ea typeface="Calibri"/>
                <a:cs typeface="Arabic Transparent"/>
              </a:rPr>
              <a:t>Explicit</a:t>
            </a:r>
            <a:r>
              <a:rPr lang="ar-IQ" b="1" dirty="0">
                <a:ea typeface="Calibri"/>
                <a:cs typeface="Arabic Transparent"/>
              </a:rPr>
              <a:t>( الضمنية تعتمد الخبرة الشخصية والقواعد الاستدلالية والحدس والحكم الشخصي وتعتمد المهارات في معرفة </a:t>
            </a:r>
            <a:r>
              <a:rPr lang="en-US" b="1" dirty="0">
                <a:ea typeface="Calibri"/>
                <a:cs typeface="Arabic Transparent"/>
              </a:rPr>
              <a:t>How</a:t>
            </a:r>
            <a:r>
              <a:rPr lang="ar-IQ" b="1" dirty="0">
                <a:ea typeface="Calibri"/>
                <a:cs typeface="Arabic Transparent"/>
              </a:rPr>
              <a:t>- كيف )، اما (الظاهرة . هي المعرفة </a:t>
            </a:r>
            <a:r>
              <a:rPr lang="ar-IQ" b="1" dirty="0" err="1">
                <a:ea typeface="Calibri"/>
                <a:cs typeface="Arabic Transparent"/>
              </a:rPr>
              <a:t>السرمية</a:t>
            </a:r>
            <a:r>
              <a:rPr lang="ar-IQ" b="1" dirty="0">
                <a:ea typeface="Calibri"/>
                <a:cs typeface="Arabic Transparent"/>
              </a:rPr>
              <a:t> والمنظمة والتي يمكن ترميزها وكتابتها ونقلها الى الاخرين بواسطة </a:t>
            </a:r>
            <a:r>
              <a:rPr lang="ar-IQ" b="1" dirty="0" err="1">
                <a:ea typeface="Calibri"/>
                <a:cs typeface="Arabic Transparent"/>
              </a:rPr>
              <a:t>الوثائقوالارشادات</a:t>
            </a:r>
            <a:r>
              <a:rPr lang="ar-IQ" b="1" dirty="0">
                <a:ea typeface="Calibri"/>
                <a:cs typeface="Arabic Transparent"/>
              </a:rPr>
              <a:t> العامة – </a:t>
            </a:r>
            <a:r>
              <a:rPr lang="ar-IQ" b="1" dirty="0" err="1">
                <a:ea typeface="Calibri"/>
                <a:cs typeface="Arabic Transparent"/>
              </a:rPr>
              <a:t>اذذ</a:t>
            </a:r>
            <a:r>
              <a:rPr lang="ar-IQ" b="1" dirty="0">
                <a:ea typeface="Calibri"/>
                <a:cs typeface="Arabic Transparent"/>
              </a:rPr>
              <a:t> تركز على ما له صلة حول موضوع معين </a:t>
            </a:r>
            <a:r>
              <a:rPr lang="en-US" b="1" dirty="0">
                <a:ea typeface="Calibri"/>
                <a:cs typeface="Arabic Transparent"/>
              </a:rPr>
              <a:t>Knowing about</a:t>
            </a:r>
            <a:r>
              <a:rPr lang="ar-IQ" b="1" dirty="0">
                <a:ea typeface="Calibri"/>
                <a:cs typeface="Arabic Transparent"/>
              </a:rPr>
              <a:t>، وغالبا ما نجدها بصورة اختراع مخططات مواصفات منتوج ما).</a:t>
            </a:r>
            <a:endParaRPr lang="en-US" sz="2000" dirty="0">
              <a:ea typeface="Calibri"/>
              <a:cs typeface="Arial"/>
            </a:endParaRPr>
          </a:p>
          <a:p>
            <a:endParaRPr lang="ar-IQ" dirty="0"/>
          </a:p>
        </p:txBody>
      </p:sp>
    </p:spTree>
    <p:extLst>
      <p:ext uri="{BB962C8B-B14F-4D97-AF65-F5344CB8AC3E}">
        <p14:creationId xmlns:p14="http://schemas.microsoft.com/office/powerpoint/2010/main" val="29545883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اهمية المعرفة : تتحدد كما </a:t>
            </a:r>
            <a:r>
              <a:rPr lang="ar-IQ" b="1" dirty="0" err="1">
                <a:ea typeface="Calibri"/>
                <a:cs typeface="Arabic Transparent"/>
              </a:rPr>
              <a:t>ياتي</a:t>
            </a:r>
            <a:r>
              <a:rPr lang="ar-IQ" b="1" dirty="0">
                <a:ea typeface="Calibri"/>
                <a:cs typeface="Arabic Transparent"/>
              </a:rPr>
              <a:t> </a:t>
            </a:r>
            <a:endParaRPr lang="ar-IQ" dirty="0"/>
          </a:p>
        </p:txBody>
      </p:sp>
      <p:sp>
        <p:nvSpPr>
          <p:cNvPr id="3" name="عنصر نائب للمحتوى 2"/>
          <p:cNvSpPr>
            <a:spLocks noGrp="1"/>
          </p:cNvSpPr>
          <p:nvPr>
            <p:ph idx="1"/>
          </p:nvPr>
        </p:nvSpPr>
        <p:spPr>
          <a:xfrm>
            <a:off x="457200" y="1340768"/>
            <a:ext cx="8507288" cy="5256584"/>
          </a:xfrm>
        </p:spPr>
        <p:txBody>
          <a:bodyPr/>
          <a:lstStyle/>
          <a:p>
            <a:pPr lvl="0" algn="justLow">
              <a:lnSpc>
                <a:spcPts val="2600"/>
              </a:lnSpc>
              <a:spcAft>
                <a:spcPts val="1000"/>
              </a:spcAft>
              <a:buFont typeface="+mj-lt"/>
              <a:buAutoNum type="arabicPeriod"/>
            </a:pPr>
            <a:r>
              <a:rPr lang="ar-IQ" b="1" dirty="0">
                <a:ea typeface="Calibri"/>
                <a:cs typeface="Arabic Transparent"/>
              </a:rPr>
              <a:t>المساهمة في مرونة المنظمات من خلال الاعتماد على اشكال التصاميم والهياكل الاكثر مرونة وضمان التنسيق.</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التركيز على الاقسام التي تبدع وتحفز نحو الابداع والابتكار المتواصل </a:t>
            </a:r>
            <a:r>
              <a:rPr lang="ar-IQ" b="1" dirty="0" err="1">
                <a:ea typeface="Calibri"/>
                <a:cs typeface="Arabic Transparent"/>
              </a:rPr>
              <a:t>لافرادها</a:t>
            </a:r>
            <a:r>
              <a:rPr lang="ar-IQ" b="1" dirty="0">
                <a:ea typeface="Calibri"/>
                <a:cs typeface="Arabic Transparent"/>
              </a:rPr>
              <a:t>.</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اسهمت في تحويل المنظمة الى مجتمع معرفي يحدث فيه التغير الجذري لضمان تكيفها مع التغير المتسارع في بيئة الاعمال نتيجة لوجود التعقيد المتزايد.</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الاستفادة منها كسلعة نهائية عبر بيعها والمتاجرة بها واستخدامها لتعديل منتج ما.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85054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pPr lvl="0" algn="justLow">
              <a:lnSpc>
                <a:spcPts val="2600"/>
              </a:lnSpc>
              <a:spcAft>
                <a:spcPts val="1000"/>
              </a:spcAft>
              <a:buFont typeface="+mj-lt"/>
              <a:buAutoNum type="arabicPeriod"/>
            </a:pPr>
            <a:endParaRPr lang="ar-IQ" b="1" dirty="0">
              <a:ea typeface="Calibri"/>
              <a:cs typeface="Arabic Transparent"/>
            </a:endParaRPr>
          </a:p>
          <a:p>
            <a:pPr lvl="0" algn="justLow">
              <a:lnSpc>
                <a:spcPts val="2600"/>
              </a:lnSpc>
              <a:spcAft>
                <a:spcPts val="1000"/>
              </a:spcAft>
              <a:buFont typeface="+mj-lt"/>
              <a:buAutoNum type="arabicPeriod"/>
            </a:pPr>
            <a:r>
              <a:rPr lang="ar-IQ" b="1" dirty="0">
                <a:ea typeface="Calibri"/>
                <a:cs typeface="Arabic Transparent"/>
              </a:rPr>
              <a:t>-5تعد مصدر اساس للقيمة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6-تعد اساس لكيفية خلق المنظمة وتطورها ونضجها واعادة تشكيلها ثانية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7-اساس لخلق الميزة التنافسية وادامتها.</a:t>
            </a:r>
            <a:endParaRPr lang="en-US" sz="2000" dirty="0">
              <a:ea typeface="Calibri"/>
              <a:cs typeface="Arial"/>
            </a:endParaRPr>
          </a:p>
          <a:p>
            <a:endParaRPr lang="ar-IQ" dirty="0"/>
          </a:p>
        </p:txBody>
      </p:sp>
    </p:spTree>
    <p:extLst>
      <p:ext uri="{BB962C8B-B14F-4D97-AF65-F5344CB8AC3E}">
        <p14:creationId xmlns:p14="http://schemas.microsoft.com/office/powerpoint/2010/main" val="3749700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خصائص المعرفة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التراكمية : المعرفة متغيرة ولكن بصورة اضافة المعرفة الجديدة الى المعرفة القديمة اذ هي تعد وجودها حالة تنافس من لحظة راهنة ولكن ليس بالضرورة بقائها كلك في المرحلة القادمة.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تنظيم : اذ ترتب بطريقة تتيح للمستفيد الوصول اليها وانتقاء ما يريد منها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البحث عن السبب : تمثل هدف يسعى له الفرد العامل </a:t>
            </a:r>
            <a:r>
              <a:rPr lang="ar-IQ" b="1" dirty="0" err="1">
                <a:ea typeface="Calibri"/>
                <a:cs typeface="Arabic Transparent"/>
              </a:rPr>
              <a:t>لاشباع</a:t>
            </a:r>
            <a:r>
              <a:rPr lang="ar-IQ" b="1" dirty="0">
                <a:ea typeface="Calibri"/>
                <a:cs typeface="Arabic Transparent"/>
              </a:rPr>
              <a:t> رغبة في البحث والتعليل واكتشاف الاسباب الظاهرة.</a:t>
            </a:r>
            <a:endParaRPr lang="en-US" sz="2000" dirty="0">
              <a:ea typeface="Calibri"/>
              <a:cs typeface="Arial"/>
            </a:endParaRPr>
          </a:p>
          <a:p>
            <a:endParaRPr lang="ar-IQ" dirty="0"/>
          </a:p>
        </p:txBody>
      </p:sp>
    </p:spTree>
    <p:extLst>
      <p:ext uri="{BB962C8B-B14F-4D97-AF65-F5344CB8AC3E}">
        <p14:creationId xmlns:p14="http://schemas.microsoft.com/office/powerpoint/2010/main" val="22481077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5606083"/>
          </a:xfrm>
        </p:spPr>
        <p:txBody>
          <a:bodyPr/>
          <a:lstStyle/>
          <a:p>
            <a:pPr lvl="0" algn="justLow">
              <a:lnSpc>
                <a:spcPts val="2600"/>
              </a:lnSpc>
              <a:spcAft>
                <a:spcPts val="1000"/>
              </a:spcAft>
              <a:buFont typeface="+mj-lt"/>
              <a:buAutoNum type="arabicPeriod"/>
            </a:pPr>
            <a:r>
              <a:rPr lang="ar-IQ" dirty="0"/>
              <a:t>5-</a:t>
            </a:r>
            <a:r>
              <a:rPr lang="ar-IQ" b="1" dirty="0">
                <a:ea typeface="Calibri"/>
                <a:cs typeface="Arabic Transparent"/>
              </a:rPr>
              <a:t>المشمولية واليقين: تشمل الظواهر التي نبحث عنها وكذلك العقول البشرية التي تتلقاها فالحقيقة تفرض ذاتها على الجميع – واليقين </a:t>
            </a:r>
            <a:r>
              <a:rPr lang="ar-IQ" b="1" dirty="0" err="1">
                <a:ea typeface="Calibri"/>
                <a:cs typeface="Arabic Transparent"/>
              </a:rPr>
              <a:t>لاتعنى</a:t>
            </a:r>
            <a:r>
              <a:rPr lang="ar-IQ" b="1" dirty="0">
                <a:ea typeface="Calibri"/>
                <a:cs typeface="Arabic Transparent"/>
              </a:rPr>
              <a:t> ان المعرفة ثابتة بل نعتمد على ادلة مقنعة ودافعة . </a:t>
            </a:r>
            <a:r>
              <a:rPr lang="ar-IQ" b="1" dirty="0" err="1">
                <a:ea typeface="Calibri"/>
                <a:cs typeface="Arabic Transparent"/>
              </a:rPr>
              <a:t>ولاتعلو</a:t>
            </a:r>
            <a:r>
              <a:rPr lang="ar-IQ" b="1" dirty="0">
                <a:ea typeface="Calibri"/>
                <a:cs typeface="Arabic Transparent"/>
              </a:rPr>
              <a:t> عن التغير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6-الدقة والتجريد : التعبير عن الحقائق رياضيا معرفة ناتج غير ملموس ماديا يحد من المتاجرة به كسلعة ولكنها قياسية بدرجة تسمح للتنافس بها والمتاجرة بنطاق واسع (</a:t>
            </a:r>
            <a:r>
              <a:rPr lang="ar-IQ" b="1" dirty="0" err="1">
                <a:ea typeface="Calibri"/>
                <a:cs typeface="Arabic Transparent"/>
              </a:rPr>
              <a:t>اللاملموسية</a:t>
            </a:r>
            <a:r>
              <a:rPr lang="ar-IQ" b="1" dirty="0">
                <a:ea typeface="Calibri"/>
                <a:cs typeface="Arabic Transparent"/>
              </a:rPr>
              <a:t> القياسية </a:t>
            </a:r>
            <a:r>
              <a:rPr lang="en-US" b="1" dirty="0">
                <a:ea typeface="Calibri"/>
                <a:cs typeface="Arabic Transparent"/>
              </a:rPr>
              <a:t>Standardized Intangibility</a:t>
            </a:r>
            <a:r>
              <a:rPr lang="ar-IQ" b="1" dirty="0">
                <a:ea typeface="Calibri"/>
                <a:cs typeface="Arabic Transparent"/>
              </a:rPr>
              <a:t>)</a:t>
            </a:r>
            <a:endParaRPr lang="en-US" sz="2000" dirty="0">
              <a:ea typeface="Calibri"/>
              <a:cs typeface="Arial"/>
            </a:endParaRPr>
          </a:p>
          <a:p>
            <a:endParaRPr lang="ar-IQ" dirty="0"/>
          </a:p>
        </p:txBody>
      </p:sp>
    </p:spTree>
    <p:extLst>
      <p:ext uri="{BB962C8B-B14F-4D97-AF65-F5344CB8AC3E}">
        <p14:creationId xmlns:p14="http://schemas.microsoft.com/office/powerpoint/2010/main" val="2306577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ea typeface="Calibri"/>
                <a:cs typeface="Arabic Transparent"/>
              </a:rPr>
              <a:t>مصادر المعرفة : يمكن تحديد مصدرين اساسين </a:t>
            </a:r>
            <a:endParaRPr lang="ar-IQ" dirty="0"/>
          </a:p>
        </p:txBody>
      </p:sp>
      <p:sp>
        <p:nvSpPr>
          <p:cNvPr id="3" name="عنصر نائب للمحتوى 2"/>
          <p:cNvSpPr>
            <a:spLocks noGrp="1"/>
          </p:cNvSpPr>
          <p:nvPr>
            <p:ph idx="1"/>
          </p:nvPr>
        </p:nvSpPr>
        <p:spPr>
          <a:xfrm>
            <a:off x="457200" y="1600200"/>
            <a:ext cx="8435280" cy="4525963"/>
          </a:xfrm>
        </p:spPr>
        <p:txBody>
          <a:bodyPr/>
          <a:lstStyle/>
          <a:p>
            <a:pPr marL="228600" algn="justLow">
              <a:lnSpc>
                <a:spcPts val="2600"/>
              </a:lnSpc>
              <a:spcAft>
                <a:spcPts val="1000"/>
              </a:spcAft>
            </a:pPr>
            <a:r>
              <a:rPr lang="ar-IQ" b="1" dirty="0">
                <a:ea typeface="Calibri"/>
                <a:cs typeface="Arabic Transparent"/>
              </a:rPr>
              <a:t>مصادر خارجية : موجودة في بيئة المنظمة مثل (المكتبة، الانترنيت ،</a:t>
            </a:r>
            <a:r>
              <a:rPr lang="ar-IQ" b="1" dirty="0" err="1">
                <a:ea typeface="Calibri"/>
                <a:cs typeface="Arabic Transparent"/>
              </a:rPr>
              <a:t>الانترانيت</a:t>
            </a:r>
            <a:r>
              <a:rPr lang="ar-IQ" b="1" dirty="0">
                <a:ea typeface="Calibri"/>
                <a:cs typeface="Arabic Transparent"/>
              </a:rPr>
              <a:t> ،القطاع الذي تعمل به المنظمة ،الجامعات ومراكز البحث العلمي ، براءة الاختراع الخارجية).</a:t>
            </a:r>
            <a:endParaRPr lang="en-US" sz="2000" dirty="0">
              <a:ea typeface="Calibri"/>
              <a:cs typeface="Arial"/>
            </a:endParaRPr>
          </a:p>
          <a:p>
            <a:pPr marL="228600" algn="justLow">
              <a:lnSpc>
                <a:spcPts val="2600"/>
              </a:lnSpc>
              <a:spcAft>
                <a:spcPts val="1000"/>
              </a:spcAft>
            </a:pPr>
            <a:r>
              <a:rPr lang="ar-IQ" b="1" dirty="0">
                <a:ea typeface="Calibri"/>
                <a:cs typeface="Arabic Transparent"/>
              </a:rPr>
              <a:t>يكتسب الفرد المعرفة من البيئة الخارجية عبر المدركات الحسية (السمع ، البصر ، اللمس ، الذوق ، الشم) لما هو حاصل في البيئة من حوادث ا يقوم باستخدام قدراته الادراكية </a:t>
            </a:r>
            <a:r>
              <a:rPr lang="ar-IQ" b="1" dirty="0" err="1">
                <a:ea typeface="Calibri"/>
                <a:cs typeface="Arabic Transparent"/>
              </a:rPr>
              <a:t>والفهمية</a:t>
            </a:r>
            <a:r>
              <a:rPr lang="ar-IQ" b="1" dirty="0">
                <a:ea typeface="Calibri"/>
                <a:cs typeface="Arabic Transparent"/>
              </a:rPr>
              <a:t> (</a:t>
            </a:r>
            <a:r>
              <a:rPr lang="ar-IQ" b="1" dirty="0" err="1">
                <a:ea typeface="Calibri"/>
                <a:cs typeface="Arabic Transparent"/>
              </a:rPr>
              <a:t>تآمل</a:t>
            </a:r>
            <a:r>
              <a:rPr lang="ar-IQ" b="1" dirty="0">
                <a:ea typeface="Calibri"/>
                <a:cs typeface="Arabic Transparent"/>
              </a:rPr>
              <a:t> ، الفهم – التسبب ، الحكم)  في معالجة هذه البيانات وتحويلها الى معلومات من خلال ما يمتلك الفرد من ذكاء ، خبرة ، تعلم ، تفكير ، حينها يستطيع تفسير تلك المعلومات ويضعها موضع التحويل الى معرفة (مع الاخذ بالاعتبار اختلاف الافراد في مدركاتهم وفهمهم).</a:t>
            </a:r>
            <a:endParaRPr lang="en-US" sz="2000" dirty="0">
              <a:ea typeface="Calibri"/>
              <a:cs typeface="Arial"/>
            </a:endParaRPr>
          </a:p>
          <a:p>
            <a:endParaRPr lang="ar-IQ" dirty="0"/>
          </a:p>
        </p:txBody>
      </p:sp>
    </p:spTree>
    <p:extLst>
      <p:ext uri="{BB962C8B-B14F-4D97-AF65-F5344CB8AC3E}">
        <p14:creationId xmlns:p14="http://schemas.microsoft.com/office/powerpoint/2010/main" val="3435728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5"/>
            <a:ext cx="8229600" cy="3528392"/>
          </a:xfrm>
        </p:spPr>
        <p:txBody>
          <a:bodyPr/>
          <a:lstStyle/>
          <a:p>
            <a:pPr marL="228600" algn="justLow">
              <a:lnSpc>
                <a:spcPts val="2600"/>
              </a:lnSpc>
              <a:spcAft>
                <a:spcPts val="1000"/>
              </a:spcAft>
            </a:pPr>
            <a:r>
              <a:rPr lang="ar-IQ" b="1" dirty="0">
                <a:ea typeface="Calibri"/>
                <a:cs typeface="Arabic Transparent"/>
              </a:rPr>
              <a:t>مصادر </a:t>
            </a:r>
            <a:r>
              <a:rPr lang="ar-IQ" b="1" dirty="0" err="1">
                <a:ea typeface="Calibri"/>
                <a:cs typeface="Arabic Transparent"/>
              </a:rPr>
              <a:t>داخلية:تتمثل</a:t>
            </a:r>
            <a:r>
              <a:rPr lang="ar-IQ" b="1" dirty="0">
                <a:ea typeface="Calibri"/>
                <a:cs typeface="Arabic Transparent"/>
              </a:rPr>
              <a:t> بخبرات افراد المنظمة المتراكمة حول مختلف الموضوعات وقدرتها على الاستفادة من تعلم الافراد والجماعات والمنظمة ككل وعملياتها التكنولوجية ومنها (</a:t>
            </a:r>
            <a:r>
              <a:rPr lang="ar-IQ" b="1" dirty="0" err="1">
                <a:ea typeface="Calibri"/>
                <a:cs typeface="Arabic Transparent"/>
              </a:rPr>
              <a:t>الستراتيجية</a:t>
            </a:r>
            <a:r>
              <a:rPr lang="ar-IQ" b="1" dirty="0">
                <a:ea typeface="Calibri"/>
                <a:cs typeface="Arabic Transparent"/>
              </a:rPr>
              <a:t> ،المؤتمرات الداخلية ، المكتبات الالكترونية ، التعلم الصفي ، الحوار ، العمليات الداخلية ، </a:t>
            </a:r>
            <a:r>
              <a:rPr lang="ar-IQ" b="1" dirty="0" err="1">
                <a:ea typeface="Calibri"/>
                <a:cs typeface="Arabic Transparent"/>
              </a:rPr>
              <a:t>الافارد</a:t>
            </a:r>
            <a:r>
              <a:rPr lang="ar-IQ" b="1" dirty="0">
                <a:ea typeface="Calibri"/>
                <a:cs typeface="Arabic Transparent"/>
              </a:rPr>
              <a:t> ، براءة الاختراع).</a:t>
            </a:r>
            <a:endParaRPr lang="en-US" sz="2000" dirty="0">
              <a:ea typeface="Calibri"/>
              <a:cs typeface="Arial"/>
            </a:endParaRPr>
          </a:p>
          <a:p>
            <a:pPr marL="228600" algn="justLow">
              <a:lnSpc>
                <a:spcPts val="2600"/>
              </a:lnSpc>
              <a:spcAft>
                <a:spcPts val="1000"/>
              </a:spcAft>
            </a:pPr>
            <a:r>
              <a:rPr lang="ar-IQ" b="1" dirty="0">
                <a:ea typeface="Calibri"/>
                <a:cs typeface="Arabic Transparent"/>
              </a:rPr>
              <a:t>-الادراك المتزايد للمعرفة الداخلية مرتبط بتوافر </a:t>
            </a:r>
            <a:r>
              <a:rPr lang="ar-IQ" b="1" dirty="0" err="1">
                <a:ea typeface="Calibri"/>
                <a:cs typeface="Arabic Transparent"/>
              </a:rPr>
              <a:t>تفقنية</a:t>
            </a:r>
            <a:r>
              <a:rPr lang="ar-IQ" b="1" dirty="0">
                <a:ea typeface="Calibri"/>
                <a:cs typeface="Arabic Transparent"/>
              </a:rPr>
              <a:t> معلومات متقدمة لاسيما الانترنيت</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1417088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انواع المعرفة : يوجد عدة تصنيفات منها </a:t>
            </a:r>
            <a:endParaRPr lang="ar-IQ" dirty="0"/>
          </a:p>
        </p:txBody>
      </p:sp>
      <p:sp>
        <p:nvSpPr>
          <p:cNvPr id="3" name="عنصر نائب للمحتوى 2"/>
          <p:cNvSpPr>
            <a:spLocks noGrp="1"/>
          </p:cNvSpPr>
          <p:nvPr>
            <p:ph idx="1"/>
          </p:nvPr>
        </p:nvSpPr>
        <p:spPr/>
        <p:txBody>
          <a:bodyPr/>
          <a:lstStyle/>
          <a:p>
            <a:pPr marL="228600" algn="justLow">
              <a:lnSpc>
                <a:spcPts val="2600"/>
              </a:lnSpc>
              <a:spcAft>
                <a:spcPts val="1000"/>
              </a:spcAft>
            </a:pPr>
            <a:r>
              <a:rPr lang="ar-IQ" b="1" dirty="0">
                <a:ea typeface="Calibri"/>
                <a:cs typeface="Arabic Transparent"/>
              </a:rPr>
              <a:t>حسب الهدف معرفة ماذا </a:t>
            </a:r>
            <a:r>
              <a:rPr lang="en-US" b="1" dirty="0">
                <a:ea typeface="Calibri"/>
                <a:cs typeface="Arabic Transparent"/>
              </a:rPr>
              <a:t>what </a:t>
            </a:r>
            <a:r>
              <a:rPr lang="ar-IQ" b="1" dirty="0">
                <a:ea typeface="Calibri"/>
                <a:cs typeface="Arabic Transparent"/>
              </a:rPr>
              <a:t>حقائق يمكن ترميزها </a:t>
            </a:r>
            <a:endParaRPr lang="en-US" sz="2000" dirty="0">
              <a:ea typeface="Calibri"/>
              <a:cs typeface="Arial"/>
            </a:endParaRPr>
          </a:p>
          <a:p>
            <a:pPr marL="228600" algn="justLow">
              <a:lnSpc>
                <a:spcPts val="2600"/>
              </a:lnSpc>
              <a:spcAft>
                <a:spcPts val="1000"/>
              </a:spcAft>
            </a:pPr>
            <a:r>
              <a:rPr lang="ar-IQ" b="1" dirty="0">
                <a:ea typeface="Calibri"/>
                <a:cs typeface="Arabic Transparent"/>
              </a:rPr>
              <a:t> معرفة لماذا </a:t>
            </a:r>
            <a:r>
              <a:rPr lang="en-US" b="1" dirty="0">
                <a:ea typeface="Calibri"/>
                <a:cs typeface="Arabic Transparent"/>
              </a:rPr>
              <a:t>why</a:t>
            </a:r>
            <a:r>
              <a:rPr lang="ar-IQ" b="1" dirty="0">
                <a:ea typeface="Calibri"/>
                <a:cs typeface="Arabic Transparent"/>
              </a:rPr>
              <a:t> </a:t>
            </a:r>
            <a:r>
              <a:rPr lang="ar-IQ" b="1" dirty="0" err="1">
                <a:ea typeface="Calibri"/>
                <a:cs typeface="Arabic Transparent"/>
              </a:rPr>
              <a:t>المبادىء</a:t>
            </a:r>
            <a:r>
              <a:rPr lang="ar-IQ" b="1" dirty="0">
                <a:ea typeface="Calibri"/>
                <a:cs typeface="Arabic Transparent"/>
              </a:rPr>
              <a:t> والقوانين</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معرفة كيف </a:t>
            </a:r>
            <a:r>
              <a:rPr lang="en-US" b="1" dirty="0">
                <a:ea typeface="Calibri"/>
                <a:cs typeface="Arabic Transparent"/>
              </a:rPr>
              <a:t>How</a:t>
            </a:r>
            <a:r>
              <a:rPr lang="ar-IQ" b="1" dirty="0">
                <a:ea typeface="Calibri"/>
                <a:cs typeface="Arabic Transparent"/>
              </a:rPr>
              <a:t> المهارات والقابليات لتنفيذ مهام محددة بنجاح </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معرفة من </a:t>
            </a:r>
            <a:r>
              <a:rPr lang="en-US" b="1" dirty="0">
                <a:ea typeface="Calibri"/>
                <a:cs typeface="Arabic Transparent"/>
              </a:rPr>
              <a:t>who</a:t>
            </a:r>
            <a:r>
              <a:rPr lang="ar-IQ" b="1" dirty="0">
                <a:ea typeface="Calibri"/>
                <a:cs typeface="Arabic Transparent"/>
              </a:rPr>
              <a:t>من يعرف ، ماذا يعرف ، كيف يؤدي ابداع محرك ذاتيا ،رعاية </a:t>
            </a:r>
            <a:r>
              <a:rPr lang="ar-IQ" b="1" dirty="0" err="1">
                <a:ea typeface="Calibri"/>
                <a:cs typeface="Arabic Transparent"/>
              </a:rPr>
              <a:t>الافارد</a:t>
            </a:r>
            <a:r>
              <a:rPr lang="ar-IQ" b="1" dirty="0">
                <a:ea typeface="Calibri"/>
                <a:cs typeface="Arabic Transparent"/>
              </a:rPr>
              <a:t> – لماذا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323934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المعرفة النظرية</a:t>
            </a:r>
            <a:endParaRPr lang="ar-IQ" dirty="0"/>
          </a:p>
        </p:txBody>
      </p:sp>
      <p:sp>
        <p:nvSpPr>
          <p:cNvPr id="3" name="عنصر نائب للمحتوى 2"/>
          <p:cNvSpPr>
            <a:spLocks noGrp="1"/>
          </p:cNvSpPr>
          <p:nvPr>
            <p:ph idx="1"/>
          </p:nvPr>
        </p:nvSpPr>
        <p:spPr/>
        <p:txBody>
          <a:bodyPr/>
          <a:lstStyle/>
          <a:p>
            <a:r>
              <a:rPr lang="ar-IQ" dirty="0">
                <a:effectLst/>
                <a:ea typeface="Calibri"/>
                <a:cs typeface="Times New Roman"/>
              </a:rPr>
              <a:t>ما ميز اليونان عن البابليين والفراعنة الذين </a:t>
            </a:r>
            <a:r>
              <a:rPr lang="ar-IQ" dirty="0" err="1">
                <a:effectLst/>
                <a:ea typeface="Calibri"/>
                <a:cs typeface="Times New Roman"/>
              </a:rPr>
              <a:t>استخدمو</a:t>
            </a:r>
            <a:r>
              <a:rPr lang="ar-IQ" dirty="0">
                <a:effectLst/>
                <a:ea typeface="Calibri"/>
                <a:cs typeface="Times New Roman"/>
              </a:rPr>
              <a:t> معارفهم في بناء شخصيات خالدة عدت من عجائب الدنيا السبع ولكنهم لم يدونوا هذه المعرفة بنظريات يمكن خزنها والرجوع اليها كما فعل اليونان . اطلقوا على ما كان يسمى بالفلسفة (حضارات قديمة) –بالمعرفة (حباً للحكمة) وبذلك </a:t>
            </a:r>
            <a:r>
              <a:rPr lang="ar-IQ" dirty="0" err="1">
                <a:effectLst/>
                <a:ea typeface="Calibri"/>
                <a:cs typeface="Times New Roman"/>
              </a:rPr>
              <a:t>اننتقلت</a:t>
            </a:r>
            <a:r>
              <a:rPr lang="ar-IQ" dirty="0">
                <a:effectLst/>
                <a:ea typeface="Calibri"/>
                <a:cs typeface="Times New Roman"/>
              </a:rPr>
              <a:t> المعرفة على يد اليونان من المعرفة الفلسفية الى (المعرفة النظرية) . </a:t>
            </a:r>
            <a:endParaRPr lang="ar-IQ" dirty="0"/>
          </a:p>
        </p:txBody>
      </p:sp>
    </p:spTree>
    <p:extLst>
      <p:ext uri="{BB962C8B-B14F-4D97-AF65-F5344CB8AC3E}">
        <p14:creationId xmlns:p14="http://schemas.microsoft.com/office/powerpoint/2010/main" val="830096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228600" algn="justLow">
              <a:lnSpc>
                <a:spcPts val="2600"/>
              </a:lnSpc>
              <a:spcAft>
                <a:spcPts val="1000"/>
              </a:spcAft>
            </a:pPr>
            <a:r>
              <a:rPr lang="ar-IQ" b="1" dirty="0">
                <a:ea typeface="Calibri"/>
                <a:cs typeface="Arabic Transparent"/>
              </a:rPr>
              <a:t>حسب صنفها الى معرفة </a:t>
            </a:r>
            <a:r>
              <a:rPr lang="ar-IQ" b="1" dirty="0" err="1">
                <a:ea typeface="Calibri"/>
                <a:cs typeface="Arabic Transparent"/>
              </a:rPr>
              <a:t>مرمزة</a:t>
            </a:r>
            <a:r>
              <a:rPr lang="ar-IQ" b="1" dirty="0">
                <a:ea typeface="Calibri"/>
                <a:cs typeface="Arabic Transparent"/>
              </a:rPr>
              <a:t> </a:t>
            </a:r>
            <a:r>
              <a:rPr lang="en-US" b="1" dirty="0">
                <a:ea typeface="Calibri"/>
                <a:cs typeface="Arabic Transparent"/>
              </a:rPr>
              <a:t>codified</a:t>
            </a:r>
            <a:r>
              <a:rPr lang="ar-IQ" b="1" dirty="0">
                <a:ea typeface="Calibri"/>
                <a:cs typeface="Arabic Transparent"/>
              </a:rPr>
              <a:t> اعلنت من قبل </a:t>
            </a:r>
            <a:r>
              <a:rPr lang="ar-IQ" b="1" dirty="0" err="1">
                <a:ea typeface="Calibri"/>
                <a:cs typeface="Arabic Transparent"/>
              </a:rPr>
              <a:t>البشر،قابلة</a:t>
            </a:r>
            <a:r>
              <a:rPr lang="ar-IQ" b="1" dirty="0">
                <a:ea typeface="Calibri"/>
                <a:cs typeface="Arabic Transparent"/>
              </a:rPr>
              <a:t> للنقل والتداول </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معرفة عامة </a:t>
            </a:r>
            <a:r>
              <a:rPr lang="en-US" b="1" dirty="0">
                <a:ea typeface="Calibri"/>
                <a:cs typeface="Arabic Transparent"/>
              </a:rPr>
              <a:t>com </a:t>
            </a:r>
            <a:r>
              <a:rPr lang="en-US" b="1" dirty="0" err="1">
                <a:ea typeface="Calibri"/>
                <a:cs typeface="Arabic Transparent"/>
              </a:rPr>
              <a:t>mon</a:t>
            </a:r>
            <a:r>
              <a:rPr lang="ar-IQ" b="1" dirty="0">
                <a:ea typeface="Calibri"/>
                <a:cs typeface="Arabic Transparent"/>
              </a:rPr>
              <a:t> مقبولة بوصفها –قياسية بدون جعلها علنية رسميا ممارسات يمكن تعلمها من خلال العمل عبر سياقات خاصة.</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معرفة اجتماعية </a:t>
            </a:r>
            <a:r>
              <a:rPr lang="en-US" b="1" dirty="0">
                <a:ea typeface="Calibri"/>
                <a:cs typeface="Arabic Transparent"/>
              </a:rPr>
              <a:t>social</a:t>
            </a:r>
            <a:r>
              <a:rPr lang="ar-IQ" b="1" dirty="0">
                <a:ea typeface="Calibri"/>
                <a:cs typeface="Arabic Transparent"/>
              </a:rPr>
              <a:t> معرفة القضايا الشخصية والقضايا الثقافية تتضمن معرفة من يساعد في قضايا مختلفة معرفة مجسدة </a:t>
            </a:r>
            <a:r>
              <a:rPr lang="en-US" b="1" dirty="0">
                <a:ea typeface="Calibri"/>
                <a:cs typeface="Arabic Transparent"/>
              </a:rPr>
              <a:t>Embodied</a:t>
            </a:r>
            <a:r>
              <a:rPr lang="ar-IQ" b="1" dirty="0">
                <a:ea typeface="Calibri"/>
                <a:cs typeface="Arabic Transparent"/>
              </a:rPr>
              <a:t> هي الخبرات والمهارات المتراكمة في ضوء الخلفية العلمية – ولها ترتبط بالشخص نفسه.</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456705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1"/>
            <a:ext cx="8229600" cy="2188840"/>
          </a:xfrm>
        </p:spPr>
        <p:txBody>
          <a:bodyPr/>
          <a:lstStyle/>
          <a:p>
            <a:pPr marL="228600" algn="justLow">
              <a:lnSpc>
                <a:spcPts val="2600"/>
              </a:lnSpc>
              <a:spcAft>
                <a:spcPts val="1000"/>
              </a:spcAft>
            </a:pPr>
            <a:r>
              <a:rPr lang="ar-IQ" b="1" dirty="0">
                <a:ea typeface="Calibri"/>
                <a:cs typeface="Arabic Transparent"/>
              </a:rPr>
              <a:t>حسب المدخل الثنائي الى ضمنية </a:t>
            </a:r>
            <a:r>
              <a:rPr lang="en-US" b="1" dirty="0">
                <a:ea typeface="Calibri"/>
                <a:cs typeface="Arabic Transparent"/>
              </a:rPr>
              <a:t>tacit</a:t>
            </a:r>
            <a:r>
              <a:rPr lang="ar-IQ" b="1" dirty="0">
                <a:ea typeface="Calibri"/>
                <a:cs typeface="Arabic Transparent"/>
              </a:rPr>
              <a:t> معتمدة الخبرة الشخصية والقواعد الاستدلالية والحدس والحكم الشخص  ظاهرة </a:t>
            </a:r>
            <a:r>
              <a:rPr lang="en-US" b="1" dirty="0">
                <a:ea typeface="Calibri"/>
                <a:cs typeface="Arabic Transparent"/>
              </a:rPr>
              <a:t>Explicit</a:t>
            </a:r>
            <a:r>
              <a:rPr lang="ar-IQ" b="1" dirty="0">
                <a:ea typeface="Calibri"/>
                <a:cs typeface="Arabic Transparent"/>
              </a:rPr>
              <a:t> هي المعرفة </a:t>
            </a:r>
            <a:r>
              <a:rPr lang="ar-IQ" b="1" dirty="0" err="1">
                <a:ea typeface="Calibri"/>
                <a:cs typeface="Arabic Transparent"/>
              </a:rPr>
              <a:t>المنظمية</a:t>
            </a:r>
            <a:r>
              <a:rPr lang="ar-IQ" b="1" dirty="0">
                <a:ea typeface="Calibri"/>
                <a:cs typeface="Arabic Transparent"/>
              </a:rPr>
              <a:t> بالرسمية التي يمكن ترميزها وكتابتها ونقلها الى الاخرين.</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7344085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هرم المعرفة </a:t>
            </a:r>
            <a:endParaRPr lang="ar-IQ" dirty="0"/>
          </a:p>
        </p:txBody>
      </p:sp>
      <p:sp>
        <p:nvSpPr>
          <p:cNvPr id="3" name="عنصر نائب للمحتوى 2"/>
          <p:cNvSpPr>
            <a:spLocks noGrp="1"/>
          </p:cNvSpPr>
          <p:nvPr>
            <p:ph idx="1"/>
          </p:nvPr>
        </p:nvSpPr>
        <p:spPr>
          <a:xfrm>
            <a:off x="179512" y="1052736"/>
            <a:ext cx="8784976" cy="5544616"/>
          </a:xfrm>
        </p:spPr>
        <p:txBody>
          <a:bodyPr/>
          <a:lstStyle/>
          <a:p>
            <a:pPr marL="228600" algn="justLow">
              <a:lnSpc>
                <a:spcPts val="2600"/>
              </a:lnSpc>
              <a:spcAft>
                <a:spcPts val="1000"/>
              </a:spcAft>
            </a:pPr>
            <a:r>
              <a:rPr lang="ar-IQ" b="1" dirty="0">
                <a:ea typeface="Calibri"/>
                <a:cs typeface="Arabic Transparent"/>
              </a:rPr>
              <a:t>المعرفة هي عملية تجميع المعلومات ات المعنى ووصفها في نص ما للوصول الى منهم يمكننا من خلالها الاستنتاج (بيانات تؤخ من البيئة وتنظم بطريقة ما حسب القابة لتصبح معلومات </a:t>
            </a:r>
            <a:r>
              <a:rPr lang="ar-IQ" b="1" dirty="0" err="1">
                <a:ea typeface="Calibri"/>
                <a:cs typeface="Arabic Transparent"/>
              </a:rPr>
              <a:t>ليستفاد</a:t>
            </a:r>
            <a:r>
              <a:rPr lang="ar-IQ" b="1" dirty="0">
                <a:ea typeface="Calibri"/>
                <a:cs typeface="Arabic Transparent"/>
              </a:rPr>
              <a:t> منها في اتخاذ القرار وبذلك تكون مصدر للمعرفة.</a:t>
            </a:r>
            <a:endParaRPr lang="en-US" sz="2000" dirty="0">
              <a:ea typeface="Calibri"/>
              <a:cs typeface="Arial"/>
            </a:endParaRPr>
          </a:p>
          <a:p>
            <a:pPr marL="228600" algn="justLow">
              <a:lnSpc>
                <a:spcPts val="2600"/>
              </a:lnSpc>
              <a:spcAft>
                <a:spcPts val="1000"/>
              </a:spcAft>
            </a:pPr>
            <a:r>
              <a:rPr lang="ar-IQ" b="1" dirty="0">
                <a:ea typeface="Calibri"/>
                <a:cs typeface="Arabic Transparent"/>
              </a:rPr>
              <a:t>فالبيانات توضح في نص ما لتشكل المعلومات التي تدل الى معنى </a:t>
            </a:r>
            <a:r>
              <a:rPr lang="ar-IQ" b="1" dirty="0" err="1">
                <a:ea typeface="Calibri"/>
                <a:cs typeface="Arabic Transparent"/>
              </a:rPr>
              <a:t>عنمد</a:t>
            </a:r>
            <a:r>
              <a:rPr lang="ar-IQ" b="1" dirty="0">
                <a:ea typeface="Calibri"/>
                <a:cs typeface="Arabic Transparent"/>
              </a:rPr>
              <a:t> الشرح والتفسير لتصبح معرفة عندها تكون الحقائق في ذهن الفرد وعندما يبدأ الانسان بمعالجتها </a:t>
            </a:r>
            <a:r>
              <a:rPr lang="ar-IQ" b="1" dirty="0" err="1">
                <a:ea typeface="Calibri"/>
                <a:cs typeface="Arabic Transparent"/>
              </a:rPr>
              <a:t>باساليب</a:t>
            </a:r>
            <a:r>
              <a:rPr lang="ar-IQ" b="1" dirty="0">
                <a:ea typeface="Calibri"/>
                <a:cs typeface="Arabic Transparent"/>
              </a:rPr>
              <a:t> التنبؤ </a:t>
            </a:r>
            <a:r>
              <a:rPr lang="ar-IQ" b="1" dirty="0" err="1">
                <a:ea typeface="Calibri"/>
                <a:cs typeface="Arabic Transparent"/>
              </a:rPr>
              <a:t>لاستشرافالمستقبل</a:t>
            </a:r>
            <a:r>
              <a:rPr lang="ar-IQ" b="1" dirty="0">
                <a:ea typeface="Calibri"/>
                <a:cs typeface="Arabic Transparent"/>
              </a:rPr>
              <a:t> باستخدام عقله للمفاضلة بين البدائل والاختيار يصبح سلوكه ذكيا ، ومتى ما كان ها السلوك متلازم مع القيم يصبح هذا السلوك مستنداً الى الحكمة.</a:t>
            </a:r>
            <a:endParaRPr lang="en-US" sz="2000" dirty="0">
              <a:ea typeface="Calibri"/>
              <a:cs typeface="Arial"/>
            </a:endParaRPr>
          </a:p>
          <a:p>
            <a:pPr marL="228600" algn="ctr">
              <a:lnSpc>
                <a:spcPts val="2600"/>
              </a:lnSpc>
              <a:spcAft>
                <a:spcPts val="1000"/>
              </a:spcAft>
            </a:pPr>
            <a:r>
              <a:rPr lang="ar-IQ" b="1" dirty="0">
                <a:ea typeface="Calibri"/>
                <a:cs typeface="Arabic Transparent"/>
              </a:rPr>
              <a:t>الحكمة </a:t>
            </a:r>
            <a:r>
              <a:rPr lang="en-US" b="1" dirty="0">
                <a:ea typeface="Calibri"/>
                <a:cs typeface="Arabic Transparent"/>
              </a:rPr>
              <a:t>wisdom</a:t>
            </a:r>
            <a:endParaRPr lang="en-US" sz="2000" dirty="0">
              <a:ea typeface="Calibri"/>
              <a:cs typeface="Arial"/>
            </a:endParaRPr>
          </a:p>
          <a:p>
            <a:pPr marL="228600" algn="ctr">
              <a:lnSpc>
                <a:spcPts val="2600"/>
              </a:lnSpc>
              <a:spcAft>
                <a:spcPts val="1000"/>
              </a:spcAft>
            </a:pPr>
            <a:r>
              <a:rPr lang="ar-IQ" b="1" dirty="0">
                <a:ea typeface="Calibri"/>
                <a:cs typeface="Arabic Transparent"/>
              </a:rPr>
              <a:t>الذكاء </a:t>
            </a:r>
            <a:r>
              <a:rPr lang="en-US" b="1" dirty="0">
                <a:ea typeface="Calibri"/>
                <a:cs typeface="Arabic Transparent"/>
              </a:rPr>
              <a:t>intelligence</a:t>
            </a:r>
            <a:endParaRPr lang="en-US" sz="2000" dirty="0">
              <a:ea typeface="Calibri"/>
              <a:cs typeface="Arial"/>
            </a:endParaRPr>
          </a:p>
          <a:p>
            <a:r>
              <a:rPr lang="ar-IQ" dirty="0"/>
              <a:t>المعرفة /المعلومات /البيانات </a:t>
            </a:r>
          </a:p>
        </p:txBody>
      </p:sp>
    </p:spTree>
    <p:extLst>
      <p:ext uri="{BB962C8B-B14F-4D97-AF65-F5344CB8AC3E}">
        <p14:creationId xmlns:p14="http://schemas.microsoft.com/office/powerpoint/2010/main" val="35391972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دورة حياة المعرفة </a:t>
            </a: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مفهوم : هي سلسلة التغيرات (مراحل) التي تمر بها مكونات المعرفة منذ البداية حتى النهاية بشكل يقود الى بلورة مكوناتها بوضوح وجعلها جاهزة للاستخدام النافع وغالبا ما يطلق عليها (العمليات المعرفية) فهي الممارسة العملية للحصول على المعرفة وتوثيقها وتنظيمها وتمكين الوصول اليها وعملية ادارة المعرفة تضم </a:t>
            </a:r>
            <a:endParaRPr lang="ar-IQ" dirty="0"/>
          </a:p>
        </p:txBody>
      </p:sp>
    </p:spTree>
    <p:extLst>
      <p:ext uri="{BB962C8B-B14F-4D97-AF65-F5344CB8AC3E}">
        <p14:creationId xmlns:p14="http://schemas.microsoft.com/office/powerpoint/2010/main" val="3735868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5"/>
            <a:ext cx="8229600" cy="3528392"/>
          </a:xfrm>
        </p:spPr>
        <p:txBody>
          <a:bodyPr/>
          <a:lstStyle/>
          <a:p>
            <a:pPr marL="228600" algn="justLow">
              <a:lnSpc>
                <a:spcPts val="2600"/>
              </a:lnSpc>
              <a:spcAft>
                <a:spcPts val="1000"/>
              </a:spcAft>
            </a:pPr>
            <a:r>
              <a:rPr lang="ar-IQ" b="1" dirty="0">
                <a:ea typeface="Calibri"/>
                <a:cs typeface="Arabic Transparent"/>
              </a:rPr>
              <a:t>اربعة وهي:</a:t>
            </a:r>
            <a:endParaRPr lang="en-US" sz="2000" dirty="0">
              <a:ea typeface="Calibri"/>
              <a:cs typeface="Arial"/>
            </a:endParaRPr>
          </a:p>
          <a:p>
            <a:pPr marL="228600" algn="justLow">
              <a:lnSpc>
                <a:spcPts val="2600"/>
              </a:lnSpc>
              <a:spcAft>
                <a:spcPts val="1000"/>
              </a:spcAft>
            </a:pPr>
            <a:r>
              <a:rPr lang="ar-IQ" b="1" dirty="0">
                <a:ea typeface="Calibri"/>
                <a:cs typeface="Arabic Transparent"/>
              </a:rPr>
              <a:t>1-عملية الابتكار والايجار.</a:t>
            </a:r>
            <a:endParaRPr lang="en-US" sz="2000" dirty="0">
              <a:ea typeface="Calibri"/>
              <a:cs typeface="Arial"/>
            </a:endParaRPr>
          </a:p>
          <a:p>
            <a:pPr marL="228600" algn="justLow">
              <a:lnSpc>
                <a:spcPts val="2600"/>
              </a:lnSpc>
              <a:spcAft>
                <a:spcPts val="1000"/>
              </a:spcAft>
            </a:pPr>
            <a:r>
              <a:rPr lang="ar-IQ" b="1" dirty="0">
                <a:ea typeface="Calibri"/>
                <a:cs typeface="Arabic Transparent"/>
              </a:rPr>
              <a:t>2-عملية التنظيم </a:t>
            </a:r>
            <a:endParaRPr lang="en-US" sz="2000" dirty="0">
              <a:ea typeface="Calibri"/>
              <a:cs typeface="Arial"/>
            </a:endParaRPr>
          </a:p>
          <a:p>
            <a:pPr marL="228600" algn="justLow">
              <a:lnSpc>
                <a:spcPts val="2600"/>
              </a:lnSpc>
              <a:spcAft>
                <a:spcPts val="1000"/>
              </a:spcAft>
            </a:pPr>
            <a:r>
              <a:rPr lang="ar-IQ" b="1" dirty="0">
                <a:ea typeface="Calibri"/>
                <a:cs typeface="Arabic Transparent"/>
              </a:rPr>
              <a:t>3- عملية المشاركة</a:t>
            </a:r>
            <a:endParaRPr lang="en-US" sz="2000" dirty="0">
              <a:ea typeface="Calibri"/>
              <a:cs typeface="Arial"/>
            </a:endParaRPr>
          </a:p>
          <a:p>
            <a:pPr marL="228600" algn="justLow">
              <a:lnSpc>
                <a:spcPts val="2600"/>
              </a:lnSpc>
              <a:spcAft>
                <a:spcPts val="1000"/>
              </a:spcAft>
            </a:pPr>
            <a:r>
              <a:rPr lang="ar-IQ" b="1" dirty="0">
                <a:ea typeface="Calibri"/>
                <a:cs typeface="Arabic Transparent"/>
              </a:rPr>
              <a:t>4-عملية الاستعمال واعادة الاستعمال</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4609391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5745163"/>
          </a:xfrm>
        </p:spPr>
        <p:txBody>
          <a:bodyPr/>
          <a:lstStyle/>
          <a:p>
            <a:pPr marL="228600" algn="justLow">
              <a:lnSpc>
                <a:spcPts val="2600"/>
              </a:lnSpc>
              <a:spcAft>
                <a:spcPts val="1000"/>
              </a:spcAft>
            </a:pPr>
            <a:r>
              <a:rPr lang="ar-IQ" b="1" dirty="0">
                <a:ea typeface="Calibri"/>
                <a:cs typeface="Arabic Transparent"/>
              </a:rPr>
              <a:t>وتبدأ دورة حياة ادارة المعرفة بعملية خلق المعرفة (تولد المعرفة عبر الابتكار المكاني من مصادر متعددة منها التعلم والابداع والبحث او يتم استيرادها من خارج المنظمة)، امتلاك المعرفة (اصطياد المعرفة من مصادرها وخزنها والاحتفاظ بها </a:t>
            </a:r>
            <a:r>
              <a:rPr lang="ar-IQ" b="1" dirty="0" err="1">
                <a:ea typeface="Calibri"/>
                <a:cs typeface="Arabic Transparent"/>
              </a:rPr>
              <a:t>والماحافظة</a:t>
            </a:r>
            <a:r>
              <a:rPr lang="ar-IQ" b="1" dirty="0">
                <a:ea typeface="Calibri"/>
                <a:cs typeface="Arabic Transparent"/>
              </a:rPr>
              <a:t> عليها لاستخدامها في الوقت الحاضر وكذلك </a:t>
            </a:r>
            <a:r>
              <a:rPr lang="ar-IQ" b="1" dirty="0" err="1">
                <a:ea typeface="Calibri"/>
                <a:cs typeface="Arabic Transparent"/>
              </a:rPr>
              <a:t>لاغراض</a:t>
            </a:r>
            <a:r>
              <a:rPr lang="ar-IQ" b="1" dirty="0">
                <a:ea typeface="Calibri"/>
                <a:cs typeface="Arabic Transparent"/>
              </a:rPr>
              <a:t> مستقبلية) ، تنظيم المعرفة وتحويلها(الى مواد مكتوبة وقواعد معرفية – يمكن الرجوع اليها في اي وقت للاستفادة منها) توزيع المعرفة (نقل المعرفة الى مستويات المنظمة كافة سواء كانت اقساماً متكاملة او افراداً ويمكن ان تتحقق من خلال التعلم وبرامج التدريب وانظمة المعرفة وقواعدها بشبكات النظم الخبيرة) ،تطبيق المعرفة واستخدامها وزيادة قيمتها (ان استخدام المعرفة يضاف اليه اليها) </a:t>
            </a:r>
            <a:endParaRPr lang="en-US" sz="2000" dirty="0">
              <a:ea typeface="Calibri"/>
              <a:cs typeface="Arial"/>
            </a:endParaRPr>
          </a:p>
          <a:p>
            <a:pPr marL="228600" algn="justLow">
              <a:lnSpc>
                <a:spcPts val="2600"/>
              </a:lnSpc>
              <a:spcAft>
                <a:spcPts val="1000"/>
              </a:spcAft>
            </a:pPr>
            <a:r>
              <a:rPr lang="ar-IQ" b="1" dirty="0">
                <a:ea typeface="Calibri"/>
                <a:cs typeface="Arabic Transparent"/>
              </a:rPr>
              <a:t>عند التطبيق قيمة وتصبح اساساً للتعلم والابتكار </a:t>
            </a:r>
            <a:endParaRPr lang="en-US" sz="2000" dirty="0">
              <a:ea typeface="Calibri"/>
              <a:cs typeface="Arial"/>
            </a:endParaRPr>
          </a:p>
          <a:p>
            <a:endParaRPr lang="ar-IQ" dirty="0"/>
          </a:p>
        </p:txBody>
      </p:sp>
    </p:spTree>
    <p:extLst>
      <p:ext uri="{BB962C8B-B14F-4D97-AF65-F5344CB8AC3E}">
        <p14:creationId xmlns:p14="http://schemas.microsoft.com/office/powerpoint/2010/main" val="34979795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9"/>
            <a:ext cx="8229600" cy="4320480"/>
          </a:xfrm>
        </p:spPr>
        <p:txBody>
          <a:bodyPr/>
          <a:lstStyle/>
          <a:p>
            <a:pPr algn="justLow">
              <a:lnSpc>
                <a:spcPts val="2600"/>
              </a:lnSpc>
              <a:spcAft>
                <a:spcPts val="1000"/>
              </a:spcAft>
            </a:pPr>
            <a:r>
              <a:rPr lang="ar-IQ" b="1" dirty="0">
                <a:ea typeface="Calibri"/>
                <a:cs typeface="Arabic Transparent"/>
              </a:rPr>
              <a:t>اما نموذج </a:t>
            </a:r>
            <a:r>
              <a:rPr lang="en-US" b="1" dirty="0">
                <a:ea typeface="Calibri"/>
                <a:cs typeface="Arabic Transparent"/>
              </a:rPr>
              <a:t>Heisig2001</a:t>
            </a:r>
            <a:r>
              <a:rPr lang="ar-IQ" b="1" dirty="0">
                <a:ea typeface="Calibri"/>
                <a:cs typeface="Arabic Transparent"/>
              </a:rPr>
              <a:t> تضم توليد المعرفة ،خزن المعرفة ، توزيع المعرفة ، تطبيق المعرفة.</a:t>
            </a:r>
            <a:endParaRPr lang="en-US" sz="2000" dirty="0">
              <a:ea typeface="Calibri"/>
              <a:cs typeface="Arial"/>
            </a:endParaRPr>
          </a:p>
          <a:p>
            <a:pPr algn="justLow">
              <a:lnSpc>
                <a:spcPts val="2600"/>
              </a:lnSpc>
              <a:spcAft>
                <a:spcPts val="1000"/>
              </a:spcAft>
            </a:pPr>
            <a:r>
              <a:rPr lang="ar-IQ" b="1" dirty="0">
                <a:ea typeface="Calibri"/>
                <a:cs typeface="Arabic Transparent"/>
              </a:rPr>
              <a:t>في حين نموذج </a:t>
            </a:r>
            <a:r>
              <a:rPr lang="en-US" b="1" dirty="0">
                <a:ea typeface="Calibri"/>
                <a:cs typeface="Arabic Transparent"/>
              </a:rPr>
              <a:t>Fraunhofer2000</a:t>
            </a:r>
            <a:r>
              <a:rPr lang="ar-IQ" b="1" dirty="0">
                <a:ea typeface="Calibri"/>
                <a:cs typeface="Arabic Transparent"/>
              </a:rPr>
              <a:t> تضم (6) ست عمليات وهي تشخيص المعرفة تحديد اهداف المعرفة توليد المعرفة ، خزن المعرفة ، توزيع المعرفة ، تطبيق المعرفة.</a:t>
            </a:r>
            <a:endParaRPr lang="en-US" sz="2000" dirty="0">
              <a:ea typeface="Calibri"/>
              <a:cs typeface="Arial"/>
            </a:endParaRPr>
          </a:p>
          <a:p>
            <a:pPr algn="justLow">
              <a:lnSpc>
                <a:spcPts val="2600"/>
              </a:lnSpc>
              <a:spcAft>
                <a:spcPts val="1000"/>
              </a:spcAft>
            </a:pPr>
            <a:r>
              <a:rPr lang="ar-IQ" b="1" dirty="0">
                <a:ea typeface="Calibri"/>
                <a:cs typeface="Arabic Transparent"/>
              </a:rPr>
              <a:t>اما نموذج </a:t>
            </a:r>
            <a:r>
              <a:rPr lang="en-US" b="1" dirty="0">
                <a:ea typeface="Calibri"/>
                <a:cs typeface="Arabic Transparent"/>
              </a:rPr>
              <a:t>vetshera&amp;roszegi2000</a:t>
            </a:r>
            <a:r>
              <a:rPr lang="ar-IQ" b="1" dirty="0">
                <a:ea typeface="Calibri"/>
                <a:cs typeface="Arabic Transparent"/>
              </a:rPr>
              <a:t> فقد اشار الى (ابتكار ، خزن ، ايجاد ، اكتساب ، استخدام ، تعلم).</a:t>
            </a:r>
            <a:endParaRPr lang="en-US" sz="2000" dirty="0">
              <a:ea typeface="Calibri"/>
              <a:cs typeface="Arial"/>
            </a:endParaRPr>
          </a:p>
          <a:p>
            <a:pPr algn="justLow">
              <a:lnSpc>
                <a:spcPts val="2600"/>
              </a:lnSpc>
              <a:spcAft>
                <a:spcPts val="1000"/>
              </a:spcAft>
            </a:pPr>
            <a:r>
              <a:rPr lang="en-US" b="1" dirty="0">
                <a:ea typeface="Calibri"/>
                <a:cs typeface="Arabic Transparent"/>
              </a:rPr>
              <a:t>Abel1998</a:t>
            </a:r>
            <a:r>
              <a:rPr lang="ar-IQ" b="1" dirty="0">
                <a:ea typeface="Calibri"/>
                <a:cs typeface="Arabic Transparent"/>
              </a:rPr>
              <a:t> حدد الدورة لحياة المعرفة الى اربعة مراحل (خلق المعرفة ، مراجعة ، توزيع المعرفة ، تبنى المعرفة).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5779367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ادارة المعرفة</a:t>
            </a:r>
          </a:p>
        </p:txBody>
      </p:sp>
      <p:sp>
        <p:nvSpPr>
          <p:cNvPr id="3" name="عنصر نائب للمحتوى 2"/>
          <p:cNvSpPr>
            <a:spLocks noGrp="1"/>
          </p:cNvSpPr>
          <p:nvPr>
            <p:ph idx="1"/>
          </p:nvPr>
        </p:nvSpPr>
        <p:spPr/>
        <p:txBody>
          <a:bodyPr/>
          <a:lstStyle/>
          <a:p>
            <a:r>
              <a:rPr lang="ar-IQ" b="1" dirty="0">
                <a:ea typeface="Calibri"/>
                <a:cs typeface="Arabic Transparent"/>
              </a:rPr>
              <a:t>المفهوم : تناول المفهوم من مناظير مختلفة </a:t>
            </a:r>
          </a:p>
          <a:p>
            <a:pPr lvl="0" algn="justLow">
              <a:lnSpc>
                <a:spcPts val="2600"/>
              </a:lnSpc>
              <a:spcAft>
                <a:spcPts val="1000"/>
              </a:spcAft>
              <a:buFont typeface="+mj-lt"/>
              <a:buAutoNum type="arabicPeriod"/>
            </a:pPr>
            <a:r>
              <a:rPr lang="ar-IQ" b="1" dirty="0">
                <a:ea typeface="Calibri"/>
                <a:cs typeface="Arabic Transparent"/>
              </a:rPr>
              <a:t>منظور ادارة الوثائق : استخلاص المعرفة من الافراد وتحليلها وتشكيلها وتطويرها الى وثائق مطبوعة (</a:t>
            </a:r>
            <a:r>
              <a:rPr lang="ar-IQ" b="1" dirty="0" err="1">
                <a:ea typeface="Calibri"/>
                <a:cs typeface="Arabic Transparent"/>
              </a:rPr>
              <a:t>الاليكرونية</a:t>
            </a:r>
            <a:r>
              <a:rPr lang="ar-IQ" b="1" dirty="0">
                <a:ea typeface="Calibri"/>
                <a:cs typeface="Arabic Transparent"/>
              </a:rPr>
              <a:t>) ليشهل على الاخرين فهمها </a:t>
            </a:r>
            <a:r>
              <a:rPr lang="ar-IQ" b="1" dirty="0" err="1">
                <a:ea typeface="Calibri"/>
                <a:cs typeface="Arabic Transparent"/>
              </a:rPr>
              <a:t>وتطبيقهامع</a:t>
            </a:r>
            <a:r>
              <a:rPr lang="ar-IQ" b="1" dirty="0">
                <a:ea typeface="Calibri"/>
                <a:cs typeface="Arabic Transparent"/>
              </a:rPr>
              <a:t> ضرورة ادامة الوثائق بوصفها مخرجات للمعرفة من خلال المراجعة الدورية لتأمين جودتها ورفع درجة </a:t>
            </a:r>
            <a:r>
              <a:rPr lang="ar-IQ" b="1" dirty="0" err="1">
                <a:ea typeface="Calibri"/>
                <a:cs typeface="Arabic Transparent"/>
              </a:rPr>
              <a:t>موقوقيتها</a:t>
            </a:r>
            <a:r>
              <a:rPr lang="ar-IQ" b="1" dirty="0">
                <a:ea typeface="Calibri"/>
                <a:cs typeface="Arabic Transparent"/>
              </a:rPr>
              <a:t> لزيادة قاعدة المعرفة في المنظمة والتي جوهر ادارة المعرفة  وليس وجود الوثائق بحد اتها (فهي اسر المعرفة وخزفها واعادة استعمالها).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393346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تقني: استخدام تقنيات تسهل نشر المعرفة وتطبيقها فهي تجسد العمليات </a:t>
            </a:r>
            <a:r>
              <a:rPr lang="ar-IQ" b="1" dirty="0" err="1">
                <a:ea typeface="Calibri"/>
                <a:cs typeface="Arabic Transparent"/>
              </a:rPr>
              <a:t>التنمظيمية</a:t>
            </a:r>
            <a:r>
              <a:rPr lang="ar-IQ" b="1" dirty="0">
                <a:ea typeface="Calibri"/>
                <a:cs typeface="Arabic Transparent"/>
              </a:rPr>
              <a:t> عبر مزج قابلية تقنيات المعلومات على معالجة البيانات والمعلومات وقابلية الابداع والابتكار </a:t>
            </a:r>
            <a:r>
              <a:rPr lang="ar-IQ" b="1" dirty="0" err="1">
                <a:ea typeface="Calibri"/>
                <a:cs typeface="Arabic Transparent"/>
              </a:rPr>
              <a:t>للاشخاص</a:t>
            </a:r>
            <a:r>
              <a:rPr lang="ar-IQ" b="1" dirty="0">
                <a:ea typeface="Calibri"/>
                <a:cs typeface="Arabic Transparent"/>
              </a:rPr>
              <a:t> (فهي عملية منظمة للبحث والاختيار والتنظيم وعرض المعلومات بطريقة تحسن فهم العاملين والاستخدام الامثل لموجودات منظمة الاعمال).</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3769737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فني – اجتماعي : ان المنظمة مؤلفة من الاشخاص الذين ينتجون السلع والخدمات باستعمال بعض التقنيات التي تؤثر كل منها في العمليات وملائمة التكنولوجيا ونشاطات الاشخاص الذين يشغلونها (فهي الفهم الداعي والكي لثقافة المنظمة والقدرة على الاستخدام والتطبيق للتغيير الحاصل في هذه الثقافة او هي عملية اكتساب </a:t>
            </a:r>
            <a:r>
              <a:rPr lang="ar-IQ" b="1" dirty="0" err="1">
                <a:ea typeface="Calibri"/>
                <a:cs typeface="Arabic Transparent"/>
              </a:rPr>
              <a:t>ومشاركةالخبرة</a:t>
            </a:r>
            <a:r>
              <a:rPr lang="ar-IQ" b="1" dirty="0">
                <a:ea typeface="Calibri"/>
                <a:cs typeface="Arabic Transparent"/>
              </a:rPr>
              <a:t> الجماعية للمجتمعات في تحقيق وانجاز رسالتها).</a:t>
            </a:r>
            <a:endParaRPr lang="en-US" sz="2000" dirty="0">
              <a:ea typeface="Calibri"/>
              <a:cs typeface="Arial"/>
            </a:endParaRPr>
          </a:p>
          <a:p>
            <a:endParaRPr lang="ar-IQ" dirty="0"/>
          </a:p>
        </p:txBody>
      </p:sp>
    </p:spTree>
    <p:extLst>
      <p:ext uri="{BB962C8B-B14F-4D97-AF65-F5344CB8AC3E}">
        <p14:creationId xmlns:p14="http://schemas.microsoft.com/office/powerpoint/2010/main" val="193667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العصر الاسلامي </a:t>
            </a:r>
            <a:endParaRPr lang="ar-IQ" dirty="0"/>
          </a:p>
        </p:txBody>
      </p:sp>
      <p:sp>
        <p:nvSpPr>
          <p:cNvPr id="3" name="عنصر نائب للمحتوى 2"/>
          <p:cNvSpPr>
            <a:spLocks noGrp="1"/>
          </p:cNvSpPr>
          <p:nvPr>
            <p:ph idx="1"/>
          </p:nvPr>
        </p:nvSpPr>
        <p:spPr/>
        <p:txBody>
          <a:bodyPr/>
          <a:lstStyle/>
          <a:p>
            <a:r>
              <a:rPr lang="ar-IQ" dirty="0">
                <a:effectLst/>
                <a:ea typeface="Calibri"/>
                <a:cs typeface="Times New Roman"/>
              </a:rPr>
              <a:t>حث الاسلام على طلب العلم اذ ورد في اول اوامره السورة الاولى (اقرأ باسم ربك الذي خلق ..... علم الانسان ما لم يعلم ) في الحديث الشريف ( </a:t>
            </a:r>
            <a:r>
              <a:rPr lang="ar-IQ" dirty="0" err="1">
                <a:effectLst/>
                <a:ea typeface="Calibri"/>
                <a:cs typeface="Times New Roman"/>
              </a:rPr>
              <a:t>اطلبو</a:t>
            </a:r>
            <a:r>
              <a:rPr lang="ar-IQ" dirty="0">
                <a:effectLst/>
                <a:ea typeface="Calibri"/>
                <a:cs typeface="Times New Roman"/>
              </a:rPr>
              <a:t> العلم من المهد الى اللحد ) ( زكاة العلم ابلاغه ) رجحت العالم الاسلامي على الاخرين وبرع العرب المسلمون بنقل معرفة الحضارات الاخرى مع محاولة اخضاعها للتجربة و البرهان ولم يقتصر دورهم على الترجمة والنسخ بل كانت اسهاماتهم جادة في توليد المعرفة الجديدة عندما ادركوا </a:t>
            </a:r>
            <a:r>
              <a:rPr lang="ar-IQ" dirty="0" err="1">
                <a:effectLst/>
                <a:ea typeface="Calibri"/>
                <a:cs typeface="Times New Roman"/>
              </a:rPr>
              <a:t>وفهمو</a:t>
            </a:r>
            <a:r>
              <a:rPr lang="ar-IQ" dirty="0">
                <a:effectLst/>
                <a:ea typeface="Calibri"/>
                <a:cs typeface="Times New Roman"/>
              </a:rPr>
              <a:t> ان العلم هي معرفة نظرية تستهدف اغراض علمية وتطبيقية  كان </a:t>
            </a:r>
            <a:r>
              <a:rPr lang="ar-IQ" dirty="0" err="1">
                <a:effectLst/>
                <a:ea typeface="Calibri"/>
                <a:cs typeface="Times New Roman"/>
              </a:rPr>
              <a:t>تاثيرهم</a:t>
            </a:r>
            <a:r>
              <a:rPr lang="ar-IQ" dirty="0">
                <a:effectLst/>
                <a:ea typeface="Calibri"/>
                <a:cs typeface="Times New Roman"/>
              </a:rPr>
              <a:t> واضحاً فيها .</a:t>
            </a:r>
            <a:endParaRPr lang="ar-IQ" dirty="0"/>
          </a:p>
        </p:txBody>
      </p:sp>
    </p:spTree>
    <p:extLst>
      <p:ext uri="{BB962C8B-B14F-4D97-AF65-F5344CB8AC3E}">
        <p14:creationId xmlns:p14="http://schemas.microsoft.com/office/powerpoint/2010/main" val="16629834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القيمة المضافة: يتم التركيز على خلق القيمة من المعرفة التي تعد نتاجاً لها ومدى </a:t>
            </a:r>
            <a:r>
              <a:rPr lang="ar-IQ" b="1" dirty="0" err="1">
                <a:ea typeface="Calibri"/>
                <a:cs typeface="Arabic Transparent"/>
              </a:rPr>
              <a:t>مساهتمها</a:t>
            </a:r>
            <a:r>
              <a:rPr lang="ar-IQ" b="1" dirty="0">
                <a:ea typeface="Calibri"/>
                <a:cs typeface="Arabic Transparent"/>
              </a:rPr>
              <a:t> في خلق القيمة المضافة فقد انتقل الفكر من سلسلة قيمة المعلومات الى سلسلة قيمة المعرفة اذ تعد الاولى النظم التقنية عناصر رئيسة تقود عمليات العمل بينما نتعامل مع الناس كمؤدين للعمل في حين الثانية نتعامل مع الانظمة البشرية كعناصر اساسية تشتغل بتقويم مستمر للمعلومات المحفوظة في الانظمة التقنية.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7306208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مالي :ادارة المعرفة يمثل راس مالي فكري، اذ ترتكز على الاكتساب والمشاركة بالمعرفة (فهي تشمل راي مال فكري وتقنية العملية التمكين من اعادة استعماله والمحافظة عليه وخلق وتطوير راس المال الفكري.</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6347522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المنظمة المعرفية : مفهوم شامل لكل اقسام المنظمة تركز على قيمة المعرفة كنتاج </a:t>
            </a:r>
            <a:r>
              <a:rPr lang="ar-IQ" b="1" dirty="0" err="1">
                <a:ea typeface="Calibri"/>
                <a:cs typeface="Arabic Transparent"/>
              </a:rPr>
              <a:t>لادارة</a:t>
            </a:r>
            <a:r>
              <a:rPr lang="ar-IQ" b="1" dirty="0">
                <a:ea typeface="Calibri"/>
                <a:cs typeface="Arabic Transparent"/>
              </a:rPr>
              <a:t> المعرفة تدرك في نموج العمل تؤكد على توليد المعرفة ورفعها هي المصدر الرئيسي للقيمة المضافة ونوعا من الميزة التنافسية ومسوقا رئيسا </a:t>
            </a:r>
            <a:r>
              <a:rPr lang="ar-IQ" b="1" dirty="0" err="1">
                <a:ea typeface="Calibri"/>
                <a:cs typeface="Arabic Transparent"/>
              </a:rPr>
              <a:t>لاعمالها</a:t>
            </a:r>
            <a:r>
              <a:rPr lang="ar-IQ" b="1" dirty="0">
                <a:ea typeface="Calibri"/>
                <a:cs typeface="Arabic Transparent"/>
              </a:rPr>
              <a:t> وان معظم مستخدميها ذو مؤهلات عالية وثقافة رفيعة (تتطلب توافر اربعة اركان وهي المعتقدات المعرفية والالتزام ، الشكل التنظيمي ، معرفة كيف </a:t>
            </a:r>
            <a:r>
              <a:rPr lang="ar-IQ" b="1" dirty="0" err="1">
                <a:ea typeface="Calibri"/>
                <a:cs typeface="Arabic Transparent"/>
              </a:rPr>
              <a:t>للافراد</a:t>
            </a:r>
            <a:r>
              <a:rPr lang="ar-IQ" b="1" dirty="0">
                <a:ea typeface="Calibri"/>
                <a:cs typeface="Arabic Transparent"/>
              </a:rPr>
              <a:t> ،دعم تقنية المعلومات </a:t>
            </a:r>
            <a:r>
              <a:rPr lang="ar-IQ" b="1" dirty="0" err="1">
                <a:ea typeface="Calibri"/>
                <a:cs typeface="Arabic Transparent"/>
              </a:rPr>
              <a:t>للافراد</a:t>
            </a:r>
            <a:r>
              <a:rPr lang="ar-IQ" b="1" dirty="0">
                <a:ea typeface="Calibri"/>
                <a:cs typeface="Arabic Transparent"/>
              </a:rPr>
              <a:t>.</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7694310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منظور العملية : هي عملية </a:t>
            </a:r>
            <a:r>
              <a:rPr lang="en-US" b="1" dirty="0">
                <a:ea typeface="Calibri"/>
                <a:cs typeface="Arabic Transparent"/>
              </a:rPr>
              <a:t>process</a:t>
            </a:r>
            <a:r>
              <a:rPr lang="ar-IQ" b="1" dirty="0">
                <a:ea typeface="Calibri"/>
                <a:cs typeface="Arabic Transparent"/>
              </a:rPr>
              <a:t> وعرفت بدلالة تكامل العمليات الداخلية لتكوين المعرفة </a:t>
            </a:r>
            <a:r>
              <a:rPr lang="ar-IQ" b="1" dirty="0" err="1">
                <a:ea typeface="Calibri"/>
                <a:cs typeface="Arabic Transparent"/>
              </a:rPr>
              <a:t>لاسناد</a:t>
            </a:r>
            <a:r>
              <a:rPr lang="ar-IQ" b="1" dirty="0">
                <a:ea typeface="Calibri"/>
                <a:cs typeface="Arabic Transparent"/>
              </a:rPr>
              <a:t> الاداء على انها (القدرة العمليات داخل المنظمة ،تحسين الاداء التنظيمي المعتمدة على الخبرة والمعرفة) فهي عملية نظامية تكاملية لتنسيق نشاطات المنظمة في ضوء اكتساب المعرفة وخلقها وخزنها والمشاركة فيها وتطويرها وتكرارها من قبل الافراد والجماعات الساعية وراء تحقيق الاهداف التنظيمية الرئيسية. رغم ضرورة تصنيف المعرفة الى (الظاهرة- الضمنية) الا ان ادارة المعرفة كعملية ينظر لها كعملية تكاملية .</a:t>
            </a:r>
            <a:endParaRPr lang="en-US" sz="2000" dirty="0">
              <a:ea typeface="Calibri"/>
              <a:cs typeface="Arial"/>
            </a:endParaRPr>
          </a:p>
          <a:p>
            <a:endParaRPr lang="ar-IQ" dirty="0"/>
          </a:p>
        </p:txBody>
      </p:sp>
    </p:spTree>
    <p:extLst>
      <p:ext uri="{BB962C8B-B14F-4D97-AF65-F5344CB8AC3E}">
        <p14:creationId xmlns:p14="http://schemas.microsoft.com/office/powerpoint/2010/main" val="25065538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81000" algn="justLow">
              <a:lnSpc>
                <a:spcPts val="2600"/>
              </a:lnSpc>
              <a:spcAft>
                <a:spcPts val="1000"/>
              </a:spcAft>
            </a:pPr>
            <a:br>
              <a:rPr lang="ar-IQ" b="1" dirty="0">
                <a:ea typeface="Calibri"/>
                <a:cs typeface="Arabic Transparent"/>
              </a:rPr>
            </a:br>
            <a:br>
              <a:rPr lang="ar-IQ" b="1" dirty="0">
                <a:ea typeface="Calibri"/>
                <a:cs typeface="Arabic Transparent"/>
              </a:rPr>
            </a:br>
            <a:br>
              <a:rPr lang="ar-IQ" b="1" dirty="0">
                <a:ea typeface="Calibri"/>
                <a:cs typeface="Arabic Transparent"/>
              </a:rPr>
            </a:br>
            <a:br>
              <a:rPr lang="ar-IQ" b="1" dirty="0">
                <a:ea typeface="Calibri"/>
                <a:cs typeface="Arabic Transparent"/>
              </a:rPr>
            </a:br>
            <a:br>
              <a:rPr lang="ar-IQ" b="1" dirty="0">
                <a:ea typeface="Calibri"/>
                <a:cs typeface="Arabic Transparent"/>
              </a:rPr>
            </a:br>
            <a:r>
              <a:rPr lang="ar-IQ" b="1" dirty="0">
                <a:ea typeface="Calibri"/>
                <a:cs typeface="Arabic Transparent"/>
              </a:rPr>
              <a:t> مفهوم ادارة المعرفة : مصطلح معبر عن العمليات والادوات والسلوكيات التي يشترك بصياغتها وادائها </a:t>
            </a:r>
            <a:r>
              <a:rPr lang="ar-IQ" b="1" dirty="0" err="1">
                <a:ea typeface="Calibri"/>
                <a:cs typeface="Arabic Transparent"/>
              </a:rPr>
              <a:t>الكستفيدون</a:t>
            </a:r>
            <a:r>
              <a:rPr lang="ar-IQ" b="1" dirty="0">
                <a:ea typeface="Calibri"/>
                <a:cs typeface="Arabic Transparent"/>
              </a:rPr>
              <a:t> من المنظمة لاكتساب وخزن وتوزيع المعرفة وعكسها في عمليات الاعمال للوصول الى افضل التطبيقات يقصد المنافسة طويلة الامد والتكيف).</a:t>
            </a:r>
            <a:br>
              <a:rPr lang="en-US" sz="3200" dirty="0">
                <a:ea typeface="Calibri"/>
                <a:cs typeface="Arial"/>
              </a:rPr>
            </a:br>
            <a:endParaRPr lang="ar-IQ" dirty="0"/>
          </a:p>
        </p:txBody>
      </p:sp>
    </p:spTree>
    <p:extLst>
      <p:ext uri="{BB962C8B-B14F-4D97-AF65-F5344CB8AC3E}">
        <p14:creationId xmlns:p14="http://schemas.microsoft.com/office/powerpoint/2010/main" val="17393296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نظريات المعرفة على اساس المحسوسات</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نظرية المكان: تفترض ان العقل البشري مقسم الى ملكات مثل ملكة(تفكير، الارادة، الوحدان،... التي تبرز ما يقوم به العقل.</a:t>
            </a:r>
            <a:endParaRPr lang="en-US" sz="2000" dirty="0">
              <a:ea typeface="Calibri"/>
              <a:cs typeface="Arial"/>
            </a:endParaRPr>
          </a:p>
          <a:p>
            <a:r>
              <a:rPr lang="ar-IQ" b="1" dirty="0">
                <a:ea typeface="Calibri"/>
                <a:cs typeface="Arabic Transparent"/>
              </a:rPr>
              <a:t>نظرية </a:t>
            </a:r>
            <a:r>
              <a:rPr lang="ar-IQ" b="1" dirty="0" err="1">
                <a:ea typeface="Calibri"/>
                <a:cs typeface="Arabic Transparent"/>
              </a:rPr>
              <a:t>ترابطية:تفترض</a:t>
            </a:r>
            <a:r>
              <a:rPr lang="ar-IQ" b="1" dirty="0">
                <a:ea typeface="Calibri"/>
                <a:cs typeface="Arabic Transparent"/>
              </a:rPr>
              <a:t> ان الانسان عند الولادة يكون عقله صفحة بيضاء تسجل فيها الخبرات عن طريق الحواس.</a:t>
            </a:r>
            <a:endParaRPr lang="ar-IQ" dirty="0"/>
          </a:p>
        </p:txBody>
      </p:sp>
    </p:spTree>
    <p:extLst>
      <p:ext uri="{BB962C8B-B14F-4D97-AF65-F5344CB8AC3E}">
        <p14:creationId xmlns:p14="http://schemas.microsoft.com/office/powerpoint/2010/main" val="10593480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ea typeface="Calibri"/>
                <a:cs typeface="Arabic Transparent"/>
              </a:rPr>
              <a:t>نظريات من مداخل نفسية واجتماعية وسلوكية </a:t>
            </a:r>
            <a:endParaRPr lang="ar-IQ" dirty="0"/>
          </a:p>
        </p:txBody>
      </p:sp>
      <p:sp>
        <p:nvSpPr>
          <p:cNvPr id="3" name="عنصر نائب للمحتوى 2"/>
          <p:cNvSpPr>
            <a:spLocks noGrp="1"/>
          </p:cNvSpPr>
          <p:nvPr>
            <p:ph idx="1"/>
          </p:nvPr>
        </p:nvSpPr>
        <p:spPr>
          <a:xfrm>
            <a:off x="457200" y="1600200"/>
            <a:ext cx="8686800" cy="4925144"/>
          </a:xfrm>
        </p:spPr>
        <p:txBody>
          <a:bodyPr>
            <a:normAutofit fontScale="85000" lnSpcReduction="10000"/>
          </a:bodyPr>
          <a:lstStyle/>
          <a:p>
            <a:pPr algn="justLow">
              <a:lnSpc>
                <a:spcPts val="2600"/>
              </a:lnSpc>
              <a:spcAft>
                <a:spcPts val="1000"/>
              </a:spcAft>
            </a:pPr>
            <a:r>
              <a:rPr lang="ar-IQ" b="1" dirty="0">
                <a:ea typeface="Calibri"/>
                <a:cs typeface="Arabic Transparent"/>
              </a:rPr>
              <a:t>نظرية تعلم المعرفة (تعلم عبر التفاعل المعرفة الجديدة مع المختزنة في الذاكرة تفاعلاً ديناميكيا ويجعل البناء المعرفي بشكل بصورة جديدة لخلق بعض الحلول للمشاكل تدفع للمتعلم لزيادة معرفته).</a:t>
            </a:r>
            <a:endParaRPr lang="en-US" sz="2000" dirty="0">
              <a:ea typeface="Calibri"/>
              <a:cs typeface="Arial"/>
            </a:endParaRPr>
          </a:p>
          <a:p>
            <a:pPr algn="justLow">
              <a:lnSpc>
                <a:spcPts val="2600"/>
              </a:lnSpc>
              <a:spcAft>
                <a:spcPts val="1000"/>
              </a:spcAft>
            </a:pPr>
            <a:r>
              <a:rPr lang="ar-IQ" b="1" dirty="0">
                <a:ea typeface="Calibri"/>
                <a:cs typeface="Arabic Transparent"/>
              </a:rPr>
              <a:t>نظرية التكيف المعقدة (المنظمة تحاول التكيف فرديا وجماعيا وباستمرار مع الظروف المتغيرة وتفترض انها تقوم بتعديل معرفتها بما يؤدي الى التغير في السلوك ومن ثم هي نظم </a:t>
            </a:r>
            <a:r>
              <a:rPr lang="ar-IQ" b="1" dirty="0" err="1">
                <a:ea typeface="Calibri"/>
                <a:cs typeface="Arabic Transparent"/>
              </a:rPr>
              <a:t>دائمية</a:t>
            </a:r>
            <a:r>
              <a:rPr lang="ar-IQ" b="1" dirty="0">
                <a:ea typeface="Calibri"/>
                <a:cs typeface="Arabic Transparent"/>
              </a:rPr>
              <a:t> لتوليد المعرفة التي تساعدها على ان تصبح ابداعية).</a:t>
            </a:r>
            <a:endParaRPr lang="en-US" sz="2000" dirty="0">
              <a:ea typeface="Calibri"/>
              <a:cs typeface="Arial"/>
            </a:endParaRPr>
          </a:p>
          <a:p>
            <a:r>
              <a:rPr lang="ar-IQ" b="1" dirty="0">
                <a:ea typeface="Calibri"/>
                <a:cs typeface="Arabic Transparent"/>
              </a:rPr>
              <a:t>نظرية توليد المعرفة : تكون المعرفة من خلال التفاعل الحركي بين نوعين من المعرفة الضمني والظاهري ا الضمنية تشمل نماذج عقلية (مخططات – نماذج ، توقعات ، </a:t>
            </a:r>
            <a:r>
              <a:rPr lang="ar-IQ" b="1" dirty="0" err="1">
                <a:ea typeface="Calibri"/>
                <a:cs typeface="Arabic Transparent"/>
              </a:rPr>
              <a:t>معتقدات،وجهات</a:t>
            </a:r>
            <a:r>
              <a:rPr lang="ar-IQ" b="1" dirty="0">
                <a:ea typeface="Calibri"/>
                <a:cs typeface="Arabic Transparent"/>
              </a:rPr>
              <a:t> نظر) والعناصر التقنية (معرفة –كيف ،المهارة ،الحرف) وتكتسب عبر شخص –شخص عبر اليات الحوار وتبادل القصص</a:t>
            </a:r>
            <a:endParaRPr lang="ar-IQ" dirty="0"/>
          </a:p>
        </p:txBody>
      </p:sp>
    </p:spTree>
    <p:extLst>
      <p:ext uri="{BB962C8B-B14F-4D97-AF65-F5344CB8AC3E}">
        <p14:creationId xmlns:p14="http://schemas.microsoft.com/office/powerpoint/2010/main" val="726875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Low">
              <a:lnSpc>
                <a:spcPts val="2600"/>
              </a:lnSpc>
              <a:spcAft>
                <a:spcPts val="1000"/>
              </a:spcAft>
            </a:pPr>
            <a:r>
              <a:rPr lang="ar-IQ" b="1" dirty="0">
                <a:ea typeface="Calibri"/>
                <a:cs typeface="Arabic Transparent"/>
              </a:rPr>
              <a:t>نظرية </a:t>
            </a:r>
            <a:r>
              <a:rPr lang="ar-IQ" b="1" dirty="0" err="1">
                <a:ea typeface="Calibri"/>
                <a:cs typeface="Arabic Transparent"/>
              </a:rPr>
              <a:t>النشاط:تميل</a:t>
            </a:r>
            <a:r>
              <a:rPr lang="ar-IQ" b="1" dirty="0">
                <a:ea typeface="Calibri"/>
                <a:cs typeface="Arabic Transparent"/>
              </a:rPr>
              <a:t> الى اكتشاف العلاقة بين العقل المادي والعقل واكتشاف الروابط بين الفكر والسلوك وافترضت ان جور كل التقلبات والصراع في انظمة النشاط للمعرفة يمكن ايجادها في الصراعات بين قيمة الاستعمال التي تمتلكها وقيمة التبادل التي ستكتسبها وكيفية الموازنة بينها – طورت تلك النظرية وسميت نظرية المنظمات وهي نظرية في غاية الاهمية لاستكشاف العمل </a:t>
            </a:r>
            <a:r>
              <a:rPr lang="ar-IQ" b="1" dirty="0" err="1">
                <a:ea typeface="Calibri"/>
                <a:cs typeface="Arabic Transparent"/>
              </a:rPr>
              <a:t>الغرفي</a:t>
            </a:r>
            <a:r>
              <a:rPr lang="ar-IQ" b="1" dirty="0">
                <a:ea typeface="Calibri"/>
                <a:cs typeface="Arabic Transparent"/>
              </a:rPr>
              <a:t> والكفاءات التنظيمية والتعلم التنظيمي.</a:t>
            </a:r>
            <a:endParaRPr lang="en-US" sz="2000" dirty="0">
              <a:ea typeface="Calibri"/>
              <a:cs typeface="Arial"/>
            </a:endParaRPr>
          </a:p>
          <a:p>
            <a:endParaRPr lang="ar-IQ" dirty="0"/>
          </a:p>
        </p:txBody>
      </p:sp>
    </p:spTree>
    <p:extLst>
      <p:ext uri="{BB962C8B-B14F-4D97-AF65-F5344CB8AC3E}">
        <p14:creationId xmlns:p14="http://schemas.microsoft.com/office/powerpoint/2010/main" val="11977862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مداخل المعرفة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مدخل نفسي معرفي لتكوين الاستراتيجية والتي تضم 3 مكونات معرفية (ادراك، تعلم ، تفكير) .</a:t>
            </a:r>
            <a:endParaRPr lang="en-US" sz="2000" dirty="0">
              <a:ea typeface="Calibri"/>
              <a:cs typeface="Arial"/>
            </a:endParaRPr>
          </a:p>
          <a:p>
            <a:pPr marL="228600" algn="justLow">
              <a:lnSpc>
                <a:spcPts val="2600"/>
              </a:lnSpc>
              <a:spcAft>
                <a:spcPts val="1000"/>
              </a:spcAft>
            </a:pPr>
            <a:r>
              <a:rPr lang="ar-IQ" b="1" dirty="0">
                <a:ea typeface="Calibri"/>
                <a:cs typeface="Arabic Transparent"/>
              </a:rPr>
              <a:t>2-مدخل معرفي – ضمن المدخل الاجتماعي والي يتميز على جملة </a:t>
            </a:r>
            <a:r>
              <a:rPr lang="ar-IQ" b="1" dirty="0" err="1">
                <a:ea typeface="Calibri"/>
                <a:cs typeface="Arabic Transparent"/>
              </a:rPr>
              <a:t>خصائث</a:t>
            </a:r>
            <a:r>
              <a:rPr lang="ar-IQ" b="1" dirty="0">
                <a:ea typeface="Calibri"/>
                <a:cs typeface="Arabic Transparent"/>
              </a:rPr>
              <a:t> </a:t>
            </a:r>
            <a:r>
              <a:rPr lang="ar-IQ" b="1" dirty="0" err="1">
                <a:ea typeface="Calibri"/>
                <a:cs typeface="Arabic Transparent"/>
              </a:rPr>
              <a:t>تؤهلة</a:t>
            </a:r>
            <a:r>
              <a:rPr lang="ar-IQ" b="1" dirty="0">
                <a:ea typeface="Calibri"/>
                <a:cs typeface="Arabic Transparent"/>
              </a:rPr>
              <a:t> للك وهي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543710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p:txBody>
          <a:bodyPr>
            <a:normAutofit fontScale="92500"/>
          </a:bodyPr>
          <a:lstStyle/>
          <a:p>
            <a:pPr algn="justLow">
              <a:lnSpc>
                <a:spcPts val="2600"/>
              </a:lnSpc>
              <a:spcAft>
                <a:spcPts val="1000"/>
              </a:spcAft>
            </a:pPr>
            <a:r>
              <a:rPr lang="ar-IQ" b="1" dirty="0">
                <a:ea typeface="Calibri"/>
                <a:cs typeface="Arabic Transparent"/>
              </a:rPr>
              <a:t>التغير في مستوى التكوين المعرفي (زيادة –نقصان) يؤدي الى تغير مستوى الوعي واستيعاب حركة التهديدات في بيئة المنظمة.</a:t>
            </a:r>
            <a:endParaRPr lang="en-US" sz="2000" dirty="0">
              <a:ea typeface="Calibri"/>
              <a:cs typeface="Arial"/>
            </a:endParaRPr>
          </a:p>
          <a:p>
            <a:pPr algn="justLow">
              <a:lnSpc>
                <a:spcPts val="2600"/>
              </a:lnSpc>
              <a:spcAft>
                <a:spcPts val="1000"/>
              </a:spcAft>
            </a:pPr>
            <a:r>
              <a:rPr lang="ar-IQ" b="1" dirty="0">
                <a:ea typeface="Calibri"/>
                <a:cs typeface="Arabic Transparent"/>
              </a:rPr>
              <a:t>- التركيز على العقل ومحدداته النفسية للسلوك الانساني في المنظمة ويهتم بالعمليات العقلية في تفسير خصائص البيئة .</a:t>
            </a:r>
            <a:endParaRPr lang="en-US" sz="2000" dirty="0">
              <a:ea typeface="Calibri"/>
              <a:cs typeface="Arial"/>
            </a:endParaRPr>
          </a:p>
          <a:p>
            <a:pPr algn="justLow">
              <a:lnSpc>
                <a:spcPts val="2600"/>
              </a:lnSpc>
              <a:spcAft>
                <a:spcPts val="1000"/>
              </a:spcAft>
            </a:pPr>
            <a:r>
              <a:rPr lang="ar-IQ" b="1" dirty="0">
                <a:ea typeface="Calibri"/>
                <a:cs typeface="Arabic Transparent"/>
              </a:rPr>
              <a:t>-ينظر الفرد على انه معالج للمعلومات ويهتم بوعيه.</a:t>
            </a:r>
            <a:endParaRPr lang="en-US" sz="2000" dirty="0">
              <a:ea typeface="Calibri"/>
              <a:cs typeface="Arial"/>
            </a:endParaRPr>
          </a:p>
          <a:p>
            <a:pPr algn="justLow">
              <a:lnSpc>
                <a:spcPts val="2600"/>
              </a:lnSpc>
              <a:spcAft>
                <a:spcPts val="1000"/>
              </a:spcAft>
            </a:pPr>
            <a:r>
              <a:rPr lang="ar-IQ" b="1" dirty="0">
                <a:ea typeface="Calibri"/>
                <a:cs typeface="Arabic Transparent"/>
              </a:rPr>
              <a:t>- </a:t>
            </a:r>
            <a:r>
              <a:rPr lang="ar-IQ" b="1" dirty="0" err="1">
                <a:ea typeface="Calibri"/>
                <a:cs typeface="Arabic Transparent"/>
              </a:rPr>
              <a:t>يهيىء</a:t>
            </a:r>
            <a:r>
              <a:rPr lang="ar-IQ" b="1" dirty="0">
                <a:ea typeface="Calibri"/>
                <a:cs typeface="Arabic Transparent"/>
              </a:rPr>
              <a:t> اجابة عن تساؤلات ترتبط بماهية الامور التي ينبغي ان تدركها ادارة المنظمة.</a:t>
            </a:r>
            <a:endParaRPr lang="en-US" sz="2000" dirty="0">
              <a:ea typeface="Calibri"/>
              <a:cs typeface="Arial"/>
            </a:endParaRPr>
          </a:p>
          <a:p>
            <a:pPr algn="justLow">
              <a:lnSpc>
                <a:spcPts val="2600"/>
              </a:lnSpc>
              <a:spcAft>
                <a:spcPts val="1000"/>
              </a:spcAft>
            </a:pPr>
            <a:r>
              <a:rPr lang="ar-IQ" b="1" dirty="0">
                <a:ea typeface="Calibri"/>
                <a:cs typeface="Arabic Transparent"/>
              </a:rPr>
              <a:t>- يبين الاسلوب في استخدام وتنظيم الافراد لمعارفهم لضمان السلوك الملائم في محيط المنظمة .</a:t>
            </a:r>
            <a:endParaRPr lang="en-US" sz="2000" dirty="0">
              <a:ea typeface="Calibri"/>
              <a:cs typeface="Arial"/>
            </a:endParaRPr>
          </a:p>
          <a:p>
            <a:endParaRPr lang="ar-IQ" dirty="0"/>
          </a:p>
        </p:txBody>
      </p:sp>
    </p:spTree>
    <p:extLst>
      <p:ext uri="{BB962C8B-B14F-4D97-AF65-F5344CB8AC3E}">
        <p14:creationId xmlns:p14="http://schemas.microsoft.com/office/powerpoint/2010/main" val="346609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ea typeface="Calibri"/>
              </a:rPr>
              <a:t>المعرفة العلمية </a:t>
            </a:r>
            <a:endParaRPr lang="ar-IQ" dirty="0"/>
          </a:p>
        </p:txBody>
      </p:sp>
      <p:sp>
        <p:nvSpPr>
          <p:cNvPr id="3" name="عنصر نائب للمحتوى 2"/>
          <p:cNvSpPr>
            <a:spLocks noGrp="1"/>
          </p:cNvSpPr>
          <p:nvPr>
            <p:ph idx="1"/>
          </p:nvPr>
        </p:nvSpPr>
        <p:spPr/>
        <p:txBody>
          <a:bodyPr>
            <a:normAutofit fontScale="92500"/>
          </a:bodyPr>
          <a:lstStyle/>
          <a:p>
            <a:pPr algn="justLow">
              <a:lnSpc>
                <a:spcPct val="115000"/>
              </a:lnSpc>
            </a:pPr>
            <a:r>
              <a:rPr lang="ar-IQ" dirty="0">
                <a:ea typeface="Calibri"/>
                <a:cs typeface="Times New Roman"/>
              </a:rPr>
              <a:t>في بغداد والاندلس التاريخ يوضح اسهامات العرب المسلمين في نقل معارفهم الى الشعوب المجاورة بكل شفافية وعندما بلغت </a:t>
            </a:r>
            <a:r>
              <a:rPr lang="ar-IQ" dirty="0" err="1">
                <a:ea typeface="Calibri"/>
                <a:cs typeface="Times New Roman"/>
              </a:rPr>
              <a:t>اوربا</a:t>
            </a:r>
            <a:r>
              <a:rPr lang="ar-IQ" dirty="0">
                <a:ea typeface="Calibri"/>
                <a:cs typeface="Times New Roman"/>
              </a:rPr>
              <a:t> عصر النهضة اصاب العرب الفرقة وانتقل مركز الريادة في توليد المعرفة اليها (الاوربيين) وظهر ما يطلق عليه (المعرفة العلمية ) التي تستخدم اساليب فكرية وعقلية جديدة تختلف عن اساليب الفلسفة النظرية ودائما تخضع للتجربة والبرهان والتطبيق الامر الذي سمح لهم بعكس ذلك في مجموعة الاختراعات العظيمة وذلك التطور التكنولوجي المبهر .</a:t>
            </a:r>
            <a:endParaRPr lang="en-US" sz="2400" dirty="0">
              <a:ea typeface="Calibri"/>
              <a:cs typeface="Arial"/>
            </a:endParaRPr>
          </a:p>
          <a:p>
            <a:endParaRPr lang="ar-IQ" dirty="0"/>
          </a:p>
        </p:txBody>
      </p:sp>
    </p:spTree>
    <p:extLst>
      <p:ext uri="{BB962C8B-B14F-4D97-AF65-F5344CB8AC3E}">
        <p14:creationId xmlns:p14="http://schemas.microsoft.com/office/powerpoint/2010/main" val="7599903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6192688"/>
          </a:xfrm>
        </p:spPr>
        <p:txBody>
          <a:bodyPr/>
          <a:lstStyle/>
          <a:p>
            <a:pPr algn="justLow">
              <a:lnSpc>
                <a:spcPts val="2600"/>
              </a:lnSpc>
              <a:spcAft>
                <a:spcPts val="1000"/>
              </a:spcAft>
            </a:pPr>
            <a:r>
              <a:rPr lang="ar-IQ" b="1" dirty="0">
                <a:ea typeface="Calibri"/>
                <a:cs typeface="Arabic Transparent"/>
              </a:rPr>
              <a:t>يؤكد قوة الاستعدادات المعرفية ومحدداتها عند الفرد.</a:t>
            </a:r>
            <a:endParaRPr lang="en-US" sz="2000" dirty="0">
              <a:ea typeface="Calibri"/>
              <a:cs typeface="Arial"/>
            </a:endParaRPr>
          </a:p>
          <a:p>
            <a:pPr algn="justLow">
              <a:lnSpc>
                <a:spcPts val="2600"/>
              </a:lnSpc>
              <a:spcAft>
                <a:spcPts val="1000"/>
              </a:spcAft>
            </a:pPr>
            <a:r>
              <a:rPr lang="ar-IQ" b="1" dirty="0">
                <a:ea typeface="Calibri"/>
                <a:cs typeface="Arabic Transparent"/>
              </a:rPr>
              <a:t>-يزودنا </a:t>
            </a:r>
            <a:r>
              <a:rPr lang="ar-IQ" b="1" dirty="0" err="1">
                <a:ea typeface="Calibri"/>
                <a:cs typeface="Arabic Transparent"/>
              </a:rPr>
              <a:t>بادوات</a:t>
            </a:r>
            <a:r>
              <a:rPr lang="ar-IQ" b="1" dirty="0">
                <a:ea typeface="Calibri"/>
                <a:cs typeface="Arabic Transparent"/>
              </a:rPr>
              <a:t> لتفسير العمليات المعرفية عند المديرين مثل الادراك – التفكير – التحليل- والاستدلال والتمثيل المعرفي.</a:t>
            </a:r>
            <a:endParaRPr lang="en-US" sz="2000" dirty="0">
              <a:ea typeface="Calibri"/>
              <a:cs typeface="Arial"/>
            </a:endParaRPr>
          </a:p>
          <a:p>
            <a:pPr algn="justLow">
              <a:lnSpc>
                <a:spcPts val="2600"/>
              </a:lnSpc>
              <a:spcAft>
                <a:spcPts val="1000"/>
              </a:spcAft>
            </a:pPr>
            <a:r>
              <a:rPr lang="ar-IQ" b="1" dirty="0">
                <a:ea typeface="Calibri"/>
                <a:cs typeface="Arabic Transparent"/>
              </a:rPr>
              <a:t>-يهتم بدراسة الخرائط المعرفية العقلية السببية كونها تشكل اساس للحكم والقرارات.</a:t>
            </a:r>
            <a:endParaRPr lang="en-US" sz="2000" dirty="0">
              <a:ea typeface="Calibri"/>
              <a:cs typeface="Arial"/>
            </a:endParaRPr>
          </a:p>
          <a:p>
            <a:pPr algn="justLow">
              <a:lnSpc>
                <a:spcPts val="2600"/>
              </a:lnSpc>
              <a:spcAft>
                <a:spcPts val="1000"/>
              </a:spcAft>
            </a:pPr>
            <a:r>
              <a:rPr lang="ar-IQ" b="1" dirty="0">
                <a:ea typeface="Calibri"/>
                <a:cs typeface="Arabic Transparent"/>
              </a:rPr>
              <a:t>-يناقش اثر عمليات المعرفة في صياغة سلوك الفرد والمنظمة.</a:t>
            </a:r>
            <a:endParaRPr lang="en-US" sz="2000" dirty="0">
              <a:ea typeface="Calibri"/>
              <a:cs typeface="Arial"/>
            </a:endParaRPr>
          </a:p>
          <a:p>
            <a:pPr algn="justLow">
              <a:lnSpc>
                <a:spcPts val="2600"/>
              </a:lnSpc>
              <a:spcAft>
                <a:spcPts val="1000"/>
              </a:spcAft>
            </a:pPr>
            <a:r>
              <a:rPr lang="ar-IQ" b="1" dirty="0">
                <a:ea typeface="Calibri"/>
                <a:cs typeface="Arabic Transparent"/>
              </a:rPr>
              <a:t>-يدعو الى </a:t>
            </a:r>
            <a:r>
              <a:rPr lang="ar-IQ" b="1" dirty="0" err="1">
                <a:ea typeface="Calibri"/>
                <a:cs typeface="Arabic Transparent"/>
              </a:rPr>
              <a:t>الاهتماما</a:t>
            </a:r>
            <a:r>
              <a:rPr lang="ar-IQ" b="1" dirty="0">
                <a:ea typeface="Calibri"/>
                <a:cs typeface="Arabic Transparent"/>
              </a:rPr>
              <a:t> باكرة المنظمة قريبة ومتوسطة وبعيدة الامد لضمان سرعة الاستجابة للمنبهات المتماثلة.</a:t>
            </a:r>
            <a:endParaRPr lang="en-US" sz="2000" dirty="0">
              <a:ea typeface="Calibri"/>
              <a:cs typeface="Arial"/>
            </a:endParaRPr>
          </a:p>
          <a:p>
            <a:pPr algn="justLow">
              <a:lnSpc>
                <a:spcPts val="2600"/>
              </a:lnSpc>
              <a:spcAft>
                <a:spcPts val="1000"/>
              </a:spcAft>
            </a:pPr>
            <a:r>
              <a:rPr lang="ar-IQ" b="1" dirty="0">
                <a:ea typeface="Calibri"/>
                <a:cs typeface="Arabic Transparent"/>
              </a:rPr>
              <a:t>-يولي اهتمام بتشخيص وتمثيل ومعالجة المشكلات والتحديات التي تواجه وجود المنظمة وتهددها.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241756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1143000"/>
          </a:xfrm>
        </p:spPr>
        <p:txBody>
          <a:bodyPr/>
          <a:lstStyle/>
          <a:p>
            <a:pPr algn="justLow">
              <a:lnSpc>
                <a:spcPts val="2600"/>
              </a:lnSpc>
              <a:spcAft>
                <a:spcPts val="1000"/>
              </a:spcAft>
            </a:pPr>
            <a:r>
              <a:rPr lang="ar-IQ" b="1" dirty="0">
                <a:ea typeface="Calibri"/>
                <a:cs typeface="Arabic Transparent"/>
              </a:rPr>
              <a:t>اهمية ادارة المعرفة </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052736"/>
            <a:ext cx="8507288" cy="5616624"/>
          </a:xfrm>
        </p:spPr>
        <p:txBody>
          <a:bodyPr/>
          <a:lstStyle/>
          <a:p>
            <a:pPr lvl="0" algn="justLow">
              <a:lnSpc>
                <a:spcPts val="2600"/>
              </a:lnSpc>
              <a:spcAft>
                <a:spcPts val="1000"/>
              </a:spcAft>
              <a:buFont typeface="+mj-lt"/>
              <a:buAutoNum type="arabicPeriod"/>
            </a:pPr>
            <a:r>
              <a:rPr lang="ar-IQ" b="1" dirty="0">
                <a:ea typeface="Calibri"/>
                <a:cs typeface="Arabic Transparent"/>
              </a:rPr>
              <a:t>فرصة كبيرة للمنظمة لتخفيض التكاليف ورفع موجوداتها الداخلية لتوليد الايرادات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تعد عملية نظامية تكاملية لتنسيق نشاطات المنطقة باتجاه تحقيق اهدافها.</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تعزز قدرة المنظمة للاحتفاظ </a:t>
            </a:r>
            <a:r>
              <a:rPr lang="ar-IQ" b="1" dirty="0" err="1">
                <a:ea typeface="Calibri"/>
                <a:cs typeface="Arabic Transparent"/>
              </a:rPr>
              <a:t>بالاداء</a:t>
            </a:r>
            <a:r>
              <a:rPr lang="ar-IQ" b="1" dirty="0">
                <a:ea typeface="Calibri"/>
                <a:cs typeface="Arabic Transparent"/>
              </a:rPr>
              <a:t> </a:t>
            </a:r>
            <a:r>
              <a:rPr lang="ar-IQ" b="1" dirty="0" err="1">
                <a:ea typeface="Calibri"/>
                <a:cs typeface="Arabic Transparent"/>
              </a:rPr>
              <a:t>المنظمي</a:t>
            </a:r>
            <a:r>
              <a:rPr lang="ar-IQ" b="1" dirty="0">
                <a:ea typeface="Calibri"/>
                <a:cs typeface="Arabic Transparent"/>
              </a:rPr>
              <a:t> وتحسينه باعتماد الخبرة والمعرفة.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تتيح للمنظمة تحديد المعرفة المطلوبة وتوثيق المتوفر منها وتطويرها والمشاركة بها وتطبيقها وتقيمها.</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اداة المنظمة الفاعلة لاستثمار </a:t>
            </a:r>
            <a:r>
              <a:rPr lang="ar-IQ" b="1" dirty="0" err="1">
                <a:ea typeface="Calibri"/>
                <a:cs typeface="Arabic Transparent"/>
              </a:rPr>
              <a:t>راسمالها</a:t>
            </a:r>
            <a:r>
              <a:rPr lang="ar-IQ" b="1" dirty="0">
                <a:ea typeface="Calibri"/>
                <a:cs typeface="Arabic Transparent"/>
              </a:rPr>
              <a:t> الفكري من خلال الوصول الى المعرفة المتولدة عنهم بالنسبة </a:t>
            </a:r>
            <a:r>
              <a:rPr lang="ar-IQ" b="1" dirty="0" err="1">
                <a:ea typeface="Calibri"/>
                <a:cs typeface="Arabic Transparent"/>
              </a:rPr>
              <a:t>للاشخاص</a:t>
            </a:r>
            <a:r>
              <a:rPr lang="ar-IQ" b="1" dirty="0">
                <a:ea typeface="Calibri"/>
                <a:cs typeface="Arabic Transparent"/>
              </a:rPr>
              <a:t> الاخرين المحتاجين اليها عملية سهلة ممكنة.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6885598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6258644"/>
          </a:xfrm>
        </p:spPr>
        <p:txBody>
          <a:bodyPr/>
          <a:lstStyle/>
          <a:p>
            <a:pPr lvl="0" algn="justLow">
              <a:lnSpc>
                <a:spcPts val="2600"/>
              </a:lnSpc>
              <a:spcAft>
                <a:spcPts val="1000"/>
              </a:spcAft>
              <a:buFont typeface="+mj-lt"/>
              <a:buAutoNum type="arabicPeriod"/>
            </a:pPr>
            <a:r>
              <a:rPr lang="ar-IQ" b="1" dirty="0">
                <a:ea typeface="Calibri"/>
                <a:cs typeface="Arabic Transparent"/>
              </a:rPr>
              <a:t>اداة المنظمة لتشجيع وتحفيز القدرات الابداعية لمواردها البشرية لخلق معرفة جديدة والكشف المسبق عن العلاقات غير المعروفة والفجوات.</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تسهم في تجديد ذاتها ومواجهة التغيرات البيئية غير المستقرة.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توفر الفرصة للحصول على الميزة التنافسية الدائمة عبر المساهمة في تبني المزيد من الابداعات بطرح سلع وخدمات جديدة.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تدعم الجهود للاستفادة من جميع الموجودات الملموسة وغير الملموسة بتوفير اطار عمل لتعزيز المعرفة التنظيمية.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تسهم في تعظيم قيمة المعرفة اتها عبر التركيز على المحتوى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8606994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اهداف ادارة المعرفة</a:t>
            </a:r>
            <a:endParaRPr lang="ar-IQ" dirty="0"/>
          </a:p>
        </p:txBody>
      </p:sp>
      <p:sp>
        <p:nvSpPr>
          <p:cNvPr id="3" name="عنصر نائب للمحتوى 2"/>
          <p:cNvSpPr>
            <a:spLocks noGrp="1"/>
          </p:cNvSpPr>
          <p:nvPr>
            <p:ph idx="1"/>
          </p:nvPr>
        </p:nvSpPr>
        <p:spPr>
          <a:xfrm>
            <a:off x="179512" y="1268760"/>
            <a:ext cx="8784976" cy="5256584"/>
          </a:xfrm>
        </p:spPr>
        <p:txBody>
          <a:bodyPr/>
          <a:lstStyle/>
          <a:p>
            <a:pPr marL="228600" algn="justLow">
              <a:lnSpc>
                <a:spcPts val="2600"/>
              </a:lnSpc>
              <a:spcAft>
                <a:spcPts val="1000"/>
              </a:spcAft>
            </a:pPr>
            <a:r>
              <a:rPr lang="ar-IQ" b="1" dirty="0">
                <a:ea typeface="Calibri"/>
                <a:cs typeface="Arabic Transparent"/>
              </a:rPr>
              <a:t>تحديد المعرفة الجوهرية وكيفية الحصول عليها وحمايتها .</a:t>
            </a:r>
            <a:endParaRPr lang="en-US" sz="2000" dirty="0">
              <a:ea typeface="Calibri"/>
              <a:cs typeface="Arial"/>
            </a:endParaRPr>
          </a:p>
          <a:p>
            <a:pPr marL="228600" algn="justLow">
              <a:lnSpc>
                <a:spcPts val="2600"/>
              </a:lnSpc>
              <a:spcAft>
                <a:spcPts val="1000"/>
              </a:spcAft>
            </a:pPr>
            <a:r>
              <a:rPr lang="ar-IQ" b="1" dirty="0">
                <a:ea typeface="Calibri"/>
                <a:cs typeface="Arabic Transparent"/>
              </a:rPr>
              <a:t>2-اعادة استخدام المعرفة وتعظيمها.</a:t>
            </a:r>
            <a:endParaRPr lang="en-US" sz="2000" dirty="0">
              <a:ea typeface="Calibri"/>
              <a:cs typeface="Arial"/>
            </a:endParaRPr>
          </a:p>
          <a:p>
            <a:pPr marL="228600" algn="justLow">
              <a:lnSpc>
                <a:spcPts val="2600"/>
              </a:lnSpc>
              <a:spcAft>
                <a:spcPts val="1000"/>
              </a:spcAft>
            </a:pPr>
            <a:r>
              <a:rPr lang="ar-IQ" b="1" dirty="0">
                <a:ea typeface="Calibri"/>
                <a:cs typeface="Arabic Transparent"/>
              </a:rPr>
              <a:t>3-جذب راس مال فكري اكبر لوضع حلول لمشاكل المنظمة.</a:t>
            </a:r>
            <a:endParaRPr lang="en-US" sz="2000" dirty="0">
              <a:ea typeface="Calibri"/>
              <a:cs typeface="Arial"/>
            </a:endParaRPr>
          </a:p>
          <a:p>
            <a:pPr marL="228600" algn="justLow">
              <a:lnSpc>
                <a:spcPts val="2600"/>
              </a:lnSpc>
              <a:spcAft>
                <a:spcPts val="1000"/>
              </a:spcAft>
            </a:pPr>
            <a:r>
              <a:rPr lang="ar-IQ" b="1" dirty="0">
                <a:ea typeface="Calibri"/>
                <a:cs typeface="Arabic Transparent"/>
              </a:rPr>
              <a:t>4-اسر المعرفة من مصادرها وخزنها واعادة استعمالها.</a:t>
            </a:r>
            <a:endParaRPr lang="en-US" sz="2000" dirty="0">
              <a:ea typeface="Calibri"/>
              <a:cs typeface="Arial"/>
            </a:endParaRPr>
          </a:p>
          <a:p>
            <a:pPr marL="228600" algn="justLow">
              <a:lnSpc>
                <a:spcPts val="2600"/>
              </a:lnSpc>
              <a:spcAft>
                <a:spcPts val="1000"/>
              </a:spcAft>
            </a:pPr>
            <a:r>
              <a:rPr lang="ar-IQ" b="1" dirty="0">
                <a:ea typeface="Calibri"/>
                <a:cs typeface="Arabic Transparent"/>
              </a:rPr>
              <a:t>5-بناء امكانية التعلم واشاعة ثقافة المعرفة والتحفيز لتطويرها والتنافس من خلال الذكاء البشري.</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9202243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84976" cy="6120680"/>
          </a:xfrm>
        </p:spPr>
        <p:txBody>
          <a:bodyPr/>
          <a:lstStyle/>
          <a:p>
            <a:pPr marL="228600" algn="justLow">
              <a:lnSpc>
                <a:spcPts val="2600"/>
              </a:lnSpc>
              <a:spcAft>
                <a:spcPts val="1000"/>
              </a:spcAft>
            </a:pPr>
            <a:r>
              <a:rPr lang="ar-IQ" b="1" dirty="0">
                <a:ea typeface="Calibri"/>
                <a:cs typeface="Arabic Transparent"/>
              </a:rPr>
              <a:t>التأكد من فاعلية تقنيات المنظمة ومن تحويل المعرفة الضمنية الى معرفة ظاهرة وتعظيم الفوائد على الملكية الفردية من استخدام الاختراعات التي بحوزتها والمتاجرة بالابتكارات.</a:t>
            </a:r>
            <a:endParaRPr lang="en-US" sz="2000" dirty="0">
              <a:ea typeface="Calibri"/>
              <a:cs typeface="Arial"/>
            </a:endParaRPr>
          </a:p>
          <a:p>
            <a:pPr marL="228600" algn="justLow">
              <a:lnSpc>
                <a:spcPts val="2600"/>
              </a:lnSpc>
              <a:spcAft>
                <a:spcPts val="1000"/>
              </a:spcAft>
            </a:pPr>
            <a:r>
              <a:rPr lang="ar-IQ" b="1" dirty="0">
                <a:ea typeface="Calibri"/>
                <a:cs typeface="Arabic Transparent"/>
              </a:rPr>
              <a:t>7-تحول المنظمة من الاقتصاد التقليدي الى اقتصاد عالمي (اقتصاد المعرفة) ا تسهم في التحول نحو شبكات اقتصادية واسعة والتجارة الالكترونية.</a:t>
            </a:r>
            <a:endParaRPr lang="en-US" sz="2000" dirty="0">
              <a:ea typeface="Calibri"/>
              <a:cs typeface="Arial"/>
            </a:endParaRPr>
          </a:p>
          <a:p>
            <a:pPr marL="228600" algn="justLow">
              <a:lnSpc>
                <a:spcPts val="2600"/>
              </a:lnSpc>
              <a:spcAft>
                <a:spcPts val="1000"/>
              </a:spcAft>
            </a:pPr>
            <a:r>
              <a:rPr lang="ar-IQ" b="1" dirty="0">
                <a:ea typeface="Calibri"/>
                <a:cs typeface="Arabic Transparent"/>
              </a:rPr>
              <a:t>8-خلق بيئة تنظيمية تشجع كل فرد منها للمشاركة بالمعرفة ورفع مستوى معرفة الاخرين.</a:t>
            </a:r>
            <a:endParaRPr lang="en-US" sz="2000" dirty="0">
              <a:ea typeface="Calibri"/>
              <a:cs typeface="Arial"/>
            </a:endParaRPr>
          </a:p>
          <a:p>
            <a:pPr marL="228600" algn="justLow">
              <a:lnSpc>
                <a:spcPts val="2600"/>
              </a:lnSpc>
              <a:spcAft>
                <a:spcPts val="1000"/>
              </a:spcAft>
            </a:pPr>
            <a:r>
              <a:rPr lang="ar-IQ" b="1" dirty="0">
                <a:ea typeface="Calibri"/>
                <a:cs typeface="Arabic Transparent"/>
              </a:rPr>
              <a:t>9-تعمل على جمع الافكار </a:t>
            </a:r>
            <a:r>
              <a:rPr lang="ar-IQ" b="1" dirty="0" err="1">
                <a:ea typeface="Calibri"/>
                <a:cs typeface="Arabic Transparent"/>
              </a:rPr>
              <a:t>والكاء</a:t>
            </a:r>
            <a:r>
              <a:rPr lang="ar-IQ" b="1" dirty="0">
                <a:ea typeface="Calibri"/>
                <a:cs typeface="Arabic Transparent"/>
              </a:rPr>
              <a:t> من الميدان وتسهم بنشر افضل الممارسات في الداخل.</a:t>
            </a:r>
            <a:endParaRPr lang="en-US" sz="2000" dirty="0">
              <a:ea typeface="Calibri"/>
              <a:cs typeface="Arial"/>
            </a:endParaRPr>
          </a:p>
          <a:p>
            <a:pPr marL="228600" algn="justLow">
              <a:lnSpc>
                <a:spcPts val="2600"/>
              </a:lnSpc>
              <a:spcAft>
                <a:spcPts val="1000"/>
              </a:spcAft>
            </a:pPr>
            <a:r>
              <a:rPr lang="ar-IQ" b="1" dirty="0">
                <a:ea typeface="Calibri"/>
                <a:cs typeface="Arabic Transparent"/>
              </a:rPr>
              <a:t>10-تهدف الى الابداع والوعي والتصميم الهادف والتكيف للاضطراب والتعقيد البيئي والتنظيم الذاتي </a:t>
            </a:r>
            <a:r>
              <a:rPr lang="ar-IQ" b="1" dirty="0" err="1">
                <a:ea typeface="Calibri"/>
                <a:cs typeface="Arabic Transparent"/>
              </a:rPr>
              <a:t>والكاء</a:t>
            </a:r>
            <a:r>
              <a:rPr lang="ar-IQ" b="1" dirty="0">
                <a:ea typeface="Calibri"/>
                <a:cs typeface="Arabic Transparent"/>
              </a:rPr>
              <a:t> والتعلم .</a:t>
            </a:r>
            <a:endParaRPr lang="en-US" sz="2000" dirty="0">
              <a:ea typeface="Calibri"/>
              <a:cs typeface="Arial"/>
            </a:endParaRPr>
          </a:p>
          <a:p>
            <a:pPr marL="228600" algn="justLow">
              <a:lnSpc>
                <a:spcPts val="2600"/>
              </a:lnSpc>
              <a:spcAft>
                <a:spcPts val="1000"/>
              </a:spcAft>
            </a:pPr>
            <a:r>
              <a:rPr lang="ar-IQ" b="1" dirty="0">
                <a:ea typeface="Calibri"/>
                <a:cs typeface="Arabic Transparent"/>
              </a:rPr>
              <a:t>خلق القيمة </a:t>
            </a:r>
            <a:r>
              <a:rPr lang="ar-IQ" b="1" dirty="0" err="1">
                <a:ea typeface="Calibri"/>
                <a:cs typeface="Arabic Transparent"/>
              </a:rPr>
              <a:t>للاعمال</a:t>
            </a:r>
            <a:r>
              <a:rPr lang="ar-IQ" b="1" dirty="0">
                <a:ea typeface="Calibri"/>
                <a:cs typeface="Arabic Transparent"/>
              </a:rPr>
              <a:t> من خلال التخطيط لها والجودة </a:t>
            </a:r>
            <a:r>
              <a:rPr lang="ar-IQ" b="1" dirty="0" err="1">
                <a:ea typeface="Calibri"/>
                <a:cs typeface="Arabic Transparent"/>
              </a:rPr>
              <a:t>العملياتية</a:t>
            </a:r>
            <a:r>
              <a:rPr lang="ar-IQ" b="1" dirty="0">
                <a:ea typeface="Calibri"/>
                <a:cs typeface="Arabic Transparent"/>
              </a:rPr>
              <a:t> وادارة.</a:t>
            </a:r>
            <a:endParaRPr lang="en-US" sz="2000" dirty="0">
              <a:ea typeface="Calibri"/>
              <a:cs typeface="Arial"/>
            </a:endParaRPr>
          </a:p>
          <a:p>
            <a:endParaRPr lang="ar-IQ" dirty="0"/>
          </a:p>
        </p:txBody>
      </p:sp>
    </p:spTree>
    <p:extLst>
      <p:ext uri="{BB962C8B-B14F-4D97-AF65-F5344CB8AC3E}">
        <p14:creationId xmlns:p14="http://schemas.microsoft.com/office/powerpoint/2010/main" val="12814665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مداخل ادارة المعرفة </a:t>
            </a:r>
            <a:endParaRPr lang="ar-IQ" dirty="0"/>
          </a:p>
        </p:txBody>
      </p:sp>
      <p:sp>
        <p:nvSpPr>
          <p:cNvPr id="3" name="عنصر نائب للمحتوى 2"/>
          <p:cNvSpPr>
            <a:spLocks noGrp="1"/>
          </p:cNvSpPr>
          <p:nvPr>
            <p:ph idx="1"/>
          </p:nvPr>
        </p:nvSpPr>
        <p:spPr>
          <a:xfrm>
            <a:off x="457200" y="1600200"/>
            <a:ext cx="8686800" cy="4997152"/>
          </a:xfrm>
        </p:spPr>
        <p:txBody>
          <a:bodyPr/>
          <a:lstStyle/>
          <a:p>
            <a:pPr marL="228600" algn="justLow">
              <a:lnSpc>
                <a:spcPts val="2600"/>
              </a:lnSpc>
              <a:spcAft>
                <a:spcPts val="1000"/>
              </a:spcAft>
            </a:pPr>
            <a:r>
              <a:rPr lang="ar-IQ" b="1" dirty="0">
                <a:ea typeface="Calibri"/>
                <a:cs typeface="Arabic Transparent"/>
              </a:rPr>
              <a:t>مدخل تصميم ادارة المعرفة لتصميم عملية ادارة المعرفة يوجد عدد منها مما يأتي</a:t>
            </a:r>
            <a:endParaRPr lang="en-US" sz="2000" dirty="0">
              <a:ea typeface="Calibri"/>
              <a:cs typeface="Arial"/>
            </a:endParaRPr>
          </a:p>
          <a:p>
            <a:pPr marL="228600" algn="justLow">
              <a:lnSpc>
                <a:spcPts val="2600"/>
              </a:lnSpc>
              <a:spcAft>
                <a:spcPts val="1000"/>
              </a:spcAft>
            </a:pPr>
            <a:r>
              <a:rPr lang="ar-IQ" b="1" dirty="0">
                <a:ea typeface="Calibri"/>
                <a:cs typeface="Arabic Transparent"/>
              </a:rPr>
              <a:t>نظام تصميم موجودات المعرفة </a:t>
            </a:r>
            <a:r>
              <a:rPr lang="en-US" b="1" dirty="0">
                <a:ea typeface="Calibri"/>
                <a:cs typeface="Arabic Transparent"/>
              </a:rPr>
              <a:t>(KADS) knowledge assets design system</a:t>
            </a:r>
            <a:r>
              <a:rPr lang="ar-IQ" b="1" dirty="0">
                <a:ea typeface="Calibri"/>
                <a:cs typeface="Arabic Transparent"/>
              </a:rPr>
              <a:t>يدعو  الى تطوير حلول </a:t>
            </a:r>
            <a:r>
              <a:rPr lang="ar-IQ" b="1" dirty="0" err="1">
                <a:ea typeface="Calibri"/>
                <a:cs typeface="Arabic Transparent"/>
              </a:rPr>
              <a:t>لادارة</a:t>
            </a:r>
            <a:r>
              <a:rPr lang="ar-IQ" b="1" dirty="0">
                <a:ea typeface="Calibri"/>
                <a:cs typeface="Arabic Transparent"/>
              </a:rPr>
              <a:t> المعرفة تنطلق من خلفية هندسة المعرفة ا تفهم </a:t>
            </a:r>
            <a:r>
              <a:rPr lang="ar-IQ" b="1" dirty="0" err="1">
                <a:ea typeface="Calibri"/>
                <a:cs typeface="Arabic Transparent"/>
              </a:rPr>
              <a:t>المفاهيمية</a:t>
            </a:r>
            <a:r>
              <a:rPr lang="ar-IQ" b="1" dirty="0">
                <a:ea typeface="Calibri"/>
                <a:cs typeface="Arabic Transparent"/>
              </a:rPr>
              <a:t>(تحديد المعرفة وتحليل نقاط القوة والضعف فيها).</a:t>
            </a:r>
            <a:endParaRPr lang="en-US" sz="2000" dirty="0">
              <a:ea typeface="Calibri"/>
              <a:cs typeface="Arial"/>
            </a:endParaRPr>
          </a:p>
          <a:p>
            <a:r>
              <a:rPr lang="ar-IQ" b="1" dirty="0">
                <a:ea typeface="Calibri"/>
                <a:cs typeface="Arabic Transparent"/>
              </a:rPr>
              <a:t> الانعكاس (تضم التحسينات وخطة التغير</a:t>
            </a:r>
          </a:p>
          <a:p>
            <a:pPr marL="228600" algn="justLow">
              <a:lnSpc>
                <a:spcPts val="2600"/>
              </a:lnSpc>
              <a:spcAft>
                <a:spcPts val="1000"/>
              </a:spcAft>
            </a:pPr>
            <a:r>
              <a:rPr lang="ar-IQ" b="1" dirty="0">
                <a:ea typeface="Calibri"/>
                <a:cs typeface="Arabic Transparent"/>
              </a:rPr>
              <a:t>العقل (تنفي التغيرات ومراقبة التنفيذ).</a:t>
            </a:r>
            <a:endParaRPr lang="en-US" sz="2000" dirty="0">
              <a:ea typeface="Calibri"/>
              <a:cs typeface="Arial"/>
            </a:endParaRPr>
          </a:p>
          <a:p>
            <a:endParaRPr lang="ar-IQ" dirty="0"/>
          </a:p>
        </p:txBody>
      </p:sp>
    </p:spTree>
    <p:extLst>
      <p:ext uri="{BB962C8B-B14F-4D97-AF65-F5344CB8AC3E}">
        <p14:creationId xmlns:p14="http://schemas.microsoft.com/office/powerpoint/2010/main" val="41927281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lstStyle/>
          <a:p>
            <a:pPr marL="228600" algn="justLow">
              <a:lnSpc>
                <a:spcPts val="2600"/>
              </a:lnSpc>
              <a:spcAft>
                <a:spcPts val="1000"/>
              </a:spcAft>
            </a:pPr>
            <a:r>
              <a:rPr lang="ar-IQ" b="1" dirty="0">
                <a:ea typeface="Calibri"/>
                <a:cs typeface="Arabic Transparent"/>
              </a:rPr>
              <a:t>ادارة معرفة الاعمال </a:t>
            </a:r>
            <a:r>
              <a:rPr lang="en-US" b="1" dirty="0">
                <a:ea typeface="Calibri"/>
                <a:cs typeface="Arabic Transparent"/>
              </a:rPr>
              <a:t>The business approach (KM) </a:t>
            </a:r>
            <a:r>
              <a:rPr lang="ar-IQ" b="1" dirty="0">
                <a:ea typeface="Calibri"/>
                <a:cs typeface="Arabic Transparent"/>
              </a:rPr>
              <a:t> يركز على ربط فعاليات ادارة المعرفة واهداف وعمليات الاعمال قاعدة المعرفة والانظمة والوثائق يهمل البعد الضمني للمعرفة توليد معرفة جديدة ولكنه اقترح مؤشرات لمساعدة الادارة للسيطرة على عمليات ادارة المعرفة .</a:t>
            </a:r>
            <a:endParaRPr lang="en-US" sz="2000" dirty="0">
              <a:ea typeface="Calibri"/>
              <a:cs typeface="Arial"/>
            </a:endParaRPr>
          </a:p>
          <a:p>
            <a:pPr marL="228600" algn="justLow">
              <a:lnSpc>
                <a:spcPts val="2600"/>
              </a:lnSpc>
              <a:spcAft>
                <a:spcPts val="1000"/>
              </a:spcAft>
            </a:pPr>
            <a:r>
              <a:rPr lang="ar-IQ" b="1" dirty="0">
                <a:ea typeface="Calibri"/>
                <a:cs typeface="Arabic Transparent"/>
              </a:rPr>
              <a:t>مدخل سلسلة قيمة المعرفة </a:t>
            </a:r>
            <a:r>
              <a:rPr lang="en-US" b="1" dirty="0">
                <a:ea typeface="Calibri"/>
                <a:cs typeface="Arabic Transparent"/>
              </a:rPr>
              <a:t>The knowledge </a:t>
            </a:r>
            <a:r>
              <a:rPr lang="en-US" b="1" dirty="0" err="1">
                <a:ea typeface="Calibri"/>
                <a:cs typeface="Arabic Transparent"/>
              </a:rPr>
              <a:t>valae</a:t>
            </a:r>
            <a:r>
              <a:rPr lang="en-US" b="1" dirty="0">
                <a:ea typeface="Calibri"/>
                <a:cs typeface="Arabic Transparent"/>
              </a:rPr>
              <a:t> chain approach</a:t>
            </a:r>
            <a:r>
              <a:rPr lang="ar-IQ" b="1" dirty="0">
                <a:ea typeface="Calibri"/>
                <a:cs typeface="Arabic Transparent"/>
              </a:rPr>
              <a:t> يركز على التوفيق بين عمليات الاعمال ومهام الادارة للمعرفة وعبرت من تلك المهام </a:t>
            </a:r>
            <a:r>
              <a:rPr lang="ar-IQ" b="1" dirty="0" err="1">
                <a:ea typeface="Calibri"/>
                <a:cs typeface="Arabic Transparent"/>
              </a:rPr>
              <a:t>لادارة</a:t>
            </a:r>
            <a:r>
              <a:rPr lang="ar-IQ" b="1" dirty="0">
                <a:ea typeface="Calibri"/>
                <a:cs typeface="Arabic Transparent"/>
              </a:rPr>
              <a:t> المعرفة بستة وهي(تحديد معرفة مطلوبة ، توثيق المعرفة المتوفرة ، تطوير المعرفة ، المشاركة بالمعرفة ، تطبيق المعرفة ، تقيم المعرفة)تلك المهام مترابطة مع </a:t>
            </a:r>
            <a:r>
              <a:rPr lang="ar-IQ" b="1" dirty="0" err="1">
                <a:ea typeface="Calibri"/>
                <a:cs typeface="Arabic Transparent"/>
              </a:rPr>
              <a:t>ستراتيجية</a:t>
            </a:r>
            <a:r>
              <a:rPr lang="ar-IQ" b="1" dirty="0">
                <a:ea typeface="Calibri"/>
                <a:cs typeface="Arabic Transparent"/>
              </a:rPr>
              <a:t> (الرسالة، الرؤيا ، الاهداف </a:t>
            </a:r>
            <a:r>
              <a:rPr lang="ar-IQ" b="1" dirty="0" err="1">
                <a:ea typeface="Calibri"/>
                <a:cs typeface="Arabic Transparent"/>
              </a:rPr>
              <a:t>والستراتيجية</a:t>
            </a:r>
            <a:r>
              <a:rPr lang="ar-IQ" b="1" dirty="0">
                <a:ea typeface="Calibri"/>
                <a:cs typeface="Arabic Transparent"/>
              </a:rPr>
              <a:t>) المنظمة (لم يقدم طريقة مثالية لكيفية خلق تكامل فعاليا ادارة المعرفة).</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6178570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6264696"/>
          </a:xfrm>
        </p:spPr>
        <p:txBody>
          <a:bodyPr/>
          <a:lstStyle/>
          <a:p>
            <a:pPr marL="228600" algn="justLow">
              <a:lnSpc>
                <a:spcPts val="2600"/>
              </a:lnSpc>
              <a:spcAft>
                <a:spcPts val="1000"/>
              </a:spcAft>
            </a:pPr>
            <a:r>
              <a:rPr lang="ar-IQ" b="1" dirty="0">
                <a:ea typeface="Calibri"/>
                <a:cs typeface="Arabic Transparent"/>
              </a:rPr>
              <a:t>مدخل كتلة البناء </a:t>
            </a:r>
            <a:r>
              <a:rPr lang="en-US" b="1" dirty="0">
                <a:ea typeface="Calibri"/>
                <a:cs typeface="Arabic Transparent"/>
              </a:rPr>
              <a:t>(The building block approach)</a:t>
            </a:r>
            <a:r>
              <a:rPr lang="ar-IQ" b="1" dirty="0">
                <a:ea typeface="Calibri"/>
                <a:cs typeface="Arabic Transparent"/>
              </a:rPr>
              <a:t> يضم ثمانية ابعاد </a:t>
            </a:r>
            <a:r>
              <a:rPr lang="ar-IQ" b="1" dirty="0" err="1">
                <a:ea typeface="Calibri"/>
                <a:cs typeface="Arabic Transparent"/>
              </a:rPr>
              <a:t>كالادارة</a:t>
            </a:r>
            <a:r>
              <a:rPr lang="ar-IQ" b="1" dirty="0">
                <a:ea typeface="Calibri"/>
                <a:cs typeface="Arabic Transparent"/>
              </a:rPr>
              <a:t> المعرفة وهي (تحديد اهداف المعرفة – </a:t>
            </a:r>
            <a:r>
              <a:rPr lang="ar-IQ" b="1" dirty="0" err="1">
                <a:ea typeface="Calibri"/>
                <a:cs typeface="Arabic Transparent"/>
              </a:rPr>
              <a:t>تشخيصة</a:t>
            </a:r>
            <a:r>
              <a:rPr lang="ar-IQ" b="1" dirty="0">
                <a:ea typeface="Calibri"/>
                <a:cs typeface="Arabic Transparent"/>
              </a:rPr>
              <a:t> المعرفة، اكتساب المعرفة – تطوير المعرفة ، المشاركة بالمعرفة – استخدام المعرفة ، الاحتفاظ بالمعرفة – تقيم المعرفة) تؤكد على الربط بين كتل البناء هذه مع اعادة تصميم عمليات الاعمال. (لم يقدم طريقة لكيفية تكامل كتل البناء المفترضة).</a:t>
            </a:r>
            <a:endParaRPr lang="en-US" sz="2000" dirty="0">
              <a:ea typeface="Calibri"/>
              <a:cs typeface="Arial"/>
            </a:endParaRPr>
          </a:p>
          <a:p>
            <a:pPr marL="228600" algn="justLow">
              <a:lnSpc>
                <a:spcPts val="2600"/>
              </a:lnSpc>
              <a:spcAft>
                <a:spcPts val="1000"/>
              </a:spcAft>
            </a:pPr>
            <a:r>
              <a:rPr lang="ar-IQ" b="1" dirty="0">
                <a:ea typeface="Calibri"/>
                <a:cs typeface="Arabic Transparent"/>
              </a:rPr>
              <a:t>5-مدخل ادارة المعرفة </a:t>
            </a:r>
            <a:r>
              <a:rPr lang="en-US" b="1" dirty="0">
                <a:ea typeface="Calibri"/>
                <a:cs typeface="Arabic Transparent"/>
              </a:rPr>
              <a:t>Km</a:t>
            </a:r>
            <a:r>
              <a:rPr lang="ar-IQ" b="1" dirty="0">
                <a:ea typeface="Calibri"/>
                <a:cs typeface="Arabic Transparent"/>
              </a:rPr>
              <a:t>معتمدا على نموذج </a:t>
            </a:r>
            <a:r>
              <a:rPr lang="en-US" b="1" dirty="0">
                <a:ea typeface="Calibri"/>
                <a:cs typeface="Arabic Transparent"/>
              </a:rPr>
              <a:t>(The model based km approach</a:t>
            </a:r>
            <a:r>
              <a:rPr lang="ar-IQ" b="1" dirty="0">
                <a:ea typeface="Calibri"/>
                <a:cs typeface="Arabic Transparent"/>
              </a:rPr>
              <a:t>) اذ اضيف الى نموذج </a:t>
            </a:r>
            <a:r>
              <a:rPr lang="en-US" b="1" dirty="0">
                <a:ea typeface="Calibri"/>
                <a:cs typeface="Arabic Transparent"/>
              </a:rPr>
              <a:t>Km</a:t>
            </a:r>
            <a:r>
              <a:rPr lang="ar-IQ" b="1" dirty="0">
                <a:ea typeface="Calibri"/>
                <a:cs typeface="Arabic Transparent"/>
              </a:rPr>
              <a:t> منظور جديد محدد(بوصف المعرفة المطلوبة المستخدمة) الى جانب (توليد وتوثيق المعرفة) بهدف تصنيف المعرفة وانشاء خريطة المعرفة لتحديد من يعرف داخل المنظمة معتمدا على رموز صورية سهلة الفهم المساعدة المستخدمين.</a:t>
            </a:r>
            <a:endParaRPr lang="en-US" sz="2000" dirty="0">
              <a:ea typeface="Calibri"/>
              <a:cs typeface="Arial"/>
            </a:endParaRPr>
          </a:p>
          <a:p>
            <a:endParaRPr lang="ar-IQ" dirty="0"/>
          </a:p>
        </p:txBody>
      </p:sp>
    </p:spTree>
    <p:extLst>
      <p:ext uri="{BB962C8B-B14F-4D97-AF65-F5344CB8AC3E}">
        <p14:creationId xmlns:p14="http://schemas.microsoft.com/office/powerpoint/2010/main" val="28163522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579296" cy="6192688"/>
          </a:xfrm>
        </p:spPr>
        <p:txBody>
          <a:bodyPr>
            <a:normAutofit fontScale="92500"/>
          </a:bodyPr>
          <a:lstStyle/>
          <a:p>
            <a:pPr marL="457200" algn="justLow">
              <a:lnSpc>
                <a:spcPts val="2600"/>
              </a:lnSpc>
              <a:spcAft>
                <a:spcPts val="1000"/>
              </a:spcAft>
            </a:pPr>
            <a:r>
              <a:rPr lang="ar-IQ" b="1" dirty="0">
                <a:ea typeface="Calibri"/>
                <a:cs typeface="Arabic Transparent"/>
              </a:rPr>
              <a:t>مدخل مسؤول المعرفة </a:t>
            </a:r>
            <a:r>
              <a:rPr lang="en-US" b="1" dirty="0">
                <a:ea typeface="Calibri"/>
                <a:cs typeface="Arabic Transparent"/>
              </a:rPr>
              <a:t>chief Knowledge officer</a:t>
            </a:r>
            <a:r>
              <a:rPr lang="ar-IQ" b="1" dirty="0">
                <a:ea typeface="Calibri"/>
                <a:cs typeface="Arabic Transparent"/>
              </a:rPr>
              <a:t> ويسمى مدخل مدير المعرفة </a:t>
            </a:r>
            <a:r>
              <a:rPr lang="en-US" b="1" dirty="0">
                <a:ea typeface="Calibri"/>
                <a:cs typeface="Arabic Transparent"/>
              </a:rPr>
              <a:t>(</a:t>
            </a:r>
            <a:r>
              <a:rPr lang="en-US" b="1" dirty="0" err="1">
                <a:ea typeface="Calibri"/>
                <a:cs typeface="Arabic Transparent"/>
              </a:rPr>
              <a:t>ckm</a:t>
            </a:r>
            <a:r>
              <a:rPr lang="en-US" b="1" dirty="0">
                <a:ea typeface="Calibri"/>
                <a:cs typeface="Arabic Transparent"/>
              </a:rPr>
              <a:t>)</a:t>
            </a:r>
            <a:r>
              <a:rPr lang="ar-IQ" b="1" dirty="0">
                <a:ea typeface="Calibri"/>
                <a:cs typeface="Arabic Transparent"/>
              </a:rPr>
              <a:t>ابتكرته شركات متقدمة مثل جنرال </a:t>
            </a:r>
            <a:r>
              <a:rPr lang="ar-IQ" b="1" dirty="0" err="1">
                <a:ea typeface="Calibri"/>
                <a:cs typeface="Arabic Transparent"/>
              </a:rPr>
              <a:t>اليكترك</a:t>
            </a:r>
            <a:r>
              <a:rPr lang="ar-IQ" b="1" dirty="0">
                <a:ea typeface="Calibri"/>
                <a:cs typeface="Arabic Transparent"/>
              </a:rPr>
              <a:t> –بنك بوستن للدخول الى برنامج ادارة المعرفة لمساعدتها في ادارة موجوداتها المتميزة مثل راس المال الفكري ويدعو الى استحداث مثل </a:t>
            </a:r>
            <a:r>
              <a:rPr lang="en-US" b="1" dirty="0">
                <a:ea typeface="Calibri"/>
                <a:cs typeface="Arabic Transparent"/>
              </a:rPr>
              <a:t>LKO</a:t>
            </a:r>
            <a:r>
              <a:rPr lang="ar-IQ" b="1" dirty="0">
                <a:ea typeface="Calibri"/>
                <a:cs typeface="Arabic Transparent"/>
              </a:rPr>
              <a:t>ويلزمها بتوفير بعض البنى التحتية الفنية والتنظيمية والتركيز على النشاطات الماسحة ويركز</a:t>
            </a:r>
            <a:r>
              <a:rPr lang="en-US" b="1" dirty="0">
                <a:ea typeface="Calibri"/>
                <a:cs typeface="Arabic Transparent"/>
              </a:rPr>
              <a:t>LKO</a:t>
            </a:r>
            <a:r>
              <a:rPr lang="ar-IQ" b="1" dirty="0">
                <a:ea typeface="Calibri"/>
                <a:cs typeface="Arabic Transparent"/>
              </a:rPr>
              <a:t> على (مسؤولية تطوير برامج ادارة المعرفة وتنفيها).</a:t>
            </a:r>
            <a:endParaRPr lang="en-US" sz="2000" dirty="0">
              <a:ea typeface="Calibri"/>
              <a:cs typeface="Arial"/>
            </a:endParaRPr>
          </a:p>
          <a:p>
            <a:pPr marL="457200" algn="justLow">
              <a:lnSpc>
                <a:spcPts val="2600"/>
              </a:lnSpc>
              <a:spcAft>
                <a:spcPts val="1000"/>
              </a:spcAft>
            </a:pPr>
            <a:r>
              <a:rPr lang="ar-IQ" b="1" dirty="0">
                <a:ea typeface="Calibri"/>
                <a:cs typeface="Arabic Transparent"/>
              </a:rPr>
              <a:t>(تطوير </a:t>
            </a:r>
            <a:r>
              <a:rPr lang="ar-IQ" b="1" dirty="0" err="1">
                <a:ea typeface="Calibri"/>
                <a:cs typeface="Arabic Transparent"/>
              </a:rPr>
              <a:t>ستراتيجية</a:t>
            </a:r>
            <a:r>
              <a:rPr lang="ar-IQ" b="1" dirty="0">
                <a:ea typeface="Calibri"/>
                <a:cs typeface="Arabic Transparent"/>
              </a:rPr>
              <a:t> تحو كيفية مسك ومعالجة المنظمة لموجوداتها الفكرية)(تبني ثقافة المنظمة المركزة على التعلم والنمو الدائم).</a:t>
            </a:r>
            <a:endParaRPr lang="en-US" sz="2000" dirty="0">
              <a:ea typeface="Calibri"/>
              <a:cs typeface="Arial"/>
            </a:endParaRPr>
          </a:p>
          <a:p>
            <a:pPr marL="457200" algn="justLow">
              <a:lnSpc>
                <a:spcPts val="2600"/>
              </a:lnSpc>
              <a:spcAft>
                <a:spcPts val="1000"/>
              </a:spcAft>
            </a:pPr>
            <a:r>
              <a:rPr lang="ar-IQ" b="1" dirty="0" err="1">
                <a:ea typeface="Calibri"/>
                <a:cs typeface="Arabic Transparent"/>
              </a:rPr>
              <a:t>لانجاح</a:t>
            </a:r>
            <a:r>
              <a:rPr lang="ar-IQ" b="1" dirty="0">
                <a:ea typeface="Calibri"/>
                <a:cs typeface="Arabic Transparent"/>
              </a:rPr>
              <a:t> </a:t>
            </a:r>
            <a:r>
              <a:rPr lang="en-US" b="1" dirty="0">
                <a:ea typeface="Calibri"/>
                <a:cs typeface="Arabic Transparent"/>
              </a:rPr>
              <a:t>LKO</a:t>
            </a:r>
            <a:r>
              <a:rPr lang="ar-IQ" b="1" dirty="0">
                <a:ea typeface="Calibri"/>
                <a:cs typeface="Arabic Transparent"/>
              </a:rPr>
              <a:t> لان من توفر شروط :</a:t>
            </a:r>
            <a:endParaRPr lang="en-US" sz="2000" dirty="0">
              <a:ea typeface="Calibri"/>
              <a:cs typeface="Arial"/>
            </a:endParaRPr>
          </a:p>
          <a:p>
            <a:pPr marL="457200" algn="justLow">
              <a:lnSpc>
                <a:spcPts val="2600"/>
              </a:lnSpc>
              <a:spcAft>
                <a:spcPts val="1000"/>
              </a:spcAft>
            </a:pPr>
            <a:r>
              <a:rPr lang="ar-IQ" b="1" dirty="0">
                <a:ea typeface="Calibri"/>
                <a:cs typeface="Arabic Transparent"/>
              </a:rPr>
              <a:t>1-النظر الى التعلم بوصفه حاسماً لستراتيجية عملها.</a:t>
            </a:r>
            <a:endParaRPr lang="en-US" sz="2000" dirty="0">
              <a:ea typeface="Calibri"/>
              <a:cs typeface="Arial"/>
            </a:endParaRPr>
          </a:p>
          <a:p>
            <a:pPr marL="457200" algn="justLow">
              <a:lnSpc>
                <a:spcPts val="2600"/>
              </a:lnSpc>
              <a:spcAft>
                <a:spcPts val="1000"/>
              </a:spcAft>
            </a:pPr>
            <a:r>
              <a:rPr lang="ar-IQ" b="1" dirty="0">
                <a:ea typeface="Calibri"/>
                <a:cs typeface="Arabic Transparent"/>
              </a:rPr>
              <a:t>2-البيئة التي توفر وتعزز الذكاء الجمعي.</a:t>
            </a:r>
            <a:endParaRPr lang="en-US" sz="2000" dirty="0">
              <a:ea typeface="Calibri"/>
              <a:cs typeface="Arial"/>
            </a:endParaRPr>
          </a:p>
          <a:p>
            <a:pPr marL="457200" algn="justLow">
              <a:lnSpc>
                <a:spcPts val="2600"/>
              </a:lnSpc>
              <a:spcAft>
                <a:spcPts val="1000"/>
              </a:spcAft>
            </a:pPr>
            <a:r>
              <a:rPr lang="ar-IQ" b="1" dirty="0">
                <a:ea typeface="Calibri"/>
                <a:cs typeface="Arabic Transparent"/>
              </a:rPr>
              <a:t>3-الالتزام بتضمين وتكامل التعلم من كل عمليات العمل (ها المدخل يميز بين معرفة ضمنية وظاهرة).</a:t>
            </a:r>
            <a:endParaRPr lang="en-US" sz="2000" dirty="0">
              <a:ea typeface="Calibri"/>
              <a:cs typeface="Arial"/>
            </a:endParaRPr>
          </a:p>
          <a:p>
            <a:endParaRPr lang="ar-IQ" dirty="0"/>
          </a:p>
        </p:txBody>
      </p:sp>
    </p:spTree>
    <p:extLst>
      <p:ext uri="{BB962C8B-B14F-4D97-AF65-F5344CB8AC3E}">
        <p14:creationId xmlns:p14="http://schemas.microsoft.com/office/powerpoint/2010/main" val="315844468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عمليات ادارة المعرفة </a:t>
            </a:r>
            <a:endParaRPr lang="ar-IQ" dirty="0"/>
          </a:p>
        </p:txBody>
      </p:sp>
      <p:sp>
        <p:nvSpPr>
          <p:cNvPr id="3" name="عنصر نائب للمحتوى 2"/>
          <p:cNvSpPr>
            <a:spLocks noGrp="1"/>
          </p:cNvSpPr>
          <p:nvPr>
            <p:ph idx="1"/>
          </p:nvPr>
        </p:nvSpPr>
        <p:spPr/>
        <p:txBody>
          <a:bodyPr/>
          <a:lstStyle/>
          <a:p>
            <a:pPr lvl="0" algn="justLow">
              <a:lnSpc>
                <a:spcPts val="2600"/>
              </a:lnSpc>
              <a:spcAft>
                <a:spcPts val="1000"/>
              </a:spcAft>
              <a:buFont typeface="+mj-lt"/>
              <a:buAutoNum type="arabicPeriod"/>
            </a:pPr>
            <a:r>
              <a:rPr lang="ar-IQ" b="1" dirty="0">
                <a:ea typeface="Calibri"/>
                <a:cs typeface="Arabic Transparent"/>
              </a:rPr>
              <a:t>تشخيص المعرفة </a:t>
            </a:r>
            <a:r>
              <a:rPr lang="en-US" b="1" dirty="0">
                <a:ea typeface="Calibri"/>
                <a:cs typeface="Arabic Transparent"/>
              </a:rPr>
              <a:t>Knowledge identification</a:t>
            </a:r>
            <a:r>
              <a:rPr lang="ar-IQ" b="1" dirty="0">
                <a:ea typeface="Calibri"/>
                <a:cs typeface="Arabic Transparent"/>
              </a:rPr>
              <a:t>: تهدف العملية الى اكتشاف المعرفة ،تحديد الاشخاص الحاصلين لها مواقعهم في المنظمة- نوع المعرفة المتوافرة من المعرفة المطلوبة لتحديد فجوة المعرفة.</a:t>
            </a:r>
            <a:endParaRPr lang="en-US" sz="2000" dirty="0">
              <a:ea typeface="Calibri"/>
              <a:cs typeface="Arial"/>
            </a:endParaRPr>
          </a:p>
          <a:p>
            <a:r>
              <a:rPr lang="ar-IQ" b="1" dirty="0">
                <a:ea typeface="Calibri"/>
                <a:cs typeface="Arabic Transparent"/>
              </a:rPr>
              <a:t>تحديد اهداف المعرفة : تدرك المنظمة ان ادارة المعرفة ليست هدفها بل هي وسيلة لتحقيق اهدافها (غياب </a:t>
            </a:r>
            <a:r>
              <a:rPr lang="ar-IQ" b="1" dirty="0" err="1">
                <a:ea typeface="Calibri"/>
                <a:cs typeface="Arabic Transparent"/>
              </a:rPr>
              <a:t>نحديد</a:t>
            </a:r>
            <a:r>
              <a:rPr lang="ar-IQ" b="1" dirty="0">
                <a:ea typeface="Calibri"/>
                <a:cs typeface="Arabic Transparent"/>
              </a:rPr>
              <a:t> الاهداف للمعرفة يجعل المنظمة في حالة ارباك وكلفة بلا مبرر) بتحديد اهداف المعرفة يتم اعتماد اساليب العمليات المعرفية لتوليد وخزن وتوزيع وتطبيق المعرفة</a:t>
            </a:r>
            <a:endParaRPr lang="ar-IQ" dirty="0"/>
          </a:p>
        </p:txBody>
      </p:sp>
    </p:spTree>
    <p:extLst>
      <p:ext uri="{BB962C8B-B14F-4D97-AF65-F5344CB8AC3E}">
        <p14:creationId xmlns:p14="http://schemas.microsoft.com/office/powerpoint/2010/main" val="58936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nSpc>
                <a:spcPct val="115000"/>
              </a:lnSpc>
            </a:pPr>
            <a:r>
              <a:rPr lang="ar-IQ" b="1" dirty="0">
                <a:ea typeface="Calibri"/>
              </a:rPr>
              <a:t>تطور المعرفة وفقاً للمدارس التنظيمية</a:t>
            </a:r>
            <a:br>
              <a:rPr lang="en-US" sz="2400" dirty="0">
                <a:ea typeface="Calibri"/>
                <a:cs typeface="Arial"/>
              </a:rPr>
            </a:br>
            <a:endParaRPr lang="ar-IQ" dirty="0"/>
          </a:p>
        </p:txBody>
      </p:sp>
      <p:sp>
        <p:nvSpPr>
          <p:cNvPr id="3" name="عنصر نائب للمحتوى 2"/>
          <p:cNvSpPr>
            <a:spLocks noGrp="1"/>
          </p:cNvSpPr>
          <p:nvPr>
            <p:ph idx="1"/>
          </p:nvPr>
        </p:nvSpPr>
        <p:spPr>
          <a:xfrm>
            <a:off x="457200" y="798286"/>
            <a:ext cx="8229600" cy="5327877"/>
          </a:xfrm>
        </p:spPr>
        <p:txBody>
          <a:bodyPr>
            <a:normAutofit fontScale="77500" lnSpcReduction="20000"/>
          </a:bodyPr>
          <a:lstStyle/>
          <a:p>
            <a:pPr algn="justLow">
              <a:lnSpc>
                <a:spcPct val="115000"/>
              </a:lnSpc>
            </a:pPr>
            <a:r>
              <a:rPr lang="ar-IQ" dirty="0">
                <a:ea typeface="Calibri"/>
                <a:cs typeface="Times New Roman"/>
              </a:rPr>
              <a:t>المدرسة التقليدية </a:t>
            </a:r>
            <a:endParaRPr lang="en-US" sz="2400" dirty="0">
              <a:ea typeface="Calibri"/>
              <a:cs typeface="Arial"/>
            </a:endParaRPr>
          </a:p>
          <a:p>
            <a:pPr algn="justLow">
              <a:lnSpc>
                <a:spcPct val="115000"/>
              </a:lnSpc>
            </a:pPr>
            <a:r>
              <a:rPr lang="ar-IQ" dirty="0">
                <a:ea typeface="Calibri"/>
                <a:cs typeface="Times New Roman"/>
              </a:rPr>
              <a:t>أ- النظرية </a:t>
            </a:r>
            <a:r>
              <a:rPr lang="ar-IQ" dirty="0" err="1">
                <a:ea typeface="Calibri"/>
                <a:cs typeface="Times New Roman"/>
              </a:rPr>
              <a:t>البيرقراطية</a:t>
            </a:r>
            <a:r>
              <a:rPr lang="ar-IQ" dirty="0">
                <a:ea typeface="Calibri"/>
                <a:cs typeface="Times New Roman"/>
              </a:rPr>
              <a:t> (رائدها ماكس ويبر 1864-1920)</a:t>
            </a:r>
            <a:endParaRPr lang="en-US" sz="2400" dirty="0">
              <a:ea typeface="Calibri"/>
              <a:cs typeface="Arial"/>
            </a:endParaRPr>
          </a:p>
          <a:p>
            <a:pPr algn="justLow">
              <a:lnSpc>
                <a:spcPct val="115000"/>
              </a:lnSpc>
            </a:pPr>
            <a:r>
              <a:rPr lang="ar-IQ" dirty="0">
                <a:ea typeface="Calibri"/>
                <a:cs typeface="Times New Roman"/>
              </a:rPr>
              <a:t>*دعا الى اعتماد الخبرة والمهارة</a:t>
            </a:r>
            <a:endParaRPr lang="en-US" sz="2400" dirty="0">
              <a:ea typeface="Calibri"/>
              <a:cs typeface="Arial"/>
            </a:endParaRPr>
          </a:p>
          <a:p>
            <a:pPr algn="justLow">
              <a:lnSpc>
                <a:spcPct val="115000"/>
              </a:lnSpc>
            </a:pPr>
            <a:r>
              <a:rPr lang="ar-IQ" dirty="0">
                <a:ea typeface="Calibri"/>
                <a:cs typeface="Times New Roman"/>
              </a:rPr>
              <a:t>*ركز على خصائص التنظيم التي تصف دور المعرفة والمؤهلات مثل التخصص في العمل توزيع الانشطة والمهام وتوزيع السلطة </a:t>
            </a:r>
            <a:r>
              <a:rPr lang="ar-IQ" dirty="0" err="1">
                <a:ea typeface="Calibri"/>
                <a:cs typeface="Times New Roman"/>
              </a:rPr>
              <a:t>لاعطاء</a:t>
            </a:r>
            <a:r>
              <a:rPr lang="ar-IQ" dirty="0">
                <a:ea typeface="Calibri"/>
                <a:cs typeface="Times New Roman"/>
              </a:rPr>
              <a:t> الاوامر تنوع طرائق العمل وانقسام التنظيم الى مستويات والاعتماد على الوثائق والمستندات يتضح التركيز على اليات تدعم تلك المبادئ من التخصص وتقسيم العمل والتوثيق التي تعد اهم الاليات في التعامل مع المعرفة .</a:t>
            </a:r>
            <a:endParaRPr lang="en-US" sz="2400" dirty="0">
              <a:ea typeface="Calibri"/>
              <a:cs typeface="Arial"/>
            </a:endParaRPr>
          </a:p>
          <a:p>
            <a:pPr algn="justLow">
              <a:lnSpc>
                <a:spcPct val="115000"/>
              </a:lnSpc>
            </a:pPr>
            <a:r>
              <a:rPr lang="ar-IQ" dirty="0">
                <a:ea typeface="Calibri"/>
                <a:cs typeface="Times New Roman"/>
              </a:rPr>
              <a:t>*ركز على مبدأ الرشد عبر مؤشر بن *اعتماد طرائق واساليب دقيقة لتحقيق اهداف التنظيم </a:t>
            </a:r>
            <a:endParaRPr lang="en-US" sz="2400" dirty="0">
              <a:ea typeface="Calibri"/>
              <a:cs typeface="Arial"/>
            </a:endParaRPr>
          </a:p>
          <a:p>
            <a:pPr algn="justLow">
              <a:lnSpc>
                <a:spcPct val="115000"/>
              </a:lnSpc>
            </a:pPr>
            <a:r>
              <a:rPr lang="ar-IQ" dirty="0">
                <a:ea typeface="Calibri"/>
                <a:cs typeface="Times New Roman"/>
              </a:rPr>
              <a:t>*توظيف المنطق العلمي في تفسير الظواهر المحيطة .</a:t>
            </a:r>
            <a:endParaRPr lang="en-US" sz="2400" dirty="0">
              <a:ea typeface="Calibri"/>
              <a:cs typeface="Arial"/>
            </a:endParaRPr>
          </a:p>
          <a:p>
            <a:pPr marL="0" indent="0" algn="justLow">
              <a:lnSpc>
                <a:spcPct val="115000"/>
              </a:lnSpc>
              <a:buNone/>
            </a:pPr>
            <a:r>
              <a:rPr lang="ar-IQ" dirty="0">
                <a:ea typeface="Calibri"/>
                <a:cs typeface="Times New Roman"/>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156092433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5649491"/>
          </a:xfrm>
        </p:spPr>
        <p:txBody>
          <a:bodyPr/>
          <a:lstStyle/>
          <a:p>
            <a:pPr marL="457200" algn="justLow">
              <a:lnSpc>
                <a:spcPts val="2600"/>
              </a:lnSpc>
              <a:spcAft>
                <a:spcPts val="1000"/>
              </a:spcAft>
            </a:pPr>
            <a:r>
              <a:rPr lang="ar-IQ" b="1" dirty="0">
                <a:ea typeface="Calibri"/>
                <a:cs typeface="Arabic Transparent"/>
              </a:rPr>
              <a:t>توليد المعرفة ، تضم كل مما يأتي </a:t>
            </a:r>
            <a:endParaRPr lang="en-US" sz="2000" dirty="0">
              <a:ea typeface="Calibri"/>
              <a:cs typeface="Arial"/>
            </a:endParaRPr>
          </a:p>
          <a:p>
            <a:r>
              <a:rPr lang="ar-IQ" b="1" dirty="0">
                <a:ea typeface="Calibri"/>
                <a:cs typeface="Arabic Transparent"/>
              </a:rPr>
              <a:t>عمليات توليد المعرفة وتتكون من الاسر </a:t>
            </a:r>
          </a:p>
          <a:p>
            <a:r>
              <a:rPr lang="ar-IQ" b="1" dirty="0">
                <a:ea typeface="Calibri"/>
                <a:cs typeface="Arabic Transparent"/>
              </a:rPr>
              <a:t>الشراء</a:t>
            </a:r>
          </a:p>
          <a:p>
            <a:r>
              <a:rPr lang="ar-IQ" b="1" dirty="0">
                <a:ea typeface="Calibri"/>
                <a:cs typeface="Arabic Transparent"/>
              </a:rPr>
              <a:t>الابتكار</a:t>
            </a:r>
          </a:p>
          <a:p>
            <a:r>
              <a:rPr lang="ar-IQ" b="1" dirty="0">
                <a:ea typeface="Calibri"/>
                <a:cs typeface="Arabic Transparent"/>
              </a:rPr>
              <a:t>الفهم </a:t>
            </a:r>
          </a:p>
          <a:p>
            <a:r>
              <a:rPr lang="ar-IQ" b="1" dirty="0">
                <a:ea typeface="Calibri"/>
                <a:cs typeface="Arabic Transparent"/>
              </a:rPr>
              <a:t>اكتساب واستحواذ </a:t>
            </a:r>
          </a:p>
        </p:txBody>
      </p:sp>
    </p:spTree>
    <p:extLst>
      <p:ext uri="{BB962C8B-B14F-4D97-AF65-F5344CB8AC3E}">
        <p14:creationId xmlns:p14="http://schemas.microsoft.com/office/powerpoint/2010/main" val="28736080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IQ" b="1" dirty="0">
                <a:ea typeface="Calibri"/>
                <a:cs typeface="Arabic Transparent"/>
              </a:rPr>
              <a:t>خزن المعرفة :تشمل 1- عمليات(الاحتفاظ ،الادامة ، البحث ، الوصول ، </a:t>
            </a:r>
            <a:r>
              <a:rPr lang="ar-IQ" b="1" dirty="0" err="1">
                <a:ea typeface="Calibri"/>
                <a:cs typeface="Arabic Transparent"/>
              </a:rPr>
              <a:t>الاسترجاع،التخزين</a:t>
            </a:r>
            <a:r>
              <a:rPr lang="ar-IQ" b="1" dirty="0">
                <a:ea typeface="Calibri"/>
                <a:cs typeface="Arabic Transparent"/>
              </a:rPr>
              <a:t>).</a:t>
            </a:r>
          </a:p>
          <a:p>
            <a:pPr algn="justLow">
              <a:lnSpc>
                <a:spcPts val="2600"/>
              </a:lnSpc>
              <a:spcAft>
                <a:spcPts val="1000"/>
              </a:spcAft>
            </a:pPr>
            <a:r>
              <a:rPr lang="ar-IQ" b="1" dirty="0">
                <a:ea typeface="Calibri"/>
                <a:cs typeface="Arabic Transparent"/>
              </a:rPr>
              <a:t>توزيع المعرفة ، لكون المعرفة </a:t>
            </a:r>
            <a:r>
              <a:rPr lang="ar-IQ" b="1" dirty="0" err="1">
                <a:ea typeface="Calibri"/>
                <a:cs typeface="Arabic Transparent"/>
              </a:rPr>
              <a:t>موجو</a:t>
            </a:r>
            <a:r>
              <a:rPr lang="ar-IQ" b="1" dirty="0">
                <a:ea typeface="Calibri"/>
                <a:cs typeface="Arabic Transparent"/>
              </a:rPr>
              <a:t> يتم تبادله بين الافراد العاملين من المنظمة لذا سوف يتم توضيح .</a:t>
            </a:r>
            <a:endParaRPr lang="en-US" sz="2000" dirty="0">
              <a:ea typeface="Calibri"/>
              <a:cs typeface="Arial"/>
            </a:endParaRPr>
          </a:p>
          <a:p>
            <a:pPr algn="justLow">
              <a:lnSpc>
                <a:spcPts val="2600"/>
              </a:lnSpc>
              <a:spcAft>
                <a:spcPts val="1000"/>
              </a:spcAft>
            </a:pPr>
            <a:r>
              <a:rPr lang="ar-IQ" b="1" dirty="0">
                <a:ea typeface="Calibri"/>
                <a:cs typeface="Arabic Transparent"/>
              </a:rPr>
              <a:t>تطبيق المعرفة- تتم عبر مصطلح (استعمال ، اعادة استعمال ، استفادة ، تطبيق) ويجب استخدام المعرفة المتوافرة في الوقت المناسب لتحقيق ميزة لها.</a:t>
            </a:r>
            <a:endParaRPr lang="en-US" sz="2000" dirty="0">
              <a:ea typeface="Calibri"/>
              <a:cs typeface="Arial"/>
            </a:endParaRPr>
          </a:p>
          <a:p>
            <a:pPr algn="justLow">
              <a:lnSpc>
                <a:spcPts val="2600"/>
              </a:lnSpc>
              <a:spcAft>
                <a:spcPts val="1000"/>
              </a:spcAft>
            </a:pPr>
            <a:r>
              <a:rPr lang="ar-IQ" b="1" dirty="0">
                <a:ea typeface="Calibri"/>
                <a:cs typeface="Arabic Transparent"/>
              </a:rPr>
              <a:t>تنظيم المعرفة ، تضم تصنيف المعرفة (منهم التصنيف المتعدد الابعاد للمعرفة يكمن في صلب عملية ادارة المعرفة وان تنظيم المعرفة غاية في الاهمية اذ ان الاشخاص الين يستعيدون معرفة غير منظمة </a:t>
            </a:r>
            <a:r>
              <a:rPr lang="ar-IQ" b="1" dirty="0" err="1">
                <a:ea typeface="Calibri"/>
                <a:cs typeface="Arabic Transparent"/>
              </a:rPr>
              <a:t>لاتولد</a:t>
            </a:r>
            <a:r>
              <a:rPr lang="ar-IQ" b="1" dirty="0">
                <a:ea typeface="Calibri"/>
                <a:cs typeface="Arabic Transparent"/>
              </a:rPr>
              <a:t> لهم الوضوح الكافي مما يضعف المساهمة لهؤلاء في القدرات الابداعية للمنظمة).</a:t>
            </a:r>
            <a:endParaRPr lang="en-US" sz="2000" dirty="0">
              <a:ea typeface="Calibri"/>
              <a:cs typeface="Arial"/>
            </a:endParaRPr>
          </a:p>
          <a:p>
            <a:endParaRPr lang="ar-IQ" dirty="0"/>
          </a:p>
        </p:txBody>
      </p:sp>
    </p:spTree>
    <p:extLst>
      <p:ext uri="{BB962C8B-B14F-4D97-AF65-F5344CB8AC3E}">
        <p14:creationId xmlns:p14="http://schemas.microsoft.com/office/powerpoint/2010/main" val="24338539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0"/>
            <a:ext cx="8229600" cy="3052935"/>
          </a:xfrm>
        </p:spPr>
        <p:txBody>
          <a:bodyPr/>
          <a:lstStyle/>
          <a:p>
            <a:pPr algn="justLow">
              <a:lnSpc>
                <a:spcPts val="2600"/>
              </a:lnSpc>
              <a:spcAft>
                <a:spcPts val="1000"/>
              </a:spcAft>
            </a:pPr>
            <a:r>
              <a:rPr lang="ar-IQ" b="1" dirty="0">
                <a:ea typeface="Calibri"/>
                <a:cs typeface="Arabic Transparent"/>
              </a:rPr>
              <a:t>-استرجاع </a:t>
            </a:r>
            <a:r>
              <a:rPr lang="ar-IQ" b="1" dirty="0" err="1">
                <a:ea typeface="Calibri"/>
                <a:cs typeface="Arabic Transparent"/>
              </a:rPr>
              <a:t>المعرفة:الوصول</a:t>
            </a:r>
            <a:r>
              <a:rPr lang="ar-IQ" b="1" dirty="0">
                <a:ea typeface="Calibri"/>
                <a:cs typeface="Arabic Transparent"/>
              </a:rPr>
              <a:t> الى المعرفة المقصودة بسهولة ويسر </a:t>
            </a:r>
            <a:r>
              <a:rPr lang="ar-IQ" b="1" dirty="0" err="1">
                <a:ea typeface="Calibri"/>
                <a:cs typeface="Arabic Transparent"/>
              </a:rPr>
              <a:t>وباقصر</a:t>
            </a:r>
            <a:r>
              <a:rPr lang="ar-IQ" b="1" dirty="0">
                <a:ea typeface="Calibri"/>
                <a:cs typeface="Arabic Transparent"/>
              </a:rPr>
              <a:t> وقت للاستفادة منها في حل مشكلات العمل وتحسين عمليات الاعمال.</a:t>
            </a:r>
          </a:p>
          <a:p>
            <a:pPr algn="justLow">
              <a:lnSpc>
                <a:spcPts val="2600"/>
              </a:lnSpc>
              <a:spcAft>
                <a:spcPts val="1000"/>
              </a:spcAft>
            </a:pPr>
            <a:r>
              <a:rPr lang="ar-IQ" sz="2000" b="1" dirty="0">
                <a:ea typeface="Calibri"/>
                <a:cs typeface="Arabic Transparent"/>
              </a:rPr>
              <a:t>ادامة المعرفة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4227582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العناصر الاساسية </a:t>
            </a:r>
            <a:r>
              <a:rPr lang="ar-IQ" b="1" dirty="0" err="1">
                <a:ea typeface="Calibri"/>
                <a:cs typeface="Arabic Transparent"/>
              </a:rPr>
              <a:t>لادارة</a:t>
            </a:r>
            <a:r>
              <a:rPr lang="ar-IQ" b="1" dirty="0">
                <a:ea typeface="Calibri"/>
                <a:cs typeface="Arabic Transparent"/>
              </a:rPr>
              <a:t> المعرفة </a:t>
            </a:r>
            <a:endParaRPr lang="ar-IQ" dirty="0"/>
          </a:p>
        </p:txBody>
      </p:sp>
      <p:sp>
        <p:nvSpPr>
          <p:cNvPr id="3" name="عنصر نائب للمحتوى 2"/>
          <p:cNvSpPr>
            <a:spLocks noGrp="1"/>
          </p:cNvSpPr>
          <p:nvPr>
            <p:ph idx="1"/>
          </p:nvPr>
        </p:nvSpPr>
        <p:spPr/>
        <p:txBody>
          <a:bodyPr/>
          <a:lstStyle/>
          <a:p>
            <a:pPr algn="justLow">
              <a:lnSpc>
                <a:spcPts val="2600"/>
              </a:lnSpc>
              <a:spcAft>
                <a:spcPts val="1000"/>
              </a:spcAft>
            </a:pPr>
            <a:r>
              <a:rPr lang="ar-IQ" b="1" dirty="0">
                <a:ea typeface="Calibri"/>
                <a:cs typeface="Arabic Transparent"/>
              </a:rPr>
              <a:t> تتكون العناصر الاربعة (</a:t>
            </a:r>
            <a:r>
              <a:rPr lang="ar-IQ" b="1" dirty="0" err="1">
                <a:ea typeface="Calibri"/>
                <a:cs typeface="Arabic Transparent"/>
              </a:rPr>
              <a:t>الستراتيجية</a:t>
            </a:r>
            <a:r>
              <a:rPr lang="ar-IQ" b="1" dirty="0">
                <a:ea typeface="Calibri"/>
                <a:cs typeface="Arabic Transparent"/>
              </a:rPr>
              <a:t> ، الاشخاص ،</a:t>
            </a:r>
            <a:r>
              <a:rPr lang="ar-IQ" b="1" dirty="0" err="1">
                <a:ea typeface="Calibri"/>
                <a:cs typeface="Arabic Transparent"/>
              </a:rPr>
              <a:t>التكنولوجيا،العملية</a:t>
            </a:r>
            <a:r>
              <a:rPr lang="ar-IQ" b="1" dirty="0">
                <a:ea typeface="Calibri"/>
                <a:cs typeface="Arabic Transparent"/>
              </a:rPr>
              <a:t>) المكونات الفاعلة والتي تحدد شكل وطبيعة المعرفة وحجم الاحتياج لها.</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0852356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اهمية </a:t>
            </a:r>
            <a:r>
              <a:rPr lang="ar-IQ" b="1" dirty="0" err="1">
                <a:ea typeface="Calibri"/>
                <a:cs typeface="Arabic Transparent"/>
              </a:rPr>
              <a:t>ستراتيجية</a:t>
            </a:r>
            <a:r>
              <a:rPr lang="ar-IQ" b="1" dirty="0">
                <a:ea typeface="Calibri"/>
                <a:cs typeface="Arabic Transparent"/>
              </a:rPr>
              <a:t> ادارة المعرفة </a:t>
            </a:r>
            <a:endParaRPr lang="ar-IQ" dirty="0"/>
          </a:p>
        </p:txBody>
      </p:sp>
      <p:sp>
        <p:nvSpPr>
          <p:cNvPr id="3" name="عنصر نائب للمحتوى 2"/>
          <p:cNvSpPr>
            <a:spLocks noGrp="1"/>
          </p:cNvSpPr>
          <p:nvPr>
            <p:ph idx="1"/>
          </p:nvPr>
        </p:nvSpPr>
        <p:spPr>
          <a:xfrm>
            <a:off x="457200" y="1600200"/>
            <a:ext cx="8507288" cy="5069160"/>
          </a:xfrm>
        </p:spPr>
        <p:txBody>
          <a:bodyPr/>
          <a:lstStyle/>
          <a:p>
            <a:pPr lvl="0" algn="justLow">
              <a:lnSpc>
                <a:spcPts val="2600"/>
              </a:lnSpc>
              <a:spcAft>
                <a:spcPts val="1000"/>
              </a:spcAft>
              <a:buFont typeface="+mj-lt"/>
              <a:buAutoNum type="arabicPeriod"/>
            </a:pPr>
            <a:r>
              <a:rPr lang="ar-IQ" b="1" dirty="0">
                <a:ea typeface="Calibri"/>
                <a:cs typeface="Arabic Transparent"/>
              </a:rPr>
              <a:t>تعكس </a:t>
            </a:r>
            <a:r>
              <a:rPr lang="ar-IQ" b="1" dirty="0" err="1">
                <a:ea typeface="Calibri"/>
                <a:cs typeface="Arabic Transparent"/>
              </a:rPr>
              <a:t>الستراتيجية</a:t>
            </a:r>
            <a:r>
              <a:rPr lang="ar-IQ" b="1" dirty="0">
                <a:ea typeface="Calibri"/>
                <a:cs typeface="Arabic Transparent"/>
              </a:rPr>
              <a:t> </a:t>
            </a:r>
            <a:r>
              <a:rPr lang="ar-IQ" b="1" dirty="0" err="1">
                <a:ea typeface="Calibri"/>
                <a:cs typeface="Arabic Transparent"/>
              </a:rPr>
              <a:t>لادارة</a:t>
            </a:r>
            <a:r>
              <a:rPr lang="ar-IQ" b="1" dirty="0">
                <a:ea typeface="Calibri"/>
                <a:cs typeface="Arabic Transparent"/>
              </a:rPr>
              <a:t> المعرفة الدور الفاعل في </a:t>
            </a:r>
            <a:r>
              <a:rPr lang="ar-IQ" b="1" dirty="0" err="1">
                <a:ea typeface="Calibri"/>
                <a:cs typeface="Arabic Transparent"/>
              </a:rPr>
              <a:t>ستراتيجية</a:t>
            </a:r>
            <a:r>
              <a:rPr lang="ar-IQ" b="1" dirty="0">
                <a:ea typeface="Calibri"/>
                <a:cs typeface="Arabic Transparent"/>
              </a:rPr>
              <a:t> المنظمة التنافسية وكيفية خلق قيمة للزبون.</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تتسهل استعمال الموجودات المعرفية واكتساب وتقاسم المعرفة الضمنية لدى العاملين والمتعاملين معها ومن ثم ترميزها للحفاظ عليها.</a:t>
            </a:r>
            <a:endParaRPr lang="en-US" sz="2000" dirty="0">
              <a:ea typeface="Calibri"/>
              <a:cs typeface="Arial"/>
            </a:endParaRPr>
          </a:p>
          <a:p>
            <a:r>
              <a:rPr lang="ar-IQ" b="1" dirty="0">
                <a:ea typeface="Calibri"/>
                <a:cs typeface="Arabic Transparent"/>
              </a:rPr>
              <a:t>تبرز الاهمية من مفهوم التشارك في التفكير الاستراتيجي الي يهدف الى تحويل المعرفة الضمنية الى معرفة ظاهرة واجتماعية مستندة على الترابط بين المعرفة الشخصية وظواهر المعرفة الاجتماعية .</a:t>
            </a:r>
            <a:endParaRPr lang="ar-IQ" dirty="0"/>
          </a:p>
        </p:txBody>
      </p:sp>
    </p:spTree>
    <p:extLst>
      <p:ext uri="{BB962C8B-B14F-4D97-AF65-F5344CB8AC3E}">
        <p14:creationId xmlns:p14="http://schemas.microsoft.com/office/powerpoint/2010/main" val="41928452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229600" cy="5721499"/>
          </a:xfrm>
        </p:spPr>
        <p:txBody>
          <a:bodyPr/>
          <a:lstStyle/>
          <a:p>
            <a:pPr lvl="0" algn="justLow">
              <a:lnSpc>
                <a:spcPts val="2600"/>
              </a:lnSpc>
              <a:spcAft>
                <a:spcPts val="1000"/>
              </a:spcAft>
              <a:buFont typeface="+mj-lt"/>
              <a:buAutoNum type="arabicPeriod"/>
            </a:pPr>
            <a:r>
              <a:rPr lang="ar-IQ" b="1" dirty="0">
                <a:ea typeface="Calibri"/>
                <a:cs typeface="Arabic Transparent"/>
              </a:rPr>
              <a:t>تمثل ادارة المعرفة الاطار الذي يحوي داخله اربعة عناصر (عمليات انتاج ، تكنولوجيا المعلومات الخزن المعرفي ، السلوك الشخصي) والمنظمة تتبنى </a:t>
            </a:r>
            <a:r>
              <a:rPr lang="ar-IQ" b="1" dirty="0" err="1">
                <a:ea typeface="Calibri"/>
                <a:cs typeface="Arabic Transparent"/>
              </a:rPr>
              <a:t>ستراتيجية</a:t>
            </a:r>
            <a:r>
              <a:rPr lang="ar-IQ" b="1" dirty="0">
                <a:ea typeface="Calibri"/>
                <a:cs typeface="Arabic Transparent"/>
              </a:rPr>
              <a:t> المعرفة </a:t>
            </a:r>
            <a:r>
              <a:rPr lang="ar-IQ" b="1" dirty="0" err="1">
                <a:ea typeface="Calibri"/>
                <a:cs typeface="Arabic Transparent"/>
              </a:rPr>
              <a:t>الملائمةلتلك</a:t>
            </a:r>
            <a:r>
              <a:rPr lang="ar-IQ" b="1" dirty="0">
                <a:ea typeface="Calibri"/>
                <a:cs typeface="Arabic Transparent"/>
              </a:rPr>
              <a:t> العناصر والتي تحقق التوليد الاكتساب ، الاستغلال ، النشر للمعرفة .</a:t>
            </a:r>
            <a:endParaRPr lang="en-US" sz="2000" dirty="0">
              <a:ea typeface="Calibri"/>
              <a:cs typeface="Arial"/>
            </a:endParaRPr>
          </a:p>
          <a:p>
            <a:r>
              <a:rPr lang="ar-IQ" b="1" dirty="0">
                <a:ea typeface="Calibri"/>
                <a:cs typeface="Arabic Transparent"/>
              </a:rPr>
              <a:t>يضمن انسجام العاملين مع منظمتهم من خلال ايدلوجية يكون مفتاحها الرئيسي </a:t>
            </a:r>
            <a:r>
              <a:rPr lang="ar-IQ" b="1" dirty="0" err="1">
                <a:ea typeface="Calibri"/>
                <a:cs typeface="Arabic Transparent"/>
              </a:rPr>
              <a:t>للادراك</a:t>
            </a:r>
            <a:r>
              <a:rPr lang="ar-IQ" b="1" dirty="0">
                <a:ea typeface="Calibri"/>
                <a:cs typeface="Arabic Transparent"/>
              </a:rPr>
              <a:t> الافضل حول كيفية اشباع حاجات العاملين</a:t>
            </a:r>
            <a:endParaRPr lang="ar-IQ" dirty="0"/>
          </a:p>
        </p:txBody>
      </p:sp>
    </p:spTree>
    <p:extLst>
      <p:ext uri="{BB962C8B-B14F-4D97-AF65-F5344CB8AC3E}">
        <p14:creationId xmlns:p14="http://schemas.microsoft.com/office/powerpoint/2010/main" val="106230622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اهداف </a:t>
            </a:r>
            <a:r>
              <a:rPr lang="ar-IQ" b="1" dirty="0" err="1">
                <a:ea typeface="Calibri"/>
                <a:cs typeface="Arabic Transparent"/>
              </a:rPr>
              <a:t>ستراتيجية</a:t>
            </a:r>
            <a:r>
              <a:rPr lang="ar-IQ" b="1" dirty="0">
                <a:ea typeface="Calibri"/>
                <a:cs typeface="Arabic Transparent"/>
              </a:rPr>
              <a:t> ادارة المعرفة </a:t>
            </a:r>
            <a:endParaRPr lang="ar-IQ" dirty="0"/>
          </a:p>
        </p:txBody>
      </p:sp>
      <p:sp>
        <p:nvSpPr>
          <p:cNvPr id="3" name="عنصر نائب للمحتوى 2"/>
          <p:cNvSpPr>
            <a:spLocks noGrp="1"/>
          </p:cNvSpPr>
          <p:nvPr>
            <p:ph idx="1"/>
          </p:nvPr>
        </p:nvSpPr>
        <p:spPr>
          <a:xfrm>
            <a:off x="457200" y="1600200"/>
            <a:ext cx="8229600" cy="4925144"/>
          </a:xfrm>
        </p:spPr>
        <p:txBody>
          <a:bodyPr/>
          <a:lstStyle/>
          <a:p>
            <a:pPr marL="457200" algn="justLow">
              <a:lnSpc>
                <a:spcPts val="2600"/>
              </a:lnSpc>
              <a:spcAft>
                <a:spcPts val="1000"/>
              </a:spcAft>
            </a:pPr>
            <a:r>
              <a:rPr lang="ar-IQ" b="1" dirty="0">
                <a:ea typeface="Calibri"/>
                <a:cs typeface="Arabic Transparent"/>
              </a:rPr>
              <a:t>1- </a:t>
            </a:r>
            <a:r>
              <a:rPr lang="ar-IQ" b="1" dirty="0" err="1">
                <a:ea typeface="Calibri"/>
                <a:cs typeface="Arabic Transparent"/>
              </a:rPr>
              <a:t>تتلائم</a:t>
            </a:r>
            <a:r>
              <a:rPr lang="ar-IQ" b="1" dirty="0">
                <a:ea typeface="Calibri"/>
                <a:cs typeface="Arabic Transparent"/>
              </a:rPr>
              <a:t> مع </a:t>
            </a:r>
            <a:r>
              <a:rPr lang="ar-IQ" b="1" dirty="0" err="1">
                <a:ea typeface="Calibri"/>
                <a:cs typeface="Arabic Transparent"/>
              </a:rPr>
              <a:t>ستراتيجيتها</a:t>
            </a:r>
            <a:r>
              <a:rPr lang="ar-IQ" b="1" dirty="0">
                <a:ea typeface="Calibri"/>
                <a:cs typeface="Arabic Transparent"/>
              </a:rPr>
              <a:t> مما يضمن تحقيق اهدافها بفاعلية.</a:t>
            </a:r>
            <a:endParaRPr lang="en-US" sz="2000" dirty="0">
              <a:ea typeface="Calibri"/>
              <a:cs typeface="Arial"/>
            </a:endParaRPr>
          </a:p>
          <a:p>
            <a:pPr marL="457200" algn="justLow">
              <a:lnSpc>
                <a:spcPts val="2600"/>
              </a:lnSpc>
              <a:spcAft>
                <a:spcPts val="1000"/>
              </a:spcAft>
            </a:pPr>
            <a:r>
              <a:rPr lang="ar-IQ" b="1" dirty="0">
                <a:ea typeface="Calibri"/>
                <a:cs typeface="Arabic Transparent"/>
              </a:rPr>
              <a:t>2-بناء شبكة علاقات مستندة على الثقة من خلال تفاعل اجتماعي بين العاملين لتقاسم المعرفة .</a:t>
            </a:r>
            <a:endParaRPr lang="en-US" sz="2000" dirty="0">
              <a:ea typeface="Calibri"/>
              <a:cs typeface="Arial"/>
            </a:endParaRPr>
          </a:p>
          <a:p>
            <a:pPr marL="457200" algn="justLow">
              <a:lnSpc>
                <a:spcPts val="2600"/>
              </a:lnSpc>
              <a:spcAft>
                <a:spcPts val="1000"/>
              </a:spcAft>
            </a:pPr>
            <a:r>
              <a:rPr lang="ar-IQ" b="1" dirty="0">
                <a:ea typeface="Calibri"/>
                <a:cs typeface="Arabic Transparent"/>
              </a:rPr>
              <a:t>3-خلق نظام تعلم مستمرة ،تامين السياق لعمليات التواصل الفكري بين الاشخاص ذوي المستويات الفكرية المتساوية وتبادل المعرفة لتقليص الفجوة المعرفية بين رؤية المنظمة وادائها الحالي .</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4-لها دور في اعادة التوجيهات </a:t>
            </a:r>
            <a:r>
              <a:rPr lang="ar-IQ" b="1" dirty="0" err="1">
                <a:ea typeface="Calibri"/>
                <a:cs typeface="Arabic Transparent"/>
              </a:rPr>
              <a:t>الستراتيجية</a:t>
            </a:r>
            <a:r>
              <a:rPr lang="ar-IQ" b="1" dirty="0">
                <a:ea typeface="Calibri"/>
                <a:cs typeface="Arabic Transparent"/>
              </a:rPr>
              <a:t> للمنظمة لاستثمار الفرص المواتية وتجنب التهديدات المحتملة في بيئتها لتعزيز قدرتها وتطوير الاداء وبناء قاعدة تنافسية اكثر مرونة.</a:t>
            </a:r>
            <a:endParaRPr lang="en-US" sz="2000" dirty="0">
              <a:ea typeface="Calibri"/>
              <a:cs typeface="Arial"/>
            </a:endParaRPr>
          </a:p>
          <a:p>
            <a:endParaRPr lang="ar-IQ" dirty="0"/>
          </a:p>
        </p:txBody>
      </p:sp>
    </p:spTree>
    <p:extLst>
      <p:ext uri="{BB962C8B-B14F-4D97-AF65-F5344CB8AC3E}">
        <p14:creationId xmlns:p14="http://schemas.microsoft.com/office/powerpoint/2010/main" val="8296645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457200" algn="justLow">
              <a:lnSpc>
                <a:spcPts val="2600"/>
              </a:lnSpc>
              <a:spcAft>
                <a:spcPts val="1000"/>
              </a:spcAft>
            </a:pPr>
            <a:r>
              <a:rPr lang="ar-IQ" b="1" dirty="0">
                <a:ea typeface="Calibri"/>
                <a:cs typeface="Arabic Transparent"/>
              </a:rPr>
              <a:t>نماج </a:t>
            </a:r>
            <a:r>
              <a:rPr lang="ar-IQ" b="1" dirty="0" err="1">
                <a:ea typeface="Calibri"/>
                <a:cs typeface="Arabic Transparent"/>
              </a:rPr>
              <a:t>ستراتيجية</a:t>
            </a:r>
            <a:r>
              <a:rPr lang="ar-IQ" b="1" dirty="0">
                <a:ea typeface="Calibri"/>
                <a:cs typeface="Arabic Transparent"/>
              </a:rPr>
              <a:t> ادارة المعرفة </a:t>
            </a:r>
            <a:br>
              <a:rPr lang="en-US" sz="3200" dirty="0">
                <a:ea typeface="Calibri"/>
                <a:cs typeface="Arial"/>
              </a:rPr>
            </a:br>
            <a:r>
              <a:rPr lang="ar-IQ" b="1" dirty="0">
                <a:ea typeface="Calibri"/>
                <a:cs typeface="Arabic Transparent"/>
              </a:rPr>
              <a:t>(الانواع)</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600200"/>
            <a:ext cx="8229600" cy="3773016"/>
          </a:xfrm>
        </p:spPr>
        <p:txBody>
          <a:bodyPr/>
          <a:lstStyle/>
          <a:p>
            <a:pPr marL="457200" algn="justLow">
              <a:lnSpc>
                <a:spcPts val="2600"/>
              </a:lnSpc>
              <a:spcAft>
                <a:spcPts val="1000"/>
              </a:spcAft>
            </a:pPr>
            <a:r>
              <a:rPr lang="ar-IQ" b="1" dirty="0">
                <a:ea typeface="Calibri"/>
                <a:cs typeface="Arabic Transparent"/>
              </a:rPr>
              <a:t>-</a:t>
            </a:r>
            <a:r>
              <a:rPr lang="ar-IQ" b="1" dirty="0" err="1">
                <a:ea typeface="Calibri"/>
                <a:cs typeface="Arabic Transparent"/>
              </a:rPr>
              <a:t>ستراتيجية</a:t>
            </a:r>
            <a:r>
              <a:rPr lang="ar-IQ" b="1" dirty="0">
                <a:ea typeface="Calibri"/>
                <a:cs typeface="Arabic Transparent"/>
              </a:rPr>
              <a:t> ترميز مقابل </a:t>
            </a:r>
            <a:r>
              <a:rPr lang="ar-IQ" b="1" dirty="0" err="1">
                <a:ea typeface="Calibri"/>
                <a:cs typeface="Arabic Transparent"/>
              </a:rPr>
              <a:t>ستراتيجية</a:t>
            </a:r>
            <a:r>
              <a:rPr lang="ar-IQ" b="1" dirty="0">
                <a:ea typeface="Calibri"/>
                <a:cs typeface="Arabic Transparent"/>
              </a:rPr>
              <a:t> شخصية </a:t>
            </a:r>
          </a:p>
          <a:p>
            <a:pPr lvl="0" algn="justLow">
              <a:lnSpc>
                <a:spcPts val="2600"/>
              </a:lnSpc>
              <a:spcAft>
                <a:spcPts val="1000"/>
              </a:spcAft>
              <a:buFont typeface="+mj-cs"/>
              <a:buAutoNum type="arabic1Minus"/>
            </a:pPr>
            <a:r>
              <a:rPr lang="ar-IQ" sz="2000" b="1" dirty="0" err="1">
                <a:ea typeface="Calibri"/>
                <a:cs typeface="Arabic Transparent"/>
              </a:rPr>
              <a:t>ستراتيجية</a:t>
            </a:r>
            <a:r>
              <a:rPr lang="ar-IQ" sz="2000" b="1" dirty="0">
                <a:ea typeface="Calibri"/>
                <a:cs typeface="Arabic Transparent"/>
              </a:rPr>
              <a:t> الترميز تتمحور حول الحاسوب ويجري بموجبها ترميز وخزن المعرفة في قواعد يمكن الوصل اليها.</a:t>
            </a:r>
            <a:endParaRPr lang="en-US" sz="1400" dirty="0">
              <a:ea typeface="Calibri"/>
              <a:cs typeface="Arial"/>
            </a:endParaRPr>
          </a:p>
          <a:p>
            <a:pPr marL="457200" algn="justLow">
              <a:lnSpc>
                <a:spcPts val="2600"/>
              </a:lnSpc>
              <a:spcAft>
                <a:spcPts val="1000"/>
              </a:spcAft>
            </a:pPr>
            <a:r>
              <a:rPr lang="ar-IQ" sz="2000" b="1" dirty="0">
                <a:ea typeface="Calibri"/>
                <a:cs typeface="Arabic Transparent"/>
              </a:rPr>
              <a:t>ب-</a:t>
            </a:r>
            <a:r>
              <a:rPr lang="ar-IQ" sz="2000" b="1" dirty="0" err="1">
                <a:ea typeface="Calibri"/>
                <a:cs typeface="Arabic Transparent"/>
              </a:rPr>
              <a:t>ستراتيجية</a:t>
            </a:r>
            <a:r>
              <a:rPr lang="ar-IQ" sz="2000" b="1" dirty="0">
                <a:ea typeface="Calibri"/>
                <a:cs typeface="Arabic Transparent"/>
              </a:rPr>
              <a:t> الشخصية ، اذ ترتبط بالشخص الي يتولى تطويرها وتجري المشاركة فيها من خلال الاتصال المباشر بين الاشخاص هنا </a:t>
            </a:r>
            <a:r>
              <a:rPr lang="ar-IQ" sz="2000" b="1" dirty="0" err="1">
                <a:ea typeface="Calibri"/>
                <a:cs typeface="Arabic Transparent"/>
              </a:rPr>
              <a:t>لايلغى</a:t>
            </a:r>
            <a:r>
              <a:rPr lang="ar-IQ" sz="2000" b="1" dirty="0">
                <a:ea typeface="Calibri"/>
                <a:cs typeface="Arabic Transparent"/>
              </a:rPr>
              <a:t> دور الحاسوب ولكن تعتبر اداة مساعدة للشخص في توصيل المعرفة وليس في خزنها تركز على الحوار وليس على الموضوعات المعرفية المخزونة في القواعد.</a:t>
            </a:r>
            <a:endParaRPr lang="en-US" sz="1400" dirty="0">
              <a:ea typeface="Calibri"/>
              <a:cs typeface="Arial"/>
            </a:endParaRPr>
          </a:p>
          <a:p>
            <a:pPr marL="114300" indent="0" algn="justLow">
              <a:lnSpc>
                <a:spcPts val="2600"/>
              </a:lnSpc>
              <a:spcAft>
                <a:spcPts val="1000"/>
              </a:spcAft>
              <a:buNone/>
            </a:pPr>
            <a:endParaRPr lang="en-US" sz="2000" dirty="0">
              <a:ea typeface="Calibri"/>
              <a:cs typeface="Arial"/>
            </a:endParaRPr>
          </a:p>
          <a:p>
            <a:endParaRPr lang="ar-IQ" dirty="0"/>
          </a:p>
        </p:txBody>
      </p:sp>
    </p:spTree>
    <p:extLst>
      <p:ext uri="{BB962C8B-B14F-4D97-AF65-F5344CB8AC3E}">
        <p14:creationId xmlns:p14="http://schemas.microsoft.com/office/powerpoint/2010/main" val="29098959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10000"/>
          </a:bodyPr>
          <a:lstStyle/>
          <a:p>
            <a:r>
              <a:rPr lang="ar-IQ" b="1" dirty="0" err="1">
                <a:ea typeface="Calibri"/>
                <a:cs typeface="Arabic Transparent"/>
              </a:rPr>
              <a:t>ستراتيجية</a:t>
            </a:r>
            <a:r>
              <a:rPr lang="ar-IQ" b="1" dirty="0">
                <a:ea typeface="Calibri"/>
                <a:cs typeface="Arabic Transparent"/>
              </a:rPr>
              <a:t> العرض مقابل </a:t>
            </a:r>
            <a:r>
              <a:rPr lang="ar-IQ" b="1" dirty="0" err="1">
                <a:ea typeface="Calibri"/>
                <a:cs typeface="Arabic Transparent"/>
              </a:rPr>
              <a:t>ستراتيجية</a:t>
            </a:r>
            <a:r>
              <a:rPr lang="ar-IQ" b="1" dirty="0">
                <a:ea typeface="Calibri"/>
                <a:cs typeface="Arabic Transparent"/>
              </a:rPr>
              <a:t> الطلب</a:t>
            </a:r>
          </a:p>
          <a:p>
            <a:pPr marL="457200" algn="justLow">
              <a:lnSpc>
                <a:spcPts val="2600"/>
              </a:lnSpc>
              <a:spcAft>
                <a:spcPts val="1000"/>
              </a:spcAft>
            </a:pPr>
            <a:r>
              <a:rPr lang="ar-IQ" b="1" dirty="0" err="1">
                <a:ea typeface="Calibri"/>
                <a:cs typeface="Arabic Transparent"/>
              </a:rPr>
              <a:t>ستراتيجية</a:t>
            </a:r>
            <a:r>
              <a:rPr lang="ar-IQ" b="1" dirty="0">
                <a:ea typeface="Calibri"/>
                <a:cs typeface="Arabic Transparent"/>
              </a:rPr>
              <a:t> ادارة المعرفة وفق تحليل </a:t>
            </a:r>
            <a:r>
              <a:rPr lang="en-US" b="1" dirty="0">
                <a:ea typeface="Calibri"/>
                <a:cs typeface="Arabic Transparent"/>
              </a:rPr>
              <a:t>SWOT</a:t>
            </a:r>
            <a:r>
              <a:rPr lang="ar-IQ" b="1" dirty="0">
                <a:ea typeface="Calibri"/>
                <a:cs typeface="Arabic Transparent"/>
              </a:rPr>
              <a:t> الخاص بالبيئة لمعرفة البدائل </a:t>
            </a:r>
            <a:r>
              <a:rPr lang="ar-IQ" b="1" dirty="0" err="1">
                <a:ea typeface="Calibri"/>
                <a:cs typeface="Arabic Transparent"/>
              </a:rPr>
              <a:t>الستراتيجية</a:t>
            </a:r>
            <a:r>
              <a:rPr lang="ar-IQ" b="1" dirty="0">
                <a:ea typeface="Calibri"/>
                <a:cs typeface="Arabic Transparent"/>
              </a:rPr>
              <a:t> المناسبة.</a:t>
            </a:r>
            <a:endParaRPr lang="en-US" sz="2000" dirty="0">
              <a:ea typeface="Calibri"/>
              <a:cs typeface="Arial"/>
            </a:endParaRPr>
          </a:p>
          <a:p>
            <a:pPr marL="457200" algn="justLow">
              <a:lnSpc>
                <a:spcPts val="2600"/>
              </a:lnSpc>
              <a:spcAft>
                <a:spcPts val="1000"/>
              </a:spcAft>
            </a:pPr>
            <a:r>
              <a:rPr lang="ar-IQ" b="1" dirty="0" err="1">
                <a:ea typeface="Calibri"/>
                <a:cs typeface="Arabic Transparent"/>
              </a:rPr>
              <a:t>ستراتيجية</a:t>
            </a:r>
            <a:r>
              <a:rPr lang="ar-IQ" b="1" dirty="0">
                <a:ea typeface="Calibri"/>
                <a:cs typeface="Arabic Transparent"/>
              </a:rPr>
              <a:t> ادارة المعرفة وفق راي </a:t>
            </a:r>
            <a:r>
              <a:rPr lang="en-US" b="1" dirty="0">
                <a:ea typeface="Calibri"/>
                <a:cs typeface="Arabic Transparent"/>
              </a:rPr>
              <a:t>krogh2001</a:t>
            </a:r>
            <a:r>
              <a:rPr lang="ar-IQ" b="1" dirty="0">
                <a:ea typeface="Calibri"/>
                <a:cs typeface="Arabic Transparent"/>
              </a:rPr>
              <a:t> :وتضم </a:t>
            </a:r>
            <a:endParaRPr lang="en-US" sz="2000" dirty="0">
              <a:ea typeface="Calibri"/>
              <a:cs typeface="Arial"/>
            </a:endParaRPr>
          </a:p>
          <a:p>
            <a:pPr marL="457200" algn="justLow">
              <a:lnSpc>
                <a:spcPts val="2600"/>
              </a:lnSpc>
              <a:spcAft>
                <a:spcPts val="1000"/>
              </a:spcAft>
            </a:pPr>
            <a:r>
              <a:rPr lang="ar-IQ" b="1" dirty="0">
                <a:ea typeface="Calibri"/>
                <a:cs typeface="Arabic Transparent"/>
              </a:rPr>
              <a:t>أ-</a:t>
            </a:r>
            <a:r>
              <a:rPr lang="ar-IQ" b="1" dirty="0" err="1">
                <a:ea typeface="Calibri"/>
                <a:cs typeface="Arabic Transparent"/>
              </a:rPr>
              <a:t>ستراتيجية</a:t>
            </a:r>
            <a:r>
              <a:rPr lang="ar-IQ" b="1" dirty="0">
                <a:ea typeface="Calibri"/>
                <a:cs typeface="Arabic Transparent"/>
              </a:rPr>
              <a:t> الرافعة : تؤكد نشر المعرفة في المنظمة وهدفها تحقيق كفاءة العمليات والابداع في مجتمعات الممارسة المعرفية المختلفة.</a:t>
            </a:r>
            <a:endParaRPr lang="en-US" sz="2000" dirty="0">
              <a:ea typeface="Calibri"/>
              <a:cs typeface="Arial"/>
            </a:endParaRPr>
          </a:p>
          <a:p>
            <a:pPr marL="457200" algn="justLow">
              <a:lnSpc>
                <a:spcPts val="2600"/>
              </a:lnSpc>
              <a:spcAft>
                <a:spcPts val="1000"/>
              </a:spcAft>
            </a:pPr>
            <a:r>
              <a:rPr lang="ar-IQ" b="1" dirty="0">
                <a:ea typeface="Calibri"/>
                <a:cs typeface="Arabic Transparent"/>
              </a:rPr>
              <a:t>ب-</a:t>
            </a:r>
            <a:r>
              <a:rPr lang="ar-IQ" b="1" dirty="0" err="1">
                <a:ea typeface="Calibri"/>
                <a:cs typeface="Arabic Transparent"/>
              </a:rPr>
              <a:t>ستراتيجية</a:t>
            </a:r>
            <a:r>
              <a:rPr lang="ar-IQ" b="1" dirty="0">
                <a:ea typeface="Calibri"/>
                <a:cs typeface="Arabic Transparent"/>
              </a:rPr>
              <a:t> التوسع ،وتركز على ابتكار المعرفة الجديدة من خلال المعرفة القائمة.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جـ- </a:t>
            </a:r>
            <a:r>
              <a:rPr lang="ar-IQ" b="1" dirty="0" err="1">
                <a:ea typeface="Calibri"/>
                <a:cs typeface="Arabic Transparent"/>
              </a:rPr>
              <a:t>ستراتيجية</a:t>
            </a:r>
            <a:r>
              <a:rPr lang="ar-IQ" b="1" dirty="0">
                <a:ea typeface="Calibri"/>
                <a:cs typeface="Arabic Transparent"/>
              </a:rPr>
              <a:t> التحقق ، تركز على بناء المجال المعرفي ، نقل المعرفية من مصادر خارجية لتحقيق اهداف ابداعية .</a:t>
            </a:r>
            <a:endParaRPr lang="en-US" sz="2000" dirty="0">
              <a:ea typeface="Calibri"/>
              <a:cs typeface="Arial"/>
            </a:endParaRPr>
          </a:p>
          <a:p>
            <a:r>
              <a:rPr lang="ar-IQ" b="1" dirty="0">
                <a:ea typeface="Calibri"/>
                <a:cs typeface="Arabic Transparent"/>
              </a:rPr>
              <a:t>د-</a:t>
            </a:r>
            <a:r>
              <a:rPr lang="ar-IQ" b="1" dirty="0" err="1">
                <a:ea typeface="Calibri"/>
                <a:cs typeface="Arabic Transparent"/>
              </a:rPr>
              <a:t>ستراتيجية</a:t>
            </a:r>
            <a:r>
              <a:rPr lang="ar-IQ" b="1" dirty="0">
                <a:ea typeface="Calibri"/>
                <a:cs typeface="Arabic Transparent"/>
              </a:rPr>
              <a:t> التحويل ، ويتم تحويل المعرفة الجديدة الى اقسام المنظمة وتختلف عن سابقتها بالبحث عن شريك مهم </a:t>
            </a:r>
            <a:r>
              <a:rPr lang="ar-IQ" b="1" dirty="0" err="1">
                <a:ea typeface="Calibri"/>
                <a:cs typeface="Arabic Transparent"/>
              </a:rPr>
              <a:t>بالابداع</a:t>
            </a:r>
            <a:r>
              <a:rPr lang="ar-IQ" b="1" dirty="0">
                <a:ea typeface="Calibri"/>
                <a:cs typeface="Arabic Transparent"/>
              </a:rPr>
              <a:t> وخلق شيء ما في المنظمة</a:t>
            </a:r>
            <a:endParaRPr lang="ar-IQ" dirty="0"/>
          </a:p>
        </p:txBody>
      </p:sp>
    </p:spTree>
    <p:extLst>
      <p:ext uri="{BB962C8B-B14F-4D97-AF65-F5344CB8AC3E}">
        <p14:creationId xmlns:p14="http://schemas.microsoft.com/office/powerpoint/2010/main" val="355795241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اسس لاختيار </a:t>
            </a:r>
            <a:r>
              <a:rPr lang="ar-IQ" b="1" dirty="0" err="1">
                <a:ea typeface="Calibri"/>
                <a:cs typeface="Arabic Transparent"/>
              </a:rPr>
              <a:t>ستراتيجية</a:t>
            </a:r>
            <a:r>
              <a:rPr lang="ar-IQ" b="1" dirty="0">
                <a:ea typeface="Calibri"/>
                <a:cs typeface="Arabic Transparent"/>
              </a:rPr>
              <a:t> ادارة المعرفة</a:t>
            </a:r>
            <a:endParaRPr lang="ar-IQ" dirty="0"/>
          </a:p>
        </p:txBody>
      </p:sp>
      <p:sp>
        <p:nvSpPr>
          <p:cNvPr id="3" name="عنصر نائب للمحتوى 2"/>
          <p:cNvSpPr>
            <a:spLocks noGrp="1"/>
          </p:cNvSpPr>
          <p:nvPr>
            <p:ph idx="1"/>
          </p:nvPr>
        </p:nvSpPr>
        <p:spPr/>
        <p:txBody>
          <a:bodyPr/>
          <a:lstStyle/>
          <a:p>
            <a:pPr marL="457200" algn="justLow">
              <a:lnSpc>
                <a:spcPts val="2600"/>
              </a:lnSpc>
              <a:spcAft>
                <a:spcPts val="1000"/>
              </a:spcAft>
            </a:pPr>
            <a:r>
              <a:rPr lang="ar-IQ" b="1" dirty="0">
                <a:ea typeface="Calibri"/>
                <a:cs typeface="Arabic Transparent"/>
              </a:rPr>
              <a:t>طريقة الحصول على الموارد المعرفية (الداخلية ضمن تتوافر المعرفة في افراد العاملين لديها والخارجية ان تسمى لاكتسابها من البيئة الخارجية).</a:t>
            </a:r>
            <a:endParaRPr lang="en-US" sz="2000" dirty="0">
              <a:ea typeface="Calibri"/>
              <a:cs typeface="Arial"/>
            </a:endParaRPr>
          </a:p>
          <a:p>
            <a:pPr marL="457200" algn="justLow">
              <a:lnSpc>
                <a:spcPts val="2600"/>
              </a:lnSpc>
              <a:spcAft>
                <a:spcPts val="1000"/>
              </a:spcAft>
            </a:pPr>
            <a:r>
              <a:rPr lang="ar-IQ" b="1" dirty="0">
                <a:ea typeface="Calibri"/>
                <a:cs typeface="Arabic Transparent"/>
              </a:rPr>
              <a:t>2-توجهات قادة المنظمة نحو تعزيز المعرفة المتوافرة او نحو خلق واكتساب بالمعرفة الجديدة فضلا عن طاقة المنظمة لاستيعاب المعرفة الجديدة وسرعة تقاسهما ونشرها في المنظمة.</a:t>
            </a:r>
            <a:endParaRPr lang="en-US" sz="2000" dirty="0">
              <a:ea typeface="Calibri"/>
              <a:cs typeface="Arial"/>
            </a:endParaRPr>
          </a:p>
          <a:p>
            <a:pPr marL="457200" algn="justLow">
              <a:lnSpc>
                <a:spcPts val="2600"/>
              </a:lnSpc>
              <a:spcAft>
                <a:spcPts val="1000"/>
              </a:spcAft>
            </a:pPr>
            <a:r>
              <a:rPr lang="ar-IQ" b="1" dirty="0">
                <a:ea typeface="Calibri"/>
                <a:cs typeface="Arabic Transparent"/>
              </a:rPr>
              <a:t>3-مدى ادراك المنظمة لمنتجات قياسية ذات درجة معينة من الابعاد.</a:t>
            </a:r>
            <a:endParaRPr lang="en-US" sz="2000" dirty="0">
              <a:ea typeface="Calibri"/>
              <a:cs typeface="Arial"/>
            </a:endParaRPr>
          </a:p>
          <a:p>
            <a:pPr marL="457200" algn="justLow">
              <a:lnSpc>
                <a:spcPts val="2600"/>
              </a:lnSpc>
              <a:spcAft>
                <a:spcPts val="1000"/>
              </a:spcAft>
            </a:pPr>
            <a:r>
              <a:rPr lang="ar-IQ" b="1" dirty="0">
                <a:ea typeface="Calibri"/>
                <a:cs typeface="Arabic Transparent"/>
              </a:rPr>
              <a:t>4-مدى توجه ادارة المنظمة نحو دعم الابداع التكنولوجي.</a:t>
            </a:r>
            <a:endParaRPr lang="en-US" sz="2000" dirty="0">
              <a:ea typeface="Calibri"/>
              <a:cs typeface="Arial"/>
            </a:endParaRPr>
          </a:p>
          <a:p>
            <a:endParaRPr lang="ar-IQ" dirty="0"/>
          </a:p>
        </p:txBody>
      </p:sp>
    </p:spTree>
    <p:extLst>
      <p:ext uri="{BB962C8B-B14F-4D97-AF65-F5344CB8AC3E}">
        <p14:creationId xmlns:p14="http://schemas.microsoft.com/office/powerpoint/2010/main" val="391624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199" y="551544"/>
            <a:ext cx="8527143" cy="5574620"/>
          </a:xfrm>
        </p:spPr>
        <p:txBody>
          <a:bodyPr>
            <a:normAutofit fontScale="77500" lnSpcReduction="20000"/>
          </a:bodyPr>
          <a:lstStyle/>
          <a:p>
            <a:pPr algn="justLow">
              <a:lnSpc>
                <a:spcPct val="115000"/>
              </a:lnSpc>
            </a:pPr>
            <a:r>
              <a:rPr lang="ar-IQ" dirty="0">
                <a:ea typeface="Calibri"/>
                <a:cs typeface="Times New Roman"/>
              </a:rPr>
              <a:t>نظرية الادارة العلمية (رائدها </a:t>
            </a:r>
            <a:r>
              <a:rPr lang="ar-IQ" dirty="0" err="1">
                <a:ea typeface="Calibri"/>
                <a:cs typeface="Times New Roman"/>
              </a:rPr>
              <a:t>فرديرك</a:t>
            </a:r>
            <a:r>
              <a:rPr lang="ar-IQ" dirty="0">
                <a:ea typeface="Calibri"/>
                <a:cs typeface="Times New Roman"/>
              </a:rPr>
              <a:t> تايلر 1900-1920)</a:t>
            </a:r>
            <a:endParaRPr lang="en-US" sz="2400" dirty="0">
              <a:ea typeface="Calibri"/>
              <a:cs typeface="Arial"/>
            </a:endParaRPr>
          </a:p>
          <a:p>
            <a:pPr algn="justLow">
              <a:lnSpc>
                <a:spcPct val="115000"/>
              </a:lnSpc>
            </a:pPr>
            <a:r>
              <a:rPr lang="ar-IQ" dirty="0">
                <a:ea typeface="Calibri"/>
                <a:cs typeface="Times New Roman"/>
              </a:rPr>
              <a:t>*دعا الى استخدام الخبراء المتخصصين لوضع افضل الطرائق </a:t>
            </a:r>
            <a:r>
              <a:rPr lang="ar-IQ" dirty="0" err="1">
                <a:ea typeface="Calibri"/>
                <a:cs typeface="Times New Roman"/>
              </a:rPr>
              <a:t>لاداء</a:t>
            </a:r>
            <a:r>
              <a:rPr lang="ar-IQ" dirty="0">
                <a:ea typeface="Calibri"/>
                <a:cs typeface="Times New Roman"/>
              </a:rPr>
              <a:t> العمل</a:t>
            </a:r>
            <a:endParaRPr lang="en-US" sz="2400" dirty="0">
              <a:ea typeface="Calibri"/>
              <a:cs typeface="Arial"/>
            </a:endParaRPr>
          </a:p>
          <a:p>
            <a:pPr algn="justLow">
              <a:lnSpc>
                <a:spcPct val="115000"/>
              </a:lnSpc>
            </a:pPr>
            <a:r>
              <a:rPr lang="ar-IQ" dirty="0">
                <a:ea typeface="Calibri"/>
                <a:cs typeface="Times New Roman"/>
              </a:rPr>
              <a:t>*اعتماد </a:t>
            </a:r>
            <a:r>
              <a:rPr lang="ar-IQ" dirty="0" err="1">
                <a:ea typeface="Calibri"/>
                <a:cs typeface="Times New Roman"/>
              </a:rPr>
              <a:t>اكفاءة</a:t>
            </a:r>
            <a:r>
              <a:rPr lang="ar-IQ" dirty="0">
                <a:ea typeface="Calibri"/>
                <a:cs typeface="Times New Roman"/>
              </a:rPr>
              <a:t> في التعامل مع الموارد </a:t>
            </a:r>
            <a:endParaRPr lang="en-US" sz="2400" dirty="0">
              <a:ea typeface="Calibri"/>
              <a:cs typeface="Arial"/>
            </a:endParaRPr>
          </a:p>
          <a:p>
            <a:pPr algn="justLow">
              <a:lnSpc>
                <a:spcPct val="115000"/>
              </a:lnSpc>
            </a:pPr>
            <a:r>
              <a:rPr lang="ar-IQ" dirty="0">
                <a:ea typeface="Calibri"/>
                <a:cs typeface="Times New Roman"/>
              </a:rPr>
              <a:t>*البحث عن اساليب تعظيم الانتاجية التي تتحقق من خلال :</a:t>
            </a:r>
            <a:endParaRPr lang="en-US" sz="2400" dirty="0">
              <a:ea typeface="Calibri"/>
              <a:cs typeface="Arial"/>
            </a:endParaRPr>
          </a:p>
          <a:p>
            <a:pPr algn="justLow">
              <a:lnSpc>
                <a:spcPct val="115000"/>
              </a:lnSpc>
            </a:pPr>
            <a:r>
              <a:rPr lang="ar-IQ" dirty="0">
                <a:ea typeface="Calibri"/>
                <a:cs typeface="Times New Roman"/>
              </a:rPr>
              <a:t>1- اسلوب علمي في الوصول لحل المشكلات الادارية واتخاذ القرار </a:t>
            </a:r>
            <a:endParaRPr lang="en-US" sz="2400" dirty="0">
              <a:ea typeface="Calibri"/>
              <a:cs typeface="Arial"/>
            </a:endParaRPr>
          </a:p>
          <a:p>
            <a:pPr algn="justLow">
              <a:lnSpc>
                <a:spcPct val="115000"/>
              </a:lnSpc>
            </a:pPr>
            <a:r>
              <a:rPr lang="ar-IQ" dirty="0">
                <a:ea typeface="Calibri"/>
                <a:cs typeface="Times New Roman"/>
              </a:rPr>
              <a:t>2- اختبار </a:t>
            </a:r>
            <a:r>
              <a:rPr lang="ar-IQ" dirty="0" err="1">
                <a:ea typeface="Calibri"/>
                <a:cs typeface="Times New Roman"/>
              </a:rPr>
              <a:t>الالات</a:t>
            </a:r>
            <a:r>
              <a:rPr lang="ar-IQ" dirty="0">
                <a:ea typeface="Calibri"/>
                <a:cs typeface="Times New Roman"/>
              </a:rPr>
              <a:t> والمواد والعمال بطريقة علمية </a:t>
            </a:r>
            <a:endParaRPr lang="en-US" sz="2400" dirty="0">
              <a:ea typeface="Calibri"/>
              <a:cs typeface="Arial"/>
            </a:endParaRPr>
          </a:p>
          <a:p>
            <a:pPr algn="justLow">
              <a:lnSpc>
                <a:spcPct val="115000"/>
              </a:lnSpc>
            </a:pPr>
            <a:r>
              <a:rPr lang="ar-IQ" dirty="0">
                <a:ea typeface="Calibri"/>
                <a:cs typeface="Times New Roman"/>
              </a:rPr>
              <a:t>3- عند الاختبار العامل ليعهد اليه عمل محدد على ان توفر الادارة التعليمات والارشادات لكيفية الاداء الامثل للعمل </a:t>
            </a:r>
            <a:endParaRPr lang="en-US" sz="2400" dirty="0">
              <a:ea typeface="Calibri"/>
              <a:cs typeface="Arial"/>
            </a:endParaRPr>
          </a:p>
          <a:p>
            <a:pPr algn="justLow">
              <a:lnSpc>
                <a:spcPct val="115000"/>
              </a:lnSpc>
            </a:pPr>
            <a:r>
              <a:rPr lang="ar-IQ" dirty="0">
                <a:ea typeface="Calibri"/>
                <a:cs typeface="Times New Roman"/>
              </a:rPr>
              <a:t>4- ضرورة توفير تعاون كامل بين العاملين والادارة يعاد توزيع العمل بينهم على اساس قيام الادارة بمهام التخطيط , التنظيم , الرقابة ويتولى العاملين مهام التنفيذ.</a:t>
            </a:r>
            <a:endParaRPr lang="en-US" sz="2400" dirty="0">
              <a:ea typeface="Calibri"/>
              <a:cs typeface="Arial"/>
            </a:endParaRPr>
          </a:p>
          <a:p>
            <a:pPr algn="justLow">
              <a:lnSpc>
                <a:spcPct val="115000"/>
              </a:lnSpc>
            </a:pPr>
            <a:r>
              <a:rPr lang="ar-IQ" dirty="0">
                <a:ea typeface="Calibri"/>
                <a:cs typeface="Times New Roman"/>
              </a:rPr>
              <a:t>يتضح دور المعرفة في المبادئ الاربعة اعلاه إذ تعد الاساس لاختيار الاساليب العلمية فضلا عن كونها المحدد و المنطلق لاختيار العاملين ولتوزيع العمل عليهم.</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7538757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p:txBody>
          <a:bodyPr/>
          <a:lstStyle/>
          <a:p>
            <a:pPr marL="457200" algn="justLow">
              <a:lnSpc>
                <a:spcPts val="2600"/>
              </a:lnSpc>
              <a:spcAft>
                <a:spcPts val="1000"/>
              </a:spcAft>
            </a:pPr>
            <a:r>
              <a:rPr lang="ar-IQ" b="1" dirty="0">
                <a:ea typeface="Calibri"/>
                <a:cs typeface="Arabic Transparent"/>
              </a:rPr>
              <a:t>مدى ادراك ادارة المنظمة </a:t>
            </a:r>
            <a:r>
              <a:rPr lang="ar-IQ" b="1" dirty="0" err="1">
                <a:ea typeface="Calibri"/>
                <a:cs typeface="Arabic Transparent"/>
              </a:rPr>
              <a:t>لاهمية</a:t>
            </a:r>
            <a:r>
              <a:rPr lang="ar-IQ" b="1" dirty="0">
                <a:ea typeface="Calibri"/>
                <a:cs typeface="Arabic Transparent"/>
              </a:rPr>
              <a:t> المعرفة الضمنية التي يمتلكها العاملون فيها وكيفية استثمارها .</a:t>
            </a:r>
            <a:endParaRPr lang="en-US" sz="2000" dirty="0">
              <a:ea typeface="Calibri"/>
              <a:cs typeface="Arial"/>
            </a:endParaRPr>
          </a:p>
          <a:p>
            <a:pPr marL="457200" algn="justLow">
              <a:lnSpc>
                <a:spcPts val="2600"/>
              </a:lnSpc>
              <a:spcAft>
                <a:spcPts val="1000"/>
              </a:spcAft>
            </a:pPr>
            <a:r>
              <a:rPr lang="ar-IQ" b="1" dirty="0">
                <a:ea typeface="Calibri"/>
                <a:cs typeface="Arabic Transparent"/>
              </a:rPr>
              <a:t>6-مدى </a:t>
            </a:r>
            <a:r>
              <a:rPr lang="ar-IQ" b="1" dirty="0" err="1">
                <a:ea typeface="Calibri"/>
                <a:cs typeface="Arabic Transparent"/>
              </a:rPr>
              <a:t>تاثير</a:t>
            </a:r>
            <a:r>
              <a:rPr lang="ar-IQ" b="1" dirty="0">
                <a:ea typeface="Calibri"/>
                <a:cs typeface="Arabic Transparent"/>
              </a:rPr>
              <a:t> </a:t>
            </a:r>
            <a:r>
              <a:rPr lang="ar-IQ" b="1" dirty="0" err="1">
                <a:ea typeface="Calibri"/>
                <a:cs typeface="Arabic Transparent"/>
              </a:rPr>
              <a:t>ستراتيجية</a:t>
            </a:r>
            <a:r>
              <a:rPr lang="ar-IQ" b="1" dirty="0">
                <a:ea typeface="Calibri"/>
                <a:cs typeface="Arabic Transparent"/>
              </a:rPr>
              <a:t> المعرفة في طرائق تنظيم المعرفة.</a:t>
            </a:r>
            <a:endParaRPr lang="en-US" sz="2000" dirty="0">
              <a:ea typeface="Calibri"/>
              <a:cs typeface="Arial"/>
            </a:endParaRPr>
          </a:p>
          <a:p>
            <a:pPr marL="457200" algn="justLow">
              <a:lnSpc>
                <a:spcPts val="2600"/>
              </a:lnSpc>
              <a:spcAft>
                <a:spcPts val="1000"/>
              </a:spcAft>
            </a:pPr>
            <a:r>
              <a:rPr lang="ar-IQ" b="1" dirty="0">
                <a:ea typeface="Calibri"/>
                <a:cs typeface="Arabic Transparent"/>
              </a:rPr>
              <a:t>7-مدى ادراك المنظمة للعوامل التنظيمية المؤثرة في معرفتها.</a:t>
            </a:r>
            <a:endParaRPr lang="en-US" sz="2000" dirty="0">
              <a:ea typeface="Calibri"/>
              <a:cs typeface="Arial"/>
            </a:endParaRPr>
          </a:p>
          <a:p>
            <a:pPr marL="457200" algn="justLow">
              <a:lnSpc>
                <a:spcPts val="2600"/>
              </a:lnSpc>
              <a:spcAft>
                <a:spcPts val="1000"/>
              </a:spcAft>
            </a:pPr>
            <a:r>
              <a:rPr lang="ar-IQ" b="1" dirty="0">
                <a:ea typeface="Calibri"/>
                <a:cs typeface="Arabic Transparent"/>
              </a:rPr>
              <a:t>على المنظمة تبنى مدخل الميزة </a:t>
            </a:r>
            <a:r>
              <a:rPr lang="ar-IQ" b="1" dirty="0" err="1">
                <a:ea typeface="Calibri"/>
                <a:cs typeface="Arabic Transparent"/>
              </a:rPr>
              <a:t>الستناقسية</a:t>
            </a:r>
            <a:r>
              <a:rPr lang="ar-IQ" b="1" dirty="0">
                <a:ea typeface="Calibri"/>
                <a:cs typeface="Arabic Transparent"/>
              </a:rPr>
              <a:t> لتحديد فجوة المعرفة من خلال </a:t>
            </a:r>
            <a:r>
              <a:rPr lang="ar-IQ" b="1" dirty="0" err="1">
                <a:ea typeface="Calibri"/>
                <a:cs typeface="Arabic Transparent"/>
              </a:rPr>
              <a:t>الستراتيجي</a:t>
            </a:r>
            <a:r>
              <a:rPr lang="ar-IQ" b="1" dirty="0">
                <a:ea typeface="Calibri"/>
                <a:cs typeface="Arabic Transparent"/>
              </a:rPr>
              <a:t> لمعرفة المنظمة مع طبيعة عملها لصياغة </a:t>
            </a:r>
            <a:r>
              <a:rPr lang="ar-IQ" b="1" dirty="0" err="1">
                <a:ea typeface="Calibri"/>
                <a:cs typeface="Arabic Transparent"/>
              </a:rPr>
              <a:t>ستراتيجية</a:t>
            </a:r>
            <a:r>
              <a:rPr lang="ar-IQ" b="1" dirty="0">
                <a:ea typeface="Calibri"/>
                <a:cs typeface="Arabic Transparent"/>
              </a:rPr>
              <a:t> ادارة المعرفة الملائمة وتقليص فجوة المعرفة بين ما تعرف المنظمة وما نستطيع معرفته.</a:t>
            </a:r>
            <a:endParaRPr lang="en-US" sz="2000" dirty="0">
              <a:ea typeface="Calibri"/>
              <a:cs typeface="Arial"/>
            </a:endParaRPr>
          </a:p>
          <a:p>
            <a:endParaRPr lang="ar-IQ" dirty="0"/>
          </a:p>
        </p:txBody>
      </p:sp>
    </p:spTree>
    <p:extLst>
      <p:ext uri="{BB962C8B-B14F-4D97-AF65-F5344CB8AC3E}">
        <p14:creationId xmlns:p14="http://schemas.microsoft.com/office/powerpoint/2010/main" val="20427633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بناء برنامج ادارة المعرفة </a:t>
            </a:r>
            <a:endParaRPr lang="ar-IQ" dirty="0"/>
          </a:p>
        </p:txBody>
      </p:sp>
      <p:sp>
        <p:nvSpPr>
          <p:cNvPr id="3" name="عنصر نائب للمحتوى 2"/>
          <p:cNvSpPr>
            <a:spLocks noGrp="1"/>
          </p:cNvSpPr>
          <p:nvPr>
            <p:ph idx="1"/>
          </p:nvPr>
        </p:nvSpPr>
        <p:spPr/>
        <p:txBody>
          <a:bodyPr/>
          <a:lstStyle/>
          <a:p>
            <a:pPr marL="457200" algn="justLow">
              <a:lnSpc>
                <a:spcPts val="2600"/>
              </a:lnSpc>
              <a:spcAft>
                <a:spcPts val="1000"/>
              </a:spcAft>
            </a:pPr>
            <a:r>
              <a:rPr lang="ar-IQ" b="1" dirty="0">
                <a:ea typeface="Calibri"/>
                <a:cs typeface="Arabic Transparent"/>
              </a:rPr>
              <a:t>خطوات بناء برنامج ادارة المعرفة .</a:t>
            </a:r>
            <a:endParaRPr lang="en-US" sz="2000" dirty="0">
              <a:ea typeface="Calibri"/>
              <a:cs typeface="Arial"/>
            </a:endParaRPr>
          </a:p>
          <a:p>
            <a:pPr marL="457200" algn="justLow">
              <a:lnSpc>
                <a:spcPts val="2600"/>
              </a:lnSpc>
              <a:spcAft>
                <a:spcPts val="1000"/>
              </a:spcAft>
            </a:pPr>
            <a:r>
              <a:rPr lang="ar-IQ" b="1" dirty="0">
                <a:ea typeface="Calibri"/>
                <a:cs typeface="Arabic Transparent"/>
              </a:rPr>
              <a:t>1-تحديد وظيفة واهداف البرنامج (لابد من وجود 4 ميادين الثقافة المحتوى ، العملية ، البنى التحتية متزامنة مع ادارة المعرفة) وهناك وظيفتين </a:t>
            </a:r>
            <a:r>
              <a:rPr lang="ar-IQ" b="1" dirty="0" err="1">
                <a:ea typeface="Calibri"/>
                <a:cs typeface="Arabic Transparent"/>
              </a:rPr>
              <a:t>لادارة</a:t>
            </a:r>
            <a:r>
              <a:rPr lang="ar-IQ" b="1" dirty="0">
                <a:ea typeface="Calibri"/>
                <a:cs typeface="Arabic Transparent"/>
              </a:rPr>
              <a:t> المعرفة (توفير الموارد الاساسية للمنظمة بحيث تؤدي وظائفها المختلفة كدرجة عالية من الفاعلية ، توفير الاصول ذات القيمة التي تحقق النجاح لعمليات الاعمال).</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8508150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algn="justLow">
              <a:lnSpc>
                <a:spcPts val="2600"/>
              </a:lnSpc>
              <a:spcAft>
                <a:spcPts val="1000"/>
              </a:spcAft>
            </a:pPr>
            <a:r>
              <a:rPr lang="ar-IQ" b="1" dirty="0">
                <a:ea typeface="Calibri"/>
                <a:cs typeface="Arabic Transparent"/>
              </a:rPr>
              <a:t>نماذج نضوج ادارة المعرفة </a:t>
            </a:r>
            <a:br>
              <a:rPr lang="en-US" sz="3200" dirty="0">
                <a:ea typeface="Calibri"/>
                <a:cs typeface="Arial"/>
              </a:rPr>
            </a:b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*نموذج</a:t>
            </a:r>
            <a:r>
              <a:rPr lang="en-US" b="1" dirty="0">
                <a:ea typeface="Calibri"/>
                <a:cs typeface="Arabic Transparent"/>
              </a:rPr>
              <a:t> </a:t>
            </a:r>
            <a:r>
              <a:rPr lang="en-US" b="1" dirty="0" err="1">
                <a:ea typeface="Calibri"/>
                <a:cs typeface="Arabic Transparent"/>
              </a:rPr>
              <a:t>Thakwbanergtee</a:t>
            </a:r>
            <a:r>
              <a:rPr lang="ar-IQ" b="1" dirty="0">
                <a:ea typeface="Calibri"/>
                <a:cs typeface="Arabic Transparent"/>
              </a:rPr>
              <a:t> لعام 2008 ضم 3 مستويات</a:t>
            </a:r>
          </a:p>
          <a:p>
            <a:pPr marL="685800" algn="justLow">
              <a:lnSpc>
                <a:spcPts val="2600"/>
              </a:lnSpc>
              <a:spcAft>
                <a:spcPts val="1000"/>
              </a:spcAft>
            </a:pPr>
            <a:r>
              <a:rPr lang="ar-IQ" b="1" dirty="0">
                <a:ea typeface="Calibri"/>
                <a:cs typeface="Arabic Transparent"/>
              </a:rPr>
              <a:t>المستوى الاولى :وضع خارطة طريق لتحديد (حقائق المعرفة ، مجالات الخبرات ، عمليات المعرفة الرئيسية ، تنفيذ قاعدة .تقنية للانطلاق).</a:t>
            </a:r>
            <a:endParaRPr lang="en-US" sz="2000" dirty="0">
              <a:ea typeface="Calibri"/>
              <a:cs typeface="Arial"/>
            </a:endParaRPr>
          </a:p>
          <a:p>
            <a:endParaRPr lang="ar-IQ" dirty="0"/>
          </a:p>
        </p:txBody>
      </p:sp>
    </p:spTree>
    <p:extLst>
      <p:ext uri="{BB962C8B-B14F-4D97-AF65-F5344CB8AC3E}">
        <p14:creationId xmlns:p14="http://schemas.microsoft.com/office/powerpoint/2010/main" val="10529394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685800" algn="justLow">
              <a:lnSpc>
                <a:spcPts val="2600"/>
              </a:lnSpc>
              <a:spcAft>
                <a:spcPts val="1000"/>
              </a:spcAft>
            </a:pPr>
            <a:r>
              <a:rPr lang="ar-IQ" b="1" dirty="0">
                <a:ea typeface="Calibri"/>
                <a:cs typeface="Arabic Transparent"/>
              </a:rPr>
              <a:t>المستوى </a:t>
            </a:r>
            <a:r>
              <a:rPr lang="ar-IQ" b="1" dirty="0" err="1">
                <a:ea typeface="Calibri"/>
                <a:cs typeface="Arabic Transparent"/>
              </a:rPr>
              <a:t>الثاني:جمع</a:t>
            </a:r>
            <a:r>
              <a:rPr lang="ar-IQ" b="1" dirty="0">
                <a:ea typeface="Calibri"/>
                <a:cs typeface="Arabic Transparent"/>
              </a:rPr>
              <a:t> المعرفة ا يتم قياس مستوى جمع المعرفة في المنظمة لتحديد مستوى المشاركة بالمعرفة فان كان ضعيف يتم التحفيز للنهوض بهم . يتم القياس لمستوى جمع المعرفة عبر (حجم الحقائق المقدمة خلال فترة محددة ، حجم مستودع المعرفة ، عدد مرات تفاعل الخبراء خلال فترة محددة، عدد الاخطاء المسجلة في مستودع المعرفة خلال فترة محددة النسبة المئوية </a:t>
            </a:r>
            <a:r>
              <a:rPr lang="ar-IQ" b="1" dirty="0" err="1">
                <a:ea typeface="Calibri"/>
                <a:cs typeface="Arabic Transparent"/>
              </a:rPr>
              <a:t>للافراد</a:t>
            </a:r>
            <a:r>
              <a:rPr lang="ar-IQ" b="1" dirty="0">
                <a:ea typeface="Calibri"/>
                <a:cs typeface="Arabic Transparent"/>
              </a:rPr>
              <a:t> ذوي العلاقة المدركين لبرنامج ادارة المعرفة ، النسبة المئوية </a:t>
            </a:r>
            <a:r>
              <a:rPr lang="ar-IQ" b="1" dirty="0" err="1">
                <a:ea typeface="Calibri"/>
                <a:cs typeface="Arabic Transparent"/>
              </a:rPr>
              <a:t>للافراد</a:t>
            </a:r>
            <a:r>
              <a:rPr lang="ar-IQ" b="1" dirty="0">
                <a:ea typeface="Calibri"/>
                <a:cs typeface="Arabic Transparent"/>
              </a:rPr>
              <a:t> المكيفين ايجابيا نحو برنامج ادارة المعرفة.</a:t>
            </a:r>
            <a:endParaRPr lang="en-US" sz="2000" dirty="0">
              <a:ea typeface="Calibri"/>
              <a:cs typeface="Arial"/>
            </a:endParaRP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16488012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9"/>
            <a:ext cx="8229600" cy="3528392"/>
          </a:xfrm>
        </p:spPr>
        <p:txBody>
          <a:bodyPr/>
          <a:lstStyle/>
          <a:p>
            <a:pPr marL="685800" algn="justLow">
              <a:lnSpc>
                <a:spcPts val="2600"/>
              </a:lnSpc>
              <a:spcAft>
                <a:spcPts val="1000"/>
              </a:spcAft>
            </a:pPr>
            <a:r>
              <a:rPr lang="ar-IQ" b="1" dirty="0">
                <a:ea typeface="Calibri"/>
                <a:cs typeface="Arabic Transparent"/>
              </a:rPr>
              <a:t>المستوى الثالث : حصاد المعرفة ، تحديد ادوات الحصاد للمعرفة وكلفة الجهود المبذولة في ادارة المعرفة والتي تقاس بكفاءة </a:t>
            </a:r>
            <a:r>
              <a:rPr lang="ar-IQ" b="1" dirty="0" err="1">
                <a:ea typeface="Calibri"/>
                <a:cs typeface="Arabic Transparent"/>
              </a:rPr>
              <a:t>الافارد</a:t>
            </a:r>
            <a:r>
              <a:rPr lang="ar-IQ" b="1" dirty="0">
                <a:ea typeface="Calibri"/>
                <a:cs typeface="Arabic Transparent"/>
              </a:rPr>
              <a:t> ، تحديد مقياس القيمة التي تحصل عليها المنظمة جراء الاستثمار في مبادرات ادارة المعرفة التي قد تتمثل في الايرادات المتحققة لتتمكن المنظمة من قياس (المنافسة ، الوقت المستغرق في الوصول للسوق ، الانسجام مع رغبة الزبون).</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9240128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685800" algn="justLow">
              <a:lnSpc>
                <a:spcPts val="2600"/>
              </a:lnSpc>
              <a:spcAft>
                <a:spcPts val="1000"/>
              </a:spcAft>
            </a:pPr>
            <a:r>
              <a:rPr lang="ar-IQ" b="1" dirty="0">
                <a:ea typeface="Calibri"/>
                <a:cs typeface="Arabic Transparent"/>
              </a:rPr>
              <a:t>نموذج نضوح ادارة المعرفة </a:t>
            </a:r>
            <a:r>
              <a:rPr lang="ar-IQ" b="1" dirty="0" err="1">
                <a:ea typeface="Calibri"/>
                <a:cs typeface="Arabic Transparent"/>
              </a:rPr>
              <a:t>الستراتيجي</a:t>
            </a:r>
            <a:r>
              <a:rPr lang="ar-IQ" b="1" dirty="0">
                <a:ea typeface="Calibri"/>
                <a:cs typeface="Arabic Transparent"/>
              </a:rPr>
              <a:t> ويضم 7 سبعة مراحل وكما يأتي:</a:t>
            </a:r>
            <a:br>
              <a:rPr lang="en-US" sz="3200" dirty="0">
                <a:ea typeface="Calibri"/>
                <a:cs typeface="Arial"/>
              </a:rPr>
            </a:br>
            <a:endParaRPr lang="ar-IQ" dirty="0"/>
          </a:p>
        </p:txBody>
      </p:sp>
      <p:sp>
        <p:nvSpPr>
          <p:cNvPr id="3" name="عنصر نائب للمحتوى 2"/>
          <p:cNvSpPr>
            <a:spLocks noGrp="1"/>
          </p:cNvSpPr>
          <p:nvPr>
            <p:ph idx="1"/>
          </p:nvPr>
        </p:nvSpPr>
        <p:spPr>
          <a:xfrm>
            <a:off x="457200" y="1052736"/>
            <a:ext cx="8229600" cy="5544616"/>
          </a:xfrm>
        </p:spPr>
        <p:txBody>
          <a:bodyPr/>
          <a:lstStyle/>
          <a:p>
            <a:pPr marL="685800" algn="justLow">
              <a:lnSpc>
                <a:spcPts val="2600"/>
              </a:lnSpc>
              <a:spcAft>
                <a:spcPts val="1000"/>
              </a:spcAft>
            </a:pPr>
            <a:r>
              <a:rPr lang="ar-IQ" b="1" dirty="0">
                <a:ea typeface="Calibri"/>
                <a:cs typeface="Arabic Transparent"/>
              </a:rPr>
              <a:t>مرحلة اولى، ادارة المعلومات والاتصالات </a:t>
            </a:r>
            <a:endParaRPr lang="en-US" sz="2000" dirty="0">
              <a:ea typeface="Calibri"/>
              <a:cs typeface="Arial"/>
            </a:endParaRPr>
          </a:p>
          <a:p>
            <a:pPr marL="685800" algn="justLow">
              <a:lnSpc>
                <a:spcPts val="2600"/>
              </a:lnSpc>
              <a:spcAft>
                <a:spcPts val="1000"/>
              </a:spcAft>
            </a:pPr>
            <a:r>
              <a:rPr lang="ar-IQ" b="1" dirty="0">
                <a:ea typeface="Calibri"/>
                <a:cs typeface="Arabic Transparent"/>
              </a:rPr>
              <a:t>مرحلة ثانية ، تحديد قضايا ادارة المعرفة </a:t>
            </a:r>
            <a:endParaRPr lang="en-US" sz="2000" dirty="0">
              <a:ea typeface="Calibri"/>
              <a:cs typeface="Arial"/>
            </a:endParaRPr>
          </a:p>
          <a:p>
            <a:pPr marL="685800" algn="justLow">
              <a:lnSpc>
                <a:spcPts val="2600"/>
              </a:lnSpc>
              <a:spcAft>
                <a:spcPts val="1000"/>
              </a:spcAft>
            </a:pPr>
            <a:r>
              <a:rPr lang="ar-IQ" b="1" dirty="0">
                <a:ea typeface="Calibri"/>
                <a:cs typeface="Arabic Transparent"/>
              </a:rPr>
              <a:t>مرحلة ثالثة ، صياغة سياسة ادارة المعرفة لعموم المنظمة</a:t>
            </a:r>
            <a:endParaRPr lang="en-US" sz="2000" dirty="0">
              <a:ea typeface="Calibri"/>
              <a:cs typeface="Arial"/>
            </a:endParaRPr>
          </a:p>
          <a:p>
            <a:pPr marL="685800" algn="justLow">
              <a:lnSpc>
                <a:spcPts val="2600"/>
              </a:lnSpc>
              <a:spcAft>
                <a:spcPts val="1000"/>
              </a:spcAft>
            </a:pPr>
            <a:r>
              <a:rPr lang="ar-IQ" b="1" dirty="0">
                <a:ea typeface="Calibri"/>
                <a:cs typeface="Arabic Transparent"/>
              </a:rPr>
              <a:t> مرحلة رابعة ، صياغة </a:t>
            </a:r>
            <a:r>
              <a:rPr lang="ar-IQ" b="1" dirty="0" err="1">
                <a:ea typeface="Calibri"/>
                <a:cs typeface="Arabic Transparent"/>
              </a:rPr>
              <a:t>ستراتيجية</a:t>
            </a:r>
            <a:r>
              <a:rPr lang="ar-IQ" b="1" dirty="0">
                <a:ea typeface="Calibri"/>
                <a:cs typeface="Arabic Transparent"/>
              </a:rPr>
              <a:t> ادارة المعرفة </a:t>
            </a:r>
            <a:endParaRPr lang="en-US" sz="2000" dirty="0">
              <a:ea typeface="Calibri"/>
              <a:cs typeface="Arial"/>
            </a:endParaRPr>
          </a:p>
          <a:p>
            <a:pPr marL="685800" algn="justLow">
              <a:lnSpc>
                <a:spcPts val="2600"/>
              </a:lnSpc>
              <a:spcAft>
                <a:spcPts val="1000"/>
              </a:spcAft>
            </a:pPr>
            <a:r>
              <a:rPr lang="ar-IQ" b="1" dirty="0">
                <a:ea typeface="Calibri"/>
                <a:cs typeface="Arabic Transparent"/>
              </a:rPr>
              <a:t> مرحلة خامسة، تنفيذ </a:t>
            </a:r>
            <a:r>
              <a:rPr lang="ar-IQ" b="1" dirty="0" err="1">
                <a:ea typeface="Calibri"/>
                <a:cs typeface="Arabic Transparent"/>
              </a:rPr>
              <a:t>ستراتيجية</a:t>
            </a:r>
            <a:r>
              <a:rPr lang="ar-IQ" b="1" dirty="0">
                <a:ea typeface="Calibri"/>
                <a:cs typeface="Arabic Transparent"/>
              </a:rPr>
              <a:t> ادارة المعرفة </a:t>
            </a:r>
            <a:endParaRPr lang="en-US" sz="2000" dirty="0">
              <a:ea typeface="Calibri"/>
              <a:cs typeface="Arial"/>
            </a:endParaRPr>
          </a:p>
          <a:p>
            <a:pPr marL="685800" algn="justLow">
              <a:lnSpc>
                <a:spcPts val="2600"/>
              </a:lnSpc>
              <a:spcAft>
                <a:spcPts val="1000"/>
              </a:spcAft>
            </a:pPr>
            <a:r>
              <a:rPr lang="ar-IQ" b="1" dirty="0">
                <a:ea typeface="Calibri"/>
                <a:cs typeface="Arabic Transparent"/>
              </a:rPr>
              <a:t> مرحلة سادسة ، المعرفة كلية الوجود </a:t>
            </a:r>
            <a:endParaRPr lang="en-US" sz="2000" dirty="0">
              <a:ea typeface="Calibri"/>
              <a:cs typeface="Arial"/>
            </a:endParaRPr>
          </a:p>
          <a:p>
            <a:r>
              <a:rPr lang="ar-IQ" b="1" dirty="0">
                <a:ea typeface="Calibri"/>
                <a:cs typeface="Arabic Transparent"/>
              </a:rPr>
              <a:t>مرحلة سابعة ،مستقبل ادارة المعرفة.</a:t>
            </a:r>
            <a:endParaRPr lang="ar-IQ" dirty="0"/>
          </a:p>
        </p:txBody>
      </p:sp>
    </p:spTree>
    <p:extLst>
      <p:ext uri="{BB962C8B-B14F-4D97-AF65-F5344CB8AC3E}">
        <p14:creationId xmlns:p14="http://schemas.microsoft.com/office/powerpoint/2010/main" val="1272160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ea typeface="Calibri"/>
                <a:cs typeface="Arabic Transparent"/>
              </a:rPr>
              <a:t>ادارة المعرفة التحديات</a:t>
            </a:r>
            <a:endParaRPr lang="ar-IQ" dirty="0"/>
          </a:p>
        </p:txBody>
      </p:sp>
      <p:sp>
        <p:nvSpPr>
          <p:cNvPr id="3" name="عنصر نائب للمحتوى 2"/>
          <p:cNvSpPr>
            <a:spLocks noGrp="1"/>
          </p:cNvSpPr>
          <p:nvPr>
            <p:ph idx="1"/>
          </p:nvPr>
        </p:nvSpPr>
        <p:spPr/>
        <p:txBody>
          <a:bodyPr/>
          <a:lstStyle/>
          <a:p>
            <a:r>
              <a:rPr lang="ar-IQ" b="1" dirty="0">
                <a:ea typeface="Calibri"/>
                <a:cs typeface="Arabic Transparent"/>
              </a:rPr>
              <a:t>يوجد (5) خمسة تحديات </a:t>
            </a:r>
          </a:p>
          <a:p>
            <a:pPr lvl="0" algn="justLow">
              <a:lnSpc>
                <a:spcPts val="2600"/>
              </a:lnSpc>
              <a:spcAft>
                <a:spcPts val="1000"/>
              </a:spcAft>
              <a:buFont typeface="+mj-lt"/>
              <a:buAutoNum type="arabicPeriod"/>
            </a:pPr>
            <a:r>
              <a:rPr lang="ar-IQ" b="1" dirty="0">
                <a:ea typeface="Calibri"/>
                <a:cs typeface="Arabic Transparent"/>
              </a:rPr>
              <a:t>خاصة ببناء المجتمعات المعرفية وهي (التحدي التقني ، متمثل بتصميم الانظمة البشرية والمعلوماتية التي تساعد الافراد على التفكير)(التحدي الاجتماعي الخاص بتطوير المنظمات باتجاه المشاركة بالمعرفة وتدعم التنوع الفكري لتشجيع الابداع بدلاً من الاستنساخ </a:t>
            </a:r>
            <a:r>
              <a:rPr lang="ar-IQ" b="1" dirty="0" err="1">
                <a:ea typeface="Calibri"/>
                <a:cs typeface="Arabic Transparent"/>
              </a:rPr>
              <a:t>والتلقيد</a:t>
            </a:r>
            <a:r>
              <a:rPr lang="ar-IQ" b="1" dirty="0">
                <a:ea typeface="Calibri"/>
                <a:cs typeface="Arabic Transparent"/>
              </a:rPr>
              <a:t>) (تحدي الاداري ، عبر خلق بيئة تقيم المشاركة بالمعرفة) و(التحدي الشخصي عبر الانفتاح على افكار الاخرين والرغبة في المشاركة </a:t>
            </a:r>
            <a:r>
              <a:rPr lang="ar-IQ" b="1" dirty="0" err="1">
                <a:ea typeface="Calibri"/>
                <a:cs typeface="Arabic Transparent"/>
              </a:rPr>
              <a:t>بالافكار</a:t>
            </a:r>
            <a:r>
              <a:rPr lang="ar-IQ" b="1" dirty="0">
                <a:ea typeface="Calibri"/>
                <a:cs typeface="Arabic Transparent"/>
              </a:rPr>
              <a:t> والسعي المتواصل للمعرفة الجديدة).</a:t>
            </a:r>
            <a:endParaRPr lang="en-US" sz="2000" dirty="0">
              <a:ea typeface="Calibri"/>
              <a:cs typeface="Arial"/>
            </a:endParaRPr>
          </a:p>
          <a:p>
            <a:pPr lvl="0" algn="justLow">
              <a:lnSpc>
                <a:spcPts val="2600"/>
              </a:lnSpc>
              <a:spcAft>
                <a:spcPts val="1000"/>
              </a:spcAft>
              <a:buFont typeface="+mj-lt"/>
              <a:buAutoNum type="arabicPeriod"/>
            </a:pPr>
            <a:r>
              <a:rPr lang="ar-IQ" b="1" dirty="0">
                <a:ea typeface="Calibri"/>
                <a:cs typeface="Arabic Transparent"/>
              </a:rPr>
              <a:t>2- خاصة بتنفيذ ادارة المعرفة وتتمثل في </a:t>
            </a:r>
            <a:endParaRPr lang="en-US" sz="2000" dirty="0">
              <a:ea typeface="Calibri"/>
              <a:cs typeface="Arial"/>
            </a:endParaRPr>
          </a:p>
          <a:p>
            <a:endParaRPr lang="ar-IQ" dirty="0"/>
          </a:p>
        </p:txBody>
      </p:sp>
    </p:spTree>
    <p:extLst>
      <p:ext uri="{BB962C8B-B14F-4D97-AF65-F5344CB8AC3E}">
        <p14:creationId xmlns:p14="http://schemas.microsoft.com/office/powerpoint/2010/main" val="33994587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pPr marL="685800" algn="justLow">
              <a:lnSpc>
                <a:spcPts val="2600"/>
              </a:lnSpc>
              <a:spcAft>
                <a:spcPts val="1000"/>
              </a:spcAft>
            </a:pPr>
            <a:r>
              <a:rPr lang="ar-IQ" b="1" dirty="0">
                <a:ea typeface="Calibri"/>
                <a:cs typeface="Arabic Transparent"/>
              </a:rPr>
              <a:t>خاصة بتحديد المسؤول عن ادارة المعرفة لكون المعرفة مهمة جدا للتنفيذ ولكونها ترتبط بكل اقسام المنظمة اذ هي فلسفة وعملية وثقافة ونشاط </a:t>
            </a:r>
            <a:r>
              <a:rPr lang="ar-IQ" b="1" dirty="0" err="1">
                <a:ea typeface="Calibri"/>
                <a:cs typeface="Arabic Transparent"/>
              </a:rPr>
              <a:t>وستراتيجية</a:t>
            </a:r>
            <a:r>
              <a:rPr lang="ar-IQ" b="1" dirty="0">
                <a:ea typeface="Calibri"/>
                <a:cs typeface="Arabic Transparent"/>
              </a:rPr>
              <a:t> شاملة ولكون من الصعب النهوض </a:t>
            </a:r>
            <a:r>
              <a:rPr lang="ar-IQ" b="1" dirty="0" err="1">
                <a:ea typeface="Calibri"/>
                <a:cs typeface="Arabic Transparent"/>
              </a:rPr>
              <a:t>باعبائها</a:t>
            </a:r>
            <a:r>
              <a:rPr lang="ar-IQ" b="1" dirty="0">
                <a:ea typeface="Calibri"/>
                <a:cs typeface="Arabic Transparent"/>
              </a:rPr>
              <a:t> طرف واحد من المنظمة مثل ر. ق (موارد بشرية ، البحث والتطوير) – ولكون  ر. اقسام المنظمة او مديرها العام </a:t>
            </a:r>
            <a:r>
              <a:rPr lang="ar-IQ" b="1" dirty="0" err="1">
                <a:ea typeface="Calibri"/>
                <a:cs typeface="Arabic Transparent"/>
              </a:rPr>
              <a:t>لايستطيعون</a:t>
            </a:r>
            <a:r>
              <a:rPr lang="ar-IQ" b="1" dirty="0">
                <a:ea typeface="Calibri"/>
                <a:cs typeface="Arabic Transparent"/>
              </a:rPr>
              <a:t> لوحدهم خلق بيئة تنظيمية تسمح (بخلق ، خزن ، ادامة . مشاركة) المعرفة لا فان ادارة عليا وادارة </a:t>
            </a:r>
            <a:r>
              <a:rPr lang="ar-IQ" b="1" dirty="0" err="1">
                <a:ea typeface="Calibri"/>
                <a:cs typeface="Arabic Transparent"/>
              </a:rPr>
              <a:t>تنفيية</a:t>
            </a:r>
            <a:r>
              <a:rPr lang="ar-IQ" b="1" dirty="0">
                <a:ea typeface="Calibri"/>
                <a:cs typeface="Arabic Transparent"/>
              </a:rPr>
              <a:t> </a:t>
            </a:r>
            <a:r>
              <a:rPr lang="ar-IQ" b="1" dirty="0" err="1">
                <a:ea typeface="Calibri"/>
                <a:cs typeface="Arabic Transparent"/>
              </a:rPr>
              <a:t>لاقسام</a:t>
            </a:r>
            <a:r>
              <a:rPr lang="ar-IQ" b="1" dirty="0">
                <a:ea typeface="Calibri"/>
                <a:cs typeface="Arabic Transparent"/>
              </a:rPr>
              <a:t> موارد بشرية </a:t>
            </a:r>
            <a:r>
              <a:rPr lang="ar-IQ" b="1" dirty="0" err="1">
                <a:ea typeface="Calibri"/>
                <a:cs typeface="Arabic Transparent"/>
              </a:rPr>
              <a:t>الستراتيجية</a:t>
            </a:r>
            <a:r>
              <a:rPr lang="ar-IQ" b="1" dirty="0">
                <a:ea typeface="Calibri"/>
                <a:cs typeface="Arabic Transparent"/>
              </a:rPr>
              <a:t> ، التدريب ن البحث والتطوير ، عمليات التسويق) الى جانب مدير ادارة المعرفة كقسم مستحدث وبعمل جماعي معاً هم القادرون على خلق وادامة بيئة مواتية لنجاح برنامج ادارة المعرفة – اذ ان مدير ادارة المعرفة مسؤول عن الاشراف للبرنامج سواء خاص لوحدة / قسم / المنظمة ككل.</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8492254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597352"/>
          </a:xfrm>
        </p:spPr>
        <p:txBody>
          <a:bodyPr>
            <a:normAutofit fontScale="70000" lnSpcReduction="20000"/>
          </a:bodyPr>
          <a:lstStyle/>
          <a:p>
            <a:pPr marL="685800" algn="justLow">
              <a:lnSpc>
                <a:spcPts val="2600"/>
              </a:lnSpc>
              <a:spcAft>
                <a:spcPts val="1000"/>
              </a:spcAft>
            </a:pPr>
            <a:r>
              <a:rPr lang="ar-IQ" b="1" dirty="0">
                <a:ea typeface="Calibri"/>
                <a:cs typeface="Arabic Transparent"/>
              </a:rPr>
              <a:t>خاصة بدور مدير ادارة المعرفة الرئيسي واجباته هي معالجة القضايا الصعبة المرتبطة بالعمليات عبر الاقسام والمنظمة ككل ،مسؤول عن تهيئة البنية التحتية الملائمة في مجال التقنيات من دور تنسيق خاصة لما يتعلق بتكنولوجيا ادارة المعرفة التي تقع خارج سلطة مدير ادارة المعرفة ، وهناك ادوار على صعيد المستوى اذ يراقب نشاطات ادارة المعرفة عند المستويات المتفاعلة </a:t>
            </a:r>
            <a:r>
              <a:rPr lang="ar-IQ" b="1" dirty="0" err="1">
                <a:ea typeface="Calibri"/>
                <a:cs typeface="Arabic Transparent"/>
              </a:rPr>
              <a:t>للافراد</a:t>
            </a:r>
            <a:r>
              <a:rPr lang="ar-IQ" b="1" dirty="0">
                <a:ea typeface="Calibri"/>
                <a:cs typeface="Arabic Transparent"/>
              </a:rPr>
              <a:t>، فرق ، جماعات الممارسة والمنظمة ككل والمشاركة بمعرفتهم وتبادل وجهات النظر بطريقة منتظمة ومستمرة ) .(ودوره بشان العملية في تطوير وتحسين وتوسيع وتنسيق عمليات ادارة المعرفة من كل المنظمة)، (تطوير القابليات عبر تفعيل الكفاءات الموجودة وابتكار الجديد منها باتجاه توفير ميزة تنافسية للمنظمة اذ تعمل الكفاءات والقابليات بما تمتلكه من مهارات ومعرفة على تطوير منتج جديد او استيعاب تكنولوجيا جديدة تكون قابلة للمحاكاة ويتضمن تطوير القابليات اعادة تصميم الجري لعمليات الاعمال الجوهرية ) ،(تقيم التكنولوجيا الملائمة للمنظمة والفرص والمساعدة في تقرير متى يتم تبنيها وكيفية تنفيذها – الاجانب تصميم تكنولوجيا المعلومات التي تدعم البنية التحتية </a:t>
            </a:r>
            <a:r>
              <a:rPr lang="ar-IQ" b="1" dirty="0" err="1">
                <a:ea typeface="Calibri"/>
                <a:cs typeface="Arabic Transparent"/>
              </a:rPr>
              <a:t>لادارة</a:t>
            </a:r>
            <a:r>
              <a:rPr lang="ar-IQ" b="1" dirty="0">
                <a:ea typeface="Calibri"/>
                <a:cs typeface="Arabic Transparent"/>
              </a:rPr>
              <a:t> المعرفة) (تطوير راس مال بشري ، ادارة برنامج التعلم والتدريب في المنظمة ومبادرات التطوير وانشاء مراكز التعلم الداخلي وتصميم وتنفيذ انظمة  الحوافز وتقيم الاداء المنسجم مع اهداف ادارة المعرفة) (النتائج في المساهمة بتصميم </a:t>
            </a:r>
            <a:r>
              <a:rPr lang="ar-IQ" b="1" dirty="0" err="1">
                <a:ea typeface="Calibri"/>
                <a:cs typeface="Arabic Transparent"/>
              </a:rPr>
              <a:t>وتنفيذد</a:t>
            </a:r>
            <a:r>
              <a:rPr lang="ar-IQ" b="1" dirty="0">
                <a:ea typeface="Calibri"/>
                <a:cs typeface="Arabic Transparent"/>
              </a:rPr>
              <a:t> مصفوفات الاداء بهدف قياس نشاط وفاعلية ادارة المعرفة وتتضمن كذلك هذه المصفوفات الابداعات في المنتج والعملية والخدمة وتفعيل الدورة الزمنية لها ومؤشرات التحسن وبراءات الاختراع وفوائد الملكية الفردية).</a:t>
            </a:r>
            <a:endParaRPr lang="en-US" sz="2000" dirty="0">
              <a:ea typeface="Calibri"/>
              <a:cs typeface="Arial"/>
            </a:endParaRPr>
          </a:p>
          <a:p>
            <a:endParaRPr lang="ar-IQ" dirty="0"/>
          </a:p>
        </p:txBody>
      </p:sp>
    </p:spTree>
    <p:extLst>
      <p:ext uri="{BB962C8B-B14F-4D97-AF65-F5344CB8AC3E}">
        <p14:creationId xmlns:p14="http://schemas.microsoft.com/office/powerpoint/2010/main" val="35692333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pPr marL="685800" algn="justLow">
              <a:lnSpc>
                <a:spcPts val="2600"/>
              </a:lnSpc>
              <a:spcAft>
                <a:spcPts val="1000"/>
              </a:spcAft>
            </a:pPr>
            <a:r>
              <a:rPr lang="ar-IQ" b="1" dirty="0" err="1">
                <a:ea typeface="Calibri"/>
                <a:cs typeface="Arabic Transparent"/>
              </a:rPr>
              <a:t>التداؤبية</a:t>
            </a:r>
            <a:r>
              <a:rPr lang="ar-IQ" b="1" dirty="0">
                <a:ea typeface="Calibri"/>
                <a:cs typeface="Arabic Transparent"/>
              </a:rPr>
              <a:t> في انجاز ادوار مدير ادارة المعرفة)</a:t>
            </a:r>
            <a:endParaRPr lang="en-US" sz="2000" dirty="0">
              <a:ea typeface="Calibri"/>
              <a:cs typeface="Arial"/>
            </a:endParaRPr>
          </a:p>
          <a:p>
            <a:pPr marL="685800" algn="justLow">
              <a:lnSpc>
                <a:spcPts val="2600"/>
              </a:lnSpc>
              <a:spcAft>
                <a:spcPts val="1000"/>
              </a:spcAft>
            </a:pPr>
            <a:r>
              <a:rPr lang="ar-IQ" b="1" dirty="0">
                <a:ea typeface="Calibri"/>
                <a:cs typeface="Arabic Transparent"/>
              </a:rPr>
              <a:t>                             المستوى </a:t>
            </a:r>
            <a:endParaRPr lang="en-US" sz="2000" dirty="0">
              <a:ea typeface="Calibri"/>
              <a:cs typeface="Arial"/>
            </a:endParaRPr>
          </a:p>
          <a:p>
            <a:pPr marL="685800" algn="justLow">
              <a:lnSpc>
                <a:spcPts val="2600"/>
              </a:lnSpc>
              <a:spcAft>
                <a:spcPts val="1000"/>
              </a:spcAft>
            </a:pPr>
            <a:r>
              <a:rPr lang="ar-IQ" b="1" dirty="0">
                <a:ea typeface="Calibri"/>
                <a:cs typeface="Arabic Transparent"/>
              </a:rPr>
              <a:t>تكنولوجيا                                  العمليات </a:t>
            </a:r>
            <a:endParaRPr lang="en-US" sz="2000" dirty="0">
              <a:ea typeface="Calibri"/>
              <a:cs typeface="Arial"/>
            </a:endParaRPr>
          </a:p>
          <a:p>
            <a:pPr marL="685800" algn="justLow">
              <a:lnSpc>
                <a:spcPts val="2600"/>
              </a:lnSpc>
              <a:spcAft>
                <a:spcPts val="1000"/>
              </a:spcAft>
            </a:pPr>
            <a:r>
              <a:rPr lang="ar-IQ" b="1" dirty="0">
                <a:ea typeface="Calibri"/>
                <a:cs typeface="Arabic Transparent"/>
              </a:rPr>
              <a:t>تطوير </a:t>
            </a:r>
            <a:r>
              <a:rPr lang="ar-IQ" b="1" dirty="0" err="1">
                <a:ea typeface="Calibri"/>
                <a:cs typeface="Arabic Transparent"/>
              </a:rPr>
              <a:t>راسمال</a:t>
            </a:r>
            <a:r>
              <a:rPr lang="ar-IQ" b="1" dirty="0">
                <a:ea typeface="Calibri"/>
                <a:cs typeface="Arabic Transparent"/>
              </a:rPr>
              <a:t> بشري                  تطوير القابليات</a:t>
            </a:r>
          </a:p>
          <a:p>
            <a:pPr marL="685800" algn="justLow">
              <a:lnSpc>
                <a:spcPts val="2600"/>
              </a:lnSpc>
              <a:spcAft>
                <a:spcPts val="1000"/>
              </a:spcAft>
            </a:pPr>
            <a:r>
              <a:rPr lang="ar-IQ" sz="4000" b="1" dirty="0">
                <a:ea typeface="Calibri"/>
                <a:cs typeface="Arabic Transparent"/>
              </a:rPr>
              <a:t>النتائج</a:t>
            </a:r>
            <a:endParaRPr lang="en-US" sz="4000" b="1" dirty="0">
              <a:ea typeface="Calibri"/>
              <a:cs typeface="Arial"/>
            </a:endParaRPr>
          </a:p>
          <a:p>
            <a:endParaRPr lang="ar-IQ" dirty="0"/>
          </a:p>
        </p:txBody>
      </p:sp>
    </p:spTree>
    <p:extLst>
      <p:ext uri="{BB962C8B-B14F-4D97-AF65-F5344CB8AC3E}">
        <p14:creationId xmlns:p14="http://schemas.microsoft.com/office/powerpoint/2010/main" val="16227192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11494</Words>
  <Application>Microsoft Office PowerPoint</Application>
  <PresentationFormat>Affichage à l'écran (4:3)</PresentationFormat>
  <Paragraphs>562</Paragraphs>
  <Slides>152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152</vt:i4>
      </vt:variant>
    </vt:vector>
  </HeadingPairs>
  <TitlesOfParts>
    <vt:vector size="157" baseType="lpstr">
      <vt:lpstr>Arabic Transparent</vt:lpstr>
      <vt:lpstr>Arial</vt:lpstr>
      <vt:lpstr>Calibri</vt:lpstr>
      <vt:lpstr>Times New Roman</vt:lpstr>
      <vt:lpstr>نسق Office</vt:lpstr>
      <vt:lpstr>نشأة وتطور المعرفة تاريخياً</vt:lpstr>
      <vt:lpstr>Présentation PowerPoint</vt:lpstr>
      <vt:lpstr>المعرفة الاسطورية</vt:lpstr>
      <vt:lpstr>المعرفة الفلسفية </vt:lpstr>
      <vt:lpstr>المعرفة النظرية</vt:lpstr>
      <vt:lpstr>العصر الاسلامي </vt:lpstr>
      <vt:lpstr>المعرفة العلمية </vt:lpstr>
      <vt:lpstr>تطور المعرفة وفقاً للمدارس التنظيمية </vt:lpstr>
      <vt:lpstr>Présentation PowerPoint</vt:lpstr>
      <vt:lpstr>Présentation PowerPoint</vt:lpstr>
      <vt:lpstr>Présentation PowerPoint</vt:lpstr>
      <vt:lpstr>Présentation PowerPoint</vt:lpstr>
      <vt:lpstr>Présentation PowerPoint</vt:lpstr>
      <vt:lpstr>Présentation PowerPoint</vt:lpstr>
      <vt:lpstr>ب- النظريات الحديثة والمعرفة  </vt:lpstr>
      <vt:lpstr>Présentation PowerPoint</vt:lpstr>
      <vt:lpstr>العلاقة بين البيانات والمعلومات والمعرفة</vt:lpstr>
      <vt:lpstr>Présentation PowerPoint</vt:lpstr>
      <vt:lpstr>Présentation PowerPoint</vt:lpstr>
      <vt:lpstr>Présentation PowerPoint</vt:lpstr>
      <vt:lpstr>Présentation PowerPoint</vt:lpstr>
      <vt:lpstr>Présentation PowerPoint</vt:lpstr>
      <vt:lpstr>نشأة وتطور ادارة المعرفة</vt:lpstr>
      <vt:lpstr>مراحل تطور ادارة المعرفة </vt:lpstr>
      <vt:lpstr>Présentation PowerPoint</vt:lpstr>
      <vt:lpstr>Présentation PowerPoint</vt:lpstr>
      <vt:lpstr>Présentation PowerPoint</vt:lpstr>
      <vt:lpstr>Présentation PowerPoint</vt:lpstr>
      <vt:lpstr>Présentation PowerPoint</vt:lpstr>
      <vt:lpstr>Présentation PowerPoint</vt:lpstr>
      <vt:lpstr>4- الممارسات الجديدة وتضم القوة الدافعة لها وهي كما يأتي :- </vt:lpstr>
      <vt:lpstr>Présentation PowerPoint</vt:lpstr>
      <vt:lpstr>مبررات التحول باتجاه ادارة المعرفة</vt:lpstr>
      <vt:lpstr>Présentation PowerPoint</vt:lpstr>
      <vt:lpstr>مدارس ادارة المعرفة: </vt:lpstr>
      <vt:lpstr>Présentation PowerPoint</vt:lpstr>
      <vt:lpstr>ادارة المعرفة والاقتصاد المعرفي </vt:lpstr>
      <vt:lpstr>Présentation PowerPoint</vt:lpstr>
      <vt:lpstr>Présentation PowerPoint</vt:lpstr>
      <vt:lpstr>Présentation PowerPoint</vt:lpstr>
      <vt:lpstr>مفهوم المعرفة </vt:lpstr>
      <vt:lpstr>Présentation PowerPoint</vt:lpstr>
      <vt:lpstr>اهمية المعرفة : تتحدد كما ياتي </vt:lpstr>
      <vt:lpstr>Présentation PowerPoint</vt:lpstr>
      <vt:lpstr>خصائص المعرفة </vt:lpstr>
      <vt:lpstr>Présentation PowerPoint</vt:lpstr>
      <vt:lpstr>مصادر المعرفة : يمكن تحديد مصدرين اساسين </vt:lpstr>
      <vt:lpstr>Présentation PowerPoint</vt:lpstr>
      <vt:lpstr>انواع المعرفة : يوجد عدة تصنيفات منها </vt:lpstr>
      <vt:lpstr>Présentation PowerPoint</vt:lpstr>
      <vt:lpstr>Présentation PowerPoint</vt:lpstr>
      <vt:lpstr>هرم المعرفة </vt:lpstr>
      <vt:lpstr>دورة حياة المعرفة </vt:lpstr>
      <vt:lpstr>Présentation PowerPoint</vt:lpstr>
      <vt:lpstr>Présentation PowerPoint</vt:lpstr>
      <vt:lpstr>Présentation PowerPoint</vt:lpstr>
      <vt:lpstr>ادارة المعرفة</vt:lpstr>
      <vt:lpstr>Présentation PowerPoint</vt:lpstr>
      <vt:lpstr>Présentation PowerPoint</vt:lpstr>
      <vt:lpstr>Présentation PowerPoint</vt:lpstr>
      <vt:lpstr>Présentation PowerPoint</vt:lpstr>
      <vt:lpstr>Présentation PowerPoint</vt:lpstr>
      <vt:lpstr>Présentation PowerPoint</vt:lpstr>
      <vt:lpstr>      مفهوم ادارة المعرفة : مصطلح معبر عن العمليات والادوات والسلوكيات التي يشترك بصياغتها وادائها الكستفيدون من المنظمة لاكتساب وخزن وتوزيع المعرفة وعكسها في عمليات الاعمال للوصول الى افضل التطبيقات يقصد المنافسة طويلة الامد والتكيف). </vt:lpstr>
      <vt:lpstr>نظريات المعرفة على اساس المحسوسات</vt:lpstr>
      <vt:lpstr>نظريات من مداخل نفسية واجتماعية وسلوكية </vt:lpstr>
      <vt:lpstr>Présentation PowerPoint</vt:lpstr>
      <vt:lpstr>مداخل المعرفة </vt:lpstr>
      <vt:lpstr>Présentation PowerPoint</vt:lpstr>
      <vt:lpstr>Présentation PowerPoint</vt:lpstr>
      <vt:lpstr>اهمية ادارة المعرفة  </vt:lpstr>
      <vt:lpstr>Présentation PowerPoint</vt:lpstr>
      <vt:lpstr>اهداف ادارة المعرفة</vt:lpstr>
      <vt:lpstr>Présentation PowerPoint</vt:lpstr>
      <vt:lpstr>مداخل ادارة المعرفة </vt:lpstr>
      <vt:lpstr>Présentation PowerPoint</vt:lpstr>
      <vt:lpstr>Présentation PowerPoint</vt:lpstr>
      <vt:lpstr>Présentation PowerPoint</vt:lpstr>
      <vt:lpstr>عمليات ادارة المعرفة </vt:lpstr>
      <vt:lpstr>Présentation PowerPoint</vt:lpstr>
      <vt:lpstr>Présentation PowerPoint</vt:lpstr>
      <vt:lpstr>Présentation PowerPoint</vt:lpstr>
      <vt:lpstr>العناصر الاساسية لادارة المعرفة </vt:lpstr>
      <vt:lpstr>اهمية ستراتيجية ادارة المعرفة </vt:lpstr>
      <vt:lpstr>Présentation PowerPoint</vt:lpstr>
      <vt:lpstr>اهداف ستراتيجية ادارة المعرفة </vt:lpstr>
      <vt:lpstr>نماج ستراتيجية ادارة المعرفة  (الانواع) </vt:lpstr>
      <vt:lpstr>Présentation PowerPoint</vt:lpstr>
      <vt:lpstr>اسس لاختيار ستراتيجية ادارة المعرفة</vt:lpstr>
      <vt:lpstr>Présentation PowerPoint</vt:lpstr>
      <vt:lpstr>بناء برنامج ادارة المعرفة </vt:lpstr>
      <vt:lpstr>نماذج نضوج ادارة المعرفة  </vt:lpstr>
      <vt:lpstr>Présentation PowerPoint</vt:lpstr>
      <vt:lpstr>Présentation PowerPoint</vt:lpstr>
      <vt:lpstr>نموذج نضوح ادارة المعرفة الستراتيجي ويضم 7 سبعة مراحل وكما يأتي: </vt:lpstr>
      <vt:lpstr>ادارة المعرفة التحديات</vt:lpstr>
      <vt:lpstr>Présentation PowerPoint</vt:lpstr>
      <vt:lpstr>Présentation PowerPoint</vt:lpstr>
      <vt:lpstr>Présentation PowerPoint</vt:lpstr>
      <vt:lpstr>الخطوات العملية لادارة المعرفة .</vt:lpstr>
      <vt:lpstr>Présentation PowerPoint</vt:lpstr>
      <vt:lpstr>Présentation PowerPoint</vt:lpstr>
      <vt:lpstr>*عوامل نجاح ادارة المعرفة </vt:lpstr>
      <vt:lpstr>Présentation PowerPoint</vt:lpstr>
      <vt:lpstr>Présentation PowerPoint</vt:lpstr>
      <vt:lpstr>عوامل فشل ادارة المعرفة </vt:lpstr>
      <vt:lpstr>Présentation PowerPoint</vt:lpstr>
      <vt:lpstr>ادارة المعرفة والاقتصاد المعرفي </vt:lpstr>
      <vt:lpstr>صناع المعرفة وتمتاز بـ 3 ابعاد وكما يأتي</vt:lpstr>
      <vt:lpstr>خصائص اساسية لاقتصاد المعرفة </vt:lpstr>
      <vt:lpstr>Présentation PowerPoint</vt:lpstr>
      <vt:lpstr>متطلبات الاقتصاد المعرفي </vt:lpstr>
      <vt:lpstr>Présentation PowerPoint</vt:lpstr>
      <vt:lpstr>دور ادارة المعرفة في ادارة عمليات الاعمال </vt:lpstr>
      <vt:lpstr>Présentation PowerPoint</vt:lpstr>
      <vt:lpstr>التحسين المستمر لعمليات الاعمال </vt:lpstr>
      <vt:lpstr>Présentation PowerPoint</vt:lpstr>
      <vt:lpstr>خطوات دعم ستراتيجية ادارة المعرفة لاستراتيجية الاعمال</vt:lpstr>
      <vt:lpstr>ادوار ادارة المعرفة في عمليات الاعمال </vt:lpstr>
      <vt:lpstr>Présentation PowerPoint</vt:lpstr>
      <vt:lpstr>Présentation PowerPoint</vt:lpstr>
      <vt:lpstr>    مفهوم الميزة التنافسية : قدرة المنظمة في استغلال نقاط قوتها الداخلية في اداء الانشطة (فتح –خدمة) ات قيمة متفوقة سوقياً على منافسيها بحيث لايستطيع المنافسون الوصول اليها وتحقيقها اي انها حققت قيمة مضافة بفضل بالستراتيجية التي تبنتها. </vt:lpstr>
      <vt:lpstr>مدارس لمصادر الميزة التنافسية </vt:lpstr>
      <vt:lpstr>*دور ادارة المعرفة في الميزة التنافسية </vt:lpstr>
      <vt:lpstr>Présentation PowerPoint</vt:lpstr>
      <vt:lpstr>Présentation PowerPoint</vt:lpstr>
      <vt:lpstr>Présentation PowerPoint</vt:lpstr>
      <vt:lpstr> علاقة ادارة المعرفة بالقدرة الابداعية للموارد البشرية </vt:lpstr>
      <vt:lpstr>Présentation PowerPoint</vt:lpstr>
      <vt:lpstr>Présentation PowerPoint</vt:lpstr>
      <vt:lpstr>Présentation PowerPoint</vt:lpstr>
      <vt:lpstr>العلاقة بين ادارة المعرفة واستراتيجيات الابداع</vt:lpstr>
      <vt:lpstr>Présentation PowerPoint</vt:lpstr>
      <vt:lpstr>ادارة المعرفة وانماط ادارية معاصرة  </vt:lpstr>
      <vt:lpstr>Présentation PowerPoint</vt:lpstr>
      <vt:lpstr>Présentation PowerPoint</vt:lpstr>
      <vt:lpstr>ادارة المعرفة ونظم المعلومات الادارية </vt:lpstr>
      <vt:lpstr>علاقة ادارة المعرفة براس المال الفكري </vt:lpstr>
      <vt:lpstr>اهمية راس المال الفكري </vt:lpstr>
      <vt:lpstr>Présentation PowerPoint</vt:lpstr>
      <vt:lpstr>Présentation PowerPoint</vt:lpstr>
      <vt:lpstr>Présentation PowerPoint</vt:lpstr>
      <vt:lpstr>ما هي الاخلاقيات</vt:lpstr>
      <vt:lpstr>مبادىء اخلاقيات المعرفة </vt:lpstr>
      <vt:lpstr>ادارة المعرفة وادوار راس المال الاجتماعي </vt:lpstr>
      <vt:lpstr>Présentation PowerPoint</vt:lpstr>
      <vt:lpstr>تحديات تواجه تطبيق برنامج ادارة المعرفة ضمن عملية تشخيص المعرفة </vt:lpstr>
      <vt:lpstr>قياس وتقويم قدرة ادارة المعرفة </vt:lpstr>
      <vt:lpstr>قياس راس المال المعرفي</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وتطور المعرفة تاريخياً</dc:title>
  <dc:creator>DELL</dc:creator>
  <cp:lastModifiedBy>salah atouta</cp:lastModifiedBy>
  <cp:revision>168</cp:revision>
  <dcterms:created xsi:type="dcterms:W3CDTF">2018-10-14T07:43:28Z</dcterms:created>
  <dcterms:modified xsi:type="dcterms:W3CDTF">2023-05-30T03:35:09Z</dcterms:modified>
</cp:coreProperties>
</file>