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527" r:id="rId8"/>
    <p:sldId id="528" r:id="rId9"/>
    <p:sldId id="529" r:id="rId10"/>
    <p:sldId id="530" r:id="rId11"/>
    <p:sldId id="531" r:id="rId12"/>
    <p:sldId id="532" r:id="rId13"/>
    <p:sldId id="533" r:id="rId14"/>
    <p:sldId id="534" r:id="rId15"/>
    <p:sldId id="537" r:id="rId16"/>
    <p:sldId id="538" r:id="rId17"/>
    <p:sldId id="539" r:id="rId1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imes New Roman" pitchFamily="18" charset="0"/>
        <a:ea typeface="+mn-ea"/>
        <a:cs typeface="AL-Mateen" pitchFamily="2" charset="-78"/>
      </a:defRPr>
    </a:lvl1pPr>
    <a:lvl2pPr marL="457200" algn="r" rtl="1" fontAlgn="base">
      <a:spcBef>
        <a:spcPct val="0"/>
      </a:spcBef>
      <a:spcAft>
        <a:spcPct val="0"/>
      </a:spcAft>
      <a:defRPr kern="1200">
        <a:solidFill>
          <a:schemeClr val="tx1"/>
        </a:solidFill>
        <a:latin typeface="Times New Roman" pitchFamily="18" charset="0"/>
        <a:ea typeface="+mn-ea"/>
        <a:cs typeface="AL-Mateen" pitchFamily="2" charset="-78"/>
      </a:defRPr>
    </a:lvl2pPr>
    <a:lvl3pPr marL="914400" algn="r" rtl="1" fontAlgn="base">
      <a:spcBef>
        <a:spcPct val="0"/>
      </a:spcBef>
      <a:spcAft>
        <a:spcPct val="0"/>
      </a:spcAft>
      <a:defRPr kern="1200">
        <a:solidFill>
          <a:schemeClr val="tx1"/>
        </a:solidFill>
        <a:latin typeface="Times New Roman" pitchFamily="18" charset="0"/>
        <a:ea typeface="+mn-ea"/>
        <a:cs typeface="AL-Mateen" pitchFamily="2" charset="-78"/>
      </a:defRPr>
    </a:lvl3pPr>
    <a:lvl4pPr marL="1371600" algn="r" rtl="1" fontAlgn="base">
      <a:spcBef>
        <a:spcPct val="0"/>
      </a:spcBef>
      <a:spcAft>
        <a:spcPct val="0"/>
      </a:spcAft>
      <a:defRPr kern="1200">
        <a:solidFill>
          <a:schemeClr val="tx1"/>
        </a:solidFill>
        <a:latin typeface="Times New Roman" pitchFamily="18" charset="0"/>
        <a:ea typeface="+mn-ea"/>
        <a:cs typeface="AL-Mateen" pitchFamily="2" charset="-78"/>
      </a:defRPr>
    </a:lvl4pPr>
    <a:lvl5pPr marL="1828800" algn="r" rtl="1" fontAlgn="base">
      <a:spcBef>
        <a:spcPct val="0"/>
      </a:spcBef>
      <a:spcAft>
        <a:spcPct val="0"/>
      </a:spcAft>
      <a:defRPr kern="1200">
        <a:solidFill>
          <a:schemeClr val="tx1"/>
        </a:solidFill>
        <a:latin typeface="Times New Roman" pitchFamily="18" charset="0"/>
        <a:ea typeface="+mn-ea"/>
        <a:cs typeface="AL-Mateen" pitchFamily="2" charset="-78"/>
      </a:defRPr>
    </a:lvl5pPr>
    <a:lvl6pPr marL="2286000" algn="l" defTabSz="914400" rtl="0" eaLnBrk="1" latinLnBrk="0" hangingPunct="1">
      <a:defRPr kern="1200">
        <a:solidFill>
          <a:schemeClr val="tx1"/>
        </a:solidFill>
        <a:latin typeface="Times New Roman" pitchFamily="18" charset="0"/>
        <a:ea typeface="+mn-ea"/>
        <a:cs typeface="AL-Mateen" pitchFamily="2" charset="-78"/>
      </a:defRPr>
    </a:lvl6pPr>
    <a:lvl7pPr marL="2743200" algn="l" defTabSz="914400" rtl="0" eaLnBrk="1" latinLnBrk="0" hangingPunct="1">
      <a:defRPr kern="1200">
        <a:solidFill>
          <a:schemeClr val="tx1"/>
        </a:solidFill>
        <a:latin typeface="Times New Roman" pitchFamily="18" charset="0"/>
        <a:ea typeface="+mn-ea"/>
        <a:cs typeface="AL-Mateen" pitchFamily="2" charset="-78"/>
      </a:defRPr>
    </a:lvl7pPr>
    <a:lvl8pPr marL="3200400" algn="l" defTabSz="914400" rtl="0" eaLnBrk="1" latinLnBrk="0" hangingPunct="1">
      <a:defRPr kern="1200">
        <a:solidFill>
          <a:schemeClr val="tx1"/>
        </a:solidFill>
        <a:latin typeface="Times New Roman" pitchFamily="18" charset="0"/>
        <a:ea typeface="+mn-ea"/>
        <a:cs typeface="AL-Mateen" pitchFamily="2" charset="-78"/>
      </a:defRPr>
    </a:lvl8pPr>
    <a:lvl9pPr marL="3657600" algn="l" defTabSz="914400" rtl="0" eaLnBrk="1" latinLnBrk="0" hangingPunct="1">
      <a:defRPr kern="1200">
        <a:solidFill>
          <a:schemeClr val="tx1"/>
        </a:solidFill>
        <a:latin typeface="Times New Roman" pitchFamily="18" charset="0"/>
        <a:ea typeface="+mn-ea"/>
        <a:cs typeface="AL-Mateen"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9291" autoAdjust="0"/>
    <p:restoredTop sz="94660"/>
  </p:normalViewPr>
  <p:slideViewPr>
    <p:cSldViewPr>
      <p:cViewPr varScale="1">
        <p:scale>
          <a:sx n="66" d="100"/>
          <a:sy n="66"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cs typeface="Arial" pitchFamily="34" charset="0"/>
              </a:defRPr>
            </a:lvl1pPr>
          </a:lstStyle>
          <a:p>
            <a:pPr>
              <a:defRPr/>
            </a:pPr>
            <a:endParaRPr lang="en-US"/>
          </a:p>
        </p:txBody>
      </p:sp>
      <p:sp>
        <p:nvSpPr>
          <p:cNvPr id="7171" name="Rectangle 3"/>
          <p:cNvSpPr>
            <a:spLocks noGrp="1" noChangeArrowheads="1"/>
          </p:cNvSpPr>
          <p:nvPr>
            <p:ph type="dt" sz="quarter" idx="1"/>
          </p:nvPr>
        </p:nvSpPr>
        <p:spPr bwMode="auto">
          <a:xfrm>
            <a:off x="1588"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cs typeface="Arial" pitchFamily="34" charset="0"/>
              </a:defRPr>
            </a:lvl1pPr>
          </a:lstStyle>
          <a:p>
            <a:pPr>
              <a:defRPr/>
            </a:pPr>
            <a:endParaRPr lang="en-US"/>
          </a:p>
        </p:txBody>
      </p:sp>
      <p:sp>
        <p:nvSpPr>
          <p:cNvPr id="7172" name="Rectangle 4"/>
          <p:cNvSpPr>
            <a:spLocks noGrp="1" noChangeArrowheads="1"/>
          </p:cNvSpPr>
          <p:nvPr>
            <p:ph type="ftr" sz="quarter" idx="2"/>
          </p:nvPr>
        </p:nvSpPr>
        <p:spPr bwMode="auto">
          <a:xfrm>
            <a:off x="388620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cs typeface="Arial" pitchFamily="34" charset="0"/>
              </a:defRPr>
            </a:lvl1pPr>
          </a:lstStyle>
          <a:p>
            <a:pPr>
              <a:defRPr/>
            </a:pPr>
            <a:endParaRPr lang="en-US"/>
          </a:p>
        </p:txBody>
      </p:sp>
      <p:sp>
        <p:nvSpPr>
          <p:cNvPr id="7173" name="Rectangle 5"/>
          <p:cNvSpPr>
            <a:spLocks noGrp="1" noChangeArrowheads="1"/>
          </p:cNvSpPr>
          <p:nvPr>
            <p:ph type="sldNum" sz="quarter" idx="3"/>
          </p:nvPr>
        </p:nvSpPr>
        <p:spPr bwMode="auto">
          <a:xfrm>
            <a:off x="1588"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cs typeface="Arial" pitchFamily="34" charset="0"/>
              </a:defRPr>
            </a:lvl1pPr>
          </a:lstStyle>
          <a:p>
            <a:pPr>
              <a:defRPr/>
            </a:pPr>
            <a:fld id="{5E48B559-868E-409E-8C80-D4D3ECFE7D16}" type="slidenum">
              <a:rPr lang="ar-SA"/>
              <a:pPr>
                <a:defRPr/>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cs typeface="Arial" pitchFamily="34" charset="0"/>
              </a:defRPr>
            </a:lvl1pPr>
          </a:lstStyle>
          <a:p>
            <a:pPr>
              <a:defRPr/>
            </a:pPr>
            <a:endParaRPr lang="en-US"/>
          </a:p>
        </p:txBody>
      </p:sp>
      <p:sp>
        <p:nvSpPr>
          <p:cNvPr id="6147"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cs typeface="Arial" pitchFamily="34" charset="0"/>
              </a:defRPr>
            </a:lvl1pPr>
          </a:lstStyle>
          <a:p>
            <a:pPr>
              <a:defRPr/>
            </a:pPr>
            <a:endParaRPr lang="en-US"/>
          </a:p>
        </p:txBody>
      </p:sp>
      <p:sp>
        <p:nvSpPr>
          <p:cNvPr id="7321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150"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cs typeface="Arial"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cs typeface="Arial" pitchFamily="34" charset="0"/>
              </a:defRPr>
            </a:lvl1pPr>
          </a:lstStyle>
          <a:p>
            <a:pPr>
              <a:defRPr/>
            </a:pPr>
            <a:fld id="{A6407C15-56F8-4D06-BA79-54B080BA493F}" type="slidenum">
              <a:rPr lang="ar-SA"/>
              <a:pPr>
                <a:defRPr/>
              </a:pPr>
              <a:t>‹N°›</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7"/>
          <p:cNvSpPr>
            <a:spLocks noGrp="1" noChangeArrowheads="1"/>
          </p:cNvSpPr>
          <p:nvPr>
            <p:ph type="sldNum" sz="quarter" idx="5"/>
          </p:nvPr>
        </p:nvSpPr>
        <p:spPr>
          <a:noFill/>
          <a:ln>
            <a:miter lim="800000"/>
            <a:headEnd/>
            <a:tailEnd/>
          </a:ln>
        </p:spPr>
        <p:txBody>
          <a:bodyPr/>
          <a:lstStyle/>
          <a:p>
            <a:fld id="{B0449393-886E-439F-AFAF-E30D23E4ABB4}" type="slidenum">
              <a:rPr lang="ar-SA"/>
              <a:pPr/>
              <a:t>1</a:t>
            </a:fld>
            <a:endParaRPr lang="en-US"/>
          </a:p>
        </p:txBody>
      </p:sp>
      <p:sp>
        <p:nvSpPr>
          <p:cNvPr id="733187" name="Rectangle 2"/>
          <p:cNvSpPr>
            <a:spLocks noGrp="1" noRot="1" noChangeAspect="1" noChangeArrowheads="1" noTextEdit="1"/>
          </p:cNvSpPr>
          <p:nvPr>
            <p:ph type="sldImg"/>
          </p:nvPr>
        </p:nvSpPr>
        <p:spPr>
          <a:ln/>
        </p:spPr>
      </p:sp>
      <p:sp>
        <p:nvSpPr>
          <p:cNvPr id="7331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4210" name="Rectangle 7"/>
          <p:cNvSpPr>
            <a:spLocks noGrp="1" noChangeArrowheads="1"/>
          </p:cNvSpPr>
          <p:nvPr>
            <p:ph type="sldNum" sz="quarter" idx="5"/>
          </p:nvPr>
        </p:nvSpPr>
        <p:spPr>
          <a:noFill/>
          <a:ln>
            <a:miter lim="800000"/>
            <a:headEnd/>
            <a:tailEnd/>
          </a:ln>
        </p:spPr>
        <p:txBody>
          <a:bodyPr/>
          <a:lstStyle/>
          <a:p>
            <a:fld id="{4572E35A-573A-42CD-9FA5-51AA488A019F}" type="slidenum">
              <a:rPr lang="ar-SA"/>
              <a:pPr/>
              <a:t>2</a:t>
            </a:fld>
            <a:endParaRPr lang="en-US"/>
          </a:p>
        </p:txBody>
      </p:sp>
      <p:sp>
        <p:nvSpPr>
          <p:cNvPr id="734211" name="Rectangle 2"/>
          <p:cNvSpPr>
            <a:spLocks noGrp="1" noRot="1" noChangeAspect="1" noChangeArrowheads="1" noTextEdit="1"/>
          </p:cNvSpPr>
          <p:nvPr>
            <p:ph type="sldImg"/>
          </p:nvPr>
        </p:nvSpPr>
        <p:spPr>
          <a:ln/>
        </p:spPr>
      </p:sp>
      <p:sp>
        <p:nvSpPr>
          <p:cNvPr id="73421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Rectangle 7"/>
          <p:cNvSpPr>
            <a:spLocks noGrp="1" noChangeArrowheads="1"/>
          </p:cNvSpPr>
          <p:nvPr>
            <p:ph type="sldNum" sz="quarter" idx="5"/>
          </p:nvPr>
        </p:nvSpPr>
        <p:spPr>
          <a:noFill/>
          <a:ln>
            <a:miter lim="800000"/>
            <a:headEnd/>
            <a:tailEnd/>
          </a:ln>
        </p:spPr>
        <p:txBody>
          <a:bodyPr/>
          <a:lstStyle/>
          <a:p>
            <a:fld id="{153BB700-5F68-4137-A655-06C03A4D1643}" type="slidenum">
              <a:rPr lang="ar-SA"/>
              <a:pPr/>
              <a:t>3</a:t>
            </a:fld>
            <a:endParaRPr lang="en-US"/>
          </a:p>
        </p:txBody>
      </p:sp>
      <p:sp>
        <p:nvSpPr>
          <p:cNvPr id="735235" name="Rectangle 2"/>
          <p:cNvSpPr>
            <a:spLocks noGrp="1" noRot="1" noChangeAspect="1" noChangeArrowheads="1" noTextEdit="1"/>
          </p:cNvSpPr>
          <p:nvPr>
            <p:ph type="sldImg"/>
          </p:nvPr>
        </p:nvSpPr>
        <p:spPr>
          <a:ln/>
        </p:spPr>
      </p:sp>
      <p:sp>
        <p:nvSpPr>
          <p:cNvPr id="7352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7"/>
          <p:cNvSpPr>
            <a:spLocks noGrp="1" noChangeArrowheads="1"/>
          </p:cNvSpPr>
          <p:nvPr>
            <p:ph type="sldNum" sz="quarter" idx="5"/>
          </p:nvPr>
        </p:nvSpPr>
        <p:spPr>
          <a:noFill/>
          <a:ln>
            <a:miter lim="800000"/>
            <a:headEnd/>
            <a:tailEnd/>
          </a:ln>
        </p:spPr>
        <p:txBody>
          <a:bodyPr/>
          <a:lstStyle/>
          <a:p>
            <a:fld id="{CCD7CE2C-BF76-4215-A8DD-06C55331AF00}" type="slidenum">
              <a:rPr lang="ar-SA"/>
              <a:pPr/>
              <a:t>4</a:t>
            </a:fld>
            <a:endParaRPr lang="en-US"/>
          </a:p>
        </p:txBody>
      </p:sp>
      <p:sp>
        <p:nvSpPr>
          <p:cNvPr id="736259" name="Rectangle 2"/>
          <p:cNvSpPr>
            <a:spLocks noGrp="1" noRot="1" noChangeAspect="1" noChangeArrowheads="1" noTextEdit="1"/>
          </p:cNvSpPr>
          <p:nvPr>
            <p:ph type="sldImg"/>
          </p:nvPr>
        </p:nvSpPr>
        <p:spPr>
          <a:ln/>
        </p:spPr>
      </p:sp>
      <p:sp>
        <p:nvSpPr>
          <p:cNvPr id="736260"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7"/>
          <p:cNvSpPr>
            <a:spLocks noGrp="1" noChangeArrowheads="1"/>
          </p:cNvSpPr>
          <p:nvPr>
            <p:ph type="sldNum" sz="quarter" idx="5"/>
          </p:nvPr>
        </p:nvSpPr>
        <p:spPr>
          <a:noFill/>
          <a:ln>
            <a:miter lim="800000"/>
            <a:headEnd/>
            <a:tailEnd/>
          </a:ln>
        </p:spPr>
        <p:txBody>
          <a:bodyPr/>
          <a:lstStyle/>
          <a:p>
            <a:fld id="{D1FCCCC1-74D8-437C-8A80-CA97B1EE68D5}" type="slidenum">
              <a:rPr lang="ar-SA"/>
              <a:pPr/>
              <a:t>5</a:t>
            </a:fld>
            <a:endParaRPr lang="en-US"/>
          </a:p>
        </p:txBody>
      </p:sp>
      <p:sp>
        <p:nvSpPr>
          <p:cNvPr id="737283" name="Rectangle 2"/>
          <p:cNvSpPr>
            <a:spLocks noGrp="1" noRot="1" noChangeAspect="1" noChangeArrowheads="1" noTextEdit="1"/>
          </p:cNvSpPr>
          <p:nvPr>
            <p:ph type="sldImg"/>
          </p:nvPr>
        </p:nvSpPr>
        <p:spPr>
          <a:ln/>
        </p:spPr>
      </p:sp>
      <p:sp>
        <p:nvSpPr>
          <p:cNvPr id="73728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7"/>
          <p:cNvSpPr>
            <a:spLocks noGrp="1" noChangeArrowheads="1"/>
          </p:cNvSpPr>
          <p:nvPr>
            <p:ph type="sldNum" sz="quarter" idx="5"/>
          </p:nvPr>
        </p:nvSpPr>
        <p:spPr>
          <a:noFill/>
          <a:ln>
            <a:miter lim="800000"/>
            <a:headEnd/>
            <a:tailEnd/>
          </a:ln>
        </p:spPr>
        <p:txBody>
          <a:bodyPr/>
          <a:lstStyle/>
          <a:p>
            <a:fld id="{035063AE-C371-470A-98EE-5E61C207F5E0}" type="slidenum">
              <a:rPr lang="ar-SA"/>
              <a:pPr/>
              <a:t>6</a:t>
            </a:fld>
            <a:endParaRPr lang="en-US"/>
          </a:p>
        </p:txBody>
      </p:sp>
      <p:sp>
        <p:nvSpPr>
          <p:cNvPr id="738307" name="Rectangle 2"/>
          <p:cNvSpPr>
            <a:spLocks noGrp="1" noRot="1" noChangeAspect="1" noChangeArrowheads="1" noTextEdit="1"/>
          </p:cNvSpPr>
          <p:nvPr>
            <p:ph type="sldImg"/>
          </p:nvPr>
        </p:nvSpPr>
        <p:spPr>
          <a:ln/>
        </p:spPr>
      </p:sp>
      <p:sp>
        <p:nvSpPr>
          <p:cNvPr id="73830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Rectangle 4"/>
          <p:cNvSpPr>
            <a:spLocks noGrp="1" noChangeArrowheads="1"/>
          </p:cNvSpPr>
          <p:nvPr>
            <p:ph type="dt" sz="half" idx="10"/>
          </p:nvPr>
        </p:nvSpPr>
        <p:spPr>
          <a:ln/>
        </p:spPr>
        <p:txBody>
          <a:bodyPr/>
          <a:lstStyle>
            <a:lvl1pPr>
              <a:defRPr/>
            </a:lvl1pPr>
          </a:lstStyle>
          <a:p>
            <a:pPr>
              <a:defRPr/>
            </a:pPr>
            <a:fld id="{96524A0B-AB79-41C7-A7BF-B5863C586EF9}" type="datetime2">
              <a:rPr lang="ar-SA"/>
              <a:pPr>
                <a:defRPr/>
              </a:pPr>
              <a:t>الثلاثاء، 04 ذو القعدة، 1444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124513-8DE0-41FE-B694-EBFD111FE17D}" type="slidenum">
              <a:rPr lang="ar-SA"/>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4"/>
          <p:cNvSpPr>
            <a:spLocks noGrp="1" noChangeArrowheads="1"/>
          </p:cNvSpPr>
          <p:nvPr>
            <p:ph type="dt" sz="half" idx="10"/>
          </p:nvPr>
        </p:nvSpPr>
        <p:spPr>
          <a:ln/>
        </p:spPr>
        <p:txBody>
          <a:bodyPr/>
          <a:lstStyle>
            <a:lvl1pPr>
              <a:defRPr/>
            </a:lvl1pPr>
          </a:lstStyle>
          <a:p>
            <a:pPr>
              <a:defRPr/>
            </a:pPr>
            <a:fld id="{DF04D874-7D38-4487-8BBF-F74E9221547B}" type="datetime2">
              <a:rPr lang="ar-SA"/>
              <a:pPr>
                <a:defRPr/>
              </a:pPr>
              <a:t>الثلاثاء، 04 ذو القعدة، 1444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002C2F-EF2B-489B-AB3C-14F0E0F0E23E}" type="slidenum">
              <a:rPr lang="ar-SA"/>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15100" y="609600"/>
            <a:ext cx="1943100" cy="54864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685800" y="609600"/>
            <a:ext cx="5676900" cy="5486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4"/>
          <p:cNvSpPr>
            <a:spLocks noGrp="1" noChangeArrowheads="1"/>
          </p:cNvSpPr>
          <p:nvPr>
            <p:ph type="dt" sz="half" idx="10"/>
          </p:nvPr>
        </p:nvSpPr>
        <p:spPr>
          <a:ln/>
        </p:spPr>
        <p:txBody>
          <a:bodyPr/>
          <a:lstStyle>
            <a:lvl1pPr>
              <a:defRPr/>
            </a:lvl1pPr>
          </a:lstStyle>
          <a:p>
            <a:pPr>
              <a:defRPr/>
            </a:pPr>
            <a:fld id="{AE29363C-A55D-4BEF-9CF9-9195980A3A9A}" type="datetime2">
              <a:rPr lang="ar-SA"/>
              <a:pPr>
                <a:defRPr/>
              </a:pPr>
              <a:t>الثلاثاء، 04 ذو القعدة، 1444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88FD4E-EB92-4B8D-8151-1710E74E4061}" type="slidenum">
              <a:rPr lang="ar-SA"/>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عنوان ومخطط أو مخطط هيكلي">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143000"/>
          </a:xfrm>
        </p:spPr>
        <p:txBody>
          <a:bodyPr/>
          <a:lstStyle/>
          <a:p>
            <a:r>
              <a:rPr lang="ar-SA" smtClean="0"/>
              <a:t>انقر لتحرير نمط العنوان الرئيسي</a:t>
            </a:r>
            <a:endParaRPr lang="ar-IQ"/>
          </a:p>
        </p:txBody>
      </p:sp>
      <p:sp>
        <p:nvSpPr>
          <p:cNvPr id="3" name="عنصر نائب لـ SmartArt 2"/>
          <p:cNvSpPr>
            <a:spLocks noGrp="1"/>
          </p:cNvSpPr>
          <p:nvPr>
            <p:ph type="dgm" idx="1"/>
          </p:nvPr>
        </p:nvSpPr>
        <p:spPr>
          <a:xfrm>
            <a:off x="685800" y="1981200"/>
            <a:ext cx="7772400" cy="4114800"/>
          </a:xfrm>
        </p:spPr>
        <p:txBody>
          <a:bodyPr/>
          <a:lstStyle/>
          <a:p>
            <a:pPr lvl="0"/>
            <a:endParaRPr lang="ar-IQ" noProof="0" smtClean="0"/>
          </a:p>
        </p:txBody>
      </p:sp>
      <p:sp>
        <p:nvSpPr>
          <p:cNvPr id="4" name="Rectangle 4"/>
          <p:cNvSpPr>
            <a:spLocks noGrp="1" noChangeArrowheads="1"/>
          </p:cNvSpPr>
          <p:nvPr>
            <p:ph type="dt" sz="half" idx="10"/>
          </p:nvPr>
        </p:nvSpPr>
        <p:spPr>
          <a:ln/>
        </p:spPr>
        <p:txBody>
          <a:bodyPr/>
          <a:lstStyle>
            <a:lvl1pPr>
              <a:defRPr/>
            </a:lvl1pPr>
          </a:lstStyle>
          <a:p>
            <a:pPr>
              <a:defRPr/>
            </a:pPr>
            <a:fld id="{28E50637-819C-4006-9F38-94F12399CD6F}" type="datetime2">
              <a:rPr lang="ar-SA"/>
              <a:pPr>
                <a:defRPr/>
              </a:pPr>
              <a:t>الثلاثاء، 04 ذو القعدة، 1444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1046B9-BB90-45EF-94A7-A9B7C485CF87}" type="slidenum">
              <a:rPr lang="ar-SA"/>
              <a:pPr>
                <a:defRPr/>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685800" y="609600"/>
            <a:ext cx="7772400" cy="54864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3" name="Rectangle 4"/>
          <p:cNvSpPr>
            <a:spLocks noGrp="1" noChangeArrowheads="1"/>
          </p:cNvSpPr>
          <p:nvPr>
            <p:ph type="dt" sz="half" idx="10"/>
          </p:nvPr>
        </p:nvSpPr>
        <p:spPr>
          <a:ln/>
        </p:spPr>
        <p:txBody>
          <a:bodyPr/>
          <a:lstStyle>
            <a:lvl1pPr>
              <a:defRPr/>
            </a:lvl1pPr>
          </a:lstStyle>
          <a:p>
            <a:pPr>
              <a:defRPr/>
            </a:pPr>
            <a:fld id="{050CDE64-DDAA-4D06-A171-28A9FE080179}" type="datetime2">
              <a:rPr lang="ar-SA"/>
              <a:pPr>
                <a:defRPr/>
              </a:pPr>
              <a:t>الثلاثاء، 04 ذو القعدة، 1444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54F7B4-3A84-4834-A34C-E2FCB637E673}" type="slidenum">
              <a:rPr lang="ar-SA"/>
              <a:pPr>
                <a:defRPr/>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143000"/>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sz="half" idx="1"/>
          </p:nvPr>
        </p:nvSpPr>
        <p:spPr>
          <a:xfrm>
            <a:off x="685800" y="1981200"/>
            <a:ext cx="38100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981200"/>
            <a:ext cx="38100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Rectangle 4"/>
          <p:cNvSpPr>
            <a:spLocks noGrp="1" noChangeArrowheads="1"/>
          </p:cNvSpPr>
          <p:nvPr>
            <p:ph type="dt" sz="half" idx="10"/>
          </p:nvPr>
        </p:nvSpPr>
        <p:spPr>
          <a:ln/>
        </p:spPr>
        <p:txBody>
          <a:bodyPr/>
          <a:lstStyle>
            <a:lvl1pPr>
              <a:defRPr/>
            </a:lvl1pPr>
          </a:lstStyle>
          <a:p>
            <a:pPr>
              <a:defRPr/>
            </a:pPr>
            <a:fld id="{518A58C3-C2BF-42D4-95A8-7980B87EB658}" type="datetime2">
              <a:rPr lang="ar-SA"/>
              <a:pPr>
                <a:defRPr/>
              </a:pPr>
              <a:t>الثلاثاء، 04 ذو القعدة، 1444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E53D9B-21A8-4C32-8DAA-2B993F7EA7D1}" type="slidenum">
              <a:rPr lang="ar-SA"/>
              <a:pPr>
                <a:defRPr/>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عنوان، ومحتوى،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143000"/>
          </a:xfrm>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85800" y="1981200"/>
            <a:ext cx="38100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quarter" idx="2"/>
          </p:nvPr>
        </p:nvSpPr>
        <p:spPr>
          <a:xfrm>
            <a:off x="4648200" y="1981200"/>
            <a:ext cx="3810000" cy="1981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محتوى 4"/>
          <p:cNvSpPr>
            <a:spLocks noGrp="1"/>
          </p:cNvSpPr>
          <p:nvPr>
            <p:ph sz="quarter" idx="3"/>
          </p:nvPr>
        </p:nvSpPr>
        <p:spPr>
          <a:xfrm>
            <a:off x="4648200" y="4114800"/>
            <a:ext cx="3810000" cy="1981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Rectangle 4"/>
          <p:cNvSpPr>
            <a:spLocks noGrp="1" noChangeArrowheads="1"/>
          </p:cNvSpPr>
          <p:nvPr>
            <p:ph type="dt" sz="half" idx="10"/>
          </p:nvPr>
        </p:nvSpPr>
        <p:spPr>
          <a:ln/>
        </p:spPr>
        <p:txBody>
          <a:bodyPr/>
          <a:lstStyle>
            <a:lvl1pPr>
              <a:defRPr/>
            </a:lvl1pPr>
          </a:lstStyle>
          <a:p>
            <a:pPr>
              <a:defRPr/>
            </a:pPr>
            <a:fld id="{7AFD463A-D490-4E19-A2B3-D2600668F666}" type="datetime2">
              <a:rPr lang="ar-SA"/>
              <a:pPr>
                <a:defRPr/>
              </a:pPr>
              <a:t>الثلاثاء، 04 ذو القعدة، 1444</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CD8EE11E-5ACA-4C89-A867-CD5964722658}" type="slidenum">
              <a:rPr lang="ar-SA"/>
              <a:pPr>
                <a:defRPr/>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ClipArt" preserve="1">
  <p:cSld name="عنوان، ونص، وقصاصة فن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143000"/>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sz="half" idx="1"/>
          </p:nvPr>
        </p:nvSpPr>
        <p:spPr>
          <a:xfrm>
            <a:off x="685800" y="1981200"/>
            <a:ext cx="38100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قصاصة الفنية 3"/>
          <p:cNvSpPr>
            <a:spLocks noGrp="1"/>
          </p:cNvSpPr>
          <p:nvPr>
            <p:ph type="clipArt" sz="half" idx="2"/>
          </p:nvPr>
        </p:nvSpPr>
        <p:spPr>
          <a:xfrm>
            <a:off x="4648200" y="1981200"/>
            <a:ext cx="3810000" cy="4114800"/>
          </a:xfrm>
        </p:spPr>
        <p:txBody>
          <a:bodyPr/>
          <a:lstStyle/>
          <a:p>
            <a:pPr lvl="0"/>
            <a:endParaRPr lang="ar-IQ" noProof="0" smtClean="0"/>
          </a:p>
        </p:txBody>
      </p:sp>
      <p:sp>
        <p:nvSpPr>
          <p:cNvPr id="5" name="Rectangle 4"/>
          <p:cNvSpPr>
            <a:spLocks noGrp="1" noChangeArrowheads="1"/>
          </p:cNvSpPr>
          <p:nvPr>
            <p:ph type="dt" sz="half" idx="10"/>
          </p:nvPr>
        </p:nvSpPr>
        <p:spPr>
          <a:ln/>
        </p:spPr>
        <p:txBody>
          <a:bodyPr/>
          <a:lstStyle>
            <a:lvl1pPr>
              <a:defRPr/>
            </a:lvl1pPr>
          </a:lstStyle>
          <a:p>
            <a:pPr>
              <a:defRPr/>
            </a:pPr>
            <a:fld id="{86F0CEA7-472A-4147-80C2-379F915730AC}" type="datetime2">
              <a:rPr lang="ar-SA"/>
              <a:pPr>
                <a:defRPr/>
              </a:pPr>
              <a:t>الثلاثاء، 04 ذو القعدة، 1444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3EA696-B9E5-4AA1-857B-226C6BD4D11B}" type="slidenum">
              <a:rPr lang="ar-SA"/>
              <a:pPr>
                <a:defRPr/>
              </a:pPr>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reserve="1">
  <p:cSld name="عنوان، ومحتوى، ونص">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143000"/>
          </a:xfrm>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85800" y="1981200"/>
            <a:ext cx="38100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648200" y="1981200"/>
            <a:ext cx="38100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Rectangle 4"/>
          <p:cNvSpPr>
            <a:spLocks noGrp="1" noChangeArrowheads="1"/>
          </p:cNvSpPr>
          <p:nvPr>
            <p:ph type="dt" sz="half" idx="10"/>
          </p:nvPr>
        </p:nvSpPr>
        <p:spPr>
          <a:ln/>
        </p:spPr>
        <p:txBody>
          <a:bodyPr/>
          <a:lstStyle>
            <a:lvl1pPr>
              <a:defRPr/>
            </a:lvl1pPr>
          </a:lstStyle>
          <a:p>
            <a:pPr>
              <a:defRPr/>
            </a:pPr>
            <a:fld id="{0C9360DB-83F2-4B47-83D1-7FC82919C2F7}" type="datetime2">
              <a:rPr lang="ar-SA"/>
              <a:pPr>
                <a:defRPr/>
              </a:pPr>
              <a:t>الثلاثاء، 04 ذو القعدة، 1444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E4EA1C-B0E4-4C9C-AEB2-A3D531E6C1CE}" type="slidenum">
              <a:rPr lang="ar-SA"/>
              <a:pPr>
                <a:defRPr/>
              </a:pPr>
              <a:t>‹N°›</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TwoObj" preserve="1">
  <p:cSld name="عنوان، ونص،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143000"/>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sz="half" idx="1"/>
          </p:nvPr>
        </p:nvSpPr>
        <p:spPr>
          <a:xfrm>
            <a:off x="685800" y="1981200"/>
            <a:ext cx="38100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quarter" idx="2"/>
          </p:nvPr>
        </p:nvSpPr>
        <p:spPr>
          <a:xfrm>
            <a:off x="4648200" y="1981200"/>
            <a:ext cx="3810000" cy="1981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محتوى 4"/>
          <p:cNvSpPr>
            <a:spLocks noGrp="1"/>
          </p:cNvSpPr>
          <p:nvPr>
            <p:ph sz="quarter" idx="3"/>
          </p:nvPr>
        </p:nvSpPr>
        <p:spPr>
          <a:xfrm>
            <a:off x="4648200" y="4114800"/>
            <a:ext cx="3810000" cy="1981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Rectangle 4"/>
          <p:cNvSpPr>
            <a:spLocks noGrp="1" noChangeArrowheads="1"/>
          </p:cNvSpPr>
          <p:nvPr>
            <p:ph type="dt" sz="half" idx="10"/>
          </p:nvPr>
        </p:nvSpPr>
        <p:spPr>
          <a:ln/>
        </p:spPr>
        <p:txBody>
          <a:bodyPr/>
          <a:lstStyle>
            <a:lvl1pPr>
              <a:defRPr/>
            </a:lvl1pPr>
          </a:lstStyle>
          <a:p>
            <a:pPr>
              <a:defRPr/>
            </a:pPr>
            <a:fld id="{F5114FB8-9F08-409B-B67A-39863B7DABAC}" type="datetime2">
              <a:rPr lang="ar-SA"/>
              <a:pPr>
                <a:defRPr/>
              </a:pPr>
              <a:t>الثلاثاء، 04 ذو القعدة، 1444</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AFCFAAA0-0C9B-4B9A-A4A6-B615FE55B8B1}" type="slidenum">
              <a:rPr lang="ar-SA"/>
              <a:pPr>
                <a:defRPr/>
              </a:pPr>
              <a:t>‹N°›</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Tx" preserve="1">
  <p:cSld name="عنوان، واثنان من المحتوى والنص">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143000"/>
          </a:xfrm>
        </p:spPr>
        <p:txBody>
          <a:bodyPr/>
          <a:lstStyle/>
          <a:p>
            <a:r>
              <a:rPr lang="ar-SA" smtClean="0"/>
              <a:t>انقر لتحرير نمط العنوان الرئيسي</a:t>
            </a:r>
            <a:endParaRPr lang="ar-IQ"/>
          </a:p>
        </p:txBody>
      </p:sp>
      <p:sp>
        <p:nvSpPr>
          <p:cNvPr id="3" name="عنصر نائب للمحتوى 2"/>
          <p:cNvSpPr>
            <a:spLocks noGrp="1"/>
          </p:cNvSpPr>
          <p:nvPr>
            <p:ph sz="quarter" idx="1"/>
          </p:nvPr>
        </p:nvSpPr>
        <p:spPr>
          <a:xfrm>
            <a:off x="685800" y="1981200"/>
            <a:ext cx="3810000" cy="1981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quarter" idx="2"/>
          </p:nvPr>
        </p:nvSpPr>
        <p:spPr>
          <a:xfrm>
            <a:off x="685800" y="4114800"/>
            <a:ext cx="3810000" cy="1981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half" idx="3"/>
          </p:nvPr>
        </p:nvSpPr>
        <p:spPr>
          <a:xfrm>
            <a:off x="4648200" y="1981200"/>
            <a:ext cx="38100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Rectangle 4"/>
          <p:cNvSpPr>
            <a:spLocks noGrp="1" noChangeArrowheads="1"/>
          </p:cNvSpPr>
          <p:nvPr>
            <p:ph type="dt" sz="half" idx="10"/>
          </p:nvPr>
        </p:nvSpPr>
        <p:spPr>
          <a:ln/>
        </p:spPr>
        <p:txBody>
          <a:bodyPr/>
          <a:lstStyle>
            <a:lvl1pPr>
              <a:defRPr/>
            </a:lvl1pPr>
          </a:lstStyle>
          <a:p>
            <a:pPr>
              <a:defRPr/>
            </a:pPr>
            <a:fld id="{4E78851B-5971-41F5-B865-586CD83A38BA}" type="datetime2">
              <a:rPr lang="ar-SA"/>
              <a:pPr>
                <a:defRPr/>
              </a:pPr>
              <a:t>الثلاثاء، 04 ذو القعدة، 1444</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18F11CAE-10B7-434F-B361-A44C87AF255D}" type="slidenum">
              <a:rPr lang="ar-SA"/>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4"/>
          <p:cNvSpPr>
            <a:spLocks noGrp="1" noChangeArrowheads="1"/>
          </p:cNvSpPr>
          <p:nvPr>
            <p:ph type="dt" sz="half" idx="10"/>
          </p:nvPr>
        </p:nvSpPr>
        <p:spPr>
          <a:ln/>
        </p:spPr>
        <p:txBody>
          <a:bodyPr/>
          <a:lstStyle>
            <a:lvl1pPr>
              <a:defRPr/>
            </a:lvl1pPr>
          </a:lstStyle>
          <a:p>
            <a:pPr>
              <a:defRPr/>
            </a:pPr>
            <a:fld id="{E419FEE9-6EAE-4DEC-8243-48B12B53FF69}" type="datetime2">
              <a:rPr lang="ar-SA"/>
              <a:pPr>
                <a:defRPr/>
              </a:pPr>
              <a:t>الثلاثاء، 04 ذو القعدة، 1444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C3BF7BD-E643-49CB-AE93-831E8EF6CC3F}" type="slidenum">
              <a:rPr lang="ar-SA"/>
              <a:pPr>
                <a:defRPr/>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AndObj" preserve="1">
  <p:cSld name="عنوان، واثنان من المحتوى،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143000"/>
          </a:xfrm>
        </p:spPr>
        <p:txBody>
          <a:bodyPr/>
          <a:lstStyle/>
          <a:p>
            <a:r>
              <a:rPr lang="ar-SA" smtClean="0"/>
              <a:t>انقر لتحرير نمط العنوان الرئيسي</a:t>
            </a:r>
            <a:endParaRPr lang="ar-IQ"/>
          </a:p>
        </p:txBody>
      </p:sp>
      <p:sp>
        <p:nvSpPr>
          <p:cNvPr id="3" name="عنصر نائب للمحتوى 2"/>
          <p:cNvSpPr>
            <a:spLocks noGrp="1"/>
          </p:cNvSpPr>
          <p:nvPr>
            <p:ph sz="quarter" idx="1"/>
          </p:nvPr>
        </p:nvSpPr>
        <p:spPr>
          <a:xfrm>
            <a:off x="685800" y="1981200"/>
            <a:ext cx="3810000" cy="1981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quarter" idx="2"/>
          </p:nvPr>
        </p:nvSpPr>
        <p:spPr>
          <a:xfrm>
            <a:off x="685800" y="4114800"/>
            <a:ext cx="3810000" cy="1981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محتوى 4"/>
          <p:cNvSpPr>
            <a:spLocks noGrp="1"/>
          </p:cNvSpPr>
          <p:nvPr>
            <p:ph sz="half" idx="3"/>
          </p:nvPr>
        </p:nvSpPr>
        <p:spPr>
          <a:xfrm>
            <a:off x="4648200" y="1981200"/>
            <a:ext cx="38100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Rectangle 4"/>
          <p:cNvSpPr>
            <a:spLocks noGrp="1" noChangeArrowheads="1"/>
          </p:cNvSpPr>
          <p:nvPr>
            <p:ph type="dt" sz="half" idx="10"/>
          </p:nvPr>
        </p:nvSpPr>
        <p:spPr>
          <a:ln/>
        </p:spPr>
        <p:txBody>
          <a:bodyPr/>
          <a:lstStyle>
            <a:lvl1pPr>
              <a:defRPr/>
            </a:lvl1pPr>
          </a:lstStyle>
          <a:p>
            <a:pPr>
              <a:defRPr/>
            </a:pPr>
            <a:fld id="{E537FB2E-87EC-48D9-826F-779BB0E291A2}" type="datetime2">
              <a:rPr lang="ar-SA"/>
              <a:pPr>
                <a:defRPr/>
              </a:pPr>
              <a:t>الثلاثاء، 04 ذو القعدة، 1444</a:t>
            </a:fld>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F716680-EF9B-424C-9DEB-0457D23AA553}" type="slidenum">
              <a:rPr lang="ar-SA"/>
              <a:pPr>
                <a:defRPr/>
              </a:pPr>
              <a:t>‹N°›</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clipArtAndTx" preserve="1">
  <p:cSld name="عنوان، وقصاصة فنية، ونص">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609600"/>
            <a:ext cx="7772400" cy="1143000"/>
          </a:xfrm>
        </p:spPr>
        <p:txBody>
          <a:bodyPr/>
          <a:lstStyle/>
          <a:p>
            <a:r>
              <a:rPr lang="ar-SA" smtClean="0"/>
              <a:t>انقر لتحرير نمط العنوان الرئيسي</a:t>
            </a:r>
            <a:endParaRPr lang="ar-IQ"/>
          </a:p>
        </p:txBody>
      </p:sp>
      <p:sp>
        <p:nvSpPr>
          <p:cNvPr id="3" name="عنصر نائب للقصاصة الفنية 2"/>
          <p:cNvSpPr>
            <a:spLocks noGrp="1"/>
          </p:cNvSpPr>
          <p:nvPr>
            <p:ph type="clipArt" sz="half" idx="1"/>
          </p:nvPr>
        </p:nvSpPr>
        <p:spPr>
          <a:xfrm>
            <a:off x="685800" y="1981200"/>
            <a:ext cx="3810000" cy="4114800"/>
          </a:xfrm>
        </p:spPr>
        <p:txBody>
          <a:bodyPr/>
          <a:lstStyle/>
          <a:p>
            <a:pPr lvl="0"/>
            <a:endParaRPr lang="ar-IQ" noProof="0" smtClean="0"/>
          </a:p>
        </p:txBody>
      </p:sp>
      <p:sp>
        <p:nvSpPr>
          <p:cNvPr id="4" name="عنصر نائب للنص 3"/>
          <p:cNvSpPr>
            <a:spLocks noGrp="1"/>
          </p:cNvSpPr>
          <p:nvPr>
            <p:ph type="body" sz="half" idx="2"/>
          </p:nvPr>
        </p:nvSpPr>
        <p:spPr>
          <a:xfrm>
            <a:off x="4648200" y="1981200"/>
            <a:ext cx="38100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Rectangle 4"/>
          <p:cNvSpPr>
            <a:spLocks noGrp="1" noChangeArrowheads="1"/>
          </p:cNvSpPr>
          <p:nvPr>
            <p:ph type="dt" sz="half" idx="10"/>
          </p:nvPr>
        </p:nvSpPr>
        <p:spPr>
          <a:ln/>
        </p:spPr>
        <p:txBody>
          <a:bodyPr/>
          <a:lstStyle>
            <a:lvl1pPr>
              <a:defRPr/>
            </a:lvl1pPr>
          </a:lstStyle>
          <a:p>
            <a:pPr>
              <a:defRPr/>
            </a:pPr>
            <a:fld id="{537C157C-E10C-4B5E-8FA3-B81E06AD5A00}" type="datetime2">
              <a:rPr lang="ar-SA"/>
              <a:pPr>
                <a:defRPr/>
              </a:pPr>
              <a:t>الثلاثاء، 04 ذو القعدة، 1444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F0B54F-24E9-4BCB-A5CC-48433A09D213}" type="slidenum">
              <a:rPr lang="ar-SA"/>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4FB38D5A-F4F9-4041-9A4B-3B4BCC0702EA}" type="datetime2">
              <a:rPr lang="ar-SA"/>
              <a:pPr>
                <a:defRPr/>
              </a:pPr>
              <a:t>الثلاثاء، 04 ذو القعدة، 1444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332208-58F9-448D-9C09-291A7E714154}" type="slidenum">
              <a:rPr lang="ar-SA"/>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Rectangle 4"/>
          <p:cNvSpPr>
            <a:spLocks noGrp="1" noChangeArrowheads="1"/>
          </p:cNvSpPr>
          <p:nvPr>
            <p:ph type="dt" sz="half" idx="10"/>
          </p:nvPr>
        </p:nvSpPr>
        <p:spPr>
          <a:ln/>
        </p:spPr>
        <p:txBody>
          <a:bodyPr/>
          <a:lstStyle>
            <a:lvl1pPr>
              <a:defRPr/>
            </a:lvl1pPr>
          </a:lstStyle>
          <a:p>
            <a:pPr>
              <a:defRPr/>
            </a:pPr>
            <a:fld id="{A9AFBF14-CC9B-4E05-B13B-7080144C326D}" type="datetime2">
              <a:rPr lang="ar-SA"/>
              <a:pPr>
                <a:defRPr/>
              </a:pPr>
              <a:t>الثلاثاء، 04 ذو القعدة، 1444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4464B3-C06F-4F88-ABA8-4E7C94EC2618}" type="slidenum">
              <a:rPr lang="ar-SA"/>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Rectangle 4"/>
          <p:cNvSpPr>
            <a:spLocks noGrp="1" noChangeArrowheads="1"/>
          </p:cNvSpPr>
          <p:nvPr>
            <p:ph type="dt" sz="half" idx="10"/>
          </p:nvPr>
        </p:nvSpPr>
        <p:spPr>
          <a:ln/>
        </p:spPr>
        <p:txBody>
          <a:bodyPr/>
          <a:lstStyle>
            <a:lvl1pPr>
              <a:defRPr/>
            </a:lvl1pPr>
          </a:lstStyle>
          <a:p>
            <a:pPr>
              <a:defRPr/>
            </a:pPr>
            <a:fld id="{4B240570-602F-47B1-A035-E7F31A2C6303}" type="datetime2">
              <a:rPr lang="ar-SA"/>
              <a:pPr>
                <a:defRPr/>
              </a:pPr>
              <a:t>الثلاثاء، 04 ذو القعدة، 1444</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1002202-52DF-4D50-8A5B-3D68420192F7}" type="slidenum">
              <a:rPr lang="ar-SA"/>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Rectangle 4"/>
          <p:cNvSpPr>
            <a:spLocks noGrp="1" noChangeArrowheads="1"/>
          </p:cNvSpPr>
          <p:nvPr>
            <p:ph type="dt" sz="half" idx="10"/>
          </p:nvPr>
        </p:nvSpPr>
        <p:spPr>
          <a:ln/>
        </p:spPr>
        <p:txBody>
          <a:bodyPr/>
          <a:lstStyle>
            <a:lvl1pPr>
              <a:defRPr/>
            </a:lvl1pPr>
          </a:lstStyle>
          <a:p>
            <a:pPr>
              <a:defRPr/>
            </a:pPr>
            <a:fld id="{FF295147-21D3-494C-A2DE-A56D41B96A0F}" type="datetime2">
              <a:rPr lang="ar-SA"/>
              <a:pPr>
                <a:defRPr/>
              </a:pPr>
              <a:t>الثلاثاء، 04 ذو القعدة، 1444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33A6B9-F9BE-4FAC-919A-CD6747EFF7FF}" type="slidenum">
              <a:rPr lang="ar-SA"/>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8576495-1C4C-412F-BEEF-A662B3FDA752}" type="datetime2">
              <a:rPr lang="ar-SA"/>
              <a:pPr>
                <a:defRPr/>
              </a:pPr>
              <a:t>الثلاثاء، 04 ذو القعدة، 1444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49523E9-D163-4F8F-8D95-1474D3CC44D9}" type="slidenum">
              <a:rPr lang="ar-SA"/>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FA9D93D3-557F-4F2B-8C9E-5DD84F822821}" type="datetime2">
              <a:rPr lang="ar-SA"/>
              <a:pPr>
                <a:defRPr/>
              </a:pPr>
              <a:t>الثلاثاء، 04 ذو القعدة، 1444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0E0B48-255D-4AFF-8DA9-921684191E6E}" type="slidenum">
              <a:rPr lang="ar-SA"/>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A07202A4-1820-4D6B-84D6-3FEA24C0C0CC}" type="datetime2">
              <a:rPr lang="ar-SA"/>
              <a:pPr>
                <a:defRPr/>
              </a:pPr>
              <a:t>الثلاثاء، 04 ذو القعدة، 1444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10D80D-9F1F-4638-8252-5B689FE30417}" type="slidenum">
              <a:rPr lang="ar-SA"/>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276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a:defRPr sz="1400" smtClean="0">
                <a:cs typeface="+mn-cs"/>
              </a:defRPr>
            </a:lvl1pPr>
          </a:lstStyle>
          <a:p>
            <a:pPr>
              <a:defRPr/>
            </a:pPr>
            <a:fld id="{F48C610C-3C27-4A8D-B976-728790391476}" type="datetime2">
              <a:rPr lang="ar-SA"/>
              <a:pPr>
                <a:defRPr/>
              </a:pPr>
              <a:t>الثلاثاء، 04 ذو القعدة، 1444</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a:defRPr sz="1400" smtClean="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0">
              <a:defRPr sz="1400" smtClean="0">
                <a:cs typeface="+mn-cs"/>
              </a:defRPr>
            </a:lvl1pPr>
          </a:lstStyle>
          <a:p>
            <a:pPr>
              <a:defRPr/>
            </a:pPr>
            <a:fld id="{215885C4-17C5-4F6A-A3DF-B0BC73BEFC9A}" type="slidenum">
              <a:rPr lang="ar-SA"/>
              <a:pPr>
                <a:defRPr/>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hf hdr="0" ftr="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Times New Roman" pitchFamily="18" charset="0"/>
          <a:cs typeface="Arial" pitchFamily="34" charset="0"/>
        </a:defRPr>
      </a:lvl2pPr>
      <a:lvl3pPr algn="ctr" rtl="1" eaLnBrk="0" fontAlgn="base" hangingPunct="0">
        <a:spcBef>
          <a:spcPct val="0"/>
        </a:spcBef>
        <a:spcAft>
          <a:spcPct val="0"/>
        </a:spcAft>
        <a:defRPr sz="4400">
          <a:solidFill>
            <a:schemeClr val="tx2"/>
          </a:solidFill>
          <a:latin typeface="Times New Roman" pitchFamily="18" charset="0"/>
          <a:cs typeface="Arial" pitchFamily="34" charset="0"/>
        </a:defRPr>
      </a:lvl3pPr>
      <a:lvl4pPr algn="ctr" rtl="1" eaLnBrk="0" fontAlgn="base" hangingPunct="0">
        <a:spcBef>
          <a:spcPct val="0"/>
        </a:spcBef>
        <a:spcAft>
          <a:spcPct val="0"/>
        </a:spcAft>
        <a:defRPr sz="4400">
          <a:solidFill>
            <a:schemeClr val="tx2"/>
          </a:solidFill>
          <a:latin typeface="Times New Roman" pitchFamily="18" charset="0"/>
          <a:cs typeface="Arial" pitchFamily="34" charset="0"/>
        </a:defRPr>
      </a:lvl4pPr>
      <a:lvl5pPr algn="ctr" rtl="1" eaLnBrk="0" fontAlgn="base" hangingPunct="0">
        <a:spcBef>
          <a:spcPct val="0"/>
        </a:spcBef>
        <a:spcAft>
          <a:spcPct val="0"/>
        </a:spcAft>
        <a:defRPr sz="4400">
          <a:solidFill>
            <a:schemeClr val="tx2"/>
          </a:solidFill>
          <a:latin typeface="Times New Roman" pitchFamily="18" charset="0"/>
          <a:cs typeface="Arial" pitchFamily="34" charset="0"/>
        </a:defRPr>
      </a:lvl5pPr>
      <a:lvl6pPr marL="457200" algn="ctr" rtl="1" fontAlgn="base">
        <a:spcBef>
          <a:spcPct val="0"/>
        </a:spcBef>
        <a:spcAft>
          <a:spcPct val="0"/>
        </a:spcAft>
        <a:defRPr sz="4400">
          <a:solidFill>
            <a:schemeClr val="tx2"/>
          </a:solidFill>
          <a:latin typeface="Times New Roman" pitchFamily="18" charset="0"/>
          <a:cs typeface="Arial" pitchFamily="34" charset="0"/>
        </a:defRPr>
      </a:lvl6pPr>
      <a:lvl7pPr marL="914400" algn="ctr" rtl="1" fontAlgn="base">
        <a:spcBef>
          <a:spcPct val="0"/>
        </a:spcBef>
        <a:spcAft>
          <a:spcPct val="0"/>
        </a:spcAft>
        <a:defRPr sz="4400">
          <a:solidFill>
            <a:schemeClr val="tx2"/>
          </a:solidFill>
          <a:latin typeface="Times New Roman" pitchFamily="18" charset="0"/>
          <a:cs typeface="Arial" pitchFamily="34" charset="0"/>
        </a:defRPr>
      </a:lvl7pPr>
      <a:lvl8pPr marL="1371600" algn="ctr" rtl="1" fontAlgn="base">
        <a:spcBef>
          <a:spcPct val="0"/>
        </a:spcBef>
        <a:spcAft>
          <a:spcPct val="0"/>
        </a:spcAft>
        <a:defRPr sz="4400">
          <a:solidFill>
            <a:schemeClr val="tx2"/>
          </a:solidFill>
          <a:latin typeface="Times New Roman" pitchFamily="18" charset="0"/>
          <a:cs typeface="Arial" pitchFamily="34" charset="0"/>
        </a:defRPr>
      </a:lvl8pPr>
      <a:lvl9pPr marL="1828800" algn="ctr" rtl="1" fontAlgn="base">
        <a:spcBef>
          <a:spcPct val="0"/>
        </a:spcBef>
        <a:spcAft>
          <a:spcPct val="0"/>
        </a:spcAft>
        <a:defRPr sz="4400">
          <a:solidFill>
            <a:schemeClr val="tx2"/>
          </a:solidFill>
          <a:latin typeface="Times New Roman" pitchFamily="18"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4.xml"/><Relationship Id="rId7" Type="http://schemas.openxmlformats.org/officeDocument/2006/relationships/slide" Target="slide7.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3.xml"/><Relationship Id="rId4" Type="http://schemas.openxmlformats.org/officeDocument/2006/relationships/image" Target="../media/image1.jpeg"/><Relationship Id="rId9" Type="http://schemas.openxmlformats.org/officeDocument/2006/relationships/slide" Target="slide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p:txBody>
          <a:bodyPr/>
          <a:lstStyle/>
          <a:p>
            <a:pPr eaLnBrk="1" hangingPunct="1"/>
            <a:r>
              <a:rPr lang="ar-SA" sz="6600" smtClean="0">
                <a:sym typeface="AGA Arabesque" pitchFamily="2" charset="2"/>
              </a:rPr>
              <a:t>بسم الله الرحمن الرحيم</a:t>
            </a:r>
            <a:endParaRPr lang="en-US" sz="6600" smtClean="0">
              <a:sym typeface="AGA Arabesque" pitchFamily="2" charset="2"/>
            </a:endParaRPr>
          </a:p>
        </p:txBody>
      </p:sp>
      <p:sp>
        <p:nvSpPr>
          <p:cNvPr id="28677" name="Rectangle 3"/>
          <p:cNvSpPr>
            <a:spLocks noGrp="1" noChangeArrowheads="1"/>
          </p:cNvSpPr>
          <p:nvPr>
            <p:ph idx="1"/>
          </p:nvPr>
        </p:nvSpPr>
        <p:spPr>
          <a:xfrm>
            <a:off x="914400" y="1484313"/>
            <a:ext cx="8229600" cy="4525962"/>
          </a:xfrm>
        </p:spPr>
        <p:txBody>
          <a:bodyPr/>
          <a:lstStyle/>
          <a:p>
            <a:pPr lvl="4" eaLnBrk="1" hangingPunct="1">
              <a:buFontTx/>
              <a:buNone/>
            </a:pPr>
            <a:r>
              <a:rPr lang="ar-SA" smtClean="0"/>
              <a:t>                                                               </a:t>
            </a:r>
          </a:p>
          <a:p>
            <a:pPr lvl="4" eaLnBrk="1" hangingPunct="1">
              <a:buFontTx/>
              <a:buNone/>
            </a:pPr>
            <a:endParaRPr lang="ar-SA" smtClean="0"/>
          </a:p>
          <a:p>
            <a:pPr lvl="4" eaLnBrk="1" hangingPunct="1">
              <a:buFontTx/>
              <a:buNone/>
            </a:pPr>
            <a:endParaRPr lang="ar-SA" smtClean="0"/>
          </a:p>
          <a:p>
            <a:pPr lvl="4" eaLnBrk="1" hangingPunct="1">
              <a:buFontTx/>
              <a:buNone/>
            </a:pPr>
            <a:r>
              <a:rPr lang="ar-SA" smtClean="0"/>
              <a:t>                                                                   							</a:t>
            </a:r>
            <a:endParaRPr lang="en-US" smtClean="0"/>
          </a:p>
        </p:txBody>
      </p:sp>
      <p:sp>
        <p:nvSpPr>
          <p:cNvPr id="21"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0096C546-0B91-4968-9CDA-20709B5D684D}" type="datetime2">
              <a:rPr lang="ar-SA" smtClean="0"/>
              <a:pPr>
                <a:defRPr/>
              </a:pPr>
              <a:t>الثلاثاء، 04 ذو القعدة، 1444</a:t>
            </a:fld>
            <a:endParaRPr lang="en-US"/>
          </a:p>
        </p:txBody>
      </p:sp>
      <p:sp>
        <p:nvSpPr>
          <p:cNvPr id="23"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64D6CE4C-E091-44E8-BAC2-0ED6F582EC44}" type="slidenum">
              <a:rPr lang="ar-SA" smtClean="0"/>
              <a:pPr>
                <a:defRPr/>
              </a:pPr>
              <a:t>1</a:t>
            </a:fld>
            <a:endParaRPr lang="en-US"/>
          </a:p>
        </p:txBody>
      </p:sp>
      <p:sp>
        <p:nvSpPr>
          <p:cNvPr id="9220" name="AutoShape 4" descr="نسيج قرنفلي">
            <a:hlinkClick r:id="rId3" action="ppaction://hlinksldjump" highlightClick="1"/>
          </p:cNvPr>
          <p:cNvSpPr>
            <a:spLocks noChangeArrowheads="1"/>
          </p:cNvSpPr>
          <p:nvPr/>
        </p:nvSpPr>
        <p:spPr bwMode="auto">
          <a:xfrm>
            <a:off x="5076825" y="3502025"/>
            <a:ext cx="3743325" cy="647700"/>
          </a:xfrm>
          <a:prstGeom prst="actionButtonBlank">
            <a:avLst/>
          </a:prstGeom>
          <a:blipFill dpi="0" rotWithShape="1">
            <a:blip r:embed="rId4"/>
            <a:srcRect/>
            <a:tile tx="0" ty="0" sx="100000" sy="100000" flip="none" algn="tl"/>
          </a:blipFill>
          <a:ln w="9525">
            <a:noFill/>
            <a:miter lim="800000"/>
            <a:headEnd/>
            <a:tailEnd/>
          </a:ln>
          <a:effectLst/>
        </p:spPr>
        <p:txBody>
          <a:bodyPr wrap="none" anchor="ctr"/>
          <a:lstStyle/>
          <a:p>
            <a:endParaRPr lang="ar-IQ"/>
          </a:p>
        </p:txBody>
      </p:sp>
      <p:sp>
        <p:nvSpPr>
          <p:cNvPr id="9221" name="AutoShape 5" descr="نسيج قرنفلي">
            <a:hlinkClick r:id="rId5" action="ppaction://hlinksldjump" highlightClick="1"/>
          </p:cNvPr>
          <p:cNvSpPr>
            <a:spLocks noChangeArrowheads="1"/>
          </p:cNvSpPr>
          <p:nvPr/>
        </p:nvSpPr>
        <p:spPr bwMode="auto">
          <a:xfrm>
            <a:off x="5076825" y="2924175"/>
            <a:ext cx="3743325" cy="576263"/>
          </a:xfrm>
          <a:prstGeom prst="actionButtonBlank">
            <a:avLst/>
          </a:prstGeom>
          <a:blipFill dpi="0" rotWithShape="1">
            <a:blip r:embed="rId4"/>
            <a:srcRect/>
            <a:tile tx="0" ty="0" sx="100000" sy="100000" flip="none" algn="tl"/>
          </a:blipFill>
          <a:ln w="9525">
            <a:noFill/>
            <a:miter lim="800000"/>
            <a:headEnd/>
            <a:tailEnd/>
          </a:ln>
          <a:effectLst/>
        </p:spPr>
        <p:txBody>
          <a:bodyPr wrap="none" anchor="ctr"/>
          <a:lstStyle/>
          <a:p>
            <a:endParaRPr lang="ar-IQ"/>
          </a:p>
        </p:txBody>
      </p:sp>
      <p:sp>
        <p:nvSpPr>
          <p:cNvPr id="9222" name="AutoShape 6" descr="نسيج قرنفلي">
            <a:hlinkClick r:id="rId6" action="ppaction://hlinksldjump" highlightClick="1"/>
          </p:cNvPr>
          <p:cNvSpPr>
            <a:spLocks noChangeArrowheads="1"/>
          </p:cNvSpPr>
          <p:nvPr/>
        </p:nvSpPr>
        <p:spPr bwMode="auto">
          <a:xfrm>
            <a:off x="1042988" y="4149725"/>
            <a:ext cx="7848600" cy="647700"/>
          </a:xfrm>
          <a:prstGeom prst="actionButtonBlank">
            <a:avLst/>
          </a:prstGeom>
          <a:blipFill dpi="0" rotWithShape="1">
            <a:blip r:embed="rId4"/>
            <a:srcRect/>
            <a:tile tx="0" ty="0" sx="100000" sy="100000" flip="none" algn="tl"/>
          </a:blipFill>
          <a:ln w="9525">
            <a:noFill/>
            <a:miter lim="800000"/>
            <a:headEnd/>
            <a:tailEnd/>
          </a:ln>
          <a:effectLst/>
        </p:spPr>
        <p:txBody>
          <a:bodyPr wrap="none" anchor="ctr"/>
          <a:lstStyle/>
          <a:p>
            <a:endParaRPr lang="ar-IQ"/>
          </a:p>
        </p:txBody>
      </p:sp>
      <p:sp>
        <p:nvSpPr>
          <p:cNvPr id="9224" name="AutoShape 8" descr="نسيج قرنفلي">
            <a:hlinkClick r:id="rId7" action="ppaction://hlinksldjump" highlightClick="1"/>
          </p:cNvPr>
          <p:cNvSpPr>
            <a:spLocks noChangeArrowheads="1"/>
          </p:cNvSpPr>
          <p:nvPr/>
        </p:nvSpPr>
        <p:spPr bwMode="auto">
          <a:xfrm>
            <a:off x="1042988" y="4797425"/>
            <a:ext cx="7848600" cy="649288"/>
          </a:xfrm>
          <a:prstGeom prst="actionButtonBlank">
            <a:avLst/>
          </a:prstGeom>
          <a:blipFill dpi="0" rotWithShape="1">
            <a:blip r:embed="rId4"/>
            <a:srcRect/>
            <a:tile tx="0" ty="0" sx="100000" sy="100000" flip="none" algn="tl"/>
          </a:blipFill>
          <a:ln w="9525">
            <a:noFill/>
            <a:miter lim="800000"/>
            <a:headEnd/>
            <a:tailEnd/>
          </a:ln>
          <a:effectLst/>
        </p:spPr>
        <p:txBody>
          <a:bodyPr wrap="none" anchor="ctr"/>
          <a:lstStyle/>
          <a:p>
            <a:endParaRPr lang="ar-IQ"/>
          </a:p>
        </p:txBody>
      </p:sp>
      <p:sp>
        <p:nvSpPr>
          <p:cNvPr id="9226" name="AutoShape 10" descr="نسيج قرنفلي">
            <a:hlinkClick r:id="" action="ppaction://hlinkshowjump?jump=nextslide" highlightClick="1"/>
          </p:cNvPr>
          <p:cNvSpPr>
            <a:spLocks noChangeArrowheads="1"/>
          </p:cNvSpPr>
          <p:nvPr/>
        </p:nvSpPr>
        <p:spPr bwMode="auto">
          <a:xfrm>
            <a:off x="5076825" y="1771650"/>
            <a:ext cx="3744913" cy="576263"/>
          </a:xfrm>
          <a:prstGeom prst="actionButtonBlank">
            <a:avLst/>
          </a:prstGeom>
          <a:blipFill dpi="0" rotWithShape="1">
            <a:blip r:embed="rId4"/>
            <a:srcRect/>
            <a:tile tx="0" ty="0" sx="100000" sy="100000" flip="none" algn="tl"/>
          </a:blipFill>
          <a:ln w="9525">
            <a:noFill/>
            <a:miter lim="800000"/>
            <a:headEnd/>
            <a:tailEnd/>
          </a:ln>
          <a:effectLst/>
        </p:spPr>
        <p:txBody>
          <a:bodyPr wrap="none" anchor="ctr"/>
          <a:lstStyle/>
          <a:p>
            <a:endParaRPr lang="ar-IQ"/>
          </a:p>
        </p:txBody>
      </p:sp>
      <p:sp>
        <p:nvSpPr>
          <p:cNvPr id="9227" name="WordArt 11">
            <a:hlinkClick r:id="rId8" action="ppaction://hlinksldjump"/>
          </p:cNvPr>
          <p:cNvSpPr>
            <a:spLocks noChangeArrowheads="1" noChangeShapeType="1" noTextEdit="1"/>
          </p:cNvSpPr>
          <p:nvPr/>
        </p:nvSpPr>
        <p:spPr bwMode="auto">
          <a:xfrm>
            <a:off x="5715009" y="1785926"/>
            <a:ext cx="2960680" cy="490549"/>
          </a:xfrm>
          <a:prstGeom prst="rect">
            <a:avLst/>
          </a:prstGeom>
        </p:spPr>
        <p:txBody>
          <a:bodyPr wrap="none" fromWordArt="1">
            <a:prstTxWarp prst="textPlain">
              <a:avLst>
                <a:gd name="adj" fmla="val 50000"/>
              </a:avLst>
            </a:prstTxWarp>
          </a:bodyPr>
          <a:lstStyle/>
          <a:p>
            <a:pPr algn="ctr"/>
            <a:r>
              <a:rPr lang="ar-DZ" sz="2000" kern="10" dirty="0">
                <a:ln w="9525">
                  <a:solidFill>
                    <a:srgbClr val="000000"/>
                  </a:solidFill>
                  <a:round/>
                  <a:headEnd/>
                  <a:tailEnd/>
                </a:ln>
                <a:solidFill>
                  <a:srgbClr val="00B0F0"/>
                </a:solidFill>
                <a:latin typeface="DecoType Naskh"/>
              </a:rPr>
              <a:t>* مقدمة</a:t>
            </a:r>
            <a:endParaRPr lang="fr-FR" sz="2000" kern="10" dirty="0">
              <a:ln w="9525">
                <a:solidFill>
                  <a:srgbClr val="000000"/>
                </a:solidFill>
                <a:round/>
                <a:headEnd/>
                <a:tailEnd/>
              </a:ln>
              <a:solidFill>
                <a:srgbClr val="00B0F0"/>
              </a:solidFill>
              <a:latin typeface="DecoType Naskh"/>
            </a:endParaRPr>
          </a:p>
        </p:txBody>
      </p:sp>
      <p:sp>
        <p:nvSpPr>
          <p:cNvPr id="9228" name="WordArt 12"/>
          <p:cNvSpPr>
            <a:spLocks noChangeArrowheads="1" noChangeShapeType="1" noTextEdit="1"/>
          </p:cNvSpPr>
          <p:nvPr/>
        </p:nvSpPr>
        <p:spPr bwMode="auto">
          <a:xfrm>
            <a:off x="571472" y="1714488"/>
            <a:ext cx="4465638" cy="971550"/>
          </a:xfrm>
          <a:prstGeom prst="rect">
            <a:avLst/>
          </a:prstGeom>
        </p:spPr>
        <p:txBody>
          <a:bodyPr wrap="none" fromWordArt="1">
            <a:prstTxWarp prst="textPlain">
              <a:avLst>
                <a:gd name="adj" fmla="val 50000"/>
              </a:avLst>
            </a:prstTxWarp>
          </a:bodyPr>
          <a:lstStyle/>
          <a:p>
            <a:pPr algn="ctr"/>
            <a:r>
              <a:rPr lang="ar-DZ" sz="3600" kern="10" dirty="0" smtClean="0">
                <a:ln w="9525">
                  <a:solidFill>
                    <a:srgbClr val="000000"/>
                  </a:solidFill>
                  <a:round/>
                  <a:headEnd/>
                  <a:tailEnd/>
                </a:ln>
                <a:solidFill>
                  <a:srgbClr val="00B0F0"/>
                </a:solidFill>
                <a:latin typeface="DecoType Naskh Variants"/>
              </a:rPr>
              <a:t>الإرشاد </a:t>
            </a:r>
            <a:r>
              <a:rPr lang="ar-DZ" sz="3600" kern="10" dirty="0">
                <a:ln w="9525">
                  <a:solidFill>
                    <a:srgbClr val="000000"/>
                  </a:solidFill>
                  <a:round/>
                  <a:headEnd/>
                  <a:tailEnd/>
                </a:ln>
                <a:solidFill>
                  <a:srgbClr val="00B0F0"/>
                </a:solidFill>
                <a:latin typeface="DecoType Naskh Variants"/>
              </a:rPr>
              <a:t>والتوجيه</a:t>
            </a:r>
            <a:endParaRPr lang="fr-FR" sz="3600" kern="10" dirty="0">
              <a:ln w="9525">
                <a:solidFill>
                  <a:srgbClr val="000000"/>
                </a:solidFill>
                <a:round/>
                <a:headEnd/>
                <a:tailEnd/>
              </a:ln>
              <a:solidFill>
                <a:srgbClr val="00B0F0"/>
              </a:solidFill>
              <a:latin typeface="DecoType Naskh Variants"/>
            </a:endParaRPr>
          </a:p>
        </p:txBody>
      </p:sp>
      <p:sp>
        <p:nvSpPr>
          <p:cNvPr id="9229" name="WordArt 13">
            <a:hlinkClick r:id="rId6" action="ppaction://hlinksldjump"/>
          </p:cNvPr>
          <p:cNvSpPr>
            <a:spLocks noChangeArrowheads="1" noChangeShapeType="1" noTextEdit="1"/>
          </p:cNvSpPr>
          <p:nvPr/>
        </p:nvSpPr>
        <p:spPr bwMode="auto">
          <a:xfrm>
            <a:off x="5292725" y="2997200"/>
            <a:ext cx="3311525" cy="431800"/>
          </a:xfrm>
          <a:prstGeom prst="rect">
            <a:avLst/>
          </a:prstGeom>
        </p:spPr>
        <p:txBody>
          <a:bodyPr wrap="none" fromWordArt="1">
            <a:prstTxWarp prst="textPlain">
              <a:avLst>
                <a:gd name="adj" fmla="val 50000"/>
              </a:avLst>
            </a:prstTxWarp>
          </a:bodyPr>
          <a:lstStyle/>
          <a:p>
            <a:pPr algn="ctr"/>
            <a:r>
              <a:rPr lang="ar-DZ" sz="2000" kern="10">
                <a:ln w="9525">
                  <a:solidFill>
                    <a:srgbClr val="000000"/>
                  </a:solidFill>
                  <a:round/>
                  <a:headEnd/>
                  <a:tailEnd/>
                </a:ln>
                <a:solidFill>
                  <a:srgbClr val="000000"/>
                </a:solidFill>
                <a:latin typeface="DecoType Naskh"/>
              </a:rPr>
              <a:t>1/ مرحلة التركيز على التوجيه المهني</a:t>
            </a:r>
            <a:endParaRPr lang="fr-FR" sz="2000" kern="10">
              <a:ln w="9525">
                <a:solidFill>
                  <a:srgbClr val="000000"/>
                </a:solidFill>
                <a:round/>
                <a:headEnd/>
                <a:tailEnd/>
              </a:ln>
              <a:solidFill>
                <a:srgbClr val="000000"/>
              </a:solidFill>
              <a:latin typeface="DecoType Naskh"/>
            </a:endParaRPr>
          </a:p>
        </p:txBody>
      </p:sp>
      <p:sp>
        <p:nvSpPr>
          <p:cNvPr id="9230" name="WordArt 14">
            <a:hlinkClick r:id="rId7" action="ppaction://hlinksldjump"/>
          </p:cNvPr>
          <p:cNvSpPr>
            <a:spLocks noChangeArrowheads="1" noChangeShapeType="1" noTextEdit="1"/>
          </p:cNvSpPr>
          <p:nvPr/>
        </p:nvSpPr>
        <p:spPr bwMode="auto">
          <a:xfrm>
            <a:off x="5292725" y="3573463"/>
            <a:ext cx="3455988" cy="431800"/>
          </a:xfrm>
          <a:prstGeom prst="rect">
            <a:avLst/>
          </a:prstGeom>
        </p:spPr>
        <p:txBody>
          <a:bodyPr wrap="none" fromWordArt="1">
            <a:prstTxWarp prst="textPlain">
              <a:avLst>
                <a:gd name="adj" fmla="val 50000"/>
              </a:avLst>
            </a:prstTxWarp>
          </a:bodyPr>
          <a:lstStyle/>
          <a:p>
            <a:pPr algn="ctr"/>
            <a:r>
              <a:rPr lang="ar-DZ" sz="2000" kern="10">
                <a:ln w="9525">
                  <a:solidFill>
                    <a:srgbClr val="000000"/>
                  </a:solidFill>
                  <a:round/>
                  <a:headEnd/>
                  <a:tailEnd/>
                </a:ln>
                <a:solidFill>
                  <a:srgbClr val="000000"/>
                </a:solidFill>
                <a:latin typeface="DecoType Naskh"/>
              </a:rPr>
              <a:t>2/ مرحلة التركيز على التوجيه المدرسي</a:t>
            </a:r>
            <a:endParaRPr lang="fr-FR" sz="2000" kern="10">
              <a:ln w="9525">
                <a:solidFill>
                  <a:srgbClr val="000000"/>
                </a:solidFill>
                <a:round/>
                <a:headEnd/>
                <a:tailEnd/>
              </a:ln>
              <a:solidFill>
                <a:srgbClr val="000000"/>
              </a:solidFill>
              <a:latin typeface="DecoType Naskh"/>
            </a:endParaRPr>
          </a:p>
        </p:txBody>
      </p:sp>
      <p:sp>
        <p:nvSpPr>
          <p:cNvPr id="9231" name="WordArt 15">
            <a:hlinkClick r:id="rId7" action="ppaction://hlinksldjump"/>
          </p:cNvPr>
          <p:cNvSpPr>
            <a:spLocks noChangeArrowheads="1" noChangeShapeType="1" noTextEdit="1"/>
          </p:cNvSpPr>
          <p:nvPr/>
        </p:nvSpPr>
        <p:spPr bwMode="auto">
          <a:xfrm>
            <a:off x="5292725" y="4222750"/>
            <a:ext cx="3408363" cy="503238"/>
          </a:xfrm>
          <a:prstGeom prst="rect">
            <a:avLst/>
          </a:prstGeom>
        </p:spPr>
        <p:txBody>
          <a:bodyPr wrap="none" fromWordArt="1">
            <a:prstTxWarp prst="textPlain">
              <a:avLst>
                <a:gd name="adj" fmla="val 50000"/>
              </a:avLst>
            </a:prstTxWarp>
          </a:bodyPr>
          <a:lstStyle/>
          <a:p>
            <a:pPr algn="ctr"/>
            <a:r>
              <a:rPr lang="ar-DZ" sz="2000" kern="10" dirty="0">
                <a:ln w="9525">
                  <a:solidFill>
                    <a:srgbClr val="000000"/>
                  </a:solidFill>
                  <a:round/>
                  <a:headEnd/>
                  <a:tailEnd/>
                </a:ln>
                <a:solidFill>
                  <a:srgbClr val="000000"/>
                </a:solidFill>
                <a:latin typeface="DecoType Naskh"/>
              </a:rPr>
              <a:t>3/ مرحلة علم النفس </a:t>
            </a:r>
            <a:r>
              <a:rPr lang="ar-DZ" sz="2000" kern="10" dirty="0" err="1">
                <a:ln w="9525">
                  <a:solidFill>
                    <a:srgbClr val="000000"/>
                  </a:solidFill>
                  <a:round/>
                  <a:headEnd/>
                  <a:tailEnd/>
                </a:ln>
                <a:solidFill>
                  <a:srgbClr val="000000"/>
                </a:solidFill>
                <a:latin typeface="DecoType Naskh"/>
              </a:rPr>
              <a:t>الارشادي</a:t>
            </a:r>
            <a:endParaRPr lang="fr-FR" sz="2000" kern="10" dirty="0">
              <a:ln w="9525">
                <a:solidFill>
                  <a:srgbClr val="000000"/>
                </a:solidFill>
                <a:round/>
                <a:headEnd/>
                <a:tailEnd/>
              </a:ln>
              <a:solidFill>
                <a:srgbClr val="000000"/>
              </a:solidFill>
              <a:latin typeface="DecoType Naskh"/>
            </a:endParaRPr>
          </a:p>
        </p:txBody>
      </p:sp>
      <p:sp>
        <p:nvSpPr>
          <p:cNvPr id="9232" name="WordArt 16">
            <a:hlinkClick r:id="rId9" action="ppaction://hlinksldjump"/>
          </p:cNvPr>
          <p:cNvSpPr>
            <a:spLocks noChangeArrowheads="1" noChangeShapeType="1" noTextEdit="1"/>
          </p:cNvSpPr>
          <p:nvPr/>
        </p:nvSpPr>
        <p:spPr bwMode="auto">
          <a:xfrm>
            <a:off x="5219700" y="4870450"/>
            <a:ext cx="3459163" cy="503238"/>
          </a:xfrm>
          <a:prstGeom prst="rect">
            <a:avLst/>
          </a:prstGeom>
        </p:spPr>
        <p:txBody>
          <a:bodyPr wrap="none" fromWordArt="1">
            <a:prstTxWarp prst="textPlain">
              <a:avLst>
                <a:gd name="adj" fmla="val 50000"/>
              </a:avLst>
            </a:prstTxWarp>
          </a:bodyPr>
          <a:lstStyle/>
          <a:p>
            <a:pPr algn="ctr"/>
            <a:r>
              <a:rPr lang="ar-DZ" sz="2000" kern="10">
                <a:ln w="9525">
                  <a:solidFill>
                    <a:srgbClr val="000000"/>
                  </a:solidFill>
                  <a:round/>
                  <a:headEnd/>
                  <a:tailEnd/>
                </a:ln>
                <a:solidFill>
                  <a:srgbClr val="000000"/>
                </a:solidFill>
                <a:latin typeface="DecoType Naskh"/>
              </a:rPr>
              <a:t>* الحاجه الى الارشاد والتوجيه</a:t>
            </a:r>
            <a:endParaRPr lang="fr-FR" sz="2000" kern="10">
              <a:ln w="9525">
                <a:solidFill>
                  <a:srgbClr val="000000"/>
                </a:solidFill>
                <a:round/>
                <a:headEnd/>
                <a:tailEnd/>
              </a:ln>
              <a:solidFill>
                <a:srgbClr val="000000"/>
              </a:solidFill>
              <a:latin typeface="DecoType Naskh"/>
            </a:endParaRPr>
          </a:p>
        </p:txBody>
      </p:sp>
      <p:sp>
        <p:nvSpPr>
          <p:cNvPr id="9235" name="AutoShape 19" descr="نسيج قرنفلي">
            <a:hlinkClick r:id="rId5" action="ppaction://hlinksldjump" highlightClick="1"/>
          </p:cNvPr>
          <p:cNvSpPr>
            <a:spLocks noChangeArrowheads="1"/>
          </p:cNvSpPr>
          <p:nvPr/>
        </p:nvSpPr>
        <p:spPr bwMode="auto">
          <a:xfrm>
            <a:off x="5076825" y="2347913"/>
            <a:ext cx="3743325" cy="576262"/>
          </a:xfrm>
          <a:prstGeom prst="actionButtonBlank">
            <a:avLst/>
          </a:prstGeom>
          <a:blipFill dpi="0" rotWithShape="1">
            <a:blip r:embed="rId4"/>
            <a:srcRect/>
            <a:tile tx="0" ty="0" sx="100000" sy="100000" flip="none" algn="tl"/>
          </a:blipFill>
          <a:ln w="9525">
            <a:noFill/>
            <a:miter lim="800000"/>
            <a:headEnd/>
            <a:tailEnd/>
          </a:ln>
          <a:effectLst/>
        </p:spPr>
        <p:txBody>
          <a:bodyPr wrap="none" anchor="ctr"/>
          <a:lstStyle/>
          <a:p>
            <a:endParaRPr lang="ar-IQ"/>
          </a:p>
        </p:txBody>
      </p:sp>
      <p:sp>
        <p:nvSpPr>
          <p:cNvPr id="9236" name="WordArt 20">
            <a:hlinkClick r:id="rId5" action="ppaction://hlinksldjump"/>
          </p:cNvPr>
          <p:cNvSpPr>
            <a:spLocks noChangeArrowheads="1" noChangeShapeType="1" noTextEdit="1"/>
          </p:cNvSpPr>
          <p:nvPr/>
        </p:nvSpPr>
        <p:spPr bwMode="auto">
          <a:xfrm>
            <a:off x="5865813" y="2347913"/>
            <a:ext cx="2809875" cy="504825"/>
          </a:xfrm>
          <a:prstGeom prst="rect">
            <a:avLst/>
          </a:prstGeom>
        </p:spPr>
        <p:txBody>
          <a:bodyPr wrap="none" fromWordArt="1">
            <a:prstTxWarp prst="textPlain">
              <a:avLst>
                <a:gd name="adj" fmla="val 50000"/>
              </a:avLst>
            </a:prstTxWarp>
          </a:bodyPr>
          <a:lstStyle/>
          <a:p>
            <a:pPr algn="ctr"/>
            <a:r>
              <a:rPr lang="ar-DZ" sz="2000" kern="10">
                <a:ln w="9525">
                  <a:solidFill>
                    <a:srgbClr val="000000"/>
                  </a:solidFill>
                  <a:round/>
                  <a:headEnd/>
                  <a:tailEnd/>
                </a:ln>
                <a:solidFill>
                  <a:srgbClr val="000000"/>
                </a:solidFill>
                <a:latin typeface="DecoType Naskh"/>
              </a:rPr>
              <a:t>* نشأة الارشاد والتوجيه</a:t>
            </a:r>
            <a:endParaRPr lang="fr-FR" sz="2000" kern="10">
              <a:ln w="9525">
                <a:solidFill>
                  <a:srgbClr val="000000"/>
                </a:solidFill>
                <a:round/>
                <a:headEnd/>
                <a:tailEnd/>
              </a:ln>
              <a:solidFill>
                <a:srgbClr val="000000"/>
              </a:solidFill>
              <a:latin typeface="DecoType Naskh"/>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9228"/>
                                        </p:tgtEl>
                                        <p:attrNameLst>
                                          <p:attrName>style.visibility</p:attrName>
                                        </p:attrNameLst>
                                      </p:cBhvr>
                                      <p:to>
                                        <p:strVal val="visible"/>
                                      </p:to>
                                    </p:set>
                                    <p:animEffect transition="in" filter="wedge">
                                      <p:cBhvr>
                                        <p:cTn id="7" dur="2000"/>
                                        <p:tgtEl>
                                          <p:spTgt spid="92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9227"/>
                                        </p:tgtEl>
                                        <p:attrNameLst>
                                          <p:attrName>style.visibility</p:attrName>
                                        </p:attrNameLst>
                                      </p:cBhvr>
                                      <p:to>
                                        <p:strVal val="visible"/>
                                      </p:to>
                                    </p:set>
                                    <p:anim calcmode="lin" valueType="num">
                                      <p:cBhvr additive="base">
                                        <p:cTn id="12" dur="5000" fill="hold"/>
                                        <p:tgtEl>
                                          <p:spTgt spid="9227"/>
                                        </p:tgtEl>
                                        <p:attrNameLst>
                                          <p:attrName>ppt_x</p:attrName>
                                        </p:attrNameLst>
                                      </p:cBhvr>
                                      <p:tavLst>
                                        <p:tav tm="0">
                                          <p:val>
                                            <p:strVal val="#ppt_x"/>
                                          </p:val>
                                        </p:tav>
                                        <p:tav tm="100000">
                                          <p:val>
                                            <p:strVal val="#ppt_x"/>
                                          </p:val>
                                        </p:tav>
                                      </p:tavLst>
                                    </p:anim>
                                    <p:anim calcmode="lin" valueType="num">
                                      <p:cBhvr additive="base">
                                        <p:cTn id="13" dur="5000" fill="hold"/>
                                        <p:tgtEl>
                                          <p:spTgt spid="9227"/>
                                        </p:tgtEl>
                                        <p:attrNameLst>
                                          <p:attrName>ppt_y</p:attrName>
                                        </p:attrNameLst>
                                      </p:cBhvr>
                                      <p:tavLst>
                                        <p:tav tm="0">
                                          <p:val>
                                            <p:strVal val="1+#ppt_h/2"/>
                                          </p:val>
                                        </p:tav>
                                        <p:tav tm="100000">
                                          <p:val>
                                            <p:strVal val="#ppt_y"/>
                                          </p:val>
                                        </p:tav>
                                      </p:tavLst>
                                    </p:anim>
                                  </p:childTnLst>
                                </p:cTn>
                              </p:par>
                              <p:par>
                                <p:cTn id="14" presetID="7" presetClass="entr" presetSubtype="4" fill="hold" grpId="0" nodeType="withEffect">
                                  <p:stCondLst>
                                    <p:cond delay="0"/>
                                  </p:stCondLst>
                                  <p:childTnLst>
                                    <p:set>
                                      <p:cBhvr>
                                        <p:cTn id="15" dur="1" fill="hold">
                                          <p:stCondLst>
                                            <p:cond delay="0"/>
                                          </p:stCondLst>
                                        </p:cTn>
                                        <p:tgtEl>
                                          <p:spTgt spid="9226"/>
                                        </p:tgtEl>
                                        <p:attrNameLst>
                                          <p:attrName>style.visibility</p:attrName>
                                        </p:attrNameLst>
                                      </p:cBhvr>
                                      <p:to>
                                        <p:strVal val="visible"/>
                                      </p:to>
                                    </p:set>
                                    <p:anim calcmode="lin" valueType="num">
                                      <p:cBhvr additive="base">
                                        <p:cTn id="16" dur="5000" fill="hold"/>
                                        <p:tgtEl>
                                          <p:spTgt spid="9226"/>
                                        </p:tgtEl>
                                        <p:attrNameLst>
                                          <p:attrName>ppt_x</p:attrName>
                                        </p:attrNameLst>
                                      </p:cBhvr>
                                      <p:tavLst>
                                        <p:tav tm="0">
                                          <p:val>
                                            <p:strVal val="#ppt_x"/>
                                          </p:val>
                                        </p:tav>
                                        <p:tav tm="100000">
                                          <p:val>
                                            <p:strVal val="#ppt_x"/>
                                          </p:val>
                                        </p:tav>
                                      </p:tavLst>
                                    </p:anim>
                                    <p:anim calcmode="lin" valueType="num">
                                      <p:cBhvr additive="base">
                                        <p:cTn id="17" dur="5000" fill="hold"/>
                                        <p:tgtEl>
                                          <p:spTgt spid="9226"/>
                                        </p:tgtEl>
                                        <p:attrNameLst>
                                          <p:attrName>ppt_y</p:attrName>
                                        </p:attrNameLst>
                                      </p:cBhvr>
                                      <p:tavLst>
                                        <p:tav tm="0">
                                          <p:val>
                                            <p:strVal val="1+#ppt_h/2"/>
                                          </p:val>
                                        </p:tav>
                                        <p:tav tm="100000">
                                          <p:val>
                                            <p:strVal val="#ppt_y"/>
                                          </p:val>
                                        </p:tav>
                                      </p:tavLst>
                                    </p:anim>
                                  </p:childTnLst>
                                </p:cTn>
                              </p:par>
                              <p:par>
                                <p:cTn id="18" presetID="7" presetClass="entr" presetSubtype="4" fill="hold" grpId="0" nodeType="withEffect">
                                  <p:stCondLst>
                                    <p:cond delay="0"/>
                                  </p:stCondLst>
                                  <p:childTnLst>
                                    <p:set>
                                      <p:cBhvr>
                                        <p:cTn id="19" dur="1" fill="hold">
                                          <p:stCondLst>
                                            <p:cond delay="0"/>
                                          </p:stCondLst>
                                        </p:cTn>
                                        <p:tgtEl>
                                          <p:spTgt spid="9236"/>
                                        </p:tgtEl>
                                        <p:attrNameLst>
                                          <p:attrName>style.visibility</p:attrName>
                                        </p:attrNameLst>
                                      </p:cBhvr>
                                      <p:to>
                                        <p:strVal val="visible"/>
                                      </p:to>
                                    </p:set>
                                    <p:anim calcmode="lin" valueType="num">
                                      <p:cBhvr additive="base">
                                        <p:cTn id="20" dur="5000" fill="hold"/>
                                        <p:tgtEl>
                                          <p:spTgt spid="9236"/>
                                        </p:tgtEl>
                                        <p:attrNameLst>
                                          <p:attrName>ppt_x</p:attrName>
                                        </p:attrNameLst>
                                      </p:cBhvr>
                                      <p:tavLst>
                                        <p:tav tm="0">
                                          <p:val>
                                            <p:strVal val="#ppt_x"/>
                                          </p:val>
                                        </p:tav>
                                        <p:tav tm="100000">
                                          <p:val>
                                            <p:strVal val="#ppt_x"/>
                                          </p:val>
                                        </p:tav>
                                      </p:tavLst>
                                    </p:anim>
                                    <p:anim calcmode="lin" valueType="num">
                                      <p:cBhvr additive="base">
                                        <p:cTn id="21" dur="5000" fill="hold"/>
                                        <p:tgtEl>
                                          <p:spTgt spid="9236"/>
                                        </p:tgtEl>
                                        <p:attrNameLst>
                                          <p:attrName>ppt_y</p:attrName>
                                        </p:attrNameLst>
                                      </p:cBhvr>
                                      <p:tavLst>
                                        <p:tav tm="0">
                                          <p:val>
                                            <p:strVal val="1+#ppt_h/2"/>
                                          </p:val>
                                        </p:tav>
                                        <p:tav tm="100000">
                                          <p:val>
                                            <p:strVal val="#ppt_y"/>
                                          </p:val>
                                        </p:tav>
                                      </p:tavLst>
                                    </p:anim>
                                  </p:childTnLst>
                                </p:cTn>
                              </p:par>
                              <p:par>
                                <p:cTn id="22" presetID="7" presetClass="entr" presetSubtype="4" fill="hold" grpId="0" nodeType="withEffect">
                                  <p:stCondLst>
                                    <p:cond delay="0"/>
                                  </p:stCondLst>
                                  <p:childTnLst>
                                    <p:set>
                                      <p:cBhvr>
                                        <p:cTn id="23" dur="1" fill="hold">
                                          <p:stCondLst>
                                            <p:cond delay="0"/>
                                          </p:stCondLst>
                                        </p:cTn>
                                        <p:tgtEl>
                                          <p:spTgt spid="9235"/>
                                        </p:tgtEl>
                                        <p:attrNameLst>
                                          <p:attrName>style.visibility</p:attrName>
                                        </p:attrNameLst>
                                      </p:cBhvr>
                                      <p:to>
                                        <p:strVal val="visible"/>
                                      </p:to>
                                    </p:set>
                                    <p:anim calcmode="lin" valueType="num">
                                      <p:cBhvr additive="base">
                                        <p:cTn id="24" dur="5000" fill="hold"/>
                                        <p:tgtEl>
                                          <p:spTgt spid="9235"/>
                                        </p:tgtEl>
                                        <p:attrNameLst>
                                          <p:attrName>ppt_x</p:attrName>
                                        </p:attrNameLst>
                                      </p:cBhvr>
                                      <p:tavLst>
                                        <p:tav tm="0">
                                          <p:val>
                                            <p:strVal val="#ppt_x"/>
                                          </p:val>
                                        </p:tav>
                                        <p:tav tm="100000">
                                          <p:val>
                                            <p:strVal val="#ppt_x"/>
                                          </p:val>
                                        </p:tav>
                                      </p:tavLst>
                                    </p:anim>
                                    <p:anim calcmode="lin" valueType="num">
                                      <p:cBhvr additive="base">
                                        <p:cTn id="25" dur="5000" fill="hold"/>
                                        <p:tgtEl>
                                          <p:spTgt spid="9235"/>
                                        </p:tgtEl>
                                        <p:attrNameLst>
                                          <p:attrName>ppt_y</p:attrName>
                                        </p:attrNameLst>
                                      </p:cBhvr>
                                      <p:tavLst>
                                        <p:tav tm="0">
                                          <p:val>
                                            <p:strVal val="1+#ppt_h/2"/>
                                          </p:val>
                                        </p:tav>
                                        <p:tav tm="100000">
                                          <p:val>
                                            <p:strVal val="#ppt_y"/>
                                          </p:val>
                                        </p:tav>
                                      </p:tavLst>
                                    </p:anim>
                                  </p:childTnLst>
                                </p:cTn>
                              </p:par>
                              <p:par>
                                <p:cTn id="26" presetID="7" presetClass="entr" presetSubtype="4" fill="hold" grpId="0" nodeType="withEffect">
                                  <p:stCondLst>
                                    <p:cond delay="0"/>
                                  </p:stCondLst>
                                  <p:childTnLst>
                                    <p:set>
                                      <p:cBhvr>
                                        <p:cTn id="27" dur="1" fill="hold">
                                          <p:stCondLst>
                                            <p:cond delay="0"/>
                                          </p:stCondLst>
                                        </p:cTn>
                                        <p:tgtEl>
                                          <p:spTgt spid="9221"/>
                                        </p:tgtEl>
                                        <p:attrNameLst>
                                          <p:attrName>style.visibility</p:attrName>
                                        </p:attrNameLst>
                                      </p:cBhvr>
                                      <p:to>
                                        <p:strVal val="visible"/>
                                      </p:to>
                                    </p:set>
                                    <p:anim calcmode="lin" valueType="num">
                                      <p:cBhvr additive="base">
                                        <p:cTn id="28" dur="5000" fill="hold"/>
                                        <p:tgtEl>
                                          <p:spTgt spid="9221"/>
                                        </p:tgtEl>
                                        <p:attrNameLst>
                                          <p:attrName>ppt_x</p:attrName>
                                        </p:attrNameLst>
                                      </p:cBhvr>
                                      <p:tavLst>
                                        <p:tav tm="0">
                                          <p:val>
                                            <p:strVal val="#ppt_x"/>
                                          </p:val>
                                        </p:tav>
                                        <p:tav tm="100000">
                                          <p:val>
                                            <p:strVal val="#ppt_x"/>
                                          </p:val>
                                        </p:tav>
                                      </p:tavLst>
                                    </p:anim>
                                    <p:anim calcmode="lin" valueType="num">
                                      <p:cBhvr additive="base">
                                        <p:cTn id="29" dur="5000" fill="hold"/>
                                        <p:tgtEl>
                                          <p:spTgt spid="9221"/>
                                        </p:tgtEl>
                                        <p:attrNameLst>
                                          <p:attrName>ppt_y</p:attrName>
                                        </p:attrNameLst>
                                      </p:cBhvr>
                                      <p:tavLst>
                                        <p:tav tm="0">
                                          <p:val>
                                            <p:strVal val="1+#ppt_h/2"/>
                                          </p:val>
                                        </p:tav>
                                        <p:tav tm="100000">
                                          <p:val>
                                            <p:strVal val="#ppt_y"/>
                                          </p:val>
                                        </p:tav>
                                      </p:tavLst>
                                    </p:anim>
                                  </p:childTnLst>
                                </p:cTn>
                              </p:par>
                              <p:par>
                                <p:cTn id="30" presetID="7" presetClass="entr" presetSubtype="4" fill="hold" grpId="0" nodeType="withEffect">
                                  <p:stCondLst>
                                    <p:cond delay="0"/>
                                  </p:stCondLst>
                                  <p:childTnLst>
                                    <p:set>
                                      <p:cBhvr>
                                        <p:cTn id="31" dur="1" fill="hold">
                                          <p:stCondLst>
                                            <p:cond delay="0"/>
                                          </p:stCondLst>
                                        </p:cTn>
                                        <p:tgtEl>
                                          <p:spTgt spid="9229"/>
                                        </p:tgtEl>
                                        <p:attrNameLst>
                                          <p:attrName>style.visibility</p:attrName>
                                        </p:attrNameLst>
                                      </p:cBhvr>
                                      <p:to>
                                        <p:strVal val="visible"/>
                                      </p:to>
                                    </p:set>
                                    <p:anim calcmode="lin" valueType="num">
                                      <p:cBhvr additive="base">
                                        <p:cTn id="32" dur="5000" fill="hold"/>
                                        <p:tgtEl>
                                          <p:spTgt spid="9229"/>
                                        </p:tgtEl>
                                        <p:attrNameLst>
                                          <p:attrName>ppt_x</p:attrName>
                                        </p:attrNameLst>
                                      </p:cBhvr>
                                      <p:tavLst>
                                        <p:tav tm="0">
                                          <p:val>
                                            <p:strVal val="#ppt_x"/>
                                          </p:val>
                                        </p:tav>
                                        <p:tav tm="100000">
                                          <p:val>
                                            <p:strVal val="#ppt_x"/>
                                          </p:val>
                                        </p:tav>
                                      </p:tavLst>
                                    </p:anim>
                                    <p:anim calcmode="lin" valueType="num">
                                      <p:cBhvr additive="base">
                                        <p:cTn id="33" dur="5000" fill="hold"/>
                                        <p:tgtEl>
                                          <p:spTgt spid="9229"/>
                                        </p:tgtEl>
                                        <p:attrNameLst>
                                          <p:attrName>ppt_y</p:attrName>
                                        </p:attrNameLst>
                                      </p:cBhvr>
                                      <p:tavLst>
                                        <p:tav tm="0">
                                          <p:val>
                                            <p:strVal val="1+#ppt_h/2"/>
                                          </p:val>
                                        </p:tav>
                                        <p:tav tm="100000">
                                          <p:val>
                                            <p:strVal val="#ppt_y"/>
                                          </p:val>
                                        </p:tav>
                                      </p:tavLst>
                                    </p:anim>
                                  </p:childTnLst>
                                </p:cTn>
                              </p:par>
                              <p:par>
                                <p:cTn id="34" presetID="7" presetClass="entr" presetSubtype="4" fill="hold" grpId="0" nodeType="withEffect">
                                  <p:stCondLst>
                                    <p:cond delay="0"/>
                                  </p:stCondLst>
                                  <p:childTnLst>
                                    <p:set>
                                      <p:cBhvr>
                                        <p:cTn id="35" dur="1" fill="hold">
                                          <p:stCondLst>
                                            <p:cond delay="0"/>
                                          </p:stCondLst>
                                        </p:cTn>
                                        <p:tgtEl>
                                          <p:spTgt spid="9230"/>
                                        </p:tgtEl>
                                        <p:attrNameLst>
                                          <p:attrName>style.visibility</p:attrName>
                                        </p:attrNameLst>
                                      </p:cBhvr>
                                      <p:to>
                                        <p:strVal val="visible"/>
                                      </p:to>
                                    </p:set>
                                    <p:anim calcmode="lin" valueType="num">
                                      <p:cBhvr additive="base">
                                        <p:cTn id="36" dur="5000" fill="hold"/>
                                        <p:tgtEl>
                                          <p:spTgt spid="9230"/>
                                        </p:tgtEl>
                                        <p:attrNameLst>
                                          <p:attrName>ppt_x</p:attrName>
                                        </p:attrNameLst>
                                      </p:cBhvr>
                                      <p:tavLst>
                                        <p:tav tm="0">
                                          <p:val>
                                            <p:strVal val="#ppt_x"/>
                                          </p:val>
                                        </p:tav>
                                        <p:tav tm="100000">
                                          <p:val>
                                            <p:strVal val="#ppt_x"/>
                                          </p:val>
                                        </p:tav>
                                      </p:tavLst>
                                    </p:anim>
                                    <p:anim calcmode="lin" valueType="num">
                                      <p:cBhvr additive="base">
                                        <p:cTn id="37" dur="5000" fill="hold"/>
                                        <p:tgtEl>
                                          <p:spTgt spid="9230"/>
                                        </p:tgtEl>
                                        <p:attrNameLst>
                                          <p:attrName>ppt_y</p:attrName>
                                        </p:attrNameLst>
                                      </p:cBhvr>
                                      <p:tavLst>
                                        <p:tav tm="0">
                                          <p:val>
                                            <p:strVal val="1+#ppt_h/2"/>
                                          </p:val>
                                        </p:tav>
                                        <p:tav tm="100000">
                                          <p:val>
                                            <p:strVal val="#ppt_y"/>
                                          </p:val>
                                        </p:tav>
                                      </p:tavLst>
                                    </p:anim>
                                  </p:childTnLst>
                                </p:cTn>
                              </p:par>
                              <p:par>
                                <p:cTn id="38" presetID="7" presetClass="entr" presetSubtype="4" fill="hold" grpId="0" nodeType="withEffect">
                                  <p:stCondLst>
                                    <p:cond delay="0"/>
                                  </p:stCondLst>
                                  <p:childTnLst>
                                    <p:set>
                                      <p:cBhvr>
                                        <p:cTn id="39" dur="1" fill="hold">
                                          <p:stCondLst>
                                            <p:cond delay="0"/>
                                          </p:stCondLst>
                                        </p:cTn>
                                        <p:tgtEl>
                                          <p:spTgt spid="9220"/>
                                        </p:tgtEl>
                                        <p:attrNameLst>
                                          <p:attrName>style.visibility</p:attrName>
                                        </p:attrNameLst>
                                      </p:cBhvr>
                                      <p:to>
                                        <p:strVal val="visible"/>
                                      </p:to>
                                    </p:set>
                                    <p:anim calcmode="lin" valueType="num">
                                      <p:cBhvr additive="base">
                                        <p:cTn id="40" dur="5000" fill="hold"/>
                                        <p:tgtEl>
                                          <p:spTgt spid="9220"/>
                                        </p:tgtEl>
                                        <p:attrNameLst>
                                          <p:attrName>ppt_x</p:attrName>
                                        </p:attrNameLst>
                                      </p:cBhvr>
                                      <p:tavLst>
                                        <p:tav tm="0">
                                          <p:val>
                                            <p:strVal val="#ppt_x"/>
                                          </p:val>
                                        </p:tav>
                                        <p:tav tm="100000">
                                          <p:val>
                                            <p:strVal val="#ppt_x"/>
                                          </p:val>
                                        </p:tav>
                                      </p:tavLst>
                                    </p:anim>
                                    <p:anim calcmode="lin" valueType="num">
                                      <p:cBhvr additive="base">
                                        <p:cTn id="41" dur="5000" fill="hold"/>
                                        <p:tgtEl>
                                          <p:spTgt spid="9220"/>
                                        </p:tgtEl>
                                        <p:attrNameLst>
                                          <p:attrName>ppt_y</p:attrName>
                                        </p:attrNameLst>
                                      </p:cBhvr>
                                      <p:tavLst>
                                        <p:tav tm="0">
                                          <p:val>
                                            <p:strVal val="1+#ppt_h/2"/>
                                          </p:val>
                                        </p:tav>
                                        <p:tav tm="100000">
                                          <p:val>
                                            <p:strVal val="#ppt_y"/>
                                          </p:val>
                                        </p:tav>
                                      </p:tavLst>
                                    </p:anim>
                                  </p:childTnLst>
                                </p:cTn>
                              </p:par>
                              <p:par>
                                <p:cTn id="42" presetID="7" presetClass="entr" presetSubtype="4" fill="hold" grpId="0" nodeType="withEffect">
                                  <p:stCondLst>
                                    <p:cond delay="0"/>
                                  </p:stCondLst>
                                  <p:childTnLst>
                                    <p:set>
                                      <p:cBhvr>
                                        <p:cTn id="43" dur="1" fill="hold">
                                          <p:stCondLst>
                                            <p:cond delay="0"/>
                                          </p:stCondLst>
                                        </p:cTn>
                                        <p:tgtEl>
                                          <p:spTgt spid="9224"/>
                                        </p:tgtEl>
                                        <p:attrNameLst>
                                          <p:attrName>style.visibility</p:attrName>
                                        </p:attrNameLst>
                                      </p:cBhvr>
                                      <p:to>
                                        <p:strVal val="visible"/>
                                      </p:to>
                                    </p:set>
                                    <p:anim calcmode="lin" valueType="num">
                                      <p:cBhvr additive="base">
                                        <p:cTn id="44" dur="5000" fill="hold"/>
                                        <p:tgtEl>
                                          <p:spTgt spid="9224"/>
                                        </p:tgtEl>
                                        <p:attrNameLst>
                                          <p:attrName>ppt_x</p:attrName>
                                        </p:attrNameLst>
                                      </p:cBhvr>
                                      <p:tavLst>
                                        <p:tav tm="0">
                                          <p:val>
                                            <p:strVal val="#ppt_x"/>
                                          </p:val>
                                        </p:tav>
                                        <p:tav tm="100000">
                                          <p:val>
                                            <p:strVal val="#ppt_x"/>
                                          </p:val>
                                        </p:tav>
                                      </p:tavLst>
                                    </p:anim>
                                    <p:anim calcmode="lin" valueType="num">
                                      <p:cBhvr additive="base">
                                        <p:cTn id="45" dur="5000" fill="hold"/>
                                        <p:tgtEl>
                                          <p:spTgt spid="9224"/>
                                        </p:tgtEl>
                                        <p:attrNameLst>
                                          <p:attrName>ppt_y</p:attrName>
                                        </p:attrNameLst>
                                      </p:cBhvr>
                                      <p:tavLst>
                                        <p:tav tm="0">
                                          <p:val>
                                            <p:strVal val="1+#ppt_h/2"/>
                                          </p:val>
                                        </p:tav>
                                        <p:tav tm="100000">
                                          <p:val>
                                            <p:strVal val="#ppt_y"/>
                                          </p:val>
                                        </p:tav>
                                      </p:tavLst>
                                    </p:anim>
                                  </p:childTnLst>
                                </p:cTn>
                              </p:par>
                              <p:par>
                                <p:cTn id="46" presetID="7" presetClass="entr" presetSubtype="4" fill="hold" grpId="0" nodeType="withEffect">
                                  <p:stCondLst>
                                    <p:cond delay="0"/>
                                  </p:stCondLst>
                                  <p:childTnLst>
                                    <p:set>
                                      <p:cBhvr>
                                        <p:cTn id="47" dur="1" fill="hold">
                                          <p:stCondLst>
                                            <p:cond delay="0"/>
                                          </p:stCondLst>
                                        </p:cTn>
                                        <p:tgtEl>
                                          <p:spTgt spid="9232"/>
                                        </p:tgtEl>
                                        <p:attrNameLst>
                                          <p:attrName>style.visibility</p:attrName>
                                        </p:attrNameLst>
                                      </p:cBhvr>
                                      <p:to>
                                        <p:strVal val="visible"/>
                                      </p:to>
                                    </p:set>
                                    <p:anim calcmode="lin" valueType="num">
                                      <p:cBhvr additive="base">
                                        <p:cTn id="48" dur="5000" fill="hold"/>
                                        <p:tgtEl>
                                          <p:spTgt spid="9232"/>
                                        </p:tgtEl>
                                        <p:attrNameLst>
                                          <p:attrName>ppt_x</p:attrName>
                                        </p:attrNameLst>
                                      </p:cBhvr>
                                      <p:tavLst>
                                        <p:tav tm="0">
                                          <p:val>
                                            <p:strVal val="#ppt_x"/>
                                          </p:val>
                                        </p:tav>
                                        <p:tav tm="100000">
                                          <p:val>
                                            <p:strVal val="#ppt_x"/>
                                          </p:val>
                                        </p:tav>
                                      </p:tavLst>
                                    </p:anim>
                                    <p:anim calcmode="lin" valueType="num">
                                      <p:cBhvr additive="base">
                                        <p:cTn id="49" dur="5000" fill="hold"/>
                                        <p:tgtEl>
                                          <p:spTgt spid="9232"/>
                                        </p:tgtEl>
                                        <p:attrNameLst>
                                          <p:attrName>ppt_y</p:attrName>
                                        </p:attrNameLst>
                                      </p:cBhvr>
                                      <p:tavLst>
                                        <p:tav tm="0">
                                          <p:val>
                                            <p:strVal val="1+#ppt_h/2"/>
                                          </p:val>
                                        </p:tav>
                                        <p:tav tm="100000">
                                          <p:val>
                                            <p:strVal val="#ppt_y"/>
                                          </p:val>
                                        </p:tav>
                                      </p:tavLst>
                                    </p:anim>
                                  </p:childTnLst>
                                </p:cTn>
                              </p:par>
                              <p:par>
                                <p:cTn id="50" presetID="7" presetClass="entr" presetSubtype="4" fill="hold" grpId="0" nodeType="withEffect">
                                  <p:stCondLst>
                                    <p:cond delay="0"/>
                                  </p:stCondLst>
                                  <p:childTnLst>
                                    <p:set>
                                      <p:cBhvr>
                                        <p:cTn id="51" dur="1" fill="hold">
                                          <p:stCondLst>
                                            <p:cond delay="0"/>
                                          </p:stCondLst>
                                        </p:cTn>
                                        <p:tgtEl>
                                          <p:spTgt spid="9231"/>
                                        </p:tgtEl>
                                        <p:attrNameLst>
                                          <p:attrName>style.visibility</p:attrName>
                                        </p:attrNameLst>
                                      </p:cBhvr>
                                      <p:to>
                                        <p:strVal val="visible"/>
                                      </p:to>
                                    </p:set>
                                    <p:anim calcmode="lin" valueType="num">
                                      <p:cBhvr additive="base">
                                        <p:cTn id="52" dur="5000" fill="hold"/>
                                        <p:tgtEl>
                                          <p:spTgt spid="9231"/>
                                        </p:tgtEl>
                                        <p:attrNameLst>
                                          <p:attrName>ppt_x</p:attrName>
                                        </p:attrNameLst>
                                      </p:cBhvr>
                                      <p:tavLst>
                                        <p:tav tm="0">
                                          <p:val>
                                            <p:strVal val="#ppt_x"/>
                                          </p:val>
                                        </p:tav>
                                        <p:tav tm="100000">
                                          <p:val>
                                            <p:strVal val="#ppt_x"/>
                                          </p:val>
                                        </p:tav>
                                      </p:tavLst>
                                    </p:anim>
                                    <p:anim calcmode="lin" valueType="num">
                                      <p:cBhvr additive="base">
                                        <p:cTn id="53" dur="5000" fill="hold"/>
                                        <p:tgtEl>
                                          <p:spTgt spid="9231"/>
                                        </p:tgtEl>
                                        <p:attrNameLst>
                                          <p:attrName>ppt_y</p:attrName>
                                        </p:attrNameLst>
                                      </p:cBhvr>
                                      <p:tavLst>
                                        <p:tav tm="0">
                                          <p:val>
                                            <p:strVal val="1+#ppt_h/2"/>
                                          </p:val>
                                        </p:tav>
                                        <p:tav tm="100000">
                                          <p:val>
                                            <p:strVal val="#ppt_y"/>
                                          </p:val>
                                        </p:tav>
                                      </p:tavLst>
                                    </p:anim>
                                  </p:childTnLst>
                                </p:cTn>
                              </p:par>
                              <p:par>
                                <p:cTn id="54" presetID="7" presetClass="entr" presetSubtype="4" fill="hold" grpId="0" nodeType="withEffect">
                                  <p:stCondLst>
                                    <p:cond delay="0"/>
                                  </p:stCondLst>
                                  <p:childTnLst>
                                    <p:set>
                                      <p:cBhvr>
                                        <p:cTn id="55" dur="1" fill="hold">
                                          <p:stCondLst>
                                            <p:cond delay="0"/>
                                          </p:stCondLst>
                                        </p:cTn>
                                        <p:tgtEl>
                                          <p:spTgt spid="9222"/>
                                        </p:tgtEl>
                                        <p:attrNameLst>
                                          <p:attrName>style.visibility</p:attrName>
                                        </p:attrNameLst>
                                      </p:cBhvr>
                                      <p:to>
                                        <p:strVal val="visible"/>
                                      </p:to>
                                    </p:set>
                                    <p:anim calcmode="lin" valueType="num">
                                      <p:cBhvr additive="base">
                                        <p:cTn id="56" dur="5000" fill="hold"/>
                                        <p:tgtEl>
                                          <p:spTgt spid="9222"/>
                                        </p:tgtEl>
                                        <p:attrNameLst>
                                          <p:attrName>ppt_x</p:attrName>
                                        </p:attrNameLst>
                                      </p:cBhvr>
                                      <p:tavLst>
                                        <p:tav tm="0">
                                          <p:val>
                                            <p:strVal val="#ppt_x"/>
                                          </p:val>
                                        </p:tav>
                                        <p:tav tm="100000">
                                          <p:val>
                                            <p:strVal val="#ppt_x"/>
                                          </p:val>
                                        </p:tav>
                                      </p:tavLst>
                                    </p:anim>
                                    <p:anim calcmode="lin" valueType="num">
                                      <p:cBhvr additive="base">
                                        <p:cTn id="57" dur="5000" fill="hold"/>
                                        <p:tgtEl>
                                          <p:spTgt spid="92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1" grpId="0" animBg="1"/>
      <p:bldP spid="9222" grpId="0" animBg="1"/>
      <p:bldP spid="9224" grpId="0" animBg="1"/>
      <p:bldP spid="9226" grpId="0" animBg="1"/>
      <p:bldP spid="9227" grpId="0" animBg="1"/>
      <p:bldP spid="9228" grpId="0" animBg="1"/>
      <p:bldP spid="9229" grpId="0" animBg="1"/>
      <p:bldP spid="9230" grpId="0" animBg="1"/>
      <p:bldP spid="9231" grpId="0" animBg="1"/>
      <p:bldP spid="9232" grpId="0" animBg="1"/>
      <p:bldP spid="9235" grpId="0" animBg="1"/>
      <p:bldP spid="923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a:xfrm>
            <a:off x="684213" y="620713"/>
            <a:ext cx="7772400" cy="442912"/>
          </a:xfrm>
        </p:spPr>
        <p:txBody>
          <a:bodyPr/>
          <a:lstStyle/>
          <a:p>
            <a:pPr algn="r" eaLnBrk="1" hangingPunct="1"/>
            <a:r>
              <a:rPr lang="ar-SA" sz="3200" b="1" smtClean="0">
                <a:solidFill>
                  <a:srgbClr val="FF3300"/>
                </a:solidFill>
                <a:cs typeface="AL-Mateen" pitchFamily="2" charset="-78"/>
              </a:rPr>
              <a:t>3- السلوك الانسانى فردى وجماعى</a:t>
            </a:r>
            <a:endParaRPr lang="en-US" sz="3200" b="1" smtClean="0">
              <a:solidFill>
                <a:srgbClr val="FF3300"/>
              </a:solidFill>
              <a:cs typeface="AL-Mateen" pitchFamily="2" charset="-78"/>
            </a:endParaRPr>
          </a:p>
        </p:txBody>
      </p:sp>
      <p:sp>
        <p:nvSpPr>
          <p:cNvPr id="37893" name="Rectangle 3"/>
          <p:cNvSpPr>
            <a:spLocks noGrp="1" noChangeArrowheads="1"/>
          </p:cNvSpPr>
          <p:nvPr>
            <p:ph idx="1"/>
          </p:nvPr>
        </p:nvSpPr>
        <p:spPr>
          <a:xfrm>
            <a:off x="685800" y="1052513"/>
            <a:ext cx="7772400" cy="5043487"/>
          </a:xfrm>
        </p:spPr>
        <p:txBody>
          <a:bodyPr/>
          <a:lstStyle/>
          <a:p>
            <a:pPr eaLnBrk="1" hangingPunct="1"/>
            <a:r>
              <a:rPr lang="ar-SA" sz="3600" smtClean="0">
                <a:cs typeface="AL-Mateen" pitchFamily="2" charset="-78"/>
              </a:rPr>
              <a:t>سلوك الفرد وهو بمفرده تظهر فيه أثار الجماعة ، وهو فى وسط الجماعة تظهر فيه فرديته.</a:t>
            </a:r>
          </a:p>
          <a:p>
            <a:pPr eaLnBrk="1" hangingPunct="1"/>
            <a:r>
              <a:rPr lang="ar-SA" sz="3600" smtClean="0">
                <a:cs typeface="AL-Mateen" pitchFamily="2" charset="-78"/>
              </a:rPr>
              <a:t>الجماعة تعد ترموستات أو منظم السلوك الفردى.</a:t>
            </a:r>
          </a:p>
          <a:p>
            <a:pPr eaLnBrk="1" hangingPunct="1">
              <a:buFontTx/>
              <a:buNone/>
            </a:pPr>
            <a:r>
              <a:rPr lang="ar-SA" sz="3600" smtClean="0">
                <a:cs typeface="AL-Mateen" pitchFamily="2" charset="-78"/>
              </a:rPr>
              <a:t>   فالمعايير الاجتماعية هى التى تحدد وتسهل سلوك الفرد والجماعة وتحدد المتوقع فى المواقف الاجتماعية.</a:t>
            </a:r>
          </a:p>
          <a:p>
            <a:pPr eaLnBrk="1" hangingPunct="1"/>
            <a:r>
              <a:rPr lang="ar-SA" sz="3600" smtClean="0">
                <a:cs typeface="AL-Mateen" pitchFamily="2" charset="-78"/>
              </a:rPr>
              <a:t>وفى نفس الوقت فالفرد وهو وسط الجماعة يلعب ادوارا اجتماعية متعددة ( اب – زوج – اخ )، فهو يمارس المعايير السلوكية التى اكتسبها من الجماعة على نحو فردى متميز .</a:t>
            </a:r>
            <a:endParaRPr lang="en-US" sz="3600" smtClean="0">
              <a:cs typeface="AL-Mateen" pitchFamily="2" charset="-78"/>
            </a:endParaRPr>
          </a:p>
        </p:txBody>
      </p:sp>
      <p:sp>
        <p:nvSpPr>
          <p:cNvPr id="4"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28693CA7-B5B2-4600-A01F-281FC4D6B176}" type="datetime2">
              <a:rPr lang="ar-SA"/>
              <a:pPr>
                <a:defRPr/>
              </a:pPr>
              <a:t>الثلاثاء، 04 ذو القعدة، 1444</a:t>
            </a:fld>
            <a:endParaRPr lang="en-US"/>
          </a:p>
        </p:txBody>
      </p:sp>
      <p:sp>
        <p:nvSpPr>
          <p:cNvPr id="6"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D08D1515-74F7-41A6-A1DC-0AC79D53C756}" type="slidenum">
              <a:rPr lang="ar-SA"/>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a:xfrm>
            <a:off x="827088" y="188913"/>
            <a:ext cx="7486650" cy="298450"/>
          </a:xfrm>
        </p:spPr>
        <p:txBody>
          <a:bodyPr/>
          <a:lstStyle/>
          <a:p>
            <a:pPr algn="r" eaLnBrk="1" hangingPunct="1"/>
            <a:r>
              <a:rPr lang="ar-SA" sz="3200" b="1" u="sng" smtClean="0">
                <a:solidFill>
                  <a:srgbClr val="FF3300"/>
                </a:solidFill>
                <a:cs typeface="AL-Mateen" pitchFamily="2" charset="-78"/>
              </a:rPr>
              <a:t>4- استعداد الفرد للتوجيه والإرشاد.</a:t>
            </a:r>
            <a:endParaRPr lang="en-US" sz="3200" b="1" u="sng" smtClean="0">
              <a:solidFill>
                <a:srgbClr val="FF3300"/>
              </a:solidFill>
              <a:cs typeface="AL-Mateen" pitchFamily="2" charset="-78"/>
            </a:endParaRPr>
          </a:p>
        </p:txBody>
      </p:sp>
      <p:sp>
        <p:nvSpPr>
          <p:cNvPr id="38917" name="Rectangle 3"/>
          <p:cNvSpPr>
            <a:spLocks noGrp="1" noChangeArrowheads="1"/>
          </p:cNvSpPr>
          <p:nvPr>
            <p:ph idx="1"/>
          </p:nvPr>
        </p:nvSpPr>
        <p:spPr>
          <a:xfrm>
            <a:off x="755650" y="765175"/>
            <a:ext cx="7772400" cy="4827588"/>
          </a:xfrm>
        </p:spPr>
        <p:txBody>
          <a:bodyPr/>
          <a:lstStyle/>
          <a:p>
            <a:pPr eaLnBrk="1" hangingPunct="1">
              <a:lnSpc>
                <a:spcPct val="90000"/>
              </a:lnSpc>
            </a:pPr>
            <a:r>
              <a:rPr lang="ar-SA" sz="2800" smtClean="0">
                <a:cs typeface="AL-Mateen" pitchFamily="2" charset="-78"/>
              </a:rPr>
              <a:t>بداخل كل فرد حاجة ملحة للتوجيه والإرشاد، وهذه الحاجة تتطلب ان يصاحبها من </a:t>
            </a:r>
            <a:r>
              <a:rPr lang="ar-SA" sz="2800" smtClean="0">
                <a:solidFill>
                  <a:schemeClr val="tx2"/>
                </a:solidFill>
                <a:cs typeface="AL-Mateen" pitchFamily="2" charset="-78"/>
              </a:rPr>
              <a:t>الفرد دافعية وإرادة ورغبة فى التغيير.</a:t>
            </a:r>
          </a:p>
          <a:p>
            <a:pPr eaLnBrk="1" hangingPunct="1">
              <a:lnSpc>
                <a:spcPct val="90000"/>
              </a:lnSpc>
            </a:pPr>
            <a:r>
              <a:rPr lang="ar-SA" sz="2800" smtClean="0">
                <a:solidFill>
                  <a:schemeClr val="tx2"/>
                </a:solidFill>
                <a:cs typeface="AL-Mateen" pitchFamily="2" charset="-78"/>
              </a:rPr>
              <a:t>فلابد وان يكون الفرد مستعدا للتوجيه والإرشاد حتى تتحقق الفائدة المرجوة منه.</a:t>
            </a:r>
          </a:p>
          <a:p>
            <a:pPr eaLnBrk="1" hangingPunct="1">
              <a:lnSpc>
                <a:spcPct val="90000"/>
              </a:lnSpc>
              <a:buFontTx/>
              <a:buNone/>
            </a:pPr>
            <a:r>
              <a:rPr lang="ar-SA" sz="2800" b="1" u="sng" smtClean="0">
                <a:solidFill>
                  <a:srgbClr val="FF3300"/>
                </a:solidFill>
                <a:cs typeface="AL-Mateen" pitchFamily="2" charset="-78"/>
              </a:rPr>
              <a:t>5- حق الفرد فى التوجيه والإرشاد.</a:t>
            </a:r>
          </a:p>
          <a:p>
            <a:pPr eaLnBrk="1" hangingPunct="1">
              <a:lnSpc>
                <a:spcPct val="90000"/>
              </a:lnSpc>
              <a:buFontTx/>
              <a:buNone/>
            </a:pPr>
            <a:r>
              <a:rPr lang="ar-SA" sz="2800" smtClean="0">
                <a:solidFill>
                  <a:schemeClr val="tx2"/>
                </a:solidFill>
                <a:cs typeface="AL-Mateen" pitchFamily="2" charset="-78"/>
              </a:rPr>
              <a:t>طالما ان التوجيه والإرشاد حاجة لدى كل فرد ، اذن هى حق لكل مواطن يجب وان تكفله الدولة لكل مواطن.</a:t>
            </a:r>
          </a:p>
          <a:p>
            <a:pPr eaLnBrk="1" hangingPunct="1">
              <a:lnSpc>
                <a:spcPct val="90000"/>
              </a:lnSpc>
              <a:buFontTx/>
              <a:buNone/>
            </a:pPr>
            <a:r>
              <a:rPr lang="ar-SA" sz="2800" b="1" u="sng" smtClean="0">
                <a:solidFill>
                  <a:srgbClr val="FF3300"/>
                </a:solidFill>
                <a:cs typeface="AL-Mateen" pitchFamily="2" charset="-78"/>
              </a:rPr>
              <a:t>6- حق الفرد فى تقرير مصيره.</a:t>
            </a:r>
            <a:endParaRPr lang="ar-SA" sz="2800" smtClean="0">
              <a:solidFill>
                <a:srgbClr val="FF3300"/>
              </a:solidFill>
              <a:cs typeface="AL-Mateen" pitchFamily="2" charset="-78"/>
            </a:endParaRPr>
          </a:p>
          <a:p>
            <a:pPr eaLnBrk="1" hangingPunct="1">
              <a:lnSpc>
                <a:spcPct val="90000"/>
              </a:lnSpc>
            </a:pPr>
            <a:r>
              <a:rPr lang="ar-SA" sz="2800" smtClean="0">
                <a:solidFill>
                  <a:schemeClr val="tx2"/>
                </a:solidFill>
                <a:cs typeface="AL-Mateen" pitchFamily="2" charset="-78"/>
              </a:rPr>
              <a:t>ان الارشاد ليس فرض ، او وصاية على الافراد من قبل المرشد.</a:t>
            </a:r>
          </a:p>
          <a:p>
            <a:pPr eaLnBrk="1" hangingPunct="1">
              <a:lnSpc>
                <a:spcPct val="90000"/>
              </a:lnSpc>
            </a:pPr>
            <a:r>
              <a:rPr lang="ar-SA" sz="2800" smtClean="0">
                <a:solidFill>
                  <a:schemeClr val="tx2"/>
                </a:solidFill>
                <a:cs typeface="AL-Mateen" pitchFamily="2" charset="-78"/>
              </a:rPr>
              <a:t>الارشاد يساعد العميل على حل مشاكله، لأن هناك قاعدة اساسية مؤداها:</a:t>
            </a:r>
          </a:p>
          <a:p>
            <a:pPr eaLnBrk="1" hangingPunct="1">
              <a:lnSpc>
                <a:spcPct val="90000"/>
              </a:lnSpc>
              <a:buFontTx/>
              <a:buNone/>
            </a:pPr>
            <a:r>
              <a:rPr lang="ar-SA" sz="2800" smtClean="0">
                <a:solidFill>
                  <a:schemeClr val="tx2"/>
                </a:solidFill>
                <a:cs typeface="AL-Mateen" pitchFamily="2" charset="-78"/>
              </a:rPr>
              <a:t>ليس هناك من هو اعرف بالفرد من نفسه.</a:t>
            </a:r>
          </a:p>
          <a:p>
            <a:pPr eaLnBrk="1" hangingPunct="1">
              <a:lnSpc>
                <a:spcPct val="90000"/>
              </a:lnSpc>
            </a:pPr>
            <a:r>
              <a:rPr lang="ar-SA" sz="2800" smtClean="0">
                <a:solidFill>
                  <a:schemeClr val="tx2"/>
                </a:solidFill>
                <a:cs typeface="AL-Mateen" pitchFamily="2" charset="-78"/>
              </a:rPr>
              <a:t>من اسس الارشاد الثقة فى الفرد واحترامه مهما كان جنسه أو لونه.</a:t>
            </a:r>
          </a:p>
          <a:p>
            <a:pPr eaLnBrk="1" hangingPunct="1">
              <a:lnSpc>
                <a:spcPct val="90000"/>
              </a:lnSpc>
            </a:pPr>
            <a:r>
              <a:rPr lang="ar-SA" sz="2800" smtClean="0">
                <a:solidFill>
                  <a:schemeClr val="tx2"/>
                </a:solidFill>
                <a:cs typeface="AL-Mateen" pitchFamily="2" charset="-78"/>
              </a:rPr>
              <a:t>الفرد العادى له حرية اختيار مصيره وتقريره من بين الحلول التى يقررها له المرشد.</a:t>
            </a:r>
            <a:endParaRPr lang="en-US" sz="2800" smtClean="0">
              <a:solidFill>
                <a:schemeClr val="tx2"/>
              </a:solidFill>
              <a:cs typeface="AL-Mateen" pitchFamily="2" charset="-78"/>
            </a:endParaRPr>
          </a:p>
        </p:txBody>
      </p:sp>
      <p:sp>
        <p:nvSpPr>
          <p:cNvPr id="4"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F01699A6-F435-4F16-875E-694E4F58FFDF}" type="datetime2">
              <a:rPr lang="ar-SA"/>
              <a:pPr>
                <a:defRPr/>
              </a:pPr>
              <a:t>الثلاثاء، 04 ذو القعدة، 1444</a:t>
            </a:fld>
            <a:endParaRPr lang="en-US"/>
          </a:p>
        </p:txBody>
      </p:sp>
      <p:sp>
        <p:nvSpPr>
          <p:cNvPr id="6"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83D9DD98-30E9-439E-A661-B46ED7251B9A}" type="slidenum">
              <a:rPr lang="ar-SA"/>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a:xfrm>
            <a:off x="900113" y="188913"/>
            <a:ext cx="7415212" cy="298450"/>
          </a:xfrm>
        </p:spPr>
        <p:txBody>
          <a:bodyPr/>
          <a:lstStyle/>
          <a:p>
            <a:pPr algn="r" eaLnBrk="1" hangingPunct="1"/>
            <a:r>
              <a:rPr lang="ar-SA" sz="3600" u="sng" smtClean="0">
                <a:solidFill>
                  <a:srgbClr val="FF3300"/>
                </a:solidFill>
                <a:cs typeface="AL-Mateen" pitchFamily="2" charset="-78"/>
              </a:rPr>
              <a:t>7- تقبل العميل</a:t>
            </a:r>
            <a:endParaRPr lang="en-US" sz="3600" u="sng" smtClean="0">
              <a:solidFill>
                <a:srgbClr val="FF3300"/>
              </a:solidFill>
              <a:cs typeface="AL-Mateen" pitchFamily="2" charset="-78"/>
            </a:endParaRPr>
          </a:p>
        </p:txBody>
      </p:sp>
      <p:sp>
        <p:nvSpPr>
          <p:cNvPr id="39941" name="Rectangle 3"/>
          <p:cNvSpPr>
            <a:spLocks noGrp="1" noChangeArrowheads="1"/>
          </p:cNvSpPr>
          <p:nvPr>
            <p:ph idx="1"/>
          </p:nvPr>
        </p:nvSpPr>
        <p:spPr>
          <a:xfrm>
            <a:off x="684213" y="620713"/>
            <a:ext cx="7772400" cy="5114925"/>
          </a:xfrm>
        </p:spPr>
        <p:txBody>
          <a:bodyPr/>
          <a:lstStyle/>
          <a:p>
            <a:pPr eaLnBrk="1" hangingPunct="1"/>
            <a:r>
              <a:rPr lang="ar-SA" sz="3600" smtClean="0">
                <a:cs typeface="AL-Mateen" pitchFamily="2" charset="-78"/>
              </a:rPr>
              <a:t>يقوم الارشاد على اساس تقبل المرشد للعميل كما هو بدون شروط وبلا حدود ، الامر الذى يتيح الثقة المتبادلة فى العملية الارشادية .</a:t>
            </a:r>
          </a:p>
          <a:p>
            <a:pPr eaLnBrk="1" hangingPunct="1">
              <a:buFontTx/>
              <a:buNone/>
            </a:pPr>
            <a:r>
              <a:rPr lang="ar-SA" sz="3600" b="1" u="sng" smtClean="0">
                <a:solidFill>
                  <a:schemeClr val="tx2"/>
                </a:solidFill>
                <a:cs typeface="AL-Mateen" pitchFamily="2" charset="-78"/>
              </a:rPr>
              <a:t>لكن : تقبل العميل لا يعنى تقبل سلوك العميل.</a:t>
            </a:r>
          </a:p>
          <a:p>
            <a:pPr eaLnBrk="1" hangingPunct="1">
              <a:buFontTx/>
              <a:buNone/>
            </a:pPr>
            <a:r>
              <a:rPr lang="ar-SA" sz="3600" b="1" u="sng" smtClean="0">
                <a:solidFill>
                  <a:srgbClr val="FF3300"/>
                </a:solidFill>
                <a:cs typeface="AL-Mateen" pitchFamily="2" charset="-78"/>
              </a:rPr>
              <a:t>8- استمرار عملية الارشاد.</a:t>
            </a:r>
          </a:p>
          <a:p>
            <a:pPr eaLnBrk="1" hangingPunct="1"/>
            <a:r>
              <a:rPr lang="ar-SA" sz="3600" smtClean="0">
                <a:cs typeface="AL-Mateen" pitchFamily="2" charset="-78"/>
              </a:rPr>
              <a:t>عملية الارشاد عملية مستمرة متتابعة من الطفولة الى الكهولة.</a:t>
            </a:r>
          </a:p>
          <a:p>
            <a:pPr eaLnBrk="1" hangingPunct="1"/>
            <a:r>
              <a:rPr lang="ar-SA" sz="3600" smtClean="0">
                <a:cs typeface="AL-Mateen" pitchFamily="2" charset="-78"/>
              </a:rPr>
              <a:t>على المرشد ان يتابع عملية الارشاد فالإرشاد خدمة مستمرة منتظمة. </a:t>
            </a:r>
            <a:endParaRPr lang="en-US" sz="3600" smtClean="0">
              <a:cs typeface="AL-Mateen" pitchFamily="2" charset="-78"/>
            </a:endParaRPr>
          </a:p>
        </p:txBody>
      </p:sp>
      <p:sp>
        <p:nvSpPr>
          <p:cNvPr id="4"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36944670-8CBC-46E0-97DB-13627016A2FA}" type="datetime2">
              <a:rPr lang="ar-SA"/>
              <a:pPr>
                <a:defRPr/>
              </a:pPr>
              <a:t>الثلاثاء، 04 ذو القعدة، 1444</a:t>
            </a:fld>
            <a:endParaRPr lang="en-US"/>
          </a:p>
        </p:txBody>
      </p:sp>
      <p:sp>
        <p:nvSpPr>
          <p:cNvPr id="6"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26EB822A-B038-477D-9F45-E3A8FE7E1402}" type="slidenum">
              <a:rPr lang="ar-SA"/>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a:xfrm>
            <a:off x="611188" y="260350"/>
            <a:ext cx="7772400" cy="515938"/>
          </a:xfrm>
        </p:spPr>
        <p:txBody>
          <a:bodyPr/>
          <a:lstStyle/>
          <a:p>
            <a:pPr algn="r" eaLnBrk="1" hangingPunct="1"/>
            <a:r>
              <a:rPr lang="ar-SA" sz="3600" b="1" u="sng" smtClean="0">
                <a:solidFill>
                  <a:srgbClr val="FF3300"/>
                </a:solidFill>
                <a:cs typeface="AL-Mateen" pitchFamily="2" charset="-78"/>
              </a:rPr>
              <a:t>9- الدين ركن اساسى.</a:t>
            </a:r>
            <a:endParaRPr lang="en-US" sz="3600" b="1" u="sng" smtClean="0">
              <a:solidFill>
                <a:srgbClr val="FF3300"/>
              </a:solidFill>
              <a:cs typeface="AL-Mateen" pitchFamily="2" charset="-78"/>
            </a:endParaRPr>
          </a:p>
        </p:txBody>
      </p:sp>
      <p:sp>
        <p:nvSpPr>
          <p:cNvPr id="40965" name="Rectangle 3"/>
          <p:cNvSpPr>
            <a:spLocks noGrp="1" noChangeArrowheads="1"/>
          </p:cNvSpPr>
          <p:nvPr>
            <p:ph idx="1"/>
          </p:nvPr>
        </p:nvSpPr>
        <p:spPr>
          <a:xfrm>
            <a:off x="685800" y="1052513"/>
            <a:ext cx="7772400" cy="5043487"/>
          </a:xfrm>
        </p:spPr>
        <p:txBody>
          <a:bodyPr/>
          <a:lstStyle/>
          <a:p>
            <a:pPr eaLnBrk="1" hangingPunct="1"/>
            <a:r>
              <a:rPr lang="ar-SA" sz="3600" smtClean="0">
                <a:cs typeface="AL-Mateen" pitchFamily="2" charset="-78"/>
              </a:rPr>
              <a:t>الدين عنصر اساسى فى حياة الانسان والتربية السليمة تشمل التربية الدينية والصحة النفسية تشمل السعادة فى الدنيا والدين.</a:t>
            </a:r>
          </a:p>
          <a:p>
            <a:pPr eaLnBrk="1" hangingPunct="1"/>
            <a:r>
              <a:rPr lang="ar-SA" sz="3600" smtClean="0">
                <a:cs typeface="AL-Mateen" pitchFamily="2" charset="-78"/>
              </a:rPr>
              <a:t>المعتقدات الدينية تعد ضوابط للسلوك ومعايير هامة تؤثر فى العلاقة الارشادية</a:t>
            </a:r>
            <a:r>
              <a:rPr lang="en-GB" sz="3600" smtClean="0">
                <a:cs typeface="AL-Mateen" pitchFamily="2" charset="-78"/>
              </a:rPr>
              <a:t>.</a:t>
            </a:r>
            <a:endParaRPr lang="ar-SA" sz="3600" smtClean="0">
              <a:cs typeface="AL-Mateen" pitchFamily="2" charset="-78"/>
            </a:endParaRPr>
          </a:p>
          <a:p>
            <a:pPr eaLnBrk="1" hangingPunct="1"/>
            <a:r>
              <a:rPr lang="ar-SA" sz="3600" smtClean="0">
                <a:cs typeface="AL-Mateen" pitchFamily="2" charset="-78"/>
              </a:rPr>
              <a:t>ولأن العملية الارشادية عملية انسانية فلابد وان تتداخل فيها المعتقدات الدينية.</a:t>
            </a:r>
          </a:p>
          <a:p>
            <a:pPr eaLnBrk="1" hangingPunct="1">
              <a:buFontTx/>
              <a:buNone/>
            </a:pPr>
            <a:endParaRPr lang="en-US" sz="3600" smtClean="0">
              <a:cs typeface="AL-Mateen" pitchFamily="2" charset="-78"/>
            </a:endParaRPr>
          </a:p>
        </p:txBody>
      </p:sp>
      <p:sp>
        <p:nvSpPr>
          <p:cNvPr id="4"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5673BC50-5F55-41D9-8118-47242DEA0C7D}" type="datetime2">
              <a:rPr lang="ar-SA"/>
              <a:pPr>
                <a:defRPr/>
              </a:pPr>
              <a:t>الثلاثاء، 04 ذو القعدة، 1444</a:t>
            </a:fld>
            <a:endParaRPr lang="en-US"/>
          </a:p>
        </p:txBody>
      </p:sp>
      <p:sp>
        <p:nvSpPr>
          <p:cNvPr id="6"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5EBF9DF8-54C3-4550-A70A-68084027E0D6}" type="slidenum">
              <a:rPr lang="ar-SA"/>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a:xfrm>
            <a:off x="684213" y="188913"/>
            <a:ext cx="7772400" cy="587375"/>
          </a:xfrm>
        </p:spPr>
        <p:txBody>
          <a:bodyPr/>
          <a:lstStyle/>
          <a:p>
            <a:pPr eaLnBrk="1" hangingPunct="1"/>
            <a:r>
              <a:rPr lang="ar-SA" sz="3600" b="1" smtClean="0">
                <a:solidFill>
                  <a:srgbClr val="FF3300"/>
                </a:solidFill>
                <a:cs typeface="AL-Mateen" pitchFamily="2" charset="-78"/>
              </a:rPr>
              <a:t>الاسس الفلسفية للتوجيه والإرشاد.</a:t>
            </a:r>
            <a:endParaRPr lang="en-US" sz="3600" b="1" smtClean="0">
              <a:solidFill>
                <a:srgbClr val="FF3300"/>
              </a:solidFill>
              <a:cs typeface="AL-Mateen" pitchFamily="2" charset="-78"/>
            </a:endParaRPr>
          </a:p>
        </p:txBody>
      </p:sp>
      <p:sp>
        <p:nvSpPr>
          <p:cNvPr id="41989" name="Rectangle 3"/>
          <p:cNvSpPr>
            <a:spLocks noGrp="1" noChangeArrowheads="1"/>
          </p:cNvSpPr>
          <p:nvPr>
            <p:ph idx="1"/>
          </p:nvPr>
        </p:nvSpPr>
        <p:spPr>
          <a:xfrm>
            <a:off x="685800" y="1125538"/>
            <a:ext cx="7772400" cy="4970462"/>
          </a:xfrm>
        </p:spPr>
        <p:txBody>
          <a:bodyPr/>
          <a:lstStyle/>
          <a:p>
            <a:pPr eaLnBrk="1" hangingPunct="1">
              <a:lnSpc>
                <a:spcPct val="80000"/>
              </a:lnSpc>
              <a:buFontTx/>
              <a:buNone/>
            </a:pPr>
            <a:r>
              <a:rPr lang="ar-SA" sz="2400" b="1" u="sng" smtClean="0">
                <a:solidFill>
                  <a:srgbClr val="FF3300"/>
                </a:solidFill>
              </a:rPr>
              <a:t>1- </a:t>
            </a:r>
            <a:r>
              <a:rPr lang="ar-SA" b="1" u="sng" smtClean="0">
                <a:solidFill>
                  <a:srgbClr val="FF3300"/>
                </a:solidFill>
                <a:cs typeface="AL-Mateen" pitchFamily="2" charset="-78"/>
              </a:rPr>
              <a:t>طبيعة الانسان.</a:t>
            </a:r>
            <a:endParaRPr lang="ar-SA" smtClean="0">
              <a:solidFill>
                <a:srgbClr val="FF3300"/>
              </a:solidFill>
              <a:cs typeface="AL-Mateen" pitchFamily="2" charset="-78"/>
            </a:endParaRPr>
          </a:p>
          <a:p>
            <a:pPr eaLnBrk="1" hangingPunct="1">
              <a:lnSpc>
                <a:spcPct val="80000"/>
              </a:lnSpc>
            </a:pPr>
            <a:r>
              <a:rPr lang="ar-SA" smtClean="0">
                <a:cs typeface="AL-Mateen" pitchFamily="2" charset="-78"/>
              </a:rPr>
              <a:t>الكثير من النظريات تناولت طبيعة الانسان واختلفت فى تفسيرها لماهية الانسان فلكل نظرية مسلماتها ( سنتناول تلك النظريات بالتفصيل لاحقا).</a:t>
            </a:r>
          </a:p>
          <a:p>
            <a:pPr eaLnBrk="1" hangingPunct="1">
              <a:lnSpc>
                <a:spcPct val="80000"/>
              </a:lnSpc>
            </a:pPr>
            <a:r>
              <a:rPr lang="ar-SA" smtClean="0">
                <a:solidFill>
                  <a:schemeClr val="tx2"/>
                </a:solidFill>
                <a:cs typeface="AL-Mateen" pitchFamily="2" charset="-78"/>
              </a:rPr>
              <a:t>فعلى سبيل المثال نظرية الذات ترى ان الانسان كائن خير بطبيعته، بينما ترى نظرية التحليل النفسى ان الانسان شهوانى عدوانى وبين هاتين الوجهتين ترى النظرية السلوكية ان الانسان محايد وسلوكه يتشكل بحسب ما يتعلمه خيرا كان او شرا.</a:t>
            </a:r>
          </a:p>
          <a:p>
            <a:pPr eaLnBrk="1" hangingPunct="1">
              <a:lnSpc>
                <a:spcPct val="80000"/>
              </a:lnSpc>
            </a:pPr>
            <a:r>
              <a:rPr lang="ar-SA" smtClean="0">
                <a:solidFill>
                  <a:schemeClr val="tx2"/>
                </a:solidFill>
                <a:cs typeface="AL-Mateen" pitchFamily="2" charset="-78"/>
              </a:rPr>
              <a:t>القرآن الكريم حدد لنا صفات النفس البشرية .</a:t>
            </a:r>
          </a:p>
          <a:p>
            <a:pPr eaLnBrk="1" hangingPunct="1">
              <a:lnSpc>
                <a:spcPct val="80000"/>
              </a:lnSpc>
            </a:pPr>
            <a:r>
              <a:rPr lang="ar-SA" smtClean="0">
                <a:solidFill>
                  <a:schemeClr val="tx2"/>
                </a:solidFill>
                <a:cs typeface="AL-Mateen" pitchFamily="2" charset="-78"/>
              </a:rPr>
              <a:t>والخلاصة ان على علم التوجيه والإرشاد ان يقوم على اساس فهم كامل لطبيعة الانسان.</a:t>
            </a:r>
            <a:endParaRPr lang="en-US" smtClean="0">
              <a:solidFill>
                <a:schemeClr val="tx2"/>
              </a:solidFill>
              <a:cs typeface="AL-Mateen" pitchFamily="2" charset="-78"/>
            </a:endParaRPr>
          </a:p>
        </p:txBody>
      </p:sp>
      <p:sp>
        <p:nvSpPr>
          <p:cNvPr id="4"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D9672F6A-53B8-45B8-82B7-F97B48A412A7}" type="datetime2">
              <a:rPr lang="ar-SA"/>
              <a:pPr>
                <a:defRPr/>
              </a:pPr>
              <a:t>الثلاثاء، 04 ذو القعدة، 1444</a:t>
            </a:fld>
            <a:endParaRPr lang="en-US"/>
          </a:p>
        </p:txBody>
      </p:sp>
      <p:sp>
        <p:nvSpPr>
          <p:cNvPr id="6"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45704F2B-765F-4FC7-B241-BECE8EA6F9C4}" type="slidenum">
              <a:rPr lang="ar-SA"/>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a:xfrm>
            <a:off x="684213" y="188913"/>
            <a:ext cx="7772400" cy="442912"/>
          </a:xfrm>
        </p:spPr>
        <p:txBody>
          <a:bodyPr/>
          <a:lstStyle/>
          <a:p>
            <a:pPr eaLnBrk="1" hangingPunct="1"/>
            <a:r>
              <a:rPr lang="ar-SA" sz="4000" b="1" smtClean="0">
                <a:solidFill>
                  <a:srgbClr val="FF3300"/>
                </a:solidFill>
                <a:cs typeface="AL-Mateen" pitchFamily="2" charset="-78"/>
              </a:rPr>
              <a:t>الاسس النفسية والتربوية.</a:t>
            </a:r>
            <a:endParaRPr lang="en-US" sz="4000" b="1" smtClean="0">
              <a:solidFill>
                <a:srgbClr val="FF3300"/>
              </a:solidFill>
              <a:cs typeface="AL-Mateen" pitchFamily="2" charset="-78"/>
            </a:endParaRPr>
          </a:p>
        </p:txBody>
      </p:sp>
      <p:sp>
        <p:nvSpPr>
          <p:cNvPr id="45061" name="Rectangle 3"/>
          <p:cNvSpPr>
            <a:spLocks noGrp="1" noChangeArrowheads="1"/>
          </p:cNvSpPr>
          <p:nvPr>
            <p:ph idx="1"/>
          </p:nvPr>
        </p:nvSpPr>
        <p:spPr>
          <a:xfrm>
            <a:off x="250825" y="765175"/>
            <a:ext cx="8642350" cy="5589588"/>
          </a:xfrm>
        </p:spPr>
        <p:txBody>
          <a:bodyPr/>
          <a:lstStyle/>
          <a:p>
            <a:pPr marL="609600" indent="-609600" eaLnBrk="1" hangingPunct="1">
              <a:lnSpc>
                <a:spcPct val="90000"/>
              </a:lnSpc>
              <a:buFontTx/>
              <a:buAutoNum type="arabicPeriod"/>
            </a:pPr>
            <a:r>
              <a:rPr lang="ar-SA" sz="2800" b="1" u="sng" smtClean="0">
                <a:solidFill>
                  <a:srgbClr val="FF3300"/>
                </a:solidFill>
                <a:cs typeface="AL-Mateen" pitchFamily="2" charset="-78"/>
              </a:rPr>
              <a:t>الفروق الفردية.</a:t>
            </a:r>
            <a:endParaRPr lang="ar-SA" sz="2800" smtClean="0">
              <a:solidFill>
                <a:srgbClr val="FF3300"/>
              </a:solidFill>
              <a:cs typeface="AL-Mateen" pitchFamily="2" charset="-78"/>
            </a:endParaRPr>
          </a:p>
          <a:p>
            <a:pPr marL="609600" indent="-609600" eaLnBrk="1" hangingPunct="1">
              <a:lnSpc>
                <a:spcPct val="90000"/>
              </a:lnSpc>
            </a:pPr>
            <a:r>
              <a:rPr lang="ar-SA" sz="2800" smtClean="0">
                <a:cs typeface="AL-Mateen" pitchFamily="2" charset="-78"/>
              </a:rPr>
              <a:t>الفروق الفردية مبدأ وقانون عام أساسى فى علم النفس، ولأن التوجيه والإرشاد حق لكل فرد ، لذا فالفروق الفردية من الامور الهامة فى التوجيه والإرشاد.</a:t>
            </a:r>
          </a:p>
          <a:p>
            <a:pPr marL="609600" indent="-609600" eaLnBrk="1" hangingPunct="1">
              <a:lnSpc>
                <a:spcPct val="90000"/>
              </a:lnSpc>
            </a:pPr>
            <a:r>
              <a:rPr lang="ar-SA" sz="2800" smtClean="0">
                <a:cs typeface="AL-Mateen" pitchFamily="2" charset="-78"/>
              </a:rPr>
              <a:t>الافراد يختلفون من حيث الكم والكيف فى خصائصهم المختلفة ، لذا على المرشد ان يتعرف على اسباب المشكلات النفسية والعوامل المسببة له.</a:t>
            </a:r>
          </a:p>
          <a:p>
            <a:pPr marL="609600" indent="-609600" eaLnBrk="1" hangingPunct="1">
              <a:lnSpc>
                <a:spcPct val="90000"/>
              </a:lnSpc>
            </a:pPr>
            <a:r>
              <a:rPr lang="ar-SA" sz="2800" smtClean="0">
                <a:cs typeface="AL-Mateen" pitchFamily="2" charset="-78"/>
              </a:rPr>
              <a:t>مع تعدد الفروق الفردية تتعدد طرق الارشاد فليست هناك طريقة واحدة تناسب الجميع.</a:t>
            </a:r>
          </a:p>
          <a:p>
            <a:pPr marL="609600" indent="-609600" eaLnBrk="1" hangingPunct="1">
              <a:lnSpc>
                <a:spcPct val="90000"/>
              </a:lnSpc>
            </a:pPr>
            <a:r>
              <a:rPr lang="ar-SA" sz="2800" smtClean="0">
                <a:cs typeface="AL-Mateen" pitchFamily="2" charset="-78"/>
              </a:rPr>
              <a:t>الفروق بين الجنسين</a:t>
            </a:r>
            <a:r>
              <a:rPr lang="ar-SA" sz="2800" b="1" u="sng" smtClean="0">
                <a:cs typeface="AL-Mateen" pitchFamily="2" charset="-78"/>
              </a:rPr>
              <a:t> </a:t>
            </a:r>
            <a:r>
              <a:rPr lang="ar-SA" sz="2800" smtClean="0">
                <a:cs typeface="AL-Mateen" pitchFamily="2" charset="-78"/>
              </a:rPr>
              <a:t>فى جوانب النمو المختلفة</a:t>
            </a:r>
            <a:r>
              <a:rPr lang="ar-SA" sz="2800" b="1" u="sng" smtClean="0">
                <a:cs typeface="AL-Mateen" pitchFamily="2" charset="-78"/>
              </a:rPr>
              <a:t>  </a:t>
            </a:r>
            <a:r>
              <a:rPr lang="ar-SA" sz="2800" smtClean="0">
                <a:cs typeface="AL-Mateen" pitchFamily="2" charset="-78"/>
              </a:rPr>
              <a:t>امر مسلم به، الا ان التنشئة الاجتماعية تلعب دورا هاما فى ابراز الفروق بين الجنسين فى الادوار التى يقوم بها كلا الجنسين.</a:t>
            </a:r>
          </a:p>
          <a:p>
            <a:pPr marL="609600" indent="-609600" eaLnBrk="1" hangingPunct="1">
              <a:lnSpc>
                <a:spcPct val="90000"/>
              </a:lnSpc>
            </a:pPr>
            <a:r>
              <a:rPr lang="ar-SA" sz="2800" smtClean="0">
                <a:cs typeface="AL-Mateen" pitchFamily="2" charset="-78"/>
              </a:rPr>
              <a:t>هناك ما نطلق عليه بالذكورة النفسية والأنوثة النفسية، ولابد وان يلم المرشد بميل سلوك الفرد تجاه الذكورة أو الانوثة.</a:t>
            </a:r>
            <a:r>
              <a:rPr lang="ar-SA" sz="2400" b="1" u="sng" smtClean="0"/>
              <a:t>         </a:t>
            </a:r>
            <a:endParaRPr lang="en-US" sz="2400" b="1" u="sng" smtClean="0"/>
          </a:p>
        </p:txBody>
      </p:sp>
      <p:sp>
        <p:nvSpPr>
          <p:cNvPr id="4"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9180B512-C807-459B-837D-FB04D0F1289B}" type="datetime2">
              <a:rPr lang="ar-SA"/>
              <a:pPr>
                <a:defRPr/>
              </a:pPr>
              <a:t>الثلاثاء، 04 ذو القعدة، 1444</a:t>
            </a:fld>
            <a:endParaRPr lang="en-US"/>
          </a:p>
        </p:txBody>
      </p:sp>
      <p:sp>
        <p:nvSpPr>
          <p:cNvPr id="6"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B5ADCEA8-89EF-481B-A321-04864875BE09}" type="slidenum">
              <a:rPr lang="ar-SA"/>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a:xfrm>
            <a:off x="684213" y="188913"/>
            <a:ext cx="7772400" cy="587375"/>
          </a:xfrm>
        </p:spPr>
        <p:txBody>
          <a:bodyPr/>
          <a:lstStyle/>
          <a:p>
            <a:pPr algn="r" eaLnBrk="1" hangingPunct="1"/>
            <a:r>
              <a:rPr lang="ar-SA" sz="3200" b="1" smtClean="0">
                <a:solidFill>
                  <a:srgbClr val="FF3300"/>
                </a:solidFill>
                <a:cs typeface="AL-Mateen" pitchFamily="2" charset="-78"/>
              </a:rPr>
              <a:t>2- مطالب النمو.</a:t>
            </a:r>
            <a:endParaRPr lang="en-US" sz="3200" b="1" smtClean="0">
              <a:solidFill>
                <a:srgbClr val="FF3300"/>
              </a:solidFill>
              <a:cs typeface="AL-Mateen" pitchFamily="2" charset="-78"/>
            </a:endParaRPr>
          </a:p>
        </p:txBody>
      </p:sp>
      <p:sp>
        <p:nvSpPr>
          <p:cNvPr id="46085" name="Rectangle 3"/>
          <p:cNvSpPr>
            <a:spLocks noGrp="1" noChangeArrowheads="1"/>
          </p:cNvSpPr>
          <p:nvPr>
            <p:ph idx="1"/>
          </p:nvPr>
        </p:nvSpPr>
        <p:spPr>
          <a:xfrm>
            <a:off x="468313" y="765175"/>
            <a:ext cx="8353425" cy="5516563"/>
          </a:xfrm>
        </p:spPr>
        <p:txBody>
          <a:bodyPr/>
          <a:lstStyle/>
          <a:p>
            <a:pPr eaLnBrk="1" hangingPunct="1"/>
            <a:r>
              <a:rPr lang="ar-SA" sz="3600" smtClean="0">
                <a:latin typeface="ALW Cool Taif. " pitchFamily="2" charset="0"/>
                <a:cs typeface="AL-Mateen" pitchFamily="2" charset="-78"/>
              </a:rPr>
              <a:t>يقصد بمطالب النمو الامور التى تحتاج اليها المرء حتى ينمو نموا سليما بحيث يصبح سعيدا وناجحا فى كل مرحلة من مراحل حياته.</a:t>
            </a:r>
          </a:p>
          <a:p>
            <a:pPr eaLnBrk="1" hangingPunct="1"/>
            <a:r>
              <a:rPr lang="ar-SA" sz="3600" smtClean="0">
                <a:latin typeface="ALW Cool Taif. " pitchFamily="2" charset="0"/>
                <a:cs typeface="AL-Mateen" pitchFamily="2" charset="-78"/>
              </a:rPr>
              <a:t>مطالب النمو تنشأ نتيجة تفاعل مظاهر النمو العضوى مع آثار الثقافة ومستوى طموح الفرد.</a:t>
            </a:r>
          </a:p>
          <a:p>
            <a:pPr eaLnBrk="1" hangingPunct="1"/>
            <a:r>
              <a:rPr lang="ar-SA" sz="3600" smtClean="0">
                <a:latin typeface="ALW Cool Taif. " pitchFamily="2" charset="0"/>
                <a:cs typeface="AL-Mateen" pitchFamily="2" charset="-78"/>
              </a:rPr>
              <a:t>ترابط مطالب النمو ، بمعنى ان الفرد الذى يميل الى تحقيق مطلب من مطالب النمو تحقيقا حسنا يميل الى تحقيق باقى المطالب للمرحلة بدرجة جيدة ، كما يميل الى تحقيق مطالب النمو فى المراحل التالية بدرجة مماثلة من النجاح.</a:t>
            </a:r>
          </a:p>
          <a:p>
            <a:pPr eaLnBrk="1" hangingPunct="1">
              <a:buFontTx/>
              <a:buNone/>
            </a:pPr>
            <a:endParaRPr lang="en-US" sz="3600" smtClean="0"/>
          </a:p>
        </p:txBody>
      </p:sp>
      <p:sp>
        <p:nvSpPr>
          <p:cNvPr id="4"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31758109-5B75-4821-91FA-8D6364832274}" type="datetime2">
              <a:rPr lang="ar-SA"/>
              <a:pPr>
                <a:defRPr/>
              </a:pPr>
              <a:t>الثلاثاء، 04 ذو القعدة، 1444</a:t>
            </a:fld>
            <a:endParaRPr lang="en-US"/>
          </a:p>
        </p:txBody>
      </p:sp>
      <p:sp>
        <p:nvSpPr>
          <p:cNvPr id="6"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02F32C76-A9DB-4D37-9ED6-469CC8046BFC}" type="slidenum">
              <a:rPr lang="ar-SA"/>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a:xfrm>
            <a:off x="971550" y="188913"/>
            <a:ext cx="7486650" cy="442912"/>
          </a:xfrm>
        </p:spPr>
        <p:txBody>
          <a:bodyPr/>
          <a:lstStyle/>
          <a:p>
            <a:pPr eaLnBrk="1" hangingPunct="1"/>
            <a:r>
              <a:rPr lang="ar-SA" sz="4000" b="1" smtClean="0">
                <a:solidFill>
                  <a:srgbClr val="FF3300"/>
                </a:solidFill>
                <a:cs typeface="AL-Mateen" pitchFamily="2" charset="-78"/>
              </a:rPr>
              <a:t>الاسس الاجتماعية.</a:t>
            </a:r>
            <a:endParaRPr lang="en-US" sz="4000" b="1" smtClean="0">
              <a:solidFill>
                <a:srgbClr val="FF3300"/>
              </a:solidFill>
              <a:cs typeface="AL-Mateen" pitchFamily="2" charset="-78"/>
            </a:endParaRPr>
          </a:p>
        </p:txBody>
      </p:sp>
      <p:sp>
        <p:nvSpPr>
          <p:cNvPr id="47109" name="Rectangle 3"/>
          <p:cNvSpPr>
            <a:spLocks noGrp="1" noChangeArrowheads="1"/>
          </p:cNvSpPr>
          <p:nvPr>
            <p:ph idx="1"/>
          </p:nvPr>
        </p:nvSpPr>
        <p:spPr>
          <a:xfrm>
            <a:off x="755650" y="836613"/>
            <a:ext cx="7772400" cy="4827587"/>
          </a:xfrm>
        </p:spPr>
        <p:txBody>
          <a:bodyPr/>
          <a:lstStyle/>
          <a:p>
            <a:pPr marL="609600" indent="-609600" eaLnBrk="1" hangingPunct="1">
              <a:lnSpc>
                <a:spcPct val="90000"/>
              </a:lnSpc>
              <a:buFontTx/>
              <a:buAutoNum type="arabicPeriod"/>
            </a:pPr>
            <a:r>
              <a:rPr lang="ar-SA" b="1" u="sng" smtClean="0">
                <a:solidFill>
                  <a:srgbClr val="FF3300"/>
                </a:solidFill>
                <a:cs typeface="AL-Mateen" pitchFamily="2" charset="-78"/>
              </a:rPr>
              <a:t>الاهتمام بالفرد كعضو فى جماعة.</a:t>
            </a:r>
            <a:endParaRPr lang="ar-SA" smtClean="0">
              <a:solidFill>
                <a:srgbClr val="FF3300"/>
              </a:solidFill>
              <a:cs typeface="AL-Mateen" pitchFamily="2" charset="-78"/>
            </a:endParaRPr>
          </a:p>
          <a:p>
            <a:pPr marL="609600" indent="-609600" eaLnBrk="1" hangingPunct="1">
              <a:lnSpc>
                <a:spcPct val="90000"/>
              </a:lnSpc>
            </a:pPr>
            <a:r>
              <a:rPr lang="ar-SA" smtClean="0">
                <a:cs typeface="AL-Mateen" pitchFamily="2" charset="-78"/>
              </a:rPr>
              <a:t>الانسان كائن اجتماعى منذ اللحظة الاولى لميلاده.</a:t>
            </a:r>
          </a:p>
          <a:p>
            <a:pPr marL="609600" indent="-609600" eaLnBrk="1" hangingPunct="1">
              <a:lnSpc>
                <a:spcPct val="90000"/>
              </a:lnSpc>
            </a:pPr>
            <a:r>
              <a:rPr lang="ar-SA" smtClean="0">
                <a:cs typeface="AL-Mateen" pitchFamily="2" charset="-78"/>
              </a:rPr>
              <a:t>الانسان كفرد يعيش واقع اجتماعى له معايير وقيمة.</a:t>
            </a:r>
          </a:p>
          <a:p>
            <a:pPr marL="609600" indent="-609600" eaLnBrk="1" hangingPunct="1">
              <a:lnSpc>
                <a:spcPct val="90000"/>
              </a:lnSpc>
            </a:pPr>
            <a:r>
              <a:rPr lang="ar-SA" smtClean="0">
                <a:cs typeface="AL-Mateen" pitchFamily="2" charset="-78"/>
              </a:rPr>
              <a:t>هناك ما نطلق عليه بالإرشاد الجماعى .</a:t>
            </a:r>
          </a:p>
          <a:p>
            <a:pPr marL="609600" indent="-609600" eaLnBrk="1" hangingPunct="1">
              <a:lnSpc>
                <a:spcPct val="90000"/>
              </a:lnSpc>
            </a:pPr>
            <a:r>
              <a:rPr lang="ar-SA" smtClean="0">
                <a:cs typeface="AL-Mateen" pitchFamily="2" charset="-78"/>
              </a:rPr>
              <a:t>يقوم الارشاد الجماعى على دراسة ديناميات الجماعة وسلوك المسايرة والمغايرة والضغط الاجتماعى سواء من الفرد للجماعة او العكس.</a:t>
            </a:r>
          </a:p>
          <a:p>
            <a:pPr marL="609600" indent="-609600" eaLnBrk="1" hangingPunct="1">
              <a:lnSpc>
                <a:spcPct val="90000"/>
              </a:lnSpc>
            </a:pPr>
            <a:r>
              <a:rPr lang="ar-SA" smtClean="0">
                <a:cs typeface="AL-Mateen" pitchFamily="2" charset="-78"/>
              </a:rPr>
              <a:t>يتأثر سلوك الفرد بسلوك الجماعة المرجعية التى يرجع اليها الفرد فى تقييم سلوكه الاجتماعى ( جماعة يحبها).</a:t>
            </a:r>
          </a:p>
          <a:p>
            <a:pPr marL="609600" indent="-609600" eaLnBrk="1" hangingPunct="1">
              <a:lnSpc>
                <a:spcPct val="90000"/>
              </a:lnSpc>
            </a:pPr>
            <a:r>
              <a:rPr lang="ar-SA" smtClean="0">
                <a:cs typeface="AL-Mateen" pitchFamily="2" charset="-78"/>
              </a:rPr>
              <a:t>يتأثر سلوك الفرد بالثقافة الاجتماعية ( عادات وتقاليد الجماعة المرجعية).</a:t>
            </a:r>
            <a:endParaRPr lang="en-US" smtClean="0">
              <a:cs typeface="AL-Mateen" pitchFamily="2" charset="-78"/>
            </a:endParaRPr>
          </a:p>
        </p:txBody>
      </p:sp>
      <p:sp>
        <p:nvSpPr>
          <p:cNvPr id="4"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AAA04971-BC33-4C61-8230-E6400F56162F}" type="datetime2">
              <a:rPr lang="ar-SA"/>
              <a:pPr>
                <a:defRPr/>
              </a:pPr>
              <a:t>الثلاثاء، 04 ذو القعدة، 1444</a:t>
            </a:fld>
            <a:endParaRPr lang="en-US"/>
          </a:p>
        </p:txBody>
      </p:sp>
      <p:sp>
        <p:nvSpPr>
          <p:cNvPr id="6"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B53EA2A2-3322-4736-88C9-E13630BB4F2F}" type="slidenum">
              <a:rPr lang="ar-SA"/>
              <a:pPr>
                <a:defRPr/>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4213" y="-387350"/>
            <a:ext cx="7772400" cy="1563688"/>
          </a:xfrm>
        </p:spPr>
        <p:txBody>
          <a:bodyPr/>
          <a:lstStyle/>
          <a:p>
            <a:pPr eaLnBrk="1" hangingPunct="1"/>
            <a:r>
              <a:rPr lang="ar-SA" smtClean="0">
                <a:solidFill>
                  <a:schemeClr val="tx1"/>
                </a:solidFill>
                <a:cs typeface="AL-Mateen" pitchFamily="2" charset="-78"/>
              </a:rPr>
              <a:t>مقدمة</a:t>
            </a:r>
            <a:endParaRPr lang="en-US" smtClean="0">
              <a:solidFill>
                <a:schemeClr val="tx1"/>
              </a:solidFill>
              <a:cs typeface="AL-Mateen" pitchFamily="2" charset="-78"/>
            </a:endParaRPr>
          </a:p>
        </p:txBody>
      </p:sp>
      <p:sp>
        <p:nvSpPr>
          <p:cNvPr id="11267" name="Rectangle 3"/>
          <p:cNvSpPr>
            <a:spLocks noGrp="1" noChangeArrowheads="1"/>
          </p:cNvSpPr>
          <p:nvPr>
            <p:ph idx="1"/>
          </p:nvPr>
        </p:nvSpPr>
        <p:spPr>
          <a:xfrm>
            <a:off x="457200" y="1196975"/>
            <a:ext cx="8229600" cy="5040313"/>
          </a:xfrm>
          <a:noFill/>
          <a:ln w="107950" cmpd="tri">
            <a:solidFill>
              <a:schemeClr val="tx1"/>
            </a:solidFill>
          </a:ln>
        </p:spPr>
        <p:txBody>
          <a:bodyPr/>
          <a:lstStyle/>
          <a:p>
            <a:pPr eaLnBrk="1" hangingPunct="1">
              <a:lnSpc>
                <a:spcPct val="90000"/>
              </a:lnSpc>
              <a:buFontTx/>
              <a:buNone/>
            </a:pPr>
            <a:r>
              <a:rPr lang="ar-SA" smtClean="0">
                <a:cs typeface="AL-Mateen" pitchFamily="2" charset="-78"/>
              </a:rPr>
              <a:t>إن التوجيه والإرشاد قديم قدم الحياة نفسها ،فالإنسان خلال مراحل نموه يتعرض لمشاكل ومتاعب عديدة،ويسعى إلى تحقيق طموحاته وأهدافه ،وإشباع حلجته وتحمل مسئولياته  ,وهو في سعيه لتحقيق ذلك  يواجه احباطات متعددة وصراعات مثيرة ونقصا معرفيا يحول دون توجيه طاقاته وإمكاناته الوجهة الصحيحة .</a:t>
            </a:r>
          </a:p>
          <a:p>
            <a:pPr eaLnBrk="1" hangingPunct="1">
              <a:lnSpc>
                <a:spcPct val="90000"/>
              </a:lnSpc>
              <a:buFontTx/>
              <a:buNone/>
            </a:pPr>
            <a:r>
              <a:rPr lang="ar-SA" smtClean="0">
                <a:cs typeface="AL-Mateen" pitchFamily="2" charset="-78"/>
              </a:rPr>
              <a:t>فكان رد فعله على ذلك الاستئناس بآراء الآخرين أكثر نضجا, طالبا منهم العون وجادة الصواب فكانت المشورة والنصيحة تأتي ذاتية تعوزها الدقة والموضوعية ,ولكنها السبيل الإرشادي المتاح ..</a:t>
            </a:r>
          </a:p>
          <a:p>
            <a:pPr eaLnBrk="1" hangingPunct="1">
              <a:lnSpc>
                <a:spcPct val="90000"/>
              </a:lnSpc>
              <a:buFontTx/>
              <a:buNone/>
            </a:pPr>
            <a:r>
              <a:rPr lang="ar-SA" smtClean="0">
                <a:cs typeface="AL-Mateen" pitchFamily="2" charset="-78"/>
              </a:rPr>
              <a:t>أما التوجية والإرشاد  ممارسة علمية ومهنية متخصصة فقد مر بعدد من المراحل نوجزها فيما يلي :</a:t>
            </a:r>
            <a:endParaRPr lang="en-US" smtClean="0">
              <a:cs typeface="AL-Mateen" pitchFamily="2" charset="-78"/>
            </a:endParaRPr>
          </a:p>
        </p:txBody>
      </p:sp>
      <p:sp>
        <p:nvSpPr>
          <p:cNvPr id="6"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81CB09DB-4F2A-409D-9FCA-7051CFADD593}" type="datetime2">
              <a:rPr lang="ar-SA"/>
              <a:pPr>
                <a:defRPr/>
              </a:pPr>
              <a:t>الثلاثاء، 04 ذو القعدة، 1444</a:t>
            </a:fld>
            <a:endParaRPr lang="en-US"/>
          </a:p>
        </p:txBody>
      </p:sp>
      <p:sp>
        <p:nvSpPr>
          <p:cNvPr id="8"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24A7166C-C262-4828-A15C-B4F2387DD2C1}" type="slidenum">
              <a:rPr lang="ar-SA"/>
              <a:pPr>
                <a:defRPr/>
              </a:pPr>
              <a:t>2</a:t>
            </a:fld>
            <a:endParaRPr lang="en-US"/>
          </a:p>
        </p:txBody>
      </p:sp>
      <p:sp>
        <p:nvSpPr>
          <p:cNvPr id="29702" name="AutoShape 4">
            <a:hlinkClick r:id="" action="ppaction://hlinkshowjump?jump=firstslide" highlightClick="1"/>
          </p:cNvPr>
          <p:cNvSpPr>
            <a:spLocks noChangeArrowheads="1"/>
          </p:cNvSpPr>
          <p:nvPr/>
        </p:nvSpPr>
        <p:spPr bwMode="auto">
          <a:xfrm>
            <a:off x="395288" y="333375"/>
            <a:ext cx="2447925" cy="720725"/>
          </a:xfrm>
          <a:prstGeom prst="actionButtonBlank">
            <a:avLst/>
          </a:prstGeom>
          <a:solidFill>
            <a:srgbClr val="FFFF99"/>
          </a:solidFill>
          <a:ln w="9525">
            <a:noFill/>
            <a:miter lim="800000"/>
            <a:headEnd/>
            <a:tailEnd/>
          </a:ln>
          <a:effectLst/>
        </p:spPr>
        <p:txBody>
          <a:bodyPr wrap="none" anchor="ctr"/>
          <a:lstStyle/>
          <a:p>
            <a:endParaRPr lang="ar-IQ"/>
          </a:p>
        </p:txBody>
      </p:sp>
      <p:sp>
        <p:nvSpPr>
          <p:cNvPr id="29703" name="WordArt 5"/>
          <p:cNvSpPr>
            <a:spLocks noChangeArrowheads="1" noChangeShapeType="1" noTextEdit="1"/>
          </p:cNvSpPr>
          <p:nvPr/>
        </p:nvSpPr>
        <p:spPr bwMode="auto">
          <a:xfrm>
            <a:off x="468313" y="404813"/>
            <a:ext cx="2305050" cy="485775"/>
          </a:xfrm>
          <a:prstGeom prst="rect">
            <a:avLst/>
          </a:prstGeom>
        </p:spPr>
        <p:txBody>
          <a:bodyPr wrap="none" fromWordArt="1">
            <a:prstTxWarp prst="textPlain">
              <a:avLst>
                <a:gd name="adj" fmla="val 50000"/>
              </a:avLst>
            </a:prstTxWarp>
          </a:bodyPr>
          <a:lstStyle/>
          <a:p>
            <a:pPr algn="ctr"/>
            <a:r>
              <a:rPr lang="ar-DZ" sz="2400" kern="10">
                <a:ln w="9525">
                  <a:solidFill>
                    <a:srgbClr val="000000"/>
                  </a:solidFill>
                  <a:round/>
                  <a:headEnd/>
                  <a:tailEnd/>
                </a:ln>
                <a:solidFill>
                  <a:srgbClr val="000000"/>
                </a:solidFill>
                <a:latin typeface="AL-Mateen"/>
              </a:rPr>
              <a:t>الرئيسية</a:t>
            </a:r>
            <a:endParaRPr lang="fr-FR" sz="2400" kern="10">
              <a:ln w="9525">
                <a:solidFill>
                  <a:srgbClr val="000000"/>
                </a:solidFill>
                <a:round/>
                <a:headEnd/>
                <a:tailEnd/>
              </a:ln>
              <a:solidFill>
                <a:srgbClr val="000000"/>
              </a:solidFill>
              <a:latin typeface="AL-Mateen"/>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arn(inHorizontal)">
                                      <p:cBhvr>
                                        <p:cTn id="7" dur="5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267">
                                            <p:bg/>
                                          </p:spTgt>
                                        </p:tgtEl>
                                        <p:attrNameLst>
                                          <p:attrName>style.visibility</p:attrName>
                                        </p:attrNameLst>
                                      </p:cBhvr>
                                      <p:to>
                                        <p:strVal val="visible"/>
                                      </p:to>
                                    </p:set>
                                    <p:anim calcmode="lin" valueType="num">
                                      <p:cBhvr additive="base">
                                        <p:cTn id="12" dur="500" fill="hold"/>
                                        <p:tgtEl>
                                          <p:spTgt spid="11267">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11267">
                                            <p:bg/>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267">
                                            <p:txEl>
                                              <p:pRg st="0" end="0"/>
                                            </p:txEl>
                                          </p:spTgt>
                                        </p:tgtEl>
                                        <p:attrNameLst>
                                          <p:attrName>style.visibility</p:attrName>
                                        </p:attrNameLst>
                                      </p:cBhvr>
                                      <p:to>
                                        <p:strVal val="visible"/>
                                      </p:to>
                                    </p:set>
                                    <p:anim calcmode="lin" valueType="num">
                                      <p:cBhvr additive="base">
                                        <p:cTn id="18"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267">
                                            <p:txEl>
                                              <p:pRg st="1" end="1"/>
                                            </p:txEl>
                                          </p:spTgt>
                                        </p:tgtEl>
                                        <p:attrNameLst>
                                          <p:attrName>style.visibility</p:attrName>
                                        </p:attrNameLst>
                                      </p:cBhvr>
                                      <p:to>
                                        <p:strVal val="visible"/>
                                      </p:to>
                                    </p:set>
                                    <p:anim calcmode="lin" valueType="num">
                                      <p:cBhvr additive="base">
                                        <p:cTn id="24"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267">
                                            <p:txEl>
                                              <p:pRg st="2" end="2"/>
                                            </p:txEl>
                                          </p:spTgt>
                                        </p:tgtEl>
                                        <p:attrNameLst>
                                          <p:attrName>style.visibility</p:attrName>
                                        </p:attrNameLst>
                                      </p:cBhvr>
                                      <p:to>
                                        <p:strVal val="visible"/>
                                      </p:to>
                                    </p:set>
                                    <p:anim calcmode="lin" valueType="num">
                                      <p:cBhvr additive="base">
                                        <p:cTn id="30"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ln w="76200">
            <a:solidFill>
              <a:schemeClr val="tx1"/>
            </a:solidFill>
          </a:ln>
        </p:spPr>
        <p:txBody>
          <a:bodyPr/>
          <a:lstStyle/>
          <a:p>
            <a:pPr eaLnBrk="1" hangingPunct="1"/>
            <a:r>
              <a:rPr lang="ar-SA" smtClean="0">
                <a:solidFill>
                  <a:schemeClr val="tx1"/>
                </a:solidFill>
                <a:cs typeface="AL-Mateen" pitchFamily="2" charset="-78"/>
              </a:rPr>
              <a:t>(1) مرحلة التركيز على التوجيه المهني.</a:t>
            </a:r>
            <a:endParaRPr lang="en-US" smtClean="0">
              <a:solidFill>
                <a:schemeClr val="tx1"/>
              </a:solidFill>
              <a:cs typeface="AL-Mateen" pitchFamily="2" charset="-78"/>
            </a:endParaRPr>
          </a:p>
        </p:txBody>
      </p:sp>
      <p:sp>
        <p:nvSpPr>
          <p:cNvPr id="13315" name="Rectangle 3"/>
          <p:cNvSpPr>
            <a:spLocks noGrp="1" noChangeArrowheads="1"/>
          </p:cNvSpPr>
          <p:nvPr>
            <p:ph idx="1"/>
          </p:nvPr>
        </p:nvSpPr>
        <p:spPr>
          <a:xfrm>
            <a:off x="468313" y="1844675"/>
            <a:ext cx="8229600" cy="4565650"/>
          </a:xfrm>
          <a:noFill/>
          <a:ln w="123825" cap="flat" cmpd="tri">
            <a:solidFill>
              <a:schemeClr val="tx1"/>
            </a:solidFill>
            <a:prstDash val="sysDot"/>
          </a:ln>
        </p:spPr>
        <p:txBody>
          <a:bodyPr/>
          <a:lstStyle/>
          <a:p>
            <a:pPr eaLnBrk="1" hangingPunct="1"/>
            <a:r>
              <a:rPr lang="ar-SA" smtClean="0">
                <a:cs typeface="AL-Mateen" pitchFamily="2" charset="-78"/>
              </a:rPr>
              <a:t>ظهرت هذه المرحلة في بداية القرن العشرين على يد فرانك الذي وضع كتابا اسماه ”اختيار المهنة“ ضمنه خطوات اختيار المهنة في ثلاث:</a:t>
            </a:r>
          </a:p>
          <a:p>
            <a:pPr eaLnBrk="1" hangingPunct="1"/>
            <a:r>
              <a:rPr lang="ar-SA" smtClean="0">
                <a:cs typeface="AL-Mateen" pitchFamily="2" charset="-78"/>
              </a:rPr>
              <a:t>دراسة إمكانات الفرد وقدراته واستعدا تاه وميوله .</a:t>
            </a:r>
          </a:p>
          <a:p>
            <a:pPr eaLnBrk="1" hangingPunct="1"/>
            <a:r>
              <a:rPr lang="ar-SA" smtClean="0">
                <a:cs typeface="AL-Mateen" pitchFamily="2" charset="-78"/>
              </a:rPr>
              <a:t>دراسة المهن المختلفة وما تحتاجه من متطلبات واستعدادات </a:t>
            </a:r>
          </a:p>
          <a:p>
            <a:pPr eaLnBrk="1" hangingPunct="1"/>
            <a:r>
              <a:rPr lang="ar-SA" smtClean="0">
                <a:cs typeface="AL-Mateen" pitchFamily="2" charset="-78"/>
              </a:rPr>
              <a:t>وضع الفرد الناسب في المهنة المناسبة أو ما يسمى بالمواءمة بين الإمكانات والمهن المتاحة.</a:t>
            </a:r>
          </a:p>
          <a:p>
            <a:pPr eaLnBrk="1" hangingPunct="1"/>
            <a:endParaRPr lang="ar-SA" smtClean="0">
              <a:cs typeface="AL-Mateen" pitchFamily="2" charset="-78"/>
            </a:endParaRPr>
          </a:p>
        </p:txBody>
      </p:sp>
      <p:sp>
        <p:nvSpPr>
          <p:cNvPr id="4"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CFCC39CA-4370-45D1-B063-F4183FCEF32D}" type="datetime2">
              <a:rPr lang="ar-SA"/>
              <a:pPr>
                <a:defRPr/>
              </a:pPr>
              <a:t>الثلاثاء، 04 ذو القعدة، 1444</a:t>
            </a:fld>
            <a:endParaRPr lang="en-US"/>
          </a:p>
        </p:txBody>
      </p:sp>
      <p:sp>
        <p:nvSpPr>
          <p:cNvPr id="6"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3374FF3E-3641-41BA-92CE-3A1480489AC2}" type="slidenum">
              <a:rPr lang="ar-SA"/>
              <a:pPr>
                <a:defRPr/>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plus(in)">
                                      <p:cBhvr>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315">
                                            <p:bg/>
                                          </p:spTgt>
                                        </p:tgtEl>
                                        <p:attrNameLst>
                                          <p:attrName>style.visibility</p:attrName>
                                        </p:attrNameLst>
                                      </p:cBhvr>
                                      <p:to>
                                        <p:strVal val="visible"/>
                                      </p:to>
                                    </p:set>
                                    <p:animEffect transition="in" filter="wipe(down)">
                                      <p:cBhvr>
                                        <p:cTn id="12" dur="500"/>
                                        <p:tgtEl>
                                          <p:spTgt spid="13315">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315">
                                            <p:txEl>
                                              <p:pRg st="0" end="0"/>
                                            </p:txEl>
                                          </p:spTgt>
                                        </p:tgtEl>
                                        <p:attrNameLst>
                                          <p:attrName>style.visibility</p:attrName>
                                        </p:attrNameLst>
                                      </p:cBhvr>
                                      <p:to>
                                        <p:strVal val="visible"/>
                                      </p:to>
                                    </p:set>
                                    <p:animEffect transition="in" filter="wipe(down)">
                                      <p:cBhvr>
                                        <p:cTn id="17" dur="500"/>
                                        <p:tgtEl>
                                          <p:spTgt spid="1331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3315">
                                            <p:txEl>
                                              <p:pRg st="1" end="1"/>
                                            </p:txEl>
                                          </p:spTgt>
                                        </p:tgtEl>
                                        <p:attrNameLst>
                                          <p:attrName>style.visibility</p:attrName>
                                        </p:attrNameLst>
                                      </p:cBhvr>
                                      <p:to>
                                        <p:strVal val="visible"/>
                                      </p:to>
                                    </p:set>
                                    <p:animEffect transition="in" filter="wipe(down)">
                                      <p:cBhvr>
                                        <p:cTn id="22" dur="500"/>
                                        <p:tgtEl>
                                          <p:spTgt spid="13315">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315">
                                            <p:txEl>
                                              <p:pRg st="2" end="2"/>
                                            </p:txEl>
                                          </p:spTgt>
                                        </p:tgtEl>
                                        <p:attrNameLst>
                                          <p:attrName>style.visibility</p:attrName>
                                        </p:attrNameLst>
                                      </p:cBhvr>
                                      <p:to>
                                        <p:strVal val="visible"/>
                                      </p:to>
                                    </p:set>
                                    <p:animEffect transition="in" filter="wipe(down)">
                                      <p:cBhvr>
                                        <p:cTn id="27" dur="500"/>
                                        <p:tgtEl>
                                          <p:spTgt spid="13315">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315">
                                            <p:txEl>
                                              <p:pRg st="3" end="3"/>
                                            </p:txEl>
                                          </p:spTgt>
                                        </p:tgtEl>
                                        <p:attrNameLst>
                                          <p:attrName>style.visibility</p:attrName>
                                        </p:attrNameLst>
                                      </p:cBhvr>
                                      <p:to>
                                        <p:strVal val="visible"/>
                                      </p:to>
                                    </p:set>
                                    <p:animEffect transition="in" filter="wipe(down)">
                                      <p:cBhvr>
                                        <p:cTn id="3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P spid="1331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idx="1"/>
          </p:nvPr>
        </p:nvSpPr>
        <p:spPr>
          <a:xfrm>
            <a:off x="457200" y="692150"/>
            <a:ext cx="8229600" cy="5434013"/>
          </a:xfrm>
          <a:ln w="76200" cap="flat">
            <a:solidFill>
              <a:schemeClr val="tx1"/>
            </a:solidFill>
            <a:prstDash val="dash"/>
          </a:ln>
          <a:effectLst>
            <a:prstShdw prst="shdw18" dist="17961" dir="13500000">
              <a:schemeClr val="tx1">
                <a:gamma/>
                <a:shade val="60000"/>
                <a:invGamma/>
              </a:schemeClr>
            </a:prstShdw>
          </a:effectLst>
        </p:spPr>
        <p:txBody>
          <a:bodyPr/>
          <a:lstStyle/>
          <a:p>
            <a:pPr lvl="1" eaLnBrk="1" hangingPunct="1">
              <a:buFontTx/>
              <a:buNone/>
              <a:defRPr/>
            </a:pPr>
            <a:r>
              <a:rPr lang="ar-SA" b="1" smtClean="0">
                <a:solidFill>
                  <a:srgbClr val="0000CC"/>
                </a:solidFill>
              </a:rPr>
              <a:t>           </a:t>
            </a:r>
          </a:p>
          <a:p>
            <a:pPr lvl="1" algn="ctr" eaLnBrk="1" hangingPunct="1">
              <a:buFontTx/>
              <a:buNone/>
              <a:defRPr/>
            </a:pPr>
            <a:r>
              <a:rPr lang="ar-SA" b="1" smtClean="0">
                <a:solidFill>
                  <a:srgbClr val="0000CC"/>
                </a:solidFill>
                <a:cs typeface="AL-Mateen" pitchFamily="2" charset="-78"/>
              </a:rPr>
              <a:t>            </a:t>
            </a:r>
            <a:r>
              <a:rPr lang="ar-SA" b="1" smtClean="0">
                <a:cs typeface="AL-Mateen" pitchFamily="2" charset="-78"/>
              </a:rPr>
              <a:t>(2) مرحلة التركيز على التوجيه المدرسي:</a:t>
            </a:r>
          </a:p>
          <a:p>
            <a:pPr lvl="1" eaLnBrk="1" hangingPunct="1">
              <a:buFontTx/>
              <a:buNone/>
              <a:defRPr/>
            </a:pPr>
            <a:endParaRPr lang="ar-SA" b="1" smtClean="0"/>
          </a:p>
          <a:p>
            <a:pPr lvl="1" eaLnBrk="1" hangingPunct="1">
              <a:buFontTx/>
              <a:buNone/>
              <a:defRPr/>
            </a:pPr>
            <a:r>
              <a:rPr lang="ar-SA" smtClean="0">
                <a:cs typeface="AL-Mateen" pitchFamily="2" charset="-78"/>
              </a:rPr>
              <a:t>لقد ظهرت هذه المرحلة التي امتدت فيها أنشطة التوجيه والإرشاد من المجال المهني لتغطي المجالات التربوية</a:t>
            </a:r>
            <a:r>
              <a:rPr lang="en-US" smtClean="0">
                <a:cs typeface="AL-Mateen" pitchFamily="2" charset="-78"/>
              </a:rPr>
              <a:t>Educational Settings</a:t>
            </a:r>
            <a:r>
              <a:rPr lang="ar-SA" smtClean="0">
                <a:cs typeface="AL-Mateen" pitchFamily="2" charset="-78"/>
              </a:rPr>
              <a:t> نتيجة إدراك أن هنا فجوة بين ما يتلقاه الفرد في المدرسة من معارف وبين متطلبات النجاح في الحياة العلمية ،وضرورة التفكير في معالجة هذه الفجوة عن طريق ربط التربية والتعليم بالحياة ..</a:t>
            </a:r>
          </a:p>
          <a:p>
            <a:pPr lvl="1" eaLnBrk="1" hangingPunct="1">
              <a:buFontTx/>
              <a:buNone/>
              <a:defRPr/>
            </a:pPr>
            <a:r>
              <a:rPr lang="ar-SA" smtClean="0">
                <a:cs typeface="AL-Mateen" pitchFamily="2" charset="-78"/>
              </a:rPr>
              <a:t>وكان كيلي أول من وصف التوجيه بأنه نشاط تربوي يهدف إلى مساعدة التلاميذ على اختيار المقررات الدراسية وعلى التكيف مع المشكلات المدرسية .</a:t>
            </a:r>
          </a:p>
          <a:p>
            <a:pPr lvl="1" eaLnBrk="1" hangingPunct="1">
              <a:buFontTx/>
              <a:buNone/>
              <a:defRPr/>
            </a:pPr>
            <a:endParaRPr lang="en-US" smtClean="0">
              <a:cs typeface="AL-Mateen" pitchFamily="2" charset="-78"/>
            </a:endParaRPr>
          </a:p>
        </p:txBody>
      </p:sp>
      <p:sp>
        <p:nvSpPr>
          <p:cNvPr id="7"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E9FEAC1A-1B69-4A4E-BA29-3A523FB22C4D}" type="datetime2">
              <a:rPr lang="ar-SA"/>
              <a:pPr>
                <a:defRPr/>
              </a:pPr>
              <a:t>الثلاثاء، 04 ذو القعدة، 1444</a:t>
            </a:fld>
            <a:endParaRPr lang="en-US"/>
          </a:p>
        </p:txBody>
      </p:sp>
      <p:sp>
        <p:nvSpPr>
          <p:cNvPr id="9"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021515BB-5024-470F-A499-FEE0A6AFDD9B}" type="slidenum">
              <a:rPr lang="ar-SA"/>
              <a:pPr>
                <a:defRPr/>
              </a:pPr>
              <a:t>4</a:t>
            </a:fld>
            <a:endParaRPr lang="en-US"/>
          </a:p>
        </p:txBody>
      </p:sp>
      <p:sp>
        <p:nvSpPr>
          <p:cNvPr id="31749" name="AutoShape 3">
            <a:hlinkClick r:id="" action="ppaction://hlinkshowjump?jump=firstslide" highlightClick="1"/>
          </p:cNvPr>
          <p:cNvSpPr>
            <a:spLocks noChangeArrowheads="1"/>
          </p:cNvSpPr>
          <p:nvPr/>
        </p:nvSpPr>
        <p:spPr bwMode="auto">
          <a:xfrm>
            <a:off x="3348038" y="5805488"/>
            <a:ext cx="2447925" cy="720725"/>
          </a:xfrm>
          <a:prstGeom prst="actionButtonBlank">
            <a:avLst/>
          </a:prstGeom>
          <a:solidFill>
            <a:srgbClr val="99CCFF"/>
          </a:solidFill>
          <a:ln w="9525">
            <a:noFill/>
            <a:miter lim="800000"/>
            <a:headEnd/>
            <a:tailEnd/>
          </a:ln>
          <a:effectLst/>
        </p:spPr>
        <p:txBody>
          <a:bodyPr wrap="none" anchor="ctr"/>
          <a:lstStyle/>
          <a:p>
            <a:endParaRPr lang="ar-IQ"/>
          </a:p>
        </p:txBody>
      </p:sp>
      <p:sp>
        <p:nvSpPr>
          <p:cNvPr id="31750" name="Text Box 4"/>
          <p:cNvSpPr txBox="1">
            <a:spLocks noChangeArrowheads="1"/>
          </p:cNvSpPr>
          <p:nvPr/>
        </p:nvSpPr>
        <p:spPr bwMode="auto">
          <a:xfrm>
            <a:off x="684213" y="1125538"/>
            <a:ext cx="7559675" cy="366712"/>
          </a:xfrm>
          <a:prstGeom prst="rect">
            <a:avLst/>
          </a:prstGeom>
          <a:noFill/>
          <a:ln w="9525">
            <a:noFill/>
            <a:miter lim="800000"/>
            <a:headEnd/>
            <a:tailEnd/>
          </a:ln>
          <a:effectLst/>
        </p:spPr>
        <p:txBody>
          <a:bodyPr>
            <a:spAutoFit/>
          </a:bodyPr>
          <a:lstStyle/>
          <a:p>
            <a:pPr>
              <a:spcBef>
                <a:spcPct val="50000"/>
              </a:spcBef>
            </a:pPr>
            <a:endParaRPr lang="en-US">
              <a:latin typeface="Arial" pitchFamily="34" charset="0"/>
              <a:cs typeface="Led Italic Font" pitchFamily="2" charset="-78"/>
            </a:endParaRPr>
          </a:p>
        </p:txBody>
      </p:sp>
      <p:sp>
        <p:nvSpPr>
          <p:cNvPr id="31751" name="WordArt 5"/>
          <p:cNvSpPr>
            <a:spLocks noChangeArrowheads="1" noChangeShapeType="1" noTextEdit="1"/>
          </p:cNvSpPr>
          <p:nvPr/>
        </p:nvSpPr>
        <p:spPr bwMode="auto">
          <a:xfrm>
            <a:off x="3419475" y="5949950"/>
            <a:ext cx="2305050" cy="485775"/>
          </a:xfrm>
          <a:prstGeom prst="rect">
            <a:avLst/>
          </a:prstGeom>
        </p:spPr>
        <p:txBody>
          <a:bodyPr wrap="none" fromWordArt="1">
            <a:prstTxWarp prst="textPlain">
              <a:avLst>
                <a:gd name="adj" fmla="val 50000"/>
              </a:avLst>
            </a:prstTxWarp>
          </a:bodyPr>
          <a:lstStyle/>
          <a:p>
            <a:pPr algn="ctr"/>
            <a:r>
              <a:rPr lang="ar-DZ" sz="2400" kern="10">
                <a:ln w="9525">
                  <a:solidFill>
                    <a:srgbClr val="000000"/>
                  </a:solidFill>
                  <a:round/>
                  <a:headEnd/>
                  <a:tailEnd/>
                </a:ln>
                <a:solidFill>
                  <a:srgbClr val="000000"/>
                </a:solidFill>
                <a:latin typeface="AL-Mateen"/>
              </a:rPr>
              <a:t>الرئسية</a:t>
            </a:r>
            <a:endParaRPr lang="fr-FR" sz="2400" kern="10">
              <a:ln w="9525">
                <a:solidFill>
                  <a:srgbClr val="000000"/>
                </a:solidFill>
                <a:round/>
                <a:headEnd/>
                <a:tailEnd/>
              </a:ln>
              <a:solidFill>
                <a:srgbClr val="000000"/>
              </a:solidFill>
              <a:latin typeface="AL-Mateen"/>
            </a:endParaRPr>
          </a:p>
        </p:txBody>
      </p:sp>
      <p:sp>
        <p:nvSpPr>
          <p:cNvPr id="31752" name="Line 6"/>
          <p:cNvSpPr>
            <a:spLocks noChangeShapeType="1"/>
          </p:cNvSpPr>
          <p:nvPr/>
        </p:nvSpPr>
        <p:spPr bwMode="auto">
          <a:xfrm>
            <a:off x="468313" y="1844675"/>
            <a:ext cx="8207375" cy="0"/>
          </a:xfrm>
          <a:prstGeom prst="line">
            <a:avLst/>
          </a:prstGeom>
          <a:noFill/>
          <a:ln w="98425" cmpd="thickThin">
            <a:solidFill>
              <a:schemeClr val="tx1"/>
            </a:solidFill>
            <a:round/>
            <a:headEnd/>
            <a:tailEnd/>
          </a:ln>
          <a:effectLst/>
        </p:spPr>
        <p:txBody>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2">
                                            <p:bg/>
                                          </p:spTgt>
                                        </p:tgtEl>
                                        <p:attrNameLst>
                                          <p:attrName>style.visibility</p:attrName>
                                        </p:attrNameLst>
                                      </p:cBhvr>
                                      <p:to>
                                        <p:strVal val="visible"/>
                                      </p:to>
                                    </p:set>
                                    <p:anim calcmode="lin" valueType="num">
                                      <p:cBhvr>
                                        <p:cTn id="7" dur="1000" fill="hold"/>
                                        <p:tgtEl>
                                          <p:spTgt spid="15362">
                                            <p:bg/>
                                          </p:spTgt>
                                        </p:tgtEl>
                                        <p:attrNameLst>
                                          <p:attrName>ppt_w</p:attrName>
                                        </p:attrNameLst>
                                      </p:cBhvr>
                                      <p:tavLst>
                                        <p:tav tm="0">
                                          <p:val>
                                            <p:strVal val="#ppt_w*0.70"/>
                                          </p:val>
                                        </p:tav>
                                        <p:tav tm="100000">
                                          <p:val>
                                            <p:strVal val="#ppt_w"/>
                                          </p:val>
                                        </p:tav>
                                      </p:tavLst>
                                    </p:anim>
                                    <p:anim calcmode="lin" valueType="num">
                                      <p:cBhvr>
                                        <p:cTn id="8" dur="1000" fill="hold"/>
                                        <p:tgtEl>
                                          <p:spTgt spid="15362">
                                            <p:bg/>
                                          </p:spTgt>
                                        </p:tgtEl>
                                        <p:attrNameLst>
                                          <p:attrName>ppt_h</p:attrName>
                                        </p:attrNameLst>
                                      </p:cBhvr>
                                      <p:tavLst>
                                        <p:tav tm="0">
                                          <p:val>
                                            <p:strVal val="#ppt_h"/>
                                          </p:val>
                                        </p:tav>
                                        <p:tav tm="100000">
                                          <p:val>
                                            <p:strVal val="#ppt_h"/>
                                          </p:val>
                                        </p:tav>
                                      </p:tavLst>
                                    </p:anim>
                                    <p:animEffect transition="in" filter="fade">
                                      <p:cBhvr>
                                        <p:cTn id="9" dur="1000"/>
                                        <p:tgtEl>
                                          <p:spTgt spid="15362">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5362">
                                            <p:txEl>
                                              <p:pRg st="0" end="0"/>
                                            </p:txEl>
                                          </p:spTgt>
                                        </p:tgtEl>
                                        <p:attrNameLst>
                                          <p:attrName>style.visibility</p:attrName>
                                        </p:attrNameLst>
                                      </p:cBhvr>
                                      <p:to>
                                        <p:strVal val="visible"/>
                                      </p:to>
                                    </p:set>
                                    <p:anim calcmode="lin" valueType="num">
                                      <p:cBhvr>
                                        <p:cTn id="12" dur="1000" fill="hold"/>
                                        <p:tgtEl>
                                          <p:spTgt spid="15362">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15362">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15362">
                                            <p:txEl>
                                              <p:pRg st="0" end="0"/>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5362">
                                            <p:txEl>
                                              <p:pRg st="1" end="1"/>
                                            </p:txEl>
                                          </p:spTgt>
                                        </p:tgtEl>
                                        <p:attrNameLst>
                                          <p:attrName>style.visibility</p:attrName>
                                        </p:attrNameLst>
                                      </p:cBhvr>
                                      <p:to>
                                        <p:strVal val="visible"/>
                                      </p:to>
                                    </p:set>
                                    <p:anim calcmode="lin" valueType="num">
                                      <p:cBhvr>
                                        <p:cTn id="17" dur="1000" fill="hold"/>
                                        <p:tgtEl>
                                          <p:spTgt spid="15362">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15362">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15362">
                                            <p:txEl>
                                              <p:pRg st="1" end="1"/>
                                            </p:txEl>
                                          </p:spTgt>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5362">
                                            <p:txEl>
                                              <p:pRg st="3" end="3"/>
                                            </p:txEl>
                                          </p:spTgt>
                                        </p:tgtEl>
                                        <p:attrNameLst>
                                          <p:attrName>style.visibility</p:attrName>
                                        </p:attrNameLst>
                                      </p:cBhvr>
                                      <p:to>
                                        <p:strVal val="visible"/>
                                      </p:to>
                                    </p:set>
                                    <p:anim calcmode="lin" valueType="num">
                                      <p:cBhvr>
                                        <p:cTn id="22" dur="1000" fill="hold"/>
                                        <p:tgtEl>
                                          <p:spTgt spid="15362">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15362">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15362">
                                            <p:txEl>
                                              <p:pRg st="3" end="3"/>
                                            </p:txEl>
                                          </p:spTgt>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15362">
                                            <p:txEl>
                                              <p:pRg st="4" end="4"/>
                                            </p:txEl>
                                          </p:spTgt>
                                        </p:tgtEl>
                                        <p:attrNameLst>
                                          <p:attrName>style.visibility</p:attrName>
                                        </p:attrNameLst>
                                      </p:cBhvr>
                                      <p:to>
                                        <p:strVal val="visible"/>
                                      </p:to>
                                    </p:set>
                                    <p:anim calcmode="lin" valueType="num">
                                      <p:cBhvr>
                                        <p:cTn id="27" dur="1000" fill="hold"/>
                                        <p:tgtEl>
                                          <p:spTgt spid="15362">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15362">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1536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4213" y="333375"/>
            <a:ext cx="7772400" cy="993775"/>
          </a:xfrm>
          <a:ln w="76200">
            <a:solidFill>
              <a:schemeClr val="tx1"/>
            </a:solidFill>
          </a:ln>
        </p:spPr>
        <p:txBody>
          <a:bodyPr/>
          <a:lstStyle/>
          <a:p>
            <a:pPr eaLnBrk="1" hangingPunct="1"/>
            <a:r>
              <a:rPr lang="ar-SA" sz="4000" dirty="0" smtClean="0">
                <a:solidFill>
                  <a:srgbClr val="FF0066"/>
                </a:solidFill>
                <a:cs typeface="Mudir MT" pitchFamily="2" charset="-78"/>
              </a:rPr>
              <a:t/>
            </a:r>
            <a:br>
              <a:rPr lang="ar-SA" sz="4000" dirty="0" smtClean="0">
                <a:solidFill>
                  <a:srgbClr val="FF0066"/>
                </a:solidFill>
                <a:cs typeface="Mudir MT" pitchFamily="2" charset="-78"/>
              </a:rPr>
            </a:br>
            <a:r>
              <a:rPr lang="ar-SA" sz="4000" dirty="0" smtClean="0">
                <a:solidFill>
                  <a:schemeClr val="tx1"/>
                </a:solidFill>
                <a:cs typeface="AL-Mateen" pitchFamily="2" charset="-78"/>
              </a:rPr>
              <a:t>(3) </a:t>
            </a:r>
            <a:r>
              <a:rPr lang="ar-DZ" sz="4000" dirty="0" smtClean="0">
                <a:solidFill>
                  <a:schemeClr val="tx1"/>
                </a:solidFill>
                <a:cs typeface="AL-Mateen" pitchFamily="2" charset="-78"/>
              </a:rPr>
              <a:t>الصحة النفسية والإرشاد العلاجي</a:t>
            </a:r>
            <a:r>
              <a:rPr lang="ar-SA" sz="4000" dirty="0" smtClean="0">
                <a:solidFill>
                  <a:schemeClr val="tx1"/>
                </a:solidFill>
                <a:cs typeface="AL-Mateen" pitchFamily="2" charset="-78"/>
              </a:rPr>
              <a:t>:</a:t>
            </a:r>
            <a:r>
              <a:rPr lang="ar-SA" sz="4000" dirty="0" smtClean="0">
                <a:solidFill>
                  <a:srgbClr val="FF0066"/>
                </a:solidFill>
                <a:cs typeface="Mudir MT" pitchFamily="2" charset="-78"/>
              </a:rPr>
              <a:t/>
            </a:r>
            <a:br>
              <a:rPr lang="ar-SA" sz="4000" dirty="0" smtClean="0">
                <a:solidFill>
                  <a:srgbClr val="FF0066"/>
                </a:solidFill>
                <a:cs typeface="Mudir MT" pitchFamily="2" charset="-78"/>
              </a:rPr>
            </a:br>
            <a:endParaRPr lang="en-US" sz="4000" dirty="0" smtClean="0">
              <a:solidFill>
                <a:srgbClr val="FF0066"/>
              </a:solidFill>
              <a:cs typeface="Mudir MT" pitchFamily="2" charset="-78"/>
            </a:endParaRPr>
          </a:p>
        </p:txBody>
      </p:sp>
      <p:sp>
        <p:nvSpPr>
          <p:cNvPr id="17411" name="Rectangle 3"/>
          <p:cNvSpPr>
            <a:spLocks noGrp="1" noChangeArrowheads="1"/>
          </p:cNvSpPr>
          <p:nvPr>
            <p:ph idx="1"/>
          </p:nvPr>
        </p:nvSpPr>
        <p:spPr>
          <a:xfrm>
            <a:off x="250825" y="1412875"/>
            <a:ext cx="8591550" cy="4895850"/>
          </a:xfrm>
          <a:noFill/>
          <a:ln w="107950" cmpd="thickThin">
            <a:solidFill>
              <a:schemeClr val="tx1"/>
            </a:solidFill>
          </a:ln>
        </p:spPr>
        <p:txBody>
          <a:bodyPr/>
          <a:lstStyle/>
          <a:p>
            <a:pPr marL="609600" indent="-609600" eaLnBrk="1" hangingPunct="1">
              <a:lnSpc>
                <a:spcPct val="90000"/>
              </a:lnSpc>
              <a:buFontTx/>
              <a:buNone/>
            </a:pPr>
            <a:endParaRPr lang="ar-SA" sz="2400" dirty="0" smtClean="0">
              <a:cs typeface="AL-Mateen" pitchFamily="2" charset="-78"/>
            </a:endParaRPr>
          </a:p>
          <a:p>
            <a:pPr marL="609600" indent="-609600" eaLnBrk="1" hangingPunct="1">
              <a:lnSpc>
                <a:spcPct val="90000"/>
              </a:lnSpc>
              <a:buFontTx/>
              <a:buNone/>
            </a:pPr>
            <a:r>
              <a:rPr lang="ar-SA" sz="2400" dirty="0" smtClean="0">
                <a:cs typeface="AL-Mateen" pitchFamily="2" charset="-78"/>
              </a:rPr>
              <a:t>ويمكن أن نبين في هذه المرحلة اتجاهين رئيسيين لهما أثر في تحديد مسار </a:t>
            </a:r>
            <a:r>
              <a:rPr lang="ar-SA" sz="2400" dirty="0" err="1" smtClean="0">
                <a:cs typeface="AL-Mateen" pitchFamily="2" charset="-78"/>
              </a:rPr>
              <a:t>واهداف</a:t>
            </a:r>
            <a:r>
              <a:rPr lang="ar-SA" sz="2400" dirty="0" smtClean="0">
                <a:cs typeface="AL-Mateen" pitchFamily="2" charset="-78"/>
              </a:rPr>
              <a:t> هذا العلم الوليد“علم النفس الإرشادي ” هما :</a:t>
            </a:r>
          </a:p>
          <a:p>
            <a:pPr marL="609600" indent="-609600" eaLnBrk="1" hangingPunct="1">
              <a:lnSpc>
                <a:spcPct val="90000"/>
              </a:lnSpc>
              <a:buFontTx/>
              <a:buNone/>
            </a:pPr>
            <a:r>
              <a:rPr lang="ar-SA" sz="2400" b="1" dirty="0" smtClean="0">
                <a:cs typeface="AL-Mateen" pitchFamily="2" charset="-78"/>
              </a:rPr>
              <a:t>(</a:t>
            </a:r>
            <a:r>
              <a:rPr lang="ar-SA" b="1" dirty="0" smtClean="0">
                <a:cs typeface="AL-Mateen" pitchFamily="2" charset="-78"/>
              </a:rPr>
              <a:t>أ) مرحلة التركيز على التوافق والصحة النفسية :</a:t>
            </a:r>
          </a:p>
          <a:p>
            <a:pPr marL="609600" indent="-609600" eaLnBrk="1" hangingPunct="1">
              <a:lnSpc>
                <a:spcPct val="90000"/>
              </a:lnSpc>
              <a:buFontTx/>
              <a:buNone/>
            </a:pPr>
            <a:r>
              <a:rPr lang="ar-SA" sz="2400" dirty="0" smtClean="0">
                <a:cs typeface="AL-Mateen" pitchFamily="2" charset="-78"/>
              </a:rPr>
              <a:t>تأثرت هذه المرحلة بظهور حركة الصحة النفسية </a:t>
            </a:r>
            <a:r>
              <a:rPr lang="ar-SA" sz="2400" dirty="0" err="1" smtClean="0">
                <a:cs typeface="AL-Mateen" pitchFamily="2" charset="-78"/>
              </a:rPr>
              <a:t>التى</a:t>
            </a:r>
            <a:r>
              <a:rPr lang="ar-SA" sz="2400" dirty="0" smtClean="0">
                <a:cs typeface="AL-Mateen" pitchFamily="2" charset="-78"/>
              </a:rPr>
              <a:t> بدأت </a:t>
            </a:r>
            <a:r>
              <a:rPr lang="ar-SA" sz="2400" dirty="0" err="1" smtClean="0">
                <a:cs typeface="AL-Mateen" pitchFamily="2" charset="-78"/>
              </a:rPr>
              <a:t>ترز</a:t>
            </a:r>
            <a:r>
              <a:rPr lang="ar-SA" sz="2400" dirty="0" smtClean="0">
                <a:cs typeface="AL-Mateen" pitchFamily="2" charset="-78"/>
              </a:rPr>
              <a:t> على توافق الفرد وصحته النفسية .</a:t>
            </a:r>
          </a:p>
          <a:p>
            <a:pPr marL="609600" indent="-609600" eaLnBrk="1" hangingPunct="1">
              <a:lnSpc>
                <a:spcPct val="90000"/>
              </a:lnSpc>
              <a:buFontTx/>
              <a:buNone/>
            </a:pPr>
            <a:r>
              <a:rPr lang="ar-SA" sz="2400" dirty="0" smtClean="0">
                <a:cs typeface="AL-Mateen" pitchFamily="2" charset="-78"/>
              </a:rPr>
              <a:t>كما تأثرت هذه المحلة بمدارس العلاج النفسي مثل مدرسة التحليل النفسي ومدرسة كارل روجرز التي </a:t>
            </a:r>
            <a:r>
              <a:rPr lang="ar-SA" sz="2400" dirty="0" err="1" smtClean="0">
                <a:cs typeface="AL-Mateen" pitchFamily="2" charset="-78"/>
              </a:rPr>
              <a:t>بأـ</a:t>
            </a:r>
            <a:r>
              <a:rPr lang="ar-SA" sz="2400" dirty="0" smtClean="0">
                <a:cs typeface="AL-Mateen" pitchFamily="2" charset="-78"/>
              </a:rPr>
              <a:t> تهتم بتعديل سلوك الأفراد المضطربين نفسيا من أجل تحقيق توافق أفضل داخل المدرسة وخارجها .</a:t>
            </a:r>
          </a:p>
          <a:p>
            <a:pPr marL="609600" indent="-609600" eaLnBrk="1" hangingPunct="1">
              <a:lnSpc>
                <a:spcPct val="90000"/>
              </a:lnSpc>
              <a:buFontTx/>
              <a:buNone/>
            </a:pPr>
            <a:r>
              <a:rPr lang="ar-SA" sz="2400" dirty="0" smtClean="0">
                <a:cs typeface="AL-Mateen" pitchFamily="2" charset="-78"/>
              </a:rPr>
              <a:t>وبذلك تطور مفهوم الإرشاد ليشمل كافة الخدمات التي تهدف إلى مساعدة الفرد على فهم نفسه ومشكلاته  لتحقيق التوافق والصحة النفسية ،وأن المرشد يتعامل مع أفراد وليس مع مشكلات ..</a:t>
            </a:r>
          </a:p>
          <a:p>
            <a:pPr marL="609600" indent="-609600" eaLnBrk="1" hangingPunct="1">
              <a:lnSpc>
                <a:spcPct val="90000"/>
              </a:lnSpc>
              <a:buFontTx/>
              <a:buNone/>
            </a:pPr>
            <a:r>
              <a:rPr lang="ar-SA" sz="2400" b="1" i="1" u="sng" dirty="0" smtClean="0">
                <a:solidFill>
                  <a:srgbClr val="660033"/>
                </a:solidFill>
                <a:cs typeface="Mudir MT" pitchFamily="2" charset="-78"/>
              </a:rPr>
              <a:t/>
            </a:r>
            <a:br>
              <a:rPr lang="ar-SA" sz="2400" b="1" i="1" u="sng" dirty="0" smtClean="0">
                <a:solidFill>
                  <a:srgbClr val="660033"/>
                </a:solidFill>
                <a:cs typeface="Mudir MT" pitchFamily="2" charset="-78"/>
              </a:rPr>
            </a:br>
            <a:endParaRPr lang="en-US" sz="2400" b="1" i="1" u="sng" dirty="0" smtClean="0">
              <a:solidFill>
                <a:srgbClr val="660033"/>
              </a:solidFill>
              <a:cs typeface="Mudir MT" pitchFamily="2" charset="-78"/>
            </a:endParaRPr>
          </a:p>
        </p:txBody>
      </p:sp>
      <p:sp>
        <p:nvSpPr>
          <p:cNvPr id="4"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C69F7F0B-BC64-45B8-A1F3-AD495BA080F2}" type="datetime2">
              <a:rPr lang="ar-SA"/>
              <a:pPr>
                <a:defRPr/>
              </a:pPr>
              <a:t>الثلاثاء، 04 ذو القعدة، 1444</a:t>
            </a:fld>
            <a:endParaRPr lang="en-US"/>
          </a:p>
        </p:txBody>
      </p:sp>
      <p:sp>
        <p:nvSpPr>
          <p:cNvPr id="6"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42883841-32E8-4F98-8058-E730CACE5C62}" type="slidenum">
              <a:rPr lang="ar-SA"/>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p:cTn id="7" dur="500" fill="hold"/>
                                        <p:tgtEl>
                                          <p:spTgt spid="17410"/>
                                        </p:tgtEl>
                                        <p:attrNameLst>
                                          <p:attrName>ppt_w</p:attrName>
                                        </p:attrNameLst>
                                      </p:cBhvr>
                                      <p:tavLst>
                                        <p:tav tm="0">
                                          <p:val>
                                            <p:fltVal val="0"/>
                                          </p:val>
                                        </p:tav>
                                        <p:tav tm="100000">
                                          <p:val>
                                            <p:strVal val="#ppt_w"/>
                                          </p:val>
                                        </p:tav>
                                      </p:tavLst>
                                    </p:anim>
                                    <p:anim calcmode="lin" valueType="num">
                                      <p:cBhvr>
                                        <p:cTn id="8" dur="500" fill="hold"/>
                                        <p:tgtEl>
                                          <p:spTgt spid="17410"/>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1" presetClass="entr" presetSubtype="0" fill="hold" grpId="0" nodeType="clickEffect">
                                  <p:stCondLst>
                                    <p:cond delay="0"/>
                                  </p:stCondLst>
                                  <p:iterate type="lt">
                                    <p:tmPct val="10000"/>
                                  </p:iterate>
                                  <p:childTnLst>
                                    <p:set>
                                      <p:cBhvr>
                                        <p:cTn id="12" dur="1" fill="hold">
                                          <p:stCondLst>
                                            <p:cond delay="0"/>
                                          </p:stCondLst>
                                        </p:cTn>
                                        <p:tgtEl>
                                          <p:spTgt spid="17411">
                                            <p:bg/>
                                          </p:spTgt>
                                        </p:tgtEl>
                                        <p:attrNameLst>
                                          <p:attrName>style.visibility</p:attrName>
                                        </p:attrNameLst>
                                      </p:cBhvr>
                                      <p:to>
                                        <p:strVal val="visible"/>
                                      </p:to>
                                    </p:set>
                                    <p:anim calcmode="lin" valueType="num">
                                      <p:cBhvr>
                                        <p:cTn id="13" dur="500" fill="hold"/>
                                        <p:tgtEl>
                                          <p:spTgt spid="17411">
                                            <p:bg/>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17411">
                                            <p:bg/>
                                          </p:spTgt>
                                        </p:tgtEl>
                                        <p:attrNameLst>
                                          <p:attrName>ppt_y</p:attrName>
                                        </p:attrNameLst>
                                      </p:cBhvr>
                                      <p:tavLst>
                                        <p:tav tm="0">
                                          <p:val>
                                            <p:strVal val="#ppt_y"/>
                                          </p:val>
                                        </p:tav>
                                        <p:tav tm="100000">
                                          <p:val>
                                            <p:strVal val="#ppt_y"/>
                                          </p:val>
                                        </p:tav>
                                      </p:tavLst>
                                    </p:anim>
                                    <p:anim calcmode="lin" valueType="num">
                                      <p:cBhvr>
                                        <p:cTn id="15" dur="500" fill="hold"/>
                                        <p:tgtEl>
                                          <p:spTgt spid="17411">
                                            <p:bg/>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17411">
                                            <p:bg/>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17411">
                                            <p:bg/>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17411">
                                            <p:txEl>
                                              <p:pRg st="1" end="1"/>
                                            </p:txEl>
                                          </p:spTgt>
                                        </p:tgtEl>
                                        <p:attrNameLst>
                                          <p:attrName>style.visibility</p:attrName>
                                        </p:attrNameLst>
                                      </p:cBhvr>
                                      <p:to>
                                        <p:strVal val="visible"/>
                                      </p:to>
                                    </p:set>
                                    <p:anim calcmode="lin" valueType="num">
                                      <p:cBhvr>
                                        <p:cTn id="22" dur="500" fill="hold"/>
                                        <p:tgtEl>
                                          <p:spTgt spid="17411">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17411">
                                            <p:txEl>
                                              <p:pRg st="1" end="1"/>
                                            </p:txEl>
                                          </p:spTgt>
                                        </p:tgtEl>
                                        <p:attrNameLst>
                                          <p:attrName>ppt_y</p:attrName>
                                        </p:attrNameLst>
                                      </p:cBhvr>
                                      <p:tavLst>
                                        <p:tav tm="0">
                                          <p:val>
                                            <p:strVal val="#ppt_y"/>
                                          </p:val>
                                        </p:tav>
                                        <p:tav tm="100000">
                                          <p:val>
                                            <p:strVal val="#ppt_y"/>
                                          </p:val>
                                        </p:tav>
                                      </p:tavLst>
                                    </p:anim>
                                    <p:anim calcmode="lin" valueType="num">
                                      <p:cBhvr>
                                        <p:cTn id="24" dur="500" fill="hold"/>
                                        <p:tgtEl>
                                          <p:spTgt spid="17411">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17411">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17411">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1" presetClass="entr" presetSubtype="0" fill="hold" grpId="0" nodeType="clickEffect">
                                  <p:stCondLst>
                                    <p:cond delay="0"/>
                                  </p:stCondLst>
                                  <p:iterate type="lt">
                                    <p:tmPct val="10000"/>
                                  </p:iterate>
                                  <p:childTnLst>
                                    <p:set>
                                      <p:cBhvr>
                                        <p:cTn id="30" dur="1" fill="hold">
                                          <p:stCondLst>
                                            <p:cond delay="0"/>
                                          </p:stCondLst>
                                        </p:cTn>
                                        <p:tgtEl>
                                          <p:spTgt spid="17411">
                                            <p:txEl>
                                              <p:pRg st="2" end="2"/>
                                            </p:txEl>
                                          </p:spTgt>
                                        </p:tgtEl>
                                        <p:attrNameLst>
                                          <p:attrName>style.visibility</p:attrName>
                                        </p:attrNameLst>
                                      </p:cBhvr>
                                      <p:to>
                                        <p:strVal val="visible"/>
                                      </p:to>
                                    </p:set>
                                    <p:anim calcmode="lin" valueType="num">
                                      <p:cBhvr>
                                        <p:cTn id="31" dur="500" fill="hold"/>
                                        <p:tgtEl>
                                          <p:spTgt spid="17411">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17411">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17411">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17411">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17411">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1" presetClass="entr" presetSubtype="0" fill="hold" grpId="0" nodeType="clickEffect">
                                  <p:stCondLst>
                                    <p:cond delay="0"/>
                                  </p:stCondLst>
                                  <p:iterate type="lt">
                                    <p:tmPct val="10000"/>
                                  </p:iterate>
                                  <p:childTnLst>
                                    <p:set>
                                      <p:cBhvr>
                                        <p:cTn id="39" dur="1" fill="hold">
                                          <p:stCondLst>
                                            <p:cond delay="0"/>
                                          </p:stCondLst>
                                        </p:cTn>
                                        <p:tgtEl>
                                          <p:spTgt spid="17411">
                                            <p:txEl>
                                              <p:pRg st="3" end="3"/>
                                            </p:txEl>
                                          </p:spTgt>
                                        </p:tgtEl>
                                        <p:attrNameLst>
                                          <p:attrName>style.visibility</p:attrName>
                                        </p:attrNameLst>
                                      </p:cBhvr>
                                      <p:to>
                                        <p:strVal val="visible"/>
                                      </p:to>
                                    </p:set>
                                    <p:anim calcmode="lin" valueType="num">
                                      <p:cBhvr>
                                        <p:cTn id="40" dur="500" fill="hold"/>
                                        <p:tgtEl>
                                          <p:spTgt spid="17411">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17411">
                                            <p:txEl>
                                              <p:pRg st="3" end="3"/>
                                            </p:txEl>
                                          </p:spTgt>
                                        </p:tgtEl>
                                        <p:attrNameLst>
                                          <p:attrName>ppt_y</p:attrName>
                                        </p:attrNameLst>
                                      </p:cBhvr>
                                      <p:tavLst>
                                        <p:tav tm="0">
                                          <p:val>
                                            <p:strVal val="#ppt_y"/>
                                          </p:val>
                                        </p:tav>
                                        <p:tav tm="100000">
                                          <p:val>
                                            <p:strVal val="#ppt_y"/>
                                          </p:val>
                                        </p:tav>
                                      </p:tavLst>
                                    </p:anim>
                                    <p:anim calcmode="lin" valueType="num">
                                      <p:cBhvr>
                                        <p:cTn id="42" dur="500" fill="hold"/>
                                        <p:tgtEl>
                                          <p:spTgt spid="17411">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17411">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17411">
                                            <p:txEl>
                                              <p:pRg st="3" end="3"/>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1" presetClass="entr" presetSubtype="0" fill="hold" grpId="0" nodeType="clickEffect">
                                  <p:stCondLst>
                                    <p:cond delay="0"/>
                                  </p:stCondLst>
                                  <p:iterate type="lt">
                                    <p:tmPct val="10000"/>
                                  </p:iterate>
                                  <p:childTnLst>
                                    <p:set>
                                      <p:cBhvr>
                                        <p:cTn id="48" dur="1" fill="hold">
                                          <p:stCondLst>
                                            <p:cond delay="0"/>
                                          </p:stCondLst>
                                        </p:cTn>
                                        <p:tgtEl>
                                          <p:spTgt spid="17411">
                                            <p:txEl>
                                              <p:pRg st="4" end="4"/>
                                            </p:txEl>
                                          </p:spTgt>
                                        </p:tgtEl>
                                        <p:attrNameLst>
                                          <p:attrName>style.visibility</p:attrName>
                                        </p:attrNameLst>
                                      </p:cBhvr>
                                      <p:to>
                                        <p:strVal val="visible"/>
                                      </p:to>
                                    </p:set>
                                    <p:anim calcmode="lin" valueType="num">
                                      <p:cBhvr>
                                        <p:cTn id="49" dur="500" fill="hold"/>
                                        <p:tgtEl>
                                          <p:spTgt spid="17411">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17411">
                                            <p:txEl>
                                              <p:pRg st="4" end="4"/>
                                            </p:txEl>
                                          </p:spTgt>
                                        </p:tgtEl>
                                        <p:attrNameLst>
                                          <p:attrName>ppt_y</p:attrName>
                                        </p:attrNameLst>
                                      </p:cBhvr>
                                      <p:tavLst>
                                        <p:tav tm="0">
                                          <p:val>
                                            <p:strVal val="#ppt_y"/>
                                          </p:val>
                                        </p:tav>
                                        <p:tav tm="100000">
                                          <p:val>
                                            <p:strVal val="#ppt_y"/>
                                          </p:val>
                                        </p:tav>
                                      </p:tavLst>
                                    </p:anim>
                                    <p:anim calcmode="lin" valueType="num">
                                      <p:cBhvr>
                                        <p:cTn id="51" dur="500" fill="hold"/>
                                        <p:tgtEl>
                                          <p:spTgt spid="17411">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17411">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17411">
                                            <p:txEl>
                                              <p:pRg st="4" end="4"/>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17411">
                                            <p:txEl>
                                              <p:pRg st="5" end="5"/>
                                            </p:txEl>
                                          </p:spTgt>
                                        </p:tgtEl>
                                        <p:attrNameLst>
                                          <p:attrName>style.visibility</p:attrName>
                                        </p:attrNameLst>
                                      </p:cBhvr>
                                      <p:to>
                                        <p:strVal val="visible"/>
                                      </p:to>
                                    </p:set>
                                    <p:anim calcmode="lin" valueType="num">
                                      <p:cBhvr>
                                        <p:cTn id="58" dur="500" fill="hold"/>
                                        <p:tgtEl>
                                          <p:spTgt spid="17411">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7411">
                                            <p:txEl>
                                              <p:pRg st="5" end="5"/>
                                            </p:txEl>
                                          </p:spTgt>
                                        </p:tgtEl>
                                        <p:attrNameLst>
                                          <p:attrName>ppt_y</p:attrName>
                                        </p:attrNameLst>
                                      </p:cBhvr>
                                      <p:tavLst>
                                        <p:tav tm="0">
                                          <p:val>
                                            <p:strVal val="#ppt_y"/>
                                          </p:val>
                                        </p:tav>
                                        <p:tav tm="100000">
                                          <p:val>
                                            <p:strVal val="#ppt_y"/>
                                          </p:val>
                                        </p:tav>
                                      </p:tavLst>
                                    </p:anim>
                                    <p:anim calcmode="lin" valueType="num">
                                      <p:cBhvr>
                                        <p:cTn id="60" dur="500" fill="hold"/>
                                        <p:tgtEl>
                                          <p:spTgt spid="17411">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7411">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7411">
                                            <p:txEl>
                                              <p:pRg st="5" end="5"/>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1" presetClass="entr" presetSubtype="0" fill="hold" grpId="0" nodeType="clickEffect">
                                  <p:stCondLst>
                                    <p:cond delay="0"/>
                                  </p:stCondLst>
                                  <p:iterate type="lt">
                                    <p:tmPct val="10000"/>
                                  </p:iterate>
                                  <p:childTnLst>
                                    <p:set>
                                      <p:cBhvr>
                                        <p:cTn id="66" dur="1" fill="hold">
                                          <p:stCondLst>
                                            <p:cond delay="0"/>
                                          </p:stCondLst>
                                        </p:cTn>
                                        <p:tgtEl>
                                          <p:spTgt spid="17411">
                                            <p:txEl>
                                              <p:pRg st="6" end="6"/>
                                            </p:txEl>
                                          </p:spTgt>
                                        </p:tgtEl>
                                        <p:attrNameLst>
                                          <p:attrName>style.visibility</p:attrName>
                                        </p:attrNameLst>
                                      </p:cBhvr>
                                      <p:to>
                                        <p:strVal val="visible"/>
                                      </p:to>
                                    </p:set>
                                    <p:anim calcmode="lin" valueType="num">
                                      <p:cBhvr>
                                        <p:cTn id="67" dur="500" fill="hold"/>
                                        <p:tgtEl>
                                          <p:spTgt spid="17411">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8" dur="500" fill="hold"/>
                                        <p:tgtEl>
                                          <p:spTgt spid="17411">
                                            <p:txEl>
                                              <p:pRg st="6" end="6"/>
                                            </p:txEl>
                                          </p:spTgt>
                                        </p:tgtEl>
                                        <p:attrNameLst>
                                          <p:attrName>ppt_y</p:attrName>
                                        </p:attrNameLst>
                                      </p:cBhvr>
                                      <p:tavLst>
                                        <p:tav tm="0">
                                          <p:val>
                                            <p:strVal val="#ppt_y"/>
                                          </p:val>
                                        </p:tav>
                                        <p:tav tm="100000">
                                          <p:val>
                                            <p:strVal val="#ppt_y"/>
                                          </p:val>
                                        </p:tav>
                                      </p:tavLst>
                                    </p:anim>
                                    <p:anim calcmode="lin" valueType="num">
                                      <p:cBhvr>
                                        <p:cTn id="69" dur="500" fill="hold"/>
                                        <p:tgtEl>
                                          <p:spTgt spid="17411">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0" dur="500" fill="hold"/>
                                        <p:tgtEl>
                                          <p:spTgt spid="17411">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1" dur="500" tmFilter="0,0; .5, 1; 1, 1"/>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p:bldP spid="17411"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idx="1"/>
          </p:nvPr>
        </p:nvSpPr>
        <p:spPr>
          <a:xfrm>
            <a:off x="457200" y="692150"/>
            <a:ext cx="8229600" cy="5434013"/>
          </a:xfrm>
          <a:noFill/>
          <a:ln w="57150" cap="flat">
            <a:solidFill>
              <a:schemeClr val="tx1"/>
            </a:solidFill>
            <a:prstDash val="lgDashDotDot"/>
          </a:ln>
        </p:spPr>
        <p:txBody>
          <a:bodyPr/>
          <a:lstStyle/>
          <a:p>
            <a:pPr eaLnBrk="1" hangingPunct="1">
              <a:buFontTx/>
              <a:buNone/>
            </a:pPr>
            <a:r>
              <a:rPr lang="ar-SA" dirty="0" smtClean="0">
                <a:cs typeface="AL-Mateen" pitchFamily="2" charset="-78"/>
              </a:rPr>
              <a:t>( </a:t>
            </a:r>
            <a:r>
              <a:rPr lang="ar-SA" dirty="0" err="1" smtClean="0">
                <a:cs typeface="AL-Mateen" pitchFamily="2" charset="-78"/>
              </a:rPr>
              <a:t>ب</a:t>
            </a:r>
            <a:r>
              <a:rPr lang="ar-SA" dirty="0" smtClean="0">
                <a:cs typeface="AL-Mateen" pitchFamily="2" charset="-78"/>
              </a:rPr>
              <a:t> ) مرحلة التركيز على النمو “المرحلة البنائية التطويرية ” :</a:t>
            </a:r>
          </a:p>
          <a:p>
            <a:pPr eaLnBrk="1" hangingPunct="1">
              <a:buFontTx/>
              <a:buNone/>
            </a:pPr>
            <a:r>
              <a:rPr lang="ar-SA" dirty="0" smtClean="0">
                <a:cs typeface="AL-Mateen" pitchFamily="2" charset="-78"/>
              </a:rPr>
              <a:t>لقد برز هذا الاتجاه في دراسات علم نفس النمو وخاصة دراسة </a:t>
            </a:r>
            <a:r>
              <a:rPr lang="ar-SA" dirty="0" err="1" smtClean="0">
                <a:cs typeface="AL-Mateen" pitchFamily="2" charset="-78"/>
              </a:rPr>
              <a:t>بياجيه</a:t>
            </a:r>
            <a:r>
              <a:rPr lang="ar-SA" dirty="0" smtClean="0">
                <a:cs typeface="AL-Mateen" pitchFamily="2" charset="-78"/>
              </a:rPr>
              <a:t> </a:t>
            </a:r>
            <a:r>
              <a:rPr lang="ar-SA" dirty="0" err="1" smtClean="0">
                <a:cs typeface="AL-Mateen" pitchFamily="2" charset="-78"/>
              </a:rPr>
              <a:t>وإريكسون</a:t>
            </a:r>
            <a:r>
              <a:rPr lang="ar-SA" dirty="0" smtClean="0">
                <a:cs typeface="AL-Mateen" pitchFamily="2" charset="-78"/>
              </a:rPr>
              <a:t> </a:t>
            </a:r>
            <a:r>
              <a:rPr lang="ar-SA" dirty="0" err="1" smtClean="0">
                <a:cs typeface="AL-Mateen" pitchFamily="2" charset="-78"/>
              </a:rPr>
              <a:t>وهافجهرست</a:t>
            </a:r>
            <a:r>
              <a:rPr lang="ar-SA" dirty="0" smtClean="0">
                <a:cs typeface="AL-Mateen" pitchFamily="2" charset="-78"/>
              </a:rPr>
              <a:t> في مطالب النمو.وتشير هذه الدراسات إلى أن هناك مهاما </a:t>
            </a:r>
            <a:r>
              <a:rPr lang="ar-SA" dirty="0" err="1" smtClean="0">
                <a:cs typeface="AL-Mateen" pitchFamily="2" charset="-78"/>
              </a:rPr>
              <a:t>او</a:t>
            </a:r>
            <a:r>
              <a:rPr lang="ar-SA" dirty="0" smtClean="0">
                <a:cs typeface="AL-Mateen" pitchFamily="2" charset="-78"/>
              </a:rPr>
              <a:t> واجبات خلال مراحل النمو يجب أن يكتسبها الفرد </a:t>
            </a:r>
            <a:r>
              <a:rPr lang="ar-SA" dirty="0" err="1" smtClean="0">
                <a:cs typeface="AL-Mateen" pitchFamily="2" charset="-78"/>
              </a:rPr>
              <a:t>او</a:t>
            </a:r>
            <a:r>
              <a:rPr lang="ar-SA" dirty="0" smtClean="0">
                <a:cs typeface="AL-Mateen" pitchFamily="2" charset="-78"/>
              </a:rPr>
              <a:t> يتعلمها </a:t>
            </a:r>
            <a:r>
              <a:rPr lang="ar-SA" dirty="0" err="1" smtClean="0">
                <a:cs typeface="AL-Mateen" pitchFamily="2" charset="-78"/>
              </a:rPr>
              <a:t>وتن</a:t>
            </a:r>
            <a:r>
              <a:rPr lang="ar-SA" dirty="0" smtClean="0">
                <a:cs typeface="AL-Mateen" pitchFamily="2" charset="-78"/>
              </a:rPr>
              <a:t> تحقيق هذه المطالب في </a:t>
            </a:r>
            <a:r>
              <a:rPr lang="ar-SA" dirty="0" err="1" smtClean="0">
                <a:cs typeface="AL-Mateen" pitchFamily="2" charset="-78"/>
              </a:rPr>
              <a:t>اوقاتها</a:t>
            </a:r>
            <a:r>
              <a:rPr lang="ar-SA" dirty="0" smtClean="0">
                <a:cs typeface="AL-Mateen" pitchFamily="2" charset="-78"/>
              </a:rPr>
              <a:t> يؤدي الفشل في تحقيقها إلى اضطراب النمو . وعليه فان وظيفة </a:t>
            </a:r>
            <a:r>
              <a:rPr lang="ar-SA" dirty="0" err="1" smtClean="0">
                <a:cs typeface="AL-Mateen" pitchFamily="2" charset="-78"/>
              </a:rPr>
              <a:t>الارشاد</a:t>
            </a:r>
            <a:r>
              <a:rPr lang="ar-SA" dirty="0" smtClean="0">
                <a:cs typeface="AL-Mateen" pitchFamily="2" charset="-78"/>
              </a:rPr>
              <a:t> هي تسهيل نمو الفرد خلال مراحل نموه وذلك بمساعدته على بلوغ وتحقيق مطالب النمو في كل مرحلة ..</a:t>
            </a:r>
            <a:endParaRPr lang="en-US" dirty="0" smtClean="0">
              <a:cs typeface="AL-Mateen" pitchFamily="2" charset="-78"/>
            </a:endParaRPr>
          </a:p>
        </p:txBody>
      </p:sp>
      <p:sp>
        <p:nvSpPr>
          <p:cNvPr id="5"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6130E469-A2FC-4073-8552-4CC103B004BE}" type="datetime2">
              <a:rPr lang="ar-SA"/>
              <a:pPr>
                <a:defRPr/>
              </a:pPr>
              <a:t>الثلاثاء، 04 ذو القعدة، 1444</a:t>
            </a:fld>
            <a:endParaRPr lang="en-US"/>
          </a:p>
        </p:txBody>
      </p:sp>
      <p:sp>
        <p:nvSpPr>
          <p:cNvPr id="7"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A5CD8E30-0476-4C84-AE5C-EAFB34C64416}" type="slidenum">
              <a:rPr lang="ar-SA"/>
              <a:pPr>
                <a:defRPr/>
              </a:pPr>
              <a:t>6</a:t>
            </a:fld>
            <a:endParaRPr lang="en-US"/>
          </a:p>
        </p:txBody>
      </p:sp>
      <p:sp>
        <p:nvSpPr>
          <p:cNvPr id="33797" name="AutoShape 3">
            <a:hlinkClick r:id="rId3" action="ppaction://hlinksldjump" highlightClick="1"/>
          </p:cNvPr>
          <p:cNvSpPr>
            <a:spLocks noChangeArrowheads="1"/>
          </p:cNvSpPr>
          <p:nvPr/>
        </p:nvSpPr>
        <p:spPr bwMode="auto">
          <a:xfrm>
            <a:off x="3348038" y="5805488"/>
            <a:ext cx="2447925" cy="720725"/>
          </a:xfrm>
          <a:prstGeom prst="actionButtonBlank">
            <a:avLst/>
          </a:prstGeom>
          <a:solidFill>
            <a:srgbClr val="FFCC99"/>
          </a:solidFill>
          <a:ln w="9525">
            <a:noFill/>
            <a:miter lim="800000"/>
            <a:headEnd/>
            <a:tailEnd/>
          </a:ln>
          <a:effectLst/>
        </p:spPr>
        <p:txBody>
          <a:bodyPr wrap="none" anchor="ctr"/>
          <a:lstStyle/>
          <a:p>
            <a:endParaRPr lang="ar-IQ"/>
          </a:p>
        </p:txBody>
      </p:sp>
      <p:sp>
        <p:nvSpPr>
          <p:cNvPr id="33798" name="WordArt 4">
            <a:hlinkClick r:id="rId3" action="ppaction://hlinksldjump"/>
          </p:cNvPr>
          <p:cNvSpPr>
            <a:spLocks noChangeArrowheads="1" noChangeShapeType="1" noTextEdit="1"/>
          </p:cNvSpPr>
          <p:nvPr/>
        </p:nvSpPr>
        <p:spPr bwMode="auto">
          <a:xfrm>
            <a:off x="3419475" y="5949950"/>
            <a:ext cx="2305050" cy="485775"/>
          </a:xfrm>
          <a:prstGeom prst="rect">
            <a:avLst/>
          </a:prstGeom>
        </p:spPr>
        <p:txBody>
          <a:bodyPr wrap="none" fromWordArt="1">
            <a:prstTxWarp prst="textPlain">
              <a:avLst>
                <a:gd name="adj" fmla="val 50000"/>
              </a:avLst>
            </a:prstTxWarp>
          </a:bodyPr>
          <a:lstStyle/>
          <a:p>
            <a:pPr algn="ctr"/>
            <a:r>
              <a:rPr lang="ar-DZ" sz="2400" kern="10">
                <a:ln w="9525">
                  <a:solidFill>
                    <a:srgbClr val="000000"/>
                  </a:solidFill>
                  <a:round/>
                  <a:headEnd/>
                  <a:tailEnd/>
                </a:ln>
                <a:solidFill>
                  <a:srgbClr val="000000"/>
                </a:solidFill>
                <a:latin typeface="Mudir MT"/>
              </a:rPr>
              <a:t>الرئسية</a:t>
            </a:r>
            <a:endParaRPr lang="fr-FR" sz="2400" kern="10">
              <a:ln w="9525">
                <a:solidFill>
                  <a:srgbClr val="000000"/>
                </a:solidFill>
                <a:round/>
                <a:headEnd/>
                <a:tailEnd/>
              </a:ln>
              <a:solidFill>
                <a:srgbClr val="000000"/>
              </a:solidFill>
              <a:latin typeface="Mudir M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9458">
                                            <p:bg/>
                                          </p:spTgt>
                                        </p:tgtEl>
                                        <p:attrNameLst>
                                          <p:attrName>style.visibility</p:attrName>
                                        </p:attrNameLst>
                                      </p:cBhvr>
                                      <p:to>
                                        <p:strVal val="visible"/>
                                      </p:to>
                                    </p:set>
                                    <p:animEffect transition="in" filter="fade">
                                      <p:cBhvr>
                                        <p:cTn id="7" dur="800" decel="100000"/>
                                        <p:tgtEl>
                                          <p:spTgt spid="19458">
                                            <p:bg/>
                                          </p:spTgt>
                                        </p:tgtEl>
                                      </p:cBhvr>
                                    </p:animEffect>
                                    <p:anim calcmode="lin" valueType="num">
                                      <p:cBhvr>
                                        <p:cTn id="8" dur="800" decel="100000" fill="hold"/>
                                        <p:tgtEl>
                                          <p:spTgt spid="19458">
                                            <p:bg/>
                                          </p:spTgt>
                                        </p:tgtEl>
                                        <p:attrNameLst>
                                          <p:attrName>style.rotation</p:attrName>
                                        </p:attrNameLst>
                                      </p:cBhvr>
                                      <p:tavLst>
                                        <p:tav tm="0">
                                          <p:val>
                                            <p:fltVal val="-90"/>
                                          </p:val>
                                        </p:tav>
                                        <p:tav tm="100000">
                                          <p:val>
                                            <p:fltVal val="0"/>
                                          </p:val>
                                        </p:tav>
                                      </p:tavLst>
                                    </p:anim>
                                    <p:anim calcmode="lin" valueType="num">
                                      <p:cBhvr>
                                        <p:cTn id="9" dur="800" decel="100000" fill="hold"/>
                                        <p:tgtEl>
                                          <p:spTgt spid="19458">
                                            <p:bg/>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19458">
                                            <p:bg/>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9458">
                                            <p:bg/>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9458">
                                            <p:bg/>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19458">
                                            <p:txEl>
                                              <p:pRg st="0" end="0"/>
                                            </p:txEl>
                                          </p:spTgt>
                                        </p:tgtEl>
                                        <p:attrNameLst>
                                          <p:attrName>style.visibility</p:attrName>
                                        </p:attrNameLst>
                                      </p:cBhvr>
                                      <p:to>
                                        <p:strVal val="visible"/>
                                      </p:to>
                                    </p:set>
                                    <p:animEffect transition="in" filter="fade">
                                      <p:cBhvr>
                                        <p:cTn id="17" dur="800" decel="100000"/>
                                        <p:tgtEl>
                                          <p:spTgt spid="19458">
                                            <p:txEl>
                                              <p:pRg st="0" end="0"/>
                                            </p:txEl>
                                          </p:spTgt>
                                        </p:tgtEl>
                                      </p:cBhvr>
                                    </p:animEffect>
                                    <p:anim calcmode="lin" valueType="num">
                                      <p:cBhvr>
                                        <p:cTn id="18" dur="800" decel="100000" fill="hold"/>
                                        <p:tgtEl>
                                          <p:spTgt spid="19458">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19458">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19458">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9458">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9458">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19458">
                                            <p:txEl>
                                              <p:pRg st="1" end="1"/>
                                            </p:txEl>
                                          </p:spTgt>
                                        </p:tgtEl>
                                        <p:attrNameLst>
                                          <p:attrName>style.visibility</p:attrName>
                                        </p:attrNameLst>
                                      </p:cBhvr>
                                      <p:to>
                                        <p:strVal val="visible"/>
                                      </p:to>
                                    </p:set>
                                    <p:animEffect transition="in" filter="fade">
                                      <p:cBhvr>
                                        <p:cTn id="27" dur="800" decel="100000"/>
                                        <p:tgtEl>
                                          <p:spTgt spid="19458">
                                            <p:txEl>
                                              <p:pRg st="1" end="1"/>
                                            </p:txEl>
                                          </p:spTgt>
                                        </p:tgtEl>
                                      </p:cBhvr>
                                    </p:animEffect>
                                    <p:anim calcmode="lin" valueType="num">
                                      <p:cBhvr>
                                        <p:cTn id="28" dur="800" decel="100000" fill="hold"/>
                                        <p:tgtEl>
                                          <p:spTgt spid="19458">
                                            <p:txEl>
                                              <p:pRg st="1" end="1"/>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19458">
                                            <p:txEl>
                                              <p:pRg st="1" end="1"/>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19458">
                                            <p:txEl>
                                              <p:pRg st="1" end="1"/>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9458">
                                            <p:txEl>
                                              <p:pRg st="1" end="1"/>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9458">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ctrTitle"/>
          </p:nvPr>
        </p:nvSpPr>
        <p:spPr>
          <a:xfrm>
            <a:off x="900113" y="620713"/>
            <a:ext cx="7772400" cy="1081087"/>
          </a:xfrm>
        </p:spPr>
        <p:txBody>
          <a:bodyPr/>
          <a:lstStyle/>
          <a:p>
            <a:pPr eaLnBrk="1" hangingPunct="1"/>
            <a:r>
              <a:rPr lang="ar-SA" smtClean="0">
                <a:cs typeface="AL-Mateen" pitchFamily="2" charset="-78"/>
              </a:rPr>
              <a:t>اسس عملية التوجيه والإرشاد.</a:t>
            </a:r>
            <a:endParaRPr lang="en-US" smtClean="0">
              <a:cs typeface="AL-Mateen" pitchFamily="2" charset="-78"/>
            </a:endParaRPr>
          </a:p>
        </p:txBody>
      </p:sp>
      <p:sp>
        <p:nvSpPr>
          <p:cNvPr id="34821" name="Rectangle 3"/>
          <p:cNvSpPr>
            <a:spLocks noGrp="1" noChangeArrowheads="1"/>
          </p:cNvSpPr>
          <p:nvPr>
            <p:ph type="subTitle" idx="1"/>
          </p:nvPr>
        </p:nvSpPr>
        <p:spPr>
          <a:xfrm>
            <a:off x="539750" y="1700213"/>
            <a:ext cx="8027988" cy="3960812"/>
          </a:xfrm>
        </p:spPr>
        <p:txBody>
          <a:bodyPr/>
          <a:lstStyle/>
          <a:p>
            <a:pPr eaLnBrk="1" hangingPunct="1">
              <a:lnSpc>
                <a:spcPct val="90000"/>
              </a:lnSpc>
            </a:pPr>
            <a:endParaRPr lang="ar-SA" b="1" u="sng" smtClean="0">
              <a:solidFill>
                <a:schemeClr val="accent1"/>
              </a:solidFill>
            </a:endParaRPr>
          </a:p>
          <a:p>
            <a:pPr eaLnBrk="1" hangingPunct="1">
              <a:lnSpc>
                <a:spcPct val="90000"/>
              </a:lnSpc>
            </a:pPr>
            <a:r>
              <a:rPr lang="ar-SA" b="1" u="sng" smtClean="0">
                <a:solidFill>
                  <a:srgbClr val="FF3300"/>
                </a:solidFill>
                <a:cs typeface="AL-Mateen" pitchFamily="2" charset="-78"/>
              </a:rPr>
              <a:t>الاهداف التدريسية</a:t>
            </a:r>
          </a:p>
          <a:p>
            <a:pPr eaLnBrk="1" hangingPunct="1">
              <a:lnSpc>
                <a:spcPct val="90000"/>
              </a:lnSpc>
            </a:pPr>
            <a:r>
              <a:rPr lang="ar-SA" b="1" u="sng" smtClean="0">
                <a:solidFill>
                  <a:srgbClr val="FF3300"/>
                </a:solidFill>
                <a:cs typeface="AL-Mateen" pitchFamily="2" charset="-78"/>
              </a:rPr>
              <a:t>1- التعرف على الاسس العامة  لعملية التوجيه والإرشاد.</a:t>
            </a:r>
          </a:p>
          <a:p>
            <a:pPr eaLnBrk="1" hangingPunct="1">
              <a:lnSpc>
                <a:spcPct val="90000"/>
              </a:lnSpc>
            </a:pPr>
            <a:r>
              <a:rPr lang="ar-SA" b="1" u="sng" smtClean="0">
                <a:solidFill>
                  <a:srgbClr val="FF3300"/>
                </a:solidFill>
                <a:cs typeface="AL-Mateen" pitchFamily="2" charset="-78"/>
              </a:rPr>
              <a:t>2- التعرف على الاسس الفلسفية لعملية التوجيه والإرشاد.</a:t>
            </a:r>
          </a:p>
          <a:p>
            <a:pPr eaLnBrk="1" hangingPunct="1">
              <a:lnSpc>
                <a:spcPct val="90000"/>
              </a:lnSpc>
            </a:pPr>
            <a:r>
              <a:rPr lang="ar-SA" b="1" u="sng" smtClean="0">
                <a:solidFill>
                  <a:srgbClr val="FF3300"/>
                </a:solidFill>
                <a:cs typeface="AL-Mateen" pitchFamily="2" charset="-78"/>
              </a:rPr>
              <a:t>3- التعرف على الاسس النفسية والتربوية لعملية التوجيه والإرشاد.</a:t>
            </a:r>
          </a:p>
          <a:p>
            <a:pPr eaLnBrk="1" hangingPunct="1">
              <a:lnSpc>
                <a:spcPct val="90000"/>
              </a:lnSpc>
            </a:pPr>
            <a:r>
              <a:rPr lang="ar-SA" b="1" u="sng" smtClean="0">
                <a:solidFill>
                  <a:srgbClr val="FF3300"/>
                </a:solidFill>
                <a:cs typeface="AL-Mateen" pitchFamily="2" charset="-78"/>
              </a:rPr>
              <a:t>4-التعرف على الاسس العصبية والفسيولوجية  لعملية التوجيه والإرشاد.</a:t>
            </a:r>
          </a:p>
          <a:p>
            <a:pPr eaLnBrk="1" hangingPunct="1">
              <a:lnSpc>
                <a:spcPct val="90000"/>
              </a:lnSpc>
            </a:pPr>
            <a:endParaRPr lang="ar-SA" b="1" u="sng" smtClean="0">
              <a:solidFill>
                <a:srgbClr val="FF3300"/>
              </a:solidFill>
              <a:cs typeface="AL-Mateen" pitchFamily="2" charset="-78"/>
            </a:endParaRPr>
          </a:p>
          <a:p>
            <a:pPr algn="r" eaLnBrk="1" hangingPunct="1">
              <a:lnSpc>
                <a:spcPct val="90000"/>
              </a:lnSpc>
            </a:pPr>
            <a:endParaRPr lang="en-US" b="1" u="sng" smtClean="0">
              <a:solidFill>
                <a:srgbClr val="FF3300"/>
              </a:solidFill>
              <a:cs typeface="AL-Mateen" pitchFamily="2" charset="-78"/>
            </a:endParaRPr>
          </a:p>
        </p:txBody>
      </p:sp>
      <p:sp>
        <p:nvSpPr>
          <p:cNvPr id="4"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3697829A-A499-49B9-AB9E-D3F6BAF1AFEF}" type="datetime2">
              <a:rPr lang="ar-SA"/>
              <a:pPr>
                <a:defRPr/>
              </a:pPr>
              <a:t>الثلاثاء، 04 ذو القعدة، 1444</a:t>
            </a:fld>
            <a:endParaRPr lang="en-US"/>
          </a:p>
        </p:txBody>
      </p:sp>
      <p:sp>
        <p:nvSpPr>
          <p:cNvPr id="6"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621A5A22-DB96-4048-AF64-B7426EBE73F2}" type="slidenum">
              <a:rPr lang="ar-SA"/>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684213" y="260350"/>
            <a:ext cx="7559675" cy="576263"/>
          </a:xfrm>
        </p:spPr>
        <p:txBody>
          <a:bodyPr/>
          <a:lstStyle/>
          <a:p>
            <a:pPr eaLnBrk="1" hangingPunct="1"/>
            <a:r>
              <a:rPr lang="ar-SA" sz="4000" smtClean="0">
                <a:solidFill>
                  <a:srgbClr val="FF3300"/>
                </a:solidFill>
                <a:cs typeface="AL-Mateen" pitchFamily="2" charset="-78"/>
              </a:rPr>
              <a:t>اولا : الاسس العامة للتوجيه والإرشاد.</a:t>
            </a:r>
            <a:endParaRPr lang="en-US" sz="4000" smtClean="0">
              <a:solidFill>
                <a:srgbClr val="FF3300"/>
              </a:solidFill>
              <a:cs typeface="AL-Mateen" pitchFamily="2" charset="-78"/>
            </a:endParaRPr>
          </a:p>
        </p:txBody>
      </p:sp>
      <p:sp>
        <p:nvSpPr>
          <p:cNvPr id="35845" name="Rectangle 3"/>
          <p:cNvSpPr>
            <a:spLocks noGrp="1" noChangeArrowheads="1"/>
          </p:cNvSpPr>
          <p:nvPr>
            <p:ph idx="1"/>
          </p:nvPr>
        </p:nvSpPr>
        <p:spPr>
          <a:xfrm>
            <a:off x="827088" y="908050"/>
            <a:ext cx="7772400" cy="5157788"/>
          </a:xfrm>
        </p:spPr>
        <p:txBody>
          <a:bodyPr/>
          <a:lstStyle/>
          <a:p>
            <a:pPr marL="609600" indent="-609600" eaLnBrk="1" hangingPunct="1">
              <a:lnSpc>
                <a:spcPct val="90000"/>
              </a:lnSpc>
              <a:buFontTx/>
              <a:buAutoNum type="arabicPeriod"/>
            </a:pPr>
            <a:r>
              <a:rPr lang="ar-SA" sz="2800" b="1" u="sng" smtClean="0">
                <a:cs typeface="AL-Mateen" pitchFamily="2" charset="-78"/>
              </a:rPr>
              <a:t>ثبات السلوك الانسانى.</a:t>
            </a:r>
          </a:p>
          <a:p>
            <a:pPr marL="609600" indent="-609600" eaLnBrk="1" hangingPunct="1">
              <a:lnSpc>
                <a:spcPct val="90000"/>
              </a:lnSpc>
            </a:pPr>
            <a:r>
              <a:rPr lang="ar-SA" sz="2800" smtClean="0">
                <a:cs typeface="AL-Mateen" pitchFamily="2" charset="-78"/>
              </a:rPr>
              <a:t>السلوك هو أى نشاط حيوى هادف يصدر من الكائن الحى نتيجة علاقة تفاعلية بينه وبين البيئة المحيطة به.</a:t>
            </a:r>
          </a:p>
          <a:p>
            <a:pPr marL="609600" indent="-609600" eaLnBrk="1" hangingPunct="1">
              <a:lnSpc>
                <a:spcPct val="90000"/>
              </a:lnSpc>
            </a:pPr>
            <a:r>
              <a:rPr lang="ar-SA" sz="2800" smtClean="0">
                <a:cs typeface="AL-Mateen" pitchFamily="2" charset="-78"/>
              </a:rPr>
              <a:t>يتدرج السلوك الانسانى من البساطة( السلوك الانعكاسى) الى التعقيد ( السلوك الاجتماعى). </a:t>
            </a:r>
          </a:p>
          <a:p>
            <a:pPr marL="609600" indent="-609600" eaLnBrk="1" hangingPunct="1">
              <a:lnSpc>
                <a:spcPct val="90000"/>
              </a:lnSpc>
            </a:pPr>
            <a:r>
              <a:rPr lang="ar-SA" sz="2800" smtClean="0">
                <a:cs typeface="AL-Mateen" pitchFamily="2" charset="-78"/>
              </a:rPr>
              <a:t>السلوك الانسانى فى جملته مكتسب ومتعلم من التنشئة والتعليم ويتسم بالثبات النسبى ، لذا يمكن التنبؤ به فى الظروف العادية.</a:t>
            </a:r>
          </a:p>
          <a:p>
            <a:pPr marL="609600" indent="-609600" eaLnBrk="1" hangingPunct="1">
              <a:lnSpc>
                <a:spcPct val="90000"/>
              </a:lnSpc>
            </a:pPr>
            <a:r>
              <a:rPr lang="ar-SA" sz="2800" smtClean="0">
                <a:cs typeface="AL-Mateen" pitchFamily="2" charset="-78"/>
              </a:rPr>
              <a:t>حتى يستطيع الاخصائى النفسى ان يفهم السلوك الانسانى فلابد وان يدرس السلوك الانسانى بغزارة  فى مواقف متعددة .</a:t>
            </a:r>
          </a:p>
          <a:p>
            <a:pPr marL="609600" indent="-609600" eaLnBrk="1" hangingPunct="1">
              <a:lnSpc>
                <a:spcPct val="90000"/>
              </a:lnSpc>
            </a:pPr>
            <a:r>
              <a:rPr lang="ar-SA" sz="2800" smtClean="0">
                <a:cs typeface="AL-Mateen" pitchFamily="2" charset="-78"/>
              </a:rPr>
              <a:t>حتى يستطيع المرشد النفسى ان يتنبئ بالسلوك ويغيره أو يعدله فلابد من المامه بمعايير النمو العادية ومعرفة العلاقات الاجتماعية ( علم نفس النمو وعلم الاجتماع).    </a:t>
            </a:r>
            <a:endParaRPr lang="en-US" sz="2800" smtClean="0">
              <a:cs typeface="AL-Mateen" pitchFamily="2" charset="-78"/>
            </a:endParaRPr>
          </a:p>
        </p:txBody>
      </p:sp>
      <p:sp>
        <p:nvSpPr>
          <p:cNvPr id="4"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9ACAFFED-C93C-4E34-91FA-CFF66F1E09E9}" type="datetime2">
              <a:rPr lang="ar-SA"/>
              <a:pPr>
                <a:defRPr/>
              </a:pPr>
              <a:t>الثلاثاء، 04 ذو القعدة، 1444</a:t>
            </a:fld>
            <a:endParaRPr lang="en-US"/>
          </a:p>
        </p:txBody>
      </p:sp>
      <p:sp>
        <p:nvSpPr>
          <p:cNvPr id="6"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B243B325-E443-4418-AF8C-083CBDF9EE9D}" type="slidenum">
              <a:rPr lang="ar-SA"/>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xfrm>
            <a:off x="685800" y="609600"/>
            <a:ext cx="7772400" cy="731838"/>
          </a:xfrm>
        </p:spPr>
        <p:txBody>
          <a:bodyPr/>
          <a:lstStyle/>
          <a:p>
            <a:pPr algn="r" eaLnBrk="1" hangingPunct="1"/>
            <a:r>
              <a:rPr lang="ar-SA" sz="2800" b="1" smtClean="0">
                <a:solidFill>
                  <a:srgbClr val="FF3300"/>
                </a:solidFill>
                <a:cs typeface="AL-Mateen" pitchFamily="2" charset="-78"/>
              </a:rPr>
              <a:t>2- مرونة السلوك الانسانى.</a:t>
            </a:r>
            <a:endParaRPr lang="en-US" sz="2800" b="1" smtClean="0">
              <a:solidFill>
                <a:srgbClr val="FF3300"/>
              </a:solidFill>
              <a:cs typeface="AL-Mateen" pitchFamily="2" charset="-78"/>
            </a:endParaRPr>
          </a:p>
        </p:txBody>
      </p:sp>
      <p:sp>
        <p:nvSpPr>
          <p:cNvPr id="36869" name="Rectangle 3"/>
          <p:cNvSpPr>
            <a:spLocks noGrp="1" noChangeArrowheads="1"/>
          </p:cNvSpPr>
          <p:nvPr>
            <p:ph idx="1"/>
          </p:nvPr>
        </p:nvSpPr>
        <p:spPr>
          <a:xfrm>
            <a:off x="685800" y="1196975"/>
            <a:ext cx="7772400" cy="4899025"/>
          </a:xfrm>
        </p:spPr>
        <p:txBody>
          <a:bodyPr/>
          <a:lstStyle/>
          <a:p>
            <a:pPr eaLnBrk="1" hangingPunct="1"/>
            <a:r>
              <a:rPr lang="ar-SA" sz="3600" smtClean="0">
                <a:cs typeface="AL-Mateen" pitchFamily="2" charset="-78"/>
              </a:rPr>
              <a:t>رغم ان السلوك الانسانى ثابت نسبيا الا انه مرن وقابل للتغير والتعديل ، والدليل على ذلك</a:t>
            </a:r>
            <a:r>
              <a:rPr lang="ar-SA" sz="3600" u="sng" smtClean="0">
                <a:cs typeface="AL-Mateen" pitchFamily="2" charset="-78"/>
              </a:rPr>
              <a:t> </a:t>
            </a:r>
            <a:r>
              <a:rPr lang="ar-SA" sz="3600" smtClean="0">
                <a:cs typeface="AL-Mateen" pitchFamily="2" charset="-78"/>
              </a:rPr>
              <a:t>تدريب الحيوانات فى السيرك، الطفل المتوحش فى غابة الامزون ، الطفلتين الذئبتين.</a:t>
            </a:r>
          </a:p>
          <a:p>
            <a:pPr eaLnBrk="1" hangingPunct="1"/>
            <a:r>
              <a:rPr lang="ar-SA" sz="3600" smtClean="0">
                <a:cs typeface="AL-Mateen" pitchFamily="2" charset="-78"/>
              </a:rPr>
              <a:t>يلاحظ انه من المسلم به فى التوجيه والإرشاد ان من الممكن ان يتم اعادة تنظيم الشخصية  ومفهوم الذات للفرد بما يعدل سلوكه ومن ثم يتم تحويل السلوك غير السوى المضطرب الى سلوك سوى.</a:t>
            </a:r>
            <a:endParaRPr lang="en-US" sz="3600" smtClean="0">
              <a:cs typeface="AL-Mateen" pitchFamily="2" charset="-78"/>
            </a:endParaRPr>
          </a:p>
        </p:txBody>
      </p:sp>
      <p:sp>
        <p:nvSpPr>
          <p:cNvPr id="4" name="عنصر نائب للتاريخ 3"/>
          <p:cNvSpPr>
            <a:spLocks noGrp="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8E215BEC-678C-4DC0-A34A-749D6EB5134D}" type="datetime2">
              <a:rPr lang="ar-SA"/>
              <a:pPr>
                <a:defRPr/>
              </a:pPr>
              <a:t>الثلاثاء، 04 ذو القعدة، 1444</a:t>
            </a:fld>
            <a:endParaRPr lang="en-US"/>
          </a:p>
        </p:txBody>
      </p:sp>
      <p:sp>
        <p:nvSpPr>
          <p:cNvPr id="6" name="عنصر نائب لرقم الشريحة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fld id="{D6EF9029-32E5-45E8-8027-BEBD9A2546CB}" type="slidenum">
              <a:rPr lang="ar-SA"/>
              <a:pPr>
                <a:defRPr/>
              </a:pPr>
              <a:t>9</a:t>
            </a:fld>
            <a:endParaRPr lang="en-US"/>
          </a:p>
        </p:txBody>
      </p:sp>
    </p:spTree>
  </p:cSld>
  <p:clrMapOvr>
    <a:masterClrMapping/>
  </p:clrMapOvr>
</p:sld>
</file>

<file path=ppt/theme/theme1.xml><?xml version="1.0" encoding="utf-8"?>
<a:theme xmlns:a="http://schemas.openxmlformats.org/drawingml/2006/main" name="تصميم افتراضي">
  <a:themeElements>
    <a:clrScheme name="تصميم افتراضي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تصميم افتراضي">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تصميم افتراضي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تصميم افتراضي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تصميم افتراضي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نسق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1444</Words>
  <Application>Microsoft PowerPoint</Application>
  <PresentationFormat>Affichage à l'écran (4:3)</PresentationFormat>
  <Paragraphs>147</Paragraphs>
  <Slides>17</Slides>
  <Notes>6</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تصميم افتراضي</vt:lpstr>
      <vt:lpstr>بسم الله الرحمن الرحيم</vt:lpstr>
      <vt:lpstr>مقدمة</vt:lpstr>
      <vt:lpstr>(1) مرحلة التركيز على التوجيه المهني.</vt:lpstr>
      <vt:lpstr>Diapositive 4</vt:lpstr>
      <vt:lpstr> (3) الصحة النفسية والإرشاد العلاجي: </vt:lpstr>
      <vt:lpstr>Diapositive 6</vt:lpstr>
      <vt:lpstr>اسس عملية التوجيه والإرشاد.</vt:lpstr>
      <vt:lpstr>اولا : الاسس العامة للتوجيه والإرشاد.</vt:lpstr>
      <vt:lpstr>2- مرونة السلوك الانسانى.</vt:lpstr>
      <vt:lpstr>3- السلوك الانسانى فردى وجماعى</vt:lpstr>
      <vt:lpstr>4- استعداد الفرد للتوجيه والإرشاد.</vt:lpstr>
      <vt:lpstr>7- تقبل العميل</vt:lpstr>
      <vt:lpstr>9- الدين ركن اساسى.</vt:lpstr>
      <vt:lpstr>الاسس الفلسفية للتوجيه والإرشاد.</vt:lpstr>
      <vt:lpstr>الاسس النفسية والتربوية.</vt:lpstr>
      <vt:lpstr>2- مطالب النمو.</vt:lpstr>
      <vt:lpstr>الاسس الاجتماعية.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من PowerPoint</dc:title>
  <dc:creator/>
  <cp:lastModifiedBy/>
  <cp:revision>215</cp:revision>
  <cp:lastPrinted>1601-01-01T00:00:00Z</cp:lastPrinted>
  <dcterms:created xsi:type="dcterms:W3CDTF">2017-11-11T08:10:07Z</dcterms:created>
  <dcterms:modified xsi:type="dcterms:W3CDTF">2023-05-22T23:41:52Z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i4>1025</vt:i4>
  </property>
</Properties>
</file>