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Lst>
  <p:notesMasterIdLst>
    <p:notesMasterId r:id="rId31"/>
  </p:notesMasterIdLst>
  <p:sldIdLst>
    <p:sldId id="284" r:id="rId2"/>
    <p:sldId id="257" r:id="rId3"/>
    <p:sldId id="258" r:id="rId4"/>
    <p:sldId id="259" r:id="rId5"/>
    <p:sldId id="260" r:id="rId6"/>
    <p:sldId id="261" r:id="rId7"/>
    <p:sldId id="262" r:id="rId8"/>
    <p:sldId id="263" r:id="rId9"/>
    <p:sldId id="264" r:id="rId10"/>
    <p:sldId id="265" r:id="rId11"/>
    <p:sldId id="286" r:id="rId12"/>
    <p:sldId id="266" r:id="rId13"/>
    <p:sldId id="267" r:id="rId14"/>
    <p:sldId id="268" r:id="rId15"/>
    <p:sldId id="269" r:id="rId16"/>
    <p:sldId id="270" r:id="rId17"/>
    <p:sldId id="294" r:id="rId18"/>
    <p:sldId id="287" r:id="rId19"/>
    <p:sldId id="295" r:id="rId20"/>
    <p:sldId id="296" r:id="rId21"/>
    <p:sldId id="289" r:id="rId22"/>
    <p:sldId id="290" r:id="rId23"/>
    <p:sldId id="297" r:id="rId24"/>
    <p:sldId id="291" r:id="rId25"/>
    <p:sldId id="298" r:id="rId26"/>
    <p:sldId id="292" r:id="rId27"/>
    <p:sldId id="293" r:id="rId28"/>
    <p:sldId id="299" r:id="rId29"/>
    <p:sldId id="30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94162" autoAdjust="0"/>
  </p:normalViewPr>
  <p:slideViewPr>
    <p:cSldViewPr snapToGrid="0">
      <p:cViewPr>
        <p:scale>
          <a:sx n="76" d="100"/>
          <a:sy n="76" d="100"/>
        </p:scale>
        <p:origin x="-150"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B25756-B957-4AD1-A6E6-8CDE1CC0D44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0BDA78F1-EC38-467A-9077-3E8DB1497122}">
      <dgm:prSet/>
      <dgm:spPr/>
      <dgm:t>
        <a:bodyPr/>
        <a:lstStyle/>
        <a:p>
          <a:pPr rtl="1"/>
          <a:r>
            <a:rPr lang="ar-SA" b="1" dirty="0" smtClean="0">
              <a:solidFill>
                <a:schemeClr val="tx1"/>
              </a:solidFill>
            </a:rPr>
            <a:t>أولا</a:t>
          </a:r>
          <a:r>
            <a:rPr lang="ar-EG" b="1" dirty="0" smtClean="0">
              <a:solidFill>
                <a:schemeClr val="tx1"/>
              </a:solidFill>
            </a:rPr>
            <a:t>ً</a:t>
          </a:r>
          <a:r>
            <a:rPr lang="ar-SA" b="1" dirty="0" smtClean="0">
              <a:solidFill>
                <a:schemeClr val="tx1"/>
              </a:solidFill>
            </a:rPr>
            <a:t>: الإعداد النفسي طويل المدى</a:t>
          </a:r>
          <a:r>
            <a:rPr lang="en-US" b="1" dirty="0" smtClean="0">
              <a:solidFill>
                <a:schemeClr val="tx1"/>
              </a:solidFill>
            </a:rPr>
            <a:t>.</a:t>
          </a:r>
          <a:endParaRPr lang="en-US" dirty="0">
            <a:solidFill>
              <a:schemeClr val="tx1"/>
            </a:solidFill>
          </a:endParaRPr>
        </a:p>
      </dgm:t>
    </dgm:pt>
    <dgm:pt modelId="{519EC896-5C9D-4A1C-90AD-28EC9BABF856}" type="parTrans" cxnId="{E308D7BF-BC90-4974-A2C5-D87ABBA7B977}">
      <dgm:prSet/>
      <dgm:spPr/>
      <dgm:t>
        <a:bodyPr/>
        <a:lstStyle/>
        <a:p>
          <a:endParaRPr lang="en-US"/>
        </a:p>
      </dgm:t>
    </dgm:pt>
    <dgm:pt modelId="{270A4668-50AE-4D62-80C2-D5E5696DC180}" type="sibTrans" cxnId="{E308D7BF-BC90-4974-A2C5-D87ABBA7B977}">
      <dgm:prSet/>
      <dgm:spPr>
        <a:solidFill>
          <a:srgbClr val="FF0000"/>
        </a:solidFill>
      </dgm:spPr>
      <dgm:t>
        <a:bodyPr/>
        <a:lstStyle/>
        <a:p>
          <a:endParaRPr lang="en-US" dirty="0"/>
        </a:p>
      </dgm:t>
    </dgm:pt>
    <dgm:pt modelId="{CF8025DB-55A2-425C-A2E4-6B30C87FB21E}">
      <dgm:prSet/>
      <dgm:spPr/>
      <dgm:t>
        <a:bodyPr/>
        <a:lstStyle/>
        <a:p>
          <a:pPr rtl="1"/>
          <a:r>
            <a:rPr lang="ar-SA" b="1" dirty="0" smtClean="0">
              <a:solidFill>
                <a:schemeClr val="tx1"/>
              </a:solidFill>
            </a:rPr>
            <a:t>ثانيا</a:t>
          </a:r>
          <a:r>
            <a:rPr lang="ar-EG" b="1" dirty="0" smtClean="0">
              <a:solidFill>
                <a:schemeClr val="tx1"/>
              </a:solidFill>
            </a:rPr>
            <a:t>ً</a:t>
          </a:r>
          <a:r>
            <a:rPr lang="ar-SA" b="1" dirty="0" smtClean="0">
              <a:solidFill>
                <a:schemeClr val="tx1"/>
              </a:solidFill>
            </a:rPr>
            <a:t>: الإعداد النفسي قصير المدى</a:t>
          </a:r>
          <a:r>
            <a:rPr lang="en-US" dirty="0" smtClean="0"/>
            <a:t> </a:t>
          </a:r>
          <a:endParaRPr lang="en-US" dirty="0"/>
        </a:p>
      </dgm:t>
    </dgm:pt>
    <dgm:pt modelId="{2B7835F1-5019-4905-B8EF-23CE6A08CB6D}" type="parTrans" cxnId="{DB322472-C533-4AA1-8221-483F81845E6A}">
      <dgm:prSet/>
      <dgm:spPr/>
      <dgm:t>
        <a:bodyPr/>
        <a:lstStyle/>
        <a:p>
          <a:endParaRPr lang="en-US"/>
        </a:p>
      </dgm:t>
    </dgm:pt>
    <dgm:pt modelId="{8FDAEFB7-A8AC-4DCF-9C22-D57F99BA3799}" type="sibTrans" cxnId="{DB322472-C533-4AA1-8221-483F81845E6A}">
      <dgm:prSet/>
      <dgm:spPr/>
      <dgm:t>
        <a:bodyPr/>
        <a:lstStyle/>
        <a:p>
          <a:endParaRPr lang="en-US"/>
        </a:p>
      </dgm:t>
    </dgm:pt>
    <dgm:pt modelId="{1B1A58B7-540E-4F92-9B93-4EEB76B4F8D3}" type="pres">
      <dgm:prSet presAssocID="{6DB25756-B957-4AD1-A6E6-8CDE1CC0D446}" presName="Name0" presStyleCnt="0">
        <dgm:presLayoutVars>
          <dgm:dir/>
          <dgm:resizeHandles val="exact"/>
        </dgm:presLayoutVars>
      </dgm:prSet>
      <dgm:spPr/>
      <dgm:t>
        <a:bodyPr/>
        <a:lstStyle/>
        <a:p>
          <a:endParaRPr lang="en-US"/>
        </a:p>
      </dgm:t>
    </dgm:pt>
    <dgm:pt modelId="{786A3C7E-345E-4683-898B-4865D3427EC8}" type="pres">
      <dgm:prSet presAssocID="{0BDA78F1-EC38-467A-9077-3E8DB1497122}" presName="node" presStyleLbl="node1" presStyleIdx="0" presStyleCnt="2" custScaleY="99779" custLinFactX="96257" custLinFactNeighborX="100000" custLinFactNeighborY="-4321">
        <dgm:presLayoutVars>
          <dgm:bulletEnabled val="1"/>
        </dgm:presLayoutVars>
      </dgm:prSet>
      <dgm:spPr/>
      <dgm:t>
        <a:bodyPr/>
        <a:lstStyle/>
        <a:p>
          <a:endParaRPr lang="en-US"/>
        </a:p>
      </dgm:t>
    </dgm:pt>
    <dgm:pt modelId="{1806CCA6-69A9-432B-9447-2CE8CEFD5843}" type="pres">
      <dgm:prSet presAssocID="{270A4668-50AE-4D62-80C2-D5E5696DC180}" presName="sibTrans" presStyleLbl="sibTrans2D1" presStyleIdx="0" presStyleCnt="1" custAng="16241679" custLinFactY="-100000" custLinFactNeighborX="26399" custLinFactNeighborY="-119650"/>
      <dgm:spPr/>
      <dgm:t>
        <a:bodyPr/>
        <a:lstStyle/>
        <a:p>
          <a:endParaRPr lang="en-US"/>
        </a:p>
      </dgm:t>
    </dgm:pt>
    <dgm:pt modelId="{89E03107-1ADA-4B44-BBD0-96FF97A6ACC3}" type="pres">
      <dgm:prSet presAssocID="{270A4668-50AE-4D62-80C2-D5E5696DC180}" presName="connectorText" presStyleLbl="sibTrans2D1" presStyleIdx="0" presStyleCnt="1"/>
      <dgm:spPr/>
      <dgm:t>
        <a:bodyPr/>
        <a:lstStyle/>
        <a:p>
          <a:endParaRPr lang="en-US"/>
        </a:p>
      </dgm:t>
    </dgm:pt>
    <dgm:pt modelId="{6501CE91-7A10-4242-BF40-69FCF6B66BF6}" type="pres">
      <dgm:prSet presAssocID="{CF8025DB-55A2-425C-A2E4-6B30C87FB21E}" presName="node" presStyleLbl="node1" presStyleIdx="1" presStyleCnt="2" custLinFactX="-100000" custLinFactNeighborX="-105014" custLinFactNeighborY="-5636">
        <dgm:presLayoutVars>
          <dgm:bulletEnabled val="1"/>
        </dgm:presLayoutVars>
      </dgm:prSet>
      <dgm:spPr/>
      <dgm:t>
        <a:bodyPr/>
        <a:lstStyle/>
        <a:p>
          <a:endParaRPr lang="en-US"/>
        </a:p>
      </dgm:t>
    </dgm:pt>
  </dgm:ptLst>
  <dgm:cxnLst>
    <dgm:cxn modelId="{C769A142-C83D-43DC-93AB-A8946859156B}" type="presOf" srcId="{6DB25756-B957-4AD1-A6E6-8CDE1CC0D446}" destId="{1B1A58B7-540E-4F92-9B93-4EEB76B4F8D3}" srcOrd="0" destOrd="0" presId="urn:microsoft.com/office/officeart/2005/8/layout/process1"/>
    <dgm:cxn modelId="{7C7B8552-A823-4EC3-A5B4-160B902F21C7}" type="presOf" srcId="{CF8025DB-55A2-425C-A2E4-6B30C87FB21E}" destId="{6501CE91-7A10-4242-BF40-69FCF6B66BF6}" srcOrd="0" destOrd="0" presId="urn:microsoft.com/office/officeart/2005/8/layout/process1"/>
    <dgm:cxn modelId="{902C7E1E-F5E7-46B6-A095-5FA0BFFE395F}" type="presOf" srcId="{270A4668-50AE-4D62-80C2-D5E5696DC180}" destId="{1806CCA6-69A9-432B-9447-2CE8CEFD5843}" srcOrd="0" destOrd="0" presId="urn:microsoft.com/office/officeart/2005/8/layout/process1"/>
    <dgm:cxn modelId="{2C7E8B88-5B36-4241-8CF4-93DEE966CB43}" type="presOf" srcId="{0BDA78F1-EC38-467A-9077-3E8DB1497122}" destId="{786A3C7E-345E-4683-898B-4865D3427EC8}" srcOrd="0" destOrd="0" presId="urn:microsoft.com/office/officeart/2005/8/layout/process1"/>
    <dgm:cxn modelId="{DB322472-C533-4AA1-8221-483F81845E6A}" srcId="{6DB25756-B957-4AD1-A6E6-8CDE1CC0D446}" destId="{CF8025DB-55A2-425C-A2E4-6B30C87FB21E}" srcOrd="1" destOrd="0" parTransId="{2B7835F1-5019-4905-B8EF-23CE6A08CB6D}" sibTransId="{8FDAEFB7-A8AC-4DCF-9C22-D57F99BA3799}"/>
    <dgm:cxn modelId="{907DD21F-0373-4097-B074-A6125CE4AA12}" type="presOf" srcId="{270A4668-50AE-4D62-80C2-D5E5696DC180}" destId="{89E03107-1ADA-4B44-BBD0-96FF97A6ACC3}" srcOrd="1" destOrd="0" presId="urn:microsoft.com/office/officeart/2005/8/layout/process1"/>
    <dgm:cxn modelId="{E308D7BF-BC90-4974-A2C5-D87ABBA7B977}" srcId="{6DB25756-B957-4AD1-A6E6-8CDE1CC0D446}" destId="{0BDA78F1-EC38-467A-9077-3E8DB1497122}" srcOrd="0" destOrd="0" parTransId="{519EC896-5C9D-4A1C-90AD-28EC9BABF856}" sibTransId="{270A4668-50AE-4D62-80C2-D5E5696DC180}"/>
    <dgm:cxn modelId="{F87729F4-2742-4945-8E7F-C05256BEB993}" type="presParOf" srcId="{1B1A58B7-540E-4F92-9B93-4EEB76B4F8D3}" destId="{786A3C7E-345E-4683-898B-4865D3427EC8}" srcOrd="0" destOrd="0" presId="urn:microsoft.com/office/officeart/2005/8/layout/process1"/>
    <dgm:cxn modelId="{2869E517-AB99-4D95-8CDC-11E3E27F8FED}" type="presParOf" srcId="{1B1A58B7-540E-4F92-9B93-4EEB76B4F8D3}" destId="{1806CCA6-69A9-432B-9447-2CE8CEFD5843}" srcOrd="1" destOrd="0" presId="urn:microsoft.com/office/officeart/2005/8/layout/process1"/>
    <dgm:cxn modelId="{DC757709-368E-44D5-B560-D9E11BBEA137}" type="presParOf" srcId="{1806CCA6-69A9-432B-9447-2CE8CEFD5843}" destId="{89E03107-1ADA-4B44-BBD0-96FF97A6ACC3}" srcOrd="0" destOrd="0" presId="urn:microsoft.com/office/officeart/2005/8/layout/process1"/>
    <dgm:cxn modelId="{5847EEB6-6752-490D-B5BD-54B9A78E1CD3}" type="presParOf" srcId="{1B1A58B7-540E-4F92-9B93-4EEB76B4F8D3}" destId="{6501CE91-7A10-4242-BF40-69FCF6B66BF6}"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B25756-B957-4AD1-A6E6-8CDE1CC0D44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0BDA78F1-EC38-467A-9077-3E8DB1497122}">
      <dgm:prSet/>
      <dgm:spPr/>
      <dgm:t>
        <a:bodyPr/>
        <a:lstStyle/>
        <a:p>
          <a:pPr rtl="1"/>
          <a:r>
            <a:rPr lang="ar-SA" b="1" dirty="0" smtClean="0">
              <a:solidFill>
                <a:schemeClr val="tx1"/>
              </a:solidFill>
            </a:rPr>
            <a:t>أولا</a:t>
          </a:r>
          <a:r>
            <a:rPr lang="ar-EG" b="1" dirty="0" smtClean="0">
              <a:solidFill>
                <a:schemeClr val="tx1"/>
              </a:solidFill>
            </a:rPr>
            <a:t>ً</a:t>
          </a:r>
          <a:r>
            <a:rPr lang="ar-SA" b="1" dirty="0" smtClean="0">
              <a:solidFill>
                <a:schemeClr val="tx1"/>
              </a:solidFill>
            </a:rPr>
            <a:t>: الإعداد النفسي طويل المدى</a:t>
          </a:r>
          <a:r>
            <a:rPr lang="en-US" b="1" dirty="0" smtClean="0">
              <a:solidFill>
                <a:schemeClr val="tx1"/>
              </a:solidFill>
            </a:rPr>
            <a:t>.</a:t>
          </a:r>
          <a:endParaRPr lang="en-US" dirty="0">
            <a:solidFill>
              <a:schemeClr val="tx1"/>
            </a:solidFill>
          </a:endParaRPr>
        </a:p>
      </dgm:t>
    </dgm:pt>
    <dgm:pt modelId="{519EC896-5C9D-4A1C-90AD-28EC9BABF856}" type="parTrans" cxnId="{E308D7BF-BC90-4974-A2C5-D87ABBA7B977}">
      <dgm:prSet/>
      <dgm:spPr/>
      <dgm:t>
        <a:bodyPr/>
        <a:lstStyle/>
        <a:p>
          <a:endParaRPr lang="en-US"/>
        </a:p>
      </dgm:t>
    </dgm:pt>
    <dgm:pt modelId="{270A4668-50AE-4D62-80C2-D5E5696DC180}" type="sibTrans" cxnId="{E308D7BF-BC90-4974-A2C5-D87ABBA7B977}">
      <dgm:prSet/>
      <dgm:spPr>
        <a:solidFill>
          <a:srgbClr val="FF0000"/>
        </a:solidFill>
      </dgm:spPr>
      <dgm:t>
        <a:bodyPr/>
        <a:lstStyle/>
        <a:p>
          <a:endParaRPr lang="en-US" dirty="0"/>
        </a:p>
      </dgm:t>
    </dgm:pt>
    <dgm:pt modelId="{CF8025DB-55A2-425C-A2E4-6B30C87FB21E}">
      <dgm:prSet/>
      <dgm:spPr/>
      <dgm:t>
        <a:bodyPr/>
        <a:lstStyle/>
        <a:p>
          <a:pPr rtl="1"/>
          <a:r>
            <a:rPr lang="ar-SA" b="1" dirty="0" smtClean="0">
              <a:solidFill>
                <a:schemeClr val="tx1"/>
              </a:solidFill>
            </a:rPr>
            <a:t>ثانيا</a:t>
          </a:r>
          <a:r>
            <a:rPr lang="ar-EG" b="1" dirty="0" smtClean="0">
              <a:solidFill>
                <a:schemeClr val="tx1"/>
              </a:solidFill>
            </a:rPr>
            <a:t>ً</a:t>
          </a:r>
          <a:r>
            <a:rPr lang="ar-SA" b="1" dirty="0" smtClean="0">
              <a:solidFill>
                <a:schemeClr val="tx1"/>
              </a:solidFill>
            </a:rPr>
            <a:t>: الإعداد النفسي قصير المدى</a:t>
          </a:r>
          <a:r>
            <a:rPr lang="en-US" dirty="0" smtClean="0"/>
            <a:t> </a:t>
          </a:r>
          <a:endParaRPr lang="en-US" dirty="0"/>
        </a:p>
      </dgm:t>
    </dgm:pt>
    <dgm:pt modelId="{2B7835F1-5019-4905-B8EF-23CE6A08CB6D}" type="parTrans" cxnId="{DB322472-C533-4AA1-8221-483F81845E6A}">
      <dgm:prSet/>
      <dgm:spPr/>
      <dgm:t>
        <a:bodyPr/>
        <a:lstStyle/>
        <a:p>
          <a:endParaRPr lang="en-US"/>
        </a:p>
      </dgm:t>
    </dgm:pt>
    <dgm:pt modelId="{8FDAEFB7-A8AC-4DCF-9C22-D57F99BA3799}" type="sibTrans" cxnId="{DB322472-C533-4AA1-8221-483F81845E6A}">
      <dgm:prSet/>
      <dgm:spPr/>
      <dgm:t>
        <a:bodyPr/>
        <a:lstStyle/>
        <a:p>
          <a:endParaRPr lang="en-US"/>
        </a:p>
      </dgm:t>
    </dgm:pt>
    <dgm:pt modelId="{1B1A58B7-540E-4F92-9B93-4EEB76B4F8D3}" type="pres">
      <dgm:prSet presAssocID="{6DB25756-B957-4AD1-A6E6-8CDE1CC0D446}" presName="Name0" presStyleCnt="0">
        <dgm:presLayoutVars>
          <dgm:dir/>
          <dgm:resizeHandles val="exact"/>
        </dgm:presLayoutVars>
      </dgm:prSet>
      <dgm:spPr/>
      <dgm:t>
        <a:bodyPr/>
        <a:lstStyle/>
        <a:p>
          <a:endParaRPr lang="en-US"/>
        </a:p>
      </dgm:t>
    </dgm:pt>
    <dgm:pt modelId="{786A3C7E-345E-4683-898B-4865D3427EC8}" type="pres">
      <dgm:prSet presAssocID="{0BDA78F1-EC38-467A-9077-3E8DB1497122}" presName="node" presStyleLbl="node1" presStyleIdx="0" presStyleCnt="2" custScaleY="99779" custLinFactX="96257" custLinFactNeighborX="100000" custLinFactNeighborY="-4321">
        <dgm:presLayoutVars>
          <dgm:bulletEnabled val="1"/>
        </dgm:presLayoutVars>
      </dgm:prSet>
      <dgm:spPr/>
      <dgm:t>
        <a:bodyPr/>
        <a:lstStyle/>
        <a:p>
          <a:endParaRPr lang="en-US"/>
        </a:p>
      </dgm:t>
    </dgm:pt>
    <dgm:pt modelId="{1806CCA6-69A9-432B-9447-2CE8CEFD5843}" type="pres">
      <dgm:prSet presAssocID="{270A4668-50AE-4D62-80C2-D5E5696DC180}" presName="sibTrans" presStyleLbl="sibTrans2D1" presStyleIdx="0" presStyleCnt="1" custAng="16241679" custLinFactY="-100000" custLinFactNeighborX="26399" custLinFactNeighborY="-119650"/>
      <dgm:spPr/>
      <dgm:t>
        <a:bodyPr/>
        <a:lstStyle/>
        <a:p>
          <a:endParaRPr lang="en-US"/>
        </a:p>
      </dgm:t>
    </dgm:pt>
    <dgm:pt modelId="{89E03107-1ADA-4B44-BBD0-96FF97A6ACC3}" type="pres">
      <dgm:prSet presAssocID="{270A4668-50AE-4D62-80C2-D5E5696DC180}" presName="connectorText" presStyleLbl="sibTrans2D1" presStyleIdx="0" presStyleCnt="1"/>
      <dgm:spPr/>
      <dgm:t>
        <a:bodyPr/>
        <a:lstStyle/>
        <a:p>
          <a:endParaRPr lang="en-US"/>
        </a:p>
      </dgm:t>
    </dgm:pt>
    <dgm:pt modelId="{6501CE91-7A10-4242-BF40-69FCF6B66BF6}" type="pres">
      <dgm:prSet presAssocID="{CF8025DB-55A2-425C-A2E4-6B30C87FB21E}" presName="node" presStyleLbl="node1" presStyleIdx="1" presStyleCnt="2" custLinFactX="-100000" custLinFactNeighborX="-105014" custLinFactNeighborY="-5636">
        <dgm:presLayoutVars>
          <dgm:bulletEnabled val="1"/>
        </dgm:presLayoutVars>
      </dgm:prSet>
      <dgm:spPr/>
      <dgm:t>
        <a:bodyPr/>
        <a:lstStyle/>
        <a:p>
          <a:endParaRPr lang="en-US"/>
        </a:p>
      </dgm:t>
    </dgm:pt>
  </dgm:ptLst>
  <dgm:cxnLst>
    <dgm:cxn modelId="{11714A4D-7056-4EF7-8794-878A5FA413A4}" type="presOf" srcId="{0BDA78F1-EC38-467A-9077-3E8DB1497122}" destId="{786A3C7E-345E-4683-898B-4865D3427EC8}" srcOrd="0" destOrd="0" presId="urn:microsoft.com/office/officeart/2005/8/layout/process1"/>
    <dgm:cxn modelId="{AE9718E2-E79F-4728-8A2D-DE3D68D0560E}" type="presOf" srcId="{CF8025DB-55A2-425C-A2E4-6B30C87FB21E}" destId="{6501CE91-7A10-4242-BF40-69FCF6B66BF6}" srcOrd="0" destOrd="0" presId="urn:microsoft.com/office/officeart/2005/8/layout/process1"/>
    <dgm:cxn modelId="{DB322472-C533-4AA1-8221-483F81845E6A}" srcId="{6DB25756-B957-4AD1-A6E6-8CDE1CC0D446}" destId="{CF8025DB-55A2-425C-A2E4-6B30C87FB21E}" srcOrd="1" destOrd="0" parTransId="{2B7835F1-5019-4905-B8EF-23CE6A08CB6D}" sibTransId="{8FDAEFB7-A8AC-4DCF-9C22-D57F99BA3799}"/>
    <dgm:cxn modelId="{5BC25742-06E6-45C7-B5A6-26DDFE8B7705}" type="presOf" srcId="{270A4668-50AE-4D62-80C2-D5E5696DC180}" destId="{89E03107-1ADA-4B44-BBD0-96FF97A6ACC3}" srcOrd="1" destOrd="0" presId="urn:microsoft.com/office/officeart/2005/8/layout/process1"/>
    <dgm:cxn modelId="{9EC98AE5-EEA3-4E8C-B7A8-B4319E43B44E}" type="presOf" srcId="{6DB25756-B957-4AD1-A6E6-8CDE1CC0D446}" destId="{1B1A58B7-540E-4F92-9B93-4EEB76B4F8D3}" srcOrd="0" destOrd="0" presId="urn:microsoft.com/office/officeart/2005/8/layout/process1"/>
    <dgm:cxn modelId="{E308D7BF-BC90-4974-A2C5-D87ABBA7B977}" srcId="{6DB25756-B957-4AD1-A6E6-8CDE1CC0D446}" destId="{0BDA78F1-EC38-467A-9077-3E8DB1497122}" srcOrd="0" destOrd="0" parTransId="{519EC896-5C9D-4A1C-90AD-28EC9BABF856}" sibTransId="{270A4668-50AE-4D62-80C2-D5E5696DC180}"/>
    <dgm:cxn modelId="{555BFE6D-F157-4C4C-9F34-EAB6CF88B331}" type="presOf" srcId="{270A4668-50AE-4D62-80C2-D5E5696DC180}" destId="{1806CCA6-69A9-432B-9447-2CE8CEFD5843}" srcOrd="0" destOrd="0" presId="urn:microsoft.com/office/officeart/2005/8/layout/process1"/>
    <dgm:cxn modelId="{79715029-3038-4960-B85D-ED1781D1AD52}" type="presParOf" srcId="{1B1A58B7-540E-4F92-9B93-4EEB76B4F8D3}" destId="{786A3C7E-345E-4683-898B-4865D3427EC8}" srcOrd="0" destOrd="0" presId="urn:microsoft.com/office/officeart/2005/8/layout/process1"/>
    <dgm:cxn modelId="{4508CCD4-1F33-4BB8-8FD1-0972AF1A48EE}" type="presParOf" srcId="{1B1A58B7-540E-4F92-9B93-4EEB76B4F8D3}" destId="{1806CCA6-69A9-432B-9447-2CE8CEFD5843}" srcOrd="1" destOrd="0" presId="urn:microsoft.com/office/officeart/2005/8/layout/process1"/>
    <dgm:cxn modelId="{E059C9EC-728D-4B13-930F-89F869AE4DFB}" type="presParOf" srcId="{1806CCA6-69A9-432B-9447-2CE8CEFD5843}" destId="{89E03107-1ADA-4B44-BBD0-96FF97A6ACC3}" srcOrd="0" destOrd="0" presId="urn:microsoft.com/office/officeart/2005/8/layout/process1"/>
    <dgm:cxn modelId="{71791F8E-AC74-4EF7-84D1-2D6FFABD502C}" type="presParOf" srcId="{1B1A58B7-540E-4F92-9B93-4EEB76B4F8D3}" destId="{6501CE91-7A10-4242-BF40-69FCF6B66BF6}" srcOrd="2" destOrd="0" presId="urn:microsoft.com/office/officeart/2005/8/layout/process1"/>
  </dgm:cxnLst>
  <dgm:bg>
    <a:noFill/>
  </dgm:bg>
  <dgm:whole>
    <a:ln>
      <a:noFill/>
    </a:ln>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A3C7E-345E-4683-898B-4865D3427EC8}">
      <dsp:nvSpPr>
        <dsp:cNvPr id="0" name=""/>
        <dsp:cNvSpPr/>
      </dsp:nvSpPr>
      <dsp:spPr>
        <a:xfrm>
          <a:off x="5759833" y="514337"/>
          <a:ext cx="4225729" cy="252983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SA" sz="4800" b="1" kern="1200" dirty="0" smtClean="0">
              <a:solidFill>
                <a:schemeClr val="tx1"/>
              </a:solidFill>
            </a:rPr>
            <a:t>أولا</a:t>
          </a:r>
          <a:r>
            <a:rPr lang="ar-EG" sz="4800" b="1" kern="1200" dirty="0" smtClean="0">
              <a:solidFill>
                <a:schemeClr val="tx1"/>
              </a:solidFill>
            </a:rPr>
            <a:t>ً</a:t>
          </a:r>
          <a:r>
            <a:rPr lang="ar-SA" sz="4800" b="1" kern="1200" dirty="0" smtClean="0">
              <a:solidFill>
                <a:schemeClr val="tx1"/>
              </a:solidFill>
            </a:rPr>
            <a:t>: الإعداد النفسي طويل المدى</a:t>
          </a:r>
          <a:r>
            <a:rPr lang="en-US" sz="4800" b="1" kern="1200" dirty="0" smtClean="0">
              <a:solidFill>
                <a:schemeClr val="tx1"/>
              </a:solidFill>
            </a:rPr>
            <a:t>.</a:t>
          </a:r>
          <a:endParaRPr lang="en-US" sz="4800" kern="1200" dirty="0">
            <a:solidFill>
              <a:schemeClr val="tx1"/>
            </a:solidFill>
          </a:endParaRPr>
        </a:p>
      </dsp:txBody>
      <dsp:txXfrm>
        <a:off x="5833929" y="588433"/>
        <a:ext cx="4077537" cy="2381642"/>
      </dsp:txXfrm>
    </dsp:sp>
    <dsp:sp modelId="{1806CCA6-69A9-432B-9447-2CE8CEFD5843}">
      <dsp:nvSpPr>
        <dsp:cNvPr id="0" name=""/>
        <dsp:cNvSpPr/>
      </dsp:nvSpPr>
      <dsp:spPr>
        <a:xfrm rot="5461578">
          <a:off x="4777872" y="-523990"/>
          <a:ext cx="813088" cy="104798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US" sz="3800" kern="1200" dirty="0"/>
        </a:p>
      </dsp:txBody>
      <dsp:txXfrm rot="10800000">
        <a:off x="4902020" y="-436337"/>
        <a:ext cx="569162" cy="628788"/>
      </dsp:txXfrm>
    </dsp:sp>
    <dsp:sp modelId="{6501CE91-7A10-4242-BF40-69FCF6B66BF6}">
      <dsp:nvSpPr>
        <dsp:cNvPr id="0" name=""/>
        <dsp:cNvSpPr/>
      </dsp:nvSpPr>
      <dsp:spPr>
        <a:xfrm>
          <a:off x="0" y="478195"/>
          <a:ext cx="4225729" cy="253543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SA" sz="4800" b="1" kern="1200" dirty="0" smtClean="0">
              <a:solidFill>
                <a:schemeClr val="tx1"/>
              </a:solidFill>
            </a:rPr>
            <a:t>ثانيا</a:t>
          </a:r>
          <a:r>
            <a:rPr lang="ar-EG" sz="4800" b="1" kern="1200" dirty="0" smtClean="0">
              <a:solidFill>
                <a:schemeClr val="tx1"/>
              </a:solidFill>
            </a:rPr>
            <a:t>ً</a:t>
          </a:r>
          <a:r>
            <a:rPr lang="ar-SA" sz="4800" b="1" kern="1200" dirty="0" smtClean="0">
              <a:solidFill>
                <a:schemeClr val="tx1"/>
              </a:solidFill>
            </a:rPr>
            <a:t>: الإعداد النفسي قصير المدى</a:t>
          </a:r>
          <a:r>
            <a:rPr lang="en-US" sz="4800" kern="1200" dirty="0" smtClean="0"/>
            <a:t> </a:t>
          </a:r>
          <a:endParaRPr lang="en-US" sz="4800" kern="1200" dirty="0"/>
        </a:p>
      </dsp:txBody>
      <dsp:txXfrm>
        <a:off x="74260" y="552455"/>
        <a:ext cx="4077209" cy="2386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A3C7E-345E-4683-898B-4865D3427EC8}">
      <dsp:nvSpPr>
        <dsp:cNvPr id="0" name=""/>
        <dsp:cNvSpPr/>
      </dsp:nvSpPr>
      <dsp:spPr>
        <a:xfrm>
          <a:off x="5759833" y="514337"/>
          <a:ext cx="4225729" cy="252983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SA" sz="4800" b="1" kern="1200" dirty="0" smtClean="0">
              <a:solidFill>
                <a:schemeClr val="tx1"/>
              </a:solidFill>
            </a:rPr>
            <a:t>أولا</a:t>
          </a:r>
          <a:r>
            <a:rPr lang="ar-EG" sz="4800" b="1" kern="1200" dirty="0" smtClean="0">
              <a:solidFill>
                <a:schemeClr val="tx1"/>
              </a:solidFill>
            </a:rPr>
            <a:t>ً</a:t>
          </a:r>
          <a:r>
            <a:rPr lang="ar-SA" sz="4800" b="1" kern="1200" dirty="0" smtClean="0">
              <a:solidFill>
                <a:schemeClr val="tx1"/>
              </a:solidFill>
            </a:rPr>
            <a:t>: الإعداد النفسي طويل المدى</a:t>
          </a:r>
          <a:r>
            <a:rPr lang="en-US" sz="4800" b="1" kern="1200" dirty="0" smtClean="0">
              <a:solidFill>
                <a:schemeClr val="tx1"/>
              </a:solidFill>
            </a:rPr>
            <a:t>.</a:t>
          </a:r>
          <a:endParaRPr lang="en-US" sz="4800" kern="1200" dirty="0">
            <a:solidFill>
              <a:schemeClr val="tx1"/>
            </a:solidFill>
          </a:endParaRPr>
        </a:p>
      </dsp:txBody>
      <dsp:txXfrm>
        <a:off x="5833929" y="588433"/>
        <a:ext cx="4077537" cy="2381642"/>
      </dsp:txXfrm>
    </dsp:sp>
    <dsp:sp modelId="{1806CCA6-69A9-432B-9447-2CE8CEFD5843}">
      <dsp:nvSpPr>
        <dsp:cNvPr id="0" name=""/>
        <dsp:cNvSpPr/>
      </dsp:nvSpPr>
      <dsp:spPr>
        <a:xfrm rot="5461578">
          <a:off x="4777872" y="-523990"/>
          <a:ext cx="813088" cy="104798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US" sz="3800" kern="1200" dirty="0"/>
        </a:p>
      </dsp:txBody>
      <dsp:txXfrm rot="10800000">
        <a:off x="4902020" y="-436337"/>
        <a:ext cx="569162" cy="628788"/>
      </dsp:txXfrm>
    </dsp:sp>
    <dsp:sp modelId="{6501CE91-7A10-4242-BF40-69FCF6B66BF6}">
      <dsp:nvSpPr>
        <dsp:cNvPr id="0" name=""/>
        <dsp:cNvSpPr/>
      </dsp:nvSpPr>
      <dsp:spPr>
        <a:xfrm>
          <a:off x="0" y="478195"/>
          <a:ext cx="4225729" cy="253543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SA" sz="4800" b="1" kern="1200" dirty="0" smtClean="0">
              <a:solidFill>
                <a:schemeClr val="tx1"/>
              </a:solidFill>
            </a:rPr>
            <a:t>ثانيا</a:t>
          </a:r>
          <a:r>
            <a:rPr lang="ar-EG" sz="4800" b="1" kern="1200" dirty="0" smtClean="0">
              <a:solidFill>
                <a:schemeClr val="tx1"/>
              </a:solidFill>
            </a:rPr>
            <a:t>ً</a:t>
          </a:r>
          <a:r>
            <a:rPr lang="ar-SA" sz="4800" b="1" kern="1200" dirty="0" smtClean="0">
              <a:solidFill>
                <a:schemeClr val="tx1"/>
              </a:solidFill>
            </a:rPr>
            <a:t>: الإعداد النفسي قصير المدى</a:t>
          </a:r>
          <a:r>
            <a:rPr lang="en-US" sz="4800" kern="1200" dirty="0" smtClean="0"/>
            <a:t> </a:t>
          </a:r>
          <a:endParaRPr lang="en-US" sz="4800" kern="1200" dirty="0"/>
        </a:p>
      </dsp:txBody>
      <dsp:txXfrm>
        <a:off x="74260" y="552455"/>
        <a:ext cx="4077209" cy="23869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C1987-CB57-4014-9309-61EE416F109E}" type="datetimeFigureOut">
              <a:rPr lang="en-US" smtClean="0"/>
              <a:t>9/19/2019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DBB5BC-2033-48B2-BF31-9B8E687A0374}" type="slidenum">
              <a:rPr lang="en-US" smtClean="0"/>
              <a:t>‹#›</a:t>
            </a:fld>
            <a:endParaRPr lang="en-US" dirty="0"/>
          </a:p>
        </p:txBody>
      </p:sp>
    </p:spTree>
    <p:extLst>
      <p:ext uri="{BB962C8B-B14F-4D97-AF65-F5344CB8AC3E}">
        <p14:creationId xmlns:p14="http://schemas.microsoft.com/office/powerpoint/2010/main" val="448792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BB5BC-2033-48B2-BF31-9B8E687A0374}" type="slidenum">
              <a:rPr lang="en-US" smtClean="0"/>
              <a:t>27</a:t>
            </a:fld>
            <a:endParaRPr lang="en-US" dirty="0"/>
          </a:p>
        </p:txBody>
      </p:sp>
    </p:spTree>
    <p:extLst>
      <p:ext uri="{BB962C8B-B14F-4D97-AF65-F5344CB8AC3E}">
        <p14:creationId xmlns:p14="http://schemas.microsoft.com/office/powerpoint/2010/main" val="1346752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9BB982-67EB-4DCA-BD1A-5AA6C49DAD95}" type="datetimeFigureOut">
              <a:rPr lang="en-US" smtClean="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78E8D-D9E5-4900-8D92-3DB7AD9EAEE7}" type="slidenum">
              <a:rPr lang="en-US" smtClean="0"/>
              <a:t>‹#›</a:t>
            </a:fld>
            <a:endParaRPr lang="en-US" dirty="0"/>
          </a:p>
        </p:txBody>
      </p:sp>
    </p:spTree>
    <p:extLst>
      <p:ext uri="{BB962C8B-B14F-4D97-AF65-F5344CB8AC3E}">
        <p14:creationId xmlns:p14="http://schemas.microsoft.com/office/powerpoint/2010/main" val="1168421121"/>
      </p:ext>
    </p:extLst>
  </p:cSld>
  <p:clrMapOvr>
    <a:masterClrMapping/>
  </p:clrMapOvr>
  <p:transition spd="slow">
    <p:wipe/>
    <p:sndAc>
      <p:stSnd>
        <p:snd r:embed="rId1" name="camera.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9BB982-67EB-4DCA-BD1A-5AA6C49DAD95}" type="datetimeFigureOut">
              <a:rPr lang="en-US" smtClean="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78E8D-D9E5-4900-8D92-3DB7AD9EAEE7}" type="slidenum">
              <a:rPr lang="en-US" smtClean="0"/>
              <a:t>‹#›</a:t>
            </a:fld>
            <a:endParaRPr lang="en-US" dirty="0"/>
          </a:p>
        </p:txBody>
      </p:sp>
    </p:spTree>
    <p:extLst>
      <p:ext uri="{BB962C8B-B14F-4D97-AF65-F5344CB8AC3E}">
        <p14:creationId xmlns:p14="http://schemas.microsoft.com/office/powerpoint/2010/main" val="1403521780"/>
      </p:ext>
    </p:extLst>
  </p:cSld>
  <p:clrMapOvr>
    <a:masterClrMapping/>
  </p:clrMapOvr>
  <p:transition spd="slow">
    <p:wipe/>
    <p:sndAc>
      <p:stSnd>
        <p:snd r:embed="rId1" name="camera.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9BB982-67EB-4DCA-BD1A-5AA6C49DAD95}" type="datetimeFigureOut">
              <a:rPr lang="en-US" smtClean="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78E8D-D9E5-4900-8D92-3DB7AD9EAEE7}"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91258348"/>
      </p:ext>
    </p:extLst>
  </p:cSld>
  <p:clrMapOvr>
    <a:masterClrMapping/>
  </p:clrMapOvr>
  <p:transition spd="slow">
    <p:wipe/>
    <p:sndAc>
      <p:stSnd>
        <p:snd r:embed="rId1" name="camera.wav"/>
      </p:stSnd>
    </p:sndAc>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9BB982-67EB-4DCA-BD1A-5AA6C49DAD95}" type="datetimeFigureOut">
              <a:rPr lang="en-US" smtClean="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78E8D-D9E5-4900-8D92-3DB7AD9EAEE7}" type="slidenum">
              <a:rPr lang="en-US" smtClean="0"/>
              <a:t>‹#›</a:t>
            </a:fld>
            <a:endParaRPr lang="en-US" dirty="0"/>
          </a:p>
        </p:txBody>
      </p:sp>
    </p:spTree>
    <p:extLst>
      <p:ext uri="{BB962C8B-B14F-4D97-AF65-F5344CB8AC3E}">
        <p14:creationId xmlns:p14="http://schemas.microsoft.com/office/powerpoint/2010/main" val="3307832542"/>
      </p:ext>
    </p:extLst>
  </p:cSld>
  <p:clrMapOvr>
    <a:masterClrMapping/>
  </p:clrMapOvr>
  <p:transition spd="slow">
    <p:wipe/>
    <p:sndAc>
      <p:stSnd>
        <p:snd r:embed="rId1" name="camera.wav"/>
      </p:stSnd>
    </p:sndAc>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9BB982-67EB-4DCA-BD1A-5AA6C49DAD95}" type="datetimeFigureOut">
              <a:rPr lang="en-US" smtClean="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78E8D-D9E5-4900-8D92-3DB7AD9EAEE7}"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45899247"/>
      </p:ext>
    </p:extLst>
  </p:cSld>
  <p:clrMapOvr>
    <a:masterClrMapping/>
  </p:clrMapOvr>
  <p:transition spd="slow">
    <p:wipe/>
    <p:sndAc>
      <p:stSnd>
        <p:snd r:embed="rId1" name="camera.wav"/>
      </p:stSnd>
    </p:sndAc>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9BB982-67EB-4DCA-BD1A-5AA6C49DAD95}" type="datetimeFigureOut">
              <a:rPr lang="en-US" smtClean="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78E8D-D9E5-4900-8D92-3DB7AD9EAEE7}" type="slidenum">
              <a:rPr lang="en-US" smtClean="0"/>
              <a:t>‹#›</a:t>
            </a:fld>
            <a:endParaRPr lang="en-US" dirty="0"/>
          </a:p>
        </p:txBody>
      </p:sp>
    </p:spTree>
    <p:extLst>
      <p:ext uri="{BB962C8B-B14F-4D97-AF65-F5344CB8AC3E}">
        <p14:creationId xmlns:p14="http://schemas.microsoft.com/office/powerpoint/2010/main" val="587382415"/>
      </p:ext>
    </p:extLst>
  </p:cSld>
  <p:clrMapOvr>
    <a:masterClrMapping/>
  </p:clrMapOvr>
  <p:transition spd="slow">
    <p:wipe/>
    <p:sndAc>
      <p:stSnd>
        <p:snd r:embed="rId1" name="camera.wav"/>
      </p:stSnd>
    </p:sndAc>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9BB982-67EB-4DCA-BD1A-5AA6C49DAD95}" type="datetimeFigureOut">
              <a:rPr lang="en-US" smtClean="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78E8D-D9E5-4900-8D92-3DB7AD9EAEE7}" type="slidenum">
              <a:rPr lang="en-US" smtClean="0"/>
              <a:t>‹#›</a:t>
            </a:fld>
            <a:endParaRPr lang="en-US" dirty="0"/>
          </a:p>
        </p:txBody>
      </p:sp>
    </p:spTree>
    <p:extLst>
      <p:ext uri="{BB962C8B-B14F-4D97-AF65-F5344CB8AC3E}">
        <p14:creationId xmlns:p14="http://schemas.microsoft.com/office/powerpoint/2010/main" val="1555263924"/>
      </p:ext>
    </p:extLst>
  </p:cSld>
  <p:clrMapOvr>
    <a:masterClrMapping/>
  </p:clrMapOvr>
  <p:transition spd="slow">
    <p:wipe/>
    <p:sndAc>
      <p:stSnd>
        <p:snd r:embed="rId1" name="camera.wav"/>
      </p:stSnd>
    </p:sndAc>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9BB982-67EB-4DCA-BD1A-5AA6C49DAD95}" type="datetimeFigureOut">
              <a:rPr lang="en-US" smtClean="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78E8D-D9E5-4900-8D92-3DB7AD9EAEE7}" type="slidenum">
              <a:rPr lang="en-US" smtClean="0"/>
              <a:t>‹#›</a:t>
            </a:fld>
            <a:endParaRPr lang="en-US" dirty="0"/>
          </a:p>
        </p:txBody>
      </p:sp>
    </p:spTree>
    <p:extLst>
      <p:ext uri="{BB962C8B-B14F-4D97-AF65-F5344CB8AC3E}">
        <p14:creationId xmlns:p14="http://schemas.microsoft.com/office/powerpoint/2010/main" val="2121543468"/>
      </p:ext>
    </p:extLst>
  </p:cSld>
  <p:clrMapOvr>
    <a:masterClrMapping/>
  </p:clrMapOvr>
  <p:transition spd="slow">
    <p:wipe/>
    <p:sndAc>
      <p:stSnd>
        <p:snd r:embed="rId1" name="camera.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9BB982-67EB-4DCA-BD1A-5AA6C49DAD95}" type="datetimeFigureOut">
              <a:rPr lang="en-US" smtClean="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78E8D-D9E5-4900-8D92-3DB7AD9EAEE7}" type="slidenum">
              <a:rPr lang="en-US" smtClean="0"/>
              <a:t>‹#›</a:t>
            </a:fld>
            <a:endParaRPr lang="en-US" dirty="0"/>
          </a:p>
        </p:txBody>
      </p:sp>
    </p:spTree>
    <p:extLst>
      <p:ext uri="{BB962C8B-B14F-4D97-AF65-F5344CB8AC3E}">
        <p14:creationId xmlns:p14="http://schemas.microsoft.com/office/powerpoint/2010/main" val="3831891011"/>
      </p:ext>
    </p:extLst>
  </p:cSld>
  <p:clrMapOvr>
    <a:masterClrMapping/>
  </p:clrMapOvr>
  <p:transition spd="slow">
    <p:wipe/>
    <p:sndAc>
      <p:stSnd>
        <p:snd r:embed="rId1" name="camera.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9BB982-67EB-4DCA-BD1A-5AA6C49DAD95}" type="datetimeFigureOut">
              <a:rPr lang="en-US" smtClean="0"/>
              <a:t>9/19/2019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78E8D-D9E5-4900-8D92-3DB7AD9EAEE7}" type="slidenum">
              <a:rPr lang="en-US" smtClean="0"/>
              <a:t>‹#›</a:t>
            </a:fld>
            <a:endParaRPr lang="en-US" dirty="0"/>
          </a:p>
        </p:txBody>
      </p:sp>
    </p:spTree>
    <p:extLst>
      <p:ext uri="{BB962C8B-B14F-4D97-AF65-F5344CB8AC3E}">
        <p14:creationId xmlns:p14="http://schemas.microsoft.com/office/powerpoint/2010/main" val="2485931191"/>
      </p:ext>
    </p:extLst>
  </p:cSld>
  <p:clrMapOvr>
    <a:masterClrMapping/>
  </p:clrMapOvr>
  <p:transition spd="slow">
    <p:wipe/>
    <p:sndAc>
      <p:stSnd>
        <p:snd r:embed="rId1" name="camera.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9BB982-67EB-4DCA-BD1A-5AA6C49DAD95}" type="datetimeFigureOut">
              <a:rPr lang="en-US" smtClean="0"/>
              <a:t>9/19/2019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C78E8D-D9E5-4900-8D92-3DB7AD9EAEE7}" type="slidenum">
              <a:rPr lang="en-US" smtClean="0"/>
              <a:t>‹#›</a:t>
            </a:fld>
            <a:endParaRPr lang="en-US" dirty="0"/>
          </a:p>
        </p:txBody>
      </p:sp>
    </p:spTree>
    <p:extLst>
      <p:ext uri="{BB962C8B-B14F-4D97-AF65-F5344CB8AC3E}">
        <p14:creationId xmlns:p14="http://schemas.microsoft.com/office/powerpoint/2010/main" val="267807260"/>
      </p:ext>
    </p:extLst>
  </p:cSld>
  <p:clrMapOvr>
    <a:masterClrMapping/>
  </p:clrMapOvr>
  <p:transition spd="slow">
    <p:wipe/>
    <p:sndAc>
      <p:stSnd>
        <p:snd r:embed="rId1" name="camera.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9BB982-67EB-4DCA-BD1A-5AA6C49DAD95}" type="datetimeFigureOut">
              <a:rPr lang="en-US" smtClean="0"/>
              <a:t>9/19/2019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C78E8D-D9E5-4900-8D92-3DB7AD9EAEE7}" type="slidenum">
              <a:rPr lang="en-US" smtClean="0"/>
              <a:t>‹#›</a:t>
            </a:fld>
            <a:endParaRPr lang="en-US" dirty="0"/>
          </a:p>
        </p:txBody>
      </p:sp>
    </p:spTree>
    <p:extLst>
      <p:ext uri="{BB962C8B-B14F-4D97-AF65-F5344CB8AC3E}">
        <p14:creationId xmlns:p14="http://schemas.microsoft.com/office/powerpoint/2010/main" val="1836906033"/>
      </p:ext>
    </p:extLst>
  </p:cSld>
  <p:clrMapOvr>
    <a:masterClrMapping/>
  </p:clrMapOvr>
  <p:transition spd="slow">
    <p:wipe/>
    <p:sndAc>
      <p:stSnd>
        <p:snd r:embed="rId1" name="camera.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9BB982-67EB-4DCA-BD1A-5AA6C49DAD95}" type="datetimeFigureOut">
              <a:rPr lang="en-US" smtClean="0"/>
              <a:t>9/19/2019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C78E8D-D9E5-4900-8D92-3DB7AD9EAEE7}" type="slidenum">
              <a:rPr lang="en-US" smtClean="0"/>
              <a:t>‹#›</a:t>
            </a:fld>
            <a:endParaRPr lang="en-US" dirty="0"/>
          </a:p>
        </p:txBody>
      </p:sp>
    </p:spTree>
    <p:extLst>
      <p:ext uri="{BB962C8B-B14F-4D97-AF65-F5344CB8AC3E}">
        <p14:creationId xmlns:p14="http://schemas.microsoft.com/office/powerpoint/2010/main" val="754098086"/>
      </p:ext>
    </p:extLst>
  </p:cSld>
  <p:clrMapOvr>
    <a:masterClrMapping/>
  </p:clrMapOvr>
  <p:transition spd="slow">
    <p:wipe/>
    <p:sndAc>
      <p:stSnd>
        <p:snd r:embed="rId1" name="camera.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BB982-67EB-4DCA-BD1A-5AA6C49DAD95}" type="datetimeFigureOut">
              <a:rPr lang="en-US" smtClean="0"/>
              <a:t>9/19/2019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C78E8D-D9E5-4900-8D92-3DB7AD9EAEE7}" type="slidenum">
              <a:rPr lang="en-US" smtClean="0"/>
              <a:t>‹#›</a:t>
            </a:fld>
            <a:endParaRPr lang="en-US" dirty="0"/>
          </a:p>
        </p:txBody>
      </p:sp>
    </p:spTree>
    <p:extLst>
      <p:ext uri="{BB962C8B-B14F-4D97-AF65-F5344CB8AC3E}">
        <p14:creationId xmlns:p14="http://schemas.microsoft.com/office/powerpoint/2010/main" val="1198225695"/>
      </p:ext>
    </p:extLst>
  </p:cSld>
  <p:clrMapOvr>
    <a:masterClrMapping/>
  </p:clrMapOvr>
  <p:transition spd="slow">
    <p:wipe/>
    <p:sndAc>
      <p:stSnd>
        <p:snd r:embed="rId1" name="camera.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9BB982-67EB-4DCA-BD1A-5AA6C49DAD95}" type="datetimeFigureOut">
              <a:rPr lang="en-US" smtClean="0"/>
              <a:t>9/19/2019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C78E8D-D9E5-4900-8D92-3DB7AD9EAEE7}" type="slidenum">
              <a:rPr lang="en-US" smtClean="0"/>
              <a:t>‹#›</a:t>
            </a:fld>
            <a:endParaRPr lang="en-US" dirty="0"/>
          </a:p>
        </p:txBody>
      </p:sp>
    </p:spTree>
    <p:extLst>
      <p:ext uri="{BB962C8B-B14F-4D97-AF65-F5344CB8AC3E}">
        <p14:creationId xmlns:p14="http://schemas.microsoft.com/office/powerpoint/2010/main" val="2996459665"/>
      </p:ext>
    </p:extLst>
  </p:cSld>
  <p:clrMapOvr>
    <a:masterClrMapping/>
  </p:clrMapOvr>
  <p:transition spd="slow">
    <p:wipe/>
    <p:sndAc>
      <p:stSnd>
        <p:snd r:embed="rId1" name="camera.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C78E8D-D9E5-4900-8D92-3DB7AD9EAEE7}" type="slidenum">
              <a:rPr lang="en-US" smtClean="0"/>
              <a:t>‹#›</a:t>
            </a:fld>
            <a:endParaRPr lang="en-US" dirty="0"/>
          </a:p>
        </p:txBody>
      </p:sp>
      <p:sp>
        <p:nvSpPr>
          <p:cNvPr id="5" name="Date Placeholder 4"/>
          <p:cNvSpPr>
            <a:spLocks noGrp="1"/>
          </p:cNvSpPr>
          <p:nvPr>
            <p:ph type="dt" sz="half" idx="10"/>
          </p:nvPr>
        </p:nvSpPr>
        <p:spPr/>
        <p:txBody>
          <a:bodyPr/>
          <a:lstStyle/>
          <a:p>
            <a:fld id="{1C9BB982-67EB-4DCA-BD1A-5AA6C49DAD95}" type="datetimeFigureOut">
              <a:rPr lang="en-US" smtClean="0"/>
              <a:t>9/19/2019</a:t>
            </a:fld>
            <a:endParaRPr lang="en-US" dirty="0"/>
          </a:p>
        </p:txBody>
      </p:sp>
    </p:spTree>
    <p:extLst>
      <p:ext uri="{BB962C8B-B14F-4D97-AF65-F5344CB8AC3E}">
        <p14:creationId xmlns:p14="http://schemas.microsoft.com/office/powerpoint/2010/main" val="3653892764"/>
      </p:ext>
    </p:extLst>
  </p:cSld>
  <p:clrMapOvr>
    <a:masterClrMapping/>
  </p:clrMapOvr>
  <p:transition spd="slow">
    <p:wipe/>
    <p:sndAc>
      <p:stSnd>
        <p:snd r:embed="rId1" name="camera.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9BB982-67EB-4DCA-BD1A-5AA6C49DAD95}" type="datetimeFigureOut">
              <a:rPr lang="en-US" smtClean="0"/>
              <a:t>9/19/2019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4C78E8D-D9E5-4900-8D92-3DB7AD9EAEE7}" type="slidenum">
              <a:rPr lang="en-US" smtClean="0"/>
              <a:t>‹#›</a:t>
            </a:fld>
            <a:endParaRPr lang="en-US" dirty="0"/>
          </a:p>
        </p:txBody>
      </p:sp>
    </p:spTree>
    <p:extLst>
      <p:ext uri="{BB962C8B-B14F-4D97-AF65-F5344CB8AC3E}">
        <p14:creationId xmlns:p14="http://schemas.microsoft.com/office/powerpoint/2010/main" val="3066930532"/>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Lst>
  <p:transition spd="slow">
    <p:wipe/>
    <p:sndAc>
      <p:stSnd>
        <p:snd r:embed="rId18" name="camera.wav"/>
      </p:stSnd>
    </p:sndAc>
  </p:transition>
  <p:timing>
    <p:tnLst>
      <p:par>
        <p:cTn id="1" dur="indefinite" restart="never" nodeType="tmRoot"/>
      </p:par>
    </p:tnLst>
  </p:timing>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port.ta4a.us/"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hyperlink" Target="http://www.sport.ta4a.u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hyperlink" Target="http://www.sport.ta4a.us/" TargetMode="Externa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port.ta4a.us/"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hyperlink" Target="http://www.sport.ta4a.us/"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hyperlink" Target="http://www.sport.ta4a.us/"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hyperlink" Target="http://www.sport.ta4a.us/"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hyperlink" Target="http://www.sport.ta4a.us/" TargetMode="Externa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sport.ta4a.us/"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port.ta4a.us/"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jp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008" y="2210752"/>
            <a:ext cx="8911687" cy="2787968"/>
          </a:xfrm>
        </p:spPr>
        <p:txBody>
          <a:bodyPr>
            <a:noAutofit/>
          </a:bodyPr>
          <a:lstStyle/>
          <a:p>
            <a:pPr algn="ctr"/>
            <a:r>
              <a:rPr lang="ar-EG" sz="6600" b="1" dirty="0" smtClean="0">
                <a:solidFill>
                  <a:schemeClr val="tx1"/>
                </a:solidFill>
                <a:effectLst>
                  <a:glow rad="228600">
                    <a:schemeClr val="accent1">
                      <a:satMod val="175000"/>
                      <a:alpha val="40000"/>
                    </a:schemeClr>
                  </a:glow>
                </a:effectLst>
              </a:rPr>
              <a:t>إلإعداد النفسي</a:t>
            </a:r>
            <a:br>
              <a:rPr lang="ar-EG" sz="6600" b="1" dirty="0" smtClean="0">
                <a:solidFill>
                  <a:schemeClr val="tx1"/>
                </a:solidFill>
                <a:effectLst>
                  <a:glow rad="228600">
                    <a:schemeClr val="accent1">
                      <a:satMod val="175000"/>
                      <a:alpha val="40000"/>
                    </a:schemeClr>
                  </a:glow>
                </a:effectLst>
              </a:rPr>
            </a:br>
            <a:r>
              <a:rPr lang="ar-EG" sz="6600" b="1" dirty="0" smtClean="0">
                <a:solidFill>
                  <a:schemeClr val="tx1"/>
                </a:solidFill>
                <a:effectLst>
                  <a:glow rad="228600">
                    <a:schemeClr val="accent1">
                      <a:satMod val="175000"/>
                      <a:alpha val="40000"/>
                    </a:schemeClr>
                  </a:glow>
                </a:effectLst>
              </a:rPr>
              <a:t> في المجال الرياضي</a:t>
            </a:r>
            <a:endParaRPr lang="en-US" sz="6600" b="1" dirty="0">
              <a:solidFill>
                <a:schemeClr val="tx1"/>
              </a:solidFill>
              <a:effectLst>
                <a:glow rad="228600">
                  <a:schemeClr val="accent1">
                    <a:satMod val="175000"/>
                    <a:alpha val="40000"/>
                  </a:schemeClr>
                </a:glow>
              </a:effectLst>
            </a:endParaRPr>
          </a:p>
        </p:txBody>
      </p:sp>
      <p:sp>
        <p:nvSpPr>
          <p:cNvPr id="3" name="TextBox 2"/>
          <p:cNvSpPr txBox="1"/>
          <p:nvPr/>
        </p:nvSpPr>
        <p:spPr>
          <a:xfrm>
            <a:off x="563671" y="4935255"/>
            <a:ext cx="8968636" cy="523220"/>
          </a:xfrm>
          <a:prstGeom prst="rect">
            <a:avLst/>
          </a:prstGeom>
          <a:noFill/>
        </p:spPr>
        <p:txBody>
          <a:bodyPr wrap="square" rtlCol="0">
            <a:spAutoFit/>
          </a:bodyPr>
          <a:lstStyle/>
          <a:p>
            <a:pPr algn="ctr"/>
            <a:r>
              <a:rPr lang="ar-EG" sz="2800" b="1" dirty="0" smtClean="0">
                <a:solidFill>
                  <a:srgbClr val="FF0000"/>
                </a:solidFill>
                <a:effectLst>
                  <a:outerShdw blurRad="38100" dist="38100" dir="2700000" algn="tl">
                    <a:srgbClr val="000000">
                      <a:alpha val="43137"/>
                    </a:srgbClr>
                  </a:outerShdw>
                </a:effectLst>
              </a:rPr>
              <a:t>المكتبة الرياضية الشاملة</a:t>
            </a:r>
            <a:r>
              <a:rPr lang="en-US" sz="2800" b="1" dirty="0" smtClean="0">
                <a:solidFill>
                  <a:srgbClr val="FF0000"/>
                </a:solidFill>
                <a:effectLst>
                  <a:outerShdw blurRad="38100" dist="38100" dir="2700000" algn="tl">
                    <a:srgbClr val="000000">
                      <a:alpha val="43137"/>
                    </a:srgbClr>
                  </a:outerShdw>
                </a:effectLst>
              </a:rPr>
              <a:t>    </a:t>
            </a:r>
            <a:r>
              <a:rPr lang="en-US" sz="2800" b="1" dirty="0" smtClean="0">
                <a:solidFill>
                  <a:srgbClr val="FF0000"/>
                </a:solidFill>
                <a:effectLst>
                  <a:outerShdw blurRad="38100" dist="38100" dir="2700000" algn="tl">
                    <a:srgbClr val="000000">
                      <a:alpha val="43137"/>
                    </a:srgbClr>
                  </a:outerShdw>
                </a:effectLst>
                <a:hlinkClick r:id="rId3"/>
              </a:rPr>
              <a:t>www.sport.ta4a.us</a:t>
            </a:r>
            <a:r>
              <a:rPr lang="en-US" sz="2800" b="1" dirty="0" smtClean="0">
                <a:solidFill>
                  <a:srgbClr val="FF0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093619109"/>
      </p:ext>
    </p:extLst>
  </p:cSld>
  <p:clrMapOvr>
    <a:masterClrMapping/>
  </p:clrMapOvr>
  <p:transition spd="slow">
    <p:fade/>
    <p:sndAc>
      <p:stSnd>
        <p:snd r:embed="rId2" name="camera.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4000"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الأعداد النفسي قصير </a:t>
            </a:r>
            <a:r>
              <a:rPr lang="ar-SA" sz="4000" b="1" dirty="0" smtClean="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المدى</a:t>
            </a:r>
            <a:r>
              <a:rPr lang="en-US" dirty="0" smtClean="0"/>
              <a:t/>
            </a:r>
            <a:br>
              <a:rPr lang="en-US" dirty="0" smtClean="0"/>
            </a:br>
            <a:endParaRPr lang="en-US" dirty="0"/>
          </a:p>
        </p:txBody>
      </p:sp>
      <p:sp>
        <p:nvSpPr>
          <p:cNvPr id="3" name="Content Placeholder 2"/>
          <p:cNvSpPr>
            <a:spLocks noGrp="1"/>
          </p:cNvSpPr>
          <p:nvPr>
            <p:ph idx="1"/>
          </p:nvPr>
        </p:nvSpPr>
        <p:spPr>
          <a:xfrm>
            <a:off x="1028700" y="1428751"/>
            <a:ext cx="10929938" cy="5072062"/>
          </a:xfrm>
        </p:spPr>
        <p:txBody>
          <a:bodyPr>
            <a:noAutofit/>
          </a:bodyPr>
          <a:lstStyle/>
          <a:p>
            <a:pPr marL="0" indent="0" algn="r" rtl="1">
              <a:buNone/>
            </a:pPr>
            <a:r>
              <a:rPr lang="ar-SA" sz="4800" dirty="0" smtClean="0"/>
              <a:t>ان المقصود بالأعداد النفسي قصير المدى هو إعداد الرياضي نفسيا قبل اشتراكه في المباراة و إيصاله الى حالة من الاستعداد تؤهله الى بذل أقصى جهوده وتحقيق أفضل النتائج خلال السباق</a:t>
            </a:r>
            <a:r>
              <a:rPr lang="en-US" sz="4800" dirty="0" smtClean="0"/>
              <a:t>. </a:t>
            </a:r>
            <a:br>
              <a:rPr lang="en-US" sz="4800" dirty="0" smtClean="0"/>
            </a:br>
            <a:endParaRPr lang="en-US" sz="4800" dirty="0"/>
          </a:p>
        </p:txBody>
      </p:sp>
    </p:spTree>
    <p:extLst>
      <p:ext uri="{BB962C8B-B14F-4D97-AF65-F5344CB8AC3E}">
        <p14:creationId xmlns:p14="http://schemas.microsoft.com/office/powerpoint/2010/main" val="94868333"/>
      </p:ext>
    </p:extLst>
  </p:cSld>
  <p:clrMapOvr>
    <a:masterClrMapping/>
  </p:clrMapOvr>
  <p:transition spd="slow">
    <p:wip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ينقسم الإعداد النفسي قصير المدي إلي </a:t>
            </a:r>
            <a:r>
              <a:rPr lang="ar-SA" b="1" dirty="0"/>
              <a:t>:</a:t>
            </a:r>
            <a:r>
              <a:rPr lang="en-US" dirty="0"/>
              <a:t/>
            </a:r>
            <a:br>
              <a:rPr lang="en-US" dirty="0"/>
            </a:br>
            <a:endParaRPr lang="en-US" dirty="0"/>
          </a:p>
        </p:txBody>
      </p:sp>
      <p:sp>
        <p:nvSpPr>
          <p:cNvPr id="3" name="عنصر نائب للمحتوى 2"/>
          <p:cNvSpPr>
            <a:spLocks noGrp="1"/>
          </p:cNvSpPr>
          <p:nvPr>
            <p:ph idx="1"/>
          </p:nvPr>
        </p:nvSpPr>
        <p:spPr>
          <a:xfrm>
            <a:off x="2589212" y="2133600"/>
            <a:ext cx="9353406" cy="3777622"/>
          </a:xfrm>
        </p:spPr>
        <p:txBody>
          <a:bodyPr>
            <a:normAutofit/>
          </a:bodyPr>
          <a:lstStyle/>
          <a:p>
            <a:pPr algn="r"/>
            <a:endPar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r"/>
            <a:r>
              <a:rPr lang="ar-SA"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الإعداد </a:t>
            </a:r>
            <a:r>
              <a:rPr lang="ar-SA"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النفسي </a:t>
            </a:r>
            <a:r>
              <a:rPr lang="ar-SA"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قصير </a:t>
            </a:r>
            <a:r>
              <a:rPr lang="ar-SA"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المدي غير المباشر</a:t>
            </a:r>
            <a:endParaRPr lang="en-US" sz="2400" dirty="0"/>
          </a:p>
        </p:txBody>
      </p:sp>
      <p:sp>
        <p:nvSpPr>
          <p:cNvPr id="4" name="مستطيل 3"/>
          <p:cNvSpPr/>
          <p:nvPr/>
        </p:nvSpPr>
        <p:spPr>
          <a:xfrm>
            <a:off x="5278582" y="3796145"/>
            <a:ext cx="6664036" cy="830997"/>
          </a:xfrm>
          <a:prstGeom prst="rect">
            <a:avLst/>
          </a:prstGeom>
        </p:spPr>
        <p:txBody>
          <a:bodyPr wrap="square">
            <a:spAutoFit/>
          </a:bodyPr>
          <a:lstStyle/>
          <a:p>
            <a:pPr algn="r" rtl="1"/>
            <a:r>
              <a:rPr lang="ar-SA"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الإعداد </a:t>
            </a:r>
            <a:r>
              <a:rPr lang="ar-SA"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النفسي قصير المدي المباشر ( قبل </a:t>
            </a:r>
            <a:r>
              <a:rPr lang="ar-SA" sz="2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المباراه</a:t>
            </a:r>
            <a:r>
              <a:rPr lang="ar-SA"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endPar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562482141"/>
      </p:ext>
    </p:extLst>
  </p:cSld>
  <p:clrMapOvr>
    <a:masterClrMapping/>
  </p:clrMapOvr>
  <p:transition spd="slow">
    <p:wipe/>
    <p:sndAc>
      <p:stSnd>
        <p:snd r:embed="rId2" name="camera.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5925" y="400050"/>
            <a:ext cx="10687050" cy="1504950"/>
          </a:xfrm>
        </p:spPr>
        <p:txBody>
          <a:bodyPr>
            <a:normAutofit/>
          </a:bodyPr>
          <a:lstStyle/>
          <a:p>
            <a:pPr algn="ctr"/>
            <a:endParaRPr lang="en-US" dirty="0"/>
          </a:p>
        </p:txBody>
      </p:sp>
      <p:sp>
        <p:nvSpPr>
          <p:cNvPr id="3" name="Content Placeholder 2"/>
          <p:cNvSpPr>
            <a:spLocks noGrp="1"/>
          </p:cNvSpPr>
          <p:nvPr>
            <p:ph idx="1"/>
          </p:nvPr>
        </p:nvSpPr>
        <p:spPr>
          <a:xfrm>
            <a:off x="885825" y="1243012"/>
            <a:ext cx="11115675" cy="5614988"/>
          </a:xfrm>
        </p:spPr>
        <p:style>
          <a:lnRef idx="2">
            <a:schemeClr val="accent2"/>
          </a:lnRef>
          <a:fillRef idx="1">
            <a:schemeClr val="lt1"/>
          </a:fillRef>
          <a:effectRef idx="0">
            <a:schemeClr val="accent2"/>
          </a:effectRef>
          <a:fontRef idx="minor">
            <a:schemeClr val="dk1"/>
          </a:fontRef>
        </p:style>
        <p:txBody>
          <a:bodyPr>
            <a:normAutofit/>
          </a:bodyPr>
          <a:lstStyle/>
          <a:p>
            <a:pPr marL="0" indent="0" algn="r" rtl="1">
              <a:buNone/>
            </a:pPr>
            <a:r>
              <a:rPr lang="ar-SA"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أولا: الإعداد النفسي قصير المدي غير </a:t>
            </a:r>
            <a:r>
              <a:rPr lang="ar-SA" sz="2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المباشروينقسم</a:t>
            </a:r>
            <a:r>
              <a:rPr lang="ar-SA"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ar-SA"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إلي :</a:t>
            </a:r>
            <a:endParaRPr 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marL="0" indent="0" algn="r" rtl="1">
              <a:buNone/>
            </a:pPr>
            <a:r>
              <a:rPr lang="ar-EG" sz="2000" b="1" dirty="0" smtClean="0"/>
              <a:t>                                                          </a:t>
            </a:r>
          </a:p>
          <a:p>
            <a:pPr marL="0" indent="0" algn="ctr" rtl="1">
              <a:buNone/>
            </a:pPr>
            <a:r>
              <a:rPr lang="ar-EG" sz="2000" b="1" dirty="0" smtClean="0"/>
              <a:t>قبل </a:t>
            </a:r>
            <a:r>
              <a:rPr lang="ar-EG" sz="2000" b="1" dirty="0"/>
              <a:t>بدايه </a:t>
            </a:r>
            <a:r>
              <a:rPr lang="ar-EG" sz="2000" b="1" dirty="0" smtClean="0"/>
              <a:t>المنافسه</a:t>
            </a:r>
          </a:p>
          <a:p>
            <a:pPr marL="0" indent="0" algn="ctr" rtl="1">
              <a:buNone/>
            </a:pPr>
            <a:r>
              <a:rPr lang="ar-SA" sz="2400" b="1" dirty="0"/>
              <a:t>و</a:t>
            </a:r>
            <a:r>
              <a:rPr lang="ar-SA" sz="2400" b="1" dirty="0">
                <a:ln w="9525">
                  <a:solidFill>
                    <a:schemeClr val="bg1"/>
                  </a:solidFill>
                  <a:prstDash val="solid"/>
                </a:ln>
                <a:solidFill>
                  <a:schemeClr val="tx1"/>
                </a:solidFill>
                <a:effectLst>
                  <a:outerShdw blurRad="12700" dist="38100" dir="2700000" algn="tl" rotWithShape="0">
                    <a:schemeClr val="bg1">
                      <a:lumMod val="50000"/>
                    </a:schemeClr>
                  </a:outerShdw>
                </a:effectLst>
              </a:rPr>
              <a:t>يتوقف الإعداد النفسي قصير المدي قبل المنافسه علي :</a:t>
            </a:r>
            <a:endParaRPr lang="en-US" sz="2800" b="1" dirty="0"/>
          </a:p>
          <a:p>
            <a:pPr algn="r" rtl="1">
              <a:buClrTx/>
              <a:buFont typeface="+mj-lt"/>
              <a:buAutoNum type="arabicParenR"/>
            </a:pPr>
            <a:r>
              <a:rPr lang="ar-SA" b="1" dirty="0"/>
              <a:t>العمر الزمني للاعب </a:t>
            </a:r>
            <a:endParaRPr lang="en-US" b="1" dirty="0"/>
          </a:p>
          <a:p>
            <a:pPr algn="r" rtl="1">
              <a:buClrTx/>
              <a:buFont typeface="+mj-lt"/>
              <a:buAutoNum type="arabicParenR"/>
            </a:pPr>
            <a:r>
              <a:rPr lang="ar-SA" b="1" dirty="0"/>
              <a:t>الخبره التدريبيه للاعب</a:t>
            </a:r>
            <a:endParaRPr lang="en-US" b="1" dirty="0"/>
          </a:p>
          <a:p>
            <a:pPr algn="r" rtl="1">
              <a:buClrTx/>
              <a:buFont typeface="+mj-lt"/>
              <a:buAutoNum type="arabicParenR"/>
            </a:pPr>
            <a:r>
              <a:rPr lang="ar-SA" b="1" dirty="0"/>
              <a:t>خبرات النجاح والفشل التي مر بها اللاعب</a:t>
            </a:r>
            <a:endParaRPr lang="en-US" b="1" dirty="0"/>
          </a:p>
          <a:p>
            <a:pPr algn="r" rtl="1">
              <a:buClrTx/>
              <a:buFont typeface="+mj-lt"/>
              <a:buAutoNum type="arabicParenR"/>
            </a:pPr>
            <a:r>
              <a:rPr lang="ar-SA" b="1" dirty="0"/>
              <a:t>مستوي الطموح للاعب</a:t>
            </a:r>
            <a:endParaRPr lang="en-US" b="1" dirty="0"/>
          </a:p>
          <a:p>
            <a:pPr algn="r" rtl="1">
              <a:buClrTx/>
              <a:buFont typeface="+mj-lt"/>
              <a:buAutoNum type="arabicParenR"/>
            </a:pPr>
            <a:r>
              <a:rPr lang="ar-SA" b="1" dirty="0"/>
              <a:t>الإستعداد النفسي للاعب </a:t>
            </a:r>
            <a:r>
              <a:rPr lang="ar-EG" b="1" dirty="0" smtClean="0"/>
              <a:t> </a:t>
            </a:r>
          </a:p>
          <a:p>
            <a:pPr marL="0" indent="0" algn="r" rtl="1">
              <a:buClrTx/>
              <a:buNone/>
            </a:pPr>
            <a:endParaRPr lang="ar-EG" b="1" dirty="0"/>
          </a:p>
          <a:p>
            <a:pPr marL="0" indent="0" algn="r" rtl="1">
              <a:buClrTx/>
              <a:buNone/>
            </a:pPr>
            <a:endParaRPr lang="ar-EG" b="1" dirty="0" smtClean="0"/>
          </a:p>
          <a:p>
            <a:pPr marL="0" indent="0">
              <a:buNone/>
            </a:pPr>
            <a:r>
              <a:rPr lang="ar-EG"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en-US"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373800344"/>
      </p:ext>
    </p:extLst>
  </p:cSld>
  <p:clrMapOvr>
    <a:masterClrMapping/>
  </p:clrMapOvr>
  <p:transition spd="slow">
    <p:wip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fade">
                                      <p:cBhvr>
                                        <p:cTn id="77" dur="1000"/>
                                        <p:tgtEl>
                                          <p:spTgt spid="3">
                                            <p:txEl>
                                              <p:pRg st="11" end="11"/>
                                            </p:txEl>
                                          </p:spTgt>
                                        </p:tgtEl>
                                      </p:cBhvr>
                                    </p:animEffect>
                                    <p:anim calcmode="lin" valueType="num">
                                      <p:cBhvr>
                                        <p:cTn id="7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625" y="542925"/>
            <a:ext cx="10401299" cy="6315075"/>
          </a:xfrm>
        </p:spPr>
        <p:txBody>
          <a:bodyPr>
            <a:normAutofit/>
          </a:bodyPr>
          <a:lstStyle/>
          <a:p>
            <a:pPr marL="0" indent="0" algn="ctr" rtl="1">
              <a:buNone/>
            </a:pPr>
            <a:r>
              <a:rPr lang="ar-EG" sz="4000" b="1" dirty="0">
                <a:solidFill>
                  <a:schemeClr val="dk1"/>
                </a:solidFill>
              </a:rPr>
              <a:t>أثناء فترة الإعداد </a:t>
            </a:r>
            <a:r>
              <a:rPr lang="ar-EG" sz="4000" b="1" dirty="0" smtClean="0">
                <a:solidFill>
                  <a:schemeClr val="dk1"/>
                </a:solidFill>
              </a:rPr>
              <a:t>للمنافسه</a:t>
            </a:r>
          </a:p>
          <a:p>
            <a:pPr marL="0" indent="0" algn="r" rtl="1">
              <a:buNone/>
            </a:pPr>
            <a:endParaRPr lang="ar-EG" sz="2000" b="1" dirty="0">
              <a:solidFill>
                <a:schemeClr val="dk1"/>
              </a:solidFill>
            </a:endParaRPr>
          </a:p>
          <a:p>
            <a:pPr marL="0" indent="0" algn="r" rtl="1">
              <a:buNone/>
            </a:pPr>
            <a:endParaRPr lang="ar-EG" sz="2000" b="1" dirty="0" smtClean="0">
              <a:solidFill>
                <a:schemeClr val="dk1"/>
              </a:solidFill>
            </a:endParaRPr>
          </a:p>
          <a:p>
            <a:pPr marL="0" indent="0" algn="r" rtl="1">
              <a:buNone/>
            </a:pPr>
            <a:r>
              <a:rPr lang="ar-EG" sz="2400" b="1" dirty="0" smtClean="0"/>
              <a:t>أ- </a:t>
            </a:r>
            <a:r>
              <a:rPr lang="ar-EG" sz="2400" b="1" dirty="0"/>
              <a:t>إستكشاف شخصيه اللاعب .</a:t>
            </a:r>
            <a:endParaRPr lang="en-US" sz="2400" b="1" dirty="0"/>
          </a:p>
          <a:p>
            <a:pPr marL="0" indent="0" algn="r" rtl="1">
              <a:buNone/>
            </a:pPr>
            <a:r>
              <a:rPr lang="ar-EG" sz="2400" b="1" dirty="0"/>
              <a:t>ب-التهيئه النفسيه للمناخ الجيد .</a:t>
            </a:r>
            <a:endParaRPr lang="en-US" sz="2400" b="1" dirty="0"/>
          </a:p>
          <a:p>
            <a:pPr marL="0" indent="0" algn="r" rtl="1">
              <a:buNone/>
            </a:pPr>
            <a:r>
              <a:rPr lang="ar-EG" sz="2400" b="1" dirty="0"/>
              <a:t>ج-كيفيه التعامل مع اللاعبين نفسيا .</a:t>
            </a:r>
            <a:endParaRPr lang="en-US" sz="2400" b="1" dirty="0"/>
          </a:p>
          <a:p>
            <a:pPr marL="0" indent="0" algn="ctr" rtl="1">
              <a:buNone/>
            </a:pPr>
            <a:endParaRPr lang="ar-EG" sz="2000" b="1" dirty="0" smtClean="0">
              <a:solidFill>
                <a:schemeClr val="dk1"/>
              </a:solidFill>
            </a:endParaRPr>
          </a:p>
          <a:p>
            <a:pPr marL="0" indent="0" algn="ctr" rtl="1">
              <a:buNone/>
            </a:pPr>
            <a:endParaRPr lang="ar-EG" sz="2000" b="1" dirty="0">
              <a:solidFill>
                <a:schemeClr val="dk1"/>
              </a:solidFill>
            </a:endParaRPr>
          </a:p>
          <a:p>
            <a:pPr marL="0" indent="0" algn="ctr" rtl="1">
              <a:buNone/>
            </a:pPr>
            <a:endParaRPr lang="ar-EG" sz="2000" b="1" dirty="0">
              <a:solidFill>
                <a:schemeClr val="dk1"/>
              </a:solidFill>
            </a:endParaRPr>
          </a:p>
          <a:p>
            <a:pPr marL="0" indent="0" algn="r" rtl="1">
              <a:buNone/>
            </a:pPr>
            <a:r>
              <a:rPr lang="ar-SA"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ثانيا : الإعداد النفسي قصير المدي المباشر ( قبل المباراه )</a:t>
            </a:r>
            <a:endPar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marL="0" indent="0" algn="r" rtl="1">
              <a:buNone/>
            </a:pPr>
            <a:r>
              <a:rPr lang="ar-EG" sz="2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p:txBody>
      </p:sp>
    </p:spTree>
    <p:extLst>
      <p:ext uri="{BB962C8B-B14F-4D97-AF65-F5344CB8AC3E}">
        <p14:creationId xmlns:p14="http://schemas.microsoft.com/office/powerpoint/2010/main" val="2427223029"/>
      </p:ext>
    </p:extLst>
  </p:cSld>
  <p:clrMapOvr>
    <a:masterClrMapping/>
  </p:clrMapOvr>
  <p:transition spd="slow">
    <p:wip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barn(inVertical)">
                                      <p:cBhvr>
                                        <p:cTn id="2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4000"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الطرق للأعداد النفسي قصير المدى </a:t>
            </a:r>
            <a:endParaRPr lang="en-US" sz="4000"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endParaRPr>
          </a:p>
        </p:txBody>
      </p:sp>
      <p:sp>
        <p:nvSpPr>
          <p:cNvPr id="3" name="Content Placeholder 2"/>
          <p:cNvSpPr>
            <a:spLocks noGrp="1"/>
          </p:cNvSpPr>
          <p:nvPr>
            <p:ph idx="1"/>
          </p:nvPr>
        </p:nvSpPr>
        <p:spPr>
          <a:xfrm>
            <a:off x="1743075" y="1685925"/>
            <a:ext cx="10315575" cy="4743449"/>
          </a:xfrm>
          <a:blipFill>
            <a:blip r:embed="rId3"/>
            <a:tile tx="0" ty="0" sx="100000" sy="100000" flip="none" algn="tl"/>
          </a:blipFill>
        </p:spPr>
        <p:txBody>
          <a:bodyPr>
            <a:normAutofit/>
          </a:bodyPr>
          <a:lstStyle/>
          <a:p>
            <a:pPr algn="r" rtl="1">
              <a:buClrTx/>
              <a:buFont typeface="Wingdings" panose="05000000000000000000" pitchFamily="2" charset="2"/>
              <a:buChar char="Ø"/>
            </a:pPr>
            <a:r>
              <a:rPr lang="ar-SA" sz="3600" dirty="0"/>
              <a:t>الأبعاد </a:t>
            </a:r>
            <a:endParaRPr lang="ar-EG" sz="3600" dirty="0" smtClean="0"/>
          </a:p>
          <a:p>
            <a:pPr algn="r" rtl="1">
              <a:buClrTx/>
              <a:buFont typeface="Wingdings" panose="05000000000000000000" pitchFamily="2" charset="2"/>
              <a:buChar char="Ø"/>
            </a:pPr>
            <a:r>
              <a:rPr lang="ar-SA" sz="3600" dirty="0"/>
              <a:t>الشحن </a:t>
            </a:r>
            <a:endParaRPr lang="ar-EG" sz="3600" dirty="0" smtClean="0"/>
          </a:p>
          <a:p>
            <a:pPr algn="r" rtl="1">
              <a:buClrTx/>
              <a:buFont typeface="Wingdings" panose="05000000000000000000" pitchFamily="2" charset="2"/>
              <a:buChar char="Ø"/>
            </a:pPr>
            <a:r>
              <a:rPr lang="ar-SA" sz="3600" dirty="0"/>
              <a:t>استخدام التدليك </a:t>
            </a:r>
            <a:endParaRPr lang="ar-EG" sz="3600" dirty="0" smtClean="0"/>
          </a:p>
          <a:p>
            <a:pPr algn="r" rtl="1">
              <a:buClrTx/>
              <a:buFont typeface="Wingdings" panose="05000000000000000000" pitchFamily="2" charset="2"/>
              <a:buChar char="Ø"/>
            </a:pPr>
            <a:r>
              <a:rPr lang="ar-SA" sz="3600" dirty="0" smtClean="0"/>
              <a:t>الاهتمام </a:t>
            </a:r>
            <a:r>
              <a:rPr lang="ar-SA" sz="3600" dirty="0"/>
              <a:t>بتخطيط حمل التدريب</a:t>
            </a:r>
            <a:r>
              <a:rPr lang="en-US" sz="3600" dirty="0"/>
              <a:t> </a:t>
            </a:r>
            <a:endParaRPr lang="ar-EG" sz="3600" dirty="0" smtClean="0"/>
          </a:p>
          <a:p>
            <a:pPr algn="r" rtl="1">
              <a:buClrTx/>
              <a:buFont typeface="Wingdings" panose="05000000000000000000" pitchFamily="2" charset="2"/>
              <a:buChar char="Ø"/>
            </a:pPr>
            <a:r>
              <a:rPr lang="ar-SA" sz="3600" dirty="0"/>
              <a:t>التعاون مع الطبيب الرياضي </a:t>
            </a:r>
            <a:endParaRPr lang="en-US" sz="3600" dirty="0"/>
          </a:p>
        </p:txBody>
      </p:sp>
      <p:sp>
        <p:nvSpPr>
          <p:cNvPr id="4" name="TextBox 3"/>
          <p:cNvSpPr txBox="1"/>
          <p:nvPr/>
        </p:nvSpPr>
        <p:spPr>
          <a:xfrm>
            <a:off x="1766172" y="6055817"/>
            <a:ext cx="6388274" cy="400110"/>
          </a:xfrm>
          <a:prstGeom prst="rect">
            <a:avLst/>
          </a:prstGeom>
          <a:noFill/>
        </p:spPr>
        <p:txBody>
          <a:bodyPr wrap="square" rtlCol="0">
            <a:spAutoFit/>
          </a:bodyPr>
          <a:lstStyle/>
          <a:p>
            <a:pPr algn="ctr"/>
            <a:r>
              <a:rPr lang="ar-EG" sz="2000" b="1" dirty="0" smtClean="0">
                <a:solidFill>
                  <a:srgbClr val="FF0000"/>
                </a:solidFill>
                <a:effectLst>
                  <a:outerShdw blurRad="38100" dist="38100" dir="2700000" algn="tl">
                    <a:srgbClr val="000000">
                      <a:alpha val="43137"/>
                    </a:srgbClr>
                  </a:outerShdw>
                </a:effectLst>
              </a:rPr>
              <a:t>المكتبة الرياضية الشاملة</a:t>
            </a:r>
            <a:r>
              <a:rPr lang="en-US" sz="2000" b="1" dirty="0" smtClean="0">
                <a:solidFill>
                  <a:srgbClr val="FF0000"/>
                </a:solidFill>
                <a:effectLst>
                  <a:outerShdw blurRad="38100" dist="38100" dir="2700000" algn="tl">
                    <a:srgbClr val="000000">
                      <a:alpha val="43137"/>
                    </a:srgbClr>
                  </a:outerShdw>
                </a:effectLst>
              </a:rPr>
              <a:t>    </a:t>
            </a:r>
            <a:r>
              <a:rPr lang="en-US" sz="2000" b="1" dirty="0" smtClean="0">
                <a:solidFill>
                  <a:srgbClr val="FF0000"/>
                </a:solidFill>
                <a:effectLst>
                  <a:outerShdw blurRad="38100" dist="38100" dir="2700000" algn="tl">
                    <a:srgbClr val="000000">
                      <a:alpha val="43137"/>
                    </a:srgbClr>
                  </a:outerShdw>
                </a:effectLst>
                <a:hlinkClick r:id="rId4"/>
              </a:rPr>
              <a:t>www.sport.ta4a.us</a:t>
            </a:r>
            <a:r>
              <a:rPr lang="en-US" sz="2000" b="1" dirty="0" smtClean="0">
                <a:solidFill>
                  <a:srgbClr val="FF0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870427752"/>
      </p:ext>
    </p:extLst>
  </p:cSld>
  <p:clrMapOvr>
    <a:masterClrMapping/>
  </p:clrMapOvr>
  <p:transition spd="slow">
    <p:wip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5925" y="624110"/>
            <a:ext cx="10158413" cy="1280890"/>
          </a:xfrm>
        </p:spPr>
        <p:txBody>
          <a:bodyPr>
            <a:normAutofit/>
          </a:bodyPr>
          <a:lstStyle/>
          <a:p>
            <a:r>
              <a:rPr lang="ar-SA" sz="4000"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الظواهر النف</a:t>
            </a:r>
            <a:r>
              <a:rPr lang="ar-EG" sz="4000"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س</a:t>
            </a:r>
            <a:r>
              <a:rPr lang="ar-SA" sz="4000"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ية في المجال الرياضي</a:t>
            </a:r>
            <a:r>
              <a:rPr lang="en-US" b="1" dirty="0"/>
              <a:t/>
            </a:r>
            <a:br>
              <a:rPr lang="en-US" b="1" dirty="0"/>
            </a:br>
            <a:endParaRPr lang="en-US" dirty="0"/>
          </a:p>
        </p:txBody>
      </p:sp>
      <p:sp>
        <p:nvSpPr>
          <p:cNvPr id="3" name="Content Placeholder 2"/>
          <p:cNvSpPr>
            <a:spLocks noGrp="1"/>
          </p:cNvSpPr>
          <p:nvPr>
            <p:ph idx="1"/>
          </p:nvPr>
        </p:nvSpPr>
        <p:spPr>
          <a:xfrm>
            <a:off x="1243013" y="1547813"/>
            <a:ext cx="10790237" cy="5010150"/>
          </a:xfrm>
        </p:spPr>
        <p:txBody>
          <a:bodyPr>
            <a:normAutofit/>
          </a:bodyPr>
          <a:lstStyle/>
          <a:p>
            <a:pPr marL="0" indent="0" algn="ctr" rtl="1">
              <a:buNone/>
            </a:pPr>
            <a:r>
              <a:rPr lang="ar-SA" sz="2800" b="1" dirty="0">
                <a:ln>
                  <a:solidFill>
                    <a:srgbClr val="FF0000"/>
                  </a:solidFill>
                </a:ln>
                <a:solidFill>
                  <a:srgbClr val="92D050"/>
                </a:solidFill>
              </a:rPr>
              <a:t>الظواهر </a:t>
            </a:r>
            <a:r>
              <a:rPr lang="ar-SA" sz="2800" b="1" dirty="0" smtClean="0">
                <a:ln>
                  <a:solidFill>
                    <a:srgbClr val="FF0000"/>
                  </a:solidFill>
                </a:ln>
                <a:solidFill>
                  <a:srgbClr val="92D050"/>
                </a:solidFill>
              </a:rPr>
              <a:t>النفسية</a:t>
            </a:r>
            <a:endParaRPr lang="ar-EG" sz="2800" b="1" dirty="0" smtClean="0">
              <a:ln>
                <a:solidFill>
                  <a:srgbClr val="FF0000"/>
                </a:solidFill>
              </a:ln>
              <a:solidFill>
                <a:srgbClr val="92D050"/>
              </a:solidFill>
            </a:endParaRPr>
          </a:p>
          <a:p>
            <a:pPr marL="514350" indent="-514350" algn="r" rtl="1">
              <a:buFont typeface="+mj-lt"/>
              <a:buAutoNum type="arabicPeriod"/>
            </a:pPr>
            <a:r>
              <a:rPr lang="ar-SA" sz="3200" dirty="0">
                <a:ln>
                  <a:solidFill>
                    <a:srgbClr val="FF0000"/>
                  </a:solidFill>
                </a:ln>
                <a:solidFill>
                  <a:srgbClr val="92D050"/>
                </a:solidFill>
              </a:rPr>
              <a:t>ظاهرة الاضطراب النفسي</a:t>
            </a:r>
            <a:r>
              <a:rPr lang="en-US" sz="3200" dirty="0" smtClean="0">
                <a:ln>
                  <a:solidFill>
                    <a:srgbClr val="FF0000"/>
                  </a:solidFill>
                </a:ln>
                <a:solidFill>
                  <a:srgbClr val="92D050"/>
                </a:solidFill>
              </a:rPr>
              <a:t>.</a:t>
            </a:r>
            <a:endParaRPr lang="ar-EG" sz="3200" dirty="0" smtClean="0">
              <a:ln>
                <a:solidFill>
                  <a:srgbClr val="FF0000"/>
                </a:solidFill>
              </a:ln>
              <a:solidFill>
                <a:srgbClr val="92D050"/>
              </a:solidFill>
            </a:endParaRPr>
          </a:p>
          <a:p>
            <a:pPr marL="514350" indent="-514350" algn="r" rtl="1">
              <a:buFont typeface="+mj-lt"/>
              <a:buAutoNum type="arabicPeriod"/>
            </a:pPr>
            <a:r>
              <a:rPr lang="ar-SA" sz="3200" dirty="0" smtClean="0">
                <a:ln>
                  <a:solidFill>
                    <a:srgbClr val="FF0000"/>
                  </a:solidFill>
                </a:ln>
                <a:solidFill>
                  <a:srgbClr val="92D050"/>
                </a:solidFill>
              </a:rPr>
              <a:t>ظاهرة </a:t>
            </a:r>
            <a:r>
              <a:rPr lang="ar-SA" sz="3200" dirty="0">
                <a:ln>
                  <a:solidFill>
                    <a:srgbClr val="FF0000"/>
                  </a:solidFill>
                </a:ln>
                <a:solidFill>
                  <a:srgbClr val="92D050"/>
                </a:solidFill>
              </a:rPr>
              <a:t>النمو او التطورالفرد</a:t>
            </a:r>
            <a:r>
              <a:rPr lang="en-US" sz="3200" dirty="0" smtClean="0">
                <a:ln>
                  <a:solidFill>
                    <a:srgbClr val="FF0000"/>
                  </a:solidFill>
                </a:ln>
                <a:solidFill>
                  <a:srgbClr val="92D050"/>
                </a:solidFill>
              </a:rPr>
              <a:t>.</a:t>
            </a:r>
            <a:endParaRPr lang="ar-EG" sz="3200" dirty="0" smtClean="0">
              <a:ln>
                <a:solidFill>
                  <a:srgbClr val="FF0000"/>
                </a:solidFill>
              </a:ln>
              <a:solidFill>
                <a:srgbClr val="92D050"/>
              </a:solidFill>
            </a:endParaRPr>
          </a:p>
          <a:p>
            <a:pPr marL="514350" indent="-514350" algn="r" rtl="1">
              <a:buFont typeface="+mj-lt"/>
              <a:buAutoNum type="arabicPeriod"/>
            </a:pPr>
            <a:r>
              <a:rPr lang="ar-SA" sz="3200" dirty="0" smtClean="0">
                <a:ln>
                  <a:solidFill>
                    <a:srgbClr val="FF0000"/>
                  </a:solidFill>
                </a:ln>
                <a:solidFill>
                  <a:srgbClr val="92D050"/>
                </a:solidFill>
              </a:rPr>
              <a:t>التعلم </a:t>
            </a:r>
            <a:r>
              <a:rPr lang="ar-SA" sz="3200" dirty="0">
                <a:ln>
                  <a:solidFill>
                    <a:srgbClr val="FF0000"/>
                  </a:solidFill>
                </a:ln>
                <a:solidFill>
                  <a:srgbClr val="92D050"/>
                </a:solidFill>
              </a:rPr>
              <a:t>فان السلوك قد يتغير سلبا او ايجابا</a:t>
            </a:r>
            <a:r>
              <a:rPr lang="en-US" sz="3200" dirty="0" smtClean="0">
                <a:ln>
                  <a:solidFill>
                    <a:srgbClr val="FF0000"/>
                  </a:solidFill>
                </a:ln>
                <a:solidFill>
                  <a:srgbClr val="92D050"/>
                </a:solidFill>
              </a:rPr>
              <a:t>.</a:t>
            </a:r>
            <a:endParaRPr lang="ar-EG" sz="3200" dirty="0" smtClean="0">
              <a:ln>
                <a:solidFill>
                  <a:srgbClr val="FF0000"/>
                </a:solidFill>
              </a:ln>
              <a:solidFill>
                <a:srgbClr val="92D050"/>
              </a:solidFill>
            </a:endParaRPr>
          </a:p>
          <a:p>
            <a:pPr marL="514350" indent="-514350" algn="r" rtl="1">
              <a:buFont typeface="+mj-lt"/>
              <a:buAutoNum type="arabicPeriod"/>
            </a:pPr>
            <a:r>
              <a:rPr lang="ar-SA" sz="3200" dirty="0" smtClean="0">
                <a:ln>
                  <a:solidFill>
                    <a:srgbClr val="FF0000"/>
                  </a:solidFill>
                </a:ln>
                <a:solidFill>
                  <a:srgbClr val="92D050"/>
                </a:solidFill>
              </a:rPr>
              <a:t>ظاهرة </a:t>
            </a:r>
            <a:r>
              <a:rPr lang="ar-SA" sz="3200" dirty="0">
                <a:ln>
                  <a:solidFill>
                    <a:srgbClr val="FF0000"/>
                  </a:solidFill>
                </a:ln>
                <a:solidFill>
                  <a:srgbClr val="92D050"/>
                </a:solidFill>
              </a:rPr>
              <a:t>القلق</a:t>
            </a:r>
            <a:r>
              <a:rPr lang="en-US" sz="3200" dirty="0" smtClean="0">
                <a:ln>
                  <a:solidFill>
                    <a:srgbClr val="FF0000"/>
                  </a:solidFill>
                </a:ln>
                <a:solidFill>
                  <a:srgbClr val="92D050"/>
                </a:solidFill>
              </a:rPr>
              <a:t>.</a:t>
            </a:r>
            <a:endParaRPr lang="ar-EG" sz="3200" dirty="0" smtClean="0">
              <a:ln>
                <a:solidFill>
                  <a:srgbClr val="FF0000"/>
                </a:solidFill>
              </a:ln>
              <a:solidFill>
                <a:srgbClr val="92D050"/>
              </a:solidFill>
            </a:endParaRPr>
          </a:p>
          <a:p>
            <a:pPr marL="514350" indent="-514350" algn="r" rtl="1">
              <a:buFont typeface="+mj-lt"/>
              <a:buAutoNum type="arabicPeriod"/>
            </a:pPr>
            <a:r>
              <a:rPr lang="ar-SA" sz="3200" dirty="0" smtClean="0">
                <a:ln>
                  <a:solidFill>
                    <a:srgbClr val="FF0000"/>
                  </a:solidFill>
                </a:ln>
                <a:solidFill>
                  <a:srgbClr val="92D050"/>
                </a:solidFill>
              </a:rPr>
              <a:t>ظاهرة </a:t>
            </a:r>
            <a:r>
              <a:rPr lang="ar-SA" sz="3200" dirty="0">
                <a:ln>
                  <a:solidFill>
                    <a:srgbClr val="FF0000"/>
                  </a:solidFill>
                </a:ln>
                <a:solidFill>
                  <a:srgbClr val="92D050"/>
                </a:solidFill>
              </a:rPr>
              <a:t>العنف</a:t>
            </a:r>
            <a:r>
              <a:rPr lang="en-US" sz="3200" dirty="0" smtClean="0">
                <a:ln>
                  <a:solidFill>
                    <a:srgbClr val="FF0000"/>
                  </a:solidFill>
                </a:ln>
                <a:solidFill>
                  <a:srgbClr val="92D050"/>
                </a:solidFill>
              </a:rPr>
              <a:t>.</a:t>
            </a:r>
            <a:endParaRPr lang="ar-EG" sz="3200" dirty="0">
              <a:ln>
                <a:solidFill>
                  <a:srgbClr val="FF0000"/>
                </a:solidFill>
              </a:ln>
              <a:solidFill>
                <a:srgbClr val="92D050"/>
              </a:solidFill>
            </a:endParaRPr>
          </a:p>
        </p:txBody>
      </p:sp>
    </p:spTree>
    <p:extLst>
      <p:ext uri="{BB962C8B-B14F-4D97-AF65-F5344CB8AC3E}">
        <p14:creationId xmlns:p14="http://schemas.microsoft.com/office/powerpoint/2010/main" val="1836222774"/>
      </p:ext>
    </p:extLst>
  </p:cSld>
  <p:clrMapOvr>
    <a:masterClrMapping/>
  </p:clrMapOvr>
  <p:transition spd="slow">
    <p:wip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580">
                                          <p:stCondLst>
                                            <p:cond delay="0"/>
                                          </p:stCondLst>
                                        </p:cTn>
                                        <p:tgtEl>
                                          <p:spTgt spid="3">
                                            <p:txEl>
                                              <p:pRg st="3" end="3"/>
                                            </p:txEl>
                                          </p:spTgt>
                                        </p:tgtEl>
                                      </p:cBhvr>
                                    </p:animEffect>
                                    <p:anim calcmode="lin" valueType="num">
                                      <p:cBhvr>
                                        <p:cTn id="6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3" end="3"/>
                                            </p:txEl>
                                          </p:spTgt>
                                        </p:tgtEl>
                                      </p:cBhvr>
                                      <p:to x="100000" y="60000"/>
                                    </p:animScale>
                                    <p:animScale>
                                      <p:cBhvr>
                                        <p:cTn id="73" dur="166" decel="50000">
                                          <p:stCondLst>
                                            <p:cond delay="676"/>
                                          </p:stCondLst>
                                        </p:cTn>
                                        <p:tgtEl>
                                          <p:spTgt spid="3">
                                            <p:txEl>
                                              <p:pRg st="3" end="3"/>
                                            </p:txEl>
                                          </p:spTgt>
                                        </p:tgtEl>
                                      </p:cBhvr>
                                      <p:to x="100000" y="100000"/>
                                    </p:animScale>
                                    <p:animScale>
                                      <p:cBhvr>
                                        <p:cTn id="74" dur="26">
                                          <p:stCondLst>
                                            <p:cond delay="1312"/>
                                          </p:stCondLst>
                                        </p:cTn>
                                        <p:tgtEl>
                                          <p:spTgt spid="3">
                                            <p:txEl>
                                              <p:pRg st="3" end="3"/>
                                            </p:txEl>
                                          </p:spTgt>
                                        </p:tgtEl>
                                      </p:cBhvr>
                                      <p:to x="100000" y="80000"/>
                                    </p:animScale>
                                    <p:animScale>
                                      <p:cBhvr>
                                        <p:cTn id="75" dur="166" decel="50000">
                                          <p:stCondLst>
                                            <p:cond delay="1338"/>
                                          </p:stCondLst>
                                        </p:cTn>
                                        <p:tgtEl>
                                          <p:spTgt spid="3">
                                            <p:txEl>
                                              <p:pRg st="3" end="3"/>
                                            </p:txEl>
                                          </p:spTgt>
                                        </p:tgtEl>
                                      </p:cBhvr>
                                      <p:to x="100000" y="100000"/>
                                    </p:animScale>
                                    <p:animScale>
                                      <p:cBhvr>
                                        <p:cTn id="76" dur="26">
                                          <p:stCondLst>
                                            <p:cond delay="1642"/>
                                          </p:stCondLst>
                                        </p:cTn>
                                        <p:tgtEl>
                                          <p:spTgt spid="3">
                                            <p:txEl>
                                              <p:pRg st="3" end="3"/>
                                            </p:txEl>
                                          </p:spTgt>
                                        </p:tgtEl>
                                      </p:cBhvr>
                                      <p:to x="100000" y="90000"/>
                                    </p:animScale>
                                    <p:animScale>
                                      <p:cBhvr>
                                        <p:cTn id="77" dur="166" decel="50000">
                                          <p:stCondLst>
                                            <p:cond delay="1668"/>
                                          </p:stCondLst>
                                        </p:cTn>
                                        <p:tgtEl>
                                          <p:spTgt spid="3">
                                            <p:txEl>
                                              <p:pRg st="3" end="3"/>
                                            </p:txEl>
                                          </p:spTgt>
                                        </p:tgtEl>
                                      </p:cBhvr>
                                      <p:to x="100000" y="100000"/>
                                    </p:animScale>
                                    <p:animScale>
                                      <p:cBhvr>
                                        <p:cTn id="78" dur="26">
                                          <p:stCondLst>
                                            <p:cond delay="1808"/>
                                          </p:stCondLst>
                                        </p:cTn>
                                        <p:tgtEl>
                                          <p:spTgt spid="3">
                                            <p:txEl>
                                              <p:pRg st="3" end="3"/>
                                            </p:txEl>
                                          </p:spTgt>
                                        </p:tgtEl>
                                      </p:cBhvr>
                                      <p:to x="100000" y="95000"/>
                                    </p:animScale>
                                    <p:animScale>
                                      <p:cBhvr>
                                        <p:cTn id="79" dur="166" decel="50000">
                                          <p:stCondLst>
                                            <p:cond delay="1834"/>
                                          </p:stCondLst>
                                        </p:cTn>
                                        <p:tgtEl>
                                          <p:spTgt spid="3">
                                            <p:txEl>
                                              <p:pRg st="3" end="3"/>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3">
                                            <p:txEl>
                                              <p:pRg st="4" end="4"/>
                                            </p:txEl>
                                          </p:spTgt>
                                        </p:tgtEl>
                                        <p:attrNameLst>
                                          <p:attrName>style.visibility</p:attrName>
                                        </p:attrNameLst>
                                      </p:cBhvr>
                                      <p:to>
                                        <p:strVal val="visible"/>
                                      </p:to>
                                    </p:set>
                                    <p:animEffect transition="in" filter="wipe(down)">
                                      <p:cBhvr>
                                        <p:cTn id="84" dur="580">
                                          <p:stCondLst>
                                            <p:cond delay="0"/>
                                          </p:stCondLst>
                                        </p:cTn>
                                        <p:tgtEl>
                                          <p:spTgt spid="3">
                                            <p:txEl>
                                              <p:pRg st="4" end="4"/>
                                            </p:txEl>
                                          </p:spTgt>
                                        </p:tgtEl>
                                      </p:cBhvr>
                                    </p:animEffect>
                                    <p:anim calcmode="lin" valueType="num">
                                      <p:cBhvr>
                                        <p:cTn id="8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3">
                                            <p:txEl>
                                              <p:pRg st="4" end="4"/>
                                            </p:txEl>
                                          </p:spTgt>
                                        </p:tgtEl>
                                      </p:cBhvr>
                                      <p:to x="100000" y="60000"/>
                                    </p:animScale>
                                    <p:animScale>
                                      <p:cBhvr>
                                        <p:cTn id="91" dur="166" decel="50000">
                                          <p:stCondLst>
                                            <p:cond delay="676"/>
                                          </p:stCondLst>
                                        </p:cTn>
                                        <p:tgtEl>
                                          <p:spTgt spid="3">
                                            <p:txEl>
                                              <p:pRg st="4" end="4"/>
                                            </p:txEl>
                                          </p:spTgt>
                                        </p:tgtEl>
                                      </p:cBhvr>
                                      <p:to x="100000" y="100000"/>
                                    </p:animScale>
                                    <p:animScale>
                                      <p:cBhvr>
                                        <p:cTn id="92" dur="26">
                                          <p:stCondLst>
                                            <p:cond delay="1312"/>
                                          </p:stCondLst>
                                        </p:cTn>
                                        <p:tgtEl>
                                          <p:spTgt spid="3">
                                            <p:txEl>
                                              <p:pRg st="4" end="4"/>
                                            </p:txEl>
                                          </p:spTgt>
                                        </p:tgtEl>
                                      </p:cBhvr>
                                      <p:to x="100000" y="80000"/>
                                    </p:animScale>
                                    <p:animScale>
                                      <p:cBhvr>
                                        <p:cTn id="93" dur="166" decel="50000">
                                          <p:stCondLst>
                                            <p:cond delay="1338"/>
                                          </p:stCondLst>
                                        </p:cTn>
                                        <p:tgtEl>
                                          <p:spTgt spid="3">
                                            <p:txEl>
                                              <p:pRg st="4" end="4"/>
                                            </p:txEl>
                                          </p:spTgt>
                                        </p:tgtEl>
                                      </p:cBhvr>
                                      <p:to x="100000" y="100000"/>
                                    </p:animScale>
                                    <p:animScale>
                                      <p:cBhvr>
                                        <p:cTn id="94" dur="26">
                                          <p:stCondLst>
                                            <p:cond delay="1642"/>
                                          </p:stCondLst>
                                        </p:cTn>
                                        <p:tgtEl>
                                          <p:spTgt spid="3">
                                            <p:txEl>
                                              <p:pRg st="4" end="4"/>
                                            </p:txEl>
                                          </p:spTgt>
                                        </p:tgtEl>
                                      </p:cBhvr>
                                      <p:to x="100000" y="90000"/>
                                    </p:animScale>
                                    <p:animScale>
                                      <p:cBhvr>
                                        <p:cTn id="95" dur="166" decel="50000">
                                          <p:stCondLst>
                                            <p:cond delay="1668"/>
                                          </p:stCondLst>
                                        </p:cTn>
                                        <p:tgtEl>
                                          <p:spTgt spid="3">
                                            <p:txEl>
                                              <p:pRg st="4" end="4"/>
                                            </p:txEl>
                                          </p:spTgt>
                                        </p:tgtEl>
                                      </p:cBhvr>
                                      <p:to x="100000" y="100000"/>
                                    </p:animScale>
                                    <p:animScale>
                                      <p:cBhvr>
                                        <p:cTn id="96" dur="26">
                                          <p:stCondLst>
                                            <p:cond delay="1808"/>
                                          </p:stCondLst>
                                        </p:cTn>
                                        <p:tgtEl>
                                          <p:spTgt spid="3">
                                            <p:txEl>
                                              <p:pRg st="4" end="4"/>
                                            </p:txEl>
                                          </p:spTgt>
                                        </p:tgtEl>
                                      </p:cBhvr>
                                      <p:to x="100000" y="95000"/>
                                    </p:animScale>
                                    <p:animScale>
                                      <p:cBhvr>
                                        <p:cTn id="97" dur="166" decel="50000">
                                          <p:stCondLst>
                                            <p:cond delay="1834"/>
                                          </p:stCondLst>
                                        </p:cTn>
                                        <p:tgtEl>
                                          <p:spTgt spid="3">
                                            <p:txEl>
                                              <p:pRg st="4" end="4"/>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3">
                                            <p:txEl>
                                              <p:pRg st="5" end="5"/>
                                            </p:txEl>
                                          </p:spTgt>
                                        </p:tgtEl>
                                        <p:attrNameLst>
                                          <p:attrName>style.visibility</p:attrName>
                                        </p:attrNameLst>
                                      </p:cBhvr>
                                      <p:to>
                                        <p:strVal val="visible"/>
                                      </p:to>
                                    </p:set>
                                    <p:animEffect transition="in" filter="wipe(down)">
                                      <p:cBhvr>
                                        <p:cTn id="102" dur="580">
                                          <p:stCondLst>
                                            <p:cond delay="0"/>
                                          </p:stCondLst>
                                        </p:cTn>
                                        <p:tgtEl>
                                          <p:spTgt spid="3">
                                            <p:txEl>
                                              <p:pRg st="5" end="5"/>
                                            </p:txEl>
                                          </p:spTgt>
                                        </p:tgtEl>
                                      </p:cBhvr>
                                    </p:animEffect>
                                    <p:anim calcmode="lin" valueType="num">
                                      <p:cBhvr>
                                        <p:cTn id="103"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8" dur="26">
                                          <p:stCondLst>
                                            <p:cond delay="650"/>
                                          </p:stCondLst>
                                        </p:cTn>
                                        <p:tgtEl>
                                          <p:spTgt spid="3">
                                            <p:txEl>
                                              <p:pRg st="5" end="5"/>
                                            </p:txEl>
                                          </p:spTgt>
                                        </p:tgtEl>
                                      </p:cBhvr>
                                      <p:to x="100000" y="60000"/>
                                    </p:animScale>
                                    <p:animScale>
                                      <p:cBhvr>
                                        <p:cTn id="109" dur="166" decel="50000">
                                          <p:stCondLst>
                                            <p:cond delay="676"/>
                                          </p:stCondLst>
                                        </p:cTn>
                                        <p:tgtEl>
                                          <p:spTgt spid="3">
                                            <p:txEl>
                                              <p:pRg st="5" end="5"/>
                                            </p:txEl>
                                          </p:spTgt>
                                        </p:tgtEl>
                                      </p:cBhvr>
                                      <p:to x="100000" y="100000"/>
                                    </p:animScale>
                                    <p:animScale>
                                      <p:cBhvr>
                                        <p:cTn id="110" dur="26">
                                          <p:stCondLst>
                                            <p:cond delay="1312"/>
                                          </p:stCondLst>
                                        </p:cTn>
                                        <p:tgtEl>
                                          <p:spTgt spid="3">
                                            <p:txEl>
                                              <p:pRg st="5" end="5"/>
                                            </p:txEl>
                                          </p:spTgt>
                                        </p:tgtEl>
                                      </p:cBhvr>
                                      <p:to x="100000" y="80000"/>
                                    </p:animScale>
                                    <p:animScale>
                                      <p:cBhvr>
                                        <p:cTn id="111" dur="166" decel="50000">
                                          <p:stCondLst>
                                            <p:cond delay="1338"/>
                                          </p:stCondLst>
                                        </p:cTn>
                                        <p:tgtEl>
                                          <p:spTgt spid="3">
                                            <p:txEl>
                                              <p:pRg st="5" end="5"/>
                                            </p:txEl>
                                          </p:spTgt>
                                        </p:tgtEl>
                                      </p:cBhvr>
                                      <p:to x="100000" y="100000"/>
                                    </p:animScale>
                                    <p:animScale>
                                      <p:cBhvr>
                                        <p:cTn id="112" dur="26">
                                          <p:stCondLst>
                                            <p:cond delay="1642"/>
                                          </p:stCondLst>
                                        </p:cTn>
                                        <p:tgtEl>
                                          <p:spTgt spid="3">
                                            <p:txEl>
                                              <p:pRg st="5" end="5"/>
                                            </p:txEl>
                                          </p:spTgt>
                                        </p:tgtEl>
                                      </p:cBhvr>
                                      <p:to x="100000" y="90000"/>
                                    </p:animScale>
                                    <p:animScale>
                                      <p:cBhvr>
                                        <p:cTn id="113" dur="166" decel="50000">
                                          <p:stCondLst>
                                            <p:cond delay="1668"/>
                                          </p:stCondLst>
                                        </p:cTn>
                                        <p:tgtEl>
                                          <p:spTgt spid="3">
                                            <p:txEl>
                                              <p:pRg st="5" end="5"/>
                                            </p:txEl>
                                          </p:spTgt>
                                        </p:tgtEl>
                                      </p:cBhvr>
                                      <p:to x="100000" y="100000"/>
                                    </p:animScale>
                                    <p:animScale>
                                      <p:cBhvr>
                                        <p:cTn id="114" dur="26">
                                          <p:stCondLst>
                                            <p:cond delay="1808"/>
                                          </p:stCondLst>
                                        </p:cTn>
                                        <p:tgtEl>
                                          <p:spTgt spid="3">
                                            <p:txEl>
                                              <p:pRg st="5" end="5"/>
                                            </p:txEl>
                                          </p:spTgt>
                                        </p:tgtEl>
                                      </p:cBhvr>
                                      <p:to x="100000" y="95000"/>
                                    </p:animScale>
                                    <p:animScale>
                                      <p:cBhvr>
                                        <p:cTn id="115"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9337138" cy="1280890"/>
          </a:xfrm>
        </p:spPr>
        <p:txBody>
          <a:bodyPr>
            <a:noAutofit/>
          </a:bodyPr>
          <a:lstStyle/>
          <a:p>
            <a:r>
              <a:rPr lang="ar-SA" sz="4000"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الظواهر النفسية في المجال الرياضي</a:t>
            </a:r>
            <a:endParaRPr lang="en-US" sz="4000"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endParaRPr>
          </a:p>
        </p:txBody>
      </p:sp>
      <p:sp>
        <p:nvSpPr>
          <p:cNvPr id="3" name="Content Placeholder 2"/>
          <p:cNvSpPr>
            <a:spLocks noGrp="1"/>
          </p:cNvSpPr>
          <p:nvPr>
            <p:ph idx="1"/>
          </p:nvPr>
        </p:nvSpPr>
        <p:spPr>
          <a:xfrm>
            <a:off x="1285875" y="2133600"/>
            <a:ext cx="10644188" cy="3777622"/>
          </a:xfrm>
          <a:blipFill>
            <a:blip r:embed="rId4"/>
            <a:tile tx="0" ty="0" sx="100000" sy="100000" flip="none" algn="tl"/>
          </a:blipFill>
        </p:spPr>
        <p:txBody>
          <a:bodyPr/>
          <a:lstStyle/>
          <a:p>
            <a:pPr algn="r" rtl="1">
              <a:buClrTx/>
              <a:buFont typeface="Wingdings" panose="05000000000000000000" pitchFamily="2" charset="2"/>
              <a:buChar char="Ø"/>
            </a:pPr>
            <a:r>
              <a:rPr lang="ar-SA" sz="3600" b="1" dirty="0" smtClean="0"/>
              <a:t>الطاقة النفسية في المجال الرياضي</a:t>
            </a:r>
            <a:r>
              <a:rPr lang="en-US" sz="3600" b="1" dirty="0" smtClean="0"/>
              <a:t>.</a:t>
            </a:r>
            <a:endParaRPr lang="ar-EG" sz="3600" b="1" dirty="0" smtClean="0"/>
          </a:p>
          <a:p>
            <a:pPr algn="r" rtl="1">
              <a:buClrTx/>
              <a:buFont typeface="Wingdings" panose="05000000000000000000" pitchFamily="2" charset="2"/>
              <a:buChar char="Ø"/>
            </a:pPr>
            <a:r>
              <a:rPr lang="ar-SA" sz="3600" b="1" dirty="0" smtClean="0"/>
              <a:t>الطلاقة النفسية</a:t>
            </a:r>
            <a:r>
              <a:rPr lang="en-US" sz="3600" b="1" dirty="0" smtClean="0"/>
              <a:t>.</a:t>
            </a:r>
            <a:endParaRPr lang="ar-EG" sz="3600" b="1" dirty="0" smtClean="0"/>
          </a:p>
          <a:p>
            <a:pPr algn="r" rtl="1">
              <a:buClrTx/>
              <a:buFont typeface="Wingdings" panose="05000000000000000000" pitchFamily="2" charset="2"/>
              <a:buChar char="Ø"/>
            </a:pPr>
            <a:r>
              <a:rPr lang="ar-SA" sz="3600" b="1" dirty="0" smtClean="0"/>
              <a:t>الضغوط النفسية</a:t>
            </a:r>
            <a:endParaRPr lang="ar-EG" sz="3600" b="1" dirty="0" smtClean="0"/>
          </a:p>
          <a:p>
            <a:pPr algn="r" rtl="1">
              <a:buClrTx/>
              <a:buFont typeface="Wingdings" panose="05000000000000000000" pitchFamily="2" charset="2"/>
              <a:buChar char="Ø"/>
            </a:pPr>
            <a:r>
              <a:rPr lang="ar-SA" sz="3600" b="1" dirty="0" smtClean="0"/>
              <a:t>الاحتراق النفسي</a:t>
            </a:r>
            <a:endParaRPr lang="ar-EG" sz="3600" b="1" dirty="0" smtClean="0"/>
          </a:p>
          <a:p>
            <a:pPr algn="r" rtl="1">
              <a:buClrTx/>
              <a:buFont typeface="Wingdings" panose="05000000000000000000" pitchFamily="2" charset="2"/>
              <a:buChar char="Ø"/>
            </a:pPr>
            <a:r>
              <a:rPr lang="ar-EG" sz="3600" b="1" dirty="0" smtClean="0"/>
              <a:t>ا</a:t>
            </a:r>
            <a:r>
              <a:rPr lang="ar-SA" sz="3600" b="1" dirty="0" smtClean="0"/>
              <a:t>لعدوان</a:t>
            </a:r>
            <a:endParaRPr lang="ar-EG" sz="3600" b="1" dirty="0" smtClean="0"/>
          </a:p>
          <a:p>
            <a:endParaRPr lang="en-US" dirty="0"/>
          </a:p>
        </p:txBody>
      </p:sp>
    </p:spTree>
    <p:extLst>
      <p:ext uri="{BB962C8B-B14F-4D97-AF65-F5344CB8AC3E}">
        <p14:creationId xmlns:p14="http://schemas.microsoft.com/office/powerpoint/2010/main" val="326601636"/>
      </p:ext>
    </p:extLst>
  </p:cSld>
  <p:clrMapOvr>
    <a:masterClrMapping/>
  </p:clrMapOvr>
  <p:transition spd="slow">
    <p:wip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arn(inVertical)">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46725" y="230410"/>
            <a:ext cx="8911687" cy="1280890"/>
          </a:xfrm>
        </p:spPr>
        <p:txBody>
          <a:bodyPr>
            <a:normAutofit/>
          </a:bodyPr>
          <a:lstStyle/>
          <a:p>
            <a:pPr algn="ctr"/>
            <a:r>
              <a:rPr lang="ar-SA" sz="4000"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الطاقة النفسية في المجال الرياض</a:t>
            </a:r>
            <a:r>
              <a:rPr lang="ar-EG" sz="4000"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ي </a:t>
            </a:r>
          </a:p>
        </p:txBody>
      </p:sp>
      <p:sp>
        <p:nvSpPr>
          <p:cNvPr id="3" name="Content Placeholder 2"/>
          <p:cNvSpPr>
            <a:spLocks noGrp="1"/>
          </p:cNvSpPr>
          <p:nvPr>
            <p:ph idx="1"/>
          </p:nvPr>
        </p:nvSpPr>
        <p:spPr>
          <a:xfrm>
            <a:off x="1432560" y="1600200"/>
            <a:ext cx="10072052" cy="3916680"/>
          </a:xfrm>
        </p:spPr>
        <p:txBody>
          <a:bodyPr>
            <a:noAutofit/>
          </a:bodyPr>
          <a:lstStyle/>
          <a:p>
            <a:pPr marL="0" indent="0" algn="r">
              <a:buNone/>
            </a:pPr>
            <a:r>
              <a:rPr lang="ar-SA" sz="3200" dirty="0">
                <a:ln>
                  <a:solidFill>
                    <a:srgbClr val="FF0000"/>
                  </a:solidFill>
                </a:ln>
                <a:solidFill>
                  <a:schemeClr val="bg2">
                    <a:lumMod val="75000"/>
                  </a:schemeClr>
                </a:solidFill>
              </a:rPr>
              <a:t>قد جاء مصطلح الطاقة النفسية حديثا وكبديل عن الاستشارة الانفعالية والتنشيط وبوجه الاخص في عام 1978 حيث تهدف الجهود الكبيرة التى يبذلها الملاك التدريبي والادارة ومجموعة العناصر الاخرى للوصول بكل فرد من افراد الفريق الى الحالة البدنية والنفسية المثلى من </a:t>
            </a:r>
            <a:r>
              <a:rPr lang="ar-SA" sz="3200" dirty="0" smtClean="0">
                <a:ln>
                  <a:solidFill>
                    <a:srgbClr val="FF0000"/>
                  </a:solidFill>
                </a:ln>
                <a:solidFill>
                  <a:schemeClr val="bg2">
                    <a:lumMod val="75000"/>
                  </a:schemeClr>
                </a:solidFill>
              </a:rPr>
              <a:t>خلال</a:t>
            </a:r>
            <a:r>
              <a:rPr lang="en-US" sz="3200" dirty="0" smtClean="0">
                <a:ln>
                  <a:solidFill>
                    <a:srgbClr val="FF0000"/>
                  </a:solidFill>
                </a:ln>
                <a:solidFill>
                  <a:schemeClr val="bg2">
                    <a:lumMod val="75000"/>
                  </a:schemeClr>
                </a:solidFill>
              </a:rPr>
              <a:t> </a:t>
            </a:r>
            <a:r>
              <a:rPr lang="ar-SA" sz="3200" dirty="0" smtClean="0">
                <a:ln>
                  <a:solidFill>
                    <a:srgbClr val="FF0000"/>
                  </a:solidFill>
                </a:ln>
                <a:solidFill>
                  <a:schemeClr val="bg2">
                    <a:lumMod val="75000"/>
                  </a:schemeClr>
                </a:solidFill>
              </a:rPr>
              <a:t>تحقيق </a:t>
            </a:r>
            <a:r>
              <a:rPr lang="ar-SA" sz="3200" dirty="0">
                <a:ln>
                  <a:solidFill>
                    <a:srgbClr val="FF0000"/>
                  </a:solidFill>
                </a:ln>
                <a:solidFill>
                  <a:schemeClr val="bg2">
                    <a:lumMod val="75000"/>
                  </a:schemeClr>
                </a:solidFill>
              </a:rPr>
              <a:t>متطلبات الوصول الى ذلك الهدف . فأذن الطاقة النفسية تعرف على انها الشدة والحيوية والنشاط الذى يؤدى بها العقل الوظائف الموكلة اليه</a:t>
            </a:r>
            <a:r>
              <a:rPr lang="en-US" sz="3200" dirty="0" smtClean="0">
                <a:ln>
                  <a:solidFill>
                    <a:srgbClr val="FF0000"/>
                  </a:solidFill>
                </a:ln>
                <a:solidFill>
                  <a:schemeClr val="bg2">
                    <a:lumMod val="75000"/>
                  </a:schemeClr>
                </a:solidFill>
              </a:rPr>
              <a:t>.</a:t>
            </a:r>
            <a:br>
              <a:rPr lang="en-US" sz="3200" dirty="0" smtClean="0">
                <a:ln>
                  <a:solidFill>
                    <a:srgbClr val="FF0000"/>
                  </a:solidFill>
                </a:ln>
                <a:solidFill>
                  <a:schemeClr val="bg2">
                    <a:lumMod val="75000"/>
                  </a:schemeClr>
                </a:solidFill>
              </a:rPr>
            </a:br>
            <a:r>
              <a:rPr lang="ar-SA" sz="3200" dirty="0" smtClean="0">
                <a:ln>
                  <a:solidFill>
                    <a:srgbClr val="FF0000"/>
                  </a:solidFill>
                </a:ln>
                <a:solidFill>
                  <a:schemeClr val="bg2">
                    <a:lumMod val="75000"/>
                  </a:schemeClr>
                </a:solidFill>
              </a:rPr>
              <a:t>ينظر </a:t>
            </a:r>
            <a:r>
              <a:rPr lang="ar-SA" sz="3200" dirty="0">
                <a:ln>
                  <a:solidFill>
                    <a:srgbClr val="FF0000"/>
                  </a:solidFill>
                </a:ln>
                <a:solidFill>
                  <a:schemeClr val="bg2">
                    <a:lumMod val="75000"/>
                  </a:schemeClr>
                </a:solidFill>
              </a:rPr>
              <a:t>الى الطاقة النفسية على انها اكثر من نوع من النشاط والحيوية او الشدة لوظائف العقل واساسها الدفاعية </a:t>
            </a:r>
            <a:endParaRPr lang="ar-EG" sz="3200" dirty="0">
              <a:ln>
                <a:solidFill>
                  <a:srgbClr val="FF0000"/>
                </a:solidFill>
              </a:ln>
              <a:solidFill>
                <a:schemeClr val="bg2">
                  <a:lumMod val="75000"/>
                </a:schemeClr>
              </a:solidFill>
            </a:endParaRPr>
          </a:p>
        </p:txBody>
      </p:sp>
    </p:spTree>
    <p:extLst>
      <p:ext uri="{BB962C8B-B14F-4D97-AF65-F5344CB8AC3E}">
        <p14:creationId xmlns:p14="http://schemas.microsoft.com/office/powerpoint/2010/main" val="3603763100"/>
      </p:ext>
    </p:extLst>
  </p:cSld>
  <p:clrMapOvr>
    <a:masterClrMapping/>
  </p:clrMapOvr>
  <p:transition spd="slow">
    <p:randomBar/>
    <p:sndAc>
      <p:stSnd>
        <p:snd r:embed="rId2" name="camera.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602325" y="293910"/>
            <a:ext cx="8911687" cy="1280890"/>
          </a:xfrm>
        </p:spPr>
        <p:txBody>
          <a:bodyPr>
            <a:normAutofit fontScale="90000"/>
          </a:bodyPr>
          <a:lstStyle/>
          <a:p>
            <a:pPr algn="ctr"/>
            <a:r>
              <a:rPr lang="en-US" b="1" dirty="0"/>
              <a:t> </a:t>
            </a:r>
            <a:r>
              <a:rPr lang="ar-SA" sz="4000"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مصادر تعبئة الطاقة النفسية في المجال الرياض</a:t>
            </a:r>
            <a:r>
              <a:rPr lang="ar-EG" sz="4000"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ي</a:t>
            </a:r>
            <a:r>
              <a:rPr lang="ar-SA" sz="4000"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 </a:t>
            </a:r>
            <a:endParaRPr lang="en-US" sz="4000"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endParaRPr>
          </a:p>
        </p:txBody>
      </p:sp>
      <p:sp>
        <p:nvSpPr>
          <p:cNvPr id="3" name="عنصر نائب للمحتوى 2"/>
          <p:cNvSpPr>
            <a:spLocks noGrp="1"/>
          </p:cNvSpPr>
          <p:nvPr>
            <p:ph idx="1"/>
          </p:nvPr>
        </p:nvSpPr>
        <p:spPr>
          <a:xfrm>
            <a:off x="896620" y="1758462"/>
            <a:ext cx="11026726" cy="5099538"/>
          </a:xfrm>
          <a:blipFill>
            <a:blip r:embed="rId4"/>
            <a:tile tx="0" ty="0" sx="100000" sy="100000" flip="none" algn="tl"/>
          </a:blipFill>
        </p:spPr>
        <p:txBody>
          <a:bodyPr>
            <a:noAutofit/>
          </a:bodyPr>
          <a:lstStyle/>
          <a:p>
            <a:pPr marL="0" indent="0" algn="r">
              <a:buNone/>
            </a:pPr>
            <a:r>
              <a:rPr lang="en-US" sz="2400" b="1" dirty="0" smtClean="0">
                <a:solidFill>
                  <a:srgbClr val="FF0000"/>
                </a:solidFill>
              </a:rPr>
              <a:t> :</a:t>
            </a:r>
            <a:r>
              <a:rPr lang="ar-SA" sz="2400" b="1" dirty="0">
                <a:solidFill>
                  <a:srgbClr val="FF0000"/>
                </a:solidFill>
              </a:rPr>
              <a:t>المصادر الايجابية</a:t>
            </a:r>
            <a:r>
              <a:rPr lang="ar-SA" sz="2400" b="1" dirty="0"/>
              <a:t> </a:t>
            </a:r>
            <a:endParaRPr lang="en-US" sz="2400" b="1" dirty="0" smtClean="0"/>
          </a:p>
          <a:p>
            <a:pPr marL="0" indent="0" algn="ctr" rtl="1">
              <a:buNone/>
            </a:pPr>
            <a:endParaRPr lang="en-US" dirty="0" smtClean="0"/>
          </a:p>
          <a:p>
            <a:pPr marL="0" indent="0" algn="r" rtl="1">
              <a:buNone/>
            </a:pPr>
            <a:r>
              <a:rPr lang="ar-SA" b="1" dirty="0" smtClean="0">
                <a:solidFill>
                  <a:srgbClr val="7030A0"/>
                </a:solidFill>
              </a:rPr>
              <a:t>الاثارة </a:t>
            </a:r>
            <a:r>
              <a:rPr lang="ar-SA" b="1" dirty="0" smtClean="0"/>
              <a:t>:</a:t>
            </a:r>
            <a:r>
              <a:rPr lang="ar-EG" b="1" dirty="0" smtClean="0"/>
              <a:t>-   </a:t>
            </a:r>
            <a:r>
              <a:rPr lang="ar-SA" dirty="0" smtClean="0"/>
              <a:t>تتم من خلال استخدام المدرب الاجراءات تجعل البيئة الرياضية اكثر تشويق ومتعة للاعب</a:t>
            </a:r>
            <a:r>
              <a:rPr lang="en-US" dirty="0" smtClean="0"/>
              <a:t> .</a:t>
            </a:r>
            <a:endParaRPr lang="ar-EG" dirty="0" smtClean="0"/>
          </a:p>
          <a:p>
            <a:pPr marL="0" indent="0" algn="r" rtl="1">
              <a:buNone/>
            </a:pPr>
            <a:r>
              <a:rPr lang="en-US" dirty="0"/>
              <a:t/>
            </a:r>
            <a:br>
              <a:rPr lang="en-US" dirty="0"/>
            </a:br>
            <a:r>
              <a:rPr lang="ar-SA" dirty="0" smtClean="0">
                <a:solidFill>
                  <a:srgbClr val="7030A0"/>
                </a:solidFill>
              </a:rPr>
              <a:t>المتعة </a:t>
            </a:r>
            <a:r>
              <a:rPr lang="ar-SA" dirty="0"/>
              <a:t>:-  وتتم من خلال تصوير العملية التدريبية والممارسة العملية السهلة يحس اللااعب من خلالها بسرور </a:t>
            </a:r>
            <a:r>
              <a:rPr lang="ar-SA" dirty="0" smtClean="0"/>
              <a:t>بالاداء.</a:t>
            </a:r>
            <a:endParaRPr lang="en-US" dirty="0" smtClean="0"/>
          </a:p>
          <a:p>
            <a:pPr marL="0" indent="0" algn="r">
              <a:buNone/>
            </a:pPr>
            <a:r>
              <a:rPr lang="en-US" b="1" dirty="0" smtClean="0"/>
              <a:t>      </a:t>
            </a:r>
            <a:r>
              <a:rPr lang="ar-SA" dirty="0" smtClean="0">
                <a:solidFill>
                  <a:srgbClr val="7030A0"/>
                </a:solidFill>
              </a:rPr>
              <a:t>التحدي</a:t>
            </a:r>
            <a:r>
              <a:rPr lang="ar-SA" dirty="0" smtClean="0"/>
              <a:t> :-  يجب أن يتم رسم أحداث اللاعب في حدود قدرات</a:t>
            </a:r>
            <a:endParaRPr lang="en-US" dirty="0">
              <a:solidFill>
                <a:srgbClr val="7030A0"/>
              </a:solidFill>
            </a:endParaRPr>
          </a:p>
          <a:p>
            <a:pPr algn="r">
              <a:buFontTx/>
              <a:buChar char="-"/>
            </a:pPr>
            <a:r>
              <a:rPr lang="ar-SA" b="1" dirty="0" smtClean="0"/>
              <a:t>ا</a:t>
            </a:r>
            <a:r>
              <a:rPr lang="ar-SA" dirty="0">
                <a:solidFill>
                  <a:srgbClr val="7030A0"/>
                </a:solidFill>
              </a:rPr>
              <a:t>لقلق الميسر</a:t>
            </a:r>
            <a:r>
              <a:rPr lang="ar-SA" dirty="0" smtClean="0"/>
              <a:t>:-  قد يكون قوة دافعة ايجابية مما يجعل المدرب يعمل على عدم تخطي الحد الفاصل ليكون </a:t>
            </a:r>
            <a:endParaRPr lang="en-US" dirty="0" smtClean="0"/>
          </a:p>
          <a:p>
            <a:pPr marL="0" indent="0" algn="r">
              <a:buNone/>
            </a:pPr>
            <a:r>
              <a:rPr lang="en-US" dirty="0" smtClean="0"/>
              <a:t>          </a:t>
            </a:r>
            <a:r>
              <a:rPr lang="ar-EG" dirty="0" smtClean="0"/>
              <a:t>                      </a:t>
            </a:r>
            <a:r>
              <a:rPr lang="ar-SA" dirty="0" smtClean="0"/>
              <a:t>القلق سلبي .</a:t>
            </a:r>
            <a:r>
              <a:rPr lang="en-US" dirty="0" smtClean="0"/>
              <a:t> </a:t>
            </a:r>
          </a:p>
          <a:p>
            <a:pPr marL="0" indent="0" algn="r">
              <a:buNone/>
            </a:pPr>
            <a:r>
              <a:rPr lang="ar-SA" b="1" dirty="0">
                <a:solidFill>
                  <a:srgbClr val="7030A0"/>
                </a:solidFill>
              </a:rPr>
              <a:t>الثقة بالنفس </a:t>
            </a:r>
            <a:r>
              <a:rPr lang="ar-SA" dirty="0" smtClean="0"/>
              <a:t>:- يجب ان يؤمن اللاعب بقدراتة على النجاح والتفوق وان اداءه سيكون جيدا في المنافسة وان قدراتهة </a:t>
            </a:r>
            <a:r>
              <a:rPr lang="ar-EG" dirty="0" smtClean="0"/>
              <a:t>                        </a:t>
            </a:r>
            <a:r>
              <a:rPr lang="ar-SA" dirty="0" smtClean="0"/>
              <a:t>تؤهلة الى ذلك .</a:t>
            </a:r>
            <a:endParaRPr lang="en-US" dirty="0" smtClean="0"/>
          </a:p>
          <a:p>
            <a:pPr marL="0" indent="0" algn="r">
              <a:buNone/>
            </a:pPr>
            <a:r>
              <a:rPr lang="ar-SA" b="1" dirty="0" smtClean="0">
                <a:solidFill>
                  <a:srgbClr val="7030A0"/>
                </a:solidFill>
              </a:rPr>
              <a:t>الطموح </a:t>
            </a:r>
            <a:r>
              <a:rPr lang="ar-SA" dirty="0" smtClean="0"/>
              <a:t>:- يجب ان يتميز طموح اللاعب بالقرب من مقدرته وبعيدا عن المبالغة بحيث يمكن الوصول اليه</a:t>
            </a:r>
            <a:r>
              <a:rPr lang="en-US" dirty="0" smtClean="0"/>
              <a:t>.</a:t>
            </a:r>
            <a:br>
              <a:rPr lang="en-US" dirty="0" smtClean="0"/>
            </a:br>
            <a:r>
              <a:rPr lang="en-US" dirty="0" smtClean="0"/>
              <a:t/>
            </a:r>
            <a:br>
              <a:rPr lang="en-US" dirty="0" smtClean="0"/>
            </a:br>
            <a:r>
              <a:rPr lang="en-US" b="1" dirty="0" smtClean="0"/>
              <a:t>.</a:t>
            </a:r>
            <a:br>
              <a:rPr lang="en-US" b="1" dirty="0" smtClean="0"/>
            </a:br>
            <a:r>
              <a:rPr lang="en-US" dirty="0" smtClean="0"/>
              <a:t>.</a:t>
            </a:r>
            <a:endParaRPr lang="en-US" b="1" dirty="0"/>
          </a:p>
        </p:txBody>
      </p:sp>
    </p:spTree>
    <p:extLst>
      <p:ext uri="{BB962C8B-B14F-4D97-AF65-F5344CB8AC3E}">
        <p14:creationId xmlns:p14="http://schemas.microsoft.com/office/powerpoint/2010/main" val="296299621"/>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5" name="camera.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المصادر السلبية </a:t>
            </a:r>
            <a:endParaRPr lang="ar-EG"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endParaRPr>
          </a:p>
        </p:txBody>
      </p:sp>
      <p:sp>
        <p:nvSpPr>
          <p:cNvPr id="3" name="Content Placeholder 2"/>
          <p:cNvSpPr>
            <a:spLocks noGrp="1"/>
          </p:cNvSpPr>
          <p:nvPr>
            <p:ph idx="1"/>
          </p:nvPr>
        </p:nvSpPr>
        <p:spPr>
          <a:xfrm>
            <a:off x="101600" y="1691640"/>
            <a:ext cx="11950700" cy="5059680"/>
          </a:xfrm>
        </p:spPr>
        <p:txBody>
          <a:bodyPr>
            <a:noAutofit/>
          </a:bodyPr>
          <a:lstStyle/>
          <a:p>
            <a:pPr marL="0" indent="0" algn="r">
              <a:buNone/>
            </a:pPr>
            <a:r>
              <a:rPr lang="ar-SA" sz="2800" dirty="0" smtClean="0">
                <a:solidFill>
                  <a:srgbClr val="FF0000"/>
                </a:solidFill>
              </a:rPr>
              <a:t>التوت</a:t>
            </a:r>
            <a:r>
              <a:rPr lang="ar-EG" sz="2800" dirty="0" smtClean="0">
                <a:solidFill>
                  <a:srgbClr val="FF0000"/>
                </a:solidFill>
              </a:rPr>
              <a:t>ر</a:t>
            </a:r>
          </a:p>
          <a:p>
            <a:pPr marL="0" indent="0" algn="r">
              <a:buNone/>
            </a:pPr>
            <a:endParaRPr lang="en-US" sz="2800" dirty="0" smtClean="0">
              <a:solidFill>
                <a:srgbClr val="FF0000"/>
              </a:solidFill>
            </a:endParaRPr>
          </a:p>
          <a:p>
            <a:pPr marL="0" indent="0" algn="r">
              <a:buNone/>
            </a:pPr>
            <a:r>
              <a:rPr lang="ar-SA" sz="2800" dirty="0" smtClean="0">
                <a:solidFill>
                  <a:srgbClr val="FF0000"/>
                </a:solidFill>
              </a:rPr>
              <a:t>القلق المعس</a:t>
            </a:r>
            <a:r>
              <a:rPr lang="ar-EG" sz="2800" dirty="0" smtClean="0">
                <a:solidFill>
                  <a:srgbClr val="FF0000"/>
                </a:solidFill>
              </a:rPr>
              <a:t>ر</a:t>
            </a:r>
          </a:p>
          <a:p>
            <a:pPr marL="0" indent="0" algn="r">
              <a:buNone/>
            </a:pPr>
            <a:endParaRPr lang="en-US" sz="2800" dirty="0" smtClean="0">
              <a:solidFill>
                <a:srgbClr val="FF0000"/>
              </a:solidFill>
            </a:endParaRPr>
          </a:p>
          <a:p>
            <a:pPr marL="0" indent="0" algn="r">
              <a:buNone/>
            </a:pPr>
            <a:r>
              <a:rPr lang="en-US" sz="2800" dirty="0" smtClean="0">
                <a:solidFill>
                  <a:srgbClr val="FF0000"/>
                </a:solidFill>
              </a:rPr>
              <a:t>     </a:t>
            </a:r>
            <a:r>
              <a:rPr lang="ar-SA" sz="2800" dirty="0" smtClean="0">
                <a:solidFill>
                  <a:srgbClr val="FF0000"/>
                </a:solidFill>
              </a:rPr>
              <a:t>الغضب</a:t>
            </a:r>
            <a:endParaRPr lang="ar-EG" sz="2800" dirty="0" smtClean="0">
              <a:solidFill>
                <a:srgbClr val="FF0000"/>
              </a:solidFill>
            </a:endParaRPr>
          </a:p>
          <a:p>
            <a:pPr marL="0" indent="0" algn="r">
              <a:buNone/>
            </a:pPr>
            <a:r>
              <a:rPr lang="ar-SA" sz="2800" dirty="0" smtClean="0">
                <a:solidFill>
                  <a:srgbClr val="FF0000"/>
                </a:solidFill>
              </a:rPr>
              <a:t> </a:t>
            </a:r>
            <a:endParaRPr lang="en-US" sz="2800" dirty="0" smtClean="0">
              <a:solidFill>
                <a:srgbClr val="FF0000"/>
              </a:solidFill>
            </a:endParaRPr>
          </a:p>
          <a:p>
            <a:pPr marL="0" indent="0" algn="r">
              <a:buNone/>
            </a:pPr>
            <a:r>
              <a:rPr lang="ar-SA" sz="2800" dirty="0" smtClean="0">
                <a:solidFill>
                  <a:srgbClr val="FF0000"/>
                </a:solidFill>
              </a:rPr>
              <a:t>النتائج السلبية في المنافسا</a:t>
            </a:r>
            <a:r>
              <a:rPr lang="ar-EG" sz="2800" dirty="0" smtClean="0">
                <a:solidFill>
                  <a:srgbClr val="FF0000"/>
                </a:solidFill>
              </a:rPr>
              <a:t>ت</a:t>
            </a:r>
            <a:r>
              <a:rPr lang="en-US" sz="2800" dirty="0" smtClean="0">
                <a:solidFill>
                  <a:srgbClr val="FF0000"/>
                </a:solidFill>
              </a:rPr>
              <a:t/>
            </a:r>
            <a:br>
              <a:rPr lang="en-US" sz="2800" dirty="0" smtClean="0">
                <a:solidFill>
                  <a:srgbClr val="FF0000"/>
                </a:solidFill>
              </a:rPr>
            </a:br>
            <a:endParaRPr lang="ar-EG" sz="2800" dirty="0">
              <a:solidFill>
                <a:srgbClr val="FF0000"/>
              </a:solidFill>
            </a:endParaRPr>
          </a:p>
        </p:txBody>
      </p:sp>
    </p:spTree>
    <p:extLst>
      <p:ext uri="{BB962C8B-B14F-4D97-AF65-F5344CB8AC3E}">
        <p14:creationId xmlns:p14="http://schemas.microsoft.com/office/powerpoint/2010/main" val="2034693721"/>
      </p:ext>
    </p:extLst>
  </p:cSld>
  <p:clrMapOvr>
    <a:masterClrMapping/>
  </p:clrMapOvr>
  <p:transition spd="slow">
    <p:pull/>
    <p:sndAc>
      <p:stSnd>
        <p:snd r:embed="rId2" name="camera.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951" y="371475"/>
            <a:ext cx="9618662" cy="1128713"/>
          </a:xfrm>
        </p:spPr>
        <p:txBody>
          <a:bodyPr>
            <a:normAutofit fontScale="90000"/>
          </a:bodyPr>
          <a:lstStyle/>
          <a:p>
            <a:pPr algn="ctr" rtl="1"/>
            <a:r>
              <a:rPr lang="ar-SA"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مفهوم الأعداد </a:t>
            </a:r>
            <a:r>
              <a:rPr lang="ar-SA" b="1" dirty="0" smtClean="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النفسي</a:t>
            </a:r>
            <a:r>
              <a:rPr lang="en-US"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
            </a:r>
            <a:br>
              <a:rPr lang="en-US"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br>
            <a:endParaRPr lang="en-US"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endParaRPr>
          </a:p>
        </p:txBody>
      </p:sp>
      <p:sp>
        <p:nvSpPr>
          <p:cNvPr id="3" name="Content Placeholder 2"/>
          <p:cNvSpPr>
            <a:spLocks noGrp="1"/>
          </p:cNvSpPr>
          <p:nvPr>
            <p:ph idx="1"/>
          </p:nvPr>
        </p:nvSpPr>
        <p:spPr>
          <a:xfrm>
            <a:off x="1728789" y="1500188"/>
            <a:ext cx="10329862" cy="5000625"/>
          </a:xfrm>
        </p:spPr>
        <p:txBody>
          <a:bodyPr>
            <a:noAutofit/>
          </a:bodyPr>
          <a:lstStyle/>
          <a:p>
            <a:pPr marL="0" indent="0" algn="just" rtl="1">
              <a:buNone/>
            </a:pPr>
            <a:r>
              <a:rPr lang="ar-SA" sz="4000" dirty="0"/>
              <a:t>الإجراءات التربوية التي تعمل على منع عمليات الاستثارة او الكف الزائدة او المنخفضة التي تؤثر سلبا على مستوى الانجاز الرياضي ,كما تساعد على التكيف مع مواقف وظروف المنافسة الرياضية وما يرتبط بها من أعباء نفسية مما يؤدي الى الإقلال من الإحساس بالخوف والتوتر والقلق النفسي وعدم الثقة ,تلك العوامل التي تؤدي الى انخفاض مستوى الانجاز الرياضي</a:t>
            </a:r>
            <a:endParaRPr lang="en-US" sz="4000" dirty="0"/>
          </a:p>
        </p:txBody>
      </p:sp>
    </p:spTree>
    <p:extLst>
      <p:ext uri="{BB962C8B-B14F-4D97-AF65-F5344CB8AC3E}">
        <p14:creationId xmlns:p14="http://schemas.microsoft.com/office/powerpoint/2010/main" val="2513235510"/>
      </p:ext>
    </p:extLst>
  </p:cSld>
  <p:clrMapOvr>
    <a:masterClrMapping/>
  </p:clrMapOvr>
  <p:transition spd="slow">
    <p:wip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1" y="624110"/>
            <a:ext cx="10056812" cy="1052290"/>
          </a:xfrm>
        </p:spPr>
        <p:txBody>
          <a:bodyPr>
            <a:noAutofit/>
          </a:bodyPr>
          <a:lstStyle/>
          <a:p>
            <a:pPr algn="ctr"/>
            <a:r>
              <a:rPr lang="ar-SA"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وبهذا يرتبط مفهوم الطاقة النفسية بمصطلحات وهي</a:t>
            </a:r>
            <a:r>
              <a:rPr lang="en-US" dirty="0">
                <a:solidFill>
                  <a:srgbClr val="FF0000"/>
                </a:solidFill>
              </a:rPr>
              <a:t>.</a:t>
            </a:r>
            <a:br>
              <a:rPr lang="en-US" dirty="0">
                <a:solidFill>
                  <a:srgbClr val="FF0000"/>
                </a:solidFill>
              </a:rPr>
            </a:br>
            <a:endParaRPr lang="ar-EG" dirty="0">
              <a:solidFill>
                <a:srgbClr val="FF0000"/>
              </a:solidFill>
            </a:endParaRPr>
          </a:p>
        </p:txBody>
      </p:sp>
      <p:sp>
        <p:nvSpPr>
          <p:cNvPr id="3" name="Content Placeholder 2"/>
          <p:cNvSpPr>
            <a:spLocks noGrp="1"/>
          </p:cNvSpPr>
          <p:nvPr>
            <p:ph idx="1"/>
          </p:nvPr>
        </p:nvSpPr>
        <p:spPr>
          <a:xfrm>
            <a:off x="812800" y="2133600"/>
            <a:ext cx="10691812" cy="4483100"/>
          </a:xfrm>
        </p:spPr>
        <p:txBody>
          <a:bodyPr/>
          <a:lstStyle/>
          <a:p>
            <a:pPr marL="0" indent="0" algn="r">
              <a:buNone/>
            </a:pPr>
            <a:r>
              <a:rPr lang="ar-SA" b="1" dirty="0">
                <a:ln>
                  <a:solidFill>
                    <a:srgbClr val="FF0000"/>
                  </a:solidFill>
                </a:ln>
                <a:solidFill>
                  <a:srgbClr val="FFFF00"/>
                </a:solidFill>
              </a:rPr>
              <a:t>تعبئة الطاقة </a:t>
            </a:r>
            <a:r>
              <a:rPr lang="ar-SA" b="1" dirty="0" smtClean="0">
                <a:ln>
                  <a:solidFill>
                    <a:srgbClr val="FF0000"/>
                  </a:solidFill>
                </a:ln>
                <a:solidFill>
                  <a:srgbClr val="FFFF00"/>
                </a:solidFill>
              </a:rPr>
              <a:t>النفسية </a:t>
            </a:r>
            <a:endParaRPr lang="en-US" b="1" dirty="0" smtClean="0">
              <a:ln>
                <a:solidFill>
                  <a:srgbClr val="FF0000"/>
                </a:solidFill>
              </a:ln>
              <a:solidFill>
                <a:srgbClr val="FFFF00"/>
              </a:solidFill>
            </a:endParaRPr>
          </a:p>
          <a:p>
            <a:pPr marL="0" indent="0" algn="r">
              <a:buNone/>
            </a:pPr>
            <a:r>
              <a:rPr lang="ar-SA" b="1" dirty="0" smtClean="0">
                <a:ln>
                  <a:solidFill>
                    <a:srgbClr val="FF0000"/>
                  </a:solidFill>
                </a:ln>
                <a:solidFill>
                  <a:srgbClr val="FFFF00"/>
                </a:solidFill>
              </a:rPr>
              <a:t>وهي الاجراءات التي يتخذها المدرب او المرشد مع اللاعب او اللاعب مع النفسية في بعض الاحيان</a:t>
            </a:r>
            <a:r>
              <a:rPr lang="en-US" b="1" dirty="0" smtClean="0">
                <a:ln>
                  <a:solidFill>
                    <a:srgbClr val="FF0000"/>
                  </a:solidFill>
                </a:ln>
                <a:solidFill>
                  <a:srgbClr val="FFFF00"/>
                </a:solidFill>
              </a:rPr>
              <a:t/>
            </a:r>
            <a:br>
              <a:rPr lang="en-US" b="1" dirty="0" smtClean="0">
                <a:ln>
                  <a:solidFill>
                    <a:srgbClr val="FF0000"/>
                  </a:solidFill>
                </a:ln>
                <a:solidFill>
                  <a:srgbClr val="FFFF00"/>
                </a:solidFill>
              </a:rPr>
            </a:br>
            <a:r>
              <a:rPr lang="en-US" b="1" dirty="0" smtClean="0">
                <a:ln>
                  <a:solidFill>
                    <a:srgbClr val="FF0000"/>
                  </a:solidFill>
                </a:ln>
                <a:solidFill>
                  <a:srgbClr val="FFFF00"/>
                </a:solidFill>
              </a:rPr>
              <a:t/>
            </a:r>
            <a:br>
              <a:rPr lang="en-US" b="1" dirty="0" smtClean="0">
                <a:ln>
                  <a:solidFill>
                    <a:srgbClr val="FF0000"/>
                  </a:solidFill>
                </a:ln>
                <a:solidFill>
                  <a:srgbClr val="FFFF00"/>
                </a:solidFill>
              </a:rPr>
            </a:br>
            <a:r>
              <a:rPr lang="ar-SA" b="1" dirty="0" smtClean="0">
                <a:ln>
                  <a:solidFill>
                    <a:srgbClr val="FF0000"/>
                  </a:solidFill>
                </a:ln>
                <a:solidFill>
                  <a:srgbClr val="FFFF00"/>
                </a:solidFill>
              </a:rPr>
              <a:t>انهيار الطاقة النفسية </a:t>
            </a:r>
            <a:endParaRPr lang="en-US" b="1" dirty="0" smtClean="0">
              <a:ln>
                <a:solidFill>
                  <a:srgbClr val="FF0000"/>
                </a:solidFill>
              </a:ln>
              <a:solidFill>
                <a:srgbClr val="FFFF00"/>
              </a:solidFill>
            </a:endParaRPr>
          </a:p>
          <a:p>
            <a:pPr marL="0" indent="0" algn="r">
              <a:buNone/>
            </a:pPr>
            <a:r>
              <a:rPr lang="ar-SA" b="1" dirty="0" smtClean="0">
                <a:ln>
                  <a:solidFill>
                    <a:srgbClr val="FF0000"/>
                  </a:solidFill>
                </a:ln>
                <a:solidFill>
                  <a:srgbClr val="FFFF00"/>
                </a:solidFill>
              </a:rPr>
              <a:t>تحدث عندما تزداد التعبئة النفسية بدرجة كبيرة ويكون مصدرها سلبيا</a:t>
            </a:r>
            <a:r>
              <a:rPr lang="en-US" b="1" dirty="0" smtClean="0">
                <a:ln>
                  <a:solidFill>
                    <a:srgbClr val="FF0000"/>
                  </a:solidFill>
                </a:ln>
                <a:solidFill>
                  <a:srgbClr val="FFFF00"/>
                </a:solidFill>
              </a:rPr>
              <a:t/>
            </a:r>
            <a:br>
              <a:rPr lang="en-US" b="1" dirty="0" smtClean="0">
                <a:ln>
                  <a:solidFill>
                    <a:srgbClr val="FF0000"/>
                  </a:solidFill>
                </a:ln>
                <a:solidFill>
                  <a:srgbClr val="FFFF00"/>
                </a:solidFill>
              </a:rPr>
            </a:br>
            <a:r>
              <a:rPr lang="en-US" b="1" dirty="0" smtClean="0">
                <a:ln>
                  <a:solidFill>
                    <a:srgbClr val="FF0000"/>
                  </a:solidFill>
                </a:ln>
                <a:solidFill>
                  <a:srgbClr val="FFFF00"/>
                </a:solidFill>
              </a:rPr>
              <a:t/>
            </a:r>
            <a:br>
              <a:rPr lang="en-US" b="1" dirty="0" smtClean="0">
                <a:ln>
                  <a:solidFill>
                    <a:srgbClr val="FF0000"/>
                  </a:solidFill>
                </a:ln>
                <a:solidFill>
                  <a:srgbClr val="FFFF00"/>
                </a:solidFill>
              </a:rPr>
            </a:br>
            <a:r>
              <a:rPr lang="ar-SA" b="1" dirty="0" smtClean="0">
                <a:ln>
                  <a:solidFill>
                    <a:srgbClr val="FF0000"/>
                  </a:solidFill>
                </a:ln>
                <a:solidFill>
                  <a:srgbClr val="FFFF00"/>
                </a:solidFill>
              </a:rPr>
              <a:t>الطاقة النفسية المثلى </a:t>
            </a:r>
            <a:endParaRPr lang="en-US" b="1" dirty="0" smtClean="0">
              <a:ln>
                <a:solidFill>
                  <a:srgbClr val="FF0000"/>
                </a:solidFill>
              </a:ln>
              <a:solidFill>
                <a:srgbClr val="FFFF00"/>
              </a:solidFill>
            </a:endParaRPr>
          </a:p>
          <a:p>
            <a:pPr marL="0" indent="0" algn="r">
              <a:buNone/>
            </a:pPr>
            <a:r>
              <a:rPr lang="ar-SA" b="1" dirty="0" smtClean="0">
                <a:ln>
                  <a:solidFill>
                    <a:srgbClr val="FF0000"/>
                  </a:solidFill>
                </a:ln>
                <a:solidFill>
                  <a:srgbClr val="FFFF00"/>
                </a:solidFill>
              </a:rPr>
              <a:t>هي </a:t>
            </a:r>
            <a:r>
              <a:rPr lang="ar-SA" b="1" dirty="0">
                <a:ln>
                  <a:solidFill>
                    <a:srgbClr val="FF0000"/>
                  </a:solidFill>
                </a:ln>
                <a:solidFill>
                  <a:srgbClr val="FFFF00"/>
                </a:solidFill>
              </a:rPr>
              <a:t>افضل حالة لدى اللاعب من حيث الاستعداد النفسي ويطلق عليها حالة الطلاقة النفسية</a:t>
            </a:r>
            <a:r>
              <a:rPr lang="en-US" b="1" dirty="0">
                <a:ln>
                  <a:solidFill>
                    <a:srgbClr val="FF0000"/>
                  </a:solidFill>
                </a:ln>
                <a:solidFill>
                  <a:srgbClr val="FFFF00"/>
                </a:solidFill>
              </a:rPr>
              <a:t> </a:t>
            </a:r>
            <a:r>
              <a:rPr lang="en-US" dirty="0"/>
              <a:t/>
            </a:r>
            <a:br>
              <a:rPr lang="en-US" dirty="0"/>
            </a:br>
            <a:r>
              <a:rPr lang="en-US" dirty="0"/>
              <a:t/>
            </a:r>
            <a:br>
              <a:rPr lang="en-US" dirty="0"/>
            </a:br>
            <a:endParaRPr lang="ar-EG" dirty="0"/>
          </a:p>
        </p:txBody>
      </p:sp>
      <p:sp>
        <p:nvSpPr>
          <p:cNvPr id="4" name="TextBox 3"/>
          <p:cNvSpPr txBox="1"/>
          <p:nvPr/>
        </p:nvSpPr>
        <p:spPr>
          <a:xfrm>
            <a:off x="200418" y="6343916"/>
            <a:ext cx="6388274" cy="400110"/>
          </a:xfrm>
          <a:prstGeom prst="rect">
            <a:avLst/>
          </a:prstGeom>
          <a:noFill/>
        </p:spPr>
        <p:txBody>
          <a:bodyPr wrap="square" rtlCol="0">
            <a:spAutoFit/>
          </a:bodyPr>
          <a:lstStyle/>
          <a:p>
            <a:pPr algn="ctr"/>
            <a:r>
              <a:rPr lang="ar-EG" sz="2000" b="1" dirty="0" smtClean="0">
                <a:solidFill>
                  <a:srgbClr val="FF0000"/>
                </a:solidFill>
                <a:effectLst>
                  <a:outerShdw blurRad="38100" dist="38100" dir="2700000" algn="tl">
                    <a:srgbClr val="000000">
                      <a:alpha val="43137"/>
                    </a:srgbClr>
                  </a:outerShdw>
                </a:effectLst>
              </a:rPr>
              <a:t>المكتبة الرياضية الشاملة</a:t>
            </a:r>
            <a:r>
              <a:rPr lang="en-US" sz="2000" b="1" dirty="0" smtClean="0">
                <a:solidFill>
                  <a:srgbClr val="FF0000"/>
                </a:solidFill>
                <a:effectLst>
                  <a:outerShdw blurRad="38100" dist="38100" dir="2700000" algn="tl">
                    <a:srgbClr val="000000">
                      <a:alpha val="43137"/>
                    </a:srgbClr>
                  </a:outerShdw>
                </a:effectLst>
              </a:rPr>
              <a:t>    </a:t>
            </a:r>
            <a:r>
              <a:rPr lang="en-US" sz="2000" b="1" dirty="0" smtClean="0">
                <a:solidFill>
                  <a:srgbClr val="FF0000"/>
                </a:solidFill>
                <a:effectLst>
                  <a:outerShdw blurRad="38100" dist="38100" dir="2700000" algn="tl">
                    <a:srgbClr val="000000">
                      <a:alpha val="43137"/>
                    </a:srgbClr>
                  </a:outerShdw>
                </a:effectLst>
                <a:hlinkClick r:id="rId4"/>
              </a:rPr>
              <a:t>www.sport.ta4a.us</a:t>
            </a:r>
            <a:r>
              <a:rPr lang="en-US" sz="2000" b="1" dirty="0" smtClean="0">
                <a:solidFill>
                  <a:srgbClr val="FF0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827245429"/>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amera.wav"/>
          </p:stSnd>
        </p:sndAc>
      </p:transition>
    </mc:Choice>
    <mc:Fallback xmlns="">
      <p:transition spd="med">
        <p:fade/>
        <p:sndAc>
          <p:stSnd>
            <p:snd r:embed="rId5" name="camera.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79400" y="838200"/>
            <a:ext cx="11707813" cy="1689100"/>
          </a:xfrm>
        </p:spPr>
        <p:txBody>
          <a:bodyPr>
            <a:normAutofit/>
          </a:bodyPr>
          <a:lstStyle/>
          <a:p>
            <a:pPr algn="ctr"/>
            <a:r>
              <a:rPr lang="ar-SA"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الطلاقة النفسية</a:t>
            </a:r>
            <a:endParaRPr lang="en-US"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endParaRPr>
          </a:p>
        </p:txBody>
      </p:sp>
      <p:sp>
        <p:nvSpPr>
          <p:cNvPr id="3" name="عنصر نائب للمحتوى 2"/>
          <p:cNvSpPr>
            <a:spLocks noGrp="1"/>
          </p:cNvSpPr>
          <p:nvPr>
            <p:ph idx="1"/>
          </p:nvPr>
        </p:nvSpPr>
        <p:spPr>
          <a:xfrm>
            <a:off x="546100" y="2082800"/>
            <a:ext cx="10958512" cy="4114800"/>
          </a:xfrm>
        </p:spPr>
        <p:txBody>
          <a:bodyPr>
            <a:normAutofit/>
          </a:bodyPr>
          <a:lstStyle/>
          <a:p>
            <a:pPr marL="0" indent="0" algn="ctr">
              <a:buNone/>
            </a:pPr>
            <a:endParaRPr lang="en-US" sz="4800" b="1" dirty="0" smtClean="0"/>
          </a:p>
          <a:p>
            <a:pPr marL="0" indent="0" algn="ctr">
              <a:buNone/>
            </a:pPr>
            <a:r>
              <a:rPr lang="ar-SA" sz="3600" dirty="0" smtClean="0"/>
              <a:t>ان الطلاقة النفسية هي افضل تعبئة او تهيئة نفسية لدى الرياضي يستطيع بموجبها تحقيق افضل اداء فضلا عن ان هذة الطلاقة النفسية تحدث دون اثر للتوتر باشكالة المختلفة</a:t>
            </a:r>
            <a:r>
              <a:rPr lang="ar-SA" sz="4800" b="1" dirty="0" smtClean="0"/>
              <a:t> </a:t>
            </a:r>
            <a:endParaRPr lang="en-US" sz="4800" b="1" dirty="0"/>
          </a:p>
        </p:txBody>
      </p:sp>
    </p:spTree>
    <p:extLst>
      <p:ext uri="{BB962C8B-B14F-4D97-AF65-F5344CB8AC3E}">
        <p14:creationId xmlns:p14="http://schemas.microsoft.com/office/powerpoint/2010/main" val="1047826194"/>
      </p:ext>
    </p:extLst>
  </p:cSld>
  <p:clrMapOvr>
    <a:masterClrMapping/>
  </p:clrMapOvr>
  <p:transition spd="slow">
    <p:push dir="u"/>
    <p:sndAc>
      <p:stSnd>
        <p:snd r:embed="rId2" name="camera.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36601" y="624110"/>
            <a:ext cx="10768012" cy="1280890"/>
          </a:xfrm>
        </p:spPr>
        <p:txBody>
          <a:bodyPr>
            <a:normAutofit/>
          </a:bodyPr>
          <a:lstStyle/>
          <a:p>
            <a:pPr algn="ctr"/>
            <a:r>
              <a:rPr lang="ar-SA"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الضغوط النفسية</a:t>
            </a:r>
            <a:endParaRPr lang="en-US"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endParaRPr>
          </a:p>
        </p:txBody>
      </p:sp>
      <p:sp>
        <p:nvSpPr>
          <p:cNvPr id="3" name="عنصر نائب للمحتوى 2"/>
          <p:cNvSpPr>
            <a:spLocks noGrp="1"/>
          </p:cNvSpPr>
          <p:nvPr>
            <p:ph idx="1"/>
          </p:nvPr>
        </p:nvSpPr>
        <p:spPr>
          <a:xfrm>
            <a:off x="1625600" y="2133600"/>
            <a:ext cx="9879012" cy="4724400"/>
          </a:xfrm>
        </p:spPr>
        <p:txBody>
          <a:bodyPr>
            <a:noAutofit/>
          </a:bodyPr>
          <a:lstStyle/>
          <a:p>
            <a:pPr marL="0" indent="0" algn="ctr">
              <a:buNone/>
            </a:pPr>
            <a:r>
              <a:rPr lang="ar-SA" sz="3600" dirty="0"/>
              <a:t>ان دوافع المكانة والشهرة والتنافس تجعل اللاعب يعيش في مستوى معين من التوترات والانفعالات النفسية التي تتحول الى ضغوط تؤدي الى اختلال في </a:t>
            </a:r>
            <a:r>
              <a:rPr lang="ar-SA" sz="3600" dirty="0" smtClean="0"/>
              <a:t>توافق</a:t>
            </a:r>
            <a:r>
              <a:rPr lang="ar-EG" sz="3600" dirty="0" smtClean="0"/>
              <a:t>ه</a:t>
            </a:r>
            <a:r>
              <a:rPr lang="ar-SA" sz="3600" dirty="0" smtClean="0"/>
              <a:t> </a:t>
            </a:r>
            <a:r>
              <a:rPr lang="ar-SA" sz="3600" dirty="0"/>
              <a:t>العصبي العضلي مما ينعكس على مستوى </a:t>
            </a:r>
            <a:r>
              <a:rPr lang="ar-SA" sz="3600" dirty="0" smtClean="0"/>
              <a:t>انجاز</a:t>
            </a:r>
            <a:r>
              <a:rPr lang="ar-EG" sz="3600" dirty="0" smtClean="0"/>
              <a:t>ه</a:t>
            </a:r>
            <a:r>
              <a:rPr lang="ar-SA" sz="3600" dirty="0" smtClean="0"/>
              <a:t> </a:t>
            </a:r>
            <a:r>
              <a:rPr lang="ar-SA" sz="3600" dirty="0"/>
              <a:t>سلبا وايجابا او يكون متماسكا </a:t>
            </a:r>
            <a:r>
              <a:rPr lang="ar-SA" sz="3600" dirty="0" smtClean="0"/>
              <a:t>في قدرات</a:t>
            </a:r>
            <a:r>
              <a:rPr lang="ar-EG" sz="3600" dirty="0" smtClean="0"/>
              <a:t>ه</a:t>
            </a:r>
            <a:r>
              <a:rPr lang="ar-SA" sz="3600" dirty="0" smtClean="0"/>
              <a:t> </a:t>
            </a:r>
            <a:r>
              <a:rPr lang="ar-SA" sz="3600" dirty="0"/>
              <a:t>لمواجهة </a:t>
            </a:r>
            <a:r>
              <a:rPr lang="ar-SA" sz="3600" dirty="0" smtClean="0"/>
              <a:t>الضغوط</a:t>
            </a:r>
            <a:r>
              <a:rPr lang="en-US" sz="3600" dirty="0"/>
              <a:t/>
            </a:r>
            <a:br>
              <a:rPr lang="en-US" sz="3600" dirty="0"/>
            </a:br>
            <a:endParaRPr lang="en-US" sz="3600" dirty="0"/>
          </a:p>
        </p:txBody>
      </p:sp>
    </p:spTree>
    <p:extLst>
      <p:ext uri="{BB962C8B-B14F-4D97-AF65-F5344CB8AC3E}">
        <p14:creationId xmlns:p14="http://schemas.microsoft.com/office/powerpoint/2010/main" val="1084183663"/>
      </p:ext>
    </p:extLst>
  </p:cSld>
  <p:clrMapOvr>
    <a:masterClrMapping/>
  </p:clrMapOvr>
  <mc:AlternateContent xmlns:mc="http://schemas.openxmlformats.org/markup-compatibility/2006" xmlns:p14="http://schemas.microsoft.com/office/powerpoint/2010/main">
    <mc:Choice Requires="p14">
      <p:transition p14:dur="100">
        <p:cut/>
        <p:sndAc>
          <p:stSnd>
            <p:snd r:embed="rId2" name="camera.wav"/>
          </p:stSnd>
        </p:sndAc>
      </p:transition>
    </mc:Choice>
    <mc:Fallback xmlns="">
      <p:transition>
        <p:cut/>
        <p:sndAc>
          <p:stSnd>
            <p:snd r:embed="rId3" name="camera.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1" y="624110"/>
            <a:ext cx="10793412" cy="1280890"/>
          </a:xfrm>
        </p:spPr>
        <p:txBody>
          <a:bodyPr>
            <a:noAutofit/>
          </a:bodyPr>
          <a:lstStyle/>
          <a:p>
            <a:pPr algn="ctr"/>
            <a:r>
              <a:rPr lang="ar-SA"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وهناك مراحل للضغوط يمكن تفسر استجابة الفرد للضغط النفس </a:t>
            </a:r>
            <a:endParaRPr lang="ar-EG"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endParaRPr>
          </a:p>
        </p:txBody>
      </p:sp>
      <p:sp>
        <p:nvSpPr>
          <p:cNvPr id="3" name="Content Placeholder 2"/>
          <p:cNvSpPr>
            <a:spLocks noGrp="1"/>
          </p:cNvSpPr>
          <p:nvPr>
            <p:ph idx="1"/>
          </p:nvPr>
        </p:nvSpPr>
        <p:spPr>
          <a:xfrm>
            <a:off x="2589212" y="2133600"/>
            <a:ext cx="8915400" cy="4191000"/>
          </a:xfrm>
        </p:spPr>
        <p:txBody>
          <a:bodyPr/>
          <a:lstStyle/>
          <a:p>
            <a:pPr lvl="0" algn="r" rtl="1">
              <a:buFont typeface="Wingdings" pitchFamily="2" charset="2"/>
              <a:buChar char="Ø"/>
            </a:pPr>
            <a:r>
              <a:rPr lang="en-US" dirty="0" smtClean="0"/>
              <a:t> </a:t>
            </a:r>
            <a:r>
              <a:rPr lang="ar-SA" sz="2400" dirty="0">
                <a:solidFill>
                  <a:srgbClr val="7030A0"/>
                </a:solidFill>
              </a:rPr>
              <a:t>مرحلة </a:t>
            </a:r>
            <a:r>
              <a:rPr lang="ar-SA" sz="2400" dirty="0" smtClean="0">
                <a:solidFill>
                  <a:srgbClr val="7030A0"/>
                </a:solidFill>
              </a:rPr>
              <a:t>ا</a:t>
            </a:r>
            <a:r>
              <a:rPr lang="ar-EG" sz="2400" dirty="0" smtClean="0">
                <a:solidFill>
                  <a:srgbClr val="7030A0"/>
                </a:solidFill>
              </a:rPr>
              <a:t>لإ</a:t>
            </a:r>
            <a:r>
              <a:rPr lang="ar-SA" sz="2400" dirty="0" smtClean="0">
                <a:solidFill>
                  <a:srgbClr val="7030A0"/>
                </a:solidFill>
              </a:rPr>
              <a:t>نذار</a:t>
            </a:r>
            <a:r>
              <a:rPr lang="ar-EG" sz="2400" dirty="0" smtClean="0">
                <a:solidFill>
                  <a:srgbClr val="7030A0"/>
                </a:solidFill>
              </a:rPr>
              <a:t> </a:t>
            </a:r>
            <a:endParaRPr lang="ar-EG" sz="2400" dirty="0">
              <a:solidFill>
                <a:srgbClr val="7030A0"/>
              </a:solidFill>
            </a:endParaRPr>
          </a:p>
          <a:p>
            <a:pPr lvl="0" algn="r" rtl="1">
              <a:buFont typeface="Wingdings" pitchFamily="2" charset="2"/>
              <a:buChar char="Ø"/>
            </a:pPr>
            <a:endParaRPr lang="en-US" sz="2400" dirty="0">
              <a:solidFill>
                <a:srgbClr val="7030A0"/>
              </a:solidFill>
            </a:endParaRPr>
          </a:p>
          <a:p>
            <a:pPr algn="r" rtl="1">
              <a:buFont typeface="Wingdings" pitchFamily="2" charset="2"/>
              <a:buChar char="Ø"/>
            </a:pPr>
            <a:r>
              <a:rPr lang="ar-SA" sz="2400" dirty="0" smtClean="0">
                <a:solidFill>
                  <a:srgbClr val="7030A0"/>
                </a:solidFill>
              </a:rPr>
              <a:t>مرحلة المقاومة</a:t>
            </a:r>
            <a:endParaRPr lang="ar-EG" sz="2400" dirty="0" smtClean="0">
              <a:solidFill>
                <a:srgbClr val="7030A0"/>
              </a:solidFill>
            </a:endParaRPr>
          </a:p>
          <a:p>
            <a:pPr algn="r" rtl="1">
              <a:buFont typeface="Wingdings" pitchFamily="2" charset="2"/>
              <a:buChar char="Ø"/>
            </a:pPr>
            <a:endParaRPr lang="en-US" sz="2400" dirty="0" smtClean="0">
              <a:solidFill>
                <a:srgbClr val="7030A0"/>
              </a:solidFill>
            </a:endParaRPr>
          </a:p>
          <a:p>
            <a:pPr algn="r" rtl="1">
              <a:buFont typeface="Wingdings" pitchFamily="2" charset="2"/>
              <a:buChar char="Ø"/>
            </a:pPr>
            <a:r>
              <a:rPr lang="ar-SA" sz="2400" dirty="0" smtClean="0">
                <a:solidFill>
                  <a:srgbClr val="7030A0"/>
                </a:solidFill>
              </a:rPr>
              <a:t>مرحلة ال</a:t>
            </a:r>
            <a:r>
              <a:rPr lang="ar-EG" sz="2400" dirty="0" smtClean="0">
                <a:solidFill>
                  <a:srgbClr val="7030A0"/>
                </a:solidFill>
              </a:rPr>
              <a:t>إ</a:t>
            </a:r>
            <a:r>
              <a:rPr lang="ar-SA" sz="2400" dirty="0" smtClean="0">
                <a:solidFill>
                  <a:srgbClr val="7030A0"/>
                </a:solidFill>
              </a:rPr>
              <a:t>نهاك </a:t>
            </a:r>
            <a:endParaRPr lang="ar-EG" sz="2400" dirty="0">
              <a:solidFill>
                <a:srgbClr val="7030A0"/>
              </a:solidFill>
            </a:endParaRPr>
          </a:p>
        </p:txBody>
      </p:sp>
      <p:sp>
        <p:nvSpPr>
          <p:cNvPr id="4" name="TextBox 3"/>
          <p:cNvSpPr txBox="1"/>
          <p:nvPr/>
        </p:nvSpPr>
        <p:spPr>
          <a:xfrm>
            <a:off x="200418" y="6343916"/>
            <a:ext cx="6388274" cy="400110"/>
          </a:xfrm>
          <a:prstGeom prst="rect">
            <a:avLst/>
          </a:prstGeom>
          <a:noFill/>
        </p:spPr>
        <p:txBody>
          <a:bodyPr wrap="square" rtlCol="0">
            <a:spAutoFit/>
          </a:bodyPr>
          <a:lstStyle/>
          <a:p>
            <a:pPr algn="ctr"/>
            <a:r>
              <a:rPr lang="ar-EG" sz="2000" b="1" dirty="0" smtClean="0">
                <a:solidFill>
                  <a:srgbClr val="FF0000"/>
                </a:solidFill>
                <a:effectLst>
                  <a:outerShdw blurRad="38100" dist="38100" dir="2700000" algn="tl">
                    <a:srgbClr val="000000">
                      <a:alpha val="43137"/>
                    </a:srgbClr>
                  </a:outerShdw>
                </a:effectLst>
              </a:rPr>
              <a:t>المكتبة الرياضية الشاملة</a:t>
            </a:r>
            <a:r>
              <a:rPr lang="en-US" sz="2000" b="1" dirty="0" smtClean="0">
                <a:solidFill>
                  <a:srgbClr val="FF0000"/>
                </a:solidFill>
                <a:effectLst>
                  <a:outerShdw blurRad="38100" dist="38100" dir="2700000" algn="tl">
                    <a:srgbClr val="000000">
                      <a:alpha val="43137"/>
                    </a:srgbClr>
                  </a:outerShdw>
                </a:effectLst>
              </a:rPr>
              <a:t>    </a:t>
            </a:r>
            <a:r>
              <a:rPr lang="en-US" sz="2000" b="1" dirty="0" smtClean="0">
                <a:solidFill>
                  <a:srgbClr val="FF0000"/>
                </a:solidFill>
                <a:effectLst>
                  <a:outerShdw blurRad="38100" dist="38100" dir="2700000" algn="tl">
                    <a:srgbClr val="000000">
                      <a:alpha val="43137"/>
                    </a:srgbClr>
                  </a:outerShdw>
                </a:effectLst>
                <a:hlinkClick r:id="rId3"/>
              </a:rPr>
              <a:t>www.sport.ta4a.us</a:t>
            </a:r>
            <a:r>
              <a:rPr lang="en-US" sz="2000" b="1" dirty="0" smtClean="0">
                <a:solidFill>
                  <a:srgbClr val="FF0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923601646"/>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amera.wav"/>
          </p:stSnd>
        </p:sndAc>
      </p:transition>
    </mc:Choice>
    <mc:Fallback xmlns="">
      <p:transition spd="slow">
        <p:dissolve/>
        <p:sndAc>
          <p:stSnd>
            <p:snd r:embed="rId4" name="camera.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624110"/>
            <a:ext cx="12191999" cy="1039590"/>
          </a:xfrm>
        </p:spPr>
        <p:txBody>
          <a:bodyPr/>
          <a:lstStyle/>
          <a:p>
            <a:pPr algn="ctr"/>
            <a:r>
              <a:rPr lang="ar-SA"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الاحتراق النفسي</a:t>
            </a:r>
            <a:r>
              <a:rPr lang="en-US" b="1" dirty="0"/>
              <a:t>.</a:t>
            </a:r>
          </a:p>
        </p:txBody>
      </p:sp>
      <p:sp>
        <p:nvSpPr>
          <p:cNvPr id="3" name="عنصر نائب للمحتوى 2"/>
          <p:cNvSpPr>
            <a:spLocks noGrp="1"/>
          </p:cNvSpPr>
          <p:nvPr>
            <p:ph idx="1"/>
          </p:nvPr>
        </p:nvSpPr>
        <p:spPr>
          <a:xfrm>
            <a:off x="2589212" y="2133600"/>
            <a:ext cx="8915400" cy="5228492"/>
          </a:xfrm>
        </p:spPr>
        <p:txBody>
          <a:bodyPr>
            <a:normAutofit/>
          </a:bodyPr>
          <a:lstStyle/>
          <a:p>
            <a:pPr marL="0" indent="0" algn="ctr">
              <a:buNone/>
            </a:pPr>
            <a:r>
              <a:rPr lang="ar-SA" sz="3600" dirty="0">
                <a:solidFill>
                  <a:srgbClr val="7030A0"/>
                </a:solidFill>
              </a:rPr>
              <a:t>ان سبب الاصابة بالاحتراق النفسي يعود الى الرغبة الشديدة </a:t>
            </a:r>
            <a:r>
              <a:rPr lang="ar-SA" sz="3600" dirty="0" smtClean="0">
                <a:solidFill>
                  <a:srgbClr val="7030A0"/>
                </a:solidFill>
              </a:rPr>
              <a:t>والم</a:t>
            </a:r>
            <a:r>
              <a:rPr lang="ar-EG" sz="3600" dirty="0">
                <a:solidFill>
                  <a:srgbClr val="7030A0"/>
                </a:solidFill>
              </a:rPr>
              <a:t>ل</a:t>
            </a:r>
            <a:r>
              <a:rPr lang="ar-SA" sz="3600" dirty="0" smtClean="0">
                <a:solidFill>
                  <a:srgbClr val="7030A0"/>
                </a:solidFill>
              </a:rPr>
              <a:t>حة </a:t>
            </a:r>
            <a:r>
              <a:rPr lang="ar-SA" sz="3600" dirty="0">
                <a:solidFill>
                  <a:srgbClr val="7030A0"/>
                </a:solidFill>
              </a:rPr>
              <a:t>عند الرياضين لتحقيق اهداف مثالية </a:t>
            </a:r>
            <a:r>
              <a:rPr lang="ar-SA" sz="3600" dirty="0" smtClean="0">
                <a:solidFill>
                  <a:srgbClr val="7030A0"/>
                </a:solidFill>
              </a:rPr>
              <a:t>وغيرواقعيةوهذةقديعترضهاالرياضي </a:t>
            </a:r>
            <a:r>
              <a:rPr lang="ar-SA" sz="3600" dirty="0">
                <a:solidFill>
                  <a:srgbClr val="7030A0"/>
                </a:solidFill>
              </a:rPr>
              <a:t>على نفسة او مدربة او </a:t>
            </a:r>
            <a:r>
              <a:rPr lang="ar-SA" sz="3600" dirty="0" smtClean="0">
                <a:solidFill>
                  <a:srgbClr val="7030A0"/>
                </a:solidFill>
              </a:rPr>
              <a:t>العائلة </a:t>
            </a:r>
            <a:r>
              <a:rPr lang="ar-SA" sz="3600" dirty="0">
                <a:solidFill>
                  <a:srgbClr val="7030A0"/>
                </a:solidFill>
              </a:rPr>
              <a:t>او المقربون</a:t>
            </a:r>
            <a:endParaRPr lang="en-US" sz="3600" dirty="0">
              <a:solidFill>
                <a:srgbClr val="7030A0"/>
              </a:solidFill>
            </a:endParaRPr>
          </a:p>
        </p:txBody>
      </p:sp>
      <p:sp>
        <p:nvSpPr>
          <p:cNvPr id="4" name="TextBox 3"/>
          <p:cNvSpPr txBox="1"/>
          <p:nvPr/>
        </p:nvSpPr>
        <p:spPr>
          <a:xfrm>
            <a:off x="200418" y="6343916"/>
            <a:ext cx="6388274" cy="400110"/>
          </a:xfrm>
          <a:prstGeom prst="rect">
            <a:avLst/>
          </a:prstGeom>
          <a:noFill/>
        </p:spPr>
        <p:txBody>
          <a:bodyPr wrap="square" rtlCol="0">
            <a:spAutoFit/>
          </a:bodyPr>
          <a:lstStyle/>
          <a:p>
            <a:pPr algn="ctr"/>
            <a:r>
              <a:rPr lang="ar-EG" sz="2000" b="1" dirty="0" smtClean="0">
                <a:solidFill>
                  <a:srgbClr val="FF0000"/>
                </a:solidFill>
                <a:effectLst>
                  <a:outerShdw blurRad="38100" dist="38100" dir="2700000" algn="tl">
                    <a:srgbClr val="000000">
                      <a:alpha val="43137"/>
                    </a:srgbClr>
                  </a:outerShdw>
                </a:effectLst>
              </a:rPr>
              <a:t>المكتبة الرياضية الشاملة</a:t>
            </a:r>
            <a:r>
              <a:rPr lang="en-US" sz="2000" b="1" dirty="0" smtClean="0">
                <a:solidFill>
                  <a:srgbClr val="FF0000"/>
                </a:solidFill>
                <a:effectLst>
                  <a:outerShdw blurRad="38100" dist="38100" dir="2700000" algn="tl">
                    <a:srgbClr val="000000">
                      <a:alpha val="43137"/>
                    </a:srgbClr>
                  </a:outerShdw>
                </a:effectLst>
              </a:rPr>
              <a:t>    </a:t>
            </a:r>
            <a:r>
              <a:rPr lang="en-US" sz="2000" b="1" dirty="0" smtClean="0">
                <a:solidFill>
                  <a:srgbClr val="FF0000"/>
                </a:solidFill>
                <a:effectLst>
                  <a:outerShdw blurRad="38100" dist="38100" dir="2700000" algn="tl">
                    <a:srgbClr val="000000">
                      <a:alpha val="43137"/>
                    </a:srgbClr>
                  </a:outerShdw>
                </a:effectLst>
                <a:hlinkClick r:id="rId3"/>
              </a:rPr>
              <a:t>www.sport.ta4a.us</a:t>
            </a:r>
            <a:r>
              <a:rPr lang="en-US" sz="2000" b="1" dirty="0" smtClean="0">
                <a:solidFill>
                  <a:srgbClr val="FF0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778982805"/>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amera.wav"/>
          </p:stSnd>
        </p:sndAc>
      </p:transition>
    </mc:Choice>
    <mc:Fallback xmlns="">
      <p:transition spd="slow">
        <p:fade/>
        <p:sndAc>
          <p:stSnd>
            <p:snd r:embed="rId4" name="camera.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1800"/>
            <a:ext cx="12191999" cy="1130300"/>
          </a:xfrm>
        </p:spPr>
        <p:txBody>
          <a:bodyPr>
            <a:normAutofit/>
          </a:bodyPr>
          <a:lstStyle/>
          <a:p>
            <a:pPr algn="ctr"/>
            <a:r>
              <a:rPr lang="ar-SA"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مصادر الاحتراق </a:t>
            </a:r>
            <a:endParaRPr lang="ar-EG"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lvl="0" algn="r" rtl="1">
              <a:buFont typeface="Wingdings" pitchFamily="2" charset="2"/>
              <a:buChar char="Ø"/>
            </a:pPr>
            <a:r>
              <a:rPr lang="ar-SA" sz="2800" dirty="0">
                <a:solidFill>
                  <a:srgbClr val="7030A0"/>
                </a:solidFill>
              </a:rPr>
              <a:t>شخصية اللاعب </a:t>
            </a:r>
            <a:r>
              <a:rPr lang="ar-SA" sz="2800" dirty="0" smtClean="0">
                <a:solidFill>
                  <a:srgbClr val="7030A0"/>
                </a:solidFill>
              </a:rPr>
              <a:t> </a:t>
            </a:r>
            <a:endParaRPr lang="ar-EG" sz="2800" dirty="0" smtClean="0">
              <a:solidFill>
                <a:srgbClr val="7030A0"/>
              </a:solidFill>
            </a:endParaRPr>
          </a:p>
          <a:p>
            <a:pPr lvl="0" algn="r" rtl="1">
              <a:buFont typeface="Wingdings" pitchFamily="2" charset="2"/>
              <a:buChar char="Ø"/>
            </a:pPr>
            <a:r>
              <a:rPr lang="ar-SA" sz="2800" dirty="0" smtClean="0">
                <a:solidFill>
                  <a:srgbClr val="7030A0"/>
                </a:solidFill>
              </a:rPr>
              <a:t>قيمة الانجاز </a:t>
            </a:r>
            <a:endParaRPr lang="en-US" sz="2800" dirty="0">
              <a:solidFill>
                <a:srgbClr val="7030A0"/>
              </a:solidFill>
            </a:endParaRPr>
          </a:p>
          <a:p>
            <a:pPr lvl="0" algn="r" rtl="1">
              <a:buFont typeface="Wingdings" pitchFamily="2" charset="2"/>
              <a:buChar char="Ø"/>
            </a:pPr>
            <a:r>
              <a:rPr lang="ar-SA" sz="2800" dirty="0">
                <a:solidFill>
                  <a:srgbClr val="7030A0"/>
                </a:solidFill>
              </a:rPr>
              <a:t>تكرار الاصابة البدنية </a:t>
            </a:r>
            <a:r>
              <a:rPr lang="ar-SA" sz="2800" dirty="0" smtClean="0">
                <a:solidFill>
                  <a:srgbClr val="7030A0"/>
                </a:solidFill>
              </a:rPr>
              <a:t>والنفسية</a:t>
            </a:r>
            <a:endParaRPr lang="en-US" sz="2800" dirty="0" smtClean="0">
              <a:solidFill>
                <a:srgbClr val="7030A0"/>
              </a:solidFill>
            </a:endParaRPr>
          </a:p>
          <a:p>
            <a:pPr lvl="0" algn="r" rtl="1">
              <a:buFont typeface="Wingdings" pitchFamily="2" charset="2"/>
              <a:buChar char="Ø"/>
            </a:pPr>
            <a:r>
              <a:rPr lang="ar-SA" sz="2800" dirty="0" smtClean="0">
                <a:solidFill>
                  <a:srgbClr val="7030A0"/>
                </a:solidFill>
              </a:rPr>
              <a:t>ضغوط </a:t>
            </a:r>
            <a:r>
              <a:rPr lang="ar-SA" sz="2800" dirty="0">
                <a:solidFill>
                  <a:srgbClr val="7030A0"/>
                </a:solidFill>
              </a:rPr>
              <a:t>التدريب </a:t>
            </a:r>
            <a:r>
              <a:rPr lang="ar-SA" sz="2800" dirty="0" smtClean="0">
                <a:solidFill>
                  <a:srgbClr val="7030A0"/>
                </a:solidFill>
              </a:rPr>
              <a:t>والمنافسات</a:t>
            </a:r>
            <a:endParaRPr lang="en-US" sz="2800" dirty="0" smtClean="0">
              <a:solidFill>
                <a:srgbClr val="7030A0"/>
              </a:solidFill>
            </a:endParaRPr>
          </a:p>
          <a:p>
            <a:pPr lvl="0" algn="r" rtl="1">
              <a:buFont typeface="Wingdings" pitchFamily="2" charset="2"/>
              <a:buChar char="Ø"/>
            </a:pPr>
            <a:r>
              <a:rPr lang="en-US" sz="2800" dirty="0" smtClean="0">
                <a:solidFill>
                  <a:srgbClr val="7030A0"/>
                </a:solidFill>
              </a:rPr>
              <a:t> </a:t>
            </a:r>
            <a:r>
              <a:rPr lang="ar-SA" sz="2800" dirty="0">
                <a:solidFill>
                  <a:srgbClr val="7030A0"/>
                </a:solidFill>
              </a:rPr>
              <a:t>ضغوط المجال </a:t>
            </a:r>
            <a:r>
              <a:rPr lang="ar-SA" sz="2800" dirty="0" smtClean="0">
                <a:solidFill>
                  <a:srgbClr val="7030A0"/>
                </a:solidFill>
              </a:rPr>
              <a:t>الرياضي</a:t>
            </a:r>
            <a:endParaRPr lang="en-US" sz="2800" dirty="0">
              <a:solidFill>
                <a:srgbClr val="7030A0"/>
              </a:solidFill>
            </a:endParaRPr>
          </a:p>
          <a:p>
            <a:pPr lvl="0" algn="r" rtl="1">
              <a:buFont typeface="Wingdings" pitchFamily="2" charset="2"/>
              <a:buChar char="Ø"/>
            </a:pPr>
            <a:r>
              <a:rPr lang="ar-SA" sz="2800" dirty="0">
                <a:solidFill>
                  <a:srgbClr val="7030A0"/>
                </a:solidFill>
              </a:rPr>
              <a:t>ضغوط الحياة </a:t>
            </a:r>
            <a:r>
              <a:rPr lang="ar-SA" sz="2800" dirty="0" smtClean="0">
                <a:solidFill>
                  <a:srgbClr val="7030A0"/>
                </a:solidFill>
              </a:rPr>
              <a:t>العامة</a:t>
            </a:r>
            <a:r>
              <a:rPr lang="en-US" dirty="0"/>
              <a:t/>
            </a:r>
            <a:br>
              <a:rPr lang="en-US" dirty="0"/>
            </a:br>
            <a:endParaRPr lang="en-US" dirty="0"/>
          </a:p>
          <a:p>
            <a:pPr marL="0" indent="0">
              <a:buNone/>
            </a:pPr>
            <a:endParaRPr lang="ar-EG" dirty="0"/>
          </a:p>
        </p:txBody>
      </p:sp>
      <p:sp>
        <p:nvSpPr>
          <p:cNvPr id="4" name="TextBox 3"/>
          <p:cNvSpPr txBox="1"/>
          <p:nvPr/>
        </p:nvSpPr>
        <p:spPr>
          <a:xfrm>
            <a:off x="200418" y="6343916"/>
            <a:ext cx="6388274" cy="400110"/>
          </a:xfrm>
          <a:prstGeom prst="rect">
            <a:avLst/>
          </a:prstGeom>
          <a:noFill/>
        </p:spPr>
        <p:txBody>
          <a:bodyPr wrap="square" rtlCol="0">
            <a:spAutoFit/>
          </a:bodyPr>
          <a:lstStyle/>
          <a:p>
            <a:pPr algn="ctr"/>
            <a:r>
              <a:rPr lang="ar-EG" sz="2000" b="1" dirty="0" smtClean="0">
                <a:solidFill>
                  <a:srgbClr val="FF0000"/>
                </a:solidFill>
                <a:effectLst>
                  <a:outerShdw blurRad="38100" dist="38100" dir="2700000" algn="tl">
                    <a:srgbClr val="000000">
                      <a:alpha val="43137"/>
                    </a:srgbClr>
                  </a:outerShdw>
                </a:effectLst>
              </a:rPr>
              <a:t>المكتبة الرياضية الشاملة</a:t>
            </a:r>
            <a:r>
              <a:rPr lang="en-US" sz="2000" b="1" dirty="0" smtClean="0">
                <a:solidFill>
                  <a:srgbClr val="FF0000"/>
                </a:solidFill>
                <a:effectLst>
                  <a:outerShdw blurRad="38100" dist="38100" dir="2700000" algn="tl">
                    <a:srgbClr val="000000">
                      <a:alpha val="43137"/>
                    </a:srgbClr>
                  </a:outerShdw>
                </a:effectLst>
              </a:rPr>
              <a:t>    </a:t>
            </a:r>
            <a:r>
              <a:rPr lang="en-US" sz="2000" b="1" dirty="0" smtClean="0">
                <a:solidFill>
                  <a:srgbClr val="FF0000"/>
                </a:solidFill>
                <a:effectLst>
                  <a:outerShdw blurRad="38100" dist="38100" dir="2700000" algn="tl">
                    <a:srgbClr val="000000">
                      <a:alpha val="43137"/>
                    </a:srgbClr>
                  </a:outerShdw>
                </a:effectLst>
                <a:hlinkClick r:id="rId3"/>
              </a:rPr>
              <a:t>www.sport.ta4a.us</a:t>
            </a:r>
            <a:r>
              <a:rPr lang="en-US" sz="2000" b="1" dirty="0" smtClean="0">
                <a:solidFill>
                  <a:srgbClr val="FF0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289833306"/>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4" name="camera.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624110"/>
            <a:ext cx="12191999" cy="1280890"/>
          </a:xfrm>
        </p:spPr>
        <p:txBody>
          <a:bodyPr/>
          <a:lstStyle/>
          <a:p>
            <a:pPr algn="ctr"/>
            <a:r>
              <a:rPr lang="ar-SA"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العدوان</a:t>
            </a:r>
            <a:r>
              <a:rPr lang="en-US" b="1" dirty="0"/>
              <a:t> </a:t>
            </a:r>
            <a:endParaRPr lang="en-US" dirty="0"/>
          </a:p>
        </p:txBody>
      </p:sp>
      <p:sp>
        <p:nvSpPr>
          <p:cNvPr id="3" name="عنصر نائب للمحتوى 2"/>
          <p:cNvSpPr>
            <a:spLocks noGrp="1"/>
          </p:cNvSpPr>
          <p:nvPr>
            <p:ph idx="1"/>
          </p:nvPr>
        </p:nvSpPr>
        <p:spPr/>
        <p:txBody>
          <a:bodyPr>
            <a:normAutofit/>
          </a:bodyPr>
          <a:lstStyle/>
          <a:p>
            <a:pPr marL="0" indent="0" algn="r">
              <a:buNone/>
            </a:pPr>
            <a:r>
              <a:rPr lang="ar-SA" sz="2400" b="1" i="1" dirty="0">
                <a:solidFill>
                  <a:srgbClr val="7030A0"/>
                </a:solidFill>
              </a:rPr>
              <a:t>العدوان العدائي : </a:t>
            </a:r>
            <a:r>
              <a:rPr lang="ar-SA" sz="2400" dirty="0"/>
              <a:t>هو السلوك الذي يحاول فية الفرد اصابة كائن حي </a:t>
            </a:r>
            <a:r>
              <a:rPr lang="ar-SA" sz="2400" dirty="0" smtClean="0"/>
              <a:t>اخر</a:t>
            </a:r>
            <a:r>
              <a:rPr lang="ar-EG" sz="2400" dirty="0" smtClean="0"/>
              <a:t> لإ</a:t>
            </a:r>
            <a:r>
              <a:rPr lang="ar-SA" sz="2400" dirty="0" smtClean="0"/>
              <a:t>حداث </a:t>
            </a:r>
            <a:r>
              <a:rPr lang="ar-SA" sz="2400" dirty="0"/>
              <a:t>الالم والاذى او المعاناة لة وهدفة التمتع والرضا بمشاهدة </a:t>
            </a:r>
            <a:r>
              <a:rPr lang="ar-SA" sz="2400" dirty="0" smtClean="0"/>
              <a:t>هذا </a:t>
            </a:r>
            <a:r>
              <a:rPr lang="ar-SA" sz="2400" dirty="0"/>
              <a:t>الاذى كنتيجة للسلوك </a:t>
            </a:r>
            <a:r>
              <a:rPr lang="ar-SA" sz="2400" dirty="0" smtClean="0"/>
              <a:t>العدواني</a:t>
            </a:r>
            <a:endParaRPr lang="en-US" sz="2400" dirty="0"/>
          </a:p>
          <a:p>
            <a:pPr marL="0" indent="0" algn="r">
              <a:buNone/>
            </a:pPr>
            <a:r>
              <a:rPr lang="en-US" sz="2400" dirty="0"/>
              <a:t/>
            </a:r>
            <a:br>
              <a:rPr lang="en-US" sz="2400" dirty="0"/>
            </a:br>
            <a:r>
              <a:rPr lang="ar-SA" sz="2400" b="1" i="1" dirty="0">
                <a:solidFill>
                  <a:srgbClr val="7030A0"/>
                </a:solidFill>
              </a:rPr>
              <a:t>العدوان الوسيلي: </a:t>
            </a:r>
            <a:r>
              <a:rPr lang="ar-SA" sz="2400" dirty="0"/>
              <a:t>هو السلوك الذي يحاول اصابة كائن حي اخر </a:t>
            </a:r>
            <a:r>
              <a:rPr lang="ar-SA" sz="2400" dirty="0" smtClean="0"/>
              <a:t>ل</a:t>
            </a:r>
            <a:r>
              <a:rPr lang="ar-EG" sz="2400" dirty="0" smtClean="0"/>
              <a:t>إ</a:t>
            </a:r>
            <a:r>
              <a:rPr lang="ar-SA" sz="2400" dirty="0" smtClean="0"/>
              <a:t>حداث</a:t>
            </a:r>
            <a:r>
              <a:rPr lang="en-US" sz="2400" dirty="0" smtClean="0"/>
              <a:t> </a:t>
            </a:r>
            <a:r>
              <a:rPr lang="ar-SA" sz="2400" dirty="0" smtClean="0"/>
              <a:t>الالم </a:t>
            </a:r>
            <a:r>
              <a:rPr lang="ar-SA" sz="2400" dirty="0"/>
              <a:t>والاذى او المعاناة لة بهدف الحصول على تعزيز او تدعيم خارجي كتشجيع الجمهور او اعجاب المدرب وليس بهدف التمتع والرضا بمشاهدة هذا الالم ,ولهذا يكون السلوك العدواني هنا وسيلة لغاية معينة مثل الحصول على ثواب معين</a:t>
            </a:r>
            <a:endParaRPr lang="en-US" sz="2400" dirty="0"/>
          </a:p>
        </p:txBody>
      </p:sp>
      <p:sp>
        <p:nvSpPr>
          <p:cNvPr id="4" name="TextBox 3"/>
          <p:cNvSpPr txBox="1"/>
          <p:nvPr/>
        </p:nvSpPr>
        <p:spPr>
          <a:xfrm>
            <a:off x="200418" y="6343916"/>
            <a:ext cx="6388274" cy="400110"/>
          </a:xfrm>
          <a:prstGeom prst="rect">
            <a:avLst/>
          </a:prstGeom>
          <a:noFill/>
        </p:spPr>
        <p:txBody>
          <a:bodyPr wrap="square" rtlCol="0">
            <a:spAutoFit/>
          </a:bodyPr>
          <a:lstStyle/>
          <a:p>
            <a:pPr algn="ctr"/>
            <a:r>
              <a:rPr lang="ar-EG" sz="2000" b="1" dirty="0" smtClean="0">
                <a:solidFill>
                  <a:srgbClr val="FF0000"/>
                </a:solidFill>
                <a:effectLst>
                  <a:outerShdw blurRad="38100" dist="38100" dir="2700000" algn="tl">
                    <a:srgbClr val="000000">
                      <a:alpha val="43137"/>
                    </a:srgbClr>
                  </a:outerShdw>
                </a:effectLst>
              </a:rPr>
              <a:t>المكتبة الرياضية الشاملة</a:t>
            </a:r>
            <a:r>
              <a:rPr lang="en-US" sz="2000" b="1" dirty="0" smtClean="0">
                <a:solidFill>
                  <a:srgbClr val="FF0000"/>
                </a:solidFill>
                <a:effectLst>
                  <a:outerShdw blurRad="38100" dist="38100" dir="2700000" algn="tl">
                    <a:srgbClr val="000000">
                      <a:alpha val="43137"/>
                    </a:srgbClr>
                  </a:outerShdw>
                </a:effectLst>
              </a:rPr>
              <a:t>    </a:t>
            </a:r>
            <a:r>
              <a:rPr lang="en-US" sz="2000" b="1" dirty="0" smtClean="0">
                <a:solidFill>
                  <a:srgbClr val="FF0000"/>
                </a:solidFill>
                <a:effectLst>
                  <a:outerShdw blurRad="38100" dist="38100" dir="2700000" algn="tl">
                    <a:srgbClr val="000000">
                      <a:alpha val="43137"/>
                    </a:srgbClr>
                  </a:outerShdw>
                </a:effectLst>
                <a:hlinkClick r:id="rId3"/>
              </a:rPr>
              <a:t>www.sport.ta4a.us</a:t>
            </a:r>
            <a:r>
              <a:rPr lang="en-US" sz="2000" b="1" dirty="0" smtClean="0">
                <a:solidFill>
                  <a:srgbClr val="FF0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512244138"/>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amera.wav"/>
          </p:stSnd>
        </p:sndAc>
      </p:transition>
    </mc:Choice>
    <mc:Fallback xmlns="">
      <p:transition spd="med">
        <p:fade/>
        <p:sndAc>
          <p:stSnd>
            <p:snd r:embed="rId4" name="camera.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624110"/>
            <a:ext cx="12191999" cy="1280890"/>
          </a:xfrm>
          <a:noFill/>
        </p:spPr>
        <p:txBody>
          <a:bodyPr/>
          <a:lstStyle/>
          <a:p>
            <a:pPr algn="ctr"/>
            <a:r>
              <a:rPr lang="ar-EG" b="1" i="1" dirty="0">
                <a:solidFill>
                  <a:srgbClr val="FF0000"/>
                </a:solidFill>
              </a:rPr>
              <a:t>أ</a:t>
            </a:r>
            <a:r>
              <a:rPr lang="ar-SA" b="1" i="1" dirty="0" smtClean="0">
                <a:solidFill>
                  <a:srgbClr val="FF0000"/>
                </a:solidFill>
              </a:rPr>
              <a:t>سباب </a:t>
            </a:r>
            <a:r>
              <a:rPr lang="ar-SA" b="1" i="1" dirty="0">
                <a:solidFill>
                  <a:srgbClr val="FF0000"/>
                </a:solidFill>
              </a:rPr>
              <a:t>العدوان في الرياضة</a:t>
            </a:r>
            <a:endParaRPr lang="en-US" b="1" i="1" dirty="0">
              <a:solidFill>
                <a:srgbClr val="FF0000"/>
              </a:solidFill>
            </a:endParaRPr>
          </a:p>
        </p:txBody>
      </p:sp>
      <p:sp>
        <p:nvSpPr>
          <p:cNvPr id="3" name="عنصر نائب للمحتوى 2"/>
          <p:cNvSpPr>
            <a:spLocks noGrp="1"/>
          </p:cNvSpPr>
          <p:nvPr>
            <p:ph idx="1"/>
          </p:nvPr>
        </p:nvSpPr>
        <p:spPr>
          <a:xfrm>
            <a:off x="1549400" y="2133600"/>
            <a:ext cx="9955212" cy="4305300"/>
          </a:xfrm>
        </p:spPr>
        <p:txBody>
          <a:bodyPr>
            <a:normAutofit/>
          </a:bodyPr>
          <a:lstStyle/>
          <a:p>
            <a:pPr algn="r" rtl="1">
              <a:buFont typeface="Wingdings" pitchFamily="2" charset="2"/>
              <a:buChar char="Ø"/>
            </a:pPr>
            <a:r>
              <a:rPr lang="ar-EG" sz="2900" i="1" dirty="0">
                <a:solidFill>
                  <a:srgbClr val="7030A0"/>
                </a:solidFill>
              </a:rPr>
              <a:t>العوامل المرتبطه بخصائص المنافسه الرياضيه</a:t>
            </a:r>
          </a:p>
          <a:p>
            <a:pPr algn="r" rtl="1">
              <a:buFont typeface="Wingdings" pitchFamily="2" charset="2"/>
              <a:buChar char="Ø"/>
            </a:pPr>
            <a:endParaRPr lang="ar-EG" sz="2900" i="1" dirty="0">
              <a:solidFill>
                <a:srgbClr val="7030A0"/>
              </a:solidFill>
            </a:endParaRPr>
          </a:p>
          <a:p>
            <a:pPr algn="r" rtl="1">
              <a:buFont typeface="Wingdings" pitchFamily="2" charset="2"/>
              <a:buChar char="Ø"/>
            </a:pPr>
            <a:endParaRPr lang="ar-EG" sz="2900" i="1" dirty="0" smtClean="0">
              <a:solidFill>
                <a:srgbClr val="7030A0"/>
              </a:solidFill>
            </a:endParaRPr>
          </a:p>
          <a:p>
            <a:pPr algn="r" rtl="1">
              <a:buFont typeface="Wingdings" pitchFamily="2" charset="2"/>
              <a:buChar char="Ø"/>
            </a:pPr>
            <a:endParaRPr lang="ar-EG" sz="2900" i="1" dirty="0">
              <a:solidFill>
                <a:srgbClr val="7030A0"/>
              </a:solidFill>
            </a:endParaRPr>
          </a:p>
          <a:p>
            <a:pPr algn="r" rtl="1">
              <a:buFont typeface="Wingdings" pitchFamily="2" charset="2"/>
              <a:buChar char="Ø"/>
            </a:pPr>
            <a:r>
              <a:rPr lang="ar-EG" sz="2900" i="1" dirty="0" smtClean="0">
                <a:solidFill>
                  <a:srgbClr val="7030A0"/>
                </a:solidFill>
              </a:rPr>
              <a:t>العوامل المرتبطه بخصائص اللاعب</a:t>
            </a:r>
            <a:endParaRPr lang="en-US" sz="2900" i="1" dirty="0">
              <a:solidFill>
                <a:srgbClr val="7030A0"/>
              </a:solidFill>
            </a:endParaRPr>
          </a:p>
        </p:txBody>
      </p:sp>
      <p:sp>
        <p:nvSpPr>
          <p:cNvPr id="4" name="TextBox 3"/>
          <p:cNvSpPr txBox="1"/>
          <p:nvPr/>
        </p:nvSpPr>
        <p:spPr>
          <a:xfrm>
            <a:off x="200418" y="6343916"/>
            <a:ext cx="6388274" cy="400110"/>
          </a:xfrm>
          <a:prstGeom prst="rect">
            <a:avLst/>
          </a:prstGeom>
          <a:noFill/>
        </p:spPr>
        <p:txBody>
          <a:bodyPr wrap="square" rtlCol="0">
            <a:spAutoFit/>
          </a:bodyPr>
          <a:lstStyle/>
          <a:p>
            <a:pPr algn="ctr"/>
            <a:r>
              <a:rPr lang="ar-EG" sz="2000" b="1" dirty="0" smtClean="0">
                <a:solidFill>
                  <a:srgbClr val="FF0000"/>
                </a:solidFill>
                <a:effectLst>
                  <a:outerShdw blurRad="38100" dist="38100" dir="2700000" algn="tl">
                    <a:srgbClr val="000000">
                      <a:alpha val="43137"/>
                    </a:srgbClr>
                  </a:outerShdw>
                </a:effectLst>
              </a:rPr>
              <a:t>المكتبة الرياضية الشاملة</a:t>
            </a:r>
            <a:r>
              <a:rPr lang="en-US" sz="2000" b="1" dirty="0" smtClean="0">
                <a:solidFill>
                  <a:srgbClr val="FF0000"/>
                </a:solidFill>
                <a:effectLst>
                  <a:outerShdw blurRad="38100" dist="38100" dir="2700000" algn="tl">
                    <a:srgbClr val="000000">
                      <a:alpha val="43137"/>
                    </a:srgbClr>
                  </a:outerShdw>
                </a:effectLst>
              </a:rPr>
              <a:t>    </a:t>
            </a:r>
            <a:r>
              <a:rPr lang="en-US" sz="2000" b="1" dirty="0" smtClean="0">
                <a:solidFill>
                  <a:srgbClr val="FF0000"/>
                </a:solidFill>
                <a:effectLst>
                  <a:outerShdw blurRad="38100" dist="38100" dir="2700000" algn="tl">
                    <a:srgbClr val="000000">
                      <a:alpha val="43137"/>
                    </a:srgbClr>
                  </a:outerShdw>
                </a:effectLst>
                <a:hlinkClick r:id="rId4"/>
              </a:rPr>
              <a:t>www.sport.ta4a.us</a:t>
            </a:r>
            <a:r>
              <a:rPr lang="en-US" sz="2000" b="1" dirty="0" smtClean="0">
                <a:solidFill>
                  <a:srgbClr val="FF0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113906138"/>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3" name="camera.wav"/>
          </p:stSnd>
        </p:sndAc>
      </p:transition>
    </mc:Choice>
    <mc:Fallback xmlns="">
      <p:transition spd="slow">
        <p:fade/>
        <p:sndAc>
          <p:stSnd>
            <p:snd r:embed="rId5" name="camera.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8" y="624110"/>
            <a:ext cx="11984181" cy="1280890"/>
          </a:xfrm>
        </p:spPr>
        <p:txBody>
          <a:bodyPr/>
          <a:lstStyle/>
          <a:p>
            <a:pPr algn="ctr"/>
            <a:r>
              <a:rPr lang="ar-SA" b="1" i="1" dirty="0" smtClean="0">
                <a:solidFill>
                  <a:srgbClr val="FF0000"/>
                </a:solidFill>
              </a:rPr>
              <a:t>العوامل </a:t>
            </a:r>
            <a:r>
              <a:rPr lang="ar-SA" b="1" i="1" dirty="0">
                <a:solidFill>
                  <a:srgbClr val="FF0000"/>
                </a:solidFill>
              </a:rPr>
              <a:t>المرتبطة بخصائص المنافسة الرياضية وهي </a:t>
            </a:r>
            <a:endParaRPr lang="ar-EG" i="1"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lgn="r">
              <a:buNone/>
            </a:pPr>
            <a:r>
              <a:rPr lang="ar-SA" sz="3600" i="1" dirty="0">
                <a:solidFill>
                  <a:srgbClr val="7030A0"/>
                </a:solidFill>
              </a:rPr>
              <a:t>المكسب</a:t>
            </a:r>
            <a:r>
              <a:rPr lang="ar-SA" sz="3600" b="1" dirty="0" smtClean="0"/>
              <a:t> </a:t>
            </a:r>
            <a:r>
              <a:rPr lang="ar-SA" sz="3600" i="1" dirty="0">
                <a:solidFill>
                  <a:srgbClr val="7030A0"/>
                </a:solidFill>
              </a:rPr>
              <a:t>والخسارة</a:t>
            </a:r>
            <a:r>
              <a:rPr lang="en-US" sz="3600" i="1" dirty="0">
                <a:solidFill>
                  <a:srgbClr val="7030A0"/>
                </a:solidFill>
              </a:rPr>
              <a:t>.</a:t>
            </a:r>
            <a:br>
              <a:rPr lang="en-US" sz="3600" i="1" dirty="0">
                <a:solidFill>
                  <a:srgbClr val="7030A0"/>
                </a:solidFill>
              </a:rPr>
            </a:br>
            <a:r>
              <a:rPr lang="ar-SA" sz="3600" i="1" dirty="0" smtClean="0">
                <a:solidFill>
                  <a:srgbClr val="7030A0"/>
                </a:solidFill>
              </a:rPr>
              <a:t>تقارب </a:t>
            </a:r>
            <a:r>
              <a:rPr lang="ar-SA" sz="3600" i="1" dirty="0">
                <a:solidFill>
                  <a:srgbClr val="7030A0"/>
                </a:solidFill>
              </a:rPr>
              <a:t>النتائج</a:t>
            </a:r>
            <a:r>
              <a:rPr lang="en-US" sz="3600" i="1" dirty="0">
                <a:solidFill>
                  <a:srgbClr val="7030A0"/>
                </a:solidFill>
              </a:rPr>
              <a:t>.</a:t>
            </a:r>
            <a:br>
              <a:rPr lang="en-US" sz="3600" i="1" dirty="0">
                <a:solidFill>
                  <a:srgbClr val="7030A0"/>
                </a:solidFill>
              </a:rPr>
            </a:br>
            <a:r>
              <a:rPr lang="ar-SA" sz="3600" i="1" dirty="0" smtClean="0">
                <a:solidFill>
                  <a:srgbClr val="7030A0"/>
                </a:solidFill>
              </a:rPr>
              <a:t>تباين </a:t>
            </a:r>
            <a:r>
              <a:rPr lang="ar-SA" sz="3600" i="1" dirty="0">
                <a:solidFill>
                  <a:srgbClr val="7030A0"/>
                </a:solidFill>
              </a:rPr>
              <a:t>النتائج</a:t>
            </a:r>
            <a:r>
              <a:rPr lang="en-US" sz="3600" i="1" dirty="0">
                <a:solidFill>
                  <a:srgbClr val="7030A0"/>
                </a:solidFill>
              </a:rPr>
              <a:t>.</a:t>
            </a:r>
            <a:br>
              <a:rPr lang="en-US" sz="3600" i="1" dirty="0">
                <a:solidFill>
                  <a:srgbClr val="7030A0"/>
                </a:solidFill>
              </a:rPr>
            </a:br>
            <a:r>
              <a:rPr lang="ar-SA" sz="3600" i="1" dirty="0" smtClean="0">
                <a:solidFill>
                  <a:srgbClr val="7030A0"/>
                </a:solidFill>
              </a:rPr>
              <a:t>ترتيب </a:t>
            </a:r>
            <a:r>
              <a:rPr lang="ar-SA" sz="3600" i="1" dirty="0">
                <a:solidFill>
                  <a:srgbClr val="7030A0"/>
                </a:solidFill>
              </a:rPr>
              <a:t>الفريق</a:t>
            </a:r>
            <a:r>
              <a:rPr lang="en-US" sz="3600" i="1" dirty="0">
                <a:solidFill>
                  <a:srgbClr val="7030A0"/>
                </a:solidFill>
              </a:rPr>
              <a:t>.</a:t>
            </a:r>
            <a:br>
              <a:rPr lang="en-US" sz="3600" i="1" dirty="0">
                <a:solidFill>
                  <a:srgbClr val="7030A0"/>
                </a:solidFill>
              </a:rPr>
            </a:br>
            <a:r>
              <a:rPr lang="ar-SA" sz="3600" i="1" dirty="0" smtClean="0">
                <a:solidFill>
                  <a:srgbClr val="7030A0"/>
                </a:solidFill>
              </a:rPr>
              <a:t>مكان </a:t>
            </a:r>
            <a:r>
              <a:rPr lang="ar-SA" sz="3600" i="1" dirty="0">
                <a:solidFill>
                  <a:srgbClr val="7030A0"/>
                </a:solidFill>
              </a:rPr>
              <a:t>المنافسة</a:t>
            </a:r>
            <a:r>
              <a:rPr lang="en-US" sz="3600" i="1" dirty="0" smtClean="0">
                <a:solidFill>
                  <a:srgbClr val="7030A0"/>
                </a:solidFill>
              </a:rPr>
              <a:t>.</a:t>
            </a:r>
          </a:p>
          <a:p>
            <a:pPr marL="0" indent="0" algn="r">
              <a:buNone/>
            </a:pPr>
            <a:r>
              <a:rPr lang="ar-SA" sz="3900" i="1" dirty="0" smtClean="0">
                <a:solidFill>
                  <a:srgbClr val="7030A0"/>
                </a:solidFill>
              </a:rPr>
              <a:t>مدة </a:t>
            </a:r>
            <a:r>
              <a:rPr lang="ar-SA" sz="3900" i="1" dirty="0">
                <a:solidFill>
                  <a:srgbClr val="7030A0"/>
                </a:solidFill>
              </a:rPr>
              <a:t>اللعب</a:t>
            </a:r>
            <a:r>
              <a:rPr lang="en-US" sz="3900" b="1" dirty="0"/>
              <a:t>.</a:t>
            </a:r>
            <a:br>
              <a:rPr lang="en-US" sz="3900" b="1" dirty="0"/>
            </a:br>
            <a:endParaRPr lang="ar-EG" sz="3900" b="1" dirty="0"/>
          </a:p>
        </p:txBody>
      </p:sp>
    </p:spTree>
    <p:extLst>
      <p:ext uri="{BB962C8B-B14F-4D97-AF65-F5344CB8AC3E}">
        <p14:creationId xmlns:p14="http://schemas.microsoft.com/office/powerpoint/2010/main" val="48077720"/>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3" name="camera.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1" y="624110"/>
            <a:ext cx="10780712" cy="1280890"/>
          </a:xfrm>
        </p:spPr>
        <p:txBody>
          <a:bodyPr/>
          <a:lstStyle/>
          <a:p>
            <a:pPr algn="ctr"/>
            <a:r>
              <a:rPr lang="ar-SA" b="1" i="1" dirty="0" smtClean="0">
                <a:solidFill>
                  <a:srgbClr val="FF0000"/>
                </a:solidFill>
              </a:rPr>
              <a:t>العوامل </a:t>
            </a:r>
            <a:r>
              <a:rPr lang="ar-SA" b="1" i="1" dirty="0">
                <a:solidFill>
                  <a:srgbClr val="FF0000"/>
                </a:solidFill>
              </a:rPr>
              <a:t>المرتبطة بخصائص اللاعب </a:t>
            </a:r>
            <a:r>
              <a:rPr lang="ar-SA" b="1" i="1" dirty="0" smtClean="0">
                <a:solidFill>
                  <a:srgbClr val="FF0000"/>
                </a:solidFill>
              </a:rPr>
              <a:t>الرياضي</a:t>
            </a:r>
            <a:endParaRPr lang="ar-EG" i="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marL="0" indent="0" algn="r" rtl="1">
              <a:buNone/>
            </a:pPr>
            <a:endParaRPr lang="ar-EG" b="1" dirty="0" smtClean="0"/>
          </a:p>
          <a:p>
            <a:pPr algn="r" rtl="1">
              <a:buFont typeface="Wingdings" pitchFamily="2" charset="2"/>
              <a:buChar char="Ø"/>
            </a:pPr>
            <a:r>
              <a:rPr lang="ar-EG" sz="2400" dirty="0" smtClean="0">
                <a:solidFill>
                  <a:srgbClr val="7030A0"/>
                </a:solidFill>
              </a:rPr>
              <a:t> -</a:t>
            </a:r>
            <a:r>
              <a:rPr lang="ar-SA" sz="2400" dirty="0" smtClean="0">
                <a:solidFill>
                  <a:srgbClr val="7030A0"/>
                </a:solidFill>
              </a:rPr>
              <a:t>الاستثارة </a:t>
            </a:r>
            <a:r>
              <a:rPr lang="ar-SA" sz="2400" dirty="0">
                <a:solidFill>
                  <a:srgbClr val="7030A0"/>
                </a:solidFill>
              </a:rPr>
              <a:t>الانفعالية</a:t>
            </a:r>
            <a:r>
              <a:rPr lang="en-US" sz="2400" dirty="0" smtClean="0">
                <a:solidFill>
                  <a:srgbClr val="7030A0"/>
                </a:solidFill>
              </a:rPr>
              <a:t>.</a:t>
            </a:r>
            <a:endParaRPr lang="ar-EG" sz="2400" dirty="0" smtClean="0">
              <a:solidFill>
                <a:srgbClr val="7030A0"/>
              </a:solidFill>
            </a:endParaRPr>
          </a:p>
          <a:p>
            <a:pPr algn="r" rtl="1">
              <a:buFont typeface="Wingdings" pitchFamily="2" charset="2"/>
              <a:buChar char="Ø"/>
            </a:pPr>
            <a:r>
              <a:rPr lang="en-US" sz="2400" dirty="0">
                <a:solidFill>
                  <a:srgbClr val="7030A0"/>
                </a:solidFill>
              </a:rPr>
              <a:t/>
            </a:r>
            <a:br>
              <a:rPr lang="en-US" sz="2400" dirty="0">
                <a:solidFill>
                  <a:srgbClr val="7030A0"/>
                </a:solidFill>
              </a:rPr>
            </a:br>
            <a:r>
              <a:rPr lang="en-US" sz="2400" dirty="0">
                <a:solidFill>
                  <a:srgbClr val="7030A0"/>
                </a:solidFill>
              </a:rPr>
              <a:t>- </a:t>
            </a:r>
            <a:r>
              <a:rPr lang="ar-SA" sz="2400" dirty="0">
                <a:solidFill>
                  <a:srgbClr val="7030A0"/>
                </a:solidFill>
              </a:rPr>
              <a:t>الاتجاة النفسي نحو المنافسة</a:t>
            </a:r>
            <a:r>
              <a:rPr lang="en-US" sz="2400" dirty="0" smtClean="0">
                <a:solidFill>
                  <a:srgbClr val="7030A0"/>
                </a:solidFill>
              </a:rPr>
              <a:t>.</a:t>
            </a:r>
          </a:p>
          <a:p>
            <a:pPr algn="r" rtl="1">
              <a:buFont typeface="Wingdings" pitchFamily="2" charset="2"/>
              <a:buChar char="Ø"/>
            </a:pPr>
            <a:r>
              <a:rPr lang="en-US" sz="2400" dirty="0">
                <a:solidFill>
                  <a:srgbClr val="7030A0"/>
                </a:solidFill>
              </a:rPr>
              <a:t/>
            </a:r>
            <a:br>
              <a:rPr lang="en-US" sz="2400" dirty="0">
                <a:solidFill>
                  <a:srgbClr val="7030A0"/>
                </a:solidFill>
              </a:rPr>
            </a:br>
            <a:r>
              <a:rPr lang="en-US" sz="2400" dirty="0">
                <a:solidFill>
                  <a:srgbClr val="7030A0"/>
                </a:solidFill>
              </a:rPr>
              <a:t>- </a:t>
            </a:r>
            <a:r>
              <a:rPr lang="ar-SA" sz="2400" dirty="0">
                <a:solidFill>
                  <a:srgbClr val="7030A0"/>
                </a:solidFill>
              </a:rPr>
              <a:t>الخوف من الانتقام (الثا</a:t>
            </a:r>
            <a:r>
              <a:rPr lang="ar-EG" sz="2400" dirty="0">
                <a:solidFill>
                  <a:srgbClr val="7030A0"/>
                </a:solidFill>
              </a:rPr>
              <a:t>ر</a:t>
            </a:r>
            <a:r>
              <a:rPr lang="ar-EG" sz="2400" dirty="0" smtClean="0">
                <a:solidFill>
                  <a:srgbClr val="7030A0"/>
                </a:solidFill>
              </a:rPr>
              <a:t>)</a:t>
            </a:r>
          </a:p>
          <a:p>
            <a:pPr algn="r" rtl="1">
              <a:buFont typeface="Wingdings" pitchFamily="2" charset="2"/>
              <a:buChar char="Ø"/>
            </a:pPr>
            <a:r>
              <a:rPr lang="en-US" sz="2400" dirty="0">
                <a:solidFill>
                  <a:srgbClr val="7030A0"/>
                </a:solidFill>
              </a:rPr>
              <a:t/>
            </a:r>
            <a:br>
              <a:rPr lang="en-US" sz="2400" dirty="0">
                <a:solidFill>
                  <a:srgbClr val="7030A0"/>
                </a:solidFill>
              </a:rPr>
            </a:br>
            <a:r>
              <a:rPr lang="en-US" sz="2400" dirty="0">
                <a:solidFill>
                  <a:srgbClr val="7030A0"/>
                </a:solidFill>
              </a:rPr>
              <a:t>- </a:t>
            </a:r>
            <a:r>
              <a:rPr lang="ar-SA" sz="2400" dirty="0">
                <a:solidFill>
                  <a:srgbClr val="7030A0"/>
                </a:solidFill>
              </a:rPr>
              <a:t>الحالة البدنية والمهارية</a:t>
            </a:r>
            <a:r>
              <a:rPr lang="en-US" sz="2400" dirty="0" smtClean="0">
                <a:solidFill>
                  <a:srgbClr val="7030A0"/>
                </a:solidFill>
              </a:rPr>
              <a:t>.</a:t>
            </a:r>
            <a:endParaRPr lang="ar-EG" sz="2400" dirty="0" smtClean="0">
              <a:solidFill>
                <a:srgbClr val="7030A0"/>
              </a:solidFill>
            </a:endParaRPr>
          </a:p>
          <a:p>
            <a:pPr algn="r" rtl="1">
              <a:buFont typeface="Wingdings" pitchFamily="2" charset="2"/>
              <a:buChar char="Ø"/>
            </a:pPr>
            <a:r>
              <a:rPr lang="en-US" sz="2400" dirty="0">
                <a:solidFill>
                  <a:srgbClr val="7030A0"/>
                </a:solidFill>
              </a:rPr>
              <a:t/>
            </a:r>
            <a:br>
              <a:rPr lang="en-US" sz="2400" dirty="0">
                <a:solidFill>
                  <a:srgbClr val="7030A0"/>
                </a:solidFill>
              </a:rPr>
            </a:br>
            <a:r>
              <a:rPr lang="en-US" sz="2400" dirty="0">
                <a:solidFill>
                  <a:srgbClr val="7030A0"/>
                </a:solidFill>
              </a:rPr>
              <a:t>- </a:t>
            </a:r>
            <a:r>
              <a:rPr lang="ar-SA" sz="2400" dirty="0">
                <a:solidFill>
                  <a:srgbClr val="7030A0"/>
                </a:solidFill>
              </a:rPr>
              <a:t>الفروق بين الجنسين</a:t>
            </a:r>
            <a:r>
              <a:rPr lang="en-US" sz="2400" dirty="0">
                <a:solidFill>
                  <a:srgbClr val="7030A0"/>
                </a:solidFill>
              </a:rPr>
              <a:t>.</a:t>
            </a:r>
          </a:p>
          <a:p>
            <a:pPr algn="r"/>
            <a:endParaRPr lang="en-US" dirty="0"/>
          </a:p>
          <a:p>
            <a:endParaRPr lang="ar-EG" dirty="0"/>
          </a:p>
        </p:txBody>
      </p:sp>
      <p:sp>
        <p:nvSpPr>
          <p:cNvPr id="4" name="TextBox 3"/>
          <p:cNvSpPr txBox="1"/>
          <p:nvPr/>
        </p:nvSpPr>
        <p:spPr>
          <a:xfrm>
            <a:off x="200418" y="6343916"/>
            <a:ext cx="6388274" cy="400110"/>
          </a:xfrm>
          <a:prstGeom prst="rect">
            <a:avLst/>
          </a:prstGeom>
          <a:noFill/>
        </p:spPr>
        <p:txBody>
          <a:bodyPr wrap="square" rtlCol="0">
            <a:spAutoFit/>
          </a:bodyPr>
          <a:lstStyle/>
          <a:p>
            <a:pPr algn="ctr"/>
            <a:r>
              <a:rPr lang="ar-EG" sz="2000" b="1" dirty="0" smtClean="0">
                <a:solidFill>
                  <a:srgbClr val="FF0000"/>
                </a:solidFill>
                <a:effectLst>
                  <a:outerShdw blurRad="38100" dist="38100" dir="2700000" algn="tl">
                    <a:srgbClr val="000000">
                      <a:alpha val="43137"/>
                    </a:srgbClr>
                  </a:outerShdw>
                </a:effectLst>
              </a:rPr>
              <a:t>المكتبة الرياضية الشاملة</a:t>
            </a:r>
            <a:r>
              <a:rPr lang="en-US" sz="2000" b="1" dirty="0" smtClean="0">
                <a:solidFill>
                  <a:srgbClr val="FF0000"/>
                </a:solidFill>
                <a:effectLst>
                  <a:outerShdw blurRad="38100" dist="38100" dir="2700000" algn="tl">
                    <a:srgbClr val="000000">
                      <a:alpha val="43137"/>
                    </a:srgbClr>
                  </a:outerShdw>
                </a:effectLst>
              </a:rPr>
              <a:t>    </a:t>
            </a:r>
            <a:r>
              <a:rPr lang="en-US" sz="2000" b="1" dirty="0" smtClean="0">
                <a:solidFill>
                  <a:srgbClr val="FF0000"/>
                </a:solidFill>
                <a:effectLst>
                  <a:outerShdw blurRad="38100" dist="38100" dir="2700000" algn="tl">
                    <a:srgbClr val="000000">
                      <a:alpha val="43137"/>
                    </a:srgbClr>
                  </a:outerShdw>
                </a:effectLst>
                <a:hlinkClick r:id="rId3"/>
              </a:rPr>
              <a:t>www.sport.ta4a.us</a:t>
            </a:r>
            <a:r>
              <a:rPr lang="en-US" sz="2000" b="1" dirty="0" smtClean="0">
                <a:solidFill>
                  <a:srgbClr val="FF0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469331401"/>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amera.wav"/>
          </p:stSnd>
        </p:sndAc>
      </p:transition>
    </mc:Choice>
    <mc:Fallback xmlns="">
      <p:transition spd="slow">
        <p:fade/>
        <p:sndAc>
          <p:stSnd>
            <p:snd r:embed="rId4" name="camera.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6455" y="271923"/>
            <a:ext cx="8911687" cy="1280890"/>
          </a:xfrm>
        </p:spPr>
        <p:txBody>
          <a:bodyPr>
            <a:normAutofit/>
          </a:bodyPr>
          <a:lstStyle/>
          <a:p>
            <a:pPr algn="ctr"/>
            <a:r>
              <a:rPr lang="ar-EG" sz="4000"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تعريف الإعداد النفسي </a:t>
            </a:r>
            <a:endParaRPr lang="en-US" sz="4000"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endParaRPr>
          </a:p>
        </p:txBody>
      </p:sp>
      <p:sp>
        <p:nvSpPr>
          <p:cNvPr id="3" name="Content Placeholder 2"/>
          <p:cNvSpPr>
            <a:spLocks noGrp="1"/>
          </p:cNvSpPr>
          <p:nvPr>
            <p:ph idx="1"/>
          </p:nvPr>
        </p:nvSpPr>
        <p:spPr>
          <a:xfrm>
            <a:off x="1957387" y="2133600"/>
            <a:ext cx="10029825" cy="4038600"/>
          </a:xfrm>
        </p:spPr>
        <p:txBody>
          <a:bodyPr>
            <a:normAutofit/>
          </a:bodyPr>
          <a:lstStyle/>
          <a:p>
            <a:pPr marL="0" indent="0" algn="r" rtl="1">
              <a:buNone/>
            </a:pPr>
            <a:r>
              <a:rPr lang="ar-EG" sz="4400" dirty="0"/>
              <a:t>إعداد وتأهيل الرياضي من الناحية الذهنية والسلوكية للوصول للحالة المثالية للأداء أثناء ممارسه النشاط الرياضي .</a:t>
            </a:r>
            <a:endParaRPr lang="en-US" sz="4400" dirty="0"/>
          </a:p>
          <a:p>
            <a:endParaRPr lang="en-US" sz="4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3" y="1"/>
            <a:ext cx="12034837" cy="6858000"/>
          </a:xfrm>
          <a:prstGeom prst="rect">
            <a:avLst/>
          </a:prstGeom>
        </p:spPr>
      </p:pic>
      <p:sp>
        <p:nvSpPr>
          <p:cNvPr id="5" name="Rectangle 4"/>
          <p:cNvSpPr/>
          <p:nvPr/>
        </p:nvSpPr>
        <p:spPr>
          <a:xfrm>
            <a:off x="473356" y="2967335"/>
            <a:ext cx="10713190" cy="3785652"/>
          </a:xfrm>
          <a:prstGeom prst="rect">
            <a:avLst/>
          </a:prstGeom>
        </p:spPr>
        <p:style>
          <a:lnRef idx="3">
            <a:schemeClr val="lt1"/>
          </a:lnRef>
          <a:fillRef idx="1">
            <a:schemeClr val="dk1"/>
          </a:fillRef>
          <a:effectRef idx="1">
            <a:schemeClr val="dk1"/>
          </a:effectRef>
          <a:fontRef idx="minor">
            <a:schemeClr val="lt1"/>
          </a:fontRef>
        </p:style>
        <p:txBody>
          <a:bodyPr wrap="none" lIns="91440" tIns="45720" rIns="91440" bIns="45720">
            <a:spAutoFit/>
          </a:bodyPr>
          <a:lstStyle/>
          <a:p>
            <a:pPr algn="r" rtl="1"/>
            <a:r>
              <a:rPr lang="ar-EG" sz="6000" dirty="0"/>
              <a:t>إعداد وتأهيل الرياضي من </a:t>
            </a:r>
            <a:r>
              <a:rPr lang="ar-EG" sz="6000" dirty="0" smtClean="0"/>
              <a:t>الناحية</a:t>
            </a:r>
          </a:p>
          <a:p>
            <a:pPr algn="l"/>
            <a:r>
              <a:rPr lang="ar-EG" sz="6000" dirty="0" smtClean="0"/>
              <a:t> </a:t>
            </a:r>
            <a:r>
              <a:rPr lang="ar-EG" sz="6000" dirty="0"/>
              <a:t>الذهنية والسلوكية للوصول </a:t>
            </a:r>
            <a:endParaRPr lang="ar-EG" sz="6000" dirty="0" smtClean="0"/>
          </a:p>
          <a:p>
            <a:pPr algn="r" rtl="1"/>
            <a:r>
              <a:rPr lang="ar-EG" sz="6000" dirty="0" smtClean="0"/>
              <a:t>للحالة المثالية </a:t>
            </a:r>
            <a:r>
              <a:rPr lang="ar-EG" sz="6000" dirty="0"/>
              <a:t>للأداء </a:t>
            </a:r>
            <a:r>
              <a:rPr lang="ar-EG" sz="6000" dirty="0" smtClean="0"/>
              <a:t>أثناء</a:t>
            </a:r>
          </a:p>
          <a:p>
            <a:pPr algn="r" rtl="1"/>
            <a:r>
              <a:rPr lang="ar-EG" sz="6000" dirty="0" smtClean="0"/>
              <a:t> </a:t>
            </a:r>
            <a:r>
              <a:rPr lang="ar-EG" sz="6000" dirty="0"/>
              <a:t>ممارسه النشاط الرياضي .</a:t>
            </a:r>
            <a:endParaRPr lang="en-US" sz="6000" dirty="0"/>
          </a:p>
        </p:txBody>
      </p:sp>
      <p:sp>
        <p:nvSpPr>
          <p:cNvPr id="7" name="Rectangle 6"/>
          <p:cNvSpPr/>
          <p:nvPr/>
        </p:nvSpPr>
        <p:spPr>
          <a:xfrm>
            <a:off x="6060114" y="1760316"/>
            <a:ext cx="6216766" cy="769441"/>
          </a:xfrm>
          <a:prstGeom prst="rect">
            <a:avLst/>
          </a:prstGeom>
        </p:spPr>
        <p:txBody>
          <a:bodyPr wrap="none">
            <a:spAutoFit/>
          </a:bodyPr>
          <a:lstStyle/>
          <a:p>
            <a:r>
              <a:rPr lang="ar-EG" sz="4400"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تعريف الإعداد النفسي </a:t>
            </a:r>
            <a:endParaRPr lang="en-US" sz="4400" dirty="0"/>
          </a:p>
        </p:txBody>
      </p:sp>
    </p:spTree>
    <p:extLst>
      <p:ext uri="{BB962C8B-B14F-4D97-AF65-F5344CB8AC3E}">
        <p14:creationId xmlns:p14="http://schemas.microsoft.com/office/powerpoint/2010/main" val="3525514823"/>
      </p:ext>
    </p:extLst>
  </p:cSld>
  <p:clrMapOvr>
    <a:masterClrMapping/>
  </p:clrMapOvr>
  <p:transition spd="slow">
    <p:wip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4000"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أهداف الأعداد النفسي الرياضي</a:t>
            </a:r>
            <a:endParaRPr lang="en-US" sz="4000"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endParaRPr>
          </a:p>
        </p:txBody>
      </p:sp>
      <p:sp>
        <p:nvSpPr>
          <p:cNvPr id="3" name="Content Placeholder 2"/>
          <p:cNvSpPr>
            <a:spLocks noGrp="1"/>
          </p:cNvSpPr>
          <p:nvPr>
            <p:ph idx="1"/>
          </p:nvPr>
        </p:nvSpPr>
        <p:spPr>
          <a:xfrm>
            <a:off x="1185863" y="1571625"/>
            <a:ext cx="10815637" cy="4886325"/>
          </a:xfrm>
        </p:spPr>
        <p:txBody>
          <a:bodyPr>
            <a:normAutofit/>
          </a:bodyPr>
          <a:lstStyle/>
          <a:p>
            <a:pPr algn="r" rtl="1">
              <a:buFont typeface="+mj-lt"/>
              <a:buAutoNum type="arabicPeriod"/>
            </a:pPr>
            <a:r>
              <a:rPr lang="ar-SA" sz="2800" dirty="0"/>
              <a:t>بناء وتشكيل الميول والاتجاهات الايجابية نحو الممارسة الرياضية للنشاط الممارس مع استثارة الدوافع المرتبطة بالممارسة </a:t>
            </a:r>
            <a:r>
              <a:rPr lang="ar-SA" sz="2800" dirty="0" smtClean="0"/>
              <a:t>الرياضية</a:t>
            </a:r>
            <a:r>
              <a:rPr lang="ar-EG" sz="2800" dirty="0" smtClean="0"/>
              <a:t>.</a:t>
            </a:r>
          </a:p>
          <a:p>
            <a:pPr algn="r" rtl="1">
              <a:buFont typeface="+mj-lt"/>
              <a:buAutoNum type="arabicPeriod"/>
            </a:pPr>
            <a:r>
              <a:rPr lang="ar-SA" sz="2800" dirty="0" smtClean="0"/>
              <a:t>تطوير </a:t>
            </a:r>
            <a:r>
              <a:rPr lang="ar-SA" sz="2800" dirty="0"/>
              <a:t>وتوظيف القدرات العقلية المساهمة في نجاح أداء المهارات الحركية الرياضية في إطار مواقف الممارسة الرياضية للنشاط</a:t>
            </a:r>
            <a:r>
              <a:rPr lang="en-US" sz="2800" dirty="0" smtClean="0"/>
              <a:t>.</a:t>
            </a:r>
            <a:endParaRPr lang="ar-EG" sz="2800" dirty="0" smtClean="0"/>
          </a:p>
          <a:p>
            <a:pPr algn="r" rtl="1">
              <a:buFont typeface="+mj-lt"/>
              <a:buAutoNum type="arabicPeriod"/>
            </a:pPr>
            <a:r>
              <a:rPr lang="ar-SA" sz="2800" dirty="0" smtClean="0"/>
              <a:t>التوجيه </a:t>
            </a:r>
            <a:r>
              <a:rPr lang="ar-SA" sz="2800" dirty="0"/>
              <a:t>التربوي و الإرشاد النفسي للرياضي خلال مراحل التدريب و المنافسات مما يوفر أفضل الظروف لإظهار أفضل أداء حركي</a:t>
            </a:r>
            <a:r>
              <a:rPr lang="en-US" sz="2800" dirty="0"/>
              <a:t> </a:t>
            </a:r>
            <a:r>
              <a:rPr lang="en-US" sz="2800" dirty="0" smtClean="0"/>
              <a:t>.</a:t>
            </a:r>
            <a:endParaRPr lang="ar-EG" sz="2800" dirty="0" smtClean="0"/>
          </a:p>
          <a:p>
            <a:pPr algn="r" rtl="1">
              <a:buFont typeface="+mj-lt"/>
              <a:buAutoNum type="arabicPeriod"/>
            </a:pPr>
            <a:r>
              <a:rPr lang="ar-SA" sz="2800" dirty="0" smtClean="0"/>
              <a:t>تطوير </a:t>
            </a:r>
            <a:r>
              <a:rPr lang="ar-SA" sz="2800" dirty="0"/>
              <a:t>وتوظيف سمات الشخصية لدى الرياضي والمرتبطة بالممارسة الرياضية بما يتمشى مع الواقع التطبيقي لتلك الممارسة الرياضية حتى لا تتعارض سماته الشخصية مع تحقيق الانجاز الرياضي</a:t>
            </a:r>
            <a:endParaRPr lang="en-US" sz="2800" dirty="0"/>
          </a:p>
        </p:txBody>
      </p:sp>
    </p:spTree>
    <p:extLst>
      <p:ext uri="{BB962C8B-B14F-4D97-AF65-F5344CB8AC3E}">
        <p14:creationId xmlns:p14="http://schemas.microsoft.com/office/powerpoint/2010/main" val="1832344729"/>
      </p:ext>
    </p:extLst>
  </p:cSld>
  <p:clrMapOvr>
    <a:masterClrMapping/>
  </p:clrMapOvr>
  <p:transition spd="slow">
    <p:wip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SA" sz="4000"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العوامل المؤثرة في تحقيق أهداف الإعداد النفسي للرياضيين</a:t>
            </a:r>
            <a:endParaRPr lang="en-US" sz="4000"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endParaRPr>
          </a:p>
        </p:txBody>
      </p:sp>
      <p:sp>
        <p:nvSpPr>
          <p:cNvPr id="3" name="Content Placeholder 2"/>
          <p:cNvSpPr>
            <a:spLocks noGrp="1"/>
          </p:cNvSpPr>
          <p:nvPr>
            <p:ph idx="1"/>
          </p:nvPr>
        </p:nvSpPr>
        <p:spPr>
          <a:xfrm>
            <a:off x="1714500" y="2133600"/>
            <a:ext cx="10301288" cy="4724400"/>
          </a:xfrm>
        </p:spPr>
        <p:txBody>
          <a:bodyPr>
            <a:noAutofit/>
          </a:bodyPr>
          <a:lstStyle/>
          <a:p>
            <a:pPr algn="r" rtl="1">
              <a:buFont typeface="+mj-lt"/>
              <a:buAutoNum type="arabicPeriod"/>
            </a:pPr>
            <a:r>
              <a:rPr lang="ar-SA" sz="2000" b="1" dirty="0"/>
              <a:t>اعتقاد اللاعب او عدم اعتقاده بجدوى تلك الأساليب</a:t>
            </a:r>
            <a:r>
              <a:rPr lang="en-US" sz="2000" b="1" dirty="0"/>
              <a:t> </a:t>
            </a:r>
            <a:endParaRPr lang="ar-EG" sz="2000" b="1" dirty="0" smtClean="0"/>
          </a:p>
          <a:p>
            <a:pPr algn="r" rtl="1">
              <a:buFont typeface="+mj-lt"/>
              <a:buAutoNum type="arabicPeriod"/>
            </a:pPr>
            <a:r>
              <a:rPr lang="en-US" sz="2000" b="1" dirty="0" smtClean="0">
                <a:solidFill>
                  <a:srgbClr val="7030A0"/>
                </a:solidFill>
              </a:rPr>
              <a:t>.</a:t>
            </a:r>
            <a:r>
              <a:rPr lang="ar-SA" sz="2000" b="1" dirty="0" smtClean="0">
                <a:solidFill>
                  <a:srgbClr val="7030A0"/>
                </a:solidFill>
              </a:rPr>
              <a:t>دى </a:t>
            </a:r>
            <a:r>
              <a:rPr lang="ar-SA" sz="2000" b="1" dirty="0">
                <a:solidFill>
                  <a:srgbClr val="7030A0"/>
                </a:solidFill>
              </a:rPr>
              <a:t>العلاقة بين اللاعب والمدرب ومدى تأثير المدرب في ذلك</a:t>
            </a:r>
            <a:r>
              <a:rPr lang="en-US" sz="2000" b="1" dirty="0" smtClean="0">
                <a:solidFill>
                  <a:srgbClr val="7030A0"/>
                </a:solidFill>
              </a:rPr>
              <a:t>.</a:t>
            </a:r>
            <a:endParaRPr lang="ar-EG" sz="2000" b="1" dirty="0" smtClean="0">
              <a:solidFill>
                <a:srgbClr val="7030A0"/>
              </a:solidFill>
            </a:endParaRPr>
          </a:p>
          <a:p>
            <a:pPr algn="r" rtl="1">
              <a:buFont typeface="+mj-lt"/>
              <a:buAutoNum type="arabicPeriod"/>
            </a:pPr>
            <a:r>
              <a:rPr lang="ar-SA" sz="2000" b="1" dirty="0" smtClean="0"/>
              <a:t>العمر </a:t>
            </a:r>
            <a:r>
              <a:rPr lang="ar-SA" sz="2000" b="1" dirty="0"/>
              <a:t>التدريبي للاعب</a:t>
            </a:r>
            <a:r>
              <a:rPr lang="en-US" sz="2000" b="1" dirty="0" smtClean="0"/>
              <a:t>.</a:t>
            </a:r>
            <a:endParaRPr lang="ar-EG" sz="2000" b="1" dirty="0" smtClean="0"/>
          </a:p>
          <a:p>
            <a:pPr algn="r" rtl="1">
              <a:buFont typeface="+mj-lt"/>
              <a:buAutoNum type="arabicPeriod"/>
            </a:pPr>
            <a:r>
              <a:rPr lang="ar-SA" sz="2000" b="1" dirty="0" smtClean="0">
                <a:solidFill>
                  <a:srgbClr val="7030A0"/>
                </a:solidFill>
              </a:rPr>
              <a:t>اختيار </a:t>
            </a:r>
            <a:r>
              <a:rPr lang="ar-SA" sz="2000" b="1" dirty="0">
                <a:solidFill>
                  <a:srgbClr val="7030A0"/>
                </a:solidFill>
              </a:rPr>
              <a:t>أفضل الأوقات المناسبة للأعداد النفسي</a:t>
            </a:r>
            <a:r>
              <a:rPr lang="en-US" sz="2000" b="1" dirty="0" smtClean="0">
                <a:solidFill>
                  <a:srgbClr val="7030A0"/>
                </a:solidFill>
              </a:rPr>
              <a:t>.</a:t>
            </a:r>
            <a:endParaRPr lang="ar-EG" sz="2000" b="1" dirty="0" smtClean="0">
              <a:solidFill>
                <a:srgbClr val="7030A0"/>
              </a:solidFill>
            </a:endParaRPr>
          </a:p>
          <a:p>
            <a:pPr algn="r" rtl="1">
              <a:buFont typeface="+mj-lt"/>
              <a:buAutoNum type="arabicPeriod"/>
            </a:pPr>
            <a:r>
              <a:rPr lang="ar-SA" sz="2000" b="1" dirty="0" smtClean="0"/>
              <a:t>توحيد </a:t>
            </a:r>
            <a:r>
              <a:rPr lang="ar-SA" sz="2000" b="1" dirty="0"/>
              <a:t>ظروف إجراء هذه التدريبات</a:t>
            </a:r>
            <a:r>
              <a:rPr lang="en-US" sz="2000" b="1" dirty="0" smtClean="0"/>
              <a:t>.</a:t>
            </a:r>
            <a:endParaRPr lang="ar-EG" sz="2000" b="1" dirty="0" smtClean="0"/>
          </a:p>
          <a:p>
            <a:pPr algn="r" rtl="1">
              <a:buFont typeface="+mj-lt"/>
              <a:buAutoNum type="arabicPeriod"/>
            </a:pPr>
            <a:r>
              <a:rPr lang="ar-SA" sz="2000" b="1" dirty="0" smtClean="0">
                <a:solidFill>
                  <a:srgbClr val="7030A0"/>
                </a:solidFill>
              </a:rPr>
              <a:t>يفضل </a:t>
            </a:r>
            <a:r>
              <a:rPr lang="ar-SA" sz="2000" b="1" dirty="0">
                <a:solidFill>
                  <a:srgbClr val="7030A0"/>
                </a:solidFill>
              </a:rPr>
              <a:t>ان يكون المدرب ممارسا لنوع اللعبة التي يدربها</a:t>
            </a:r>
            <a:r>
              <a:rPr lang="en-US" sz="2000" b="1" dirty="0" smtClean="0">
                <a:solidFill>
                  <a:srgbClr val="7030A0"/>
                </a:solidFill>
              </a:rPr>
              <a:t>.</a:t>
            </a:r>
            <a:endParaRPr lang="ar-EG" sz="2000" b="1" dirty="0" smtClean="0">
              <a:solidFill>
                <a:srgbClr val="7030A0"/>
              </a:solidFill>
            </a:endParaRPr>
          </a:p>
          <a:p>
            <a:pPr algn="r" rtl="1">
              <a:buFont typeface="+mj-lt"/>
              <a:buAutoNum type="arabicPeriod"/>
            </a:pPr>
            <a:r>
              <a:rPr lang="ar-SA" sz="2000" b="1" dirty="0" smtClean="0"/>
              <a:t>إجراء </a:t>
            </a:r>
            <a:r>
              <a:rPr lang="ar-SA" sz="2000" b="1" dirty="0"/>
              <a:t>التدريبات النفسية الهادفة (الإعداد الذاتي) لتحقيق الاسترخاء والتهدئة في غرفة معتمة الضوء وبعيدة عن الضوضاء وذات درجة حرارة مناسبة (</a:t>
            </a:r>
            <a:r>
              <a:rPr lang="ar-SA" sz="2000" b="1" dirty="0" smtClean="0"/>
              <a:t>22-25</a:t>
            </a:r>
            <a:r>
              <a:rPr lang="ar-EG" sz="2000" b="1" dirty="0" smtClean="0"/>
              <a:t>)</a:t>
            </a:r>
          </a:p>
          <a:p>
            <a:pPr algn="r" rtl="1">
              <a:buFont typeface="+mj-lt"/>
              <a:buAutoNum type="arabicPeriod"/>
            </a:pPr>
            <a:r>
              <a:rPr lang="ar-SA" sz="2000" b="1" dirty="0" smtClean="0">
                <a:solidFill>
                  <a:srgbClr val="7030A0"/>
                </a:solidFill>
              </a:rPr>
              <a:t>اتخاذ </a:t>
            </a:r>
            <a:r>
              <a:rPr lang="ar-SA" sz="2000" b="1" dirty="0">
                <a:solidFill>
                  <a:srgbClr val="7030A0"/>
                </a:solidFill>
              </a:rPr>
              <a:t>اللاعب وضعا مناسبا لأداء تلك التدريبات</a:t>
            </a:r>
            <a:r>
              <a:rPr lang="en-US" sz="2000" b="1" dirty="0" smtClean="0">
                <a:solidFill>
                  <a:srgbClr val="7030A0"/>
                </a:solidFill>
              </a:rPr>
              <a:t>.</a:t>
            </a:r>
            <a:endParaRPr lang="ar-EG" sz="2000" b="1" dirty="0" smtClean="0">
              <a:solidFill>
                <a:srgbClr val="7030A0"/>
              </a:solidFill>
            </a:endParaRPr>
          </a:p>
          <a:p>
            <a:pPr algn="r" rtl="1">
              <a:buFont typeface="+mj-lt"/>
              <a:buAutoNum type="arabicPeriod"/>
            </a:pPr>
            <a:r>
              <a:rPr lang="ar-SA" sz="2000" b="1" dirty="0" smtClean="0"/>
              <a:t>زيادة </a:t>
            </a:r>
            <a:r>
              <a:rPr lang="ar-SA" sz="2000" b="1" dirty="0"/>
              <a:t>وتكرار او أداء تلك التدريبات النفسية الإيحائية عن معدل مرتين في اليوم لا يترتب عليه إحداث إي ضرر على اللاعب</a:t>
            </a:r>
            <a:r>
              <a:rPr lang="en-US" sz="2000" b="1" dirty="0"/>
              <a:t>. </a:t>
            </a:r>
            <a:br>
              <a:rPr lang="en-US" sz="2000" b="1" dirty="0"/>
            </a:br>
            <a:endParaRPr lang="en-US" sz="2000" b="1" dirty="0"/>
          </a:p>
        </p:txBody>
      </p:sp>
      <p:sp>
        <p:nvSpPr>
          <p:cNvPr id="4" name="TextBox 3"/>
          <p:cNvSpPr txBox="1"/>
          <p:nvPr/>
        </p:nvSpPr>
        <p:spPr>
          <a:xfrm>
            <a:off x="200418" y="6343916"/>
            <a:ext cx="6388274" cy="400110"/>
          </a:xfrm>
          <a:prstGeom prst="rect">
            <a:avLst/>
          </a:prstGeom>
          <a:noFill/>
        </p:spPr>
        <p:txBody>
          <a:bodyPr wrap="square" rtlCol="0">
            <a:spAutoFit/>
          </a:bodyPr>
          <a:lstStyle/>
          <a:p>
            <a:pPr algn="ctr"/>
            <a:r>
              <a:rPr lang="ar-EG" sz="2000" b="1" dirty="0" smtClean="0">
                <a:solidFill>
                  <a:srgbClr val="FF0000"/>
                </a:solidFill>
                <a:effectLst>
                  <a:outerShdw blurRad="38100" dist="38100" dir="2700000" algn="tl">
                    <a:srgbClr val="000000">
                      <a:alpha val="43137"/>
                    </a:srgbClr>
                  </a:outerShdw>
                </a:effectLst>
              </a:rPr>
              <a:t>المكتبة الرياضية الشاملة</a:t>
            </a:r>
            <a:r>
              <a:rPr lang="en-US" sz="2000" b="1" dirty="0" smtClean="0">
                <a:solidFill>
                  <a:srgbClr val="FF0000"/>
                </a:solidFill>
                <a:effectLst>
                  <a:outerShdw blurRad="38100" dist="38100" dir="2700000" algn="tl">
                    <a:srgbClr val="000000">
                      <a:alpha val="43137"/>
                    </a:srgbClr>
                  </a:outerShdw>
                </a:effectLst>
              </a:rPr>
              <a:t>    </a:t>
            </a:r>
            <a:r>
              <a:rPr lang="en-US" sz="2000" b="1" dirty="0" smtClean="0">
                <a:solidFill>
                  <a:srgbClr val="FF0000"/>
                </a:solidFill>
                <a:effectLst>
                  <a:outerShdw blurRad="38100" dist="38100" dir="2700000" algn="tl">
                    <a:srgbClr val="000000">
                      <a:alpha val="43137"/>
                    </a:srgbClr>
                  </a:outerShdw>
                </a:effectLst>
                <a:hlinkClick r:id="rId3"/>
              </a:rPr>
              <a:t>www.sport.ta4a.us</a:t>
            </a:r>
            <a:r>
              <a:rPr lang="en-US" sz="2000" b="1" dirty="0" smtClean="0">
                <a:solidFill>
                  <a:srgbClr val="FF0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616067812"/>
      </p:ext>
    </p:extLst>
  </p:cSld>
  <p:clrMapOvr>
    <a:masterClrMapping/>
  </p:clrMapOvr>
  <p:transition spd="slow">
    <p:wip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heel(1)">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163" y="95468"/>
            <a:ext cx="10204449" cy="1280890"/>
          </a:xfrm>
        </p:spPr>
        <p:txBody>
          <a:bodyPr>
            <a:normAutofit/>
          </a:bodyPr>
          <a:lstStyle/>
          <a:p>
            <a:pPr algn="ctr"/>
            <a:r>
              <a:rPr lang="ar-SA" sz="4000"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خطوات الأعداد النفسي للرياضيين</a:t>
            </a:r>
            <a:endParaRPr lang="en-US" sz="4000"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endParaRPr>
          </a:p>
        </p:txBody>
      </p:sp>
      <p:sp>
        <p:nvSpPr>
          <p:cNvPr id="3" name="Content Placeholder 2"/>
          <p:cNvSpPr>
            <a:spLocks noGrp="1"/>
          </p:cNvSpPr>
          <p:nvPr>
            <p:ph idx="1"/>
          </p:nvPr>
        </p:nvSpPr>
        <p:spPr>
          <a:xfrm>
            <a:off x="1300163" y="1214439"/>
            <a:ext cx="10520362" cy="5643561"/>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marL="457200" indent="-457200" algn="r" rtl="1">
              <a:buFont typeface="+mj-lt"/>
              <a:buAutoNum type="arabicPeriod"/>
            </a:pPr>
            <a:r>
              <a:rPr lang="ar-SA" sz="2000" dirty="0">
                <a:solidFill>
                  <a:schemeClr val="bg2">
                    <a:lumMod val="75000"/>
                  </a:schemeClr>
                </a:solidFill>
              </a:rPr>
              <a:t>معرفة نوع الخصائص النفسية لكل لاعب بهدف معرفة أفضل الطرق التي تلائمه وكذلك التي تلائم نوع اللعبة التي يزاولها</a:t>
            </a:r>
            <a:r>
              <a:rPr lang="en-US" sz="2000" dirty="0" smtClean="0">
                <a:solidFill>
                  <a:schemeClr val="bg2">
                    <a:lumMod val="75000"/>
                  </a:schemeClr>
                </a:solidFill>
              </a:rPr>
              <a:t>.</a:t>
            </a:r>
            <a:endParaRPr lang="ar-EG" sz="2000" dirty="0" smtClean="0">
              <a:solidFill>
                <a:schemeClr val="bg2">
                  <a:lumMod val="75000"/>
                </a:schemeClr>
              </a:solidFill>
            </a:endParaRPr>
          </a:p>
          <a:p>
            <a:pPr marL="457200" indent="-457200" algn="r" rtl="1">
              <a:buFont typeface="+mj-lt"/>
              <a:buAutoNum type="arabicPeriod"/>
            </a:pPr>
            <a:r>
              <a:rPr lang="ar-SA" sz="2000" dirty="0" smtClean="0">
                <a:solidFill>
                  <a:schemeClr val="bg2">
                    <a:lumMod val="75000"/>
                  </a:schemeClr>
                </a:solidFill>
              </a:rPr>
              <a:t>على </a:t>
            </a:r>
            <a:r>
              <a:rPr lang="ar-SA" sz="2000" dirty="0">
                <a:solidFill>
                  <a:schemeClr val="bg2">
                    <a:lumMod val="75000"/>
                  </a:schemeClr>
                </a:solidFill>
              </a:rPr>
              <a:t>المدرب ان يعلم اللاعب على كيفية الابتعاد عن الانفعالات والسيطرة على النفس في سبيل مصلحته ومصلحة الفريق</a:t>
            </a:r>
            <a:r>
              <a:rPr lang="en-US" sz="2000" dirty="0" smtClean="0">
                <a:solidFill>
                  <a:schemeClr val="bg2">
                    <a:lumMod val="75000"/>
                  </a:schemeClr>
                </a:solidFill>
              </a:rPr>
              <a:t>.</a:t>
            </a:r>
            <a:endParaRPr lang="ar-EG" sz="2000" dirty="0" smtClean="0">
              <a:solidFill>
                <a:schemeClr val="bg2">
                  <a:lumMod val="75000"/>
                </a:schemeClr>
              </a:solidFill>
            </a:endParaRPr>
          </a:p>
          <a:p>
            <a:pPr marL="457200" indent="-457200" algn="r" rtl="1">
              <a:buFont typeface="+mj-lt"/>
              <a:buAutoNum type="arabicPeriod"/>
            </a:pPr>
            <a:r>
              <a:rPr lang="ar-SA" sz="2000" dirty="0" smtClean="0">
                <a:solidFill>
                  <a:schemeClr val="bg2">
                    <a:lumMod val="75000"/>
                  </a:schemeClr>
                </a:solidFill>
              </a:rPr>
              <a:t>تعلم </a:t>
            </a:r>
            <a:r>
              <a:rPr lang="ar-SA" sz="2000" dirty="0">
                <a:solidFill>
                  <a:schemeClr val="bg2">
                    <a:lumMod val="75000"/>
                  </a:schemeClr>
                </a:solidFill>
              </a:rPr>
              <a:t>اللاعب الأساليب النفسية المحفزة والمنبهة والهادفة لتهيئة اللاعب للاشتراك في التدريب والمنافسة</a:t>
            </a:r>
            <a:r>
              <a:rPr lang="en-US" sz="2000" dirty="0" smtClean="0">
                <a:solidFill>
                  <a:schemeClr val="bg2">
                    <a:lumMod val="75000"/>
                  </a:schemeClr>
                </a:solidFill>
              </a:rPr>
              <a:t>.</a:t>
            </a:r>
            <a:endParaRPr lang="ar-EG" sz="2000" dirty="0" smtClean="0">
              <a:solidFill>
                <a:schemeClr val="bg2">
                  <a:lumMod val="75000"/>
                </a:schemeClr>
              </a:solidFill>
            </a:endParaRPr>
          </a:p>
          <a:p>
            <a:pPr marL="457200" indent="-457200" algn="r" rtl="1">
              <a:buFont typeface="+mj-lt"/>
              <a:buAutoNum type="arabicPeriod"/>
            </a:pPr>
            <a:r>
              <a:rPr lang="ar-SA" sz="2000" dirty="0" smtClean="0">
                <a:solidFill>
                  <a:schemeClr val="bg2">
                    <a:lumMod val="75000"/>
                  </a:schemeClr>
                </a:solidFill>
              </a:rPr>
              <a:t>ضرورة </a:t>
            </a:r>
            <a:r>
              <a:rPr lang="ar-SA" sz="2000" dirty="0">
                <a:solidFill>
                  <a:schemeClr val="bg2">
                    <a:lumMod val="75000"/>
                  </a:schemeClr>
                </a:solidFill>
              </a:rPr>
              <a:t>اندماج الأعداد النفسي مع الأعداد المهارى والبدني للاعبين</a:t>
            </a:r>
            <a:r>
              <a:rPr lang="en-US" sz="2000" dirty="0" smtClean="0">
                <a:solidFill>
                  <a:schemeClr val="bg2">
                    <a:lumMod val="75000"/>
                  </a:schemeClr>
                </a:solidFill>
              </a:rPr>
              <a:t>.</a:t>
            </a:r>
            <a:endParaRPr lang="ar-EG" sz="2000" dirty="0" smtClean="0">
              <a:solidFill>
                <a:schemeClr val="bg2">
                  <a:lumMod val="75000"/>
                </a:schemeClr>
              </a:solidFill>
            </a:endParaRPr>
          </a:p>
          <a:p>
            <a:pPr marL="457200" indent="-457200" algn="r" rtl="1">
              <a:buFont typeface="+mj-lt"/>
              <a:buAutoNum type="arabicPeriod"/>
            </a:pPr>
            <a:r>
              <a:rPr lang="ar-EG" sz="2000" dirty="0">
                <a:solidFill>
                  <a:schemeClr val="bg2">
                    <a:lumMod val="75000"/>
                  </a:schemeClr>
                </a:solidFill>
              </a:rPr>
              <a:t>ا</a:t>
            </a:r>
            <a:r>
              <a:rPr lang="ar-SA" sz="2000" dirty="0" smtClean="0">
                <a:solidFill>
                  <a:schemeClr val="bg2">
                    <a:lumMod val="75000"/>
                  </a:schemeClr>
                </a:solidFill>
              </a:rPr>
              <a:t>لأعداد </a:t>
            </a:r>
            <a:r>
              <a:rPr lang="ar-SA" sz="2000" dirty="0">
                <a:solidFill>
                  <a:schemeClr val="bg2">
                    <a:lumMod val="75000"/>
                  </a:schemeClr>
                </a:solidFill>
              </a:rPr>
              <a:t>النفسي في مرحلة ما قبل المنافسات</a:t>
            </a:r>
            <a:r>
              <a:rPr lang="en-US" sz="2000" dirty="0" smtClean="0">
                <a:solidFill>
                  <a:schemeClr val="bg2">
                    <a:lumMod val="75000"/>
                  </a:schemeClr>
                </a:solidFill>
              </a:rPr>
              <a:t>.</a:t>
            </a:r>
            <a:endParaRPr lang="ar-EG" sz="2000" dirty="0" smtClean="0">
              <a:solidFill>
                <a:schemeClr val="bg2">
                  <a:lumMod val="75000"/>
                </a:schemeClr>
              </a:solidFill>
            </a:endParaRPr>
          </a:p>
          <a:p>
            <a:pPr marL="457200" indent="-457200" algn="r" rtl="1">
              <a:buFont typeface="+mj-lt"/>
              <a:buAutoNum type="arabicPeriod"/>
            </a:pPr>
            <a:r>
              <a:rPr lang="ar-SA" sz="2000" dirty="0" smtClean="0">
                <a:solidFill>
                  <a:schemeClr val="bg2">
                    <a:lumMod val="75000"/>
                  </a:schemeClr>
                </a:solidFill>
              </a:rPr>
              <a:t>التعرف </a:t>
            </a:r>
            <a:r>
              <a:rPr lang="ar-SA" sz="2000" dirty="0">
                <a:solidFill>
                  <a:schemeClr val="bg2">
                    <a:lumMod val="75000"/>
                  </a:schemeClr>
                </a:solidFill>
              </a:rPr>
              <a:t>على السمات النفسية الضعيفة للاعب والتأكيد عليها في برنامج الأعداد النفسي</a:t>
            </a:r>
            <a:r>
              <a:rPr lang="en-US" sz="2000" dirty="0" smtClean="0">
                <a:solidFill>
                  <a:schemeClr val="bg2">
                    <a:lumMod val="75000"/>
                  </a:schemeClr>
                </a:solidFill>
              </a:rPr>
              <a:t>.</a:t>
            </a:r>
            <a:endParaRPr lang="ar-EG" sz="2000" dirty="0" smtClean="0">
              <a:solidFill>
                <a:schemeClr val="bg2">
                  <a:lumMod val="75000"/>
                </a:schemeClr>
              </a:solidFill>
            </a:endParaRPr>
          </a:p>
          <a:p>
            <a:pPr marL="457200" indent="-457200" algn="r" rtl="1">
              <a:buFont typeface="+mj-lt"/>
              <a:buAutoNum type="arabicPeriod"/>
            </a:pPr>
            <a:r>
              <a:rPr lang="ar-SA" sz="2000" dirty="0" smtClean="0">
                <a:solidFill>
                  <a:schemeClr val="bg2">
                    <a:lumMod val="75000"/>
                  </a:schemeClr>
                </a:solidFill>
              </a:rPr>
              <a:t>ضرورة </a:t>
            </a:r>
            <a:r>
              <a:rPr lang="ar-SA" sz="2000" dirty="0">
                <a:solidFill>
                  <a:schemeClr val="bg2">
                    <a:lumMod val="75000"/>
                  </a:schemeClr>
                </a:solidFill>
              </a:rPr>
              <a:t>إجراء الوحدات تدريبية في ظروف مشابهة لأرض المسابقة وكذلك اللعب في طقس يماثل طقس البلد الذي ستجري فيه المنافسات وكذلك ضرورة أداء تدريبات مع  جميع المتغيرات التي يمكن ان يتعرض لها اللاعب</a:t>
            </a:r>
            <a:r>
              <a:rPr lang="en-US" sz="2000" dirty="0" smtClean="0">
                <a:solidFill>
                  <a:schemeClr val="bg2">
                    <a:lumMod val="75000"/>
                  </a:schemeClr>
                </a:solidFill>
              </a:rPr>
              <a:t>.</a:t>
            </a:r>
            <a:endParaRPr lang="ar-EG" sz="2000" dirty="0" smtClean="0">
              <a:solidFill>
                <a:schemeClr val="bg2">
                  <a:lumMod val="75000"/>
                </a:schemeClr>
              </a:solidFill>
            </a:endParaRPr>
          </a:p>
          <a:p>
            <a:pPr marL="457200" indent="-457200" algn="r" rtl="1">
              <a:buFont typeface="+mj-lt"/>
              <a:buAutoNum type="arabicPeriod"/>
            </a:pPr>
            <a:r>
              <a:rPr lang="ar-SA" sz="2000" dirty="0" smtClean="0">
                <a:solidFill>
                  <a:schemeClr val="bg2">
                    <a:lumMod val="75000"/>
                  </a:schemeClr>
                </a:solidFill>
              </a:rPr>
              <a:t>الأعداد </a:t>
            </a:r>
            <a:r>
              <a:rPr lang="ar-SA" sz="2000" dirty="0">
                <a:solidFill>
                  <a:schemeClr val="bg2">
                    <a:lumMod val="75000"/>
                  </a:schemeClr>
                </a:solidFill>
              </a:rPr>
              <a:t>النفسي للاعب الذي هدفه مساعدة اللاعب على الاسترخاء والهدوء بعد المباراة</a:t>
            </a:r>
            <a:r>
              <a:rPr lang="en-US" sz="2000" dirty="0" smtClean="0">
                <a:solidFill>
                  <a:schemeClr val="bg2">
                    <a:lumMod val="75000"/>
                  </a:schemeClr>
                </a:solidFill>
              </a:rPr>
              <a:t>.</a:t>
            </a:r>
            <a:endParaRPr lang="ar-EG" sz="2000" dirty="0" smtClean="0">
              <a:solidFill>
                <a:schemeClr val="bg2">
                  <a:lumMod val="75000"/>
                </a:schemeClr>
              </a:solidFill>
            </a:endParaRPr>
          </a:p>
          <a:p>
            <a:pPr marL="457200" indent="-457200" algn="r" rtl="1">
              <a:buFont typeface="+mj-lt"/>
              <a:buAutoNum type="arabicPeriod"/>
            </a:pPr>
            <a:r>
              <a:rPr lang="ar-SA" sz="2000" dirty="0" smtClean="0">
                <a:solidFill>
                  <a:schemeClr val="bg2">
                    <a:lumMod val="75000"/>
                  </a:schemeClr>
                </a:solidFill>
              </a:rPr>
              <a:t>الأعداد </a:t>
            </a:r>
            <a:r>
              <a:rPr lang="ar-SA" sz="2000" dirty="0">
                <a:solidFill>
                  <a:schemeClr val="bg2">
                    <a:lumMod val="75000"/>
                  </a:schemeClr>
                </a:solidFill>
              </a:rPr>
              <a:t>النفسي للاعب الذي يساعده في التغلب على بعض المواقف الصعبة والسلبية سواء بالتدريبات او المسابقات</a:t>
            </a:r>
            <a:r>
              <a:rPr lang="en-US" sz="2000" dirty="0">
                <a:solidFill>
                  <a:schemeClr val="bg2">
                    <a:lumMod val="75000"/>
                  </a:schemeClr>
                </a:solidFill>
              </a:rPr>
              <a:t>.</a:t>
            </a:r>
            <a:br>
              <a:rPr lang="en-US" sz="2000" dirty="0">
                <a:solidFill>
                  <a:schemeClr val="bg2">
                    <a:lumMod val="75000"/>
                  </a:schemeClr>
                </a:solidFill>
              </a:rPr>
            </a:br>
            <a:endParaRPr lang="en-US" sz="2000" dirty="0">
              <a:solidFill>
                <a:schemeClr val="bg2">
                  <a:lumMod val="75000"/>
                </a:schemeClr>
              </a:solidFill>
            </a:endParaRPr>
          </a:p>
        </p:txBody>
      </p:sp>
    </p:spTree>
    <p:extLst>
      <p:ext uri="{BB962C8B-B14F-4D97-AF65-F5344CB8AC3E}">
        <p14:creationId xmlns:p14="http://schemas.microsoft.com/office/powerpoint/2010/main" val="751685127"/>
      </p:ext>
    </p:extLst>
  </p:cSld>
  <p:clrMapOvr>
    <a:masterClrMapping/>
  </p:clrMapOvr>
  <p:transition spd="slow">
    <p:wip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Effect transition="in" filter="fade">
                                      <p:cBhvr>
                                        <p:cTn id="70" dur="1000"/>
                                        <p:tgtEl>
                                          <p:spTgt spid="3">
                                            <p:txEl>
                                              <p:pRg st="8" end="8"/>
                                            </p:txEl>
                                          </p:spTgt>
                                        </p:tgtEl>
                                      </p:cBhvr>
                                    </p:animEffect>
                                    <p:anim calcmode="lin" valueType="num">
                                      <p:cBhvr>
                                        <p:cTn id="7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4000"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أنواع الأعداد </a:t>
            </a:r>
            <a:r>
              <a:rPr lang="ar-SA" sz="4000" b="1" dirty="0" smtClean="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النفسي</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8133147"/>
              </p:ext>
            </p:extLst>
          </p:nvPr>
        </p:nvGraphicFramePr>
        <p:xfrm>
          <a:off x="2046287" y="2776537"/>
          <a:ext cx="10145713" cy="3777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6" name="Content Placeholder 3"/>
          <p:cNvGraphicFramePr>
            <a:graphicFrameLocks/>
          </p:cNvGraphicFramePr>
          <p:nvPr>
            <p:extLst>
              <p:ext uri="{D42A27DB-BD31-4B8C-83A1-F6EECF244321}">
                <p14:modId xmlns:p14="http://schemas.microsoft.com/office/powerpoint/2010/main" val="3863270139"/>
              </p:ext>
            </p:extLst>
          </p:nvPr>
        </p:nvGraphicFramePr>
        <p:xfrm>
          <a:off x="998537" y="3080378"/>
          <a:ext cx="10145713" cy="377762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Title 1"/>
          <p:cNvSpPr txBox="1">
            <a:spLocks/>
          </p:cNvSpPr>
          <p:nvPr/>
        </p:nvSpPr>
        <p:spPr>
          <a:xfrm>
            <a:off x="4845596" y="1757367"/>
            <a:ext cx="8911687" cy="1057275"/>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ar-SA" sz="4000" b="1" dirty="0" smtClean="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أنواع الأعداد النفسي</a:t>
            </a:r>
            <a:r>
              <a:rPr lang="en-US" dirty="0" smtClean="0"/>
              <a:t/>
            </a:r>
            <a:br>
              <a:rPr lang="en-US" dirty="0" smtClean="0"/>
            </a:br>
            <a:endParaRPr lang="en-US" dirty="0"/>
          </a:p>
        </p:txBody>
      </p:sp>
    </p:spTree>
    <p:extLst>
      <p:ext uri="{BB962C8B-B14F-4D97-AF65-F5344CB8AC3E}">
        <p14:creationId xmlns:p14="http://schemas.microsoft.com/office/powerpoint/2010/main" val="278116030"/>
      </p:ext>
    </p:extLst>
  </p:cSld>
  <p:clrMapOvr>
    <a:masterClrMapping/>
  </p:clrMapOvr>
  <p:transition spd="slow">
    <p:wip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4000"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الأعداد النفسي طويل المدى</a:t>
            </a:r>
            <a:endParaRPr lang="en-US" sz="4000" b="1" dirty="0">
              <a:ln>
                <a:solidFill>
                  <a:schemeClr val="tx2">
                    <a:lumMod val="75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endParaRPr>
          </a:p>
        </p:txBody>
      </p:sp>
      <p:sp>
        <p:nvSpPr>
          <p:cNvPr id="3" name="Content Placeholder 2"/>
          <p:cNvSpPr>
            <a:spLocks noGrp="1"/>
          </p:cNvSpPr>
          <p:nvPr>
            <p:ph idx="1"/>
          </p:nvPr>
        </p:nvSpPr>
        <p:spPr>
          <a:xfrm>
            <a:off x="557213" y="1757364"/>
            <a:ext cx="11390311" cy="4872036"/>
          </a:xfrm>
        </p:spPr>
        <p:txBody>
          <a:bodyPr>
            <a:normAutofit/>
          </a:bodyPr>
          <a:lstStyle/>
          <a:p>
            <a:pPr marL="0" indent="0" algn="r" rtl="1">
              <a:buNone/>
            </a:pPr>
            <a:r>
              <a:rPr lang="ar-SA" sz="3200" b="1" dirty="0">
                <a:ln>
                  <a:solidFill>
                    <a:srgbClr val="FF0000"/>
                  </a:solidFill>
                </a:ln>
                <a:solidFill>
                  <a:schemeClr val="bg1"/>
                </a:solidFill>
              </a:rPr>
              <a:t>يبدأ التخطيط للأعداد طويل المدى بمجرد انخراط الناشئ في التدريب الرياضي في سن مبكر ويستمر لفترات قد تصل الى </a:t>
            </a:r>
            <a:r>
              <a:rPr lang="en-US" sz="3200" b="1" dirty="0">
                <a:ln>
                  <a:solidFill>
                    <a:srgbClr val="FF0000"/>
                  </a:solidFill>
                </a:ln>
                <a:solidFill>
                  <a:schemeClr val="bg1"/>
                </a:solidFill>
              </a:rPr>
              <a:t>10</a:t>
            </a:r>
            <a:r>
              <a:rPr lang="ar-SA" sz="3200" b="1" dirty="0">
                <a:ln>
                  <a:solidFill>
                    <a:srgbClr val="FF0000"/>
                  </a:solidFill>
                </a:ln>
                <a:solidFill>
                  <a:schemeClr val="bg1"/>
                </a:solidFill>
              </a:rPr>
              <a:t>سنوات او أكثر وقد يستمر الى الاعتزال </a:t>
            </a:r>
            <a:r>
              <a:rPr lang="ar-SA" sz="3200" b="1" dirty="0" smtClean="0">
                <a:ln>
                  <a:solidFill>
                    <a:srgbClr val="FF0000"/>
                  </a:solidFill>
                </a:ln>
                <a:solidFill>
                  <a:schemeClr val="bg1"/>
                </a:solidFill>
              </a:rPr>
              <a:t>،ويعتبر </a:t>
            </a:r>
            <a:r>
              <a:rPr lang="ar-SA" sz="3200" b="1" dirty="0">
                <a:ln>
                  <a:solidFill>
                    <a:srgbClr val="FF0000"/>
                  </a:solidFill>
                </a:ln>
                <a:solidFill>
                  <a:schemeClr val="bg1"/>
                </a:solidFill>
              </a:rPr>
              <a:t>هذا الإعداد بمثابة الإعداد القاعدي الذي يتأسس عليه الإعداد النفسي </a:t>
            </a:r>
            <a:r>
              <a:rPr lang="ar-SA" sz="3200" b="1" dirty="0" smtClean="0">
                <a:ln>
                  <a:solidFill>
                    <a:srgbClr val="FF0000"/>
                  </a:solidFill>
                </a:ln>
                <a:solidFill>
                  <a:schemeClr val="bg1"/>
                </a:solidFill>
              </a:rPr>
              <a:t>ق</a:t>
            </a:r>
            <a:r>
              <a:rPr lang="ar-EG" sz="3200" b="1" dirty="0" smtClean="0">
                <a:ln>
                  <a:solidFill>
                    <a:srgbClr val="FF0000"/>
                  </a:solidFill>
                </a:ln>
                <a:solidFill>
                  <a:schemeClr val="bg1"/>
                </a:solidFill>
              </a:rPr>
              <a:t>ِ</a:t>
            </a:r>
            <a:r>
              <a:rPr lang="ar-SA" sz="3200" b="1" dirty="0" smtClean="0">
                <a:ln>
                  <a:solidFill>
                    <a:srgbClr val="FF0000"/>
                  </a:solidFill>
                </a:ln>
                <a:solidFill>
                  <a:schemeClr val="bg1"/>
                </a:solidFill>
              </a:rPr>
              <a:t>صير </a:t>
            </a:r>
            <a:r>
              <a:rPr lang="ar-SA" sz="3200" b="1" dirty="0">
                <a:ln>
                  <a:solidFill>
                    <a:srgbClr val="FF0000"/>
                  </a:solidFill>
                </a:ln>
                <a:solidFill>
                  <a:schemeClr val="bg1"/>
                </a:solidFill>
              </a:rPr>
              <a:t>المدى وتعتمد العمليات التطبيقية له بشكل رئيسي على جانبين </a:t>
            </a:r>
            <a:r>
              <a:rPr lang="ar-SA" sz="3200" b="1" dirty="0" smtClean="0">
                <a:ln>
                  <a:solidFill>
                    <a:srgbClr val="FF0000"/>
                  </a:solidFill>
                </a:ln>
                <a:solidFill>
                  <a:schemeClr val="bg1"/>
                </a:solidFill>
              </a:rPr>
              <a:t>هما</a:t>
            </a:r>
            <a:r>
              <a:rPr lang="ar-EG" sz="3200" b="1" dirty="0">
                <a:ln>
                  <a:solidFill>
                    <a:srgbClr val="FF0000"/>
                  </a:solidFill>
                </a:ln>
                <a:solidFill>
                  <a:schemeClr val="bg1"/>
                </a:solidFill>
              </a:rPr>
              <a:t>:</a:t>
            </a:r>
            <a:r>
              <a:rPr lang="en-US" sz="3200" b="1" dirty="0">
                <a:ln>
                  <a:solidFill>
                    <a:srgbClr val="FF0000"/>
                  </a:solidFill>
                </a:ln>
                <a:solidFill>
                  <a:schemeClr val="bg1"/>
                </a:solidFill>
              </a:rPr>
              <a:t/>
            </a:r>
            <a:br>
              <a:rPr lang="en-US" sz="3200" b="1" dirty="0">
                <a:ln>
                  <a:solidFill>
                    <a:srgbClr val="FF0000"/>
                  </a:solidFill>
                </a:ln>
                <a:solidFill>
                  <a:schemeClr val="bg1"/>
                </a:solidFill>
              </a:rPr>
            </a:br>
            <a:r>
              <a:rPr lang="ar-EG" sz="3200" b="1" dirty="0" smtClean="0">
                <a:ln>
                  <a:solidFill>
                    <a:srgbClr val="FF0000"/>
                  </a:solidFill>
                </a:ln>
                <a:solidFill>
                  <a:schemeClr val="bg1"/>
                </a:solidFill>
              </a:rPr>
              <a:t>                            .....</a:t>
            </a:r>
            <a:r>
              <a:rPr lang="ar-SA" sz="3200" b="1" dirty="0" smtClean="0">
                <a:ln>
                  <a:solidFill>
                    <a:srgbClr val="FF0000"/>
                  </a:solidFill>
                </a:ln>
                <a:solidFill>
                  <a:schemeClr val="bg1"/>
                </a:solidFill>
              </a:rPr>
              <a:t>بناء </a:t>
            </a:r>
            <a:r>
              <a:rPr lang="ar-SA" sz="3200" b="1" dirty="0">
                <a:ln>
                  <a:solidFill>
                    <a:srgbClr val="FF0000"/>
                  </a:solidFill>
                </a:ln>
                <a:solidFill>
                  <a:schemeClr val="bg1"/>
                </a:solidFill>
              </a:rPr>
              <a:t>وتطوير السمات الشخصية للاعب</a:t>
            </a:r>
            <a:r>
              <a:rPr lang="en-US" sz="3200" b="1" dirty="0">
                <a:ln>
                  <a:solidFill>
                    <a:srgbClr val="FF0000"/>
                  </a:solidFill>
                </a:ln>
                <a:solidFill>
                  <a:schemeClr val="bg1"/>
                </a:solidFill>
              </a:rPr>
              <a:t> </a:t>
            </a:r>
            <a:r>
              <a:rPr lang="ar-EG" sz="3200" b="1" dirty="0" smtClean="0">
                <a:ln>
                  <a:solidFill>
                    <a:srgbClr val="FF0000"/>
                  </a:solidFill>
                </a:ln>
                <a:solidFill>
                  <a:schemeClr val="bg1"/>
                </a:solidFill>
              </a:rPr>
              <a:t>.</a:t>
            </a:r>
            <a:r>
              <a:rPr lang="en-US" sz="3200" b="1" dirty="0">
                <a:ln>
                  <a:solidFill>
                    <a:srgbClr val="FF0000"/>
                  </a:solidFill>
                </a:ln>
                <a:solidFill>
                  <a:schemeClr val="bg1"/>
                </a:solidFill>
              </a:rPr>
              <a:t/>
            </a:r>
            <a:br>
              <a:rPr lang="en-US" sz="3200" b="1" dirty="0">
                <a:ln>
                  <a:solidFill>
                    <a:srgbClr val="FF0000"/>
                  </a:solidFill>
                </a:ln>
                <a:solidFill>
                  <a:schemeClr val="bg1"/>
                </a:solidFill>
              </a:rPr>
            </a:br>
            <a:r>
              <a:rPr lang="ar-EG" sz="3200" b="1" dirty="0" smtClean="0">
                <a:ln>
                  <a:solidFill>
                    <a:srgbClr val="FF0000"/>
                  </a:solidFill>
                </a:ln>
                <a:solidFill>
                  <a:schemeClr val="bg1"/>
                </a:solidFill>
              </a:rPr>
              <a:t>                            .....</a:t>
            </a:r>
            <a:r>
              <a:rPr lang="ar-SA" sz="3200" b="1" dirty="0" smtClean="0">
                <a:ln>
                  <a:solidFill>
                    <a:srgbClr val="FF0000"/>
                  </a:solidFill>
                </a:ln>
                <a:solidFill>
                  <a:schemeClr val="bg1"/>
                </a:solidFill>
              </a:rPr>
              <a:t>بناء </a:t>
            </a:r>
            <a:r>
              <a:rPr lang="ar-SA" sz="3200" b="1" dirty="0">
                <a:ln>
                  <a:solidFill>
                    <a:srgbClr val="FF0000"/>
                  </a:solidFill>
                </a:ln>
                <a:solidFill>
                  <a:schemeClr val="bg1"/>
                </a:solidFill>
              </a:rPr>
              <a:t>وتطوير الدافعية </a:t>
            </a:r>
            <a:r>
              <a:rPr lang="ar-EG" sz="3200" b="1" dirty="0" smtClean="0">
                <a:ln>
                  <a:solidFill>
                    <a:srgbClr val="FF0000"/>
                  </a:solidFill>
                </a:ln>
                <a:solidFill>
                  <a:schemeClr val="bg1"/>
                </a:solidFill>
              </a:rPr>
              <a:t>.</a:t>
            </a:r>
            <a:endParaRPr lang="en-US" sz="3200" b="1" dirty="0">
              <a:ln>
                <a:solidFill>
                  <a:srgbClr val="FF0000"/>
                </a:solidFill>
              </a:ln>
              <a:solidFill>
                <a:schemeClr val="bg1"/>
              </a:solidFill>
            </a:endParaRPr>
          </a:p>
          <a:p>
            <a:endParaRPr lang="en-US" sz="3200" b="1" dirty="0">
              <a:ln>
                <a:solidFill>
                  <a:srgbClr val="FF0000"/>
                </a:solidFill>
              </a:ln>
              <a:solidFill>
                <a:schemeClr val="bg1"/>
              </a:solidFill>
            </a:endParaRPr>
          </a:p>
        </p:txBody>
      </p:sp>
    </p:spTree>
    <p:extLst>
      <p:ext uri="{BB962C8B-B14F-4D97-AF65-F5344CB8AC3E}">
        <p14:creationId xmlns:p14="http://schemas.microsoft.com/office/powerpoint/2010/main" val="1558821988"/>
      </p:ext>
    </p:extLst>
  </p:cSld>
  <p:clrMapOvr>
    <a:masterClrMapping/>
  </p:clrMapOvr>
  <p:transition spd="slow">
    <p:wip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88" y="214313"/>
            <a:ext cx="10558461" cy="1690687"/>
          </a:xfrm>
        </p:spPr>
        <p:txBody>
          <a:bodyPr>
            <a:noAutofit/>
          </a:bodyPr>
          <a:lstStyle/>
          <a:p>
            <a:pPr algn="ctr"/>
            <a:r>
              <a:rPr lang="ar-EG" sz="4000" b="1" dirty="0">
                <a:ln>
                  <a:solidFill>
                    <a:schemeClr val="bg2">
                      <a:lumMod val="50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rPr>
              <a:t>بعض التوجيهات العامه للمدربين في الإعداد النفسي طويل المدي</a:t>
            </a:r>
            <a:endParaRPr lang="en-US" sz="4000" b="1" dirty="0">
              <a:ln>
                <a:solidFill>
                  <a:schemeClr val="bg2">
                    <a:lumMod val="50000"/>
                  </a:schemeClr>
                </a:solidFill>
              </a:ln>
              <a:solidFill>
                <a:srgbClr val="FF0000"/>
              </a:solidFill>
              <a:effectLst>
                <a:glow rad="228600">
                  <a:schemeClr val="accent4">
                    <a:satMod val="175000"/>
                    <a:alpha val="40000"/>
                  </a:schemeClr>
                </a:glow>
                <a:reflection blurRad="6350" stA="50000" endA="300" endPos="50000" dist="29997" dir="5400000" sy="-100000" algn="bl" rotWithShape="0"/>
              </a:effectLst>
            </a:endParaRPr>
          </a:p>
        </p:txBody>
      </p:sp>
      <p:sp>
        <p:nvSpPr>
          <p:cNvPr id="3" name="Content Placeholder 2"/>
          <p:cNvSpPr>
            <a:spLocks noGrp="1"/>
          </p:cNvSpPr>
          <p:nvPr>
            <p:ph idx="1"/>
          </p:nvPr>
        </p:nvSpPr>
        <p:spPr>
          <a:xfrm>
            <a:off x="1128713" y="1905000"/>
            <a:ext cx="10929935" cy="4834897"/>
          </a:xfrm>
        </p:spPr>
        <p:txBody>
          <a:bodyPr>
            <a:noAutofit/>
          </a:bodyPr>
          <a:lstStyle/>
          <a:p>
            <a:pPr algn="r" rtl="1">
              <a:buClrTx/>
              <a:buFont typeface="+mj-lt"/>
              <a:buAutoNum type="arabicParenR"/>
            </a:pPr>
            <a:r>
              <a:rPr lang="ar-EG" sz="2400" b="1" dirty="0" smtClean="0">
                <a:ln>
                  <a:solidFill>
                    <a:srgbClr val="FF0000"/>
                  </a:solidFill>
                </a:ln>
                <a:solidFill>
                  <a:schemeClr val="bg2">
                    <a:lumMod val="75000"/>
                  </a:schemeClr>
                </a:solidFill>
              </a:rPr>
              <a:t>يجب </a:t>
            </a:r>
            <a:r>
              <a:rPr lang="ar-EG" sz="2400" b="1" dirty="0">
                <a:ln>
                  <a:solidFill>
                    <a:srgbClr val="FF0000"/>
                  </a:solidFill>
                </a:ln>
                <a:solidFill>
                  <a:schemeClr val="bg2">
                    <a:lumMod val="75000"/>
                  </a:schemeClr>
                </a:solidFill>
              </a:rPr>
              <a:t>العمل علي ذياده الدافعيه لدي الفرد الرياضي </a:t>
            </a:r>
            <a:endParaRPr lang="en-US" sz="2400" b="1" dirty="0">
              <a:ln>
                <a:solidFill>
                  <a:srgbClr val="FF0000"/>
                </a:solidFill>
              </a:ln>
              <a:solidFill>
                <a:schemeClr val="bg2">
                  <a:lumMod val="75000"/>
                </a:schemeClr>
              </a:solidFill>
            </a:endParaRPr>
          </a:p>
          <a:p>
            <a:pPr algn="r" rtl="1">
              <a:buClrTx/>
              <a:buFont typeface="+mj-lt"/>
              <a:buAutoNum type="arabicParenR"/>
            </a:pPr>
            <a:r>
              <a:rPr lang="ar-EG" sz="2400" b="1" dirty="0">
                <a:ln>
                  <a:solidFill>
                    <a:srgbClr val="FF0000"/>
                  </a:solidFill>
                </a:ln>
                <a:solidFill>
                  <a:schemeClr val="bg2">
                    <a:lumMod val="75000"/>
                  </a:schemeClr>
                </a:solidFill>
              </a:rPr>
              <a:t>يجب أن يقتنع الفرد الرياضي بصحه طرق ونظريات التدريب المختلفه</a:t>
            </a:r>
            <a:endParaRPr lang="en-US" sz="2400" b="1" dirty="0">
              <a:ln>
                <a:solidFill>
                  <a:srgbClr val="FF0000"/>
                </a:solidFill>
              </a:ln>
              <a:solidFill>
                <a:schemeClr val="bg2">
                  <a:lumMod val="75000"/>
                </a:schemeClr>
              </a:solidFill>
            </a:endParaRPr>
          </a:p>
          <a:p>
            <a:pPr algn="r" rtl="1">
              <a:buClrTx/>
              <a:buFont typeface="+mj-lt"/>
              <a:buAutoNum type="arabicParenR"/>
            </a:pPr>
            <a:r>
              <a:rPr lang="ar-EG" sz="2400" b="1" dirty="0">
                <a:ln>
                  <a:solidFill>
                    <a:srgbClr val="FF0000"/>
                  </a:solidFill>
                </a:ln>
                <a:solidFill>
                  <a:schemeClr val="bg2">
                    <a:lumMod val="75000"/>
                  </a:schemeClr>
                </a:solidFill>
              </a:rPr>
              <a:t>  ينبغي تعويد الفرد الرياضي علي تركيز كل إهتمامه لحل الواجبات الموكله إليه والتي يكلف بها </a:t>
            </a:r>
            <a:endParaRPr lang="en-US" sz="2400" b="1" dirty="0">
              <a:ln>
                <a:solidFill>
                  <a:srgbClr val="FF0000"/>
                </a:solidFill>
              </a:ln>
              <a:solidFill>
                <a:schemeClr val="bg2">
                  <a:lumMod val="75000"/>
                </a:schemeClr>
              </a:solidFill>
            </a:endParaRPr>
          </a:p>
          <a:p>
            <a:pPr algn="r" rtl="1">
              <a:buClrTx/>
              <a:buFont typeface="+mj-lt"/>
              <a:buAutoNum type="arabicParenR"/>
            </a:pPr>
            <a:r>
              <a:rPr lang="ar-EG" sz="2400" b="1" dirty="0">
                <a:ln>
                  <a:solidFill>
                    <a:srgbClr val="FF0000"/>
                  </a:solidFill>
                </a:ln>
                <a:solidFill>
                  <a:schemeClr val="bg2">
                    <a:lumMod val="75000"/>
                  </a:schemeClr>
                </a:solidFill>
              </a:rPr>
              <a:t>يراعي تعويد الفرد الرياضي علي الكفاح الجدي تحت نطاق اسوء الظروف </a:t>
            </a:r>
            <a:endParaRPr lang="en-US" sz="2400" b="1" dirty="0">
              <a:ln>
                <a:solidFill>
                  <a:srgbClr val="FF0000"/>
                </a:solidFill>
              </a:ln>
              <a:solidFill>
                <a:schemeClr val="bg2">
                  <a:lumMod val="75000"/>
                </a:schemeClr>
              </a:solidFill>
            </a:endParaRPr>
          </a:p>
          <a:p>
            <a:pPr algn="r" rtl="1">
              <a:buClrTx/>
              <a:buFont typeface="+mj-lt"/>
              <a:buAutoNum type="arabicParenR"/>
            </a:pPr>
            <a:r>
              <a:rPr lang="ar-EG" sz="2400" b="1" dirty="0">
                <a:ln>
                  <a:solidFill>
                    <a:srgbClr val="FF0000"/>
                  </a:solidFill>
                </a:ln>
                <a:solidFill>
                  <a:schemeClr val="bg2">
                    <a:lumMod val="75000"/>
                  </a:schemeClr>
                </a:solidFill>
              </a:rPr>
              <a:t>يجب تقويه الثقه بالنفس لدي الرياضي مع مراعاه الحذر من التحول للغرور </a:t>
            </a:r>
            <a:endParaRPr lang="en-US" sz="2400" b="1" dirty="0">
              <a:ln>
                <a:solidFill>
                  <a:srgbClr val="FF0000"/>
                </a:solidFill>
              </a:ln>
              <a:solidFill>
                <a:schemeClr val="bg2">
                  <a:lumMod val="75000"/>
                </a:schemeClr>
              </a:solidFill>
            </a:endParaRPr>
          </a:p>
          <a:p>
            <a:pPr algn="r" rtl="1">
              <a:buClrTx/>
              <a:buFont typeface="+mj-lt"/>
              <a:buAutoNum type="arabicParenR"/>
            </a:pPr>
            <a:r>
              <a:rPr lang="ar-EG" sz="2400" b="1" dirty="0">
                <a:ln>
                  <a:solidFill>
                    <a:srgbClr val="FF0000"/>
                  </a:solidFill>
                </a:ln>
                <a:solidFill>
                  <a:schemeClr val="bg2">
                    <a:lumMod val="75000"/>
                  </a:schemeClr>
                </a:solidFill>
              </a:rPr>
              <a:t>ضرورة إكتساب الفرد الرياضي التعود علي المواقف التي يمكن حدوثها </a:t>
            </a:r>
            <a:endParaRPr lang="en-US" sz="2400" b="1" dirty="0">
              <a:ln>
                <a:solidFill>
                  <a:srgbClr val="FF0000"/>
                </a:solidFill>
              </a:ln>
              <a:solidFill>
                <a:schemeClr val="bg2">
                  <a:lumMod val="75000"/>
                </a:schemeClr>
              </a:solidFill>
            </a:endParaRPr>
          </a:p>
          <a:p>
            <a:pPr algn="r" rtl="1">
              <a:buClrTx/>
              <a:buFont typeface="+mj-lt"/>
              <a:buAutoNum type="arabicParenR"/>
            </a:pPr>
            <a:r>
              <a:rPr lang="ar-EG" sz="2400" b="1" dirty="0">
                <a:ln>
                  <a:solidFill>
                    <a:srgbClr val="FF0000"/>
                  </a:solidFill>
                </a:ln>
                <a:solidFill>
                  <a:schemeClr val="bg2">
                    <a:lumMod val="75000"/>
                  </a:schemeClr>
                </a:solidFill>
              </a:rPr>
              <a:t>ينبغي إستخدام التأثير الإنفعالي بهدف الإرتقاء بالمستوي الرياضي للفرد </a:t>
            </a:r>
            <a:endParaRPr lang="en-US" sz="2400" b="1" dirty="0">
              <a:ln>
                <a:solidFill>
                  <a:srgbClr val="FF0000"/>
                </a:solidFill>
              </a:ln>
              <a:solidFill>
                <a:schemeClr val="bg2">
                  <a:lumMod val="75000"/>
                </a:schemeClr>
              </a:solidFill>
            </a:endParaRPr>
          </a:p>
          <a:p>
            <a:pPr algn="r" rtl="1">
              <a:buClrTx/>
              <a:buFont typeface="+mj-lt"/>
              <a:buAutoNum type="arabicParenR"/>
            </a:pPr>
            <a:r>
              <a:rPr lang="ar-EG" sz="2400" b="1" dirty="0">
                <a:ln>
                  <a:solidFill>
                    <a:srgbClr val="FF0000"/>
                  </a:solidFill>
                </a:ln>
                <a:solidFill>
                  <a:schemeClr val="bg2">
                    <a:lumMod val="75000"/>
                  </a:schemeClr>
                </a:solidFill>
              </a:rPr>
              <a:t>يجب الإهتمام بالفرد الرياضي ككل وليس من الناحيه الرياضيه فقط </a:t>
            </a:r>
            <a:endParaRPr lang="en-US" sz="2400" b="1" dirty="0">
              <a:ln>
                <a:solidFill>
                  <a:srgbClr val="FF0000"/>
                </a:solidFill>
              </a:ln>
              <a:solidFill>
                <a:schemeClr val="bg2">
                  <a:lumMod val="75000"/>
                </a:schemeClr>
              </a:solidFill>
            </a:endParaRPr>
          </a:p>
        </p:txBody>
      </p:sp>
    </p:spTree>
    <p:extLst>
      <p:ext uri="{BB962C8B-B14F-4D97-AF65-F5344CB8AC3E}">
        <p14:creationId xmlns:p14="http://schemas.microsoft.com/office/powerpoint/2010/main" val="4059451421"/>
      </p:ext>
    </p:extLst>
  </p:cSld>
  <p:clrMapOvr>
    <a:masterClrMapping/>
  </p:clrMapOvr>
  <p:transition spd="slow">
    <p:wip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516</TotalTime>
  <Words>1232</Words>
  <Application>Microsoft Office PowerPoint</Application>
  <PresentationFormat>Custom</PresentationFormat>
  <Paragraphs>175</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Facet</vt:lpstr>
      <vt:lpstr>إلإعداد النفسي  في المجال الرياضي</vt:lpstr>
      <vt:lpstr>مفهوم الأعداد النفسي </vt:lpstr>
      <vt:lpstr>تعريف الإعداد النفسي </vt:lpstr>
      <vt:lpstr>أهداف الأعداد النفسي الرياضي</vt:lpstr>
      <vt:lpstr>العوامل المؤثرة في تحقيق أهداف الإعداد النفسي للرياضيين</vt:lpstr>
      <vt:lpstr>خطوات الأعداد النفسي للرياضيين</vt:lpstr>
      <vt:lpstr>أنواع الأعداد النفسي </vt:lpstr>
      <vt:lpstr>الأعداد النفسي طويل المدى</vt:lpstr>
      <vt:lpstr>بعض التوجيهات العامه للمدربين في الإعداد النفسي طويل المدي</vt:lpstr>
      <vt:lpstr>الأعداد النفسي قصير المدى </vt:lpstr>
      <vt:lpstr>ينقسم الإعداد النفسي قصير المدي إلي : </vt:lpstr>
      <vt:lpstr>PowerPoint Presentation</vt:lpstr>
      <vt:lpstr>PowerPoint Presentation</vt:lpstr>
      <vt:lpstr>الطرق للأعداد النفسي قصير المدى </vt:lpstr>
      <vt:lpstr>الظواهر النفسية في المجال الرياضي </vt:lpstr>
      <vt:lpstr>الظواهر النفسية في المجال الرياضي</vt:lpstr>
      <vt:lpstr>الطاقة النفسية في المجال الرياضي </vt:lpstr>
      <vt:lpstr> مصادر تعبئة الطاقة النفسية في المجال الرياضي </vt:lpstr>
      <vt:lpstr>المصادر السلبية </vt:lpstr>
      <vt:lpstr>وبهذا يرتبط مفهوم الطاقة النفسية بمصطلحات وهي. </vt:lpstr>
      <vt:lpstr>الطلاقة النفسية</vt:lpstr>
      <vt:lpstr>الضغوط النفسية</vt:lpstr>
      <vt:lpstr>وهناك مراحل للضغوط يمكن تفسر استجابة الفرد للضغط النفس </vt:lpstr>
      <vt:lpstr>الاحتراق النفسي.</vt:lpstr>
      <vt:lpstr>مصادر الاحتراق </vt:lpstr>
      <vt:lpstr>العدوان </vt:lpstr>
      <vt:lpstr>أسباب العدوان في الرياضة</vt:lpstr>
      <vt:lpstr>العوامل المرتبطة بخصائص المنافسة الرياضية وهي </vt:lpstr>
      <vt:lpstr>العوامل المرتبطة بخصائص اللاعب الرياضي</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ccg</dc:creator>
  <cp:lastModifiedBy>Tamer Eldawoody</cp:lastModifiedBy>
  <cp:revision>60</cp:revision>
  <dcterms:created xsi:type="dcterms:W3CDTF">2017-03-13T15:06:27Z</dcterms:created>
  <dcterms:modified xsi:type="dcterms:W3CDTF">2019-09-19T20:52:15Z</dcterms:modified>
</cp:coreProperties>
</file>