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30"/>
  </p:notesMasterIdLst>
  <p:sldIdLst>
    <p:sldId id="256" r:id="rId2"/>
    <p:sldId id="265" r:id="rId3"/>
    <p:sldId id="275" r:id="rId4"/>
    <p:sldId id="266" r:id="rId5"/>
    <p:sldId id="272" r:id="rId6"/>
    <p:sldId id="276" r:id="rId7"/>
    <p:sldId id="273" r:id="rId8"/>
    <p:sldId id="257" r:id="rId9"/>
    <p:sldId id="258" r:id="rId10"/>
    <p:sldId id="259" r:id="rId11"/>
    <p:sldId id="260" r:id="rId12"/>
    <p:sldId id="262" r:id="rId13"/>
    <p:sldId id="293" r:id="rId14"/>
    <p:sldId id="268" r:id="rId15"/>
    <p:sldId id="269" r:id="rId16"/>
    <p:sldId id="270" r:id="rId17"/>
    <p:sldId id="271" r:id="rId18"/>
    <p:sldId id="281" r:id="rId19"/>
    <p:sldId id="291" r:id="rId20"/>
    <p:sldId id="283" r:id="rId21"/>
    <p:sldId id="284" r:id="rId22"/>
    <p:sldId id="264" r:id="rId23"/>
    <p:sldId id="286" r:id="rId24"/>
    <p:sldId id="287" r:id="rId25"/>
    <p:sldId id="288" r:id="rId26"/>
    <p:sldId id="289" r:id="rId27"/>
    <p:sldId id="290" r:id="rId28"/>
    <p:sldId id="292" r:id="rId2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5AC63D-1AB0-414B-82BF-DE91CB286F3D}" type="datetimeFigureOut">
              <a:rPr lang="ar-SA" smtClean="0"/>
              <a:pPr/>
              <a:t>14/06/1439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B7CAF4B-A8DB-4B8D-B6AA-97DE00D32159}" type="slidenum">
              <a:rPr lang="ar-SA" smtClean="0"/>
              <a:pPr/>
              <a:t>‹N°›</a:t>
            </a:fld>
            <a:endParaRPr lang="ar-SA"/>
          </a:p>
        </p:txBody>
      </p:sp>
    </p:spTree>
    <p:extLst>
      <p:ext uri="{BB962C8B-B14F-4D97-AF65-F5344CB8AC3E}">
        <p14:creationId xmlns:p14="http://schemas.microsoft.com/office/powerpoint/2010/main" xmlns="" val="6821709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1B7CAF4B-A8DB-4B8D-B6AA-97DE00D32159}" type="slidenum">
              <a:rPr lang="ar-SA" smtClean="0"/>
              <a:pPr/>
              <a:t>14</a:t>
            </a:fld>
            <a:endParaRPr lang="ar-SA"/>
          </a:p>
        </p:txBody>
      </p:sp>
    </p:spTree>
    <p:extLst>
      <p:ext uri="{BB962C8B-B14F-4D97-AF65-F5344CB8AC3E}">
        <p14:creationId xmlns:p14="http://schemas.microsoft.com/office/powerpoint/2010/main" xmlns="" val="4014626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85562C9B-B39B-4C3F-8F77-52D153AA49AA}" type="datetimeFigureOut">
              <a:rPr lang="ar-SA" smtClean="0"/>
              <a:pPr/>
              <a:t>14/06/1439</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C463D9BE-46F1-4223-85F3-EEEE88B1F16E}" type="slidenum">
              <a:rPr lang="ar-SA" smtClean="0"/>
              <a:pPr/>
              <a:t>‹N°›</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85562C9B-B39B-4C3F-8F77-52D153AA49AA}" type="datetimeFigureOut">
              <a:rPr lang="ar-SA" smtClean="0"/>
              <a:pPr/>
              <a:t>14/06/1439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463D9BE-46F1-4223-85F3-EEEE88B1F16E}" type="slidenum">
              <a:rPr lang="ar-SA" smtClean="0"/>
              <a:pPr/>
              <a:t>‹N°›</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85562C9B-B39B-4C3F-8F77-52D153AA49AA}" type="datetimeFigureOut">
              <a:rPr lang="ar-SA" smtClean="0"/>
              <a:pPr/>
              <a:t>14/06/1439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463D9BE-46F1-4223-85F3-EEEE88B1F16E}" type="slidenum">
              <a:rPr lang="ar-SA" smtClean="0"/>
              <a:pPr/>
              <a:t>‹N°›</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85562C9B-B39B-4C3F-8F77-52D153AA49AA}" type="datetimeFigureOut">
              <a:rPr lang="ar-SA" smtClean="0"/>
              <a:pPr/>
              <a:t>14/06/1439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463D9BE-46F1-4223-85F3-EEEE88B1F16E}" type="slidenum">
              <a:rPr lang="ar-SA" smtClean="0"/>
              <a:pPr/>
              <a:t>‹N°›</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85562C9B-B39B-4C3F-8F77-52D153AA49AA}" type="datetimeFigureOut">
              <a:rPr lang="ar-SA" smtClean="0"/>
              <a:pPr/>
              <a:t>14/06/1439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463D9BE-46F1-4223-85F3-EEEE88B1F16E}" type="slidenum">
              <a:rPr lang="ar-SA" smtClean="0"/>
              <a:pPr/>
              <a:t>‹N°›</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85562C9B-B39B-4C3F-8F77-52D153AA49AA}" type="datetimeFigureOut">
              <a:rPr lang="ar-SA" smtClean="0"/>
              <a:pPr/>
              <a:t>14/06/1439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463D9BE-46F1-4223-85F3-EEEE88B1F16E}" type="slidenum">
              <a:rPr lang="ar-SA" smtClean="0"/>
              <a:pPr/>
              <a:t>‹N°›</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85562C9B-B39B-4C3F-8F77-52D153AA49AA}" type="datetimeFigureOut">
              <a:rPr lang="ar-SA" smtClean="0"/>
              <a:pPr/>
              <a:t>14/06/1439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463D9BE-46F1-4223-85F3-EEEE88B1F16E}" type="slidenum">
              <a:rPr lang="ar-SA" smtClean="0"/>
              <a:pPr/>
              <a:t>‹N°›</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85562C9B-B39B-4C3F-8F77-52D153AA49AA}" type="datetimeFigureOut">
              <a:rPr lang="ar-SA" smtClean="0"/>
              <a:pPr/>
              <a:t>14/06/1439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463D9BE-46F1-4223-85F3-EEEE88B1F16E}" type="slidenum">
              <a:rPr lang="ar-SA" smtClean="0"/>
              <a:pPr/>
              <a:t>‹N°›</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62C9B-B39B-4C3F-8F77-52D153AA49AA}" type="datetimeFigureOut">
              <a:rPr lang="ar-SA" smtClean="0"/>
              <a:pPr/>
              <a:t>14/06/1439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463D9BE-46F1-4223-85F3-EEEE88B1F16E}" type="slidenum">
              <a:rPr lang="ar-SA" smtClean="0"/>
              <a:pPr/>
              <a:t>‹N°›</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85562C9B-B39B-4C3F-8F77-52D153AA49AA}" type="datetimeFigureOut">
              <a:rPr lang="ar-SA" smtClean="0"/>
              <a:pPr/>
              <a:t>14/06/1439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463D9BE-46F1-4223-85F3-EEEE88B1F16E}" type="slidenum">
              <a:rPr lang="ar-SA" smtClean="0"/>
              <a:pPr/>
              <a:t>‹N°›</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85562C9B-B39B-4C3F-8F77-52D153AA49AA}" type="datetimeFigureOut">
              <a:rPr lang="ar-SA" smtClean="0"/>
              <a:pPr/>
              <a:t>14/06/1439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C463D9BE-46F1-4223-85F3-EEEE88B1F16E}" type="slidenum">
              <a:rPr lang="ar-SA" smtClean="0"/>
              <a:pPr/>
              <a:t>‹N°›</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5562C9B-B39B-4C3F-8F77-52D153AA49AA}" type="datetimeFigureOut">
              <a:rPr lang="ar-SA" smtClean="0"/>
              <a:pPr/>
              <a:t>14/06/1439</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463D9BE-46F1-4223-85F3-EEEE88B1F16E}" type="slidenum">
              <a:rPr lang="ar-SA" smtClean="0"/>
              <a:pPr/>
              <a:t>‹N°›</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SA" sz="8000" b="1" smtClean="0">
                <a:solidFill>
                  <a:schemeClr val="accent3">
                    <a:lumMod val="50000"/>
                  </a:schemeClr>
                </a:solidFill>
                <a:cs typeface="DecoType Naskh Special" pitchFamily="2" charset="-78"/>
              </a:rPr>
              <a:t>الدرس الصوتي (1)</a:t>
            </a:r>
            <a:endParaRPr lang="ar-SA" sz="8000" b="1" dirty="0">
              <a:solidFill>
                <a:schemeClr val="accent3">
                  <a:lumMod val="50000"/>
                </a:schemeClr>
              </a:solidFill>
              <a:cs typeface="DecoType Naskh Special" pitchFamily="2" charset="-78"/>
            </a:endParaRPr>
          </a:p>
        </p:txBody>
      </p:sp>
      <p:sp>
        <p:nvSpPr>
          <p:cNvPr id="3" name="عنوان فرعي 2"/>
          <p:cNvSpPr>
            <a:spLocks noGrp="1"/>
          </p:cNvSpPr>
          <p:nvPr>
            <p:ph type="subTitle" idx="1"/>
          </p:nvPr>
        </p:nvSpPr>
        <p:spPr/>
        <p:txBody>
          <a:bodyPr>
            <a:normAutofit/>
          </a:bodyPr>
          <a:lstStyle/>
          <a:p>
            <a:pPr marL="457200" indent="-457200" algn="just">
              <a:buFont typeface="Wingdings" pitchFamily="2" charset="2"/>
              <a:buChar char="q"/>
            </a:pPr>
            <a:r>
              <a:rPr lang="ar-SA" dirty="0" smtClean="0"/>
              <a:t>علم الأصوات العام </a:t>
            </a:r>
            <a:r>
              <a:rPr lang="en-US" dirty="0" smtClean="0"/>
              <a:t>Phonetics </a:t>
            </a:r>
            <a:endParaRPr lang="ar-SA" dirty="0" smtClean="0"/>
          </a:p>
        </p:txBody>
      </p:sp>
    </p:spTree>
    <p:extLst>
      <p:ext uri="{BB962C8B-B14F-4D97-AF65-F5344CB8AC3E}">
        <p14:creationId xmlns:p14="http://schemas.microsoft.com/office/powerpoint/2010/main" xmlns="" val="1825143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effectLst/>
              </a:rPr>
              <a:t>ثالثا : علم الأصوات السمعي :</a:t>
            </a:r>
            <a:endParaRPr lang="ar-SA" dirty="0"/>
          </a:p>
        </p:txBody>
      </p:sp>
      <p:sp>
        <p:nvSpPr>
          <p:cNvPr id="3" name="عنصر نائب للمحتوى 2"/>
          <p:cNvSpPr>
            <a:spLocks noGrp="1"/>
          </p:cNvSpPr>
          <p:nvPr>
            <p:ph idx="1"/>
          </p:nvPr>
        </p:nvSpPr>
        <p:spPr/>
        <p:txBody>
          <a:bodyPr/>
          <a:lstStyle/>
          <a:p>
            <a:pPr marL="0" indent="0">
              <a:buNone/>
            </a:pPr>
            <a:r>
              <a:rPr lang="ar-SA" dirty="0" smtClean="0">
                <a:effectLst/>
              </a:rPr>
              <a:t>هو العلم الذي يعنى بدراسة ميكانيكية الجهاز السمعي والطرق التي تؤثر في سلوكيته وتأثره بالأصوات التي تشكل مادته الرئيسية . من حيث تموجاتها واستقبالها وتحويلها إلى برقيات </a:t>
            </a:r>
            <a:r>
              <a:rPr lang="ar-SA" dirty="0" err="1" smtClean="0">
                <a:effectLst/>
              </a:rPr>
              <a:t>مرمزة</a:t>
            </a:r>
            <a:r>
              <a:rPr lang="ar-SA" dirty="0" smtClean="0">
                <a:effectLst/>
              </a:rPr>
              <a:t> عبر سلسة الأعصاب الى الدماغ. </a:t>
            </a:r>
            <a:br>
              <a:rPr lang="ar-SA" dirty="0" smtClean="0">
                <a:effectLst/>
              </a:rPr>
            </a:br>
            <a:r>
              <a:rPr lang="ar-SA" dirty="0" smtClean="0">
                <a:effectLst/>
              </a:rPr>
              <a:t>ونظرا لأهمية الدور الذي يقوم به السامع أو المستقبل وكذلك المرسل فقد أولى علماء الدراسات الصوتية من الفيزيائيين واللغويين أهمية بالغة في دراسة جهاز السمع والعملية السمعية.</a:t>
            </a:r>
          </a:p>
          <a:p>
            <a:endParaRPr lang="ar-SA" dirty="0"/>
          </a:p>
        </p:txBody>
      </p:sp>
    </p:spTree>
    <p:extLst>
      <p:ext uri="{BB962C8B-B14F-4D97-AF65-F5344CB8AC3E}">
        <p14:creationId xmlns:p14="http://schemas.microsoft.com/office/powerpoint/2010/main" xmlns="" val="2015001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effectLst/>
              </a:rPr>
              <a:t>رابعا : علم الأصوات التجريبي :</a:t>
            </a:r>
            <a:endParaRPr lang="ar-SA" dirty="0"/>
          </a:p>
        </p:txBody>
      </p:sp>
      <p:sp>
        <p:nvSpPr>
          <p:cNvPr id="3" name="عنصر نائب للمحتوى 2"/>
          <p:cNvSpPr>
            <a:spLocks noGrp="1"/>
          </p:cNvSpPr>
          <p:nvPr>
            <p:ph idx="1"/>
          </p:nvPr>
        </p:nvSpPr>
        <p:spPr/>
        <p:txBody>
          <a:bodyPr>
            <a:normAutofit/>
          </a:bodyPr>
          <a:lstStyle/>
          <a:p>
            <a:pPr marL="0" indent="0">
              <a:buNone/>
            </a:pPr>
            <a:r>
              <a:rPr lang="ar-SA" dirty="0" smtClean="0">
                <a:effectLst/>
              </a:rPr>
              <a:t/>
            </a:r>
            <a:br>
              <a:rPr lang="ar-SA" dirty="0" smtClean="0">
                <a:effectLst/>
              </a:rPr>
            </a:br>
            <a:r>
              <a:rPr lang="ar-SA" dirty="0" smtClean="0">
                <a:effectLst/>
              </a:rPr>
              <a:t>يعنى علم الأصوات التجريبي بالدراسات الصوتية ، معتمدا الأجهزة الآلات التي تقدم مختلف التجارب على الصوت بغية الوقوف على طبيعة مكوناته ودرجاته التباينية .</a:t>
            </a:r>
            <a:br>
              <a:rPr lang="ar-SA" dirty="0" smtClean="0">
                <a:effectLst/>
              </a:rPr>
            </a:br>
            <a:r>
              <a:rPr lang="ar-SA" dirty="0" smtClean="0">
                <a:effectLst/>
              </a:rPr>
              <a:t>يعالج علم الأصوات التجريبي البنائية الآلية ، والأدوات والمختبرات والوسائل التي بوساطتها تتم معالجة وتحليل البنى الصوتية . </a:t>
            </a:r>
            <a:br>
              <a:rPr lang="ar-SA" dirty="0" smtClean="0">
                <a:effectLst/>
              </a:rPr>
            </a:br>
            <a:r>
              <a:rPr lang="ar-SA" dirty="0" smtClean="0">
                <a:effectLst/>
              </a:rPr>
              <a:t>وقد استخدم العلماء منذ وقت بعيد المنهج التجريبي في تحليل العملية الصوتية ، ولكن عملهم لا يتعدى التجربة الذاتية والملاحظة المباشرة . </a:t>
            </a:r>
          </a:p>
          <a:p>
            <a:endParaRPr lang="ar-SA" dirty="0"/>
          </a:p>
        </p:txBody>
      </p:sp>
    </p:spTree>
    <p:extLst>
      <p:ext uri="{BB962C8B-B14F-4D97-AF65-F5344CB8AC3E}">
        <p14:creationId xmlns:p14="http://schemas.microsoft.com/office/powerpoint/2010/main" xmlns="" val="1320222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u="sng" dirty="0" smtClean="0"/>
              <a:t>فائدة علم الأصوات</a:t>
            </a:r>
            <a:endParaRPr lang="ar-SA" b="1" u="sng" dirty="0"/>
          </a:p>
        </p:txBody>
      </p:sp>
      <p:sp>
        <p:nvSpPr>
          <p:cNvPr id="3" name="عنصر نائب للمحتوى 2"/>
          <p:cNvSpPr>
            <a:spLocks noGrp="1"/>
          </p:cNvSpPr>
          <p:nvPr>
            <p:ph idx="1"/>
          </p:nvPr>
        </p:nvSpPr>
        <p:spPr/>
        <p:txBody>
          <a:bodyPr>
            <a:normAutofit/>
          </a:bodyPr>
          <a:lstStyle/>
          <a:p>
            <a:r>
              <a:rPr lang="ar-SA" b="1" dirty="0" smtClean="0"/>
              <a:t>1</a:t>
            </a:r>
            <a:r>
              <a:rPr lang="ar-SA" b="1" dirty="0"/>
              <a:t>.     إجادة تعلم </a:t>
            </a:r>
            <a:r>
              <a:rPr lang="ar-SA" b="1" dirty="0" smtClean="0"/>
              <a:t>اللغة، </a:t>
            </a:r>
            <a:r>
              <a:rPr lang="ar-SA" b="1" dirty="0"/>
              <a:t>وتحسين النطق بها ، كما في علم التجويد </a:t>
            </a:r>
            <a:r>
              <a:rPr lang="ar-SA" b="1" dirty="0" smtClean="0"/>
              <a:t> في اللغة العربية.</a:t>
            </a:r>
            <a:endParaRPr lang="ar-SA" dirty="0" smtClean="0">
              <a:effectLst/>
            </a:endParaRPr>
          </a:p>
          <a:p>
            <a:r>
              <a:rPr lang="ar-SA" b="1" dirty="0"/>
              <a:t>2.     تيسير دراسة اللغة بمستوياتها المختلفة ، ولا </a:t>
            </a:r>
            <a:r>
              <a:rPr lang="ar-SA" b="1" dirty="0" smtClean="0"/>
              <a:t>سيما المستوى الصوتي والصرفي </a:t>
            </a:r>
            <a:r>
              <a:rPr lang="ar-SA" b="1" dirty="0"/>
              <a:t>والنحوي .</a:t>
            </a:r>
            <a:endParaRPr lang="ar-SA" dirty="0" smtClean="0">
              <a:effectLst/>
            </a:endParaRPr>
          </a:p>
          <a:p>
            <a:r>
              <a:rPr lang="ar-SA" b="1" dirty="0"/>
              <a:t>3.     علاج عيوب النطق أو الكلام ، مثل : اللّثغة ، والتمتمة ، </a:t>
            </a:r>
            <a:r>
              <a:rPr lang="ar-SA" b="1" dirty="0" smtClean="0"/>
              <a:t>والتأتأة </a:t>
            </a:r>
            <a:r>
              <a:rPr lang="ar-SA" b="1" dirty="0"/>
              <a:t>وغيرها </a:t>
            </a:r>
            <a:r>
              <a:rPr lang="ar-SA" b="1" dirty="0" smtClean="0"/>
              <a:t>.</a:t>
            </a:r>
          </a:p>
          <a:p>
            <a:r>
              <a:rPr lang="ar-SA" b="1" dirty="0" smtClean="0"/>
              <a:t>4.</a:t>
            </a:r>
            <a:r>
              <a:rPr lang="ar-SA" b="1" dirty="0"/>
              <a:t>  البحث في أصوات اللغة العربية من حيث : مخارجها ، وصفاتها ، وقوانين تبدلها .. فلكل صوت في اللغة حرف يدل عليه </a:t>
            </a:r>
            <a:endParaRPr lang="ar-SA" dirty="0" smtClean="0">
              <a:effectLst/>
            </a:endParaRPr>
          </a:p>
          <a:p>
            <a:endParaRPr lang="ar-SA" dirty="0"/>
          </a:p>
        </p:txBody>
      </p:sp>
    </p:spTree>
    <p:extLst>
      <p:ext uri="{BB962C8B-B14F-4D97-AF65-F5344CB8AC3E}">
        <p14:creationId xmlns:p14="http://schemas.microsoft.com/office/powerpoint/2010/main" xmlns="" val="3192919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وقت استراحة</a:t>
            </a:r>
            <a:endParaRPr lang="ar-SA"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75656" y="1935163"/>
            <a:ext cx="6480720" cy="4389437"/>
          </a:xfrm>
        </p:spPr>
      </p:pic>
    </p:spTree>
    <p:extLst>
      <p:ext uri="{BB962C8B-B14F-4D97-AF65-F5344CB8AC3E}">
        <p14:creationId xmlns:p14="http://schemas.microsoft.com/office/powerpoint/2010/main" xmlns="" val="2496153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rtl="1" eaLnBrk="1" fontAlgn="auto" hangingPunct="1">
              <a:spcAft>
                <a:spcPts val="0"/>
              </a:spcAft>
              <a:defRPr/>
            </a:pPr>
            <a:r>
              <a:rPr lang="ar-SA" sz="5400" b="1" i="1" u="sng" dirty="0" smtClean="0">
                <a:cs typeface="Andalus" pitchFamily="2" charset="-78"/>
              </a:rPr>
              <a:t>جهاز النطق عند الإنسان</a:t>
            </a:r>
            <a:endParaRPr lang="fr-FR" sz="5400" b="1" i="1" u="sng" dirty="0">
              <a:cs typeface="Andalus" pitchFamily="2" charset="-78"/>
            </a:endParaRPr>
          </a:p>
        </p:txBody>
      </p:sp>
      <p:pic>
        <p:nvPicPr>
          <p:cNvPr id="1229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611188" y="1628775"/>
            <a:ext cx="7107237" cy="4851400"/>
          </a:xfrm>
          <a:noFill/>
        </p:spPr>
      </p:pic>
    </p:spTree>
    <p:extLst>
      <p:ext uri="{BB962C8B-B14F-4D97-AF65-F5344CB8AC3E}">
        <p14:creationId xmlns:p14="http://schemas.microsoft.com/office/powerpoint/2010/main" xmlns="" val="2132085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13315" name="Espace réservé du contenu 2"/>
          <p:cNvSpPr>
            <a:spLocks noGrp="1"/>
          </p:cNvSpPr>
          <p:nvPr>
            <p:ph idx="1"/>
          </p:nvPr>
        </p:nvSpPr>
        <p:spPr>
          <a:xfrm>
            <a:off x="457200" y="1600200"/>
            <a:ext cx="7467600" cy="4873625"/>
          </a:xfrm>
        </p:spPr>
        <p:txBody>
          <a:bodyPr/>
          <a:lstStyle/>
          <a:p>
            <a:endParaRPr lang="ar-SA" smtClean="0"/>
          </a:p>
        </p:txBody>
      </p:sp>
      <p:pic>
        <p:nvPicPr>
          <p:cNvPr id="13316" name="Picture 2" descr="C:\Users\user\Desktop\تجويد حروف القرءان الكريم\تجويد حروف القرءان الكريم 10-0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66542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14339" name="Espace réservé du contenu 2"/>
          <p:cNvSpPr>
            <a:spLocks noGrp="1"/>
          </p:cNvSpPr>
          <p:nvPr>
            <p:ph idx="1"/>
          </p:nvPr>
        </p:nvSpPr>
        <p:spPr>
          <a:xfrm>
            <a:off x="457200" y="1600200"/>
            <a:ext cx="7467600" cy="4873625"/>
          </a:xfrm>
        </p:spPr>
        <p:txBody>
          <a:bodyPr/>
          <a:lstStyle/>
          <a:p>
            <a:endParaRPr lang="ar-SA" smtClean="0"/>
          </a:p>
        </p:txBody>
      </p:sp>
      <p:pic>
        <p:nvPicPr>
          <p:cNvPr id="14340" name="Picture 2" descr="C:\Users\user\Desktop\تجويد حروف القرءان الكريم\تجويد حروف القرءان الكريم 11-0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46818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15363" name="Espace réservé du contenu 2"/>
          <p:cNvSpPr>
            <a:spLocks noGrp="1"/>
          </p:cNvSpPr>
          <p:nvPr>
            <p:ph idx="1"/>
          </p:nvPr>
        </p:nvSpPr>
        <p:spPr>
          <a:xfrm>
            <a:off x="457200" y="1600200"/>
            <a:ext cx="7467600" cy="4873625"/>
          </a:xfrm>
        </p:spPr>
        <p:txBody>
          <a:bodyPr/>
          <a:lstStyle/>
          <a:p>
            <a:endParaRPr lang="ar-SA" smtClean="0"/>
          </a:p>
        </p:txBody>
      </p:sp>
      <p:pic>
        <p:nvPicPr>
          <p:cNvPr id="15364" name="Picture 2" descr="C:\Users\user\Desktop\تجويد حروف القرءان الكريم\تجويد حروف القرءان الكريم 14-0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6449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مخارج نطق الأصوات العربية</a:t>
            </a:r>
            <a:endParaRPr lang="ar-SA"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21720" y="1935163"/>
            <a:ext cx="7100559" cy="4389437"/>
          </a:xfrm>
        </p:spPr>
      </p:pic>
    </p:spTree>
    <p:extLst>
      <p:ext uri="{BB962C8B-B14F-4D97-AF65-F5344CB8AC3E}">
        <p14:creationId xmlns:p14="http://schemas.microsoft.com/office/powerpoint/2010/main" xmlns="" val="258998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err="1" smtClean="0"/>
              <a:t>الفونيم</a:t>
            </a:r>
            <a:r>
              <a:rPr lang="ar-SA" b="1" dirty="0" smtClean="0"/>
              <a:t> </a:t>
            </a:r>
            <a:r>
              <a:rPr lang="en-US" dirty="0"/>
              <a:t>phoneme</a:t>
            </a:r>
            <a:endParaRPr lang="ar-SA" b="1" dirty="0"/>
          </a:p>
        </p:txBody>
      </p:sp>
      <p:sp>
        <p:nvSpPr>
          <p:cNvPr id="3" name="عنصر نائب للمحتوى 2"/>
          <p:cNvSpPr>
            <a:spLocks noGrp="1"/>
          </p:cNvSpPr>
          <p:nvPr>
            <p:ph idx="1"/>
          </p:nvPr>
        </p:nvSpPr>
        <p:spPr>
          <a:xfrm>
            <a:off x="251520" y="1772816"/>
            <a:ext cx="8640960" cy="4752528"/>
          </a:xfrm>
        </p:spPr>
        <p:txBody>
          <a:bodyPr>
            <a:normAutofit/>
          </a:bodyPr>
          <a:lstStyle/>
          <a:p>
            <a:pPr marL="0" indent="0">
              <a:buNone/>
            </a:pPr>
            <a:r>
              <a:rPr lang="ar-SA" dirty="0" err="1" smtClean="0"/>
              <a:t>ا</a:t>
            </a:r>
            <a:r>
              <a:rPr lang="ar-SA" b="1" u="sng" dirty="0" err="1" smtClean="0"/>
              <a:t>لفونيم</a:t>
            </a:r>
            <a:r>
              <a:rPr lang="ar-SA" dirty="0"/>
              <a:t>: هو "أصغر وحدة لغوية صوتية مجردة تفرق بين كلمة </a:t>
            </a:r>
            <a:r>
              <a:rPr lang="ar-SA" dirty="0" err="1"/>
              <a:t>وأخرى".و</a:t>
            </a:r>
            <a:r>
              <a:rPr lang="ar-SA" dirty="0"/>
              <a:t> </a:t>
            </a:r>
            <a:r>
              <a:rPr lang="en-US" dirty="0"/>
              <a:t>phoneme </a:t>
            </a:r>
            <a:r>
              <a:rPr lang="ar-SA" dirty="0"/>
              <a:t>تعني صوت لغوي، مثل: /ب/ت/ث/ج/ح/... إلخ. وقد ترجمه المؤلفون العرب إلى صوت، ووحدة صوتية، وصوتية، ولافظ، وبعضهم عّربه </a:t>
            </a:r>
            <a:r>
              <a:rPr lang="ar-SA" dirty="0" err="1"/>
              <a:t>صوتيم</a:t>
            </a:r>
            <a:r>
              <a:rPr lang="ar-SA" dirty="0"/>
              <a:t>، وآخرون أبقوه على لفظه </a:t>
            </a:r>
            <a:r>
              <a:rPr lang="ar-SA" dirty="0" err="1"/>
              <a:t>فونيم</a:t>
            </a:r>
            <a:r>
              <a:rPr lang="ar-SA" dirty="0"/>
              <a:t>. </a:t>
            </a:r>
          </a:p>
          <a:p>
            <a:pPr marL="0" indent="0">
              <a:buNone/>
            </a:pPr>
            <a:endParaRPr lang="ar-SA" dirty="0" smtClean="0"/>
          </a:p>
          <a:p>
            <a:pPr marL="0" indent="0">
              <a:buNone/>
            </a:pPr>
            <a:r>
              <a:rPr lang="ar-SA" dirty="0" smtClean="0"/>
              <a:t>.</a:t>
            </a:r>
            <a:endParaRPr lang="ar-SA" dirty="0"/>
          </a:p>
          <a:p>
            <a:pPr marL="0" indent="0">
              <a:buNone/>
            </a:pPr>
            <a:r>
              <a:rPr lang="ar-SA" b="1" u="sng" dirty="0"/>
              <a:t>أنواع </a:t>
            </a:r>
            <a:r>
              <a:rPr lang="ar-SA" b="1" u="sng" dirty="0" err="1"/>
              <a:t>الفونيم</a:t>
            </a:r>
            <a:r>
              <a:rPr lang="ar-SA" b="1" u="sng" dirty="0"/>
              <a:t>: </a:t>
            </a:r>
            <a:r>
              <a:rPr lang="ar-SA" dirty="0" err="1"/>
              <a:t>الفونيمات</a:t>
            </a:r>
            <a:r>
              <a:rPr lang="ar-SA" dirty="0"/>
              <a:t> يمكن تقسيمها بحسب المخارج، والصفات إلى عدد من الأنواع.</a:t>
            </a:r>
          </a:p>
          <a:p>
            <a:endParaRPr lang="ar-SA" dirty="0"/>
          </a:p>
        </p:txBody>
      </p:sp>
    </p:spTree>
    <p:extLst>
      <p:ext uri="{BB962C8B-B14F-4D97-AF65-F5344CB8AC3E}">
        <p14:creationId xmlns:p14="http://schemas.microsoft.com/office/powerpoint/2010/main" xmlns="" val="4016003266"/>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اللغات</a:t>
            </a:r>
            <a:endParaRPr lang="ar-SA"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19412" y="2482056"/>
            <a:ext cx="3305175" cy="3295650"/>
          </a:xfrm>
        </p:spPr>
      </p:pic>
    </p:spTree>
    <p:extLst>
      <p:ext uri="{BB962C8B-B14F-4D97-AF65-F5344CB8AC3E}">
        <p14:creationId xmlns:p14="http://schemas.microsoft.com/office/powerpoint/2010/main" xmlns="" val="368076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t>الصوامت والصوائت</a:t>
            </a:r>
            <a:endParaRPr lang="ar-SA" dirty="0"/>
          </a:p>
        </p:txBody>
      </p:sp>
      <p:sp>
        <p:nvSpPr>
          <p:cNvPr id="3" name="عنصر نائب للمحتوى 2"/>
          <p:cNvSpPr>
            <a:spLocks noGrp="1"/>
          </p:cNvSpPr>
          <p:nvPr>
            <p:ph idx="1"/>
          </p:nvPr>
        </p:nvSpPr>
        <p:spPr/>
        <p:txBody>
          <a:bodyPr>
            <a:normAutofit fontScale="92500" lnSpcReduction="10000"/>
          </a:bodyPr>
          <a:lstStyle/>
          <a:p>
            <a:pPr marL="0" indent="0">
              <a:buNone/>
            </a:pPr>
            <a:r>
              <a:rPr lang="ar-SA" b="1" u="sng" dirty="0" smtClean="0"/>
              <a:t>الصوامت</a:t>
            </a:r>
            <a:r>
              <a:rPr lang="ar-SA" b="1" dirty="0"/>
              <a:t>: الصامت هو الصوت الذي يعترضه حاجز يسد مجرى النفس أو يضيقه. فمن أمثلة الصوامت التي يُسد مجرى الهواء عند نطقها: ب، ت، د. </a:t>
            </a:r>
            <a:br>
              <a:rPr lang="ar-SA" b="1" dirty="0"/>
            </a:br>
            <a:r>
              <a:rPr lang="ar-SA" b="1" dirty="0"/>
              <a:t>والصوامت في العربية أربعة أنواع:</a:t>
            </a:r>
            <a:br>
              <a:rPr lang="ar-SA" b="1" dirty="0"/>
            </a:br>
            <a:r>
              <a:rPr lang="ar-SA" b="1" dirty="0">
                <a:solidFill>
                  <a:schemeClr val="accent1">
                    <a:lumMod val="50000"/>
                  </a:schemeClr>
                </a:solidFill>
              </a:rPr>
              <a:t>(أ) </a:t>
            </a:r>
            <a:r>
              <a:rPr lang="ar-SA" b="1" u="sng" dirty="0">
                <a:solidFill>
                  <a:schemeClr val="accent1">
                    <a:lumMod val="50000"/>
                  </a:schemeClr>
                </a:solidFill>
              </a:rPr>
              <a:t>أصوات شديدة (انفجارية): </a:t>
            </a:r>
            <a:r>
              <a:rPr lang="ar-SA" b="1" dirty="0">
                <a:solidFill>
                  <a:schemeClr val="accent1">
                    <a:lumMod val="50000"/>
                  </a:schemeClr>
                </a:solidFill>
              </a:rPr>
              <a:t>وهي التي يسد عند نطقها مجرى النفس تماما ثم يحدث له انطلاق فجائي، مثل: ب، ت، د، ض، ط، ك، ق، ء.</a:t>
            </a:r>
            <a:br>
              <a:rPr lang="ar-SA" b="1" dirty="0">
                <a:solidFill>
                  <a:schemeClr val="accent1">
                    <a:lumMod val="50000"/>
                  </a:schemeClr>
                </a:solidFill>
              </a:rPr>
            </a:br>
            <a:r>
              <a:rPr lang="ar-SA" b="1" dirty="0">
                <a:solidFill>
                  <a:schemeClr val="accent1">
                    <a:lumMod val="50000"/>
                  </a:schemeClr>
                </a:solidFill>
              </a:rPr>
              <a:t>(ب) أ</a:t>
            </a:r>
            <a:r>
              <a:rPr lang="ar-SA" b="1" u="sng" dirty="0">
                <a:solidFill>
                  <a:schemeClr val="accent1">
                    <a:lumMod val="50000"/>
                  </a:schemeClr>
                </a:solidFill>
              </a:rPr>
              <a:t>صوات رخوة (احتكاكية): </a:t>
            </a:r>
            <a:r>
              <a:rPr lang="ar-SA" b="1" dirty="0">
                <a:solidFill>
                  <a:schemeClr val="accent1">
                    <a:lumMod val="50000"/>
                  </a:schemeClr>
                </a:solidFill>
              </a:rPr>
              <a:t>وهي التي لا يُسد مجرى النفس تماما عند نطقها، بل يمر </a:t>
            </a:r>
            <a:r>
              <a:rPr lang="ar-SA" b="1" dirty="0" err="1">
                <a:solidFill>
                  <a:schemeClr val="accent1">
                    <a:lumMod val="50000"/>
                  </a:schemeClr>
                </a:solidFill>
              </a:rPr>
              <a:t>محتكا</a:t>
            </a:r>
            <a:r>
              <a:rPr lang="ar-SA" b="1" dirty="0">
                <a:solidFill>
                  <a:schemeClr val="accent1">
                    <a:lumMod val="50000"/>
                  </a:schemeClr>
                </a:solidFill>
              </a:rPr>
              <a:t> بالعضوين الذين ضيقا مجراه، وهذه الأصوات هي: ث، ح، خ، ذ، ز، س، ش، ص، ظ، ع ، غ، هـ.</a:t>
            </a:r>
            <a:br>
              <a:rPr lang="ar-SA" b="1" dirty="0">
                <a:solidFill>
                  <a:schemeClr val="accent1">
                    <a:lumMod val="50000"/>
                  </a:schemeClr>
                </a:solidFill>
              </a:rPr>
            </a:br>
            <a:r>
              <a:rPr lang="ar-SA" b="1" dirty="0">
                <a:solidFill>
                  <a:schemeClr val="accent1">
                    <a:lumMod val="50000"/>
                  </a:schemeClr>
                </a:solidFill>
              </a:rPr>
              <a:t>(ج) </a:t>
            </a:r>
            <a:r>
              <a:rPr lang="ar-SA" b="1" u="sng" dirty="0">
                <a:solidFill>
                  <a:schemeClr val="accent1">
                    <a:lumMod val="50000"/>
                  </a:schemeClr>
                </a:solidFill>
              </a:rPr>
              <a:t>أصوات مركبة: </a:t>
            </a:r>
            <a:r>
              <a:rPr lang="ar-SA" b="1" dirty="0">
                <a:solidFill>
                  <a:schemeClr val="accent1">
                    <a:lumMod val="50000"/>
                  </a:schemeClr>
                </a:solidFill>
              </a:rPr>
              <a:t>وهي الأصوات الناتجة عن حبسٌ للهواء يعقبه تضييق يولد احتكاكا، وفي العربية صوت واحد بهذه الصفة هو صوت ج.</a:t>
            </a:r>
            <a:br>
              <a:rPr lang="ar-SA" b="1" dirty="0">
                <a:solidFill>
                  <a:schemeClr val="accent1">
                    <a:lumMod val="50000"/>
                  </a:schemeClr>
                </a:solidFill>
              </a:rPr>
            </a:br>
            <a:r>
              <a:rPr lang="ar-SA" b="1" dirty="0">
                <a:solidFill>
                  <a:schemeClr val="accent1">
                    <a:lumMod val="50000"/>
                  </a:schemeClr>
                </a:solidFill>
              </a:rPr>
              <a:t>(د) </a:t>
            </a:r>
            <a:r>
              <a:rPr lang="ar-SA" b="1" u="sng" dirty="0">
                <a:solidFill>
                  <a:schemeClr val="accent1">
                    <a:lumMod val="50000"/>
                  </a:schemeClr>
                </a:solidFill>
              </a:rPr>
              <a:t>الأصوات المائعة: </a:t>
            </a:r>
            <a:r>
              <a:rPr lang="ar-SA" b="1" dirty="0">
                <a:solidFill>
                  <a:schemeClr val="accent1">
                    <a:lumMod val="50000"/>
                  </a:schemeClr>
                </a:solidFill>
              </a:rPr>
              <a:t>وهي الأصوات التي يصاحبها اتساع أو تسرب في مجرى النفس في موضع آخر. وهذا يحدث لأصوات: و، ي، ن، ر، ل، م</a:t>
            </a:r>
            <a:r>
              <a:rPr lang="ar-SA" b="1" dirty="0" smtClean="0">
                <a:solidFill>
                  <a:schemeClr val="accent1">
                    <a:lumMod val="50000"/>
                  </a:schemeClr>
                </a:solidFill>
              </a:rPr>
              <a:t>.</a:t>
            </a:r>
            <a:endParaRPr lang="ar-SA" dirty="0">
              <a:solidFill>
                <a:schemeClr val="accent1">
                  <a:lumMod val="50000"/>
                </a:schemeClr>
              </a:solidFill>
            </a:endParaRPr>
          </a:p>
        </p:txBody>
      </p:sp>
    </p:spTree>
    <p:extLst>
      <p:ext uri="{BB962C8B-B14F-4D97-AF65-F5344CB8AC3E}">
        <p14:creationId xmlns:p14="http://schemas.microsoft.com/office/powerpoint/2010/main" xmlns="" val="3278950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t>الصوائت</a:t>
            </a:r>
            <a:endParaRPr lang="ar-SA" dirty="0"/>
          </a:p>
        </p:txBody>
      </p:sp>
      <p:sp>
        <p:nvSpPr>
          <p:cNvPr id="3" name="عنصر نائب للمحتوى 2"/>
          <p:cNvSpPr>
            <a:spLocks noGrp="1"/>
          </p:cNvSpPr>
          <p:nvPr>
            <p:ph idx="1"/>
          </p:nvPr>
        </p:nvSpPr>
        <p:spPr/>
        <p:txBody>
          <a:bodyPr/>
          <a:lstStyle/>
          <a:p>
            <a:pPr marL="0" indent="0">
              <a:buNone/>
            </a:pPr>
            <a:endParaRPr lang="ar-SA" b="1" dirty="0" smtClean="0"/>
          </a:p>
          <a:p>
            <a:pPr marL="0" indent="0">
              <a:buNone/>
            </a:pPr>
            <a:r>
              <a:rPr lang="ar-SA" b="1" dirty="0"/>
              <a:t> </a:t>
            </a:r>
            <a:r>
              <a:rPr lang="ar-SA" b="1" dirty="0" smtClean="0"/>
              <a:t>    الصوائت</a:t>
            </a:r>
            <a:r>
              <a:rPr lang="ar-SA" b="1" dirty="0"/>
              <a:t>: الصوت </a:t>
            </a:r>
            <a:r>
              <a:rPr lang="ar-SA" b="1" dirty="0" err="1"/>
              <a:t>الصائت</a:t>
            </a:r>
            <a:r>
              <a:rPr lang="ar-SA" b="1" dirty="0"/>
              <a:t> هو الذي لا يعترض مجرى النفس عند نطقه سدٌّ أو تضييق. وفي العربية ستة صوائت (حركات</a:t>
            </a:r>
            <a:r>
              <a:rPr lang="ar-SA" b="1" dirty="0" smtClean="0"/>
              <a:t>):</a:t>
            </a:r>
          </a:p>
          <a:p>
            <a:pPr>
              <a:buFont typeface="Arial" pitchFamily="34" charset="0"/>
              <a:buChar char="•"/>
            </a:pPr>
            <a:r>
              <a:rPr lang="ar-SA" b="1" dirty="0"/>
              <a:t/>
            </a:r>
            <a:br>
              <a:rPr lang="ar-SA" b="1" dirty="0"/>
            </a:br>
            <a:r>
              <a:rPr lang="ar-SA" b="1" dirty="0" smtClean="0"/>
              <a:t> ثلاثة </a:t>
            </a:r>
            <a:r>
              <a:rPr lang="ar-SA" b="1" dirty="0"/>
              <a:t>قصيرة هي: الفتحة </a:t>
            </a:r>
            <a:r>
              <a:rPr lang="en-US" b="1" dirty="0" smtClean="0"/>
              <a:t>، </a:t>
            </a:r>
            <a:r>
              <a:rPr lang="ar-SA" b="1" dirty="0" smtClean="0"/>
              <a:t>والكسرة</a:t>
            </a:r>
            <a:r>
              <a:rPr lang="en-US" b="1" dirty="0" smtClean="0"/>
              <a:t>، </a:t>
            </a:r>
            <a:r>
              <a:rPr lang="ar-SA" b="1" dirty="0"/>
              <a:t>والضمة </a:t>
            </a:r>
            <a:r>
              <a:rPr lang="ar-SA" b="1" dirty="0" smtClean="0"/>
              <a:t>.</a:t>
            </a:r>
          </a:p>
          <a:p>
            <a:pPr>
              <a:buFont typeface="Arial" pitchFamily="34" charset="0"/>
              <a:buChar char="•"/>
            </a:pPr>
            <a:r>
              <a:rPr lang="ar-SA" b="1" dirty="0" smtClean="0"/>
              <a:t>وثلاثة </a:t>
            </a:r>
            <a:r>
              <a:rPr lang="ar-SA" b="1" dirty="0"/>
              <a:t>طويلة (أصوات مد) هي: الفتحة الطويلة </a:t>
            </a:r>
            <a:r>
              <a:rPr lang="en-US" b="1" dirty="0" err="1"/>
              <a:t>aa</a:t>
            </a:r>
            <a:r>
              <a:rPr lang="en-US" b="1" dirty="0"/>
              <a:t> </a:t>
            </a:r>
            <a:r>
              <a:rPr lang="ar-SA" b="1" dirty="0"/>
              <a:t>في مثل </a:t>
            </a:r>
            <a:r>
              <a:rPr lang="ar-SA" b="1" dirty="0" smtClean="0"/>
              <a:t>(باب</a:t>
            </a:r>
            <a:r>
              <a:rPr lang="ar-SA" b="1" dirty="0"/>
              <a:t>)، والضمة الطويلة </a:t>
            </a:r>
            <a:r>
              <a:rPr lang="en-US" b="1" dirty="0" err="1"/>
              <a:t>uu</a:t>
            </a:r>
            <a:r>
              <a:rPr lang="en-US" b="1" dirty="0"/>
              <a:t> </a:t>
            </a:r>
            <a:r>
              <a:rPr lang="ar-SA" b="1" dirty="0"/>
              <a:t>في مثل </a:t>
            </a:r>
            <a:r>
              <a:rPr lang="ar-SA" b="1" dirty="0" smtClean="0"/>
              <a:t>(نور</a:t>
            </a:r>
            <a:r>
              <a:rPr lang="ar-SA" b="1" dirty="0"/>
              <a:t>)، والكسرة الطويلة </a:t>
            </a:r>
            <a:r>
              <a:rPr lang="en-US" b="1" dirty="0"/>
              <a:t>ii </a:t>
            </a:r>
            <a:r>
              <a:rPr lang="ar-SA" b="1" dirty="0"/>
              <a:t>في </a:t>
            </a:r>
            <a:r>
              <a:rPr lang="ar-SA" b="1" dirty="0" smtClean="0"/>
              <a:t>مثل(عِيد</a:t>
            </a:r>
            <a:r>
              <a:rPr lang="ar-SA" b="1" dirty="0"/>
              <a:t>).</a:t>
            </a:r>
            <a:br>
              <a:rPr lang="ar-SA" b="1" dirty="0"/>
            </a:br>
            <a:endParaRPr lang="ar-SA" dirty="0"/>
          </a:p>
        </p:txBody>
      </p:sp>
    </p:spTree>
    <p:extLst>
      <p:ext uri="{BB962C8B-B14F-4D97-AF65-F5344CB8AC3E}">
        <p14:creationId xmlns:p14="http://schemas.microsoft.com/office/powerpoint/2010/main" xmlns="" val="2276272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2127778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dirty="0" smtClean="0"/>
              <a:t>علم الأصوات التشكيلي </a:t>
            </a:r>
            <a:r>
              <a:rPr lang="en-US" dirty="0" smtClean="0"/>
              <a:t>phonology</a:t>
            </a:r>
            <a:endParaRPr lang="ar-SA" dirty="0"/>
          </a:p>
        </p:txBody>
      </p:sp>
      <p:sp>
        <p:nvSpPr>
          <p:cNvPr id="3" name="عنصر نائب للمحتوى 2"/>
          <p:cNvSpPr>
            <a:spLocks noGrp="1"/>
          </p:cNvSpPr>
          <p:nvPr>
            <p:ph idx="1"/>
          </p:nvPr>
        </p:nvSpPr>
        <p:spPr/>
        <p:txBody>
          <a:bodyPr/>
          <a:lstStyle/>
          <a:p>
            <a:pPr marL="0" indent="0">
              <a:buNone/>
            </a:pPr>
            <a:r>
              <a:rPr lang="ar-SA" dirty="0" smtClean="0"/>
              <a:t>   </a:t>
            </a:r>
          </a:p>
          <a:p>
            <a:pPr marL="0" indent="0">
              <a:buNone/>
            </a:pPr>
            <a:endParaRPr lang="ar-SA" dirty="0"/>
          </a:p>
          <a:p>
            <a:pPr marL="0" indent="0">
              <a:buNone/>
            </a:pPr>
            <a:r>
              <a:rPr lang="ar-SA" dirty="0" smtClean="0"/>
              <a:t>فروع  علم الأصوات العام الأربعة تعنى بدارسة </a:t>
            </a:r>
            <a:r>
              <a:rPr lang="ar-SA" dirty="0"/>
              <a:t>الأصوات من الناحية المادية الصرفة</a:t>
            </a:r>
            <a:r>
              <a:rPr lang="ar-SA" dirty="0" smtClean="0"/>
              <a:t>،  أي </a:t>
            </a:r>
            <a:r>
              <a:rPr lang="ar-SA" dirty="0"/>
              <a:t>دون النظر أو تركيز النظر في قيمتها ووظائفها في اللغة المعينة. أما الذي يبحث في الأصوات من حيث قيمتها ووظائفها فهو ما يعرف بـ </a:t>
            </a:r>
            <a:r>
              <a:rPr lang="en-US" dirty="0"/>
              <a:t>phonology</a:t>
            </a:r>
            <a:r>
              <a:rPr lang="ar-EG" dirty="0"/>
              <a:t> أو علم وظائف الأصوات.</a:t>
            </a:r>
            <a:endParaRPr lang="en-US" dirty="0"/>
          </a:p>
          <a:p>
            <a:endParaRPr lang="ar-SA" dirty="0"/>
          </a:p>
        </p:txBody>
      </p:sp>
    </p:spTree>
    <p:extLst>
      <p:ext uri="{BB962C8B-B14F-4D97-AF65-F5344CB8AC3E}">
        <p14:creationId xmlns:p14="http://schemas.microsoft.com/office/powerpoint/2010/main" xmlns="" val="3125643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5649491"/>
          </a:xfrm>
        </p:spPr>
        <p:txBody>
          <a:bodyPr>
            <a:normAutofit lnSpcReduction="10000"/>
          </a:bodyPr>
          <a:lstStyle/>
          <a:p>
            <a:pPr marL="0" indent="0">
              <a:buNone/>
            </a:pPr>
            <a:endParaRPr lang="ar-SA" dirty="0" smtClean="0"/>
          </a:p>
          <a:p>
            <a:pPr marL="0" indent="0">
              <a:lnSpc>
                <a:spcPct val="150000"/>
              </a:lnSpc>
              <a:buNone/>
            </a:pPr>
            <a:r>
              <a:rPr lang="ar-EG" dirty="0" smtClean="0"/>
              <a:t>فإذا </a:t>
            </a:r>
            <a:r>
              <a:rPr lang="ar-EG" dirty="0"/>
              <a:t>كان الجانب الأول بفروعه الأربعة يدرس صوت الباء مثلا من حيث صفاته النطقية بالإشارة إلى مخرجه وإلى طبيعته من حيث الانفجار أو الاحتكاك والجهر والهمس مثلا</a:t>
            </a:r>
            <a:r>
              <a:rPr lang="ar-SA" dirty="0"/>
              <a:t>،</a:t>
            </a:r>
            <a:r>
              <a:rPr lang="ar-EG" dirty="0"/>
              <a:t> أو يتناول بالنظر الذبذبات الناشئة عن هذا النطق وتأثيرها على السمع، إذا كانت هذه وظائف </a:t>
            </a:r>
            <a:r>
              <a:rPr lang="ar-EG" dirty="0" err="1"/>
              <a:t>الفوناتيك</a:t>
            </a:r>
            <a:r>
              <a:rPr lang="ar-EG" dirty="0"/>
              <a:t> بفروعه الأربعة</a:t>
            </a:r>
            <a:r>
              <a:rPr lang="ar-SA" dirty="0"/>
              <a:t>.</a:t>
            </a:r>
            <a:r>
              <a:rPr lang="ar-EG" dirty="0"/>
              <a:t> ف</a:t>
            </a:r>
            <a:r>
              <a:rPr lang="ar-SA" dirty="0"/>
              <a:t>إ</a:t>
            </a:r>
            <a:r>
              <a:rPr lang="ar-EG" dirty="0"/>
              <a:t>ن وظيفة الفنولوجيا البحث في صوت الباء من حيث كونه وحدة صوتية تكون جزء من النظام الصوتي للغة العربية، وهو جزء ذو قيمة في التركيب الصوتي في هذه اللغة بحيث يستطيع أن يغير معاني الكلمات بالتبادل بينه وبين وحدة صوتية أخرى في كلمتين متفقين في تركيبهما الصوتي باستثناء أحد هذين الصوتين، كما في نحو :</a:t>
            </a:r>
            <a:r>
              <a:rPr lang="ar-SA" dirty="0"/>
              <a:t>   </a:t>
            </a:r>
            <a:r>
              <a:rPr lang="ar-EG" dirty="0"/>
              <a:t>بلد –   ولد</a:t>
            </a:r>
            <a:endParaRPr lang="en-US" dirty="0"/>
          </a:p>
          <a:p>
            <a:endParaRPr lang="ar-SA" dirty="0"/>
          </a:p>
        </p:txBody>
      </p:sp>
    </p:spTree>
    <p:extLst>
      <p:ext uri="{BB962C8B-B14F-4D97-AF65-F5344CB8AC3E}">
        <p14:creationId xmlns:p14="http://schemas.microsoft.com/office/powerpoint/2010/main" xmlns="" val="897203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b="1" dirty="0"/>
              <a:t>ماذا تلاحظين</a:t>
            </a:r>
            <a:r>
              <a:rPr lang="ar-SA" b="1" dirty="0" smtClean="0"/>
              <a:t>؟</a:t>
            </a:r>
            <a:endParaRPr lang="ar-SA" u="sng" dirty="0">
              <a:solidFill>
                <a:schemeClr val="accent3">
                  <a:lumMod val="50000"/>
                </a:schemeClr>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1904774945"/>
              </p:ext>
            </p:extLst>
          </p:nvPr>
        </p:nvGraphicFramePr>
        <p:xfrm>
          <a:off x="467544" y="1844824"/>
          <a:ext cx="8229600" cy="4680522"/>
        </p:xfrm>
        <a:graphic>
          <a:graphicData uri="http://schemas.openxmlformats.org/drawingml/2006/table">
            <a:tbl>
              <a:tblPr rtl="1" firstRow="1" bandRow="1">
                <a:tableStyleId>{8799B23B-EC83-4686-B30A-512413B5E67A}</a:tableStyleId>
              </a:tblPr>
              <a:tblGrid>
                <a:gridCol w="4114800"/>
                <a:gridCol w="4114800"/>
              </a:tblGrid>
              <a:tr h="780087">
                <a:tc>
                  <a:txBody>
                    <a:bodyPr/>
                    <a:lstStyle/>
                    <a:p>
                      <a:pPr algn="ctr" rtl="1"/>
                      <a:r>
                        <a:rPr lang="ar-SA" sz="2800" b="1" dirty="0" smtClean="0"/>
                        <a:t>قال</a:t>
                      </a:r>
                      <a:endParaRPr lang="ar-SA" sz="2800" b="1" dirty="0"/>
                    </a:p>
                  </a:txBody>
                  <a:tcPr/>
                </a:tc>
                <a:tc>
                  <a:txBody>
                    <a:bodyPr/>
                    <a:lstStyle/>
                    <a:p>
                      <a:pPr algn="ctr" rtl="1"/>
                      <a:r>
                        <a:rPr lang="ar-SA" sz="2400" b="1" dirty="0" smtClean="0"/>
                        <a:t>مال</a:t>
                      </a:r>
                      <a:endParaRPr lang="ar-SA" sz="2400" b="1" dirty="0"/>
                    </a:p>
                  </a:txBody>
                  <a:tcPr/>
                </a:tc>
              </a:tr>
              <a:tr h="780087">
                <a:tc>
                  <a:txBody>
                    <a:bodyPr/>
                    <a:lstStyle/>
                    <a:p>
                      <a:pPr algn="ctr" rtl="1"/>
                      <a:r>
                        <a:rPr lang="ar-SA" sz="2800" b="1" dirty="0" smtClean="0"/>
                        <a:t>حال</a:t>
                      </a:r>
                      <a:endParaRPr lang="ar-SA" sz="2800" b="1" dirty="0"/>
                    </a:p>
                  </a:txBody>
                  <a:tcPr/>
                </a:tc>
                <a:tc>
                  <a:txBody>
                    <a:bodyPr/>
                    <a:lstStyle/>
                    <a:p>
                      <a:pPr algn="ctr" rtl="1"/>
                      <a:r>
                        <a:rPr lang="ar-SA" sz="2400" b="1" dirty="0" smtClean="0"/>
                        <a:t>عال</a:t>
                      </a:r>
                      <a:endParaRPr lang="ar-SA" sz="2400" b="1" dirty="0"/>
                    </a:p>
                  </a:txBody>
                  <a:tcPr/>
                </a:tc>
              </a:tr>
              <a:tr h="780087">
                <a:tc>
                  <a:txBody>
                    <a:bodyPr/>
                    <a:lstStyle/>
                    <a:p>
                      <a:pPr algn="ctr" rtl="1"/>
                      <a:r>
                        <a:rPr lang="ar-SA" sz="2800" b="1" dirty="0" smtClean="0"/>
                        <a:t>نال</a:t>
                      </a:r>
                      <a:endParaRPr lang="ar-SA" sz="2800" b="1" dirty="0"/>
                    </a:p>
                  </a:txBody>
                  <a:tcPr/>
                </a:tc>
                <a:tc>
                  <a:txBody>
                    <a:bodyPr/>
                    <a:lstStyle/>
                    <a:p>
                      <a:pPr algn="ctr" rtl="1"/>
                      <a:r>
                        <a:rPr lang="ar-SA" sz="2400" b="1" dirty="0" smtClean="0"/>
                        <a:t>صال</a:t>
                      </a:r>
                      <a:endParaRPr lang="ar-SA" sz="2400" b="1" dirty="0"/>
                    </a:p>
                  </a:txBody>
                  <a:tcPr/>
                </a:tc>
              </a:tr>
              <a:tr h="780087">
                <a:tc>
                  <a:txBody>
                    <a:bodyPr/>
                    <a:lstStyle/>
                    <a:p>
                      <a:pPr algn="ctr" rtl="1"/>
                      <a:r>
                        <a:rPr lang="ar-SA" sz="2800" b="1" dirty="0" smtClean="0"/>
                        <a:t>جال</a:t>
                      </a:r>
                      <a:endParaRPr lang="ar-SA" sz="2800" b="1" dirty="0"/>
                    </a:p>
                  </a:txBody>
                  <a:tcPr/>
                </a:tc>
                <a:tc>
                  <a:txBody>
                    <a:bodyPr/>
                    <a:lstStyle/>
                    <a:p>
                      <a:pPr algn="ctr" rtl="1"/>
                      <a:r>
                        <a:rPr lang="ar-SA" sz="2400" b="1" dirty="0" smtClean="0"/>
                        <a:t>خال</a:t>
                      </a:r>
                      <a:endParaRPr lang="ar-SA" sz="2400" b="1" dirty="0"/>
                    </a:p>
                  </a:txBody>
                  <a:tcPr/>
                </a:tc>
              </a:tr>
              <a:tr h="780087">
                <a:tc>
                  <a:txBody>
                    <a:bodyPr/>
                    <a:lstStyle/>
                    <a:p>
                      <a:pPr algn="ctr" rtl="1"/>
                      <a:r>
                        <a:rPr lang="ar-SA" sz="2800" b="1" dirty="0" smtClean="0"/>
                        <a:t>سال</a:t>
                      </a:r>
                      <a:endParaRPr lang="ar-SA" sz="2800" b="1" dirty="0"/>
                    </a:p>
                  </a:txBody>
                  <a:tcPr/>
                </a:tc>
                <a:tc>
                  <a:txBody>
                    <a:bodyPr/>
                    <a:lstStyle/>
                    <a:p>
                      <a:pPr algn="ctr" rtl="1"/>
                      <a:r>
                        <a:rPr lang="ar-SA" sz="2400" b="1" dirty="0" smtClean="0"/>
                        <a:t>طال</a:t>
                      </a:r>
                      <a:endParaRPr lang="ar-SA" sz="2400" b="1" dirty="0"/>
                    </a:p>
                  </a:txBody>
                  <a:tcPr/>
                </a:tc>
              </a:tr>
              <a:tr h="780087">
                <a:tc>
                  <a:txBody>
                    <a:bodyPr/>
                    <a:lstStyle/>
                    <a:p>
                      <a:pPr algn="ctr" rtl="1"/>
                      <a:r>
                        <a:rPr lang="ar-SA" sz="2800" b="1" dirty="0" smtClean="0"/>
                        <a:t>كال</a:t>
                      </a:r>
                      <a:endParaRPr lang="ar-SA" sz="2800" b="1" dirty="0"/>
                    </a:p>
                  </a:txBody>
                  <a:tcPr/>
                </a:tc>
                <a:tc>
                  <a:txBody>
                    <a:bodyPr/>
                    <a:lstStyle/>
                    <a:p>
                      <a:pPr algn="ctr" rtl="1"/>
                      <a:r>
                        <a:rPr lang="ar-SA" sz="2400" b="1" dirty="0" smtClean="0"/>
                        <a:t>هال</a:t>
                      </a:r>
                      <a:endParaRPr lang="ar-SA" sz="2400" b="1" dirty="0"/>
                    </a:p>
                  </a:txBody>
                  <a:tcPr/>
                </a:tc>
              </a:tr>
            </a:tbl>
          </a:graphicData>
        </a:graphic>
      </p:graphicFrame>
    </p:spTree>
    <p:extLst>
      <p:ext uri="{BB962C8B-B14F-4D97-AF65-F5344CB8AC3E}">
        <p14:creationId xmlns:p14="http://schemas.microsoft.com/office/powerpoint/2010/main" xmlns="" val="3886579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u="sng" dirty="0">
                <a:solidFill>
                  <a:schemeClr val="accent3">
                    <a:lumMod val="50000"/>
                  </a:schemeClr>
                </a:solidFill>
              </a:rPr>
              <a:t>اختلاف الأصوات يؤدي إلى صور من التباين </a:t>
            </a:r>
            <a:endParaRPr lang="ar-SA" dirty="0"/>
          </a:p>
        </p:txBody>
      </p:sp>
      <p:sp>
        <p:nvSpPr>
          <p:cNvPr id="3" name="عنصر نائب للمحتوى 2"/>
          <p:cNvSpPr>
            <a:spLocks noGrp="1"/>
          </p:cNvSpPr>
          <p:nvPr>
            <p:ph idx="1"/>
          </p:nvPr>
        </p:nvSpPr>
        <p:spPr>
          <a:xfrm>
            <a:off x="251520" y="1935480"/>
            <a:ext cx="8568952" cy="4389120"/>
          </a:xfrm>
        </p:spPr>
        <p:txBody>
          <a:bodyPr>
            <a:normAutofit fontScale="85000" lnSpcReduction="10000"/>
          </a:bodyPr>
          <a:lstStyle/>
          <a:p>
            <a:pPr marL="0" indent="0" algn="just">
              <a:buNone/>
            </a:pPr>
            <a:r>
              <a:rPr lang="ar-SA" dirty="0"/>
              <a:t> </a:t>
            </a:r>
            <a:endParaRPr lang="ar-SA" dirty="0" smtClean="0"/>
          </a:p>
          <a:p>
            <a:pPr marL="0" indent="0" algn="just">
              <a:lnSpc>
                <a:spcPct val="200000"/>
              </a:lnSpc>
              <a:buNone/>
            </a:pPr>
            <a:r>
              <a:rPr lang="ar-SA" dirty="0" smtClean="0"/>
              <a:t>حينما </a:t>
            </a:r>
            <a:r>
              <a:rPr lang="ar-SA" dirty="0"/>
              <a:t>نقرأ الكلمات السابقة نجد كل كلمة تختلف عن الأخرى ، تبعاً لاختلاف حروفها وأصواتها ، وكل صوت فيه يتبعه تبديل في المعنى ، هذا يدل على أن للحرف أو الصوت أثراً في تكوين المعنى وتحديده ، وأنّ له وظيفة </a:t>
            </a:r>
            <a:r>
              <a:rPr lang="ar-SA" dirty="0" smtClean="0"/>
              <a:t>دلالية.</a:t>
            </a:r>
          </a:p>
          <a:p>
            <a:pPr marL="0" indent="0" algn="just">
              <a:lnSpc>
                <a:spcPct val="200000"/>
              </a:lnSpc>
              <a:buNone/>
            </a:pPr>
            <a:r>
              <a:rPr lang="ar-EG" dirty="0" smtClean="0"/>
              <a:t>فكل من </a:t>
            </a:r>
            <a:r>
              <a:rPr lang="ar-SA" dirty="0" smtClean="0"/>
              <a:t>القاف والجيم والحاء والسين الطاء .....</a:t>
            </a:r>
            <a:r>
              <a:rPr lang="ar-EG" dirty="0" smtClean="0"/>
              <a:t>وحدة صوتية ذات قيمة ووظيفة صوتية تتمثل في أن كلا منهما يميز كلمة من أخرى، فهنا لم ننظر إلى الصفات النطقية أو الفيزيائية </a:t>
            </a:r>
            <a:r>
              <a:rPr lang="ar-SA" dirty="0" smtClean="0"/>
              <a:t>للقاف والجيم والحاء والسين الطاء </a:t>
            </a:r>
            <a:r>
              <a:rPr lang="ar-EG" dirty="0" smtClean="0"/>
              <a:t>وإنما إلى دورهما في التركيب الصوتي للكلمتين المذكورتين.</a:t>
            </a:r>
            <a:endParaRPr lang="ar-SA" dirty="0" smtClean="0"/>
          </a:p>
          <a:p>
            <a:pPr marL="0" indent="0" algn="just">
              <a:lnSpc>
                <a:spcPct val="200000"/>
              </a:lnSpc>
              <a:buNone/>
            </a:pPr>
            <a:endParaRPr lang="ar-SA" dirty="0"/>
          </a:p>
          <a:p>
            <a:pPr algn="just"/>
            <a:endParaRPr lang="ar-SA" dirty="0"/>
          </a:p>
        </p:txBody>
      </p:sp>
    </p:spTree>
    <p:extLst>
      <p:ext uri="{BB962C8B-B14F-4D97-AF65-F5344CB8AC3E}">
        <p14:creationId xmlns:p14="http://schemas.microsoft.com/office/powerpoint/2010/main" xmlns="" val="837033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algn="ctr"/>
            <a:r>
              <a:rPr lang="ar-EG" b="1" dirty="0" smtClean="0"/>
              <a:t>الفنولوجيا </a:t>
            </a:r>
            <a:r>
              <a:rPr lang="en-US" b="1" dirty="0"/>
              <a:t>phonology</a:t>
            </a:r>
            <a:endParaRPr lang="ar-SA" dirty="0"/>
          </a:p>
        </p:txBody>
      </p:sp>
      <p:sp>
        <p:nvSpPr>
          <p:cNvPr id="3" name="عنصر نائب للمحتوى 2"/>
          <p:cNvSpPr>
            <a:spLocks noGrp="1"/>
          </p:cNvSpPr>
          <p:nvPr>
            <p:ph idx="1"/>
          </p:nvPr>
        </p:nvSpPr>
        <p:spPr>
          <a:xfrm>
            <a:off x="251520" y="1935480"/>
            <a:ext cx="8712968" cy="4589864"/>
          </a:xfrm>
        </p:spPr>
        <p:txBody>
          <a:bodyPr>
            <a:normAutofit fontScale="77500" lnSpcReduction="20000"/>
          </a:bodyPr>
          <a:lstStyle/>
          <a:p>
            <a:pPr marL="0" indent="0" algn="just">
              <a:lnSpc>
                <a:spcPct val="170000"/>
              </a:lnSpc>
              <a:buNone/>
            </a:pPr>
            <a:r>
              <a:rPr lang="ar-SA" b="1" dirty="0" smtClean="0"/>
              <a:t>      </a:t>
            </a:r>
            <a:r>
              <a:rPr lang="ar-EG" b="1" dirty="0" smtClean="0"/>
              <a:t>الفنولوجيا </a:t>
            </a:r>
            <a:r>
              <a:rPr lang="en-US" b="1" dirty="0"/>
              <a:t>phonology</a:t>
            </a:r>
            <a:r>
              <a:rPr lang="ar-EG" b="1" dirty="0"/>
              <a:t> أو علم وظائف الأصوات قد يسمي أحياناً علم </a:t>
            </a:r>
            <a:r>
              <a:rPr lang="ar-EG" b="1" dirty="0" smtClean="0"/>
              <a:t>ا</a:t>
            </a:r>
            <a:r>
              <a:rPr lang="ar-SA" b="1" dirty="0"/>
              <a:t>لأصوات التشكيلي </a:t>
            </a:r>
          </a:p>
          <a:p>
            <a:pPr marL="0" indent="0" algn="just">
              <a:lnSpc>
                <a:spcPct val="170000"/>
              </a:lnSpc>
              <a:buNone/>
            </a:pPr>
            <a:r>
              <a:rPr lang="ar-SA" b="1" dirty="0"/>
              <a:t>تعريفه: هو الفرع الأساسي الثاني من علم الأصوات </a:t>
            </a:r>
            <a:r>
              <a:rPr lang="ar-SA" b="1" dirty="0" smtClean="0"/>
              <a:t> وهو علمٌ </a:t>
            </a:r>
            <a:r>
              <a:rPr lang="ar-SA" b="1" dirty="0"/>
              <a:t>يدرس الصوت من خلال وظيفته داخل البنية اللغوية ، أي من حيث علاقته بالأصوات السابقة عليه واللاحقة إياه ، كما يدرس علاقة الصوت بالدلالة </a:t>
            </a:r>
            <a:r>
              <a:rPr lang="ar-SA" b="1" dirty="0" smtClean="0"/>
              <a:t>والمعنى. </a:t>
            </a:r>
            <a:r>
              <a:rPr lang="ar-SA" b="1" dirty="0"/>
              <a:t>والوحدة التي يستخدمها في التحليل هو </a:t>
            </a:r>
            <a:r>
              <a:rPr lang="ar-SA" b="1" dirty="0" err="1"/>
              <a:t>الفونيم</a:t>
            </a:r>
            <a:r>
              <a:rPr lang="ar-SA" b="1" dirty="0"/>
              <a:t> </a:t>
            </a:r>
            <a:r>
              <a:rPr lang="en-US" b="1" dirty="0"/>
              <a:t>Phoneme</a:t>
            </a:r>
            <a:endParaRPr lang="ar-SA" b="1" dirty="0"/>
          </a:p>
          <a:p>
            <a:pPr marL="0" indent="0" algn="just">
              <a:lnSpc>
                <a:spcPct val="170000"/>
              </a:lnSpc>
              <a:buNone/>
            </a:pPr>
            <a:r>
              <a:rPr lang="ar-SA" b="1" dirty="0" smtClean="0"/>
              <a:t>        فنحن </a:t>
            </a:r>
            <a:r>
              <a:rPr lang="ar-SA" b="1" dirty="0"/>
              <a:t>مثلا </a:t>
            </a:r>
            <a:r>
              <a:rPr lang="ar-SA" b="1" dirty="0" smtClean="0"/>
              <a:t>نصف في </a:t>
            </a:r>
            <a:r>
              <a:rPr lang="ar-SA" b="1" dirty="0" err="1" smtClean="0"/>
              <a:t>الفوناتيك</a:t>
            </a:r>
            <a:r>
              <a:rPr lang="ar-SA" b="1" dirty="0" smtClean="0"/>
              <a:t>  </a:t>
            </a:r>
            <a:r>
              <a:rPr lang="ar-SA" b="1" dirty="0"/>
              <a:t>صوت النون [ ن ] بأنه صامت </a:t>
            </a:r>
            <a:r>
              <a:rPr lang="ar-SA" b="1" dirty="0" smtClean="0"/>
              <a:t>أسناني </a:t>
            </a:r>
            <a:r>
              <a:rPr lang="ar-SA" b="1" dirty="0"/>
              <a:t>مجهور أغن ؛ وهذا الوصف ينظر </a:t>
            </a:r>
            <a:r>
              <a:rPr lang="ar-SA" b="1" dirty="0" smtClean="0"/>
              <a:t>إلى النون </a:t>
            </a:r>
            <a:r>
              <a:rPr lang="ar-SA" b="1" dirty="0"/>
              <a:t>من حيث هي وحدة صوتية قائمة بذاتها؛ أو صوتا منعزلا غير متصل </a:t>
            </a:r>
            <a:r>
              <a:rPr lang="ar-SA" b="1" dirty="0" smtClean="0"/>
              <a:t>أو مجاور </a:t>
            </a:r>
            <a:r>
              <a:rPr lang="ar-SA" b="1" dirty="0"/>
              <a:t>لغيره من الأصوات </a:t>
            </a:r>
            <a:r>
              <a:rPr lang="ar-SA" b="1" dirty="0" smtClean="0"/>
              <a:t>؛ </a:t>
            </a:r>
            <a:r>
              <a:rPr lang="ar-SA" b="1" dirty="0"/>
              <a:t>ففي العربية نجد أن [ ن ] في كلمة " نهر " من الناحية الصوتية الخالصة اي من </a:t>
            </a:r>
            <a:r>
              <a:rPr lang="ar-SA" b="1" dirty="0" smtClean="0"/>
              <a:t>حيث تكوينها </a:t>
            </a:r>
            <a:r>
              <a:rPr lang="ar-SA" b="1" dirty="0"/>
              <a:t>النطقي والفسيولوجي غير[ ن ] في كلمة مثل </a:t>
            </a:r>
            <a:r>
              <a:rPr lang="ar-SA" b="1" dirty="0" smtClean="0"/>
              <a:t>«</a:t>
            </a:r>
            <a:r>
              <a:rPr lang="ar-SA" b="1" dirty="0" err="1" smtClean="0"/>
              <a:t>منك»و</a:t>
            </a:r>
            <a:r>
              <a:rPr lang="ar-SA" b="1" dirty="0" smtClean="0"/>
              <a:t> «عنك» .</a:t>
            </a:r>
          </a:p>
        </p:txBody>
      </p:sp>
    </p:spTree>
    <p:extLst>
      <p:ext uri="{BB962C8B-B14F-4D97-AF65-F5344CB8AC3E}">
        <p14:creationId xmlns:p14="http://schemas.microsoft.com/office/powerpoint/2010/main" xmlns="" val="3827565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تدريبات</a:t>
            </a:r>
            <a:endParaRPr lang="ar-SA" dirty="0"/>
          </a:p>
        </p:txBody>
      </p:sp>
      <p:sp>
        <p:nvSpPr>
          <p:cNvPr id="3" name="عنصر نائب للمحتوى 2"/>
          <p:cNvSpPr>
            <a:spLocks noGrp="1"/>
          </p:cNvSpPr>
          <p:nvPr>
            <p:ph idx="1"/>
          </p:nvPr>
        </p:nvSpPr>
        <p:spPr/>
        <p:txBody>
          <a:bodyPr/>
          <a:lstStyle/>
          <a:p>
            <a:r>
              <a:rPr lang="ar-SA" dirty="0" smtClean="0"/>
              <a:t>ناقشي العبارة التالية: «أعادت اللسانيات الحديثة الاهتمام للغات المنطوقة».</a:t>
            </a:r>
          </a:p>
          <a:p>
            <a:r>
              <a:rPr lang="ar-SA" dirty="0" smtClean="0"/>
              <a:t>من أوَل من أسس للدرس الصوتي من العرب؟</a:t>
            </a:r>
          </a:p>
          <a:p>
            <a:r>
              <a:rPr lang="ar-SA" dirty="0" smtClean="0"/>
              <a:t>ما فائدة علم الأصوات؟</a:t>
            </a:r>
          </a:p>
          <a:p>
            <a:r>
              <a:rPr lang="ar-SA" dirty="0" smtClean="0"/>
              <a:t>ما أقسام علم الأصوات العام؟</a:t>
            </a:r>
          </a:p>
          <a:p>
            <a:r>
              <a:rPr lang="ar-SA" dirty="0" smtClean="0"/>
              <a:t>يمكن تقسيم </a:t>
            </a:r>
            <a:r>
              <a:rPr lang="ar-SA" dirty="0" err="1"/>
              <a:t>الفونيمات</a:t>
            </a:r>
            <a:r>
              <a:rPr lang="ar-SA" dirty="0" smtClean="0"/>
              <a:t> </a:t>
            </a:r>
            <a:r>
              <a:rPr lang="ar-SA" dirty="0"/>
              <a:t>بحسب المخارج، والصفات إلى عدد من </a:t>
            </a:r>
            <a:r>
              <a:rPr lang="ar-SA" dirty="0" smtClean="0"/>
              <a:t>الأنواع؛ ما هي؟</a:t>
            </a:r>
          </a:p>
          <a:p>
            <a:r>
              <a:rPr lang="ar-SA" dirty="0" smtClean="0"/>
              <a:t>ما الفرق بين </a:t>
            </a:r>
            <a:r>
              <a:rPr lang="ar-SA" dirty="0" err="1" smtClean="0"/>
              <a:t>الفوناتيك</a:t>
            </a:r>
            <a:r>
              <a:rPr lang="ar-SA" dirty="0" smtClean="0"/>
              <a:t> والفنولوجيا؟</a:t>
            </a:r>
          </a:p>
          <a:p>
            <a:pPr marL="0" indent="0">
              <a:buNone/>
            </a:pPr>
            <a:endParaRPr lang="ar-SA" dirty="0" smtClean="0"/>
          </a:p>
          <a:p>
            <a:endParaRPr lang="ar-SA" dirty="0" smtClean="0"/>
          </a:p>
          <a:p>
            <a:endParaRPr lang="ar-SA" dirty="0" smtClean="0"/>
          </a:p>
        </p:txBody>
      </p:sp>
    </p:spTree>
    <p:extLst>
      <p:ext uri="{BB962C8B-B14F-4D97-AF65-F5344CB8AC3E}">
        <p14:creationId xmlns:p14="http://schemas.microsoft.com/office/powerpoint/2010/main" xmlns="" val="2081058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الصوت</a:t>
            </a:r>
            <a:endParaRPr lang="ar-SA" dirty="0"/>
          </a:p>
        </p:txBody>
      </p:sp>
      <p:sp>
        <p:nvSpPr>
          <p:cNvPr id="3" name="عنصر نائب للمحتوى 2"/>
          <p:cNvSpPr>
            <a:spLocks noGrp="1"/>
          </p:cNvSpPr>
          <p:nvPr>
            <p:ph idx="1"/>
          </p:nvPr>
        </p:nvSpPr>
        <p:spPr/>
        <p:txBody>
          <a:bodyPr>
            <a:normAutofit/>
          </a:bodyPr>
          <a:lstStyle/>
          <a:p>
            <a:pPr marL="0" indent="0">
              <a:buNone/>
            </a:pPr>
            <a:r>
              <a:rPr lang="ar-SA" dirty="0" smtClean="0"/>
              <a:t>ظاهرة فيزيائية تثير حاسة السمع، ويختلف معدل السمع بين الكائنات الحية المختلفة. فيقع السمع عند الآدميين عندما تصل ذبذبات ذات تردد يقع بين (15) و(20.000) هيرتز إلى الأذن الداخلية. </a:t>
            </a:r>
            <a:br>
              <a:rPr lang="ar-SA" dirty="0" smtClean="0"/>
            </a:br>
            <a:r>
              <a:rPr lang="ar-SA" dirty="0" smtClean="0"/>
              <a:t>وتصل هذه الذبذبات إلى الأذن الداخلية عندما تنتقل عبر الهواء. ويطلق علماء الفيزياء مصطلح الصوت على الذبذبات المماثلة التي تحدث في السوائل والمواد الصلبة. </a:t>
            </a:r>
            <a:endParaRPr lang="ar-SA"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260647"/>
            <a:ext cx="5544616" cy="1224137"/>
          </a:xfrm>
          <a:prstGeom prst="rect">
            <a:avLst/>
          </a:prstGeom>
          <a:effectLst>
            <a:softEdge rad="317500"/>
          </a:effectLst>
        </p:spPr>
      </p:pic>
    </p:spTree>
    <p:extLst>
      <p:ext uri="{BB962C8B-B14F-4D97-AF65-F5344CB8AC3E}">
        <p14:creationId xmlns:p14="http://schemas.microsoft.com/office/powerpoint/2010/main" xmlns="" val="426929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التواصل الصوتي</a:t>
            </a:r>
            <a:endParaRPr lang="ar-SA"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99917" y="2357984"/>
            <a:ext cx="4944165" cy="3543795"/>
          </a:xfrm>
        </p:spPr>
      </p:pic>
    </p:spTree>
    <p:extLst>
      <p:ext uri="{BB962C8B-B14F-4D97-AF65-F5344CB8AC3E}">
        <p14:creationId xmlns:p14="http://schemas.microsoft.com/office/powerpoint/2010/main" xmlns="" val="363898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546" y="692696"/>
            <a:ext cx="8146902" cy="5400600"/>
          </a:xfrm>
        </p:spPr>
      </p:pic>
    </p:spTree>
    <p:extLst>
      <p:ext uri="{BB962C8B-B14F-4D97-AF65-F5344CB8AC3E}">
        <p14:creationId xmlns:p14="http://schemas.microsoft.com/office/powerpoint/2010/main" xmlns="" val="304737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علم الأصوات </a:t>
            </a:r>
            <a:endParaRPr lang="ar-SA" dirty="0"/>
          </a:p>
        </p:txBody>
      </p:sp>
      <p:sp>
        <p:nvSpPr>
          <p:cNvPr id="3" name="عنصر نائب للمحتوى 2"/>
          <p:cNvSpPr>
            <a:spLocks noGrp="1"/>
          </p:cNvSpPr>
          <p:nvPr>
            <p:ph idx="1"/>
          </p:nvPr>
        </p:nvSpPr>
        <p:spPr/>
        <p:txBody>
          <a:bodyPr/>
          <a:lstStyle/>
          <a:p>
            <a:pPr marL="0" indent="0">
              <a:buNone/>
            </a:pPr>
            <a:endParaRPr lang="ar-SA" dirty="0" smtClean="0"/>
          </a:p>
          <a:p>
            <a:pPr marL="0" indent="0" algn="just">
              <a:buNone/>
            </a:pPr>
            <a:r>
              <a:rPr lang="ar-SA" dirty="0" smtClean="0"/>
              <a:t>هو </a:t>
            </a:r>
            <a:r>
              <a:rPr lang="ar-SA" dirty="0"/>
              <a:t>العلم الذي يدرس أصوات اللغة، ف</a:t>
            </a:r>
            <a:r>
              <a:rPr lang="ar-EG" dirty="0"/>
              <a:t>إ</a:t>
            </a:r>
            <a:r>
              <a:rPr lang="ar-SA" dirty="0"/>
              <a:t>ن وُجهت الدارسة نحو المادة الصوتية أطلقنا عليه </a:t>
            </a:r>
            <a:r>
              <a:rPr lang="ar-SA" dirty="0" err="1"/>
              <a:t>الفوناتيك</a:t>
            </a:r>
            <a:r>
              <a:rPr lang="ar-SA" b="1" dirty="0"/>
              <a:t>، </a:t>
            </a:r>
            <a:r>
              <a:rPr lang="ar-SA" dirty="0"/>
              <a:t>تعريباً للمصطلح </a:t>
            </a:r>
            <a:r>
              <a:rPr lang="en-US" dirty="0"/>
              <a:t>phonetics</a:t>
            </a:r>
            <a:r>
              <a:rPr lang="ar-EG" dirty="0"/>
              <a:t>، بمعنى النظر في المادة الصوتية بوصفها أحداثا فعلية</a:t>
            </a:r>
            <a:r>
              <a:rPr lang="ar-SA" dirty="0"/>
              <a:t>.</a:t>
            </a:r>
            <a:r>
              <a:rPr lang="ar-EG" dirty="0"/>
              <a:t> و</a:t>
            </a:r>
            <a:r>
              <a:rPr lang="ar-SA" dirty="0"/>
              <a:t>يصفه البعض</a:t>
            </a:r>
            <a:r>
              <a:rPr lang="ar-EG" dirty="0"/>
              <a:t> بمصطلح (علم الأصوات العام)</a:t>
            </a:r>
            <a:r>
              <a:rPr lang="en-US" dirty="0"/>
              <a:t>general phonetics  </a:t>
            </a:r>
            <a:r>
              <a:rPr lang="ar-EG" dirty="0"/>
              <a:t>، وقد ي</a:t>
            </a:r>
            <a:r>
              <a:rPr lang="ar-SA" dirty="0"/>
              <a:t>ُ</a:t>
            </a:r>
            <a:r>
              <a:rPr lang="ar-EG" dirty="0"/>
              <a:t>كتفي أحيانا بالمصطلح العام (علم الأصوات)</a:t>
            </a:r>
            <a:endParaRPr lang="ar-SA" dirty="0"/>
          </a:p>
        </p:txBody>
      </p:sp>
    </p:spTree>
    <p:extLst>
      <p:ext uri="{BB962C8B-B14F-4D97-AF65-F5344CB8AC3E}">
        <p14:creationId xmlns:p14="http://schemas.microsoft.com/office/powerpoint/2010/main" xmlns="" val="185732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أقسام علم الأصوات  </a:t>
            </a:r>
            <a:r>
              <a:rPr lang="ar-SA" dirty="0" err="1"/>
              <a:t>phonetics</a:t>
            </a:r>
            <a:endParaRPr lang="ar-SA"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57375" y="2939256"/>
            <a:ext cx="5429250" cy="2381250"/>
          </a:xfrm>
        </p:spPr>
      </p:pic>
    </p:spTree>
    <p:extLst>
      <p:ext uri="{BB962C8B-B14F-4D97-AF65-F5344CB8AC3E}">
        <p14:creationId xmlns:p14="http://schemas.microsoft.com/office/powerpoint/2010/main" xmlns="" val="377446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effectLst/>
              </a:rPr>
              <a:t>أولا : علم الأصوات النطقي :</a:t>
            </a:r>
            <a:endParaRPr lang="ar-SA" dirty="0"/>
          </a:p>
        </p:txBody>
      </p:sp>
      <p:sp>
        <p:nvSpPr>
          <p:cNvPr id="3" name="عنصر نائب للمحتوى 2"/>
          <p:cNvSpPr>
            <a:spLocks noGrp="1"/>
          </p:cNvSpPr>
          <p:nvPr>
            <p:ph idx="1"/>
          </p:nvPr>
        </p:nvSpPr>
        <p:spPr/>
        <p:txBody>
          <a:bodyPr>
            <a:normAutofit lnSpcReduction="10000"/>
          </a:bodyPr>
          <a:lstStyle/>
          <a:p>
            <a:pPr marL="0" indent="0">
              <a:buNone/>
            </a:pPr>
            <a:r>
              <a:rPr lang="ar-SA" dirty="0" smtClean="0">
                <a:effectLst/>
              </a:rPr>
              <a:t/>
            </a:r>
            <a:br>
              <a:rPr lang="ar-SA" dirty="0" smtClean="0">
                <a:effectLst/>
              </a:rPr>
            </a:br>
            <a:r>
              <a:rPr lang="ar-SA" dirty="0" smtClean="0">
                <a:effectLst/>
              </a:rPr>
              <a:t>وهو أحد فروع علم الأصوات الوصفي الذي يتعرض بالوصف والتحليل لخصائص الصوت اللساني ومعالجاته المختلفة متخذا من اللغة المنطوقة مادة حية لميدان دراساته وطرائقه . </a:t>
            </a:r>
            <a:br>
              <a:rPr lang="ar-SA" dirty="0" smtClean="0">
                <a:effectLst/>
              </a:rPr>
            </a:br>
            <a:r>
              <a:rPr lang="ar-SA" dirty="0" smtClean="0">
                <a:effectLst/>
              </a:rPr>
              <a:t>يعتبر هذا العلم أقدم أنواع علوم الدراسات الصوتية وأكثرها شيوعا وانتشارا في بيئات التصنيف والدرس اللغوي. </a:t>
            </a:r>
            <a:br>
              <a:rPr lang="ar-SA" dirty="0" smtClean="0">
                <a:effectLst/>
              </a:rPr>
            </a:br>
            <a:r>
              <a:rPr lang="ar-SA" dirty="0" smtClean="0">
                <a:effectLst/>
              </a:rPr>
              <a:t>وهو يدرس نشاط المتكلم بالنظر في أعضاء النطق وما يعرض لها من حركات؛ فيعين هذه الأعضاء، ويحدد وظائفها ودور كل منها في عملية النطق. منتهيا بذلك إلى تحليل ميكانيكية إصدار الأصوات من جانب المتكلم . وهذا الميدان سهل المنال للملاحظة الذاتية والممارسة الشخصية بطريق ذوق الأصوات ونطقها مرة بعد أخرى.</a:t>
            </a:r>
            <a:endParaRPr lang="ar-SA" dirty="0"/>
          </a:p>
        </p:txBody>
      </p:sp>
    </p:spTree>
    <p:extLst>
      <p:ext uri="{BB962C8B-B14F-4D97-AF65-F5344CB8AC3E}">
        <p14:creationId xmlns:p14="http://schemas.microsoft.com/office/powerpoint/2010/main" xmlns="" val="556562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effectLst/>
              </a:rPr>
              <a:t>ثانيا : علم الأصوات الفيزيائي :</a:t>
            </a:r>
            <a:endParaRPr lang="ar-SA" dirty="0"/>
          </a:p>
        </p:txBody>
      </p:sp>
      <p:sp>
        <p:nvSpPr>
          <p:cNvPr id="3" name="عنصر نائب للمحتوى 2"/>
          <p:cNvSpPr>
            <a:spLocks noGrp="1"/>
          </p:cNvSpPr>
          <p:nvPr>
            <p:ph idx="1"/>
          </p:nvPr>
        </p:nvSpPr>
        <p:spPr/>
        <p:txBody>
          <a:bodyPr>
            <a:normAutofit fontScale="92500"/>
          </a:bodyPr>
          <a:lstStyle/>
          <a:p>
            <a:r>
              <a:rPr lang="ar-SA" dirty="0" smtClean="0">
                <a:effectLst/>
              </a:rPr>
              <a:t/>
            </a:r>
            <a:br>
              <a:rPr lang="ar-SA" dirty="0" smtClean="0">
                <a:effectLst/>
              </a:rPr>
            </a:br>
            <a:r>
              <a:rPr lang="ar-SA" dirty="0" smtClean="0">
                <a:effectLst/>
              </a:rPr>
              <a:t>ويسميه البعض من علماء الدرس الصوتي الحديث ( علم الأصوات </a:t>
            </a:r>
            <a:r>
              <a:rPr lang="ar-SA" dirty="0" err="1" smtClean="0">
                <a:effectLst/>
              </a:rPr>
              <a:t>الاكوستكي</a:t>
            </a:r>
            <a:r>
              <a:rPr lang="ar-SA" dirty="0" smtClean="0">
                <a:effectLst/>
              </a:rPr>
              <a:t> ) نسبة إلى أكوست الذي ينتمي إلى أحد جوانب البحث الفيزيائي . </a:t>
            </a:r>
            <a:br>
              <a:rPr lang="ar-SA" dirty="0" smtClean="0">
                <a:effectLst/>
              </a:rPr>
            </a:br>
            <a:r>
              <a:rPr lang="ar-SA" dirty="0" smtClean="0">
                <a:effectLst/>
              </a:rPr>
              <a:t>يهتم هذا الفرع من العلوم بدراسة الأبعاد المادية أو الفيزيائية للصوت الانساني أثناء مرحلتها الانتقالية من فم المتكلم إلى أذن السامع . هذه المرحلة تمثل الميدان التطبيقي لحدوث الذبذبات والموجات الصوتية التي تنتقل عبر الوسط الهوائي . </a:t>
            </a:r>
            <a:br>
              <a:rPr lang="ar-SA" dirty="0" smtClean="0">
                <a:effectLst/>
              </a:rPr>
            </a:br>
            <a:r>
              <a:rPr lang="ar-SA" dirty="0" smtClean="0">
                <a:effectLst/>
              </a:rPr>
              <a:t>والصوت أحد أشكال الطاقة والعنصر الأساسي بما </a:t>
            </a:r>
            <a:r>
              <a:rPr lang="ar-SA" dirty="0" err="1" smtClean="0">
                <a:effectLst/>
              </a:rPr>
              <a:t>يحويه</a:t>
            </a:r>
            <a:r>
              <a:rPr lang="ar-SA" dirty="0" smtClean="0">
                <a:effectLst/>
              </a:rPr>
              <a:t> من ذبذبات وتموجات ، وتقوم عليه صناعة العملية الكلامية بعد أن تنتظم في أحداث وتداعيات يقود بعضها البعض لاستكمال رسم أبعاد الموقف اللغوي في دائرة تضم بين محيطها ومركز الارتباط . ذاتية الإرسال والاستقبال . </a:t>
            </a:r>
            <a:br>
              <a:rPr lang="ar-SA" dirty="0" smtClean="0">
                <a:effectLst/>
              </a:rPr>
            </a:br>
            <a:endParaRPr lang="ar-SA" dirty="0"/>
          </a:p>
        </p:txBody>
      </p:sp>
    </p:spTree>
    <p:extLst>
      <p:ext uri="{BB962C8B-B14F-4D97-AF65-F5344CB8AC3E}">
        <p14:creationId xmlns:p14="http://schemas.microsoft.com/office/powerpoint/2010/main" xmlns="" val="2671723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458</TotalTime>
  <Words>681</Words>
  <Application>Microsoft Office PowerPoint</Application>
  <PresentationFormat>Affichage à l'écran (4:3)</PresentationFormat>
  <Paragraphs>74</Paragraphs>
  <Slides>28</Slides>
  <Notes>1</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تدفق</vt:lpstr>
      <vt:lpstr>الدرس الصوتي (1)</vt:lpstr>
      <vt:lpstr>اللغات</vt:lpstr>
      <vt:lpstr>الصوت</vt:lpstr>
      <vt:lpstr>التواصل الصوتي</vt:lpstr>
      <vt:lpstr>Diapositive 5</vt:lpstr>
      <vt:lpstr>علم الأصوات </vt:lpstr>
      <vt:lpstr>أقسام علم الأصوات  phonetics</vt:lpstr>
      <vt:lpstr>أولا : علم الأصوات النطقي :</vt:lpstr>
      <vt:lpstr>ثانيا : علم الأصوات الفيزيائي :</vt:lpstr>
      <vt:lpstr>ثالثا : علم الأصوات السمعي :</vt:lpstr>
      <vt:lpstr>رابعا : علم الأصوات التجريبي :</vt:lpstr>
      <vt:lpstr>فائدة علم الأصوات</vt:lpstr>
      <vt:lpstr>وقت استراحة</vt:lpstr>
      <vt:lpstr>جهاز النطق عند الإنسان</vt:lpstr>
      <vt:lpstr>Diapositive 15</vt:lpstr>
      <vt:lpstr>Diapositive 16</vt:lpstr>
      <vt:lpstr>Diapositive 17</vt:lpstr>
      <vt:lpstr>مخارج نطق الأصوات العربية</vt:lpstr>
      <vt:lpstr>الفونيم phoneme</vt:lpstr>
      <vt:lpstr>الصوامت والصوائت</vt:lpstr>
      <vt:lpstr>الصوائت</vt:lpstr>
      <vt:lpstr>Diapositive 22</vt:lpstr>
      <vt:lpstr>علم الأصوات التشكيلي phonology</vt:lpstr>
      <vt:lpstr>Diapositive 24</vt:lpstr>
      <vt:lpstr>ماذا تلاحظين؟</vt:lpstr>
      <vt:lpstr>اختلاف الأصوات يؤدي إلى صور من التباين </vt:lpstr>
      <vt:lpstr>الفنولوجيا phonology</vt:lpstr>
      <vt:lpstr>تدريبات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MY</dc:creator>
  <cp:lastModifiedBy>wahiba</cp:lastModifiedBy>
  <cp:revision>34</cp:revision>
  <cp:lastPrinted>2012-11-04T15:07:57Z</cp:lastPrinted>
  <dcterms:created xsi:type="dcterms:W3CDTF">2012-10-05T06:02:42Z</dcterms:created>
  <dcterms:modified xsi:type="dcterms:W3CDTF">2018-03-01T19:12:43Z</dcterms:modified>
  <cp:contentStatus>نهائي</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