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1/26/2021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84552" y="1477071"/>
            <a:ext cx="7766936" cy="1646302"/>
          </a:xfrm>
        </p:spPr>
        <p:txBody>
          <a:bodyPr/>
          <a:lstStyle/>
          <a:p>
            <a:r>
              <a:rPr lang="ar-DZ" dirty="0" smtClean="0">
                <a:latin typeface="Simplified Arabic" panose="02020603050405020304" pitchFamily="18" charset="-78"/>
                <a:cs typeface="Simplified Arabic" panose="02020603050405020304" pitchFamily="18" charset="-78"/>
              </a:rPr>
              <a:t>مدخل إلى النقد الأدبي الحديث ج1</a:t>
            </a:r>
            <a:endParaRPr lang="fr-FR" dirty="0">
              <a:latin typeface="Simplified Arabic" panose="02020603050405020304" pitchFamily="18" charset="-78"/>
              <a:cs typeface="Simplified Arabic" panose="02020603050405020304" pitchFamily="18" charset="-78"/>
            </a:endParaRPr>
          </a:p>
        </p:txBody>
      </p:sp>
      <p:sp>
        <p:nvSpPr>
          <p:cNvPr id="3" name="Subtitle 2"/>
          <p:cNvSpPr>
            <a:spLocks noGrp="1"/>
          </p:cNvSpPr>
          <p:nvPr>
            <p:ph type="subTitle" idx="1"/>
          </p:nvPr>
        </p:nvSpPr>
        <p:spPr/>
        <p:txBody>
          <a:bodyPr>
            <a:normAutofit/>
          </a:bodyPr>
          <a:lstStyle/>
          <a:p>
            <a:pPr algn="ctr"/>
            <a:r>
              <a:rPr lang="ar-DZ" sz="2800" dirty="0" smtClean="0">
                <a:solidFill>
                  <a:srgbClr val="7030A0"/>
                </a:solidFill>
              </a:rPr>
              <a:t>منير مهادي</a:t>
            </a:r>
            <a:endParaRPr lang="fr-FR" sz="2800" dirty="0">
              <a:solidFill>
                <a:srgbClr val="7030A0"/>
              </a:solidFill>
            </a:endParaRPr>
          </a:p>
        </p:txBody>
      </p:sp>
    </p:spTree>
    <p:extLst>
      <p:ext uri="{BB962C8B-B14F-4D97-AF65-F5344CB8AC3E}">
        <p14:creationId xmlns:p14="http://schemas.microsoft.com/office/powerpoint/2010/main" val="2207180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07067" y="1110343"/>
            <a:ext cx="7766936" cy="5068388"/>
          </a:xfrm>
        </p:spPr>
        <p:txBody>
          <a:bodyPr>
            <a:normAutofit fontScale="85000" lnSpcReduction="10000"/>
          </a:bodyPr>
          <a:lstStyle/>
          <a:p>
            <a:pPr algn="just" rtl="1">
              <a:lnSpc>
                <a:spcPct val="150000"/>
              </a:lnSpc>
            </a:pPr>
            <a:r>
              <a:rPr lang="ar-DZ" sz="2800" dirty="0" smtClean="0">
                <a:solidFill>
                  <a:srgbClr val="7030A0"/>
                </a:solidFill>
                <a:latin typeface="Simplified Arabic" panose="02020603050405020304" pitchFamily="18" charset="-78"/>
                <a:cs typeface="Simplified Arabic" panose="02020603050405020304" pitchFamily="18" charset="-78"/>
              </a:rPr>
              <a:t> </a:t>
            </a:r>
            <a:r>
              <a:rPr lang="ar-DZ" sz="3300" dirty="0" smtClean="0">
                <a:solidFill>
                  <a:srgbClr val="7030A0"/>
                </a:solidFill>
                <a:latin typeface="Simplified Arabic" panose="02020603050405020304" pitchFamily="18" charset="-78"/>
                <a:cs typeface="Simplified Arabic" panose="02020603050405020304" pitchFamily="18" charset="-78"/>
              </a:rPr>
              <a:t>إن الحديث عن النقد العربي الحديث يستدعي بالضرورة الإشارة إلى السياق الثقافي العام الذي تشكّل فيه ذلك النقد، فالنقد ابن بيئته، وليس له أن يتملّص منه، لذلك فالسياق الذي احتضنه كان مليئا بالتحدّيات المختلفة، خاصة منها السياسية والاقتصادية، فقد كانت أغلب الدول العربية تحت ويلات الاستعمار.</a:t>
            </a:r>
            <a:r>
              <a:rPr lang="fr-FR" sz="3300" dirty="0" smtClean="0">
                <a:solidFill>
                  <a:srgbClr val="7030A0"/>
                </a:solidFill>
                <a:latin typeface="Simplified Arabic" panose="02020603050405020304" pitchFamily="18" charset="-78"/>
                <a:cs typeface="Simplified Arabic" panose="02020603050405020304" pitchFamily="18" charset="-78"/>
              </a:rPr>
              <a:t> </a:t>
            </a:r>
            <a:r>
              <a:rPr lang="ar-DZ" sz="3300" dirty="0">
                <a:solidFill>
                  <a:srgbClr val="7030A0"/>
                </a:solidFill>
                <a:latin typeface="Simplified Arabic" panose="02020603050405020304" pitchFamily="18" charset="-78"/>
                <a:cs typeface="Simplified Arabic" panose="02020603050405020304" pitchFamily="18" charset="-78"/>
              </a:rPr>
              <a:t>وإن لم تكن كذلك طيلة الفترة </a:t>
            </a:r>
            <a:r>
              <a:rPr lang="ar-DZ" sz="3300" dirty="0" smtClean="0">
                <a:solidFill>
                  <a:srgbClr val="7030A0"/>
                </a:solidFill>
                <a:latin typeface="Simplified Arabic" panose="02020603050405020304" pitchFamily="18" charset="-78"/>
                <a:cs typeface="Simplified Arabic" panose="02020603050405020304" pitchFamily="18" charset="-78"/>
              </a:rPr>
              <a:t>الحديثة. </a:t>
            </a:r>
          </a:p>
          <a:p>
            <a:pPr algn="just" rtl="1">
              <a:lnSpc>
                <a:spcPct val="150000"/>
              </a:lnSpc>
            </a:pPr>
            <a:r>
              <a:rPr lang="ar-DZ" sz="3300" dirty="0" smtClean="0">
                <a:solidFill>
                  <a:srgbClr val="7030A0"/>
                </a:solidFill>
                <a:latin typeface="Simplified Arabic" panose="02020603050405020304" pitchFamily="18" charset="-78"/>
                <a:cs typeface="Simplified Arabic" panose="02020603050405020304" pitchFamily="18" charset="-78"/>
              </a:rPr>
              <a:t>يعود العصر الحديث إلى تاريخ حملة نابوليون بونابارت على مصر بين سنتي " 1798- 1801" إلى ما قبل خمسين سنة الأخيرة.</a:t>
            </a:r>
            <a:endParaRPr lang="fr-FR" sz="3300" dirty="0">
              <a:solidFill>
                <a:srgbClr val="7030A0"/>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048501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07067" y="1110343"/>
            <a:ext cx="7766936" cy="4767943"/>
          </a:xfrm>
        </p:spPr>
        <p:txBody>
          <a:bodyPr>
            <a:noAutofit/>
          </a:bodyPr>
          <a:lstStyle/>
          <a:p>
            <a:pPr algn="just" rtl="1"/>
            <a:r>
              <a:rPr lang="ar-SA" sz="2800" dirty="0" smtClean="0">
                <a:latin typeface="Simplified Arabic" panose="02020603050405020304" pitchFamily="18" charset="-78"/>
                <a:cs typeface="Simplified Arabic" panose="02020603050405020304" pitchFamily="18" charset="-78"/>
              </a:rPr>
              <a:t>اﻟﻨﻘ</a:t>
            </a:r>
            <a:r>
              <a:rPr lang="ar-DZ" sz="2800" dirty="0" smtClean="0">
                <a:latin typeface="Simplified Arabic" panose="02020603050405020304" pitchFamily="18" charset="-78"/>
                <a:cs typeface="Simplified Arabic" panose="02020603050405020304" pitchFamily="18" charset="-78"/>
              </a:rPr>
              <a:t>د</a:t>
            </a:r>
            <a:r>
              <a:rPr lang="ar-SA" sz="2800" dirty="0" smtClean="0">
                <a:latin typeface="Simplified Arabic" panose="02020603050405020304" pitchFamily="18" charset="-78"/>
                <a:cs typeface="Simplified Arabic" panose="02020603050405020304" pitchFamily="18" charset="-78"/>
              </a:rPr>
              <a:t> </a:t>
            </a:r>
            <a:r>
              <a:rPr lang="ar-DZ" sz="2800" dirty="0" smtClean="0">
                <a:latin typeface="Simplified Arabic" panose="02020603050405020304" pitchFamily="18" charset="-78"/>
                <a:cs typeface="Simplified Arabic" panose="02020603050405020304" pitchFamily="18" charset="-78"/>
              </a:rPr>
              <a:t>في اللغة "</a:t>
            </a:r>
            <a:r>
              <a:rPr lang="ar-SA" sz="2800" dirty="0" smtClean="0">
                <a:latin typeface="Simplified Arabic" panose="02020603050405020304" pitchFamily="18" charset="-78"/>
                <a:cs typeface="Simplified Arabic" panose="02020603050405020304" pitchFamily="18" charset="-78"/>
              </a:rPr>
              <a:t>ﲤﻴﻴﺰ اﻟ</a:t>
            </a:r>
            <a:r>
              <a:rPr lang="ar-DZ" sz="2800" dirty="0" smtClean="0">
                <a:latin typeface="Simplified Arabic" panose="02020603050405020304" pitchFamily="18" charset="-78"/>
                <a:cs typeface="Simplified Arabic" panose="02020603050405020304" pitchFamily="18" charset="-78"/>
              </a:rPr>
              <a:t>د</a:t>
            </a:r>
            <a:r>
              <a:rPr lang="ar-SA" sz="2800" dirty="0" smtClean="0">
                <a:latin typeface="Simplified Arabic" panose="02020603050405020304" pitchFamily="18" charset="-78"/>
                <a:cs typeface="Simplified Arabic" panose="02020603050405020304" pitchFamily="18" charset="-78"/>
              </a:rPr>
              <a:t>راﻫﻢ وﻏﲑﻫﺎ </a:t>
            </a:r>
            <a:r>
              <a:rPr lang="ar-SA" sz="2800" dirty="0">
                <a:latin typeface="Simplified Arabic" panose="02020603050405020304" pitchFamily="18" charset="-78"/>
                <a:cs typeface="Simplified Arabic" panose="02020603050405020304" pitchFamily="18" charset="-78"/>
              </a:rPr>
              <a:t>ﻛﺎﻟﺘﻨﻘﺎد و اﻻﻧﺘﻘﺎد و </a:t>
            </a:r>
            <a:r>
              <a:rPr lang="ar-SA" sz="2800" dirty="0" smtClean="0">
                <a:latin typeface="Simplified Arabic" panose="02020603050405020304" pitchFamily="18" charset="-78"/>
                <a:cs typeface="Simplified Arabic" panose="02020603050405020304" pitchFamily="18" charset="-78"/>
              </a:rPr>
              <a:t>اﻟﺘﻨﻘ</a:t>
            </a:r>
            <a:r>
              <a:rPr lang="ar-DZ" sz="2800" dirty="0" smtClean="0">
                <a:latin typeface="Simplified Arabic" panose="02020603050405020304" pitchFamily="18" charset="-78"/>
                <a:cs typeface="Simplified Arabic" panose="02020603050405020304" pitchFamily="18" charset="-78"/>
              </a:rPr>
              <a:t>د</a:t>
            </a:r>
            <a:r>
              <a:rPr lang="ar-SA" sz="2800" dirty="0" smtClean="0">
                <a:latin typeface="Simplified Arabic" panose="02020603050405020304" pitchFamily="18" charset="-78"/>
                <a:cs typeface="Simplified Arabic" panose="02020603050405020304" pitchFamily="18" charset="-78"/>
              </a:rPr>
              <a:t>، وﻧﻘ</a:t>
            </a:r>
            <a:r>
              <a:rPr lang="ar-DZ" sz="2800" dirty="0" smtClean="0">
                <a:latin typeface="Simplified Arabic" panose="02020603050405020304" pitchFamily="18" charset="-78"/>
                <a:cs typeface="Simplified Arabic" panose="02020603050405020304" pitchFamily="18" charset="-78"/>
              </a:rPr>
              <a:t>د</a:t>
            </a:r>
            <a:r>
              <a:rPr lang="ar-SA" sz="2800" dirty="0" smtClean="0">
                <a:latin typeface="Simplified Arabic" panose="02020603050405020304" pitchFamily="18" charset="-78"/>
                <a:cs typeface="Simplified Arabic" panose="02020603050405020304" pitchFamily="18" charset="-78"/>
              </a:rPr>
              <a:t>ﻫﺎ ﻳﻨﻘ</a:t>
            </a:r>
            <a:r>
              <a:rPr lang="ar-DZ" sz="2800" dirty="0" smtClean="0">
                <a:latin typeface="Simplified Arabic" panose="02020603050405020304" pitchFamily="18" charset="-78"/>
                <a:cs typeface="Simplified Arabic" panose="02020603050405020304" pitchFamily="18" charset="-78"/>
              </a:rPr>
              <a:t>د</a:t>
            </a:r>
            <a:r>
              <a:rPr lang="ar-SA" sz="2800" dirty="0" smtClean="0">
                <a:latin typeface="Simplified Arabic" panose="02020603050405020304" pitchFamily="18" charset="-78"/>
                <a:cs typeface="Simplified Arabic" panose="02020603050405020304" pitchFamily="18" charset="-78"/>
              </a:rPr>
              <a:t>ﻫﺎ ﻧﻘ</a:t>
            </a:r>
            <a:r>
              <a:rPr lang="ar-DZ" sz="2800" dirty="0" smtClean="0">
                <a:latin typeface="Simplified Arabic" panose="02020603050405020304" pitchFamily="18" charset="-78"/>
                <a:cs typeface="Simplified Arabic" panose="02020603050405020304" pitchFamily="18" charset="-78"/>
              </a:rPr>
              <a:t>د</a:t>
            </a:r>
            <a:r>
              <a:rPr lang="ar-SA" sz="2800" dirty="0" smtClean="0">
                <a:latin typeface="Simplified Arabic" panose="02020603050405020304" pitchFamily="18" charset="-78"/>
                <a:cs typeface="Simplified Arabic" panose="02020603050405020304" pitchFamily="18" charset="-78"/>
              </a:rPr>
              <a:t>ا</a:t>
            </a:r>
            <a:r>
              <a:rPr lang="ar-SA" sz="2800" dirty="0">
                <a:latin typeface="Simplified Arabic" panose="02020603050405020304" pitchFamily="18" charset="-78"/>
                <a:cs typeface="Simplified Arabic" panose="02020603050405020304" pitchFamily="18" charset="-78"/>
              </a:rPr>
              <a:t>، و </a:t>
            </a:r>
            <a:r>
              <a:rPr lang="ar-SA" sz="2800" dirty="0" smtClean="0">
                <a:latin typeface="Simplified Arabic" panose="02020603050405020304" pitchFamily="18" charset="-78"/>
                <a:cs typeface="Simplified Arabic" panose="02020603050405020304" pitchFamily="18" charset="-78"/>
              </a:rPr>
              <a:t>اﻧﺘﻘ</a:t>
            </a:r>
            <a:r>
              <a:rPr lang="ar-DZ" sz="2800" dirty="0" smtClean="0">
                <a:latin typeface="Simplified Arabic" panose="02020603050405020304" pitchFamily="18" charset="-78"/>
                <a:cs typeface="Simplified Arabic" panose="02020603050405020304" pitchFamily="18" charset="-78"/>
              </a:rPr>
              <a:t>د</a:t>
            </a:r>
            <a:r>
              <a:rPr lang="ar-SA" sz="2800" dirty="0" smtClean="0">
                <a:latin typeface="Simplified Arabic" panose="02020603050405020304" pitchFamily="18" charset="-78"/>
                <a:cs typeface="Simplified Arabic" panose="02020603050405020304" pitchFamily="18" charset="-78"/>
              </a:rPr>
              <a:t>ﻫﺎ </a:t>
            </a:r>
            <a:r>
              <a:rPr lang="ar-SA" sz="2800" dirty="0">
                <a:latin typeface="Simplified Arabic" panose="02020603050405020304" pitchFamily="18" charset="-78"/>
                <a:cs typeface="Simplified Arabic" panose="02020603050405020304" pitchFamily="18" charset="-78"/>
              </a:rPr>
              <a:t>و </a:t>
            </a:r>
            <a:r>
              <a:rPr lang="ar-SA" sz="2800" dirty="0" smtClean="0">
                <a:latin typeface="Simplified Arabic" panose="02020603050405020304" pitchFamily="18" charset="-78"/>
                <a:cs typeface="Simplified Arabic" panose="02020603050405020304" pitchFamily="18" charset="-78"/>
              </a:rPr>
              <a:t>ﺗﻨﻘ</a:t>
            </a:r>
            <a:r>
              <a:rPr lang="ar-DZ" sz="2800" dirty="0" smtClean="0">
                <a:latin typeface="Simplified Arabic" panose="02020603050405020304" pitchFamily="18" charset="-78"/>
                <a:cs typeface="Simplified Arabic" panose="02020603050405020304" pitchFamily="18" charset="-78"/>
              </a:rPr>
              <a:t>د</a:t>
            </a:r>
            <a:r>
              <a:rPr lang="ar-SA" sz="2800" dirty="0" smtClean="0">
                <a:latin typeface="Simplified Arabic" panose="02020603050405020304" pitchFamily="18" charset="-78"/>
                <a:cs typeface="Simplified Arabic" panose="02020603050405020304" pitchFamily="18" charset="-78"/>
              </a:rPr>
              <a:t>ﻫﺎ</a:t>
            </a:r>
            <a:r>
              <a:rPr lang="ar-SA" sz="2800" dirty="0">
                <a:latin typeface="Simplified Arabic" panose="02020603050405020304" pitchFamily="18" charset="-78"/>
                <a:cs typeface="Simplified Arabic" panose="02020603050405020304" pitchFamily="18" charset="-78"/>
              </a:rPr>
              <a:t>، و </a:t>
            </a:r>
            <a:r>
              <a:rPr lang="ar-SA" sz="2800" dirty="0" smtClean="0">
                <a:latin typeface="Simplified Arabic" panose="02020603050405020304" pitchFamily="18" charset="-78"/>
                <a:cs typeface="Simplified Arabic" panose="02020603050405020304" pitchFamily="18" charset="-78"/>
              </a:rPr>
              <a:t>ﻧﻘ</a:t>
            </a:r>
            <a:r>
              <a:rPr lang="ar-DZ" sz="2800" dirty="0" smtClean="0">
                <a:latin typeface="Simplified Arabic" panose="02020603050405020304" pitchFamily="18" charset="-78"/>
                <a:cs typeface="Simplified Arabic" panose="02020603050405020304" pitchFamily="18" charset="-78"/>
              </a:rPr>
              <a:t>د</a:t>
            </a:r>
            <a:r>
              <a:rPr lang="ar-SA" sz="2800" dirty="0" smtClean="0">
                <a:latin typeface="Simplified Arabic" panose="02020603050405020304" pitchFamily="18" charset="-78"/>
                <a:cs typeface="Simplified Arabic" panose="02020603050405020304" pitchFamily="18" charset="-78"/>
              </a:rPr>
              <a:t>ﻩ إﻳﺎﻫﺎ</a:t>
            </a:r>
            <a:r>
              <a:rPr lang="ar-DZ" sz="2800" dirty="0">
                <a:latin typeface="Simplified Arabic" panose="02020603050405020304" pitchFamily="18" charset="-78"/>
                <a:cs typeface="Simplified Arabic" panose="02020603050405020304" pitchFamily="18" charset="-78"/>
              </a:rPr>
              <a:t> </a:t>
            </a:r>
            <a:r>
              <a:rPr lang="ar-SA" sz="2800" dirty="0" smtClean="0">
                <a:latin typeface="Simplified Arabic" panose="02020603050405020304" pitchFamily="18" charset="-78"/>
                <a:cs typeface="Simplified Arabic" panose="02020603050405020304" pitchFamily="18" charset="-78"/>
              </a:rPr>
              <a:t>ﻧﻘﺪا</a:t>
            </a:r>
            <a:r>
              <a:rPr lang="ar-SA" sz="2800" dirty="0">
                <a:latin typeface="Simplified Arabic" panose="02020603050405020304" pitchFamily="18" charset="-78"/>
                <a:cs typeface="Simplified Arabic" panose="02020603050405020304" pitchFamily="18" charset="-78"/>
              </a:rPr>
              <a:t>، </a:t>
            </a:r>
            <a:r>
              <a:rPr lang="ar-SA" sz="2800" dirty="0" smtClean="0">
                <a:latin typeface="Simplified Arabic" panose="02020603050405020304" pitchFamily="18" charset="-78"/>
                <a:cs typeface="Simplified Arabic" panose="02020603050405020304" pitchFamily="18" charset="-78"/>
              </a:rPr>
              <a:t>أﻋ</a:t>
            </a:r>
            <a:r>
              <a:rPr lang="ar-DZ" sz="2800" dirty="0" smtClean="0">
                <a:latin typeface="Simplified Arabic" panose="02020603050405020304" pitchFamily="18" charset="-78"/>
                <a:cs typeface="Simplified Arabic" panose="02020603050405020304" pitchFamily="18" charset="-78"/>
              </a:rPr>
              <a:t>ط</a:t>
            </a:r>
            <a:r>
              <a:rPr lang="ar-SA" sz="2800" dirty="0" smtClean="0">
                <a:latin typeface="Simplified Arabic" panose="02020603050405020304" pitchFamily="18" charset="-78"/>
                <a:cs typeface="Simplified Arabic" panose="02020603050405020304" pitchFamily="18" charset="-78"/>
              </a:rPr>
              <a:t>ﺎﻫﺎ </a:t>
            </a:r>
            <a:r>
              <a:rPr lang="ar-SA" sz="2800" dirty="0">
                <a:latin typeface="Simplified Arabic" panose="02020603050405020304" pitchFamily="18" charset="-78"/>
                <a:cs typeface="Simplified Arabic" panose="02020603050405020304" pitchFamily="18" charset="-78"/>
              </a:rPr>
              <a:t>ﻓﺎﻧﺘﻘﺪﻫﺎ، ﻗﺒﻀﻬﺎ، و </a:t>
            </a:r>
            <a:r>
              <a:rPr lang="ar-SA" sz="2800" dirty="0" smtClean="0">
                <a:latin typeface="Simplified Arabic" panose="02020603050405020304" pitchFamily="18" charset="-78"/>
                <a:cs typeface="Simplified Arabic" panose="02020603050405020304" pitchFamily="18" charset="-78"/>
              </a:rPr>
              <a:t>ﻧﻘ</a:t>
            </a:r>
            <a:r>
              <a:rPr lang="ar-DZ" sz="2800" dirty="0" smtClean="0">
                <a:latin typeface="Simplified Arabic" panose="02020603050405020304" pitchFamily="18" charset="-78"/>
                <a:cs typeface="Simplified Arabic" panose="02020603050405020304" pitchFamily="18" charset="-78"/>
              </a:rPr>
              <a:t>د</a:t>
            </a:r>
            <a:r>
              <a:rPr lang="ar-SA" sz="2800" dirty="0" smtClean="0">
                <a:latin typeface="Simplified Arabic" panose="02020603050405020304" pitchFamily="18" charset="-78"/>
                <a:cs typeface="Simplified Arabic" panose="02020603050405020304" pitchFamily="18" charset="-78"/>
              </a:rPr>
              <a:t> </a:t>
            </a:r>
            <a:r>
              <a:rPr lang="ar-SA" sz="2800" dirty="0">
                <a:latin typeface="Simplified Arabic" panose="02020603050405020304" pitchFamily="18" charset="-78"/>
                <a:cs typeface="Simplified Arabic" panose="02020603050405020304" pitchFamily="18" charset="-78"/>
              </a:rPr>
              <a:t>اﻟﺸﻲء إذا ﻧﻘﺪﻩ ﺑﺈﺻﺒﻌﻪ، و </a:t>
            </a:r>
            <a:r>
              <a:rPr lang="ar-SA" sz="2800" dirty="0" smtClean="0">
                <a:latin typeface="Simplified Arabic" panose="02020603050405020304" pitchFamily="18" charset="-78"/>
                <a:cs typeface="Simplified Arabic" panose="02020603050405020304" pitchFamily="18" charset="-78"/>
              </a:rPr>
              <a:t>ﻧﺎﻗ</a:t>
            </a:r>
            <a:r>
              <a:rPr lang="ar-DZ" sz="2800" dirty="0" smtClean="0">
                <a:latin typeface="Simplified Arabic" panose="02020603050405020304" pitchFamily="18" charset="-78"/>
                <a:cs typeface="Simplified Arabic" panose="02020603050405020304" pitchFamily="18" charset="-78"/>
              </a:rPr>
              <a:t>د</a:t>
            </a:r>
            <a:r>
              <a:rPr lang="ar-SA" sz="2800" dirty="0" smtClean="0">
                <a:latin typeface="Simplified Arabic" panose="02020603050405020304" pitchFamily="18" charset="-78"/>
                <a:cs typeface="Simplified Arabic" panose="02020603050405020304" pitchFamily="18" charset="-78"/>
              </a:rPr>
              <a:t>ت </a:t>
            </a:r>
            <a:r>
              <a:rPr lang="ar-SA" sz="2800" dirty="0">
                <a:latin typeface="Simplified Arabic" panose="02020603050405020304" pitchFamily="18" charset="-78"/>
                <a:cs typeface="Simplified Arabic" panose="02020603050405020304" pitchFamily="18" charset="-78"/>
              </a:rPr>
              <a:t>ﻓﻼﻧﺎ إذا ﻧﺎﻗﺸﺘﻪ ﰲ اﻷﻣﺮ، و </a:t>
            </a:r>
            <a:r>
              <a:rPr lang="ar-SA" sz="2800" dirty="0" smtClean="0">
                <a:latin typeface="Simplified Arabic" panose="02020603050405020304" pitchFamily="18" charset="-78"/>
                <a:cs typeface="Simplified Arabic" panose="02020603050405020304" pitchFamily="18" charset="-78"/>
              </a:rPr>
              <a:t>ﻧﻘﺪ</a:t>
            </a:r>
            <a:r>
              <a:rPr lang="ar-DZ" sz="2800" dirty="0">
                <a:latin typeface="Simplified Arabic" panose="02020603050405020304" pitchFamily="18" charset="-78"/>
                <a:cs typeface="Simplified Arabic" panose="02020603050405020304" pitchFamily="18" charset="-78"/>
              </a:rPr>
              <a:t> </a:t>
            </a:r>
            <a:r>
              <a:rPr lang="ar-SA" sz="2800" dirty="0" smtClean="0">
                <a:latin typeface="Simplified Arabic" panose="02020603050405020304" pitchFamily="18" charset="-78"/>
                <a:cs typeface="Simplified Arabic" panose="02020603050405020304" pitchFamily="18" charset="-78"/>
              </a:rPr>
              <a:t>اﻟﺮﺟﻞ </a:t>
            </a:r>
            <a:r>
              <a:rPr lang="ar-SA" sz="2800" dirty="0">
                <a:latin typeface="Simplified Arabic" panose="02020603050405020304" pitchFamily="18" charset="-78"/>
                <a:cs typeface="Simplified Arabic" panose="02020603050405020304" pitchFamily="18" charset="-78"/>
              </a:rPr>
              <a:t>اﻟﺸﻲء </a:t>
            </a:r>
            <a:r>
              <a:rPr lang="ar-SA" sz="2800" dirty="0" smtClean="0">
                <a:latin typeface="Simplified Arabic" panose="02020603050405020304" pitchFamily="18" charset="-78"/>
                <a:cs typeface="Simplified Arabic" panose="02020603050405020304" pitchFamily="18" charset="-78"/>
              </a:rPr>
              <a:t>ﺑﻨ</a:t>
            </a:r>
            <a:r>
              <a:rPr lang="ar-DZ" sz="2800" dirty="0" smtClean="0">
                <a:latin typeface="Simplified Arabic" panose="02020603050405020304" pitchFamily="18" charset="-78"/>
                <a:cs typeface="Simplified Arabic" panose="02020603050405020304" pitchFamily="18" charset="-78"/>
              </a:rPr>
              <a:t>ظ</a:t>
            </a:r>
            <a:r>
              <a:rPr lang="ar-SA" sz="2800" dirty="0" smtClean="0">
                <a:latin typeface="Simplified Arabic" panose="02020603050405020304" pitchFamily="18" charset="-78"/>
                <a:cs typeface="Simplified Arabic" panose="02020603050405020304" pitchFamily="18" charset="-78"/>
              </a:rPr>
              <a:t>ﺮﻩ</a:t>
            </a:r>
            <a:r>
              <a:rPr lang="ar-SA" sz="2800" dirty="0">
                <a:latin typeface="Simplified Arabic" panose="02020603050405020304" pitchFamily="18" charset="-78"/>
                <a:cs typeface="Simplified Arabic" panose="02020603050405020304" pitchFamily="18" charset="-78"/>
              </a:rPr>
              <a:t>، </a:t>
            </a:r>
            <a:r>
              <a:rPr lang="ar-SA" sz="2800" dirty="0" smtClean="0">
                <a:latin typeface="Simplified Arabic" panose="02020603050405020304" pitchFamily="18" charset="-78"/>
                <a:cs typeface="Simplified Arabic" panose="02020603050405020304" pitchFamily="18" charset="-78"/>
              </a:rPr>
              <a:t>وﻧﻘﺪ </a:t>
            </a:r>
            <a:r>
              <a:rPr lang="ar-SA" sz="2800" dirty="0">
                <a:latin typeface="Simplified Arabic" panose="02020603050405020304" pitchFamily="18" charset="-78"/>
                <a:cs typeface="Simplified Arabic" panose="02020603050405020304" pitchFamily="18" charset="-78"/>
              </a:rPr>
              <a:t>إﻟﻴﻪ اﺧﺘﻠﺲ اﻟﻨﻈﺮ ﳓﻮﻩ، </a:t>
            </a:r>
            <a:r>
              <a:rPr lang="ar-SA" sz="2800" dirty="0" smtClean="0">
                <a:latin typeface="Simplified Arabic" panose="02020603050405020304" pitchFamily="18" charset="-78"/>
                <a:cs typeface="Simplified Arabic" panose="02020603050405020304" pitchFamily="18" charset="-78"/>
              </a:rPr>
              <a:t>وﻧﻼﺣﻆ ﺷ</a:t>
            </a:r>
            <a:r>
              <a:rPr lang="ar-DZ" sz="2800" dirty="0" smtClean="0">
                <a:latin typeface="Simplified Arabic" panose="02020603050405020304" pitchFamily="18" charset="-78"/>
                <a:cs typeface="Simplified Arabic" panose="02020603050405020304" pitchFamily="18" charset="-78"/>
              </a:rPr>
              <a:t>د</a:t>
            </a:r>
            <a:r>
              <a:rPr lang="ar-SA" sz="2800" dirty="0" smtClean="0">
                <a:latin typeface="Simplified Arabic" panose="02020603050405020304" pitchFamily="18" charset="-78"/>
                <a:cs typeface="Simplified Arabic" panose="02020603050405020304" pitchFamily="18" charset="-78"/>
              </a:rPr>
              <a:t>ة </a:t>
            </a:r>
            <a:r>
              <a:rPr lang="ar-SA" sz="2800" dirty="0">
                <a:latin typeface="Simplified Arabic" panose="02020603050405020304" pitchFamily="18" charset="-78"/>
                <a:cs typeface="Simplified Arabic" panose="02020603050405020304" pitchFamily="18" charset="-78"/>
              </a:rPr>
              <a:t>ﺗﻘﺎرب ﻣﻌﲎ </a:t>
            </a:r>
            <a:r>
              <a:rPr lang="ar-SA" sz="2800" dirty="0" smtClean="0">
                <a:latin typeface="Simplified Arabic" panose="02020603050405020304" pitchFamily="18" charset="-78"/>
                <a:cs typeface="Simplified Arabic" panose="02020603050405020304" pitchFamily="18" charset="-78"/>
              </a:rPr>
              <a:t>اﻟﻨﻘ</a:t>
            </a:r>
            <a:r>
              <a:rPr lang="ar-DZ" sz="2800" dirty="0" smtClean="0">
                <a:latin typeface="Simplified Arabic" panose="02020603050405020304" pitchFamily="18" charset="-78"/>
                <a:cs typeface="Simplified Arabic" panose="02020603050405020304" pitchFamily="18" charset="-78"/>
              </a:rPr>
              <a:t>د</a:t>
            </a:r>
            <a:r>
              <a:rPr lang="ar-SA" sz="2800" dirty="0" smtClean="0">
                <a:latin typeface="Simplified Arabic" panose="02020603050405020304" pitchFamily="18" charset="-78"/>
                <a:cs typeface="Simplified Arabic" panose="02020603050405020304" pitchFamily="18" charset="-78"/>
              </a:rPr>
              <a:t> </a:t>
            </a:r>
            <a:r>
              <a:rPr lang="ar-SA" sz="2800" dirty="0">
                <a:latin typeface="Simplified Arabic" panose="02020603050405020304" pitchFamily="18" charset="-78"/>
                <a:cs typeface="Simplified Arabic" panose="02020603050405020304" pitchFamily="18" charset="-78"/>
              </a:rPr>
              <a:t>اﻷﺻﻠﻲ </a:t>
            </a:r>
            <a:r>
              <a:rPr lang="ar-SA" sz="2800" dirty="0" smtClean="0">
                <a:latin typeface="Simplified Arabic" panose="02020603050405020304" pitchFamily="18" charset="-78"/>
                <a:cs typeface="Simplified Arabic" panose="02020603050405020304" pitchFamily="18" charset="-78"/>
              </a:rPr>
              <a:t>واﻟﻨﻘﺪ</a:t>
            </a:r>
            <a:r>
              <a:rPr lang="ar-DZ" sz="2800" dirty="0" smtClean="0">
                <a:latin typeface="Simplified Arabic" panose="02020603050405020304" pitchFamily="18" charset="-78"/>
                <a:cs typeface="Simplified Arabic" panose="02020603050405020304" pitchFamily="18" charset="-78"/>
              </a:rPr>
              <a:t> المجازي"</a:t>
            </a:r>
            <a:r>
              <a:rPr lang="ar-DZ" sz="3600" dirty="0">
                <a:latin typeface="Simplified Arabic" panose="02020603050405020304" pitchFamily="18" charset="-78"/>
                <a:cs typeface="Simplified Arabic" panose="02020603050405020304" pitchFamily="18" charset="-78"/>
              </a:rPr>
              <a:t> </a:t>
            </a:r>
            <a:r>
              <a:rPr lang="ar-SA" sz="2800" dirty="0">
                <a:latin typeface="Simplified Arabic" panose="02020603050405020304" pitchFamily="18" charset="-78"/>
                <a:cs typeface="Simplified Arabic" panose="02020603050405020304" pitchFamily="18" charset="-78"/>
              </a:rPr>
              <a:t>واﻟﻨﻘ</a:t>
            </a:r>
            <a:r>
              <a:rPr lang="ar-DZ" sz="2800" dirty="0">
                <a:latin typeface="Simplified Arabic" panose="02020603050405020304" pitchFamily="18" charset="-78"/>
                <a:cs typeface="Simplified Arabic" panose="02020603050405020304" pitchFamily="18" charset="-78"/>
              </a:rPr>
              <a:t>د</a:t>
            </a:r>
            <a:r>
              <a:rPr lang="ar-SA" sz="2800" dirty="0">
                <a:latin typeface="Simplified Arabic" panose="02020603050405020304" pitchFamily="18" charset="-78"/>
                <a:cs typeface="Simplified Arabic" panose="02020603050405020304" pitchFamily="18" charset="-78"/>
              </a:rPr>
              <a:t> ﰲ اﻷدب </a:t>
            </a:r>
            <a:r>
              <a:rPr lang="ar-DZ" sz="2800" dirty="0" smtClean="0">
                <a:latin typeface="Simplified Arabic" panose="02020603050405020304" pitchFamily="18" charset="-78"/>
                <a:cs typeface="Simplified Arabic" panose="02020603050405020304" pitchFamily="18" charset="-78"/>
              </a:rPr>
              <a:t>"</a:t>
            </a:r>
            <a:r>
              <a:rPr lang="ar-SA" sz="2800" dirty="0" smtClean="0">
                <a:latin typeface="Simplified Arabic" panose="02020603050405020304" pitchFamily="18" charset="-78"/>
                <a:cs typeface="Simplified Arabic" panose="02020603050405020304" pitchFamily="18" charset="-78"/>
              </a:rPr>
              <a:t>ﻋﺒﺎرة ﻗ</a:t>
            </a:r>
            <a:r>
              <a:rPr lang="ar-DZ" sz="2800" dirty="0" smtClean="0">
                <a:latin typeface="Simplified Arabic" panose="02020603050405020304" pitchFamily="18" charset="-78"/>
                <a:cs typeface="Simplified Arabic" panose="02020603050405020304" pitchFamily="18" charset="-78"/>
              </a:rPr>
              <a:t>د</a:t>
            </a:r>
            <a:r>
              <a:rPr lang="ar-SA" sz="2800" dirty="0" smtClean="0">
                <a:latin typeface="Simplified Arabic" panose="02020603050405020304" pitchFamily="18" charset="-78"/>
                <a:cs typeface="Simplified Arabic" panose="02020603050405020304" pitchFamily="18" charset="-78"/>
              </a:rPr>
              <a:t>ﳝﺔ ذﻛﺮﻫﺎ</a:t>
            </a:r>
            <a:r>
              <a:rPr lang="fr-FR" sz="2800" dirty="0">
                <a:latin typeface="Simplified Arabic" panose="02020603050405020304" pitchFamily="18" charset="-78"/>
                <a:cs typeface="Simplified Arabic" panose="02020603050405020304" pitchFamily="18" charset="-78"/>
              </a:rPr>
              <a:t> </a:t>
            </a:r>
            <a:r>
              <a:rPr lang="ar-SA" sz="2800" dirty="0" smtClean="0">
                <a:latin typeface="Simplified Arabic" panose="02020603050405020304" pitchFamily="18" charset="-78"/>
                <a:cs typeface="Simplified Arabic" panose="02020603050405020304" pitchFamily="18" charset="-78"/>
              </a:rPr>
              <a:t>اﻟﺰﳐﺸﺮي</a:t>
            </a:r>
            <a:r>
              <a:rPr lang="en-US" sz="2800" dirty="0" smtClean="0">
                <a:latin typeface="Simplified Arabic" panose="02020603050405020304" pitchFamily="18" charset="-78"/>
                <a:cs typeface="Simplified Arabic" panose="02020603050405020304" pitchFamily="18" charset="-78"/>
              </a:rPr>
              <a:t>) </a:t>
            </a:r>
            <a:r>
              <a:rPr lang="ar-SA" sz="2800" dirty="0">
                <a:latin typeface="Simplified Arabic" panose="02020603050405020304" pitchFamily="18" charset="-78"/>
                <a:cs typeface="Simplified Arabic" panose="02020603050405020304" pitchFamily="18" charset="-78"/>
              </a:rPr>
              <a:t>ت </a:t>
            </a:r>
            <a:r>
              <a:rPr lang="en-US" sz="2800" dirty="0">
                <a:latin typeface="Simplified Arabic" panose="02020603050405020304" pitchFamily="18" charset="-78"/>
                <a:cs typeface="Simplified Arabic" panose="02020603050405020304" pitchFamily="18" charset="-78"/>
              </a:rPr>
              <a:t>538</a:t>
            </a:r>
            <a:r>
              <a:rPr lang="ar-SA" sz="2800" dirty="0">
                <a:latin typeface="Simplified Arabic" panose="02020603050405020304" pitchFamily="18" charset="-78"/>
                <a:cs typeface="Simplified Arabic" panose="02020603050405020304" pitchFamily="18" charset="-78"/>
              </a:rPr>
              <a:t>ﻫـ</a:t>
            </a:r>
            <a:r>
              <a:rPr lang="en-US" sz="2800" dirty="0">
                <a:latin typeface="Simplified Arabic" panose="02020603050405020304" pitchFamily="18" charset="-78"/>
                <a:cs typeface="Simplified Arabic" panose="02020603050405020304" pitchFamily="18" charset="-78"/>
              </a:rPr>
              <a:t>( </a:t>
            </a:r>
            <a:r>
              <a:rPr lang="ar-SA" sz="2800" dirty="0" smtClean="0">
                <a:latin typeface="Simplified Arabic" panose="02020603050405020304" pitchFamily="18" charset="-78"/>
                <a:cs typeface="Simplified Arabic" panose="02020603050405020304" pitchFamily="18" charset="-78"/>
              </a:rPr>
              <a:t>وﻛﺎﻧ</a:t>
            </a:r>
            <a:r>
              <a:rPr lang="ar-DZ" sz="2800" dirty="0" smtClean="0">
                <a:latin typeface="Simplified Arabic" panose="02020603050405020304" pitchFamily="18" charset="-78"/>
                <a:cs typeface="Simplified Arabic" panose="02020603050405020304" pitchFamily="18" charset="-78"/>
              </a:rPr>
              <a:t>ت</a:t>
            </a:r>
            <a:r>
              <a:rPr lang="ar-SA" sz="2800" dirty="0" smtClean="0">
                <a:latin typeface="Simplified Arabic" panose="02020603050405020304" pitchFamily="18" charset="-78"/>
                <a:cs typeface="Simplified Arabic" panose="02020603050405020304" pitchFamily="18" charset="-78"/>
              </a:rPr>
              <a:t> </a:t>
            </a:r>
            <a:r>
              <a:rPr lang="ar-SA" sz="2800" dirty="0">
                <a:latin typeface="Simplified Arabic" panose="02020603050405020304" pitchFamily="18" charset="-78"/>
                <a:cs typeface="Simplified Arabic" panose="02020603050405020304" pitchFamily="18" charset="-78"/>
              </a:rPr>
              <a:t>ﻣﻌﺮوﻓﺔ ﻗﺒﻞ ﻋﺼﺮﻩ ﺑﻘﺮﻧﲔ ﻣﻦ اﻟﺰﻣﺎن، ﻓﺎﺑﻦ </a:t>
            </a:r>
            <a:r>
              <a:rPr lang="ar-SA" sz="2800" dirty="0" smtClean="0">
                <a:latin typeface="Simplified Arabic" panose="02020603050405020304" pitchFamily="18" charset="-78"/>
                <a:cs typeface="Simplified Arabic" panose="02020603050405020304" pitchFamily="18" charset="-78"/>
              </a:rPr>
              <a:t>ﻗ</a:t>
            </a:r>
            <a:r>
              <a:rPr lang="ar-DZ" sz="2800" dirty="0" smtClean="0">
                <a:latin typeface="Simplified Arabic" panose="02020603050405020304" pitchFamily="18" charset="-78"/>
                <a:cs typeface="Simplified Arabic" panose="02020603050405020304" pitchFamily="18" charset="-78"/>
              </a:rPr>
              <a:t>د</a:t>
            </a:r>
            <a:r>
              <a:rPr lang="ar-SA" sz="2800" dirty="0" smtClean="0">
                <a:latin typeface="Simplified Arabic" panose="02020603050405020304" pitchFamily="18" charset="-78"/>
                <a:cs typeface="Simplified Arabic" panose="02020603050405020304" pitchFamily="18" charset="-78"/>
              </a:rPr>
              <a:t>اﻣﺔ </a:t>
            </a:r>
            <a:r>
              <a:rPr lang="ar-SA" sz="2800" dirty="0">
                <a:latin typeface="Simplified Arabic" panose="02020603050405020304" pitchFamily="18" charset="-78"/>
                <a:cs typeface="Simplified Arabic" panose="02020603050405020304" pitchFamily="18" charset="-78"/>
              </a:rPr>
              <a:t>أﻟﻒ </a:t>
            </a:r>
            <a:r>
              <a:rPr lang="ar-SA" sz="2800" dirty="0" smtClean="0">
                <a:latin typeface="Simplified Arabic" panose="02020603050405020304" pitchFamily="18" charset="-78"/>
                <a:cs typeface="Simplified Arabic" panose="02020603050405020304" pitchFamily="18" charset="-78"/>
              </a:rPr>
              <a:t>ﻧﻘ</a:t>
            </a:r>
            <a:r>
              <a:rPr lang="ar-DZ" sz="2800" dirty="0" smtClean="0">
                <a:latin typeface="Simplified Arabic" panose="02020603050405020304" pitchFamily="18" charset="-78"/>
                <a:cs typeface="Simplified Arabic" panose="02020603050405020304" pitchFamily="18" charset="-78"/>
              </a:rPr>
              <a:t>د</a:t>
            </a:r>
            <a:r>
              <a:rPr lang="ar-SA" sz="2800" dirty="0" smtClean="0">
                <a:latin typeface="Simplified Arabic" panose="02020603050405020304" pitchFamily="18" charset="-78"/>
                <a:cs typeface="Simplified Arabic" panose="02020603050405020304" pitchFamily="18" charset="-78"/>
              </a:rPr>
              <a:t> </a:t>
            </a:r>
            <a:r>
              <a:rPr lang="ar-SA" sz="2800" dirty="0">
                <a:latin typeface="Simplified Arabic" panose="02020603050405020304" pitchFamily="18" charset="-78"/>
                <a:cs typeface="Simplified Arabic" panose="02020603050405020304" pitchFamily="18" charset="-78"/>
              </a:rPr>
              <a:t>اﻟﺸﻌﺮ</a:t>
            </a:r>
            <a:r>
              <a:rPr lang="en-US" sz="2800" dirty="0">
                <a:latin typeface="Simplified Arabic" panose="02020603050405020304" pitchFamily="18" charset="-78"/>
                <a:cs typeface="Simplified Arabic" panose="02020603050405020304" pitchFamily="18" charset="-78"/>
              </a:rPr>
              <a:t>)</a:t>
            </a:r>
            <a:r>
              <a:rPr lang="ar-SA" sz="2800" dirty="0">
                <a:latin typeface="Simplified Arabic" panose="02020603050405020304" pitchFamily="18" charset="-78"/>
                <a:cs typeface="Simplified Arabic" panose="02020603050405020304" pitchFamily="18" charset="-78"/>
              </a:rPr>
              <a:t>ت </a:t>
            </a:r>
            <a:r>
              <a:rPr lang="en-US" sz="2800" dirty="0">
                <a:latin typeface="Simplified Arabic" panose="02020603050405020304" pitchFamily="18" charset="-78"/>
                <a:cs typeface="Simplified Arabic" panose="02020603050405020304" pitchFamily="18" charset="-78"/>
              </a:rPr>
              <a:t>337</a:t>
            </a:r>
            <a:r>
              <a:rPr lang="ar-SA" sz="2800" dirty="0">
                <a:latin typeface="Simplified Arabic" panose="02020603050405020304" pitchFamily="18" charset="-78"/>
                <a:cs typeface="Simplified Arabic" panose="02020603050405020304" pitchFamily="18" charset="-78"/>
              </a:rPr>
              <a:t>ﻫـ</a:t>
            </a:r>
            <a:r>
              <a:rPr lang="en-US" sz="2800" dirty="0" smtClean="0">
                <a:latin typeface="Simplified Arabic" panose="02020603050405020304" pitchFamily="18" charset="-78"/>
                <a:cs typeface="Simplified Arabic" panose="02020603050405020304" pitchFamily="18" charset="-78"/>
              </a:rPr>
              <a:t>(</a:t>
            </a:r>
            <a:r>
              <a:rPr lang="fr-FR" sz="2800" dirty="0">
                <a:latin typeface="Simplified Arabic" panose="02020603050405020304" pitchFamily="18" charset="-78"/>
                <a:cs typeface="Simplified Arabic" panose="02020603050405020304" pitchFamily="18" charset="-78"/>
              </a:rPr>
              <a:t> </a:t>
            </a:r>
            <a:r>
              <a:rPr lang="ar-SA" sz="2800" dirty="0" smtClean="0">
                <a:latin typeface="Simplified Arabic" panose="02020603050405020304" pitchFamily="18" charset="-78"/>
                <a:cs typeface="Simplified Arabic" panose="02020603050405020304" pitchFamily="18" charset="-78"/>
              </a:rPr>
              <a:t>ت </a:t>
            </a:r>
            <a:r>
              <a:rPr lang="en-US" sz="2800" dirty="0">
                <a:latin typeface="Simplified Arabic" panose="02020603050405020304" pitchFamily="18" charset="-78"/>
                <a:cs typeface="Simplified Arabic" panose="02020603050405020304" pitchFamily="18" charset="-78"/>
              </a:rPr>
              <a:t>371</a:t>
            </a:r>
            <a:r>
              <a:rPr lang="ar-SA" sz="2800" dirty="0" smtClean="0">
                <a:latin typeface="Simplified Arabic" panose="02020603050405020304" pitchFamily="18" charset="-78"/>
                <a:cs typeface="Simplified Arabic" panose="02020603050405020304" pitchFamily="18" charset="-78"/>
              </a:rPr>
              <a:t>ﻫـ</a:t>
            </a:r>
            <a:r>
              <a:rPr lang="en-US" sz="2800" dirty="0" smtClean="0">
                <a:latin typeface="Simplified Arabic" panose="02020603050405020304" pitchFamily="18" charset="-78"/>
                <a:cs typeface="Simplified Arabic" panose="02020603050405020304" pitchFamily="18" charset="-78"/>
              </a:rPr>
              <a:t>( </a:t>
            </a:r>
            <a:r>
              <a:rPr lang="ar-DZ" sz="2800" dirty="0" smtClean="0">
                <a:latin typeface="Simplified Arabic" panose="02020603050405020304" pitchFamily="18" charset="-78"/>
                <a:cs typeface="Simplified Arabic" panose="02020603050405020304" pitchFamily="18" charset="-78"/>
              </a:rPr>
              <a:t> </a:t>
            </a:r>
            <a:r>
              <a:rPr lang="ar-SA" sz="2800" dirty="0" smtClean="0">
                <a:latin typeface="Simplified Arabic" panose="02020603050405020304" pitchFamily="18" charset="-78"/>
                <a:cs typeface="Simplified Arabic" panose="02020603050405020304" pitchFamily="18" charset="-78"/>
              </a:rPr>
              <a:t>ﻛﻤﺎ </a:t>
            </a:r>
            <a:r>
              <a:rPr lang="ar-SA" sz="2800" dirty="0">
                <a:latin typeface="Simplified Arabic" panose="02020603050405020304" pitchFamily="18" charset="-78"/>
                <a:cs typeface="Simplified Arabic" panose="02020603050405020304" pitchFamily="18" charset="-78"/>
              </a:rPr>
              <a:t>أن اﺑﻦ رﺷﻴﻖ أﲰﻰ ﻛﺘﺎﺑﻪ </a:t>
            </a:r>
            <a:r>
              <a:rPr lang="en-US" sz="2800" dirty="0" smtClean="0">
                <a:latin typeface="Simplified Arabic" panose="02020603050405020304" pitchFamily="18" charset="-78"/>
                <a:cs typeface="Simplified Arabic" panose="02020603050405020304" pitchFamily="18" charset="-78"/>
              </a:rPr>
              <a:t>)</a:t>
            </a:r>
            <a:r>
              <a:rPr lang="ar-SA" sz="2800" dirty="0" smtClean="0">
                <a:latin typeface="Simplified Arabic" panose="02020603050405020304" pitchFamily="18" charset="-78"/>
                <a:cs typeface="Simplified Arabic" panose="02020603050405020304" pitchFamily="18" charset="-78"/>
              </a:rPr>
              <a:t>اﻟﻌﻤ</a:t>
            </a:r>
            <a:r>
              <a:rPr lang="ar-DZ" sz="2800" dirty="0" smtClean="0">
                <a:latin typeface="Simplified Arabic" panose="02020603050405020304" pitchFamily="18" charset="-78"/>
                <a:cs typeface="Simplified Arabic" panose="02020603050405020304" pitchFamily="18" charset="-78"/>
              </a:rPr>
              <a:t>د</a:t>
            </a:r>
            <a:r>
              <a:rPr lang="ar-SA" sz="2800" dirty="0" smtClean="0">
                <a:latin typeface="Simplified Arabic" panose="02020603050405020304" pitchFamily="18" charset="-78"/>
                <a:cs typeface="Simplified Arabic" panose="02020603050405020304" pitchFamily="18" charset="-78"/>
              </a:rPr>
              <a:t>ة ﰲ</a:t>
            </a:r>
            <a:r>
              <a:rPr lang="fr-FR" sz="2800" dirty="0">
                <a:latin typeface="Simplified Arabic" panose="02020603050405020304" pitchFamily="18" charset="-78"/>
                <a:cs typeface="Simplified Arabic" panose="02020603050405020304" pitchFamily="18" charset="-78"/>
              </a:rPr>
              <a:t> </a:t>
            </a:r>
            <a:r>
              <a:rPr lang="ar-SA" sz="2800" dirty="0" smtClean="0">
                <a:latin typeface="Simplified Arabic" panose="02020603050405020304" pitchFamily="18" charset="-78"/>
                <a:cs typeface="Simplified Arabic" panose="02020603050405020304" pitchFamily="18" charset="-78"/>
              </a:rPr>
              <a:t>وورد </a:t>
            </a:r>
            <a:r>
              <a:rPr lang="ar-SA" sz="2800" dirty="0">
                <a:latin typeface="Simplified Arabic" panose="02020603050405020304" pitchFamily="18" charset="-78"/>
                <a:cs typeface="Simplified Arabic" panose="02020603050405020304" pitchFamily="18" charset="-78"/>
              </a:rPr>
              <a:t>ﻟﻔﻆ </a:t>
            </a:r>
            <a:r>
              <a:rPr lang="ar-SA" sz="2800" dirty="0" smtClean="0">
                <a:latin typeface="Simplified Arabic" panose="02020603050405020304" pitchFamily="18" charset="-78"/>
                <a:cs typeface="Simplified Arabic" panose="02020603050405020304" pitchFamily="18" charset="-78"/>
              </a:rPr>
              <a:t>اﻟﻨﻘ</a:t>
            </a:r>
            <a:r>
              <a:rPr lang="ar-DZ" sz="2800" dirty="0" smtClean="0">
                <a:latin typeface="Simplified Arabic" panose="02020603050405020304" pitchFamily="18" charset="-78"/>
                <a:cs typeface="Simplified Arabic" panose="02020603050405020304" pitchFamily="18" charset="-78"/>
              </a:rPr>
              <a:t>د</a:t>
            </a:r>
            <a:r>
              <a:rPr lang="ar-SA" sz="2800" dirty="0" smtClean="0">
                <a:latin typeface="Simplified Arabic" panose="02020603050405020304" pitchFamily="18" charset="-78"/>
                <a:cs typeface="Simplified Arabic" panose="02020603050405020304" pitchFamily="18" charset="-78"/>
              </a:rPr>
              <a:t> </a:t>
            </a:r>
            <a:r>
              <a:rPr lang="ar-SA" sz="2800" dirty="0">
                <a:latin typeface="Simplified Arabic" panose="02020603050405020304" pitchFamily="18" charset="-78"/>
                <a:cs typeface="Simplified Arabic" panose="02020603050405020304" pitchFamily="18" charset="-78"/>
              </a:rPr>
              <a:t>و اﻟﻨﻘﺎد ﰲ ﻛﺘﺎب اﳌﻮازﻧﺔ </a:t>
            </a:r>
            <a:r>
              <a:rPr lang="ar-SA" sz="2800" dirty="0" smtClean="0">
                <a:latin typeface="Simplified Arabic" panose="02020603050405020304" pitchFamily="18" charset="-78"/>
                <a:cs typeface="Simplified Arabic" panose="02020603050405020304" pitchFamily="18" charset="-78"/>
              </a:rPr>
              <a:t>ﻟﻶﻣ</a:t>
            </a:r>
            <a:r>
              <a:rPr lang="ar-DZ" sz="2800" dirty="0" smtClean="0">
                <a:latin typeface="Simplified Arabic" panose="02020603050405020304" pitchFamily="18" charset="-78"/>
                <a:cs typeface="Simplified Arabic" panose="02020603050405020304" pitchFamily="18" charset="-78"/>
              </a:rPr>
              <a:t>د</a:t>
            </a:r>
            <a:r>
              <a:rPr lang="ar-SA" sz="2800" dirty="0" smtClean="0">
                <a:latin typeface="Simplified Arabic" panose="02020603050405020304" pitchFamily="18" charset="-78"/>
                <a:cs typeface="Simplified Arabic" panose="02020603050405020304" pitchFamily="18" charset="-78"/>
              </a:rPr>
              <a:t>ي</a:t>
            </a:r>
            <a:r>
              <a:rPr lang="en-US" sz="2800" dirty="0" smtClean="0">
                <a:latin typeface="Simplified Arabic" panose="02020603050405020304" pitchFamily="18" charset="-78"/>
                <a:cs typeface="Simplified Arabic" panose="02020603050405020304" pitchFamily="18" charset="-78"/>
              </a:rPr>
              <a:t>)</a:t>
            </a:r>
            <a:r>
              <a:rPr lang="ar-SA" sz="2800" dirty="0" smtClean="0">
                <a:latin typeface="Simplified Arabic" panose="02020603050405020304" pitchFamily="18" charset="-78"/>
                <a:cs typeface="Simplified Arabic" panose="02020603050405020304" pitchFamily="18" charset="-78"/>
              </a:rPr>
              <a:t>ﺻﻨﺎﻋﺔ اﻟﺸﻌﺮ</a:t>
            </a:r>
            <a:r>
              <a:rPr lang="fr-FR" sz="2800" dirty="0" smtClean="0">
                <a:latin typeface="Simplified Arabic" panose="02020603050405020304" pitchFamily="18" charset="-78"/>
                <a:cs typeface="Simplified Arabic" panose="02020603050405020304" pitchFamily="18" charset="-78"/>
              </a:rPr>
              <a:t> </a:t>
            </a:r>
            <a:r>
              <a:rPr lang="ar-SA" sz="2800" dirty="0" smtClean="0">
                <a:latin typeface="Simplified Arabic" panose="02020603050405020304" pitchFamily="18" charset="-78"/>
                <a:cs typeface="Simplified Arabic" panose="02020603050405020304" pitchFamily="18" charset="-78"/>
              </a:rPr>
              <a:t>وﻧﻘ</a:t>
            </a:r>
            <a:r>
              <a:rPr lang="ar-DZ" sz="2800" dirty="0" smtClean="0">
                <a:latin typeface="Simplified Arabic" panose="02020603050405020304" pitchFamily="18" charset="-78"/>
                <a:cs typeface="Simplified Arabic" panose="02020603050405020304" pitchFamily="18" charset="-78"/>
              </a:rPr>
              <a:t>د</a:t>
            </a:r>
            <a:r>
              <a:rPr lang="ar-SA" sz="2800" dirty="0" smtClean="0">
                <a:latin typeface="Simplified Arabic" panose="02020603050405020304" pitchFamily="18" charset="-78"/>
                <a:cs typeface="Simplified Arabic" panose="02020603050405020304" pitchFamily="18" charset="-78"/>
              </a:rPr>
              <a:t>ﻩ</a:t>
            </a:r>
            <a:r>
              <a:rPr lang="en-US" sz="2800" dirty="0">
                <a:latin typeface="Simplified Arabic" panose="02020603050405020304" pitchFamily="18" charset="-78"/>
                <a:cs typeface="Simplified Arabic" panose="02020603050405020304" pitchFamily="18" charset="-78"/>
              </a:rPr>
              <a:t>) </a:t>
            </a:r>
            <a:r>
              <a:rPr lang="ar-SA" sz="2800" dirty="0">
                <a:latin typeface="Simplified Arabic" panose="02020603050405020304" pitchFamily="18" charset="-78"/>
                <a:cs typeface="Simplified Arabic" panose="02020603050405020304" pitchFamily="18" charset="-78"/>
              </a:rPr>
              <a:t>ت </a:t>
            </a:r>
            <a:r>
              <a:rPr lang="en-US" sz="2800" dirty="0">
                <a:latin typeface="Simplified Arabic" panose="02020603050405020304" pitchFamily="18" charset="-78"/>
                <a:cs typeface="Simplified Arabic" panose="02020603050405020304" pitchFamily="18" charset="-78"/>
              </a:rPr>
              <a:t>463</a:t>
            </a:r>
            <a:r>
              <a:rPr lang="ar-SA" sz="2800" dirty="0">
                <a:latin typeface="Simplified Arabic" panose="02020603050405020304" pitchFamily="18" charset="-78"/>
                <a:cs typeface="Simplified Arabic" panose="02020603050405020304" pitchFamily="18" charset="-78"/>
              </a:rPr>
              <a:t>ﻫـ</a:t>
            </a:r>
            <a:r>
              <a:rPr lang="en-US" sz="2800" dirty="0">
                <a:latin typeface="Simplified Arabic" panose="02020603050405020304" pitchFamily="18" charset="-78"/>
                <a:cs typeface="Simplified Arabic" panose="02020603050405020304" pitchFamily="18" charset="-78"/>
              </a:rPr>
              <a:t>( </a:t>
            </a:r>
            <a:r>
              <a:rPr lang="ar-DZ" sz="2800" dirty="0" smtClean="0">
                <a:latin typeface="Simplified Arabic" panose="02020603050405020304" pitchFamily="18" charset="-78"/>
                <a:cs typeface="Simplified Arabic" panose="02020603050405020304" pitchFamily="18" charset="-78"/>
              </a:rPr>
              <a:t> </a:t>
            </a:r>
            <a:r>
              <a:rPr lang="ar-SA" sz="2800" dirty="0" smtClean="0">
                <a:latin typeface="Simplified Arabic" panose="02020603050405020304" pitchFamily="18" charset="-78"/>
                <a:cs typeface="Simplified Arabic" panose="02020603050405020304" pitchFamily="18" charset="-78"/>
              </a:rPr>
              <a:t>وﻏﲑذﻟ</a:t>
            </a:r>
            <a:r>
              <a:rPr lang="ar-DZ" sz="2800" dirty="0" smtClean="0">
                <a:latin typeface="Simplified Arabic" panose="02020603050405020304" pitchFamily="18" charset="-78"/>
                <a:cs typeface="Simplified Arabic" panose="02020603050405020304" pitchFamily="18" charset="-78"/>
              </a:rPr>
              <a:t>ك</a:t>
            </a:r>
            <a:r>
              <a:rPr lang="en-US" sz="2800" dirty="0" smtClean="0">
                <a:latin typeface="Simplified Arabic" panose="02020603050405020304" pitchFamily="18" charset="-78"/>
                <a:cs typeface="Simplified Arabic" panose="02020603050405020304" pitchFamily="18" charset="-78"/>
              </a:rPr>
              <a:t>"..</a:t>
            </a:r>
            <a:r>
              <a:rPr lang="ar-DZ" sz="2800" dirty="0" smtClean="0">
                <a:latin typeface="Simplified Arabic" panose="02020603050405020304" pitchFamily="18" charset="-78"/>
                <a:cs typeface="Simplified Arabic" panose="02020603050405020304" pitchFamily="18" charset="-78"/>
              </a:rPr>
              <a:t>، (محمد التونجي، المعجم المفصل في الأدب، ص 764).</a:t>
            </a:r>
            <a:endParaRPr lang="fr-FR" sz="2800" dirty="0">
              <a:latin typeface="Simplified Arabic" panose="02020603050405020304" pitchFamily="18" charset="-78"/>
              <a:cs typeface="Simplified Arabic" panose="02020603050405020304" pitchFamily="18" charset="-78"/>
            </a:endParaRPr>
          </a:p>
          <a:p>
            <a:pPr algn="just" rtl="1"/>
            <a:r>
              <a:rPr lang="en-US" sz="2800" dirty="0" smtClean="0">
                <a:latin typeface="Simplified Arabic" panose="02020603050405020304" pitchFamily="18" charset="-78"/>
                <a:cs typeface="Simplified Arabic" panose="02020603050405020304" pitchFamily="18" charset="-78"/>
              </a:rPr>
              <a:t> </a:t>
            </a:r>
            <a:r>
              <a:rPr lang="ar-DZ" sz="2800" dirty="0" smtClean="0">
                <a:latin typeface="Simplified Arabic" panose="02020603050405020304" pitchFamily="18" charset="-78"/>
                <a:cs typeface="Simplified Arabic" panose="02020603050405020304" pitchFamily="18" charset="-78"/>
              </a:rPr>
              <a:t>.</a:t>
            </a:r>
            <a:endParaRPr lang="fr-FR" sz="28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40989822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49086" y="1110343"/>
            <a:ext cx="8660674" cy="4820194"/>
          </a:xfrm>
        </p:spPr>
        <p:txBody>
          <a:bodyPr>
            <a:noAutofit/>
          </a:bodyPr>
          <a:lstStyle/>
          <a:p>
            <a:pPr algn="just" rtl="1">
              <a:lnSpc>
                <a:spcPct val="150000"/>
              </a:lnSpc>
            </a:pPr>
            <a:r>
              <a:rPr lang="ar-DZ" sz="2400" dirty="0" smtClean="0">
                <a:latin typeface="Simplified Arabic" panose="02020603050405020304" pitchFamily="18" charset="-78"/>
                <a:cs typeface="Simplified Arabic" panose="02020603050405020304" pitchFamily="18" charset="-78"/>
              </a:rPr>
              <a:t>أما مصطلح النقد الأدبي فـ:"</a:t>
            </a:r>
            <a:r>
              <a:rPr lang="en-US" sz="2400" dirty="0" smtClean="0">
                <a:latin typeface="Simplified Arabic" panose="02020603050405020304" pitchFamily="18" charset="-78"/>
                <a:cs typeface="Simplified Arabic" panose="02020603050405020304" pitchFamily="18" charset="-78"/>
              </a:rPr>
              <a:t> </a:t>
            </a:r>
            <a:r>
              <a:rPr lang="ar-SA" sz="2400" dirty="0" smtClean="0">
                <a:latin typeface="Simplified Arabic" panose="02020603050405020304" pitchFamily="18" charset="-78"/>
                <a:cs typeface="Simplified Arabic" panose="02020603050405020304" pitchFamily="18" charset="-78"/>
              </a:rPr>
              <a:t>ﻳﺒ</a:t>
            </a:r>
            <a:r>
              <a:rPr lang="ar-DZ" sz="2400" dirty="0" smtClean="0">
                <a:latin typeface="Simplified Arabic" panose="02020603050405020304" pitchFamily="18" charset="-78"/>
                <a:cs typeface="Simplified Arabic" panose="02020603050405020304" pitchFamily="18" charset="-78"/>
              </a:rPr>
              <a:t>د</a:t>
            </a:r>
            <a:r>
              <a:rPr lang="ar-SA" sz="2400" dirty="0" smtClean="0">
                <a:latin typeface="Simplified Arabic" panose="02020603050405020304" pitchFamily="18" charset="-78"/>
                <a:cs typeface="Simplified Arabic" panose="02020603050405020304" pitchFamily="18" charset="-78"/>
              </a:rPr>
              <a:t>و أن اﳌ</a:t>
            </a:r>
            <a:r>
              <a:rPr lang="ar-DZ" sz="2400" dirty="0" smtClean="0">
                <a:latin typeface="Simplified Arabic" panose="02020603050405020304" pitchFamily="18" charset="-78"/>
                <a:cs typeface="Simplified Arabic" panose="02020603050405020304" pitchFamily="18" charset="-78"/>
              </a:rPr>
              <a:t>د</a:t>
            </a:r>
            <a:r>
              <a:rPr lang="ar-SA" sz="2400" dirty="0" smtClean="0">
                <a:latin typeface="Simplified Arabic" panose="02020603050405020304" pitchFamily="18" charset="-78"/>
                <a:cs typeface="Simplified Arabic" panose="02020603050405020304" pitchFamily="18" charset="-78"/>
              </a:rPr>
              <a:t>ة </a:t>
            </a:r>
            <a:r>
              <a:rPr lang="ar-SA" sz="2400" dirty="0">
                <a:latin typeface="Simplified Arabic" panose="02020603050405020304" pitchFamily="18" charset="-78"/>
                <a:cs typeface="Simplified Arabic" panose="02020603050405020304" pitchFamily="18" charset="-78"/>
              </a:rPr>
              <a:t>اﻟﺰﻣﻨﻴﺔ اﻟﱵ </a:t>
            </a:r>
            <a:r>
              <a:rPr lang="ar-SA" sz="2400" dirty="0" smtClean="0">
                <a:latin typeface="Simplified Arabic" panose="02020603050405020304" pitchFamily="18" charset="-78"/>
                <a:cs typeface="Simplified Arabic" panose="02020603050405020304" pitchFamily="18" charset="-78"/>
              </a:rPr>
              <a:t>ﺑ</a:t>
            </a:r>
            <a:r>
              <a:rPr lang="ar-DZ" sz="2400" dirty="0" smtClean="0">
                <a:latin typeface="Simplified Arabic" panose="02020603050405020304" pitchFamily="18" charset="-78"/>
                <a:cs typeface="Simplified Arabic" panose="02020603050405020304" pitchFamily="18" charset="-78"/>
              </a:rPr>
              <a:t>د</a:t>
            </a:r>
            <a:r>
              <a:rPr lang="ar-SA" sz="2400" dirty="0" smtClean="0">
                <a:latin typeface="Simplified Arabic" panose="02020603050405020304" pitchFamily="18" charset="-78"/>
                <a:cs typeface="Simplified Arabic" panose="02020603050405020304" pitchFamily="18" charset="-78"/>
              </a:rPr>
              <a:t>أﻧﺎ </a:t>
            </a:r>
            <a:r>
              <a:rPr lang="ar-SA" sz="2400" dirty="0">
                <a:latin typeface="Simplified Arabic" panose="02020603050405020304" pitchFamily="18" charset="-78"/>
                <a:cs typeface="Simplified Arabic" panose="02020603050405020304" pitchFamily="18" charset="-78"/>
              </a:rPr>
              <a:t>ﻧﻌﺮف ﻓﻴﻬﺎ </a:t>
            </a:r>
            <a:r>
              <a:rPr lang="ar-SA" sz="2400" dirty="0" smtClean="0">
                <a:latin typeface="Simplified Arabic" panose="02020603050405020304" pitchFamily="18" charset="-78"/>
                <a:cs typeface="Simplified Arabic" panose="02020603050405020304" pitchFamily="18" charset="-78"/>
              </a:rPr>
              <a:t>اﳌﺼ</a:t>
            </a:r>
            <a:r>
              <a:rPr lang="ar-DZ" sz="2400" dirty="0" smtClean="0">
                <a:latin typeface="Simplified Arabic" panose="02020603050405020304" pitchFamily="18" charset="-78"/>
                <a:cs typeface="Simplified Arabic" panose="02020603050405020304" pitchFamily="18" charset="-78"/>
              </a:rPr>
              <a:t>ط</a:t>
            </a:r>
            <a:r>
              <a:rPr lang="ar-SA" sz="2400" dirty="0" smtClean="0">
                <a:latin typeface="Simplified Arabic" panose="02020603050405020304" pitchFamily="18" charset="-78"/>
                <a:cs typeface="Simplified Arabic" panose="02020603050405020304" pitchFamily="18" charset="-78"/>
              </a:rPr>
              <a:t>ﻠﺢ اﳉ</a:t>
            </a:r>
            <a:r>
              <a:rPr lang="ar-DZ" sz="2400" dirty="0" smtClean="0">
                <a:latin typeface="Simplified Arabic" panose="02020603050405020304" pitchFamily="18" charset="-78"/>
                <a:cs typeface="Simplified Arabic" panose="02020603050405020304" pitchFamily="18" charset="-78"/>
              </a:rPr>
              <a:t>د</a:t>
            </a:r>
            <a:r>
              <a:rPr lang="ar-SA" sz="2400" dirty="0" smtClean="0">
                <a:latin typeface="Simplified Arabic" panose="02020603050405020304" pitchFamily="18" charset="-78"/>
                <a:cs typeface="Simplified Arabic" panose="02020603050405020304" pitchFamily="18" charset="-78"/>
              </a:rPr>
              <a:t>ﻳ</a:t>
            </a:r>
            <a:r>
              <a:rPr lang="ar-DZ" sz="2400" dirty="0" smtClean="0">
                <a:latin typeface="Simplified Arabic" panose="02020603050405020304" pitchFamily="18" charset="-78"/>
                <a:cs typeface="Simplified Arabic" panose="02020603050405020304" pitchFamily="18" charset="-78"/>
              </a:rPr>
              <a:t>د </a:t>
            </a:r>
            <a:r>
              <a:rPr lang="ar-SA" sz="2400" dirty="0" smtClean="0">
                <a:latin typeface="Simplified Arabic" panose="02020603050405020304" pitchFamily="18" charset="-78"/>
                <a:cs typeface="Simplified Arabic" panose="02020603050405020304" pitchFamily="18" charset="-78"/>
              </a:rPr>
              <a:t> </a:t>
            </a:r>
            <a:r>
              <a:rPr lang="ar-SA" sz="2400" dirty="0">
                <a:latin typeface="Simplified Arabic" panose="02020603050405020304" pitchFamily="18" charset="-78"/>
                <a:cs typeface="Simplified Arabic" panose="02020603050405020304" pitchFamily="18" charset="-78"/>
              </a:rPr>
              <a:t>ﺗﻌﻮد إﱃ </a:t>
            </a:r>
            <a:r>
              <a:rPr lang="ar-SA" sz="2400" dirty="0" smtClean="0">
                <a:latin typeface="Simplified Arabic" panose="02020603050405020304" pitchFamily="18" charset="-78"/>
                <a:cs typeface="Simplified Arabic" panose="02020603050405020304" pitchFamily="18" charset="-78"/>
              </a:rPr>
              <a:t>ﻣ</a:t>
            </a:r>
            <a:r>
              <a:rPr lang="ar-DZ" sz="2400" dirty="0" smtClean="0">
                <a:latin typeface="Simplified Arabic" panose="02020603050405020304" pitchFamily="18" charset="-78"/>
                <a:cs typeface="Simplified Arabic" panose="02020603050405020304" pitchFamily="18" charset="-78"/>
              </a:rPr>
              <a:t>ط</a:t>
            </a:r>
            <a:r>
              <a:rPr lang="ar-SA" sz="2400" dirty="0" smtClean="0">
                <a:latin typeface="Simplified Arabic" panose="02020603050405020304" pitchFamily="18" charset="-78"/>
                <a:cs typeface="Simplified Arabic" panose="02020603050405020304" pitchFamily="18" charset="-78"/>
              </a:rPr>
              <a:t>ﻠﻊ </a:t>
            </a:r>
            <a:r>
              <a:rPr lang="ar-SA" sz="2400" dirty="0">
                <a:latin typeface="Simplified Arabic" panose="02020603050405020304" pitchFamily="18" charset="-78"/>
                <a:cs typeface="Simplified Arabic" panose="02020603050405020304" pitchFamily="18" charset="-78"/>
              </a:rPr>
              <a:t>اﻟﻘﺮن اﻟﻌﺸﺮﻳﻦ، </a:t>
            </a:r>
            <a:r>
              <a:rPr lang="ar-SA" sz="2400" dirty="0" smtClean="0">
                <a:latin typeface="Simplified Arabic" panose="02020603050405020304" pitchFamily="18" charset="-78"/>
                <a:cs typeface="Simplified Arabic" panose="02020603050405020304" pitchFamily="18" charset="-78"/>
              </a:rPr>
              <a:t>وﻻ ﺷ</a:t>
            </a:r>
            <a:r>
              <a:rPr lang="ar-DZ" sz="2400" dirty="0" smtClean="0">
                <a:latin typeface="Simplified Arabic" panose="02020603050405020304" pitchFamily="18" charset="-78"/>
                <a:cs typeface="Simplified Arabic" panose="02020603050405020304" pitchFamily="18" charset="-78"/>
              </a:rPr>
              <a:t>ك</a:t>
            </a:r>
            <a:r>
              <a:rPr lang="ar-SA" sz="2400" dirty="0" smtClean="0">
                <a:latin typeface="Simplified Arabic" panose="02020603050405020304" pitchFamily="18" charset="-78"/>
                <a:cs typeface="Simplified Arabic" panose="02020603050405020304" pitchFamily="18" charset="-78"/>
              </a:rPr>
              <a:t> </a:t>
            </a:r>
            <a:r>
              <a:rPr lang="ar-SA" sz="2400" dirty="0">
                <a:latin typeface="Simplified Arabic" panose="02020603050405020304" pitchFamily="18" charset="-78"/>
                <a:cs typeface="Simplified Arabic" panose="02020603050405020304" pitchFamily="18" charset="-78"/>
              </a:rPr>
              <a:t>أن ﻫﻨﺎك ﻓﺮوﻗﺎ </a:t>
            </a:r>
            <a:r>
              <a:rPr lang="ar-SA" sz="2400" dirty="0" smtClean="0">
                <a:latin typeface="Simplified Arabic" panose="02020603050405020304" pitchFamily="18" charset="-78"/>
                <a:cs typeface="Simplified Arabic" panose="02020603050405020304" pitchFamily="18" charset="-78"/>
              </a:rPr>
              <a:t>ﺟ</a:t>
            </a:r>
            <a:r>
              <a:rPr lang="ar-DZ" sz="2400" dirty="0" smtClean="0">
                <a:latin typeface="Simplified Arabic" panose="02020603050405020304" pitchFamily="18" charset="-78"/>
                <a:cs typeface="Simplified Arabic" panose="02020603050405020304" pitchFamily="18" charset="-78"/>
              </a:rPr>
              <a:t>و</a:t>
            </a:r>
            <a:r>
              <a:rPr lang="ar-SA" sz="2400" dirty="0" smtClean="0">
                <a:latin typeface="Simplified Arabic" panose="02020603050405020304" pitchFamily="18" charset="-78"/>
                <a:cs typeface="Simplified Arabic" panose="02020603050405020304" pitchFamily="18" charset="-78"/>
              </a:rPr>
              <a:t>ﻫﺮﻳﺔ </a:t>
            </a:r>
            <a:r>
              <a:rPr lang="ar-SA" sz="2400" dirty="0">
                <a:latin typeface="Simplified Arabic" panose="02020603050405020304" pitchFamily="18" charset="-78"/>
                <a:cs typeface="Simplified Arabic" panose="02020603050405020304" pitchFamily="18" charset="-78"/>
              </a:rPr>
              <a:t>ﺑﲔ </a:t>
            </a:r>
            <a:r>
              <a:rPr lang="ar-SA" sz="2400" dirty="0" smtClean="0">
                <a:latin typeface="Simplified Arabic" panose="02020603050405020304" pitchFamily="18" charset="-78"/>
                <a:cs typeface="Simplified Arabic" panose="02020603050405020304" pitchFamily="18" charset="-78"/>
              </a:rPr>
              <a:t>اﳌﺼ</a:t>
            </a:r>
            <a:r>
              <a:rPr lang="ar-DZ" sz="2400" dirty="0" smtClean="0">
                <a:latin typeface="Simplified Arabic" panose="02020603050405020304" pitchFamily="18" charset="-78"/>
                <a:cs typeface="Simplified Arabic" panose="02020603050405020304" pitchFamily="18" charset="-78"/>
              </a:rPr>
              <a:t>ط</a:t>
            </a:r>
            <a:r>
              <a:rPr lang="ar-SA" sz="2400" dirty="0" smtClean="0">
                <a:latin typeface="Simplified Arabic" panose="02020603050405020304" pitchFamily="18" charset="-78"/>
                <a:cs typeface="Simplified Arabic" panose="02020603050405020304" pitchFamily="18" charset="-78"/>
              </a:rPr>
              <a:t>ﻠﺢ اﻟﻘ</a:t>
            </a:r>
            <a:r>
              <a:rPr lang="ar-DZ" sz="2400" dirty="0" smtClean="0">
                <a:latin typeface="Simplified Arabic" panose="02020603050405020304" pitchFamily="18" charset="-78"/>
                <a:cs typeface="Simplified Arabic" panose="02020603050405020304" pitchFamily="18" charset="-78"/>
              </a:rPr>
              <a:t>د</a:t>
            </a:r>
            <a:r>
              <a:rPr lang="ar-SA" sz="2400" dirty="0" smtClean="0">
                <a:latin typeface="Simplified Arabic" panose="02020603050405020304" pitchFamily="18" charset="-78"/>
                <a:cs typeface="Simplified Arabic" panose="02020603050405020304" pitchFamily="18" charset="-78"/>
              </a:rPr>
              <a:t>ﱘ </a:t>
            </a:r>
            <a:r>
              <a:rPr lang="ar-SA" sz="2400" dirty="0">
                <a:latin typeface="Simplified Arabic" panose="02020603050405020304" pitchFamily="18" charset="-78"/>
                <a:cs typeface="Simplified Arabic" panose="02020603050405020304" pitchFamily="18" charset="-78"/>
              </a:rPr>
              <a:t>واﳌﺼﻄﻠﺢ </a:t>
            </a:r>
            <a:r>
              <a:rPr lang="ar-SA" sz="2400" dirty="0" smtClean="0">
                <a:latin typeface="Simplified Arabic" panose="02020603050405020304" pitchFamily="18" charset="-78"/>
                <a:cs typeface="Simplified Arabic" panose="02020603050405020304" pitchFamily="18" charset="-78"/>
              </a:rPr>
              <a:t>اﳊ</a:t>
            </a:r>
            <a:r>
              <a:rPr lang="ar-DZ" sz="2400" dirty="0" smtClean="0">
                <a:latin typeface="Simplified Arabic" panose="02020603050405020304" pitchFamily="18" charset="-78"/>
                <a:cs typeface="Simplified Arabic" panose="02020603050405020304" pitchFamily="18" charset="-78"/>
              </a:rPr>
              <a:t>دي</a:t>
            </a:r>
            <a:r>
              <a:rPr lang="ar-DZ" sz="2400" dirty="0">
                <a:latin typeface="Simplified Arabic" panose="02020603050405020304" pitchFamily="18" charset="-78"/>
                <a:cs typeface="Simplified Arabic" panose="02020603050405020304" pitchFamily="18" charset="-78"/>
              </a:rPr>
              <a:t>ث</a:t>
            </a:r>
            <a:r>
              <a:rPr lang="ar-SA" sz="2400" dirty="0" smtClean="0">
                <a:latin typeface="Simplified Arabic" panose="02020603050405020304" pitchFamily="18" charset="-78"/>
                <a:cs typeface="Simplified Arabic" panose="02020603050405020304" pitchFamily="18" charset="-78"/>
              </a:rPr>
              <a:t> </a:t>
            </a:r>
            <a:r>
              <a:rPr lang="ar-SA" sz="2400" dirty="0">
                <a:latin typeface="Simplified Arabic" panose="02020603050405020304" pitchFamily="18" charset="-78"/>
                <a:cs typeface="Simplified Arabic" panose="02020603050405020304" pitchFamily="18" charset="-78"/>
              </a:rPr>
              <a:t>ﺗﻌﻮد إﱃ </a:t>
            </a:r>
            <a:r>
              <a:rPr lang="ar-DZ" sz="2400" dirty="0" smtClean="0">
                <a:latin typeface="Simplified Arabic" panose="02020603050405020304" pitchFamily="18" charset="-78"/>
                <a:cs typeface="Simplified Arabic" panose="02020603050405020304" pitchFamily="18" charset="-78"/>
              </a:rPr>
              <a:t>ط</a:t>
            </a:r>
            <a:r>
              <a:rPr lang="ar-SA" sz="2400" dirty="0" smtClean="0">
                <a:latin typeface="Simplified Arabic" panose="02020603050405020304" pitchFamily="18" charset="-78"/>
                <a:cs typeface="Simplified Arabic" panose="02020603050405020304" pitchFamily="18" charset="-78"/>
              </a:rPr>
              <a:t>ﺒﻴﻌﺔ </a:t>
            </a:r>
            <a:r>
              <a:rPr lang="ar-SA" sz="2400" dirty="0">
                <a:latin typeface="Simplified Arabic" panose="02020603050405020304" pitchFamily="18" charset="-78"/>
                <a:cs typeface="Simplified Arabic" panose="02020603050405020304" pitchFamily="18" charset="-78"/>
              </a:rPr>
              <a:t>ﻛﻞ ﻣﻨﻬﻤﺎ، </a:t>
            </a:r>
            <a:r>
              <a:rPr lang="ar-SA" sz="2400" dirty="0" smtClean="0">
                <a:latin typeface="Simplified Arabic" panose="02020603050405020304" pitchFamily="18" charset="-78"/>
                <a:cs typeface="Simplified Arabic" panose="02020603050405020304" pitchFamily="18" charset="-78"/>
              </a:rPr>
              <a:t>ﻓﺎﻟﻨﻘ</a:t>
            </a:r>
            <a:r>
              <a:rPr lang="ar-DZ" sz="2400" dirty="0" smtClean="0">
                <a:latin typeface="Simplified Arabic" panose="02020603050405020304" pitchFamily="18" charset="-78"/>
                <a:cs typeface="Simplified Arabic" panose="02020603050405020304" pitchFamily="18" charset="-78"/>
              </a:rPr>
              <a:t>د</a:t>
            </a:r>
            <a:r>
              <a:rPr lang="ar-SA" sz="2400" dirty="0" smtClean="0">
                <a:latin typeface="Simplified Arabic" panose="02020603050405020304" pitchFamily="18" charset="-78"/>
                <a:cs typeface="Simplified Arabic" panose="02020603050405020304" pitchFamily="18" charset="-78"/>
              </a:rPr>
              <a:t> ا</a:t>
            </a:r>
            <a:r>
              <a:rPr lang="ar-DZ" sz="2400" dirty="0" smtClean="0">
                <a:latin typeface="Simplified Arabic" panose="02020603050405020304" pitchFamily="18" charset="-78"/>
                <a:cs typeface="Simplified Arabic" panose="02020603050405020304" pitchFamily="18" charset="-78"/>
              </a:rPr>
              <a:t>لحد</a:t>
            </a:r>
            <a:r>
              <a:rPr lang="ar-SA" sz="2400" dirty="0" smtClean="0">
                <a:latin typeface="Simplified Arabic" panose="02020603050405020304" pitchFamily="18" charset="-78"/>
                <a:cs typeface="Simplified Arabic" panose="02020603050405020304" pitchFamily="18" charset="-78"/>
              </a:rPr>
              <a:t>ﻳ</a:t>
            </a:r>
            <a:r>
              <a:rPr lang="ar-DZ" sz="2400" dirty="0" smtClean="0">
                <a:latin typeface="Simplified Arabic" panose="02020603050405020304" pitchFamily="18" charset="-78"/>
                <a:cs typeface="Simplified Arabic" panose="02020603050405020304" pitchFamily="18" charset="-78"/>
              </a:rPr>
              <a:t>ث</a:t>
            </a:r>
            <a:r>
              <a:rPr lang="ar-SA" sz="2400" dirty="0" smtClean="0">
                <a:latin typeface="Simplified Arabic" panose="02020603050405020304" pitchFamily="18" charset="-78"/>
                <a:cs typeface="Simplified Arabic" panose="02020603050405020304" pitchFamily="18" charset="-78"/>
              </a:rPr>
              <a:t> </a:t>
            </a:r>
            <a:r>
              <a:rPr lang="ar-SA" sz="2400" dirty="0">
                <a:latin typeface="Simplified Arabic" panose="02020603050405020304" pitchFamily="18" charset="-78"/>
                <a:cs typeface="Simplified Arabic" panose="02020603050405020304" pitchFamily="18" charset="-78"/>
              </a:rPr>
              <a:t>أوﺳﻊ داﺋﺮة، و أﻛﺜﺮ ﴰﻮﻻ ﻟﻌﻨﺎﺻﺮ اﻷدب، </a:t>
            </a:r>
            <a:r>
              <a:rPr lang="ar-SA" sz="2400" dirty="0" smtClean="0">
                <a:latin typeface="Simplified Arabic" panose="02020603050405020304" pitchFamily="18" charset="-78"/>
                <a:cs typeface="Simplified Arabic" panose="02020603050405020304" pitchFamily="18" charset="-78"/>
              </a:rPr>
              <a:t>وأﻛﺜﺮ </a:t>
            </a:r>
            <a:r>
              <a:rPr lang="ar-SA" sz="2400" dirty="0">
                <a:latin typeface="Simplified Arabic" panose="02020603050405020304" pitchFamily="18" charset="-78"/>
                <a:cs typeface="Simplified Arabic" panose="02020603050405020304" pitchFamily="18" charset="-78"/>
              </a:rPr>
              <a:t>ارﺗﻜﺎزا ﻋﻠﻰ اﻟﺜﻘﺎﻓﺎت اﳌﺘﻌﺪدة، </a:t>
            </a:r>
            <a:r>
              <a:rPr lang="ar-SA" sz="2400" dirty="0" smtClean="0">
                <a:latin typeface="Simplified Arabic" panose="02020603050405020304" pitchFamily="18" charset="-78"/>
                <a:cs typeface="Simplified Arabic" panose="02020603050405020304" pitchFamily="18" charset="-78"/>
              </a:rPr>
              <a:t>واﳌﻌﺎرف </a:t>
            </a:r>
            <a:r>
              <a:rPr lang="ar-SA" sz="2400" dirty="0">
                <a:latin typeface="Simplified Arabic" panose="02020603050405020304" pitchFamily="18" charset="-78"/>
                <a:cs typeface="Simplified Arabic" panose="02020603050405020304" pitchFamily="18" charset="-78"/>
              </a:rPr>
              <a:t>اﳌﺘﻨﻮﻋﺔ، ﻓﻬﻮ ﻧﻘﺪ اﲡﺎﻫﺎت </a:t>
            </a:r>
            <a:r>
              <a:rPr lang="ar-SA" sz="2400" dirty="0" smtClean="0">
                <a:latin typeface="Simplified Arabic" panose="02020603050405020304" pitchFamily="18" charset="-78"/>
                <a:cs typeface="Simplified Arabic" panose="02020603050405020304" pitchFamily="18" charset="-78"/>
              </a:rPr>
              <a:t>وﻓﻠﺴﻔﺎت</a:t>
            </a:r>
            <a:r>
              <a:rPr lang="ar-SA" sz="2400" dirty="0">
                <a:latin typeface="Simplified Arabic" panose="02020603050405020304" pitchFamily="18" charset="-78"/>
                <a:cs typeface="Simplified Arabic" panose="02020603050405020304" pitchFamily="18" charset="-78"/>
              </a:rPr>
              <a:t>، ﻳﻨﺘﻬﻲ آﺧﺮ اﻷﻣﺮ إﱃ ﻣﺪارس </a:t>
            </a:r>
            <a:r>
              <a:rPr lang="ar-SA" sz="2400" dirty="0" smtClean="0">
                <a:latin typeface="Simplified Arabic" panose="02020603050405020304" pitchFamily="18" charset="-78"/>
                <a:cs typeface="Simplified Arabic" panose="02020603050405020304" pitchFamily="18" charset="-78"/>
              </a:rPr>
              <a:t>ﻧﻘ</a:t>
            </a:r>
            <a:r>
              <a:rPr lang="ar-DZ" sz="2400" dirty="0" smtClean="0">
                <a:latin typeface="Simplified Arabic" panose="02020603050405020304" pitchFamily="18" charset="-78"/>
                <a:cs typeface="Simplified Arabic" panose="02020603050405020304" pitchFamily="18" charset="-78"/>
              </a:rPr>
              <a:t>د</a:t>
            </a:r>
            <a:r>
              <a:rPr lang="ar-SA" sz="2400" dirty="0" smtClean="0">
                <a:latin typeface="Simplified Arabic" panose="02020603050405020304" pitchFamily="18" charset="-78"/>
                <a:cs typeface="Simplified Arabic" panose="02020603050405020304" pitchFamily="18" charset="-78"/>
              </a:rPr>
              <a:t>ﻳﺔ</a:t>
            </a:r>
            <a:r>
              <a:rPr lang="ar-SA" sz="2400" dirty="0">
                <a:latin typeface="Simplified Arabic" panose="02020603050405020304" pitchFamily="18" charset="-78"/>
                <a:cs typeface="Simplified Arabic" panose="02020603050405020304" pitchFamily="18" charset="-78"/>
              </a:rPr>
              <a:t>، </a:t>
            </a:r>
            <a:r>
              <a:rPr lang="ar-SA" sz="2400" dirty="0" smtClean="0">
                <a:latin typeface="Simplified Arabic" panose="02020603050405020304" pitchFamily="18" charset="-78"/>
                <a:cs typeface="Simplified Arabic" panose="02020603050405020304" pitchFamily="18" charset="-78"/>
              </a:rPr>
              <a:t>وﻳﻔﺮض اﻟﺒﺤ</a:t>
            </a:r>
            <a:r>
              <a:rPr lang="ar-DZ" sz="2400" dirty="0" smtClean="0">
                <a:latin typeface="Simplified Arabic" panose="02020603050405020304" pitchFamily="18" charset="-78"/>
                <a:cs typeface="Simplified Arabic" panose="02020603050405020304" pitchFamily="18" charset="-78"/>
              </a:rPr>
              <a:t>ث</a:t>
            </a:r>
            <a:r>
              <a:rPr lang="ar-SA" sz="2400" dirty="0" smtClean="0">
                <a:latin typeface="Simplified Arabic" panose="02020603050405020304" pitchFamily="18" charset="-78"/>
                <a:cs typeface="Simplified Arabic" panose="02020603050405020304" pitchFamily="18" charset="-78"/>
              </a:rPr>
              <a:t> </a:t>
            </a:r>
            <a:r>
              <a:rPr lang="ar-SA" sz="2400" dirty="0">
                <a:latin typeface="Simplified Arabic" panose="02020603050405020304" pitchFamily="18" charset="-78"/>
                <a:cs typeface="Simplified Arabic" panose="02020603050405020304" pitchFamily="18" charset="-78"/>
              </a:rPr>
              <a:t>ﰲ ﻓﻠﺴﻔﺔ اﻷدب، </a:t>
            </a:r>
            <a:r>
              <a:rPr lang="ar-SA" sz="2400" dirty="0" smtClean="0">
                <a:latin typeface="Simplified Arabic" panose="02020603050405020304" pitchFamily="18" charset="-78"/>
                <a:cs typeface="Simplified Arabic" panose="02020603050405020304" pitchFamily="18" charset="-78"/>
              </a:rPr>
              <a:t>وأﻫ</a:t>
            </a:r>
            <a:r>
              <a:rPr lang="ar-DZ" sz="2400" dirty="0" smtClean="0">
                <a:latin typeface="Simplified Arabic" panose="02020603050405020304" pitchFamily="18" charset="-78"/>
                <a:cs typeface="Simplified Arabic" panose="02020603050405020304" pitchFamily="18" charset="-78"/>
              </a:rPr>
              <a:t>د</a:t>
            </a:r>
            <a:r>
              <a:rPr lang="ar-SA" sz="2400" dirty="0" smtClean="0">
                <a:latin typeface="Simplified Arabic" panose="02020603050405020304" pitchFamily="18" charset="-78"/>
                <a:cs typeface="Simplified Arabic" panose="02020603050405020304" pitchFamily="18" charset="-78"/>
              </a:rPr>
              <a:t>اﻓﻪ </a:t>
            </a:r>
            <a:r>
              <a:rPr lang="ar-SA" sz="2400" dirty="0">
                <a:latin typeface="Simplified Arabic" panose="02020603050405020304" pitchFamily="18" charset="-78"/>
                <a:cs typeface="Simplified Arabic" panose="02020603050405020304" pitchFamily="18" charset="-78"/>
              </a:rPr>
              <a:t>و ﻣﺼﺎدرﻩ </a:t>
            </a:r>
            <a:r>
              <a:rPr lang="ar-SA" sz="2400" dirty="0" smtClean="0">
                <a:latin typeface="Simplified Arabic" panose="02020603050405020304" pitchFamily="18" charset="-78"/>
                <a:cs typeface="Simplified Arabic" panose="02020603050405020304" pitchFamily="18" charset="-78"/>
              </a:rPr>
              <a:t>وو</a:t>
            </a:r>
            <a:r>
              <a:rPr lang="ar-DZ" sz="2400" dirty="0" smtClean="0">
                <a:latin typeface="Simplified Arabic" panose="02020603050405020304" pitchFamily="18" charset="-78"/>
                <a:cs typeface="Simplified Arabic" panose="02020603050405020304" pitchFamily="18" charset="-78"/>
              </a:rPr>
              <a:t>ظ</a:t>
            </a:r>
            <a:r>
              <a:rPr lang="ar-SA" sz="2400" dirty="0" smtClean="0">
                <a:latin typeface="Simplified Arabic" panose="02020603050405020304" pitchFamily="18" charset="-78"/>
                <a:cs typeface="Simplified Arabic" panose="02020603050405020304" pitchFamily="18" charset="-78"/>
              </a:rPr>
              <a:t>ﺎﺋﻔﻪ </a:t>
            </a:r>
            <a:r>
              <a:rPr lang="ar-SA" sz="2400" dirty="0">
                <a:latin typeface="Simplified Arabic" panose="02020603050405020304" pitchFamily="18" charset="-78"/>
                <a:cs typeface="Simplified Arabic" panose="02020603050405020304" pitchFamily="18" charset="-78"/>
              </a:rPr>
              <a:t>ﰲ اﳊﻴﺎة و ﰲ ﺧﺼﺎﺋﺼﻪ اﳉﻤﺎﻟﻴﺔ وﻣﺒﺎدﺋﻪ اﻟﻔﻨﻴﺔ و أﺻﺎﻟﺘﻪ اﳌﺘﻤﻴﺰة، ﺑﻴﻨﻤﺎ اﻟﻨﻘﺪ </a:t>
            </a:r>
            <a:r>
              <a:rPr lang="ar-SA" sz="2400" dirty="0" smtClean="0">
                <a:latin typeface="Simplified Arabic" panose="02020603050405020304" pitchFamily="18" charset="-78"/>
                <a:cs typeface="Simplified Arabic" panose="02020603050405020304" pitchFamily="18" charset="-78"/>
              </a:rPr>
              <a:t>اﻟﻘ</a:t>
            </a:r>
            <a:r>
              <a:rPr lang="ar-DZ" sz="2400" dirty="0" smtClean="0">
                <a:latin typeface="Simplified Arabic" panose="02020603050405020304" pitchFamily="18" charset="-78"/>
                <a:cs typeface="Simplified Arabic" panose="02020603050405020304" pitchFamily="18" charset="-78"/>
              </a:rPr>
              <a:t>د</a:t>
            </a:r>
            <a:r>
              <a:rPr lang="ar-SA" sz="2400" dirty="0" smtClean="0">
                <a:latin typeface="Simplified Arabic" panose="02020603050405020304" pitchFamily="18" charset="-78"/>
                <a:cs typeface="Simplified Arabic" panose="02020603050405020304" pitchFamily="18" charset="-78"/>
              </a:rPr>
              <a:t>ﱘ</a:t>
            </a:r>
            <a:r>
              <a:rPr lang="ar-SA" sz="2400" dirty="0">
                <a:latin typeface="Simplified Arabic" panose="02020603050405020304" pitchFamily="18" charset="-78"/>
                <a:cs typeface="Simplified Arabic" panose="02020603050405020304" pitchFamily="18" charset="-78"/>
              </a:rPr>
              <a:t>، و ﰲ ﻣﻌﻈﻢ أﺣﻮاﻟﻪ، </a:t>
            </a:r>
            <a:r>
              <a:rPr lang="ar-SA" sz="2400" dirty="0" smtClean="0">
                <a:latin typeface="Simplified Arabic" panose="02020603050405020304" pitchFamily="18" charset="-78"/>
                <a:cs typeface="Simplified Arabic" panose="02020603050405020304" pitchFamily="18" charset="-78"/>
              </a:rPr>
              <a:t>ﻧﻘ</a:t>
            </a:r>
            <a:r>
              <a:rPr lang="ar-DZ" sz="2400" dirty="0" smtClean="0">
                <a:latin typeface="Simplified Arabic" panose="02020603050405020304" pitchFamily="18" charset="-78"/>
                <a:cs typeface="Simplified Arabic" panose="02020603050405020304" pitchFamily="18" charset="-78"/>
              </a:rPr>
              <a:t>د</a:t>
            </a:r>
            <a:r>
              <a:rPr lang="ar-SA" sz="2400" dirty="0" smtClean="0">
                <a:latin typeface="Simplified Arabic" panose="02020603050405020304" pitchFamily="18" charset="-78"/>
                <a:cs typeface="Simplified Arabic" panose="02020603050405020304" pitchFamily="18" charset="-78"/>
              </a:rPr>
              <a:t> </a:t>
            </a:r>
            <a:r>
              <a:rPr lang="ar-SA" sz="2400" dirty="0">
                <a:latin typeface="Simplified Arabic" panose="02020603050405020304" pitchFamily="18" charset="-78"/>
                <a:cs typeface="Simplified Arabic" panose="02020603050405020304" pitchFamily="18" charset="-78"/>
              </a:rPr>
              <a:t>ﺟﺰﺋﻴﺎت</a:t>
            </a:r>
            <a:r>
              <a:rPr lang="en-US" sz="2400" dirty="0">
                <a:latin typeface="Simplified Arabic" panose="02020603050405020304" pitchFamily="18" charset="-78"/>
                <a:cs typeface="Simplified Arabic" panose="02020603050405020304" pitchFamily="18" charset="-78"/>
              </a:rPr>
              <a:t>: </a:t>
            </a:r>
            <a:r>
              <a:rPr lang="ar-SA" sz="2400" dirty="0">
                <a:latin typeface="Simplified Arabic" panose="02020603050405020304" pitchFamily="18" charset="-78"/>
                <a:cs typeface="Simplified Arabic" panose="02020603050405020304" pitchFamily="18" charset="-78"/>
              </a:rPr>
              <a:t>ﻳﻌﲎ ﺑﺎﻟﺒﻴﺖ و اﻟﺒﻴﺘﲔ، </a:t>
            </a:r>
            <a:r>
              <a:rPr lang="ar-SA" sz="2400" dirty="0" smtClean="0">
                <a:latin typeface="Simplified Arabic" panose="02020603050405020304" pitchFamily="18" charset="-78"/>
                <a:cs typeface="Simplified Arabic" panose="02020603050405020304" pitchFamily="18" charset="-78"/>
              </a:rPr>
              <a:t>وﻻ </a:t>
            </a:r>
            <a:r>
              <a:rPr lang="ar-SA" sz="2400" dirty="0">
                <a:latin typeface="Simplified Arabic" panose="02020603050405020304" pitchFamily="18" charset="-78"/>
                <a:cs typeface="Simplified Arabic" panose="02020603050405020304" pitchFamily="18" charset="-78"/>
              </a:rPr>
              <a:t>ﻳﻌﲎ ﺑﺎﻟﻘﺼﻴﺪة ﻛﺎﻣﻠﺔ، ﻳﻐﻔﻞ اﻟﺘﻌﻠﻴﻞ </a:t>
            </a:r>
            <a:r>
              <a:rPr lang="ar-SA" sz="2400" dirty="0" smtClean="0">
                <a:latin typeface="Simplified Arabic" panose="02020603050405020304" pitchFamily="18" charset="-78"/>
                <a:cs typeface="Simplified Arabic" panose="02020603050405020304" pitchFamily="18" charset="-78"/>
              </a:rPr>
              <a:t>واﻟﺘﺤﻠﻴﻞ </a:t>
            </a:r>
            <a:r>
              <a:rPr lang="ar-SA" sz="2400" dirty="0">
                <a:latin typeface="Simplified Arabic" panose="02020603050405020304" pitchFamily="18" charset="-78"/>
                <a:cs typeface="Simplified Arabic" panose="02020603050405020304" pitchFamily="18" charset="-78"/>
              </a:rPr>
              <a:t>ﳌﺎ </a:t>
            </a:r>
            <a:r>
              <a:rPr lang="ar-SA" sz="2400" dirty="0" smtClean="0">
                <a:latin typeface="Simplified Arabic" panose="02020603050405020304" pitchFamily="18" charset="-78"/>
                <a:cs typeface="Simplified Arabic" panose="02020603050405020304" pitchFamily="18" charset="-78"/>
              </a:rPr>
              <a:t>ﻳﺼ</a:t>
            </a:r>
            <a:r>
              <a:rPr lang="ar-DZ" sz="2400" dirty="0" smtClean="0">
                <a:latin typeface="Simplified Arabic" panose="02020603050405020304" pitchFamily="18" charset="-78"/>
                <a:cs typeface="Simplified Arabic" panose="02020603050405020304" pitchFamily="18" charset="-78"/>
              </a:rPr>
              <a:t>د</a:t>
            </a:r>
            <a:r>
              <a:rPr lang="ar-SA" sz="2400" dirty="0" smtClean="0">
                <a:latin typeface="Simplified Arabic" panose="02020603050405020304" pitchFamily="18" charset="-78"/>
                <a:cs typeface="Simplified Arabic" panose="02020603050405020304" pitchFamily="18" charset="-78"/>
              </a:rPr>
              <a:t>ر </a:t>
            </a:r>
            <a:r>
              <a:rPr lang="ar-SA" sz="2400" dirty="0">
                <a:latin typeface="Simplified Arabic" panose="02020603050405020304" pitchFamily="18" charset="-78"/>
                <a:cs typeface="Simplified Arabic" panose="02020603050405020304" pitchFamily="18" charset="-78"/>
              </a:rPr>
              <a:t>ﻣﻦ أﺣﻜﺎم، و ﻏﺎﻟﺒﺎ ﻣﺎ ﺗﻜﻮن أﺣﻜﺎﻣﻪ ﻣﺘﺄﺛﺮة </a:t>
            </a:r>
            <a:r>
              <a:rPr lang="ar-SA" sz="2400" dirty="0" smtClean="0">
                <a:latin typeface="Simplified Arabic" panose="02020603050405020304" pitchFamily="18" charset="-78"/>
                <a:cs typeface="Simplified Arabic" panose="02020603050405020304" pitchFamily="18" charset="-78"/>
              </a:rPr>
              <a:t>ﺑﺎﳌﻮاﻗﻒ</a:t>
            </a:r>
            <a:r>
              <a:rPr lang="ar-DZ" sz="2400" dirty="0">
                <a:latin typeface="Simplified Arabic" panose="02020603050405020304" pitchFamily="18" charset="-78"/>
                <a:cs typeface="Simplified Arabic" panose="02020603050405020304" pitchFamily="18" charset="-78"/>
              </a:rPr>
              <a:t> </a:t>
            </a:r>
            <a:r>
              <a:rPr lang="ar-SA" sz="2400" dirty="0" smtClean="0">
                <a:latin typeface="Simplified Arabic" panose="02020603050405020304" pitchFamily="18" charset="-78"/>
                <a:cs typeface="Simplified Arabic" panose="02020603050405020304" pitchFamily="18" charset="-78"/>
              </a:rPr>
              <a:t>اﻟ</a:t>
            </a:r>
            <a:r>
              <a:rPr lang="ar-DZ" sz="2400" dirty="0" smtClean="0">
                <a:latin typeface="Simplified Arabic" panose="02020603050405020304" pitchFamily="18" charset="-78"/>
                <a:cs typeface="Simplified Arabic" panose="02020603050405020304" pitchFamily="18" charset="-78"/>
              </a:rPr>
              <a:t>د</a:t>
            </a:r>
            <a:r>
              <a:rPr lang="ar-SA" sz="2400" dirty="0" smtClean="0">
                <a:latin typeface="Simplified Arabic" panose="02020603050405020304" pitchFamily="18" charset="-78"/>
                <a:cs typeface="Simplified Arabic" panose="02020603050405020304" pitchFamily="18" charset="-78"/>
              </a:rPr>
              <a:t>ﻳﻨﻴﺔ </a:t>
            </a:r>
            <a:r>
              <a:rPr lang="ar-SA" sz="2400" dirty="0">
                <a:latin typeface="Simplified Arabic" panose="02020603050405020304" pitchFamily="18" charset="-78"/>
                <a:cs typeface="Simplified Arabic" panose="02020603050405020304" pitchFamily="18" charset="-78"/>
              </a:rPr>
              <a:t>أو </a:t>
            </a:r>
            <a:r>
              <a:rPr lang="ar-SA" sz="2400" dirty="0" smtClean="0">
                <a:latin typeface="Simplified Arabic" panose="02020603050405020304" pitchFamily="18" charset="-78"/>
                <a:cs typeface="Simplified Arabic" panose="02020603050405020304" pitchFamily="18" charset="-78"/>
              </a:rPr>
              <a:t>اﳌ</a:t>
            </a:r>
            <a:r>
              <a:rPr lang="ar-DZ" sz="2400" dirty="0" smtClean="0">
                <a:latin typeface="Simplified Arabic" panose="02020603050405020304" pitchFamily="18" charset="-78"/>
                <a:cs typeface="Simplified Arabic" panose="02020603050405020304" pitchFamily="18" charset="-78"/>
              </a:rPr>
              <a:t>ذ</a:t>
            </a:r>
            <a:r>
              <a:rPr lang="ar-SA" sz="2400" dirty="0" smtClean="0">
                <a:latin typeface="Simplified Arabic" panose="02020603050405020304" pitchFamily="18" charset="-78"/>
                <a:cs typeface="Simplified Arabic" panose="02020603050405020304" pitchFamily="18" charset="-78"/>
              </a:rPr>
              <a:t>ﻫﺒﻴﺔ </a:t>
            </a:r>
            <a:r>
              <a:rPr lang="ar-SA" sz="2400" dirty="0">
                <a:latin typeface="Simplified Arabic" panose="02020603050405020304" pitchFamily="18" charset="-78"/>
                <a:cs typeface="Simplified Arabic" panose="02020603050405020304" pitchFamily="18" charset="-78"/>
              </a:rPr>
              <a:t>أو </a:t>
            </a:r>
            <a:r>
              <a:rPr lang="ar-SA" sz="2400" dirty="0" smtClean="0">
                <a:latin typeface="Simplified Arabic" panose="02020603050405020304" pitchFamily="18" charset="-78"/>
                <a:cs typeface="Simplified Arabic" panose="02020603050405020304" pitchFamily="18" charset="-78"/>
              </a:rPr>
              <a:t>اﻟﻘﺒﻠﻴﺔ</a:t>
            </a:r>
            <a:r>
              <a:rPr lang="ar-DZ" sz="2400" dirty="0" smtClean="0">
                <a:latin typeface="Simplified Arabic" panose="02020603050405020304" pitchFamily="18" charset="-78"/>
                <a:cs typeface="Simplified Arabic" panose="02020603050405020304" pitchFamily="18" charset="-78"/>
              </a:rPr>
              <a:t>". (كريم الكواز، البلاغة والنقد، ص58)</a:t>
            </a:r>
            <a:endParaRPr lang="fr-FR" sz="24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662845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58091" y="783771"/>
            <a:ext cx="8268163" cy="4820195"/>
          </a:xfrm>
        </p:spPr>
        <p:txBody>
          <a:bodyPr>
            <a:noAutofit/>
          </a:bodyPr>
          <a:lstStyle/>
          <a:p>
            <a:pPr algn="just" rtl="1">
              <a:lnSpc>
                <a:spcPct val="150000"/>
              </a:lnSpc>
            </a:pPr>
            <a:r>
              <a:rPr lang="ar-DZ" sz="2800" dirty="0" smtClean="0">
                <a:latin typeface="Simplified Arabic" panose="02020603050405020304" pitchFamily="18" charset="-78"/>
                <a:cs typeface="Simplified Arabic" panose="02020603050405020304" pitchFamily="18" charset="-78"/>
              </a:rPr>
              <a:t>كانت بدايات النقد العربي الحديث مع انطلاقة النهضة العربية، وقد ارتبط هذا المصطلح "النهضة"، كما ذكر أدونيس" ارتباطا جذريا بمفهوم التغيير، فحين نقول: نهضة نعني انتقالا من وضع سابق أو ماض إلى وضع حاضر مغاير..."(الثابت والمتحوّل، ج4، ص50).</a:t>
            </a:r>
          </a:p>
          <a:p>
            <a:pPr algn="just" rtl="1">
              <a:lnSpc>
                <a:spcPct val="150000"/>
              </a:lnSpc>
            </a:pPr>
            <a:r>
              <a:rPr lang="ar-DZ" sz="2800" dirty="0" smtClean="0">
                <a:latin typeface="Simplified Arabic" panose="02020603050405020304" pitchFamily="18" charset="-78"/>
                <a:cs typeface="Simplified Arabic" panose="02020603050405020304" pitchFamily="18" charset="-78"/>
              </a:rPr>
              <a:t>تعود النهضة العربية إلى القرن 19 م، بعد الحملة الفرنسية على مصر وما خلّفته من آثار مختلفة "سلبية وإيجابية"، والتي وصل صداها إلى البلاد العربية الأخرى، خاصة : لبنان والعراق.</a:t>
            </a:r>
            <a:endParaRPr lang="fr-FR" sz="28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41130094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62149" y="1110343"/>
            <a:ext cx="8411854" cy="4963886"/>
          </a:xfrm>
        </p:spPr>
        <p:txBody>
          <a:bodyPr>
            <a:noAutofit/>
          </a:bodyPr>
          <a:lstStyle/>
          <a:p>
            <a:pPr algn="just" rtl="1"/>
            <a:r>
              <a:rPr lang="ar-DZ" sz="2800" dirty="0" smtClean="0">
                <a:latin typeface="Simplified Arabic" panose="02020603050405020304" pitchFamily="18" charset="-78"/>
                <a:cs typeface="Simplified Arabic" panose="02020603050405020304" pitchFamily="18" charset="-78"/>
              </a:rPr>
              <a:t>ولما اعتلى "محمد علي باشا" عرش مصر، حاول تأسيس دولة حديثة وقوية، وكان له ذلك عبر: </a:t>
            </a:r>
          </a:p>
          <a:p>
            <a:pPr marL="457200" indent="-457200" algn="just" rtl="1">
              <a:buFontTx/>
              <a:buChar char="-"/>
            </a:pPr>
            <a:r>
              <a:rPr lang="ar-DZ" sz="2800" dirty="0" smtClean="0">
                <a:latin typeface="Simplified Arabic" panose="02020603050405020304" pitchFamily="18" charset="-78"/>
                <a:cs typeface="Simplified Arabic" panose="02020603050405020304" pitchFamily="18" charset="-78"/>
              </a:rPr>
              <a:t>تكوين جيش قوي.</a:t>
            </a:r>
          </a:p>
          <a:p>
            <a:pPr marL="457200" indent="-457200" algn="just" rtl="1">
              <a:buFontTx/>
              <a:buChar char="-"/>
            </a:pPr>
            <a:r>
              <a:rPr lang="ar-DZ" sz="2800" dirty="0" smtClean="0">
                <a:latin typeface="Simplified Arabic" panose="02020603050405020304" pitchFamily="18" charset="-78"/>
                <a:cs typeface="Simplified Arabic" panose="02020603050405020304" pitchFamily="18" charset="-78"/>
              </a:rPr>
              <a:t>تطوير الاقتصاد المصري من خلال الصناعة والزراعة.</a:t>
            </a:r>
          </a:p>
          <a:p>
            <a:pPr marL="457200" indent="-457200" algn="just" rtl="1">
              <a:lnSpc>
                <a:spcPct val="150000"/>
              </a:lnSpc>
              <a:buFontTx/>
              <a:buChar char="-"/>
            </a:pPr>
            <a:r>
              <a:rPr lang="ar-DZ" sz="2800" dirty="0" smtClean="0">
                <a:latin typeface="Simplified Arabic" panose="02020603050405020304" pitchFamily="18" charset="-78"/>
                <a:cs typeface="Simplified Arabic" panose="02020603050405020304" pitchFamily="18" charset="-78"/>
              </a:rPr>
              <a:t>نشر الثقافة وتنمية درجة الوعي لدى المواطن المصري، عبر إنشاء المعاهد والكليات، وإنشاء المطبعة، وإيفاد البعثات العلمية إلى أوربا. وقد كان لتلك البعثات العلمية أثر كبير جدا في إغناء القاموس العلمي اللغوي العربي، من خلال ترجمة الكتب المفيدة في المجالات المتنوعة.</a:t>
            </a:r>
            <a:endParaRPr lang="fr-FR" sz="28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8372627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07067" y="1110343"/>
            <a:ext cx="7766936" cy="4037389"/>
          </a:xfrm>
        </p:spPr>
        <p:txBody>
          <a:bodyPr>
            <a:noAutofit/>
          </a:bodyPr>
          <a:lstStyle/>
          <a:p>
            <a:pPr algn="just" rtl="1">
              <a:lnSpc>
                <a:spcPct val="150000"/>
              </a:lnSpc>
            </a:pPr>
            <a:r>
              <a:rPr lang="ar-DZ" sz="2800" dirty="0" smtClean="0">
                <a:latin typeface="Simplified Arabic" panose="02020603050405020304" pitchFamily="18" charset="-78"/>
                <a:cs typeface="Simplified Arabic" panose="02020603050405020304" pitchFamily="18" charset="-78"/>
              </a:rPr>
              <a:t>أما في بلاد الشام فقد كان للصحافة دور بارز في الرقي بمستوى اللغة العربية بين الناس، مما رفع قيمتها بينهم، وهذا يرجع إلى قدرتها على الانتشار والتأثير في الرأي العام بمختلف شرائحه في المجتمع اللبناني والسوري.</a:t>
            </a:r>
          </a:p>
          <a:p>
            <a:pPr algn="just" rtl="1">
              <a:lnSpc>
                <a:spcPct val="150000"/>
              </a:lnSpc>
            </a:pPr>
            <a:r>
              <a:rPr lang="ar-DZ" sz="2800" dirty="0" smtClean="0">
                <a:latin typeface="Simplified Arabic" panose="02020603050405020304" pitchFamily="18" charset="-78"/>
                <a:cs typeface="Simplified Arabic" panose="02020603050405020304" pitchFamily="18" charset="-78"/>
              </a:rPr>
              <a:t>ومن أهمّ الصحف الصادرة في القرن 19م: جريدة مرآة الأحوال في حلب سنة 1855، وجريدة حديقة الأخبار في بيروت في العام ذاته.</a:t>
            </a:r>
            <a:endParaRPr lang="fr-FR" sz="28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9851261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05840" y="1110343"/>
            <a:ext cx="8268163" cy="4689566"/>
          </a:xfrm>
        </p:spPr>
        <p:txBody>
          <a:bodyPr>
            <a:noAutofit/>
          </a:bodyPr>
          <a:lstStyle/>
          <a:p>
            <a:pPr algn="just" rtl="1">
              <a:lnSpc>
                <a:spcPct val="150000"/>
              </a:lnSpc>
            </a:pPr>
            <a:r>
              <a:rPr lang="ar-DZ" sz="2800" dirty="0" smtClean="0">
                <a:solidFill>
                  <a:srgbClr val="7030A0"/>
                </a:solidFill>
                <a:latin typeface="Simplified Arabic" panose="02020603050405020304" pitchFamily="18" charset="-78"/>
                <a:cs typeface="Simplified Arabic" panose="02020603050405020304" pitchFamily="18" charset="-78"/>
              </a:rPr>
              <a:t>انتشرت الصحف والمجلات في المشرق العربي، وظهرت عناوين جديدة، وانتقل بعض الإعلاميين والأدباء اللبنانيين إلى مصر وأنشأوا بها مجلات مثل مجلة المقتطف التي أدارها يعقوب صروف وآخرون، بالإضافة مجلة الأهرام التي أخرجها آل ثقلى.</a:t>
            </a:r>
          </a:p>
          <a:p>
            <a:pPr algn="just" rtl="1">
              <a:lnSpc>
                <a:spcPct val="150000"/>
              </a:lnSpc>
            </a:pPr>
            <a:r>
              <a:rPr lang="ar-DZ" sz="2800" dirty="0" smtClean="0">
                <a:solidFill>
                  <a:srgbClr val="7030A0"/>
                </a:solidFill>
                <a:latin typeface="Simplified Arabic" panose="02020603050405020304" pitchFamily="18" charset="-78"/>
                <a:cs typeface="Simplified Arabic" panose="02020603050405020304" pitchFamily="18" charset="-78"/>
              </a:rPr>
              <a:t>ومن أبرز رواد الكتابة الصحفية في الشام: أحمد فارس الشدياق الذي أصدر جريدة "الجوائب باسطنبول" 1860، بالإضافة إلى أديب إسحاق وسليم النقاش اللذين أصدرا جريدة "مصر" سنة 1877.</a:t>
            </a:r>
            <a:endParaRPr lang="fr-FR" sz="2800" dirty="0">
              <a:solidFill>
                <a:srgbClr val="7030A0"/>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2001904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05840" y="1110343"/>
            <a:ext cx="8268163" cy="4689566"/>
          </a:xfrm>
        </p:spPr>
        <p:txBody>
          <a:bodyPr>
            <a:noAutofit/>
          </a:bodyPr>
          <a:lstStyle/>
          <a:p>
            <a:pPr algn="just" rtl="1">
              <a:lnSpc>
                <a:spcPct val="150000"/>
              </a:lnSpc>
            </a:pPr>
            <a:r>
              <a:rPr lang="ar-DZ" sz="2800" dirty="0" smtClean="0">
                <a:solidFill>
                  <a:srgbClr val="7030A0"/>
                </a:solidFill>
                <a:latin typeface="Simplified Arabic" panose="02020603050405020304" pitchFamily="18" charset="-78"/>
                <a:cs typeface="Simplified Arabic" panose="02020603050405020304" pitchFamily="18" charset="-78"/>
              </a:rPr>
              <a:t>ساهمت كل هذه الظروف وغيرها في دفع عجلة النهضة العربية بشكل أو بآخر، وإن كان الدور الذي قامت به المطبعة في بعث التراث العربي بالإضافة إلى تطور حركة الترجمة بسبب البعثات العلمية إلى أوربا يمكن عدّهما من أهمّ الأسباب التي كان لها الأثر الأبرز في تفعيل دور الثقافة والنقد والأدب في الحاضرة العربية.</a:t>
            </a:r>
            <a:endParaRPr lang="fr-FR" sz="2800" dirty="0">
              <a:solidFill>
                <a:srgbClr val="7030A0"/>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40476649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1168</TotalTime>
  <Words>823</Words>
  <Application>Microsoft Office PowerPoint</Application>
  <PresentationFormat>Widescreen</PresentationFormat>
  <Paragraphs>18</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Simplified Arabic</vt:lpstr>
      <vt:lpstr>Tahoma</vt:lpstr>
      <vt:lpstr>Trebuchet MS</vt:lpstr>
      <vt:lpstr>Wingdings 3</vt:lpstr>
      <vt:lpstr>Facet</vt:lpstr>
      <vt:lpstr>مدخل إلى النقد الأدبي الحديث ج1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مدخل إلى النقد الأدبي الحديث ج1</dc:title>
  <dc:creator>Mahad</dc:creator>
  <cp:lastModifiedBy>Mahad</cp:lastModifiedBy>
  <cp:revision>44</cp:revision>
  <dcterms:created xsi:type="dcterms:W3CDTF">2021-01-26T12:44:28Z</dcterms:created>
  <dcterms:modified xsi:type="dcterms:W3CDTF">2021-01-27T08:12:51Z</dcterms:modified>
</cp:coreProperties>
</file>