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77" r:id="rId13"/>
    <p:sldId id="278" r:id="rId14"/>
    <p:sldId id="268" r:id="rId15"/>
    <p:sldId id="279" r:id="rId16"/>
    <p:sldId id="280" r:id="rId17"/>
    <p:sldId id="281" r:id="rId18"/>
    <p:sldId id="282" r:id="rId19"/>
    <p:sldId id="283" r:id="rId20"/>
    <p:sldId id="284" r:id="rId21"/>
    <p:sldId id="274" r:id="rId22"/>
    <p:sldId id="275" r:id="rId23"/>
    <p:sldId id="276" r:id="rId24"/>
    <p:sldId id="269" r:id="rId25"/>
    <p:sldId id="270" r:id="rId26"/>
    <p:sldId id="271" r:id="rId27"/>
    <p:sldId id="272" r:id="rId28"/>
    <p:sldId id="285" r:id="rId29"/>
    <p:sldId id="286" r:id="rId30"/>
    <p:sldId id="287" r:id="rId31"/>
    <p:sldId id="290" r:id="rId32"/>
    <p:sldId id="291" r:id="rId33"/>
    <p:sldId id="288" r:id="rId34"/>
    <p:sldId id="293" r:id="rId35"/>
    <p:sldId id="292" r:id="rId36"/>
    <p:sldId id="294" r:id="rId37"/>
    <p:sldId id="289" r:id="rId3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43" d="100"/>
          <a:sy n="43" d="100"/>
        </p:scale>
        <p:origin x="-73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94F6093-DAD2-47A6-8C78-151F3DD08013}" type="datetimeFigureOut">
              <a:rPr lang="ar-SA" smtClean="0"/>
              <a:t>17/10/1422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1E994B7-A413-48EF-B8F8-B2F51CD74C2A}" type="slidenum">
              <a:rPr lang="ar-SA" smtClean="0"/>
              <a:t>‹#›</a:t>
            </a:fld>
            <a:endParaRPr lang="ar-SA"/>
          </a:p>
        </p:txBody>
      </p:sp>
    </p:spTree>
    <p:extLst>
      <p:ext uri="{BB962C8B-B14F-4D97-AF65-F5344CB8AC3E}">
        <p14:creationId xmlns:p14="http://schemas.microsoft.com/office/powerpoint/2010/main" val="1619102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94F6093-DAD2-47A6-8C78-151F3DD08013}" type="datetimeFigureOut">
              <a:rPr lang="ar-SA" smtClean="0"/>
              <a:t>17/10/1422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1E994B7-A413-48EF-B8F8-B2F51CD74C2A}" type="slidenum">
              <a:rPr lang="ar-SA" smtClean="0"/>
              <a:t>‹#›</a:t>
            </a:fld>
            <a:endParaRPr lang="ar-SA"/>
          </a:p>
        </p:txBody>
      </p:sp>
    </p:spTree>
    <p:extLst>
      <p:ext uri="{BB962C8B-B14F-4D97-AF65-F5344CB8AC3E}">
        <p14:creationId xmlns:p14="http://schemas.microsoft.com/office/powerpoint/2010/main" val="3132404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94F6093-DAD2-47A6-8C78-151F3DD08013}" type="datetimeFigureOut">
              <a:rPr lang="ar-SA" smtClean="0"/>
              <a:t>17/10/1422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1E994B7-A413-48EF-B8F8-B2F51CD74C2A}" type="slidenum">
              <a:rPr lang="ar-SA" smtClean="0"/>
              <a:t>‹#›</a:t>
            </a:fld>
            <a:endParaRPr lang="ar-SA"/>
          </a:p>
        </p:txBody>
      </p:sp>
    </p:spTree>
    <p:extLst>
      <p:ext uri="{BB962C8B-B14F-4D97-AF65-F5344CB8AC3E}">
        <p14:creationId xmlns:p14="http://schemas.microsoft.com/office/powerpoint/2010/main" val="3110106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94F6093-DAD2-47A6-8C78-151F3DD08013}" type="datetimeFigureOut">
              <a:rPr lang="ar-SA" smtClean="0"/>
              <a:t>17/10/1422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1E994B7-A413-48EF-B8F8-B2F51CD74C2A}" type="slidenum">
              <a:rPr lang="ar-SA" smtClean="0"/>
              <a:t>‹#›</a:t>
            </a:fld>
            <a:endParaRPr lang="ar-SA"/>
          </a:p>
        </p:txBody>
      </p:sp>
    </p:spTree>
    <p:extLst>
      <p:ext uri="{BB962C8B-B14F-4D97-AF65-F5344CB8AC3E}">
        <p14:creationId xmlns:p14="http://schemas.microsoft.com/office/powerpoint/2010/main" val="3624475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94F6093-DAD2-47A6-8C78-151F3DD08013}" type="datetimeFigureOut">
              <a:rPr lang="ar-SA" smtClean="0"/>
              <a:t>17/10/1422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1E994B7-A413-48EF-B8F8-B2F51CD74C2A}" type="slidenum">
              <a:rPr lang="ar-SA" smtClean="0"/>
              <a:t>‹#›</a:t>
            </a:fld>
            <a:endParaRPr lang="ar-SA"/>
          </a:p>
        </p:txBody>
      </p:sp>
    </p:spTree>
    <p:extLst>
      <p:ext uri="{BB962C8B-B14F-4D97-AF65-F5344CB8AC3E}">
        <p14:creationId xmlns:p14="http://schemas.microsoft.com/office/powerpoint/2010/main" val="3800858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94F6093-DAD2-47A6-8C78-151F3DD08013}" type="datetimeFigureOut">
              <a:rPr lang="ar-SA" smtClean="0"/>
              <a:t>17/10/1422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1E994B7-A413-48EF-B8F8-B2F51CD74C2A}" type="slidenum">
              <a:rPr lang="ar-SA" smtClean="0"/>
              <a:t>‹#›</a:t>
            </a:fld>
            <a:endParaRPr lang="ar-SA"/>
          </a:p>
        </p:txBody>
      </p:sp>
    </p:spTree>
    <p:extLst>
      <p:ext uri="{BB962C8B-B14F-4D97-AF65-F5344CB8AC3E}">
        <p14:creationId xmlns:p14="http://schemas.microsoft.com/office/powerpoint/2010/main" val="3823373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94F6093-DAD2-47A6-8C78-151F3DD08013}" type="datetimeFigureOut">
              <a:rPr lang="ar-SA" smtClean="0"/>
              <a:t>17/10/1422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31E994B7-A413-48EF-B8F8-B2F51CD74C2A}" type="slidenum">
              <a:rPr lang="ar-SA" smtClean="0"/>
              <a:t>‹#›</a:t>
            </a:fld>
            <a:endParaRPr lang="ar-SA"/>
          </a:p>
        </p:txBody>
      </p:sp>
    </p:spTree>
    <p:extLst>
      <p:ext uri="{BB962C8B-B14F-4D97-AF65-F5344CB8AC3E}">
        <p14:creationId xmlns:p14="http://schemas.microsoft.com/office/powerpoint/2010/main" val="21777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94F6093-DAD2-47A6-8C78-151F3DD08013}" type="datetimeFigureOut">
              <a:rPr lang="ar-SA" smtClean="0"/>
              <a:t>17/10/1422</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31E994B7-A413-48EF-B8F8-B2F51CD74C2A}" type="slidenum">
              <a:rPr lang="ar-SA" smtClean="0"/>
              <a:t>‹#›</a:t>
            </a:fld>
            <a:endParaRPr lang="ar-SA"/>
          </a:p>
        </p:txBody>
      </p:sp>
    </p:spTree>
    <p:extLst>
      <p:ext uri="{BB962C8B-B14F-4D97-AF65-F5344CB8AC3E}">
        <p14:creationId xmlns:p14="http://schemas.microsoft.com/office/powerpoint/2010/main" val="3959503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94F6093-DAD2-47A6-8C78-151F3DD08013}" type="datetimeFigureOut">
              <a:rPr lang="ar-SA" smtClean="0"/>
              <a:t>17/10/1422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31E994B7-A413-48EF-B8F8-B2F51CD74C2A}" type="slidenum">
              <a:rPr lang="ar-SA" smtClean="0"/>
              <a:t>‹#›</a:t>
            </a:fld>
            <a:endParaRPr lang="ar-SA"/>
          </a:p>
        </p:txBody>
      </p:sp>
    </p:spTree>
    <p:extLst>
      <p:ext uri="{BB962C8B-B14F-4D97-AF65-F5344CB8AC3E}">
        <p14:creationId xmlns:p14="http://schemas.microsoft.com/office/powerpoint/2010/main" val="277459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94F6093-DAD2-47A6-8C78-151F3DD08013}" type="datetimeFigureOut">
              <a:rPr lang="ar-SA" smtClean="0"/>
              <a:t>17/10/1422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1E994B7-A413-48EF-B8F8-B2F51CD74C2A}" type="slidenum">
              <a:rPr lang="ar-SA" smtClean="0"/>
              <a:t>‹#›</a:t>
            </a:fld>
            <a:endParaRPr lang="ar-SA"/>
          </a:p>
        </p:txBody>
      </p:sp>
    </p:spTree>
    <p:extLst>
      <p:ext uri="{BB962C8B-B14F-4D97-AF65-F5344CB8AC3E}">
        <p14:creationId xmlns:p14="http://schemas.microsoft.com/office/powerpoint/2010/main" val="418900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94F6093-DAD2-47A6-8C78-151F3DD08013}" type="datetimeFigureOut">
              <a:rPr lang="ar-SA" smtClean="0"/>
              <a:t>17/10/1422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1E994B7-A413-48EF-B8F8-B2F51CD74C2A}" type="slidenum">
              <a:rPr lang="ar-SA" smtClean="0"/>
              <a:t>‹#›</a:t>
            </a:fld>
            <a:endParaRPr lang="ar-SA"/>
          </a:p>
        </p:txBody>
      </p:sp>
    </p:spTree>
    <p:extLst>
      <p:ext uri="{BB962C8B-B14F-4D97-AF65-F5344CB8AC3E}">
        <p14:creationId xmlns:p14="http://schemas.microsoft.com/office/powerpoint/2010/main" val="506835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94F6093-DAD2-47A6-8C78-151F3DD08013}" type="datetimeFigureOut">
              <a:rPr lang="ar-SA" smtClean="0"/>
              <a:t>17/10/1422</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1E994B7-A413-48EF-B8F8-B2F51CD74C2A}" type="slidenum">
              <a:rPr lang="ar-SA" smtClean="0"/>
              <a:t>‹#›</a:t>
            </a:fld>
            <a:endParaRPr lang="ar-SA"/>
          </a:p>
        </p:txBody>
      </p:sp>
    </p:spTree>
    <p:extLst>
      <p:ext uri="{BB962C8B-B14F-4D97-AF65-F5344CB8AC3E}">
        <p14:creationId xmlns:p14="http://schemas.microsoft.com/office/powerpoint/2010/main" val="3315234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625162" y="381000"/>
            <a:ext cx="5038559" cy="461665"/>
          </a:xfrm>
          <a:prstGeom prst="rect">
            <a:avLst/>
          </a:prstGeom>
        </p:spPr>
        <p:txBody>
          <a:bodyPr wrap="none">
            <a:spAutoFit/>
          </a:bodyPr>
          <a:lstStyle/>
          <a:p>
            <a:pPr algn="ctr"/>
            <a:r>
              <a:rPr lang="ar-SA" sz="2400" b="1" dirty="0" smtClean="0"/>
              <a:t>محاضرة رقم 01 الاختبارات في الميدان الرياضي</a:t>
            </a:r>
            <a:endParaRPr lang="ar-SA" sz="2400" b="1" dirty="0"/>
          </a:p>
        </p:txBody>
      </p:sp>
      <p:sp>
        <p:nvSpPr>
          <p:cNvPr id="5" name="مستطيل 4"/>
          <p:cNvSpPr/>
          <p:nvPr/>
        </p:nvSpPr>
        <p:spPr>
          <a:xfrm>
            <a:off x="304800" y="914400"/>
            <a:ext cx="8229600" cy="923330"/>
          </a:xfrm>
          <a:prstGeom prst="rect">
            <a:avLst/>
          </a:prstGeom>
        </p:spPr>
        <p:txBody>
          <a:bodyPr wrap="square">
            <a:spAutoFit/>
          </a:bodyPr>
          <a:lstStyle/>
          <a:p>
            <a:r>
              <a:rPr lang="ar-SA" dirty="0" smtClean="0"/>
              <a:t>1-مفهوم الاختبار:</a:t>
            </a:r>
          </a:p>
          <a:p>
            <a:r>
              <a:rPr lang="ar-SA" dirty="0" smtClean="0"/>
              <a:t>" تمرين مقنن وضع لقياس شيء محدد " أو هو " مجموعة من الأسئلة أو المشكلات أو التمرينات تعطى للفرد بهدف التعرف على معارفه أو قدراته أو استعداداته أو كفاءته</a:t>
            </a:r>
            <a:endParaRPr lang="ar-SA" dirty="0"/>
          </a:p>
        </p:txBody>
      </p:sp>
      <p:sp>
        <p:nvSpPr>
          <p:cNvPr id="6" name="مستطيل 5"/>
          <p:cNvSpPr/>
          <p:nvPr/>
        </p:nvSpPr>
        <p:spPr>
          <a:xfrm>
            <a:off x="1676400" y="1981200"/>
            <a:ext cx="6858000" cy="369332"/>
          </a:xfrm>
          <a:prstGeom prst="rect">
            <a:avLst/>
          </a:prstGeom>
        </p:spPr>
        <p:txBody>
          <a:bodyPr wrap="square">
            <a:spAutoFit/>
          </a:bodyPr>
          <a:lstStyle/>
          <a:p>
            <a:r>
              <a:rPr lang="ar-SA" dirty="0" smtClean="0"/>
              <a:t> الاختبار يمكن أن يعطى على شكل (اختبار مكتوب أو اختبار شفوي أو اختبار عملي). </a:t>
            </a:r>
            <a:endParaRPr lang="ar-SA" dirty="0"/>
          </a:p>
        </p:txBody>
      </p:sp>
      <p:sp>
        <p:nvSpPr>
          <p:cNvPr id="7" name="مستطيل 6"/>
          <p:cNvSpPr/>
          <p:nvPr/>
        </p:nvSpPr>
        <p:spPr>
          <a:xfrm>
            <a:off x="364273" y="2352391"/>
            <a:ext cx="8229600" cy="4093428"/>
          </a:xfrm>
          <a:prstGeom prst="rect">
            <a:avLst/>
          </a:prstGeom>
        </p:spPr>
        <p:txBody>
          <a:bodyPr wrap="square">
            <a:spAutoFit/>
          </a:bodyPr>
          <a:lstStyle/>
          <a:p>
            <a:r>
              <a:rPr lang="ar-SA" sz="2000" b="1" dirty="0" smtClean="0"/>
              <a:t>-اختبارات مقننة: </a:t>
            </a:r>
          </a:p>
          <a:p>
            <a:r>
              <a:rPr lang="ar-SA" sz="2000" dirty="0" smtClean="0"/>
              <a:t>يضعها خبراء القياس وهي اختبارات تتوافر فيها تعليمات محددة للأداء، توقيت محدد، شروط علمية، طبقت على مجموعة معيارية لتفسير النتائج في ضوء هذه المعايير.</a:t>
            </a:r>
          </a:p>
          <a:p>
            <a:r>
              <a:rPr lang="ar-SA" sz="2000" b="1" dirty="0" smtClean="0"/>
              <a:t>-اختبارات يضعها الباحث أو المدرب:</a:t>
            </a:r>
          </a:p>
          <a:p>
            <a:r>
              <a:rPr lang="ar-SA" sz="2000" dirty="0" smtClean="0"/>
              <a:t>يحتاج العاملون في المجال الرياضي لاختبارات جديدة تستخدم في قياس الصفات أو المهارات في الحالات الاتية:</a:t>
            </a:r>
          </a:p>
          <a:p>
            <a:r>
              <a:rPr lang="ar-SA" sz="2000" dirty="0" smtClean="0"/>
              <a:t>عندما تكون الاختبارات الموجودة في المصادر غير مناسبة من حيث الوقت المستغرق للتنفيذ، المكان، عدم توفر الأجهزة والأدوات وغيرها.</a:t>
            </a:r>
          </a:p>
          <a:p>
            <a:r>
              <a:rPr lang="ar-SA" sz="2000" dirty="0" smtClean="0"/>
              <a:t>في الحالات التي لا تذكر المصادر بيانات كافية عن الاختبار مثل الغرض منه، طريقة الأداء، تعليمات الاختبار، طرق حساب الدرجة، الناشر وتاريخ النشر، الأدوات اللازمة، المستوى، الجنس وغيرها.</a:t>
            </a:r>
          </a:p>
          <a:p>
            <a:r>
              <a:rPr lang="ar-SA" sz="2000" dirty="0" smtClean="0"/>
              <a:t>عندما يفقد الاختبار إلى ما يشير إحصائيا لصدقه وثباته وأنواع المحكات المستخدمة في حساب الصدق وغيرها.</a:t>
            </a:r>
            <a:endParaRPr lang="ar-SA" sz="2000" dirty="0"/>
          </a:p>
        </p:txBody>
      </p:sp>
    </p:spTree>
    <p:extLst>
      <p:ext uri="{BB962C8B-B14F-4D97-AF65-F5344CB8AC3E}">
        <p14:creationId xmlns:p14="http://schemas.microsoft.com/office/powerpoint/2010/main" val="19716454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DZ" b="1" i="1" u="sng" dirty="0"/>
              <a:t>محاضرة رقم 05 اختبارات القوة العضلية</a:t>
            </a:r>
            <a:r>
              <a:rPr lang="en-US" dirty="0"/>
              <a:t/>
            </a:r>
            <a:br>
              <a:rPr lang="en-US" dirty="0"/>
            </a:br>
            <a:endParaRPr lang="ar-SA" dirty="0"/>
          </a:p>
        </p:txBody>
      </p:sp>
    </p:spTree>
    <p:extLst>
      <p:ext uri="{BB962C8B-B14F-4D97-AF65-F5344CB8AC3E}">
        <p14:creationId xmlns:p14="http://schemas.microsoft.com/office/powerpoint/2010/main" val="2370975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t>محاضرة رقم  06 اختبارات التحمل</a:t>
            </a:r>
          </a:p>
        </p:txBody>
      </p:sp>
      <p:sp>
        <p:nvSpPr>
          <p:cNvPr id="3" name="عنصر نائب للمحتوى 2"/>
          <p:cNvSpPr>
            <a:spLocks noGrp="1"/>
          </p:cNvSpPr>
          <p:nvPr>
            <p:ph idx="1"/>
          </p:nvPr>
        </p:nvSpPr>
        <p:spPr/>
        <p:txBody>
          <a:bodyPr>
            <a:normAutofit fontScale="77500" lnSpcReduction="20000"/>
          </a:bodyPr>
          <a:lstStyle/>
          <a:p>
            <a:r>
              <a:rPr lang="ar-SA" b="1" dirty="0"/>
              <a:t>- اختبار كوبر او اختبار 12 دقيقة جري</a:t>
            </a:r>
          </a:p>
          <a:p>
            <a:r>
              <a:rPr lang="ar-SA" dirty="0"/>
              <a:t>الغرض من الاختبار: قياس كفاءة الجهازين الدوري والتنفسي أي قياس القدرة الهوائية بشكل رئيسي.</a:t>
            </a:r>
          </a:p>
          <a:p>
            <a:r>
              <a:rPr lang="ar-SA" dirty="0"/>
              <a:t>وصف الاختبار:</a:t>
            </a:r>
          </a:p>
          <a:p>
            <a:r>
              <a:rPr lang="ar-SA" dirty="0"/>
              <a:t> يتخذ اللاعبون وضع الاستعداد خلف خط البداية، حيث يقوم اللاعبون بالجري حول المضمار أو ملعب كرة القدم عند سماع صفارة البداية لمدة 12 دقيقة متصلة يحاول فيها اللاعب قطع أكبر مسافة في 12 دقيقة وعندما يعلن المدرب صفارة انتهاء الزمن يتم تسجيل عدد اللفات لكل لاعب.</a:t>
            </a:r>
          </a:p>
          <a:p>
            <a:r>
              <a:rPr lang="ar-SA" dirty="0"/>
              <a:t>الأدوات المستخدمة:</a:t>
            </a:r>
          </a:p>
          <a:p>
            <a:r>
              <a:rPr lang="ar-SA" dirty="0"/>
              <a:t>مضمار لألعاب القوى أو ملعب كرة القدم مع وضع علامة كل 100 متر.</a:t>
            </a:r>
          </a:p>
          <a:p>
            <a:r>
              <a:rPr lang="ar-SA" dirty="0"/>
              <a:t>ميقاتي</a:t>
            </a:r>
          </a:p>
        </p:txBody>
      </p:sp>
    </p:spTree>
    <p:extLst>
      <p:ext uri="{BB962C8B-B14F-4D97-AF65-F5344CB8AC3E}">
        <p14:creationId xmlns:p14="http://schemas.microsoft.com/office/powerpoint/2010/main" val="3150951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204439" y="180737"/>
            <a:ext cx="8686800" cy="6524863"/>
          </a:xfrm>
          <a:prstGeom prst="rect">
            <a:avLst/>
          </a:prstGeom>
        </p:spPr>
        <p:txBody>
          <a:bodyPr wrap="square">
            <a:spAutoFit/>
          </a:bodyPr>
          <a:lstStyle/>
          <a:p>
            <a:pPr algn="ctr"/>
            <a:r>
              <a:rPr lang="ar-SA" b="1" dirty="0"/>
              <a:t>اختبار</a:t>
            </a:r>
            <a:r>
              <a:rPr lang="az-Latn-AZ" b="1" dirty="0"/>
              <a:t>NAVETTE(1985</a:t>
            </a:r>
            <a:r>
              <a:rPr lang="az-Latn-AZ" b="1" dirty="0" smtClean="0"/>
              <a:t>):</a:t>
            </a:r>
            <a:endParaRPr lang="az-Latn-AZ" b="1" dirty="0"/>
          </a:p>
          <a:p>
            <a:r>
              <a:rPr lang="ar-SA" sz="1600" dirty="0"/>
              <a:t>المبدأ:</a:t>
            </a:r>
          </a:p>
          <a:p>
            <a:r>
              <a:rPr lang="ar-SA" sz="1600" dirty="0"/>
              <a:t>بين خطين متباعدة ب20م،الجري أطول فترة ممكنة من خلال احترام وتيرة السباق يتسارع كل الدقائق.</a:t>
            </a:r>
          </a:p>
          <a:p>
            <a:r>
              <a:rPr lang="ar-SA" sz="1600" dirty="0"/>
              <a:t>انجاز هذا الاختبار في فضاء محدود: ساحة استراحة، ملعب كرة اليد، ملعب كرة السلة... و ينصح به خصوصا في حالة عدم توفر مدار للجري.</a:t>
            </a:r>
          </a:p>
          <a:p>
            <a:r>
              <a:rPr lang="ar-SA" sz="1600" dirty="0"/>
              <a:t>الهدف من الاختبار : </a:t>
            </a:r>
          </a:p>
          <a:p>
            <a:r>
              <a:rPr lang="ar-SA" sz="1600" dirty="0"/>
              <a:t>تقدير القوة الهوائية للفرد </a:t>
            </a:r>
            <a:r>
              <a:rPr lang="az-Latn-AZ" sz="1600" dirty="0"/>
              <a:t>PMA )  ) ، </a:t>
            </a:r>
            <a:r>
              <a:rPr lang="ar-SA" sz="1600" dirty="0"/>
              <a:t>التي تعبر عن القوة الموافقة للاستهلاك الاقصى للأكسجين (</a:t>
            </a:r>
            <a:r>
              <a:rPr lang="az-Latn-AZ" sz="1600" dirty="0"/>
              <a:t>VO2max) </a:t>
            </a:r>
            <a:r>
              <a:rPr lang="ar-SA" sz="1600" dirty="0"/>
              <a:t>التي يصل إليها الفرد.</a:t>
            </a:r>
          </a:p>
          <a:p>
            <a:r>
              <a:rPr lang="ar-SA" sz="1600" dirty="0"/>
              <a:t>الادوات:  مسجل كاسيت الاختبار.</a:t>
            </a:r>
          </a:p>
          <a:p>
            <a:endParaRPr lang="ar-SA" sz="1600" dirty="0"/>
          </a:p>
          <a:p>
            <a:r>
              <a:rPr lang="ar-SA" sz="1600" dirty="0"/>
              <a:t>مواصفات الاختبار:</a:t>
            </a:r>
          </a:p>
          <a:p>
            <a:r>
              <a:rPr lang="ar-SA" sz="1600" dirty="0"/>
              <a:t>يتطلب الاختبار انجاز اكبر عدد ممكن من عمليات الذهاب و الإياب بسرعة تصاعدية ، و يتم التحكم في هذه السرعة عن طريق إشارات صوتية يتم بثها عن طريق جهاز مناسب (آلة التسجيل).</a:t>
            </a:r>
          </a:p>
          <a:p>
            <a:r>
              <a:rPr lang="ar-SA" sz="1600" dirty="0"/>
              <a:t>يتوجب على المتسابق التواجد على الخط المناسب عند سماع الإشارة الصوتية (و يسمح في هذا الإطار بالتأخر خطوة أ خطوتين أو التقدم بهما عن الإشارة الصوتية).</a:t>
            </a:r>
          </a:p>
          <a:p>
            <a:r>
              <a:rPr lang="ar-SA" sz="1600" dirty="0"/>
              <a:t>يبتدئ الاختبار بشكل بطيء و تتزايد السرعة تدريجيا مع مرور الدقائق.</a:t>
            </a:r>
          </a:p>
          <a:p>
            <a:r>
              <a:rPr lang="ar-SA" sz="1600" dirty="0"/>
              <a:t>التسجيل: </a:t>
            </a:r>
          </a:p>
          <a:p>
            <a:r>
              <a:rPr lang="ar-SA" sz="1600" dirty="0"/>
              <a:t>يمكن التعرف على القدرة القصوى على استهلاك الأوكسجين</a:t>
            </a:r>
            <a:r>
              <a:rPr lang="az-Latn-AZ" sz="1600" dirty="0"/>
              <a:t>VO2 MAX </a:t>
            </a:r>
            <a:r>
              <a:rPr lang="ar-SA" sz="1600" dirty="0"/>
              <a:t>انطلاقا من المعادلات:</a:t>
            </a:r>
          </a:p>
          <a:p>
            <a:r>
              <a:rPr lang="az-Latn-AZ" sz="1600" dirty="0"/>
              <a:t>VO2 = 31.025 + (3.238 * VP)-(3.248 * AGE)+((0.1536 * VP) * AGE))</a:t>
            </a:r>
          </a:p>
          <a:p>
            <a:r>
              <a:rPr lang="az-Latn-AZ" sz="1600" dirty="0"/>
              <a:t>VP :</a:t>
            </a:r>
            <a:r>
              <a:rPr lang="ar-SA" sz="1600" dirty="0"/>
              <a:t>سرعة البالي الأخير</a:t>
            </a:r>
          </a:p>
          <a:p>
            <a:r>
              <a:rPr lang="ar-SA" sz="1600" dirty="0"/>
              <a:t> </a:t>
            </a:r>
            <a:r>
              <a:rPr lang="az-Latn-AZ" sz="1600" dirty="0"/>
              <a:t>VP = (Palier/2) + 8 Km/h</a:t>
            </a:r>
          </a:p>
          <a:p>
            <a:r>
              <a:rPr lang="az-Latn-AZ" sz="1600" dirty="0"/>
              <a:t>VC:</a:t>
            </a:r>
            <a:r>
              <a:rPr lang="ar-SA" sz="1600" dirty="0" err="1"/>
              <a:t>سرعةالجري</a:t>
            </a:r>
            <a:endParaRPr lang="ar-SA" sz="1600" dirty="0"/>
          </a:p>
          <a:p>
            <a:r>
              <a:rPr lang="az-Latn-AZ" sz="1600" dirty="0"/>
              <a:t>VN = (-31.025 + PVO2 + (3.248 * AGE)) / (3.238 + (0.1536 * AGE))</a:t>
            </a:r>
          </a:p>
          <a:p>
            <a:r>
              <a:rPr lang="az-Latn-AZ" sz="1600" dirty="0"/>
              <a:t>Y = 14,49 – 2, 143 x + 0,00324x²</a:t>
            </a:r>
          </a:p>
          <a:p>
            <a:r>
              <a:rPr lang="az-Latn-AZ" sz="1600" dirty="0"/>
              <a:t>Y: est le VO2 Max. exprimé en ml. mn-1 Kg </a:t>
            </a:r>
          </a:p>
          <a:p>
            <a:r>
              <a:rPr lang="az-Latn-AZ" sz="1600" dirty="0"/>
              <a:t>X: VP :</a:t>
            </a:r>
            <a:r>
              <a:rPr lang="ar-SA" sz="1600" dirty="0"/>
              <a:t>سرعة البالي الأخير</a:t>
            </a:r>
          </a:p>
          <a:p>
            <a:endParaRPr lang="ar-SA" sz="1600" dirty="0"/>
          </a:p>
        </p:txBody>
      </p:sp>
    </p:spTree>
    <p:extLst>
      <p:ext uri="{BB962C8B-B14F-4D97-AF65-F5344CB8AC3E}">
        <p14:creationId xmlns:p14="http://schemas.microsoft.com/office/powerpoint/2010/main" val="720726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a:blip r:embed="rId2" cstate="print"/>
          <a:srcRect/>
          <a:stretch>
            <a:fillRect/>
          </a:stretch>
        </p:blipFill>
        <p:spPr bwMode="auto">
          <a:xfrm>
            <a:off x="3124200" y="567659"/>
            <a:ext cx="3457575" cy="1951990"/>
          </a:xfrm>
          <a:prstGeom prst="rect">
            <a:avLst/>
          </a:prstGeom>
          <a:noFill/>
          <a:ln w="9525">
            <a:noFill/>
            <a:miter lim="800000"/>
            <a:headEnd/>
            <a:tailEnd/>
          </a:ln>
        </p:spPr>
      </p:pic>
      <p:sp>
        <p:nvSpPr>
          <p:cNvPr id="5" name="مستطيل 4"/>
          <p:cNvSpPr/>
          <p:nvPr/>
        </p:nvSpPr>
        <p:spPr>
          <a:xfrm>
            <a:off x="381000" y="3352800"/>
            <a:ext cx="8382000" cy="2585323"/>
          </a:xfrm>
          <a:prstGeom prst="rect">
            <a:avLst/>
          </a:prstGeom>
        </p:spPr>
        <p:txBody>
          <a:bodyPr wrap="square">
            <a:spAutoFit/>
          </a:bodyPr>
          <a:lstStyle/>
          <a:p>
            <a:r>
              <a:rPr lang="ar-SA" b="1" dirty="0"/>
              <a:t>- اختبار جري 1500 متر  </a:t>
            </a:r>
          </a:p>
          <a:p>
            <a:r>
              <a:rPr lang="ar-SA" dirty="0"/>
              <a:t>الغرض من الاختبار : قياس التحمل الدوري التنفسي. </a:t>
            </a:r>
          </a:p>
          <a:p>
            <a:r>
              <a:rPr lang="ar-SA" dirty="0"/>
              <a:t>ادوات الاختبار : </a:t>
            </a:r>
          </a:p>
          <a:p>
            <a:r>
              <a:rPr lang="ar-SA" dirty="0"/>
              <a:t>مضمار ، ساعات ايقاف ، اشارة بدء مسموعة. </a:t>
            </a:r>
          </a:p>
          <a:p>
            <a:r>
              <a:rPr lang="ar-SA" dirty="0"/>
              <a:t>مواصفات الأداء : </a:t>
            </a:r>
          </a:p>
          <a:p>
            <a:r>
              <a:rPr lang="ar-SA" dirty="0" smtClean="0"/>
              <a:t>•يقف </a:t>
            </a:r>
            <a:r>
              <a:rPr lang="ar-SA" dirty="0"/>
              <a:t>اللاعبين خلف خط البداية وعند سماع إشارة البدء يجري اللاعبين المسافة المحددة لهم في المضمار حتى النهاية.</a:t>
            </a:r>
          </a:p>
          <a:p>
            <a:r>
              <a:rPr lang="ar-SA" dirty="0"/>
              <a:t>التسجيل : </a:t>
            </a:r>
          </a:p>
          <a:p>
            <a:r>
              <a:rPr lang="ar-SA" dirty="0" smtClean="0"/>
              <a:t>•يسجل </a:t>
            </a:r>
            <a:r>
              <a:rPr lang="ar-SA" dirty="0"/>
              <a:t>الزمن الذي استغرقه جري المسافة كاملة. </a:t>
            </a:r>
          </a:p>
        </p:txBody>
      </p:sp>
    </p:spTree>
    <p:extLst>
      <p:ext uri="{BB962C8B-B14F-4D97-AF65-F5344CB8AC3E}">
        <p14:creationId xmlns:p14="http://schemas.microsoft.com/office/powerpoint/2010/main" val="2034551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p:cNvSpPr/>
          <p:nvPr/>
        </p:nvSpPr>
        <p:spPr>
          <a:xfrm>
            <a:off x="76200" y="152400"/>
            <a:ext cx="8915400" cy="6740307"/>
          </a:xfrm>
          <a:prstGeom prst="rect">
            <a:avLst/>
          </a:prstGeom>
        </p:spPr>
        <p:txBody>
          <a:bodyPr wrap="square">
            <a:spAutoFit/>
          </a:bodyPr>
          <a:lstStyle/>
          <a:p>
            <a:r>
              <a:rPr lang="ar-SA" sz="2000" b="1" dirty="0"/>
              <a:t>اختبار </a:t>
            </a:r>
            <a:r>
              <a:rPr lang="ar-SA" sz="2000" b="1" dirty="0" err="1"/>
              <a:t>بريكسي</a:t>
            </a:r>
            <a:r>
              <a:rPr lang="ar-SA" sz="2000" b="1" dirty="0"/>
              <a:t>(جري5دقائق) لقياس القدرات الهوائية</a:t>
            </a:r>
          </a:p>
          <a:p>
            <a:r>
              <a:rPr lang="ar-SA" sz="1600" dirty="0"/>
              <a:t>مبدأ هذا الاختبار مماثل لاختبار (9د،12 د ) ، حيث أن5 د هو وقت محدد ويسمح للرياضي بالمحافظة على النشاط أو الشدة قريبة من (الاستطاعة القصوى الهوائية  (  </a:t>
            </a:r>
            <a:r>
              <a:rPr lang="az-Latn-AZ" sz="1600" dirty="0"/>
              <a:t>PMA .   </a:t>
            </a:r>
          </a:p>
          <a:p>
            <a:r>
              <a:rPr lang="ar-SA" sz="1600" dirty="0" smtClean="0"/>
              <a:t> </a:t>
            </a:r>
            <a:endParaRPr lang="ar-SA" sz="1600" dirty="0"/>
          </a:p>
          <a:p>
            <a:r>
              <a:rPr lang="ar-SA" sz="1600" dirty="0"/>
              <a:t>الاختبار ناتج عن تحديد </a:t>
            </a:r>
            <a:r>
              <a:rPr lang="az-Latn-AZ" sz="1600" dirty="0"/>
              <a:t>VO2max </a:t>
            </a:r>
            <a:r>
              <a:rPr lang="ar-SA" sz="1600" dirty="0"/>
              <a:t>حيث يسمح بالتنبؤ به عن طريق المسافة الكلية خلال 5دقائق باستعمال المعادلة المحضرة (المستخلصة ).</a:t>
            </a:r>
          </a:p>
          <a:p>
            <a:r>
              <a:rPr lang="ar-SA" sz="1600" dirty="0"/>
              <a:t>الهدف من الاختبار:</a:t>
            </a:r>
          </a:p>
          <a:p>
            <a:r>
              <a:rPr lang="ar-SA" sz="1600" dirty="0"/>
              <a:t>هو اختبار يسمح بالجري على أرضية ألعاب القوى400 متر كإجراء </a:t>
            </a:r>
            <a:r>
              <a:rPr lang="ar-SA" sz="1600" dirty="0" err="1"/>
              <a:t>جيد،بتحقيق</a:t>
            </a:r>
            <a:r>
              <a:rPr lang="ar-SA" sz="1600" dirty="0"/>
              <a:t> اكبر مسافة معينة خلال وقت 5 د</a:t>
            </a:r>
          </a:p>
          <a:p>
            <a:r>
              <a:rPr lang="ar-SA" sz="1600" dirty="0"/>
              <a:t>خصائصه:</a:t>
            </a:r>
          </a:p>
          <a:p>
            <a:r>
              <a:rPr lang="ar-SA" sz="1600" dirty="0"/>
              <a:t> </a:t>
            </a:r>
            <a:r>
              <a:rPr lang="ar-SA" sz="1600" dirty="0" err="1"/>
              <a:t>اختبارمستمر</a:t>
            </a:r>
            <a:r>
              <a:rPr lang="ar-SA" sz="1600" dirty="0"/>
              <a:t> مع عدم السماح </a:t>
            </a:r>
            <a:r>
              <a:rPr lang="ar-SA" sz="1600" dirty="0" err="1"/>
              <a:t>بالمشي،سرعة</a:t>
            </a:r>
            <a:r>
              <a:rPr lang="ar-SA" sz="1600" dirty="0"/>
              <a:t> </a:t>
            </a:r>
            <a:r>
              <a:rPr lang="ar-SA" sz="1600" dirty="0" err="1"/>
              <a:t>قصوى،في</a:t>
            </a:r>
            <a:r>
              <a:rPr lang="ar-SA" sz="1600" dirty="0"/>
              <a:t> وقت 05 دقائق.</a:t>
            </a:r>
          </a:p>
          <a:p>
            <a:r>
              <a:rPr lang="ar-SA" sz="1600" dirty="0"/>
              <a:t>الوسائل:</a:t>
            </a:r>
          </a:p>
          <a:p>
            <a:r>
              <a:rPr lang="ar-SA" sz="1600" dirty="0"/>
              <a:t>أرضية ألعاب القوى توجد </a:t>
            </a:r>
            <a:r>
              <a:rPr lang="ar-SA" sz="1600" dirty="0" err="1"/>
              <a:t>فيهاعلامات</a:t>
            </a:r>
            <a:r>
              <a:rPr lang="ar-SA" sz="1600" dirty="0"/>
              <a:t> كل  50 متر، </a:t>
            </a:r>
            <a:r>
              <a:rPr lang="ar-SA" sz="1600" dirty="0" err="1"/>
              <a:t>ميقاتية</a:t>
            </a:r>
            <a:r>
              <a:rPr lang="ar-SA" sz="1600" dirty="0"/>
              <a:t> </a:t>
            </a:r>
            <a:r>
              <a:rPr lang="ar-SA" sz="1600" dirty="0" err="1"/>
              <a:t>أوساعة</a:t>
            </a:r>
            <a:r>
              <a:rPr lang="ar-SA" sz="1600" dirty="0"/>
              <a:t> يد.</a:t>
            </a:r>
          </a:p>
          <a:p>
            <a:r>
              <a:rPr lang="ar-SA" sz="1600" dirty="0"/>
              <a:t>طريقة إجراء الاختبار:</a:t>
            </a:r>
          </a:p>
          <a:p>
            <a:r>
              <a:rPr lang="ar-SA" sz="1600" dirty="0"/>
              <a:t>       الرياضي يلزم إعلامه بجري أكبر مسافة مكنة خلال وقت  5 دقائق، مع توفر لباس مكيف مع طبيعة التمرين مع إجراء الاختبار بنفس الشروط خلال الحصص التدريبية ، مع( 10-  20 ) دقيقة لإجراء الإحماء قبل الاختبار، المسافة الكلية تحسب بضرب المسافة الخاصة بك لدورة في عدد الدورات.</a:t>
            </a:r>
          </a:p>
          <a:p>
            <a:r>
              <a:rPr lang="ar-SA" sz="1600" dirty="0"/>
              <a:t>تحليل النتائج:</a:t>
            </a:r>
          </a:p>
          <a:p>
            <a:r>
              <a:rPr lang="ar-SA" sz="1600" dirty="0"/>
              <a:t>      استهلاك الأقصى للأكسجين، للجري بالقدم، انطلاقا من السرعة المتوسطة للجري(</a:t>
            </a:r>
            <a:r>
              <a:rPr lang="az-Latn-AZ" sz="1600" dirty="0"/>
              <a:t>Km/H )  </a:t>
            </a:r>
            <a:r>
              <a:rPr lang="ar-SA" sz="1600" dirty="0"/>
              <a:t>المتطورة </a:t>
            </a:r>
            <a:r>
              <a:rPr lang="ar-SA" sz="1600" dirty="0" err="1"/>
              <a:t>بعداختبار</a:t>
            </a:r>
            <a:r>
              <a:rPr lang="ar-SA" sz="1600" dirty="0"/>
              <a:t> 05 د انطلاقا من </a:t>
            </a:r>
            <a:r>
              <a:rPr lang="ar-SA" sz="1600" dirty="0" err="1"/>
              <a:t>المعادلةالتالية</a:t>
            </a:r>
            <a:r>
              <a:rPr lang="ar-SA" sz="1600" dirty="0"/>
              <a:t> :</a:t>
            </a:r>
          </a:p>
          <a:p>
            <a:r>
              <a:rPr lang="az-Latn-AZ" sz="1600" dirty="0"/>
              <a:t>VO2max(ml.kg.min)=2.27 (Km/ H)v +13.3</a:t>
            </a:r>
          </a:p>
          <a:p>
            <a:r>
              <a:rPr lang="az-Latn-AZ" sz="1600" dirty="0"/>
              <a:t>-</a:t>
            </a:r>
            <a:r>
              <a:rPr lang="ar-SA" sz="1600" dirty="0"/>
              <a:t>السرعة الهوائية القصوى: </a:t>
            </a:r>
            <a:r>
              <a:rPr lang="az-Latn-AZ" sz="1600" dirty="0"/>
              <a:t>VMA</a:t>
            </a:r>
          </a:p>
          <a:p>
            <a:r>
              <a:rPr lang="ar-SA" sz="1600" dirty="0"/>
              <a:t>وهذا بتطبيق اختبار </a:t>
            </a:r>
            <a:r>
              <a:rPr lang="ar-SA" sz="1600" dirty="0" err="1"/>
              <a:t>بريكسي</a:t>
            </a:r>
            <a:r>
              <a:rPr lang="ar-SA" sz="1600" dirty="0"/>
              <a:t> الجري (5) </a:t>
            </a:r>
            <a:r>
              <a:rPr lang="ar-SA" sz="1600" dirty="0" err="1"/>
              <a:t>دللحصول</a:t>
            </a:r>
            <a:r>
              <a:rPr lang="ar-SA" sz="1600" dirty="0"/>
              <a:t> على السرعة الهوائية القصوى لكل لاعب بالمعادلة التالية:</a:t>
            </a:r>
          </a:p>
          <a:p>
            <a:r>
              <a:rPr lang="az-Latn-AZ" sz="1600" dirty="0"/>
              <a:t>VMA= 3,6 × distance(m)÷ temps (s) </a:t>
            </a:r>
          </a:p>
          <a:p>
            <a:r>
              <a:rPr lang="ar-SA" sz="1600" dirty="0"/>
              <a:t>حيث أن3.6 : قيمة ثابتة</a:t>
            </a:r>
          </a:p>
          <a:p>
            <a:r>
              <a:rPr lang="az-Latn-AZ" sz="1600" dirty="0"/>
              <a:t>distance :</a:t>
            </a:r>
            <a:r>
              <a:rPr lang="ar-SA" sz="1600" dirty="0"/>
              <a:t>المسافة المقطوعة خلال 5د.   ( </a:t>
            </a:r>
            <a:r>
              <a:rPr lang="az-Latn-AZ" sz="1600" dirty="0"/>
              <a:t>A Briksi, 1990,p68)</a:t>
            </a:r>
          </a:p>
          <a:p>
            <a:endParaRPr lang="az-Latn-AZ" sz="1600" dirty="0"/>
          </a:p>
        </p:txBody>
      </p:sp>
    </p:spTree>
    <p:extLst>
      <p:ext uri="{BB962C8B-B14F-4D97-AF65-F5344CB8AC3E}">
        <p14:creationId xmlns:p14="http://schemas.microsoft.com/office/powerpoint/2010/main" val="23282286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04800" y="262890"/>
            <a:ext cx="8534400" cy="5816977"/>
          </a:xfrm>
          <a:prstGeom prst="rect">
            <a:avLst/>
          </a:prstGeom>
        </p:spPr>
        <p:txBody>
          <a:bodyPr wrap="square">
            <a:spAutoFit/>
          </a:bodyPr>
          <a:lstStyle/>
          <a:p>
            <a:pPr algn="ctr"/>
            <a:r>
              <a:rPr lang="ar-SA" sz="2000" b="1" dirty="0"/>
              <a:t>- اختبار الخطوة  </a:t>
            </a:r>
            <a:r>
              <a:rPr lang="az-Latn-AZ" sz="2000" b="1" dirty="0"/>
              <a:t>Tecumseh Step Test</a:t>
            </a:r>
          </a:p>
          <a:p>
            <a:r>
              <a:rPr lang="az-Latn-AZ" sz="1600" dirty="0"/>
              <a:t>- </a:t>
            </a:r>
            <a:r>
              <a:rPr lang="ar-SA" sz="1600" dirty="0"/>
              <a:t>الغرض منه: مراقبة تطور اللياقة القلبية التنفسية للرياضي.</a:t>
            </a:r>
          </a:p>
          <a:p>
            <a:r>
              <a:rPr lang="ar-SA" sz="1600" dirty="0"/>
              <a:t>- الأدوات المستخدمة:</a:t>
            </a:r>
          </a:p>
          <a:p>
            <a:r>
              <a:rPr lang="ar-SA" sz="1600" dirty="0"/>
              <a:t>لإجراء هذا الاختبار ، ستحتاج إلى:</a:t>
            </a:r>
          </a:p>
          <a:p>
            <a:r>
              <a:rPr lang="ar-SA" sz="1600" dirty="0"/>
              <a:t>-مقعد رياضي أو درج (ارتفاع 8 بوصات / 20.3 سم)</a:t>
            </a:r>
          </a:p>
          <a:p>
            <a:r>
              <a:rPr lang="ar-SA" sz="1600" dirty="0"/>
              <a:t>-ساعة التوقيف</a:t>
            </a:r>
          </a:p>
          <a:p>
            <a:r>
              <a:rPr lang="ar-SA" sz="1600" dirty="0"/>
              <a:t>-مساعد</a:t>
            </a:r>
          </a:p>
          <a:p>
            <a:r>
              <a:rPr lang="ar-SA" sz="1600" dirty="0"/>
              <a:t>مواصفات الاداء:</a:t>
            </a:r>
          </a:p>
          <a:p>
            <a:r>
              <a:rPr lang="ar-SA" sz="1600" dirty="0"/>
              <a:t>يتطلب هذا الاختبار من الرياضي الصعود والنزول على مقعد / خطوة لمدة 3 دقائق بمعدل 24 خطوة / دقيقة</a:t>
            </a:r>
          </a:p>
          <a:p>
            <a:r>
              <a:rPr lang="ar-SA" sz="1600" dirty="0"/>
              <a:t>الرياضي يقوم </a:t>
            </a:r>
            <a:r>
              <a:rPr lang="ar-SA" sz="1600" dirty="0" err="1"/>
              <a:t>بالاحماء</a:t>
            </a:r>
            <a:r>
              <a:rPr lang="ar-SA" sz="1600" dirty="0"/>
              <a:t> لمدة 10 دقائق </a:t>
            </a:r>
          </a:p>
          <a:p>
            <a:r>
              <a:rPr lang="ar-SA" sz="1600" dirty="0"/>
              <a:t>يقوم المساعد بإعطاء الأمر "</a:t>
            </a:r>
            <a:r>
              <a:rPr lang="az-Latn-AZ" sz="1600" dirty="0"/>
              <a:t>GO" ، </a:t>
            </a:r>
            <a:r>
              <a:rPr lang="ar-SA" sz="1600" dirty="0"/>
              <a:t>ويبدأ الرياضي الاختبار</a:t>
            </a:r>
          </a:p>
          <a:p>
            <a:r>
              <a:rPr lang="ar-SA" sz="1600" dirty="0"/>
              <a:t>يساعد المساعد الرياضي في الحفاظ على ال 24 خطوة / الدقيقة</a:t>
            </a:r>
          </a:p>
          <a:p>
            <a:r>
              <a:rPr lang="ar-SA" sz="1600" dirty="0"/>
              <a:t>يوقف المساعد الاختبار بعد 3 دقائق</a:t>
            </a:r>
          </a:p>
          <a:p>
            <a:r>
              <a:rPr lang="ar-SA" sz="1600" dirty="0"/>
              <a:t>يسجل المساعد معدل ضربات قلب الرياضي بعد 30 ثانية من إكمال الاختبار</a:t>
            </a:r>
          </a:p>
          <a:p>
            <a:r>
              <a:rPr lang="ar-SA" sz="1600" dirty="0"/>
              <a:t>التسجيل :</a:t>
            </a:r>
          </a:p>
          <a:p>
            <a:r>
              <a:rPr lang="ar-SA" sz="1600" dirty="0"/>
              <a:t>البيانات المعيارية التالية متاحة لهذا الاختبار.</a:t>
            </a:r>
          </a:p>
          <a:p>
            <a:r>
              <a:rPr lang="ar-SA" sz="1600" dirty="0"/>
              <a:t>الجدول التالي مقتبس من </a:t>
            </a:r>
            <a:r>
              <a:rPr lang="az-Latn-AZ" sz="1600" dirty="0"/>
              <a:t>McArdle et al )2000( ، </a:t>
            </a:r>
            <a:r>
              <a:rPr lang="ar-SA" sz="1600" dirty="0"/>
              <a:t>للرياضيين(رجال) الذين تزيد أعمارهم عن 19 عامًا. (معدل ضربات القلب هو: دقات / دقيقة)</a:t>
            </a:r>
          </a:p>
          <a:p>
            <a:endParaRPr lang="ar-SA" sz="1600" dirty="0"/>
          </a:p>
          <a:p>
            <a:r>
              <a:rPr lang="ar-SA" sz="1600" dirty="0" smtClean="0"/>
              <a:t>الجدول </a:t>
            </a:r>
            <a:r>
              <a:rPr lang="ar-SA" sz="1600" dirty="0"/>
              <a:t>التالي مقتبس من </a:t>
            </a:r>
            <a:r>
              <a:rPr lang="az-Latn-AZ" sz="1600" dirty="0"/>
              <a:t>McArdle et al )2000( ، </a:t>
            </a:r>
            <a:r>
              <a:rPr lang="ar-SA" sz="1600" dirty="0"/>
              <a:t>للرياضيين(نساء)  الذين تزيد أعمارهم عن 19 عامًا. (معدل ضربات القلب هو: دقات / دقيقة)</a:t>
            </a:r>
          </a:p>
          <a:p>
            <a:endParaRPr lang="ar-SA" sz="1600" dirty="0"/>
          </a:p>
          <a:p>
            <a:endParaRPr lang="ar-SA" sz="1600" dirty="0"/>
          </a:p>
        </p:txBody>
      </p:sp>
    </p:spTree>
    <p:extLst>
      <p:ext uri="{BB962C8B-B14F-4D97-AF65-F5344CB8AC3E}">
        <p14:creationId xmlns:p14="http://schemas.microsoft.com/office/powerpoint/2010/main" val="3675915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830657181"/>
              </p:ext>
            </p:extLst>
          </p:nvPr>
        </p:nvGraphicFramePr>
        <p:xfrm>
          <a:off x="486827" y="685800"/>
          <a:ext cx="8170346" cy="2447290"/>
        </p:xfrm>
        <a:graphic>
          <a:graphicData uri="http://schemas.openxmlformats.org/drawingml/2006/table">
            <a:tbl>
              <a:tblPr firstRow="1" firstCol="1" bandRow="1">
                <a:tableStyleId>{5C22544A-7EE6-4342-B048-85BDC9FD1C3A}</a:tableStyleId>
              </a:tblPr>
              <a:tblGrid>
                <a:gridCol w="1559719"/>
                <a:gridCol w="1559719"/>
                <a:gridCol w="1559719"/>
                <a:gridCol w="1559719"/>
                <a:gridCol w="1931470"/>
              </a:tblGrid>
              <a:tr h="321945">
                <a:tc>
                  <a:txBody>
                    <a:bodyPr/>
                    <a:lstStyle/>
                    <a:p>
                      <a:pPr marL="0" marR="0" algn="ctr" rtl="0">
                        <a:lnSpc>
                          <a:spcPts val="1875"/>
                        </a:lnSpc>
                        <a:spcBef>
                          <a:spcPts val="0"/>
                        </a:spcBef>
                        <a:spcAft>
                          <a:spcPts val="0"/>
                        </a:spcAft>
                      </a:pPr>
                      <a:endParaRPr lang="ar-SA" sz="1300" dirty="0" smtClean="0">
                        <a:effectLst/>
                      </a:endParaRPr>
                    </a:p>
                    <a:p>
                      <a:pPr marL="0" marR="0" algn="ctr" rtl="0">
                        <a:lnSpc>
                          <a:spcPts val="1875"/>
                        </a:lnSpc>
                        <a:spcBef>
                          <a:spcPts val="0"/>
                        </a:spcBef>
                        <a:spcAft>
                          <a:spcPts val="0"/>
                        </a:spcAft>
                      </a:pPr>
                      <a:endParaRPr lang="en-US" sz="1200" dirty="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20-29</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30-39</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40-49</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49+</a:t>
                      </a:r>
                      <a:endParaRPr lang="en-US" sz="1200">
                        <a:solidFill>
                          <a:srgbClr val="000000"/>
                        </a:solidFill>
                        <a:effectLst/>
                        <a:latin typeface="Times New Roman"/>
                        <a:ea typeface="SimSun"/>
                      </a:endParaRPr>
                    </a:p>
                  </a:txBody>
                  <a:tcPr marL="68580" marR="68580" marT="0" marB="0"/>
                </a:tc>
              </a:tr>
              <a:tr h="338455">
                <a:tc>
                  <a:txBody>
                    <a:bodyPr/>
                    <a:lstStyle/>
                    <a:p>
                      <a:pPr marL="0" marR="0" algn="ctr" rtl="0">
                        <a:lnSpc>
                          <a:spcPts val="1875"/>
                        </a:lnSpc>
                        <a:spcBef>
                          <a:spcPts val="0"/>
                        </a:spcBef>
                        <a:spcAft>
                          <a:spcPts val="0"/>
                        </a:spcAft>
                      </a:pPr>
                      <a:r>
                        <a:rPr lang="en-US" sz="1300">
                          <a:effectLst/>
                        </a:rPr>
                        <a:t>Excellent</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&lt;72</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&lt;77</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&lt;80</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&lt;82</a:t>
                      </a:r>
                      <a:endParaRPr lang="en-US" sz="1200">
                        <a:solidFill>
                          <a:srgbClr val="000000"/>
                        </a:solidFill>
                        <a:effectLst/>
                        <a:latin typeface="Times New Roman"/>
                        <a:ea typeface="SimSun"/>
                      </a:endParaRPr>
                    </a:p>
                  </a:txBody>
                  <a:tcPr marL="68580" marR="68580" marT="0" marB="0"/>
                </a:tc>
              </a:tr>
              <a:tr h="321945">
                <a:tc>
                  <a:txBody>
                    <a:bodyPr/>
                    <a:lstStyle/>
                    <a:p>
                      <a:pPr marL="0" marR="0" algn="ctr" rtl="0">
                        <a:lnSpc>
                          <a:spcPts val="1875"/>
                        </a:lnSpc>
                        <a:spcBef>
                          <a:spcPts val="0"/>
                        </a:spcBef>
                        <a:spcAft>
                          <a:spcPts val="0"/>
                        </a:spcAft>
                      </a:pPr>
                      <a:r>
                        <a:rPr lang="en-US" sz="1300">
                          <a:effectLst/>
                        </a:rPr>
                        <a:t>Very Good</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72-80</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77-81</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80-83</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82-85</a:t>
                      </a:r>
                      <a:endParaRPr lang="en-US" sz="1200">
                        <a:solidFill>
                          <a:srgbClr val="000000"/>
                        </a:solidFill>
                        <a:effectLst/>
                        <a:latin typeface="Times New Roman"/>
                        <a:ea typeface="SimSun"/>
                      </a:endParaRPr>
                    </a:p>
                  </a:txBody>
                  <a:tcPr marL="68580" marR="68580" marT="0" marB="0"/>
                </a:tc>
              </a:tr>
              <a:tr h="321945">
                <a:tc>
                  <a:txBody>
                    <a:bodyPr/>
                    <a:lstStyle/>
                    <a:p>
                      <a:pPr marL="0" marR="0" algn="ctr" rtl="0">
                        <a:lnSpc>
                          <a:spcPts val="1875"/>
                        </a:lnSpc>
                        <a:spcBef>
                          <a:spcPts val="0"/>
                        </a:spcBef>
                        <a:spcAft>
                          <a:spcPts val="0"/>
                        </a:spcAft>
                      </a:pPr>
                      <a:r>
                        <a:rPr lang="en-US" sz="1300">
                          <a:effectLst/>
                        </a:rPr>
                        <a:t>Good</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81-85</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82-86</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84-88</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86-90</a:t>
                      </a:r>
                      <a:endParaRPr lang="en-US" sz="1200">
                        <a:solidFill>
                          <a:srgbClr val="000000"/>
                        </a:solidFill>
                        <a:effectLst/>
                        <a:latin typeface="Times New Roman"/>
                        <a:ea typeface="SimSun"/>
                      </a:endParaRPr>
                    </a:p>
                  </a:txBody>
                  <a:tcPr marL="68580" marR="68580" marT="0" marB="0"/>
                </a:tc>
              </a:tr>
              <a:tr h="338455">
                <a:tc>
                  <a:txBody>
                    <a:bodyPr/>
                    <a:lstStyle/>
                    <a:p>
                      <a:pPr marL="0" marR="0" algn="ctr" rtl="0">
                        <a:lnSpc>
                          <a:spcPts val="1875"/>
                        </a:lnSpc>
                        <a:spcBef>
                          <a:spcPts val="0"/>
                        </a:spcBef>
                        <a:spcAft>
                          <a:spcPts val="0"/>
                        </a:spcAft>
                      </a:pPr>
                      <a:r>
                        <a:rPr lang="en-US" sz="1300">
                          <a:effectLst/>
                        </a:rPr>
                        <a:t>Fair</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86-93</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87-94</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87-96</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91-98</a:t>
                      </a:r>
                      <a:endParaRPr lang="en-US" sz="1200">
                        <a:solidFill>
                          <a:srgbClr val="000000"/>
                        </a:solidFill>
                        <a:effectLst/>
                        <a:latin typeface="Times New Roman"/>
                        <a:ea typeface="SimSun"/>
                      </a:endParaRPr>
                    </a:p>
                  </a:txBody>
                  <a:tcPr marL="68580" marR="68580" marT="0" marB="0"/>
                </a:tc>
              </a:tr>
              <a:tr h="321945">
                <a:tc>
                  <a:txBody>
                    <a:bodyPr/>
                    <a:lstStyle/>
                    <a:p>
                      <a:pPr marL="0" marR="0" algn="ctr" rtl="0">
                        <a:lnSpc>
                          <a:spcPts val="1875"/>
                        </a:lnSpc>
                        <a:spcBef>
                          <a:spcPts val="0"/>
                        </a:spcBef>
                        <a:spcAft>
                          <a:spcPts val="0"/>
                        </a:spcAft>
                      </a:pPr>
                      <a:r>
                        <a:rPr lang="en-US" sz="1300">
                          <a:effectLst/>
                        </a:rPr>
                        <a:t>Low</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94-102</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95-103</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97-104</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99-106</a:t>
                      </a:r>
                      <a:endParaRPr lang="en-US" sz="1200">
                        <a:solidFill>
                          <a:srgbClr val="000000"/>
                        </a:solidFill>
                        <a:effectLst/>
                        <a:latin typeface="Times New Roman"/>
                        <a:ea typeface="SimSun"/>
                      </a:endParaRPr>
                    </a:p>
                  </a:txBody>
                  <a:tcPr marL="68580" marR="68580" marT="0" marB="0"/>
                </a:tc>
              </a:tr>
              <a:tr h="321945">
                <a:tc>
                  <a:txBody>
                    <a:bodyPr/>
                    <a:lstStyle/>
                    <a:p>
                      <a:pPr marL="0" marR="0" algn="ctr" rtl="0">
                        <a:lnSpc>
                          <a:spcPts val="1875"/>
                        </a:lnSpc>
                        <a:spcBef>
                          <a:spcPts val="0"/>
                        </a:spcBef>
                        <a:spcAft>
                          <a:spcPts val="0"/>
                        </a:spcAft>
                      </a:pPr>
                      <a:r>
                        <a:rPr lang="en-US" sz="1300">
                          <a:effectLst/>
                        </a:rPr>
                        <a:t>Poor</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&gt;102</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&gt;103</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a:effectLst/>
                        </a:rPr>
                        <a:t>&gt;104</a:t>
                      </a:r>
                      <a:endParaRPr lang="en-US" sz="1200">
                        <a:solidFill>
                          <a:srgbClr val="000000"/>
                        </a:solidFill>
                        <a:effectLst/>
                        <a:latin typeface="Times New Roman"/>
                        <a:ea typeface="SimSun"/>
                      </a:endParaRPr>
                    </a:p>
                  </a:txBody>
                  <a:tcPr marL="68580" marR="68580" marT="0" marB="0"/>
                </a:tc>
                <a:tc>
                  <a:txBody>
                    <a:bodyPr/>
                    <a:lstStyle/>
                    <a:p>
                      <a:pPr marL="0" marR="0" algn="ctr" rtl="0">
                        <a:lnSpc>
                          <a:spcPts val="1875"/>
                        </a:lnSpc>
                        <a:spcBef>
                          <a:spcPts val="0"/>
                        </a:spcBef>
                        <a:spcAft>
                          <a:spcPts val="0"/>
                        </a:spcAft>
                      </a:pPr>
                      <a:r>
                        <a:rPr lang="en-US" sz="1300" dirty="0">
                          <a:effectLst/>
                        </a:rPr>
                        <a:t>&gt;106</a:t>
                      </a:r>
                      <a:endParaRPr lang="en-US" sz="1200" dirty="0">
                        <a:solidFill>
                          <a:srgbClr val="000000"/>
                        </a:solidFill>
                        <a:effectLst/>
                        <a:latin typeface="Times New Roman"/>
                        <a:ea typeface="SimSun"/>
                      </a:endParaRPr>
                    </a:p>
                  </a:txBody>
                  <a:tcPr marL="68580" marR="68580" marT="0" marB="0"/>
                </a:tc>
              </a:tr>
            </a:tbl>
          </a:graphicData>
        </a:graphic>
      </p:graphicFrame>
    </p:spTree>
    <p:extLst>
      <p:ext uri="{BB962C8B-B14F-4D97-AF65-F5344CB8AC3E}">
        <p14:creationId xmlns:p14="http://schemas.microsoft.com/office/powerpoint/2010/main" val="197508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30188"/>
            <a:ext cx="7162800" cy="6408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43980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09600" y="76200"/>
            <a:ext cx="7848600" cy="2954655"/>
          </a:xfrm>
          <a:prstGeom prst="rect">
            <a:avLst/>
          </a:prstGeom>
        </p:spPr>
        <p:txBody>
          <a:bodyPr wrap="square">
            <a:spAutoFit/>
          </a:bodyPr>
          <a:lstStyle/>
          <a:p>
            <a:r>
              <a:rPr lang="ar-SA" sz="2400" b="1" dirty="0"/>
              <a:t>-</a:t>
            </a:r>
            <a:r>
              <a:rPr lang="ar-SA" sz="2400" b="1" dirty="0" err="1"/>
              <a:t>اختبارركض</a:t>
            </a:r>
            <a:r>
              <a:rPr lang="ar-SA" sz="2400" b="1" dirty="0"/>
              <a:t> ( 30م ) من البداية الواطئة ( الجلوس)</a:t>
            </a:r>
          </a:p>
          <a:p>
            <a:r>
              <a:rPr lang="ar-SA" dirty="0"/>
              <a:t>الغرض من الاختبار : قياس السرعة الانتقالية . </a:t>
            </a:r>
          </a:p>
          <a:p>
            <a:r>
              <a:rPr lang="ar-SA" dirty="0"/>
              <a:t>الأدوات : ساعة إيقاف، خطان متوازيان مرسومان على الأرض المسافة بينهما ( 30م)، صافرة، شريط قياس.</a:t>
            </a:r>
          </a:p>
          <a:p>
            <a:r>
              <a:rPr lang="ar-SA" dirty="0"/>
              <a:t>مواصفات الأداء                             </a:t>
            </a:r>
          </a:p>
          <a:p>
            <a:r>
              <a:rPr lang="ar-SA" dirty="0"/>
              <a:t>يأخذ المختبر وضع البداية الواطئة ( كالتي تكون في العاب الساحة والميدان ) خلف الخط الأول وعند سماع صافرة البداية يقوم بالركض إلى أن يجتاز الخط الثاني ،يحتسب الزمن الذي قطعه المختبر ابتداء من الخط الاول، </a:t>
            </a:r>
            <a:r>
              <a:rPr lang="ar-SA" dirty="0" smtClean="0"/>
              <a:t>وحتى </a:t>
            </a:r>
            <a:r>
              <a:rPr lang="ar-SA" dirty="0"/>
              <a:t>اجتيازه الخط الثاني        . </a:t>
            </a:r>
          </a:p>
          <a:p>
            <a:r>
              <a:rPr lang="ar-SA" dirty="0"/>
              <a:t>الشروط : يسمح للمختبر بأداء محاولتين، </a:t>
            </a:r>
            <a:r>
              <a:rPr lang="ar-SA" dirty="0" err="1"/>
              <a:t>بعدإعطائه</a:t>
            </a:r>
            <a:r>
              <a:rPr lang="ar-SA" dirty="0"/>
              <a:t> راحة بينية مناسبة . </a:t>
            </a:r>
          </a:p>
          <a:p>
            <a:r>
              <a:rPr lang="ar-SA" dirty="0"/>
              <a:t>التسجيل : يسجل للمختبر أفضل زمن سجله من المحاولتين في قطع مسافة ( 30م)</a:t>
            </a:r>
          </a:p>
        </p:txBody>
      </p:sp>
      <p:sp>
        <p:nvSpPr>
          <p:cNvPr id="5" name="مستطيل 4"/>
          <p:cNvSpPr/>
          <p:nvPr/>
        </p:nvSpPr>
        <p:spPr>
          <a:xfrm>
            <a:off x="609600" y="3048000"/>
            <a:ext cx="8077200" cy="3508653"/>
          </a:xfrm>
          <a:prstGeom prst="rect">
            <a:avLst/>
          </a:prstGeom>
        </p:spPr>
        <p:txBody>
          <a:bodyPr wrap="square">
            <a:spAutoFit/>
          </a:bodyPr>
          <a:lstStyle/>
          <a:p>
            <a:pPr algn="ctr"/>
            <a:r>
              <a:rPr lang="ar-SA" sz="2400" b="1" dirty="0"/>
              <a:t>اختبار العدو50 ياردة      :   </a:t>
            </a:r>
          </a:p>
          <a:p>
            <a:r>
              <a:rPr lang="ar-SA" dirty="0"/>
              <a:t>الغرض من الاختبار : قياس السرعة الانتقالية . </a:t>
            </a:r>
          </a:p>
          <a:p>
            <a:r>
              <a:rPr lang="ar-SA" dirty="0"/>
              <a:t>الإجراءات: </a:t>
            </a:r>
          </a:p>
          <a:p>
            <a:r>
              <a:rPr lang="ar-SA" dirty="0"/>
              <a:t>ـ-يفضل اشتراك اثنين من المتسابقين . </a:t>
            </a:r>
          </a:p>
          <a:p>
            <a:r>
              <a:rPr lang="ar-SA" dirty="0"/>
              <a:t>-ـتحدد منطقة للسباق بخطين احدهما للبداية والأخر للنهاية بحيث تكون المسافة بينهما45.72م . </a:t>
            </a:r>
          </a:p>
          <a:p>
            <a:r>
              <a:rPr lang="ar-SA" dirty="0"/>
              <a:t>-ـيقف المتسابقون خلف خط البداية في وضع الاستعداد . </a:t>
            </a:r>
          </a:p>
          <a:p>
            <a:r>
              <a:rPr lang="ar-SA" dirty="0"/>
              <a:t>-ـيقوم منظم السباق برفع يده وينادي : ( أستعد ) ثم يخفض ذراعه ويأمر بالانطلاق وتلك علامة بداية حساب الزمن وتشغيل ساعة الإيقاف . </a:t>
            </a:r>
          </a:p>
          <a:p>
            <a:r>
              <a:rPr lang="ar-SA" dirty="0"/>
              <a:t>-ـيجري المختبر بأقصى سرعة لديه لقطع خط النهاية . </a:t>
            </a:r>
          </a:p>
          <a:p>
            <a:r>
              <a:rPr lang="ar-SA" dirty="0"/>
              <a:t>حساب الدرجة : </a:t>
            </a:r>
          </a:p>
          <a:p>
            <a:r>
              <a:rPr lang="ar-SA" dirty="0"/>
              <a:t>نتيجة السباق تحسب على أساس الوقت الذي استغرقه المتسابق من لحظة اشارة البدء حتى عبور خط النهاية ويسجل الزمن لأقرب 0.1 من الثانية . </a:t>
            </a:r>
          </a:p>
        </p:txBody>
      </p:sp>
    </p:spTree>
    <p:extLst>
      <p:ext uri="{BB962C8B-B14F-4D97-AF65-F5344CB8AC3E}">
        <p14:creationId xmlns:p14="http://schemas.microsoft.com/office/powerpoint/2010/main" val="1693742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685800" y="381000"/>
            <a:ext cx="7620000" cy="2123658"/>
          </a:xfrm>
          <a:prstGeom prst="rect">
            <a:avLst/>
          </a:prstGeom>
        </p:spPr>
        <p:txBody>
          <a:bodyPr wrap="square">
            <a:spAutoFit/>
          </a:bodyPr>
          <a:lstStyle/>
          <a:p>
            <a:r>
              <a:rPr lang="ar-SA" sz="2400" b="1" dirty="0"/>
              <a:t>اختبار الجري لمسافة (100):</a:t>
            </a:r>
          </a:p>
          <a:p>
            <a:r>
              <a:rPr lang="ar-SA" dirty="0"/>
              <a:t>من نفس تعليمات الاختبار السابق ولكن البدء من الوضع المنخفض.</a:t>
            </a:r>
          </a:p>
          <a:p>
            <a:r>
              <a:rPr lang="ar-SA" dirty="0"/>
              <a:t>- مستويات الاختبار :</a:t>
            </a:r>
          </a:p>
          <a:p>
            <a:r>
              <a:rPr lang="ar-SA" dirty="0"/>
              <a:t>- دولي (</a:t>
            </a:r>
            <a:r>
              <a:rPr lang="ar-SA" dirty="0" err="1"/>
              <a:t>جيدجدا</a:t>
            </a:r>
            <a:r>
              <a:rPr lang="ar-SA" dirty="0"/>
              <a:t>): من10 -11ثانية.</a:t>
            </a:r>
          </a:p>
          <a:p>
            <a:r>
              <a:rPr lang="ar-SA" dirty="0"/>
              <a:t>- محلي (جيد):  من11-12ثانية.</a:t>
            </a:r>
          </a:p>
          <a:p>
            <a:r>
              <a:rPr lang="ar-SA" dirty="0"/>
              <a:t>- متوسط :     من12-13ثانية.(أمر الله </a:t>
            </a:r>
            <a:r>
              <a:rPr lang="ar-SA" dirty="0" err="1"/>
              <a:t>البساطي</a:t>
            </a:r>
            <a:r>
              <a:rPr lang="ar-SA" dirty="0"/>
              <a:t>، 2001، ص258- 260)</a:t>
            </a:r>
          </a:p>
          <a:p>
            <a:endParaRPr lang="ar-SA" dirty="0"/>
          </a:p>
        </p:txBody>
      </p:sp>
    </p:spTree>
    <p:extLst>
      <p:ext uri="{BB962C8B-B14F-4D97-AF65-F5344CB8AC3E}">
        <p14:creationId xmlns:p14="http://schemas.microsoft.com/office/powerpoint/2010/main" val="810903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87362"/>
          </a:xfrm>
        </p:spPr>
        <p:txBody>
          <a:bodyPr>
            <a:normAutofit fontScale="90000"/>
          </a:bodyPr>
          <a:lstStyle/>
          <a:p>
            <a:r>
              <a:rPr lang="ar-DZ" b="1" dirty="0"/>
              <a:t>تنقسم الاختبارات حسب الاتي:</a:t>
            </a:r>
            <a:endParaRPr lang="ar-SA" dirty="0"/>
          </a:p>
        </p:txBody>
      </p:sp>
      <p:sp>
        <p:nvSpPr>
          <p:cNvPr id="4" name="مستطيل 3"/>
          <p:cNvSpPr/>
          <p:nvPr/>
        </p:nvSpPr>
        <p:spPr>
          <a:xfrm>
            <a:off x="4207996" y="1262309"/>
            <a:ext cx="1508746"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ar-SA" dirty="0" smtClean="0"/>
              <a:t>وفق لميدان القياس</a:t>
            </a:r>
            <a:endParaRPr lang="ar-SA" dirty="0"/>
          </a:p>
        </p:txBody>
      </p:sp>
      <p:sp>
        <p:nvSpPr>
          <p:cNvPr id="5" name="مستطيل 4"/>
          <p:cNvSpPr/>
          <p:nvPr/>
        </p:nvSpPr>
        <p:spPr>
          <a:xfrm>
            <a:off x="6634500" y="2057400"/>
            <a:ext cx="2167645"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ar-SA" dirty="0" smtClean="0"/>
              <a:t>المقاييس العقلية والمعرفية</a:t>
            </a:r>
          </a:p>
          <a:p>
            <a:r>
              <a:rPr lang="ar-DZ" u="sng" dirty="0"/>
              <a:t>الامتحانات وغيرها</a:t>
            </a:r>
            <a:endParaRPr lang="ar-SA" dirty="0"/>
          </a:p>
        </p:txBody>
      </p:sp>
      <p:sp>
        <p:nvSpPr>
          <p:cNvPr id="6" name="مستطيل 5"/>
          <p:cNvSpPr/>
          <p:nvPr/>
        </p:nvSpPr>
        <p:spPr>
          <a:xfrm>
            <a:off x="3217340" y="2066318"/>
            <a:ext cx="2941831"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ar-SA" dirty="0" smtClean="0"/>
              <a:t>اختبارات القدرات</a:t>
            </a:r>
          </a:p>
          <a:p>
            <a:r>
              <a:rPr lang="ar-DZ" u="sng" dirty="0"/>
              <a:t>قدرات بدنية كالياقة البدنية والمهارات </a:t>
            </a:r>
            <a:endParaRPr lang="ar-SA" dirty="0"/>
          </a:p>
        </p:txBody>
      </p:sp>
      <p:sp>
        <p:nvSpPr>
          <p:cNvPr id="7" name="مستطيل 6"/>
          <p:cNvSpPr/>
          <p:nvPr/>
        </p:nvSpPr>
        <p:spPr>
          <a:xfrm>
            <a:off x="637838" y="1881652"/>
            <a:ext cx="2063257"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ar-SA" dirty="0" smtClean="0"/>
              <a:t>اختبارات الاستعدادات:</a:t>
            </a:r>
          </a:p>
          <a:p>
            <a:r>
              <a:rPr lang="ar-DZ" u="sng" dirty="0"/>
              <a:t>اختبار القبول </a:t>
            </a:r>
            <a:r>
              <a:rPr lang="ar-SA" u="sng" dirty="0" smtClean="0"/>
              <a:t> في </a:t>
            </a:r>
            <a:r>
              <a:rPr lang="en-US" u="sng" dirty="0" err="1" smtClean="0"/>
              <a:t>staps</a:t>
            </a:r>
            <a:r>
              <a:rPr lang="ar-SA" dirty="0" smtClean="0"/>
              <a:t> </a:t>
            </a:r>
            <a:endParaRPr lang="ar-SA" dirty="0"/>
          </a:p>
        </p:txBody>
      </p:sp>
      <p:sp>
        <p:nvSpPr>
          <p:cNvPr id="8" name="مستطيل 7"/>
          <p:cNvSpPr/>
          <p:nvPr/>
        </p:nvSpPr>
        <p:spPr>
          <a:xfrm>
            <a:off x="4010789" y="3124200"/>
            <a:ext cx="1122422"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ar-SA" dirty="0" smtClean="0"/>
              <a:t>وفقل للمختبر</a:t>
            </a:r>
            <a:endParaRPr lang="ar-SA" dirty="0"/>
          </a:p>
        </p:txBody>
      </p:sp>
      <p:sp>
        <p:nvSpPr>
          <p:cNvPr id="10" name="مستطيل 9"/>
          <p:cNvSpPr/>
          <p:nvPr/>
        </p:nvSpPr>
        <p:spPr>
          <a:xfrm>
            <a:off x="7000571" y="3669268"/>
            <a:ext cx="1305229"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ar-DZ" b="1" dirty="0"/>
              <a:t>اختبارات </a:t>
            </a:r>
            <a:r>
              <a:rPr lang="ar-DZ" b="1" dirty="0" smtClean="0"/>
              <a:t>فردية</a:t>
            </a:r>
            <a:endParaRPr lang="ar-SA" b="1" dirty="0" smtClean="0"/>
          </a:p>
          <a:p>
            <a:r>
              <a:rPr lang="ar-SA" b="1" dirty="0" smtClean="0"/>
              <a:t>100م </a:t>
            </a:r>
            <a:endParaRPr lang="ar-SA" dirty="0"/>
          </a:p>
        </p:txBody>
      </p:sp>
      <p:sp>
        <p:nvSpPr>
          <p:cNvPr id="11" name="مستطيل 10"/>
          <p:cNvSpPr/>
          <p:nvPr/>
        </p:nvSpPr>
        <p:spPr>
          <a:xfrm>
            <a:off x="1214295" y="3581400"/>
            <a:ext cx="1452705"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ar-DZ" b="1" dirty="0"/>
              <a:t>اختبارات </a:t>
            </a:r>
            <a:r>
              <a:rPr lang="ar-DZ" b="1" dirty="0" smtClean="0"/>
              <a:t>جماعية</a:t>
            </a:r>
            <a:endParaRPr lang="ar-SA" b="1" dirty="0" smtClean="0"/>
          </a:p>
          <a:p>
            <a:r>
              <a:rPr lang="ar-SA" b="1" dirty="0" smtClean="0"/>
              <a:t>400م تتابع</a:t>
            </a:r>
            <a:endParaRPr lang="ar-SA" dirty="0"/>
          </a:p>
        </p:txBody>
      </p:sp>
      <p:sp>
        <p:nvSpPr>
          <p:cNvPr id="12" name="مستطيل 11"/>
          <p:cNvSpPr/>
          <p:nvPr/>
        </p:nvSpPr>
        <p:spPr>
          <a:xfrm>
            <a:off x="3460959" y="4431268"/>
            <a:ext cx="2222082"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ar-SA" dirty="0" smtClean="0"/>
              <a:t>وفقا لأسلوب تطبيق الاختبار</a:t>
            </a:r>
            <a:endParaRPr lang="ar-SA" dirty="0"/>
          </a:p>
        </p:txBody>
      </p:sp>
      <p:sp>
        <p:nvSpPr>
          <p:cNvPr id="13" name="مستطيل 12"/>
          <p:cNvSpPr/>
          <p:nvPr/>
        </p:nvSpPr>
        <p:spPr>
          <a:xfrm>
            <a:off x="6159171" y="5257800"/>
            <a:ext cx="2146629"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SA" dirty="0" smtClean="0"/>
              <a:t>كتابية:</a:t>
            </a:r>
          </a:p>
          <a:p>
            <a:r>
              <a:rPr lang="ar-DZ" dirty="0"/>
              <a:t>اختبارات الورقة والقلم</a:t>
            </a:r>
            <a:r>
              <a:rPr lang="ar-SA" dirty="0" smtClean="0"/>
              <a:t> </a:t>
            </a:r>
          </a:p>
          <a:p>
            <a:endParaRPr lang="ar-SA" dirty="0"/>
          </a:p>
        </p:txBody>
      </p:sp>
      <p:sp>
        <p:nvSpPr>
          <p:cNvPr id="14" name="مستطيل 13"/>
          <p:cNvSpPr/>
          <p:nvPr/>
        </p:nvSpPr>
        <p:spPr>
          <a:xfrm>
            <a:off x="2701095" y="5269467"/>
            <a:ext cx="3015646"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SA" dirty="0" smtClean="0"/>
              <a:t>عملية</a:t>
            </a:r>
          </a:p>
          <a:p>
            <a:r>
              <a:rPr lang="ar-DZ" u="sng" dirty="0" smtClean="0"/>
              <a:t>مثل اختبارات قياس القدرات البدنية أو </a:t>
            </a:r>
            <a:r>
              <a:rPr lang="ar-DZ" u="sng" dirty="0" err="1" smtClean="0"/>
              <a:t>المهارية</a:t>
            </a:r>
            <a:endParaRPr lang="ar-SA" dirty="0"/>
          </a:p>
        </p:txBody>
      </p:sp>
      <p:sp>
        <p:nvSpPr>
          <p:cNvPr id="16" name="مستطيل 15"/>
          <p:cNvSpPr/>
          <p:nvPr/>
        </p:nvSpPr>
        <p:spPr>
          <a:xfrm>
            <a:off x="152335" y="5421868"/>
            <a:ext cx="2124364"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ar-SA" dirty="0" smtClean="0"/>
              <a:t>اختبارات الأجهزة العلمية</a:t>
            </a:r>
          </a:p>
          <a:p>
            <a:endParaRPr lang="ar-SA" dirty="0"/>
          </a:p>
        </p:txBody>
      </p:sp>
      <p:sp>
        <p:nvSpPr>
          <p:cNvPr id="17" name="سهم منحني 16"/>
          <p:cNvSpPr/>
          <p:nvPr/>
        </p:nvSpPr>
        <p:spPr>
          <a:xfrm flipH="1">
            <a:off x="5943597" y="1262309"/>
            <a:ext cx="1288885" cy="63916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8" name="سهم منحني 17"/>
          <p:cNvSpPr/>
          <p:nvPr/>
        </p:nvSpPr>
        <p:spPr>
          <a:xfrm>
            <a:off x="1986040" y="1262309"/>
            <a:ext cx="2221956" cy="63916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9" name="سهم منحني 18"/>
          <p:cNvSpPr/>
          <p:nvPr/>
        </p:nvSpPr>
        <p:spPr>
          <a:xfrm flipH="1">
            <a:off x="5133211" y="3291382"/>
            <a:ext cx="2251670" cy="3195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0" name="سهم منحني 19"/>
          <p:cNvSpPr/>
          <p:nvPr/>
        </p:nvSpPr>
        <p:spPr>
          <a:xfrm>
            <a:off x="1905000" y="3244333"/>
            <a:ext cx="2105789" cy="3195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1" name="سهم منحني 20"/>
          <p:cNvSpPr/>
          <p:nvPr/>
        </p:nvSpPr>
        <p:spPr>
          <a:xfrm flipH="1">
            <a:off x="5749330" y="4557217"/>
            <a:ext cx="2251670" cy="71225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3" name="سهم منحني 22"/>
          <p:cNvSpPr/>
          <p:nvPr/>
        </p:nvSpPr>
        <p:spPr>
          <a:xfrm>
            <a:off x="1323211" y="4557217"/>
            <a:ext cx="2105789" cy="7005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24" name="سهم إلى الأعلى والأسفل 23"/>
          <p:cNvSpPr/>
          <p:nvPr/>
        </p:nvSpPr>
        <p:spPr>
          <a:xfrm>
            <a:off x="4419600" y="4800600"/>
            <a:ext cx="152400" cy="457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سهم إلى الأعلى والأسفل 25"/>
          <p:cNvSpPr/>
          <p:nvPr/>
        </p:nvSpPr>
        <p:spPr>
          <a:xfrm>
            <a:off x="4572000" y="1600200"/>
            <a:ext cx="152400" cy="45720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4083880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5563"/>
            <a:ext cx="8382000" cy="698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56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474345"/>
            <a:ext cx="8991600" cy="5416868"/>
          </a:xfrm>
          <a:prstGeom prst="rect">
            <a:avLst/>
          </a:prstGeom>
        </p:spPr>
        <p:txBody>
          <a:bodyPr wrap="square">
            <a:spAutoFit/>
          </a:bodyPr>
          <a:lstStyle/>
          <a:p>
            <a:pPr algn="ctr"/>
            <a:r>
              <a:rPr lang="ar-SA" sz="2800" b="1" dirty="0"/>
              <a:t>-اختبار العدو 60 متر</a:t>
            </a:r>
          </a:p>
          <a:p>
            <a:r>
              <a:rPr lang="ar-SA" sz="2000" dirty="0"/>
              <a:t>الهدف من الاختبار: قياس السرعة.</a:t>
            </a:r>
          </a:p>
          <a:p>
            <a:r>
              <a:rPr lang="ar-SA" sz="2000" dirty="0"/>
              <a:t>الأدوات المستخدمة:</a:t>
            </a:r>
          </a:p>
          <a:p>
            <a:r>
              <a:rPr lang="ar-SA" sz="2000" dirty="0"/>
              <a:t> أقماع، شريط قياس، ملعب كرة القدم، ساعة إيقاف، محكمين، صفارة.</a:t>
            </a:r>
          </a:p>
          <a:p>
            <a:r>
              <a:rPr lang="ar-SA" sz="2000" dirty="0"/>
              <a:t>طريقة الأداء:</a:t>
            </a:r>
          </a:p>
          <a:p>
            <a:r>
              <a:rPr lang="ar-SA" sz="2000" dirty="0"/>
              <a:t>	يقف المفحوص خلف خط البداية في وضع البدء العالي.</a:t>
            </a:r>
          </a:p>
          <a:p>
            <a:r>
              <a:rPr lang="ar-SA" sz="2000" dirty="0"/>
              <a:t>	يقوم المسؤول عن التسجيل الزمن بإعطاء إشارة البدء مع اطلاق صافرة البدء، إذ يقوم الميقاتي بتشغيل الساعة، وإيقافها لحظة قطع المفحوصين خط النهاية.</a:t>
            </a:r>
          </a:p>
          <a:p>
            <a:r>
              <a:rPr lang="ar-SA" sz="2000" dirty="0"/>
              <a:t>شروط الاختبار:</a:t>
            </a:r>
          </a:p>
          <a:p>
            <a:r>
              <a:rPr lang="ar-SA" sz="2000" dirty="0"/>
              <a:t>	الاحماء المناسب.</a:t>
            </a:r>
          </a:p>
          <a:p>
            <a:r>
              <a:rPr lang="ar-SA" sz="2000" dirty="0"/>
              <a:t>	إعطاء فترة راحة (5) دقائق للمحاولة الأخرى.</a:t>
            </a:r>
          </a:p>
          <a:p>
            <a:r>
              <a:rPr lang="ar-SA" sz="2000" dirty="0"/>
              <a:t>	العدو من وضع البدء العالي.</a:t>
            </a:r>
          </a:p>
          <a:p>
            <a:r>
              <a:rPr lang="ar-SA" sz="2000" dirty="0"/>
              <a:t>	تحديد مسار العدو بالأقماع.</a:t>
            </a:r>
          </a:p>
          <a:p>
            <a:r>
              <a:rPr lang="ar-SA" sz="2000" dirty="0"/>
              <a:t>	يسجل لكل مفحوص محاولتان.</a:t>
            </a:r>
          </a:p>
          <a:p>
            <a:r>
              <a:rPr lang="ar-SA" sz="2000" dirty="0"/>
              <a:t>التسجيل:</a:t>
            </a:r>
          </a:p>
          <a:p>
            <a:r>
              <a:rPr lang="ar-SA" sz="2000" dirty="0"/>
              <a:t>	يتم حساب الزمن بين خط البداية وخط النهاية في كلتا المحاولتين.</a:t>
            </a:r>
          </a:p>
          <a:p>
            <a:r>
              <a:rPr lang="ar-SA" sz="2000" dirty="0" smtClean="0"/>
              <a:t>يتم </a:t>
            </a:r>
            <a:r>
              <a:rPr lang="ar-SA" sz="2000" dirty="0"/>
              <a:t>احتساب زمن أفضل محاولة.</a:t>
            </a:r>
          </a:p>
        </p:txBody>
      </p:sp>
    </p:spTree>
    <p:extLst>
      <p:ext uri="{BB962C8B-B14F-4D97-AF65-F5344CB8AC3E}">
        <p14:creationId xmlns:p14="http://schemas.microsoft.com/office/powerpoint/2010/main" val="11405182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81000" y="152400"/>
            <a:ext cx="8534400" cy="6432530"/>
          </a:xfrm>
          <a:prstGeom prst="rect">
            <a:avLst/>
          </a:prstGeom>
        </p:spPr>
        <p:txBody>
          <a:bodyPr wrap="square">
            <a:spAutoFit/>
          </a:bodyPr>
          <a:lstStyle/>
          <a:p>
            <a:pPr algn="ctr"/>
            <a:r>
              <a:rPr lang="ar-SA" sz="2800" b="1" dirty="0"/>
              <a:t>-اختبار العدو 30 متر:</a:t>
            </a:r>
          </a:p>
          <a:p>
            <a:r>
              <a:rPr lang="ar-SA" sz="2400" dirty="0"/>
              <a:t>الهدف من الاختبار: قياس السرعة.</a:t>
            </a:r>
          </a:p>
          <a:p>
            <a:r>
              <a:rPr lang="ar-SA" sz="2400" dirty="0"/>
              <a:t>الأدوات المستخدمة: </a:t>
            </a:r>
          </a:p>
          <a:p>
            <a:r>
              <a:rPr lang="ar-SA" sz="2400" dirty="0"/>
              <a:t>أقماع، شريط قياس، ملعب كرة القدم، ساعة إيقاف، محكمين، صفارة.</a:t>
            </a:r>
          </a:p>
          <a:p>
            <a:r>
              <a:rPr lang="ar-SA" sz="2400" dirty="0"/>
              <a:t>طريقة الأداء:</a:t>
            </a:r>
          </a:p>
          <a:p>
            <a:r>
              <a:rPr lang="ar-SA" sz="2400" dirty="0"/>
              <a:t>	يقف المفحوص خلف خط البداية في وضع البدء العالي.</a:t>
            </a:r>
          </a:p>
          <a:p>
            <a:r>
              <a:rPr lang="ar-SA" sz="2400" dirty="0"/>
              <a:t>	يقوم المسؤول عن التسجيل الزمن بإعطاء إشارة البدء مع اطلاق صافرة البدء، إذ يقوم الميقاتي بتشغيل الساعة، وإيقافها لحظة قطع المفحوصين خط النهاية.</a:t>
            </a:r>
          </a:p>
          <a:p>
            <a:r>
              <a:rPr lang="ar-SA" sz="2400" dirty="0"/>
              <a:t>شروط الاختبار:</a:t>
            </a:r>
          </a:p>
          <a:p>
            <a:r>
              <a:rPr lang="ar-SA" sz="2400" dirty="0"/>
              <a:t>	الاحماء المناسب.</a:t>
            </a:r>
          </a:p>
          <a:p>
            <a:r>
              <a:rPr lang="ar-SA" sz="2400" dirty="0"/>
              <a:t>	إعطاء فترة راحة (5) دقائق للمحاولة الأخرى.</a:t>
            </a:r>
          </a:p>
          <a:p>
            <a:r>
              <a:rPr lang="ar-SA" sz="2400" dirty="0"/>
              <a:t>	العدو من وضع البدء العالي.</a:t>
            </a:r>
          </a:p>
          <a:p>
            <a:r>
              <a:rPr lang="ar-SA" sz="2400" dirty="0"/>
              <a:t>	تحديد مسار العدو بالأقماع.</a:t>
            </a:r>
          </a:p>
          <a:p>
            <a:r>
              <a:rPr lang="ar-SA" sz="2400" dirty="0"/>
              <a:t>	يسجل لكل مفحوص محاولتان.</a:t>
            </a:r>
          </a:p>
          <a:p>
            <a:r>
              <a:rPr lang="ar-SA" sz="2400" dirty="0"/>
              <a:t>التسجيل:</a:t>
            </a:r>
          </a:p>
          <a:p>
            <a:r>
              <a:rPr lang="ar-SA" sz="2400" dirty="0"/>
              <a:t>	يتم حساب الزمن بين خط البداية وخط النهاية في كلتا المحاولتين</a:t>
            </a:r>
            <a:r>
              <a:rPr lang="ar-SA" sz="2400" dirty="0" smtClean="0"/>
              <a:t>.</a:t>
            </a:r>
          </a:p>
          <a:p>
            <a:r>
              <a:rPr lang="ar-DZ" sz="2400" dirty="0"/>
              <a:t>يتم احتساب زمن أفضل محاولة</a:t>
            </a:r>
            <a:endParaRPr lang="ar-SA" sz="2400" dirty="0"/>
          </a:p>
        </p:txBody>
      </p:sp>
    </p:spTree>
    <p:extLst>
      <p:ext uri="{BB962C8B-B14F-4D97-AF65-F5344CB8AC3E}">
        <p14:creationId xmlns:p14="http://schemas.microsoft.com/office/powerpoint/2010/main" val="223967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81000" y="228600"/>
            <a:ext cx="8305800" cy="2985433"/>
          </a:xfrm>
          <a:prstGeom prst="rect">
            <a:avLst/>
          </a:prstGeom>
        </p:spPr>
        <p:txBody>
          <a:bodyPr wrap="square">
            <a:spAutoFit/>
          </a:bodyPr>
          <a:lstStyle/>
          <a:p>
            <a:pPr algn="ctr"/>
            <a:r>
              <a:rPr lang="ar-SA" sz="2800" b="1" dirty="0"/>
              <a:t>اختبار العدو لعشر ثواني:</a:t>
            </a:r>
          </a:p>
          <a:p>
            <a:r>
              <a:rPr lang="ar-SA" sz="2000" dirty="0"/>
              <a:t>الغرض من الاختبار: قياس السرعة.</a:t>
            </a:r>
          </a:p>
          <a:p>
            <a:r>
              <a:rPr lang="ar-SA" sz="2000" dirty="0"/>
              <a:t>الأدوات:</a:t>
            </a:r>
          </a:p>
          <a:p>
            <a:r>
              <a:rPr lang="ar-SA" sz="2000" dirty="0"/>
              <a:t> ساعة إيقاف، طريق مستوي يحدد في أوله خط بداية.</a:t>
            </a:r>
          </a:p>
          <a:p>
            <a:r>
              <a:rPr lang="ar-SA" sz="2000" dirty="0"/>
              <a:t>مواصفات الأداء:</a:t>
            </a:r>
          </a:p>
          <a:p>
            <a:r>
              <a:rPr lang="ar-SA" sz="2000" dirty="0"/>
              <a:t> يقف المختبر خلف خط البداية، عند سماع إشارة البدء يقوم بالعدو لمدة عشر ثواني، تنتهي عند سماع إشارة من الحكم.</a:t>
            </a:r>
          </a:p>
          <a:p>
            <a:r>
              <a:rPr lang="ar-SA" sz="2000" dirty="0"/>
              <a:t>التسجيل:</a:t>
            </a:r>
          </a:p>
          <a:p>
            <a:r>
              <a:rPr lang="ar-SA" sz="2000" dirty="0"/>
              <a:t> تحسب المسافة التي استطاع المختبر أن يعدوها في الزمن المقرر 10 ثواني</a:t>
            </a:r>
          </a:p>
        </p:txBody>
      </p:sp>
    </p:spTree>
    <p:extLst>
      <p:ext uri="{BB962C8B-B14F-4D97-AF65-F5344CB8AC3E}">
        <p14:creationId xmlns:p14="http://schemas.microsoft.com/office/powerpoint/2010/main" val="1183615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533400" y="457200"/>
            <a:ext cx="8305800" cy="2862322"/>
          </a:xfrm>
          <a:prstGeom prst="rect">
            <a:avLst/>
          </a:prstGeom>
        </p:spPr>
        <p:txBody>
          <a:bodyPr wrap="square">
            <a:spAutoFit/>
          </a:bodyPr>
          <a:lstStyle/>
          <a:p>
            <a:r>
              <a:rPr lang="ar-SA" b="1" u="sng" dirty="0"/>
              <a:t>اختبار كوسمين</a:t>
            </a:r>
            <a:r>
              <a:rPr lang="en-US" b="1" u="sng" dirty="0"/>
              <a:t> Kosmin</a:t>
            </a:r>
            <a:endParaRPr lang="en-US" dirty="0"/>
          </a:p>
          <a:p>
            <a:r>
              <a:rPr lang="ar-SA" dirty="0"/>
              <a:t>ابتكر اختبار كوسمين </a:t>
            </a:r>
            <a:r>
              <a:rPr lang="en-US" dirty="0"/>
              <a:t>Kosmin </a:t>
            </a:r>
            <a:r>
              <a:rPr lang="ar-SA" dirty="0"/>
              <a:t>‏ في الاتحاد السوفيتي السابق لكي يكون اختبار المسابقة الخاص للطاقة اللاهوائية والتحمل وهى مجموعة من أفضل الاختبارات الميدانية للاعبي المسافات المتوسطة ، وعرف اختبار كوسمين </a:t>
            </a:r>
            <a:r>
              <a:rPr lang="en-US" dirty="0"/>
              <a:t>Kosmin </a:t>
            </a:r>
            <a:r>
              <a:rPr lang="ar-SA" dirty="0"/>
              <a:t>‏ في الدول الغربية في أواخر السبعينات عندما قدمه المدرب الشهير </a:t>
            </a:r>
            <a:r>
              <a:rPr lang="en-US" dirty="0"/>
              <a:t>Frank </a:t>
            </a:r>
            <a:r>
              <a:rPr lang="en-US" dirty="0" err="1"/>
              <a:t>Horwill</a:t>
            </a:r>
            <a:r>
              <a:rPr lang="en-US" dirty="0"/>
              <a:t> </a:t>
            </a:r>
            <a:r>
              <a:rPr lang="ar-SA" dirty="0"/>
              <a:t>بتفاصيله الأولى و لقد تم نشر الجداول الزمنية للاختبار من المعادلات الرياضية المستخدمة في الاتحاد السوفيتي مما جعله سهل الاستخدام عند المدربين</a:t>
            </a:r>
            <a:r>
              <a:rPr lang="en-US" dirty="0"/>
              <a:t>.</a:t>
            </a:r>
          </a:p>
          <a:p>
            <a:r>
              <a:rPr lang="en-US" dirty="0"/>
              <a:t>   </a:t>
            </a:r>
            <a:r>
              <a:rPr lang="ar-SA" dirty="0"/>
              <a:t>في الواقع هناك اختبارين منفصلين و بارزين لاختبارات كوسمين </a:t>
            </a:r>
            <a:r>
              <a:rPr lang="en-US" dirty="0"/>
              <a:t>Kosmin </a:t>
            </a:r>
            <a:r>
              <a:rPr lang="ar-SA" dirty="0"/>
              <a:t>‏ واحد منهما مخصص على وجه التحديد للتنبؤ بأداء مسافة (</a:t>
            </a:r>
            <a:r>
              <a:rPr lang="ar-SA" b="1" dirty="0"/>
              <a:t>800</a:t>
            </a:r>
            <a:r>
              <a:rPr lang="ar-SA" dirty="0"/>
              <a:t>‏م) والآخر على وجه التحديد لأداء مسافة (</a:t>
            </a:r>
            <a:r>
              <a:rPr lang="ar-SA" b="1" dirty="0"/>
              <a:t>1500</a:t>
            </a:r>
            <a:r>
              <a:rPr lang="ar-SA" dirty="0"/>
              <a:t>‏م) و بخصوص الاختبار الثاني فيمكن تكيفه بسهولة للتنبؤ بأداء مسافة الميل</a:t>
            </a:r>
            <a:r>
              <a:rPr lang="en-US" dirty="0"/>
              <a:t>.</a:t>
            </a:r>
          </a:p>
          <a:p>
            <a:r>
              <a:rPr lang="ar-SA" dirty="0"/>
              <a:t> </a:t>
            </a:r>
            <a:endParaRPr lang="en-US" dirty="0"/>
          </a:p>
        </p:txBody>
      </p:sp>
      <p:sp>
        <p:nvSpPr>
          <p:cNvPr id="5" name="مستطيل 4"/>
          <p:cNvSpPr/>
          <p:nvPr/>
        </p:nvSpPr>
        <p:spPr>
          <a:xfrm>
            <a:off x="533400" y="3124200"/>
            <a:ext cx="8305800" cy="3139321"/>
          </a:xfrm>
          <a:prstGeom prst="rect">
            <a:avLst/>
          </a:prstGeom>
        </p:spPr>
        <p:txBody>
          <a:bodyPr wrap="square">
            <a:spAutoFit/>
          </a:bodyPr>
          <a:lstStyle/>
          <a:p>
            <a:r>
              <a:rPr lang="ar-SA" b="1" dirty="0"/>
              <a:t>اختبار التنبؤ بأداء مسافة 800‏م:</a:t>
            </a:r>
          </a:p>
          <a:p>
            <a:r>
              <a:rPr lang="ar-SA" dirty="0"/>
              <a:t>أ-الهدف الاختبار :</a:t>
            </a:r>
          </a:p>
          <a:p>
            <a:r>
              <a:rPr lang="ar-SA" dirty="0"/>
              <a:t>- قياس تحمل السرعة و التنبؤ بأداء مسافة 800‏م</a:t>
            </a:r>
          </a:p>
          <a:p>
            <a:r>
              <a:rPr lang="ar-SA" dirty="0"/>
              <a:t>ب-الادوات المستخدمة:</a:t>
            </a:r>
          </a:p>
          <a:p>
            <a:r>
              <a:rPr lang="ar-SA" dirty="0"/>
              <a:t>- مضمار  - ساعة إيقاف  -شريط لوضع العلامات -  شريط متري.</a:t>
            </a:r>
          </a:p>
          <a:p>
            <a:r>
              <a:rPr lang="ar-SA" dirty="0"/>
              <a:t>ج-الإجراءات:</a:t>
            </a:r>
          </a:p>
          <a:p>
            <a:r>
              <a:rPr lang="ar-SA" dirty="0"/>
              <a:t> هو أن يجري العداء بأقصى جهد على مرتين لمدة (60 ‏ثانية).</a:t>
            </a:r>
          </a:p>
          <a:p>
            <a:r>
              <a:rPr lang="ar-SA" dirty="0"/>
              <a:t> يقوم المدرب بالمشاهدة وأخذ قياس المسافة التي أنهى بها اللاعب عند إنهاء (60 ‏ثانية) الأولى ثم يأخذ اللاعب راحة لمدة (3) دقائق ثم يكرر المجهود لمدة (60 ‏ثانية).</a:t>
            </a:r>
          </a:p>
          <a:p>
            <a:r>
              <a:rPr lang="ar-SA" dirty="0"/>
              <a:t>يقوم المدرب بأخذ قياسات المسافة التي قطعها اللاعب في المرة الثانية ثم يجمع المسافتين مع بعضهما البعض والناتج يكون المسافة الكلية المقطوعة عند أداء التكرارين لمدة (60) </a:t>
            </a:r>
            <a:r>
              <a:rPr lang="ar-SA" dirty="0" err="1"/>
              <a:t>ثا</a:t>
            </a:r>
            <a:endParaRPr lang="ar-SA" dirty="0"/>
          </a:p>
        </p:txBody>
      </p:sp>
    </p:spTree>
    <p:extLst>
      <p:ext uri="{BB962C8B-B14F-4D97-AF65-F5344CB8AC3E}">
        <p14:creationId xmlns:p14="http://schemas.microsoft.com/office/powerpoint/2010/main" val="687073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3442198044"/>
              </p:ext>
            </p:extLst>
          </p:nvPr>
        </p:nvGraphicFramePr>
        <p:xfrm>
          <a:off x="381000" y="228600"/>
          <a:ext cx="6973887" cy="1066800"/>
        </p:xfrm>
        <a:graphic>
          <a:graphicData uri="http://schemas.openxmlformats.org/drawingml/2006/table">
            <a:tbl>
              <a:tblPr firstRow="1" firstCol="1" bandRow="1">
                <a:tableStyleId>{5C22544A-7EE6-4342-B048-85BDC9FD1C3A}</a:tableStyleId>
              </a:tblPr>
              <a:tblGrid>
                <a:gridCol w="5196989"/>
                <a:gridCol w="925794"/>
                <a:gridCol w="851104"/>
              </a:tblGrid>
              <a:tr h="356914">
                <a:tc>
                  <a:txBody>
                    <a:bodyPr/>
                    <a:lstStyle/>
                    <a:p>
                      <a:pPr marL="0" marR="0" algn="ctr" rtl="0">
                        <a:lnSpc>
                          <a:spcPct val="115000"/>
                        </a:lnSpc>
                        <a:spcBef>
                          <a:spcPts val="0"/>
                        </a:spcBef>
                        <a:spcAft>
                          <a:spcPts val="0"/>
                        </a:spcAft>
                      </a:pPr>
                      <a:r>
                        <a:rPr lang="ar-SA" sz="1600" dirty="0">
                          <a:effectLst/>
                        </a:rPr>
                        <a:t>المعادلة</a:t>
                      </a:r>
                      <a:endParaRPr lang="en-US" sz="1200" dirty="0">
                        <a:effectLst/>
                        <a:latin typeface="Times New Roman"/>
                        <a:ea typeface="SimSun"/>
                      </a:endParaRPr>
                    </a:p>
                  </a:txBody>
                  <a:tcPr marL="68580" marR="68580" marT="0" marB="0"/>
                </a:tc>
                <a:tc>
                  <a:txBody>
                    <a:bodyPr/>
                    <a:lstStyle/>
                    <a:p>
                      <a:pPr marL="0" marR="0" algn="ctr" rtl="0">
                        <a:lnSpc>
                          <a:spcPct val="115000"/>
                        </a:lnSpc>
                        <a:spcBef>
                          <a:spcPts val="0"/>
                        </a:spcBef>
                        <a:spcAft>
                          <a:spcPts val="0"/>
                        </a:spcAft>
                      </a:pPr>
                      <a:r>
                        <a:rPr lang="ar-SA" sz="1600">
                          <a:effectLst/>
                        </a:rPr>
                        <a:t>المسافة</a:t>
                      </a:r>
                      <a:endParaRPr lang="en-US" sz="1200">
                        <a:effectLst/>
                        <a:latin typeface="Times New Roman"/>
                        <a:ea typeface="SimSun"/>
                      </a:endParaRPr>
                    </a:p>
                  </a:txBody>
                  <a:tcPr marL="68580" marR="68580" marT="0" marB="0"/>
                </a:tc>
                <a:tc>
                  <a:txBody>
                    <a:bodyPr/>
                    <a:lstStyle/>
                    <a:p>
                      <a:pPr marL="0" marR="0" algn="r" rtl="0">
                        <a:lnSpc>
                          <a:spcPct val="115000"/>
                        </a:lnSpc>
                        <a:spcBef>
                          <a:spcPts val="0"/>
                        </a:spcBef>
                        <a:spcAft>
                          <a:spcPts val="0"/>
                        </a:spcAft>
                      </a:pPr>
                      <a:r>
                        <a:rPr lang="ar-SA" sz="1600" dirty="0">
                          <a:effectLst/>
                        </a:rPr>
                        <a:t>الجنس</a:t>
                      </a:r>
                      <a:endParaRPr lang="en-US" sz="1200" dirty="0">
                        <a:effectLst/>
                        <a:latin typeface="Times New Roman"/>
                        <a:ea typeface="SimSun"/>
                      </a:endParaRPr>
                    </a:p>
                  </a:txBody>
                  <a:tcPr marL="68580" marR="68580" marT="0" marB="0"/>
                </a:tc>
              </a:tr>
              <a:tr h="387569">
                <a:tc>
                  <a:txBody>
                    <a:bodyPr/>
                    <a:lstStyle/>
                    <a:p>
                      <a:pPr marL="0" marR="0" algn="l" rtl="0">
                        <a:lnSpc>
                          <a:spcPct val="115000"/>
                        </a:lnSpc>
                        <a:spcBef>
                          <a:spcPts val="0"/>
                        </a:spcBef>
                        <a:spcAft>
                          <a:spcPts val="0"/>
                        </a:spcAft>
                      </a:pPr>
                      <a:r>
                        <a:rPr lang="ar-SA" sz="1400">
                          <a:effectLst/>
                        </a:rPr>
                        <a:t>الوقت </a:t>
                      </a:r>
                      <a:r>
                        <a:rPr lang="en-US" sz="1400">
                          <a:effectLst/>
                        </a:rPr>
                        <a:t>= 217.77778 - (</a:t>
                      </a:r>
                      <a:r>
                        <a:rPr lang="ar-SA" sz="1400">
                          <a:effectLst/>
                        </a:rPr>
                        <a:t>المسافة الكلية </a:t>
                      </a:r>
                      <a:r>
                        <a:rPr lang="en-US" sz="1400">
                          <a:effectLst/>
                        </a:rPr>
                        <a:t> x 0.119556)</a:t>
                      </a:r>
                      <a:endParaRPr lang="en-US" sz="1200">
                        <a:effectLst/>
                        <a:latin typeface="Times New Roman"/>
                        <a:ea typeface="SimSun"/>
                      </a:endParaRPr>
                    </a:p>
                  </a:txBody>
                  <a:tcPr marL="68580" marR="68580" marT="0" marB="0"/>
                </a:tc>
                <a:tc>
                  <a:txBody>
                    <a:bodyPr/>
                    <a:lstStyle/>
                    <a:p>
                      <a:pPr marL="0" marR="0" algn="r" rtl="0">
                        <a:lnSpc>
                          <a:spcPct val="115000"/>
                        </a:lnSpc>
                        <a:spcBef>
                          <a:spcPts val="0"/>
                        </a:spcBef>
                        <a:spcAft>
                          <a:spcPts val="0"/>
                        </a:spcAft>
                      </a:pPr>
                      <a:r>
                        <a:rPr lang="ar-SA" sz="1600">
                          <a:effectLst/>
                        </a:rPr>
                        <a:t>م</a:t>
                      </a:r>
                      <a:r>
                        <a:rPr lang="en-US" sz="1600">
                          <a:effectLst/>
                        </a:rPr>
                        <a:t>800</a:t>
                      </a:r>
                      <a:endParaRPr lang="en-US" sz="1200">
                        <a:effectLst/>
                        <a:latin typeface="Times New Roman"/>
                        <a:ea typeface="SimSun"/>
                      </a:endParaRPr>
                    </a:p>
                  </a:txBody>
                  <a:tcPr marL="68580" marR="68580" marT="0" marB="0"/>
                </a:tc>
                <a:tc>
                  <a:txBody>
                    <a:bodyPr/>
                    <a:lstStyle/>
                    <a:p>
                      <a:pPr marL="0" marR="0" algn="l" rtl="0">
                        <a:lnSpc>
                          <a:spcPct val="115000"/>
                        </a:lnSpc>
                        <a:spcBef>
                          <a:spcPts val="0"/>
                        </a:spcBef>
                        <a:spcAft>
                          <a:spcPts val="0"/>
                        </a:spcAft>
                      </a:pPr>
                      <a:r>
                        <a:rPr lang="ar-SA" sz="1600">
                          <a:effectLst/>
                        </a:rPr>
                        <a:t>رجال</a:t>
                      </a:r>
                      <a:endParaRPr lang="en-US" sz="1200">
                        <a:effectLst/>
                        <a:latin typeface="Times New Roman"/>
                        <a:ea typeface="SimSun"/>
                      </a:endParaRPr>
                    </a:p>
                  </a:txBody>
                  <a:tcPr marL="68580" marR="68580" marT="0" marB="0"/>
                </a:tc>
              </a:tr>
              <a:tr h="322317">
                <a:tc>
                  <a:txBody>
                    <a:bodyPr/>
                    <a:lstStyle/>
                    <a:p>
                      <a:pPr marL="0" marR="0" algn="l" rtl="0">
                        <a:lnSpc>
                          <a:spcPct val="115000"/>
                        </a:lnSpc>
                        <a:spcBef>
                          <a:spcPts val="0"/>
                        </a:spcBef>
                        <a:spcAft>
                          <a:spcPts val="0"/>
                        </a:spcAft>
                      </a:pPr>
                      <a:r>
                        <a:rPr lang="ar-SA" sz="1400" dirty="0">
                          <a:effectLst/>
                        </a:rPr>
                        <a:t> الوقت</a:t>
                      </a:r>
                      <a:r>
                        <a:rPr lang="en-US" sz="1400" dirty="0">
                          <a:effectLst/>
                        </a:rPr>
                        <a:t>= 1451.46 - (198.54 x Log (</a:t>
                      </a:r>
                      <a:r>
                        <a:rPr lang="ar-SA" sz="1400" dirty="0">
                          <a:effectLst/>
                        </a:rPr>
                        <a:t>المسافة الكلية </a:t>
                      </a:r>
                      <a:r>
                        <a:rPr lang="en-US" sz="1400" dirty="0">
                          <a:effectLst/>
                        </a:rPr>
                        <a:t> ))</a:t>
                      </a:r>
                      <a:endParaRPr lang="en-US" sz="1200" dirty="0">
                        <a:effectLst/>
                        <a:latin typeface="Times New Roman"/>
                        <a:ea typeface="SimSun"/>
                      </a:endParaRPr>
                    </a:p>
                  </a:txBody>
                  <a:tcPr marL="68580" marR="68580" marT="0" marB="0"/>
                </a:tc>
                <a:tc>
                  <a:txBody>
                    <a:bodyPr/>
                    <a:lstStyle/>
                    <a:p>
                      <a:pPr marL="0" marR="0" algn="r" rtl="0">
                        <a:lnSpc>
                          <a:spcPct val="115000"/>
                        </a:lnSpc>
                        <a:spcBef>
                          <a:spcPts val="0"/>
                        </a:spcBef>
                        <a:spcAft>
                          <a:spcPts val="0"/>
                        </a:spcAft>
                      </a:pPr>
                      <a:r>
                        <a:rPr lang="ar-SA" sz="1600" dirty="0">
                          <a:effectLst/>
                        </a:rPr>
                        <a:t>م</a:t>
                      </a:r>
                      <a:r>
                        <a:rPr lang="en-US" sz="1600" dirty="0">
                          <a:effectLst/>
                        </a:rPr>
                        <a:t>800</a:t>
                      </a:r>
                      <a:endParaRPr lang="en-US" sz="1200" dirty="0">
                        <a:effectLst/>
                        <a:latin typeface="Times New Roman"/>
                        <a:ea typeface="SimSun"/>
                      </a:endParaRPr>
                    </a:p>
                  </a:txBody>
                  <a:tcPr marL="68580" marR="68580" marT="0" marB="0"/>
                </a:tc>
                <a:tc>
                  <a:txBody>
                    <a:bodyPr/>
                    <a:lstStyle/>
                    <a:p>
                      <a:pPr marL="0" marR="0" algn="l" rtl="0">
                        <a:lnSpc>
                          <a:spcPct val="115000"/>
                        </a:lnSpc>
                        <a:spcBef>
                          <a:spcPts val="0"/>
                        </a:spcBef>
                        <a:spcAft>
                          <a:spcPts val="0"/>
                        </a:spcAft>
                      </a:pPr>
                      <a:r>
                        <a:rPr lang="ar-SA" sz="1600" dirty="0">
                          <a:effectLst/>
                        </a:rPr>
                        <a:t>نساء</a:t>
                      </a:r>
                      <a:endParaRPr lang="en-US" sz="1200" dirty="0">
                        <a:effectLst/>
                        <a:latin typeface="Times New Roman"/>
                        <a:ea typeface="SimSun"/>
                      </a:endParaRPr>
                    </a:p>
                  </a:txBody>
                  <a:tcPr marL="68580" marR="68580" marT="0" marB="0"/>
                </a:tc>
              </a:tr>
            </a:tbl>
          </a:graphicData>
        </a:graphic>
      </p:graphicFrame>
      <p:pic>
        <p:nvPicPr>
          <p:cNvPr id="6" name="صورة 5"/>
          <p:cNvPicPr/>
          <p:nvPr/>
        </p:nvPicPr>
        <p:blipFill>
          <a:blip r:embed="rId2">
            <a:extLst>
              <a:ext uri="{28A0092B-C50C-407E-A947-70E740481C1C}">
                <a14:useLocalDpi xmlns:a14="http://schemas.microsoft.com/office/drawing/2010/main" val="0"/>
              </a:ext>
            </a:extLst>
          </a:blip>
          <a:stretch>
            <a:fillRect/>
          </a:stretch>
        </p:blipFill>
        <p:spPr>
          <a:xfrm>
            <a:off x="1977390" y="1460182"/>
            <a:ext cx="5189220" cy="5321618"/>
          </a:xfrm>
          <a:prstGeom prst="rect">
            <a:avLst/>
          </a:prstGeom>
        </p:spPr>
      </p:pic>
      <p:sp>
        <p:nvSpPr>
          <p:cNvPr id="7" name="مستطيل 6"/>
          <p:cNvSpPr/>
          <p:nvPr/>
        </p:nvSpPr>
        <p:spPr>
          <a:xfrm>
            <a:off x="7239000" y="219670"/>
            <a:ext cx="1832610" cy="923330"/>
          </a:xfrm>
          <a:prstGeom prst="rect">
            <a:avLst/>
          </a:prstGeom>
        </p:spPr>
        <p:txBody>
          <a:bodyPr wrap="square">
            <a:spAutoFit/>
          </a:bodyPr>
          <a:lstStyle/>
          <a:p>
            <a:r>
              <a:rPr lang="ar-SA" dirty="0"/>
              <a:t>التسجيل:</a:t>
            </a:r>
          </a:p>
          <a:p>
            <a:r>
              <a:rPr lang="ar-SA" dirty="0"/>
              <a:t>أ-حساب الزمن عن طريق المعادلة التالية :</a:t>
            </a:r>
          </a:p>
        </p:txBody>
      </p:sp>
    </p:spTree>
    <p:extLst>
      <p:ext uri="{BB962C8B-B14F-4D97-AF65-F5344CB8AC3E}">
        <p14:creationId xmlns:p14="http://schemas.microsoft.com/office/powerpoint/2010/main" val="27677803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0" y="609600"/>
            <a:ext cx="8915400" cy="3539430"/>
          </a:xfrm>
          <a:prstGeom prst="rect">
            <a:avLst/>
          </a:prstGeom>
        </p:spPr>
        <p:txBody>
          <a:bodyPr wrap="square">
            <a:spAutoFit/>
          </a:bodyPr>
          <a:lstStyle/>
          <a:p>
            <a:r>
              <a:rPr lang="ar-SA" sz="2400" b="1" dirty="0"/>
              <a:t>اختبار التنبؤ بأداء مسافة 1500‏م </a:t>
            </a:r>
            <a:r>
              <a:rPr lang="ar-SA" sz="2400" b="1" dirty="0" smtClean="0"/>
              <a:t>:</a:t>
            </a:r>
            <a:endParaRPr lang="ar-SA" sz="2400" b="1" dirty="0"/>
          </a:p>
          <a:p>
            <a:r>
              <a:rPr lang="ar-SA" sz="2000" dirty="0"/>
              <a:t>أ-الهدف الاختبار :- قياس تحمل السرعة و التنبؤ بأداء مسافة (1500م ).</a:t>
            </a:r>
          </a:p>
          <a:p>
            <a:r>
              <a:rPr lang="ar-SA" sz="2000" dirty="0"/>
              <a:t>ب-الادوات المستخدمة:</a:t>
            </a:r>
          </a:p>
          <a:p>
            <a:r>
              <a:rPr lang="ar-SA" sz="2000" dirty="0"/>
              <a:t>-مضمار400م</a:t>
            </a:r>
          </a:p>
          <a:p>
            <a:r>
              <a:rPr lang="ar-SA" sz="2000" dirty="0"/>
              <a:t>-ساعة إيقاف </a:t>
            </a:r>
          </a:p>
          <a:p>
            <a:r>
              <a:rPr lang="ar-SA" sz="2000" dirty="0"/>
              <a:t>-شريط لوضع </a:t>
            </a:r>
            <a:r>
              <a:rPr lang="ar-SA" sz="2000" dirty="0" smtClean="0"/>
              <a:t>العلامات</a:t>
            </a:r>
            <a:endParaRPr lang="ar-SA" sz="2000" dirty="0"/>
          </a:p>
          <a:p>
            <a:r>
              <a:rPr lang="ar-SA" sz="2000" dirty="0"/>
              <a:t>-شريط متري</a:t>
            </a:r>
          </a:p>
          <a:p>
            <a:r>
              <a:rPr lang="ar-SA" sz="2000" dirty="0"/>
              <a:t>ج-الإجراءات:                                                </a:t>
            </a:r>
            <a:endParaRPr lang="ar-SA" sz="2000" dirty="0" smtClean="0"/>
          </a:p>
          <a:p>
            <a:r>
              <a:rPr lang="ar-SA" sz="2000" dirty="0" smtClean="0"/>
              <a:t>هو </a:t>
            </a:r>
            <a:r>
              <a:rPr lang="ar-SA" sz="2000" dirty="0"/>
              <a:t>أن يجري العداء بأقصى جهد (4) مرات لمدة (60 ‏ثانية) ، وتكون الراحة تنازلياً 3 دقائق ثم دقيقتين ثم  دقيقة واحدة ، ويقوم المدرب بأخذ مجموع قياسات المسافات التي قطعها اللاعب مع بعضهما البعض والناتج يكون المسافة الكلية المقطوعة عند أداء الأربعة تكرارات.</a:t>
            </a:r>
          </a:p>
        </p:txBody>
      </p:sp>
      <p:sp>
        <p:nvSpPr>
          <p:cNvPr id="5" name="مستطيل 4"/>
          <p:cNvSpPr/>
          <p:nvPr/>
        </p:nvSpPr>
        <p:spPr>
          <a:xfrm>
            <a:off x="4337824" y="4221733"/>
            <a:ext cx="4572000" cy="646331"/>
          </a:xfrm>
          <a:prstGeom prst="rect">
            <a:avLst/>
          </a:prstGeom>
        </p:spPr>
        <p:txBody>
          <a:bodyPr>
            <a:spAutoFit/>
          </a:bodyPr>
          <a:lstStyle/>
          <a:p>
            <a:r>
              <a:rPr lang="ar-SA" dirty="0"/>
              <a:t>التسجيل:</a:t>
            </a:r>
          </a:p>
          <a:p>
            <a:r>
              <a:rPr lang="ar-SA" dirty="0"/>
              <a:t>أ-حساب الزمن عن طريق المعادلة التالية :</a:t>
            </a:r>
          </a:p>
        </p:txBody>
      </p:sp>
      <p:graphicFrame>
        <p:nvGraphicFramePr>
          <p:cNvPr id="7" name="جدول 6"/>
          <p:cNvGraphicFramePr>
            <a:graphicFrameLocks noGrp="1"/>
          </p:cNvGraphicFramePr>
          <p:nvPr>
            <p:extLst>
              <p:ext uri="{D42A27DB-BD31-4B8C-83A1-F6EECF244321}">
                <p14:modId xmlns:p14="http://schemas.microsoft.com/office/powerpoint/2010/main" val="4247973184"/>
              </p:ext>
            </p:extLst>
          </p:nvPr>
        </p:nvGraphicFramePr>
        <p:xfrm>
          <a:off x="914401" y="5020464"/>
          <a:ext cx="7467599" cy="1608936"/>
        </p:xfrm>
        <a:graphic>
          <a:graphicData uri="http://schemas.openxmlformats.org/drawingml/2006/table">
            <a:tbl>
              <a:tblPr firstRow="1" firstCol="1" bandRow="1">
                <a:tableStyleId>{5C22544A-7EE6-4342-B048-85BDC9FD1C3A}</a:tableStyleId>
              </a:tblPr>
              <a:tblGrid>
                <a:gridCol w="5326381"/>
                <a:gridCol w="1142465"/>
                <a:gridCol w="998753"/>
              </a:tblGrid>
              <a:tr h="468723">
                <a:tc>
                  <a:txBody>
                    <a:bodyPr/>
                    <a:lstStyle/>
                    <a:p>
                      <a:pPr marL="0" marR="0" algn="just" rtl="0">
                        <a:spcBef>
                          <a:spcPts val="0"/>
                        </a:spcBef>
                        <a:spcAft>
                          <a:spcPts val="0"/>
                        </a:spcAft>
                      </a:pPr>
                      <a:r>
                        <a:rPr lang="ar-SA" sz="1600">
                          <a:effectLst/>
                        </a:rPr>
                        <a:t>المعادلة</a:t>
                      </a:r>
                      <a:endParaRPr lang="en-US" sz="1200">
                        <a:effectLst/>
                        <a:latin typeface="Times New Roman"/>
                        <a:ea typeface="SimSun"/>
                      </a:endParaRPr>
                    </a:p>
                  </a:txBody>
                  <a:tcPr marL="68580" marR="68580" marT="0" marB="0"/>
                </a:tc>
                <a:tc>
                  <a:txBody>
                    <a:bodyPr/>
                    <a:lstStyle/>
                    <a:p>
                      <a:pPr marL="0" marR="0" algn="just" rtl="0">
                        <a:spcBef>
                          <a:spcPts val="0"/>
                        </a:spcBef>
                        <a:spcAft>
                          <a:spcPts val="0"/>
                        </a:spcAft>
                      </a:pPr>
                      <a:r>
                        <a:rPr lang="ar-SA" sz="1600">
                          <a:effectLst/>
                        </a:rPr>
                        <a:t>المسافة</a:t>
                      </a:r>
                      <a:endParaRPr lang="en-US" sz="1200">
                        <a:effectLst/>
                        <a:latin typeface="Times New Roman"/>
                        <a:ea typeface="SimSun"/>
                      </a:endParaRPr>
                    </a:p>
                  </a:txBody>
                  <a:tcPr marL="68580" marR="68580" marT="0" marB="0"/>
                </a:tc>
                <a:tc>
                  <a:txBody>
                    <a:bodyPr/>
                    <a:lstStyle/>
                    <a:p>
                      <a:pPr marL="0" marR="0" algn="just" rtl="0">
                        <a:spcBef>
                          <a:spcPts val="0"/>
                        </a:spcBef>
                        <a:spcAft>
                          <a:spcPts val="0"/>
                        </a:spcAft>
                      </a:pPr>
                      <a:r>
                        <a:rPr lang="ar-SA" sz="1600">
                          <a:effectLst/>
                        </a:rPr>
                        <a:t>الجنس</a:t>
                      </a:r>
                      <a:endParaRPr lang="en-US" sz="1200">
                        <a:effectLst/>
                        <a:latin typeface="Times New Roman"/>
                        <a:ea typeface="SimSun"/>
                      </a:endParaRPr>
                    </a:p>
                  </a:txBody>
                  <a:tcPr marL="68580" marR="68580" marT="0" marB="0"/>
                </a:tc>
              </a:tr>
              <a:tr h="671490">
                <a:tc>
                  <a:txBody>
                    <a:bodyPr/>
                    <a:lstStyle/>
                    <a:p>
                      <a:pPr marL="0" marR="0" algn="just" rtl="0">
                        <a:spcBef>
                          <a:spcPts val="0"/>
                        </a:spcBef>
                        <a:spcAft>
                          <a:spcPts val="0"/>
                        </a:spcAft>
                      </a:pPr>
                      <a:r>
                        <a:rPr lang="ar-SA" sz="1400" dirty="0">
                          <a:effectLst/>
                        </a:rPr>
                        <a:t> الوقت</a:t>
                      </a:r>
                      <a:r>
                        <a:rPr lang="en-US" sz="1400" dirty="0">
                          <a:effectLst/>
                        </a:rPr>
                        <a:t>=500.52609 - (</a:t>
                      </a:r>
                      <a:r>
                        <a:rPr lang="ar-SA" sz="1400" dirty="0">
                          <a:effectLst/>
                        </a:rPr>
                        <a:t>المسافة الكلية </a:t>
                      </a:r>
                      <a:r>
                        <a:rPr lang="en-US" sz="1400" dirty="0">
                          <a:effectLst/>
                        </a:rPr>
                        <a:t> x 0.162174)</a:t>
                      </a:r>
                      <a:endParaRPr lang="en-US" sz="1200" dirty="0">
                        <a:effectLst/>
                        <a:latin typeface="Times New Roman"/>
                        <a:ea typeface="SimSun"/>
                      </a:endParaRPr>
                    </a:p>
                  </a:txBody>
                  <a:tcPr marL="68580" marR="68580" marT="0" marB="0"/>
                </a:tc>
                <a:tc>
                  <a:txBody>
                    <a:bodyPr/>
                    <a:lstStyle/>
                    <a:p>
                      <a:pPr marL="0" marR="0" algn="just" rtl="0">
                        <a:spcBef>
                          <a:spcPts val="0"/>
                        </a:spcBef>
                        <a:spcAft>
                          <a:spcPts val="0"/>
                        </a:spcAft>
                      </a:pPr>
                      <a:r>
                        <a:rPr lang="ar-SA" sz="1600">
                          <a:effectLst/>
                        </a:rPr>
                        <a:t>م</a:t>
                      </a:r>
                      <a:r>
                        <a:rPr lang="en-US" sz="1600">
                          <a:effectLst/>
                        </a:rPr>
                        <a:t>1500</a:t>
                      </a:r>
                      <a:endParaRPr lang="en-US" sz="1200">
                        <a:effectLst/>
                        <a:latin typeface="Times New Roman"/>
                        <a:ea typeface="SimSun"/>
                      </a:endParaRPr>
                    </a:p>
                  </a:txBody>
                  <a:tcPr marL="68580" marR="68580" marT="0" marB="0"/>
                </a:tc>
                <a:tc>
                  <a:txBody>
                    <a:bodyPr/>
                    <a:lstStyle/>
                    <a:p>
                      <a:pPr marL="0" marR="0" algn="r" rtl="0">
                        <a:spcBef>
                          <a:spcPts val="0"/>
                        </a:spcBef>
                        <a:spcAft>
                          <a:spcPts val="0"/>
                        </a:spcAft>
                      </a:pPr>
                      <a:r>
                        <a:rPr lang="ar-SA" sz="1600">
                          <a:effectLst/>
                        </a:rPr>
                        <a:t>رجال</a:t>
                      </a:r>
                      <a:endParaRPr lang="en-US" sz="1200">
                        <a:effectLst/>
                        <a:latin typeface="Times New Roman"/>
                        <a:ea typeface="SimSun"/>
                      </a:endParaRPr>
                    </a:p>
                  </a:txBody>
                  <a:tcPr marL="68580" marR="68580" marT="0" marB="0"/>
                </a:tc>
              </a:tr>
              <a:tr h="468723">
                <a:tc>
                  <a:txBody>
                    <a:bodyPr/>
                    <a:lstStyle/>
                    <a:p>
                      <a:pPr marL="0" marR="0" algn="l" rtl="0">
                        <a:spcBef>
                          <a:spcPts val="0"/>
                        </a:spcBef>
                        <a:spcAft>
                          <a:spcPts val="0"/>
                        </a:spcAft>
                      </a:pPr>
                      <a:r>
                        <a:rPr lang="ar-SA" sz="1400" dirty="0">
                          <a:effectLst/>
                        </a:rPr>
                        <a:t>الوقت </a:t>
                      </a:r>
                      <a:r>
                        <a:rPr lang="en-US" sz="1400" dirty="0">
                          <a:effectLst/>
                        </a:rPr>
                        <a:t>= (500.52609 - (</a:t>
                      </a:r>
                      <a:r>
                        <a:rPr lang="ar-SA" sz="1400" dirty="0">
                          <a:effectLst/>
                        </a:rPr>
                        <a:t>المسافة الكلية</a:t>
                      </a:r>
                      <a:r>
                        <a:rPr lang="en-US" sz="1400" dirty="0">
                          <a:effectLst/>
                        </a:rPr>
                        <a:t> x 0.162174)) + 10</a:t>
                      </a:r>
                      <a:endParaRPr lang="en-US" sz="1200" dirty="0">
                        <a:effectLst/>
                        <a:latin typeface="Times New Roman"/>
                        <a:ea typeface="SimSun"/>
                      </a:endParaRPr>
                    </a:p>
                  </a:txBody>
                  <a:tcPr marL="68580" marR="68580" marT="0" marB="0"/>
                </a:tc>
                <a:tc>
                  <a:txBody>
                    <a:bodyPr/>
                    <a:lstStyle/>
                    <a:p>
                      <a:pPr marL="0" marR="0" algn="just" rtl="0">
                        <a:spcBef>
                          <a:spcPts val="0"/>
                        </a:spcBef>
                        <a:spcAft>
                          <a:spcPts val="0"/>
                        </a:spcAft>
                      </a:pPr>
                      <a:r>
                        <a:rPr lang="ar-SA" sz="1600">
                          <a:effectLst/>
                        </a:rPr>
                        <a:t>م</a:t>
                      </a:r>
                      <a:r>
                        <a:rPr lang="en-US" sz="1600">
                          <a:effectLst/>
                        </a:rPr>
                        <a:t>1500</a:t>
                      </a:r>
                      <a:endParaRPr lang="en-US" sz="1200">
                        <a:effectLst/>
                        <a:latin typeface="Times New Roman"/>
                        <a:ea typeface="SimSun"/>
                      </a:endParaRPr>
                    </a:p>
                  </a:txBody>
                  <a:tcPr marL="68580" marR="68580" marT="0" marB="0"/>
                </a:tc>
                <a:tc>
                  <a:txBody>
                    <a:bodyPr/>
                    <a:lstStyle/>
                    <a:p>
                      <a:pPr marL="0" marR="0" algn="just" rtl="1">
                        <a:spcBef>
                          <a:spcPts val="0"/>
                        </a:spcBef>
                        <a:spcAft>
                          <a:spcPts val="0"/>
                        </a:spcAft>
                      </a:pPr>
                      <a:r>
                        <a:rPr lang="ar-SA" sz="1600" dirty="0">
                          <a:effectLst/>
                        </a:rPr>
                        <a:t>نساء</a:t>
                      </a:r>
                      <a:endParaRPr lang="en-US" sz="1200" dirty="0">
                        <a:effectLst/>
                        <a:latin typeface="Times New Roman"/>
                        <a:ea typeface="SimSun"/>
                      </a:endParaRPr>
                    </a:p>
                  </a:txBody>
                  <a:tcPr marL="68580" marR="68580" marT="0" marB="0"/>
                </a:tc>
              </a:tr>
            </a:tbl>
          </a:graphicData>
        </a:graphic>
      </p:graphicFrame>
    </p:spTree>
    <p:extLst>
      <p:ext uri="{BB962C8B-B14F-4D97-AF65-F5344CB8AC3E}">
        <p14:creationId xmlns:p14="http://schemas.microsoft.com/office/powerpoint/2010/main" val="1107795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a:blip r:embed="rId2">
            <a:extLst>
              <a:ext uri="{28A0092B-C50C-407E-A947-70E740481C1C}">
                <a14:useLocalDpi xmlns:a14="http://schemas.microsoft.com/office/drawing/2010/main" val="0"/>
              </a:ext>
            </a:extLst>
          </a:blip>
          <a:stretch>
            <a:fillRect/>
          </a:stretch>
        </p:blipFill>
        <p:spPr>
          <a:xfrm>
            <a:off x="1936115" y="457200"/>
            <a:ext cx="5271770" cy="5943600"/>
          </a:xfrm>
          <a:prstGeom prst="rect">
            <a:avLst/>
          </a:prstGeom>
        </p:spPr>
      </p:pic>
    </p:spTree>
    <p:extLst>
      <p:ext uri="{BB962C8B-B14F-4D97-AF65-F5344CB8AC3E}">
        <p14:creationId xmlns:p14="http://schemas.microsoft.com/office/powerpoint/2010/main" val="1508028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6200"/>
            <a:ext cx="8229600" cy="685800"/>
          </a:xfrm>
        </p:spPr>
        <p:txBody>
          <a:bodyPr>
            <a:normAutofit/>
          </a:bodyPr>
          <a:lstStyle/>
          <a:p>
            <a:r>
              <a:rPr lang="ar-SA" sz="3600" dirty="0"/>
              <a:t>محاضرة رقم </a:t>
            </a:r>
            <a:r>
              <a:rPr lang="ar-SA" sz="3600" dirty="0" smtClean="0"/>
              <a:t>07 </a:t>
            </a:r>
            <a:r>
              <a:rPr lang="ar-SA" sz="3600" dirty="0"/>
              <a:t>اختبارات المرونة</a:t>
            </a:r>
          </a:p>
        </p:txBody>
      </p:sp>
      <p:sp>
        <p:nvSpPr>
          <p:cNvPr id="4" name="مستطيل 3"/>
          <p:cNvSpPr/>
          <p:nvPr/>
        </p:nvSpPr>
        <p:spPr>
          <a:xfrm>
            <a:off x="533400" y="838200"/>
            <a:ext cx="6858000" cy="369332"/>
          </a:xfrm>
          <a:prstGeom prst="rect">
            <a:avLst/>
          </a:prstGeom>
        </p:spPr>
        <p:txBody>
          <a:bodyPr wrap="square">
            <a:spAutoFit/>
          </a:bodyPr>
          <a:lstStyle/>
          <a:p>
            <a:r>
              <a:rPr lang="ar-SA" dirty="0"/>
              <a:t>ويعرف " هارا " المرونة بأنها قدرة الفرد على أداء الحركة لمدى واسع </a:t>
            </a:r>
          </a:p>
        </p:txBody>
      </p:sp>
      <p:sp>
        <p:nvSpPr>
          <p:cNvPr id="5" name="مستطيل 4"/>
          <p:cNvSpPr/>
          <p:nvPr/>
        </p:nvSpPr>
        <p:spPr>
          <a:xfrm>
            <a:off x="685800" y="1447800"/>
            <a:ext cx="8077200" cy="923330"/>
          </a:xfrm>
          <a:prstGeom prst="rect">
            <a:avLst/>
          </a:prstGeom>
        </p:spPr>
        <p:txBody>
          <a:bodyPr wrap="square">
            <a:spAutoFit/>
          </a:bodyPr>
          <a:lstStyle/>
          <a:p>
            <a:r>
              <a:rPr lang="ar-SA" dirty="0"/>
              <a:t>وللمرونة نوعان هما:</a:t>
            </a:r>
          </a:p>
          <a:p>
            <a:r>
              <a:rPr lang="ar-SA" dirty="0" smtClean="0"/>
              <a:t>المرونة </a:t>
            </a:r>
            <a:r>
              <a:rPr lang="ar-SA" dirty="0"/>
              <a:t>العامة: وهي تتضمن مرونة جميع مفاصل الجسم.</a:t>
            </a:r>
          </a:p>
          <a:p>
            <a:r>
              <a:rPr lang="ar-SA" dirty="0" smtClean="0"/>
              <a:t>المرونة </a:t>
            </a:r>
            <a:r>
              <a:rPr lang="ar-SA" dirty="0"/>
              <a:t>الخاصة: وهي تتضمن مرونة المفاصل الداخلة في الحركة المعينة</a:t>
            </a:r>
          </a:p>
        </p:txBody>
      </p:sp>
      <p:sp>
        <p:nvSpPr>
          <p:cNvPr id="6" name="مستطيل 5"/>
          <p:cNvSpPr/>
          <p:nvPr/>
        </p:nvSpPr>
        <p:spPr>
          <a:xfrm>
            <a:off x="381000" y="2362200"/>
            <a:ext cx="8382000" cy="4247317"/>
          </a:xfrm>
          <a:prstGeom prst="rect">
            <a:avLst/>
          </a:prstGeom>
        </p:spPr>
        <p:txBody>
          <a:bodyPr wrap="square">
            <a:spAutoFit/>
          </a:bodyPr>
          <a:lstStyle/>
          <a:p>
            <a:r>
              <a:rPr lang="ar-SA" dirty="0"/>
              <a:t>-اسم الاختبار: ثني الجذع للأمام من وضع الجلوس.</a:t>
            </a:r>
          </a:p>
          <a:p>
            <a:r>
              <a:rPr lang="ar-SA" dirty="0"/>
              <a:t>الهدف من الاختبار: قياس مرونة الظهر.</a:t>
            </a:r>
          </a:p>
          <a:p>
            <a:r>
              <a:rPr lang="ar-SA" dirty="0"/>
              <a:t>الأجهزة والأدوات:</a:t>
            </a:r>
          </a:p>
          <a:p>
            <a:r>
              <a:rPr lang="ar-SA" dirty="0"/>
              <a:t>مرتبة </a:t>
            </a:r>
            <a:r>
              <a:rPr lang="ar-SA" dirty="0" err="1"/>
              <a:t>أسفنجية</a:t>
            </a:r>
            <a:endParaRPr lang="ar-SA" dirty="0"/>
          </a:p>
          <a:p>
            <a:r>
              <a:rPr lang="ar-SA" dirty="0"/>
              <a:t>يكون مرسوم خط ويكون هناك إشارتي </a:t>
            </a:r>
            <a:r>
              <a:rPr lang="az-Latn-AZ" dirty="0"/>
              <a:t>x </a:t>
            </a:r>
            <a:r>
              <a:rPr lang="ar-SA" dirty="0"/>
              <a:t>على كل طرف، وتكون المسافة بينهم (30سم)</a:t>
            </a:r>
          </a:p>
          <a:p>
            <a:r>
              <a:rPr lang="ar-SA" dirty="0"/>
              <a:t>طريقة الأداء:</a:t>
            </a:r>
          </a:p>
          <a:p>
            <a:r>
              <a:rPr lang="ar-SA" dirty="0" smtClean="0"/>
              <a:t>يقوم </a:t>
            </a:r>
            <a:r>
              <a:rPr lang="ar-SA" dirty="0"/>
              <a:t>المفحوص بوضع الكاحلين على إشارات </a:t>
            </a:r>
            <a:r>
              <a:rPr lang="az-Latn-AZ" dirty="0"/>
              <a:t>x </a:t>
            </a:r>
            <a:r>
              <a:rPr lang="ar-SA" dirty="0"/>
              <a:t>بحيث تكون أطراف الأصابع موجهة لأعلى كما تكون الركبتان مستقيمتين ولا يكون هناك أي انثناء فيه.</a:t>
            </a:r>
          </a:p>
          <a:p>
            <a:r>
              <a:rPr lang="ar-SA" dirty="0" smtClean="0"/>
              <a:t>يقوم </a:t>
            </a:r>
            <a:r>
              <a:rPr lang="ar-SA" dirty="0"/>
              <a:t>المفحوص بوضع اليدين فوق بعضهما وبعدها يرفع يديه لأعلى مع أخذ شهيق، والنزول ببطء مع إخراج الزفير والمحاولة للوصول لأقصى رقم يستطيع الوصول إليه والثبات لثلاث ثواني.</a:t>
            </a:r>
          </a:p>
          <a:p>
            <a:r>
              <a:rPr lang="ar-SA" dirty="0"/>
              <a:t>طريقة التسجيل: </a:t>
            </a:r>
          </a:p>
          <a:p>
            <a:r>
              <a:rPr lang="ar-SA" dirty="0"/>
              <a:t>يتم أخذ ثلاث محاولات، واحتساب أفضل محاولة يقوم بها من حيث الأداء والرقم الذي يصل إليه.</a:t>
            </a:r>
          </a:p>
          <a:p>
            <a:r>
              <a:rPr lang="ar-SA" dirty="0"/>
              <a:t>ملحوظة: </a:t>
            </a:r>
          </a:p>
          <a:p>
            <a:r>
              <a:rPr lang="ar-SA" dirty="0" smtClean="0"/>
              <a:t>إذا </a:t>
            </a:r>
            <a:r>
              <a:rPr lang="ar-SA" dirty="0"/>
              <a:t>حصل أي انثناء بالركبتين تلغى المحاولة </a:t>
            </a:r>
          </a:p>
          <a:p>
            <a:r>
              <a:rPr lang="ar-SA" dirty="0" smtClean="0"/>
              <a:t>إذا </a:t>
            </a:r>
            <a:r>
              <a:rPr lang="ar-SA" dirty="0"/>
              <a:t>لم تبقى اليدان فوق بعضهما تلغى </a:t>
            </a:r>
            <a:r>
              <a:rPr lang="ar-SA" dirty="0" smtClean="0"/>
              <a:t>المحاولة        -وإذا </a:t>
            </a:r>
            <a:r>
              <a:rPr lang="ar-SA" dirty="0"/>
              <a:t>لم يثبت لمدة ثلاثة ثواني تلغى المحاولة</a:t>
            </a:r>
          </a:p>
        </p:txBody>
      </p:sp>
    </p:spTree>
    <p:extLst>
      <p:ext uri="{BB962C8B-B14F-4D97-AF65-F5344CB8AC3E}">
        <p14:creationId xmlns:p14="http://schemas.microsoft.com/office/powerpoint/2010/main" val="2203581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81000" y="228600"/>
            <a:ext cx="8839200" cy="3170099"/>
          </a:xfrm>
          <a:prstGeom prst="rect">
            <a:avLst/>
          </a:prstGeom>
        </p:spPr>
        <p:txBody>
          <a:bodyPr wrap="square">
            <a:spAutoFit/>
          </a:bodyPr>
          <a:lstStyle/>
          <a:p>
            <a:pPr algn="ctr"/>
            <a:r>
              <a:rPr lang="ar-SA" sz="2000" b="1" dirty="0"/>
              <a:t>اختبار ثني الجذع خلفا من الوقوف</a:t>
            </a:r>
          </a:p>
          <a:p>
            <a:r>
              <a:rPr lang="ar-SA" dirty="0"/>
              <a:t>الغرض من الاختبار: قياس مرونة العمود الفقري</a:t>
            </a:r>
          </a:p>
          <a:p>
            <a:r>
              <a:rPr lang="ar-SA" dirty="0"/>
              <a:t>الأدوات:</a:t>
            </a:r>
          </a:p>
          <a:p>
            <a:r>
              <a:rPr lang="ar-SA" dirty="0"/>
              <a:t> حزام من الجلد أو القماش، شريط قياس</a:t>
            </a:r>
            <a:r>
              <a:rPr lang="ar-SA" dirty="0" smtClean="0"/>
              <a:t>.</a:t>
            </a:r>
            <a:endParaRPr lang="ar-SA" dirty="0"/>
          </a:p>
          <a:p>
            <a:r>
              <a:rPr lang="ar-SA" dirty="0"/>
              <a:t>مواصفات الأداء:</a:t>
            </a:r>
          </a:p>
          <a:p>
            <a:r>
              <a:rPr lang="ar-SA" dirty="0"/>
              <a:t> من وضع الوقوف أمام حائط مع تثبيت الحوض بواسطة الحزام ، يقوم المختبر بثني الجذع للخلف الى أقصى مدى ممكن.</a:t>
            </a:r>
          </a:p>
          <a:p>
            <a:r>
              <a:rPr lang="ar-SA" dirty="0"/>
              <a:t>توجيهات: </a:t>
            </a:r>
          </a:p>
          <a:p>
            <a:r>
              <a:rPr lang="ar-SA" dirty="0"/>
              <a:t>	يجب عدم تحريك القدمين.</a:t>
            </a:r>
          </a:p>
          <a:p>
            <a:r>
              <a:rPr lang="ar-SA" dirty="0"/>
              <a:t>	لكل مختبر محاولتان تحسب له أفضلهما.</a:t>
            </a:r>
          </a:p>
          <a:p>
            <a:r>
              <a:rPr lang="ar-SA" dirty="0"/>
              <a:t>	يجب الثبات عند أخر مسافة يصل لها المختبر لمدة ثانيتين</a:t>
            </a:r>
          </a:p>
        </p:txBody>
      </p:sp>
      <p:sp>
        <p:nvSpPr>
          <p:cNvPr id="5" name="مستطيل 4"/>
          <p:cNvSpPr/>
          <p:nvPr/>
        </p:nvSpPr>
        <p:spPr>
          <a:xfrm>
            <a:off x="1828800" y="3752166"/>
            <a:ext cx="6858000" cy="646331"/>
          </a:xfrm>
          <a:prstGeom prst="rect">
            <a:avLst/>
          </a:prstGeom>
        </p:spPr>
        <p:txBody>
          <a:bodyPr wrap="square">
            <a:spAutoFit/>
          </a:bodyPr>
          <a:lstStyle/>
          <a:p>
            <a:r>
              <a:rPr lang="ar-SA" dirty="0"/>
              <a:t>التسجيل: </a:t>
            </a:r>
          </a:p>
          <a:p>
            <a:r>
              <a:rPr lang="ar-SA" dirty="0"/>
              <a:t>قياس المسافة من الحائط حتى الذقن وتسجل بالسنتيمتر</a:t>
            </a:r>
          </a:p>
        </p:txBody>
      </p:sp>
    </p:spTree>
    <p:extLst>
      <p:ext uri="{BB962C8B-B14F-4D97-AF65-F5344CB8AC3E}">
        <p14:creationId xmlns:p14="http://schemas.microsoft.com/office/powerpoint/2010/main" val="2275528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4200594" y="304800"/>
            <a:ext cx="982961"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ar-SA" b="1" dirty="0" smtClean="0"/>
              <a:t>وفقا للزمن</a:t>
            </a:r>
            <a:endParaRPr lang="ar-SA" b="1" dirty="0"/>
          </a:p>
        </p:txBody>
      </p:sp>
      <p:sp>
        <p:nvSpPr>
          <p:cNvPr id="5" name="مستطيل 4"/>
          <p:cNvSpPr/>
          <p:nvPr/>
        </p:nvSpPr>
        <p:spPr>
          <a:xfrm>
            <a:off x="7162735" y="706915"/>
            <a:ext cx="1431867"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ar-DZ" b="1" dirty="0"/>
              <a:t>اختبارات </a:t>
            </a:r>
            <a:r>
              <a:rPr lang="ar-DZ" b="1" dirty="0" smtClean="0"/>
              <a:t>موقوتة</a:t>
            </a:r>
            <a:endParaRPr lang="ar-SA" b="1" dirty="0" smtClean="0"/>
          </a:p>
          <a:p>
            <a:r>
              <a:rPr lang="ar-SA" b="1" dirty="0" smtClean="0"/>
              <a:t>سباحة</a:t>
            </a:r>
            <a:endParaRPr lang="ar-SA" dirty="0"/>
          </a:p>
        </p:txBody>
      </p:sp>
      <p:sp>
        <p:nvSpPr>
          <p:cNvPr id="6" name="مستطيل 5"/>
          <p:cNvSpPr/>
          <p:nvPr/>
        </p:nvSpPr>
        <p:spPr>
          <a:xfrm>
            <a:off x="609600" y="706915"/>
            <a:ext cx="1782924"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ar-DZ" b="1" dirty="0"/>
              <a:t>اختبارات غير </a:t>
            </a:r>
            <a:r>
              <a:rPr lang="ar-DZ" b="1" dirty="0" smtClean="0"/>
              <a:t>موقوتة</a:t>
            </a:r>
            <a:endParaRPr lang="ar-SA" b="1" dirty="0" smtClean="0"/>
          </a:p>
          <a:p>
            <a:r>
              <a:rPr lang="ar-DZ" u="sng" dirty="0"/>
              <a:t>رفع الاثقال </a:t>
            </a:r>
            <a:endParaRPr lang="ar-SA" dirty="0"/>
          </a:p>
        </p:txBody>
      </p:sp>
      <p:sp>
        <p:nvSpPr>
          <p:cNvPr id="7" name="مستطيل 6"/>
          <p:cNvSpPr/>
          <p:nvPr/>
        </p:nvSpPr>
        <p:spPr>
          <a:xfrm>
            <a:off x="4200594" y="1872734"/>
            <a:ext cx="931665"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ar-SA" dirty="0" smtClean="0"/>
              <a:t>وفقا للأداء</a:t>
            </a:r>
            <a:endParaRPr lang="ar-SA" dirty="0"/>
          </a:p>
        </p:txBody>
      </p:sp>
      <p:sp>
        <p:nvSpPr>
          <p:cNvPr id="8" name="مستطيل 7"/>
          <p:cNvSpPr/>
          <p:nvPr/>
        </p:nvSpPr>
        <p:spPr>
          <a:xfrm>
            <a:off x="4419600" y="2559875"/>
            <a:ext cx="4475125"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DZ" b="1" dirty="0"/>
              <a:t>اختبارات الأداء </a:t>
            </a:r>
            <a:r>
              <a:rPr lang="ar-DZ" b="1" dirty="0" smtClean="0"/>
              <a:t>الأقصى</a:t>
            </a:r>
            <a:endParaRPr lang="ar-SA" b="1" dirty="0" smtClean="0"/>
          </a:p>
          <a:p>
            <a:r>
              <a:rPr lang="ar-DZ" dirty="0"/>
              <a:t>تهدف إلى التعرف على قدرة الفرد على الأداء بأقصى قدرته </a:t>
            </a:r>
            <a:r>
              <a:rPr lang="ar-DZ" u="sng" dirty="0"/>
              <a:t>ومنها اختبارات القدرات للالتحاق بمعاهد التربية البدنية والرياضية أو الكليات </a:t>
            </a:r>
            <a:r>
              <a:rPr lang="ar-DZ" u="sng" dirty="0" smtClean="0"/>
              <a:t>العسكري</a:t>
            </a:r>
            <a:r>
              <a:rPr lang="ar-SA" u="sng" dirty="0" smtClean="0"/>
              <a:t>ة</a:t>
            </a:r>
          </a:p>
          <a:p>
            <a:endParaRPr lang="ar-SA" dirty="0"/>
          </a:p>
        </p:txBody>
      </p:sp>
      <p:sp>
        <p:nvSpPr>
          <p:cNvPr id="9" name="مستطيل 8"/>
          <p:cNvSpPr/>
          <p:nvPr/>
        </p:nvSpPr>
        <p:spPr>
          <a:xfrm>
            <a:off x="152399" y="2592658"/>
            <a:ext cx="3810001"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SA" dirty="0" smtClean="0"/>
              <a:t>اختبارات الأداء المميز</a:t>
            </a:r>
          </a:p>
          <a:p>
            <a:r>
              <a:rPr lang="ar-DZ" dirty="0"/>
              <a:t>وتهدف إلى تحديد الأداء المميز للفرد بما يمكن أن يفعله في موقف معين أي أن هذه الاختبارات تظهر ما يؤديه الفرد بالفعل وطريقة أداؤه، </a:t>
            </a:r>
            <a:r>
              <a:rPr lang="ar-DZ" u="sng" dirty="0"/>
              <a:t>مثال ذلك في المنافسات والبطولات </a:t>
            </a:r>
            <a:endParaRPr lang="ar-SA" dirty="0"/>
          </a:p>
        </p:txBody>
      </p:sp>
      <p:sp>
        <p:nvSpPr>
          <p:cNvPr id="10" name="مستطيل 9"/>
          <p:cNvSpPr/>
          <p:nvPr/>
        </p:nvSpPr>
        <p:spPr>
          <a:xfrm>
            <a:off x="3703814" y="4355068"/>
            <a:ext cx="1736373"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ar-DZ" b="1" dirty="0"/>
              <a:t>وفقا للسمات المقاسة</a:t>
            </a:r>
            <a:endParaRPr lang="ar-SA" dirty="0"/>
          </a:p>
        </p:txBody>
      </p:sp>
      <p:sp>
        <p:nvSpPr>
          <p:cNvPr id="11" name="مستطيل 10"/>
          <p:cNvSpPr/>
          <p:nvPr/>
        </p:nvSpPr>
        <p:spPr>
          <a:xfrm>
            <a:off x="6579790" y="5105400"/>
            <a:ext cx="2023374"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ar-SA" dirty="0" smtClean="0"/>
              <a:t>المقاييس </a:t>
            </a:r>
            <a:r>
              <a:rPr lang="ar-SA" dirty="0" err="1" smtClean="0"/>
              <a:t>الانثروبومترية</a:t>
            </a:r>
            <a:endParaRPr lang="ar-SA" dirty="0" smtClean="0"/>
          </a:p>
          <a:p>
            <a:r>
              <a:rPr lang="ar-SA" dirty="0" err="1" smtClean="0"/>
              <a:t>تاطول</a:t>
            </a:r>
            <a:r>
              <a:rPr lang="ar-SA" dirty="0" smtClean="0"/>
              <a:t> الوزن </a:t>
            </a:r>
            <a:endParaRPr lang="ar-SA" dirty="0"/>
          </a:p>
        </p:txBody>
      </p:sp>
      <p:sp>
        <p:nvSpPr>
          <p:cNvPr id="12" name="مستطيل 11"/>
          <p:cNvSpPr/>
          <p:nvPr/>
        </p:nvSpPr>
        <p:spPr>
          <a:xfrm>
            <a:off x="152399" y="4920734"/>
            <a:ext cx="3810001"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SA" dirty="0" smtClean="0"/>
              <a:t>مقاييس البناء الجسماني (أنماط الجسم):</a:t>
            </a:r>
          </a:p>
          <a:p>
            <a:r>
              <a:rPr lang="ar-DZ" dirty="0"/>
              <a:t>مقدار ما يمتلك الفرد من قياسات ومواصفات وكتله عضلية تمثل الشكل الخارجي له</a:t>
            </a:r>
            <a:r>
              <a:rPr lang="ar-SA" dirty="0" smtClean="0"/>
              <a:t> </a:t>
            </a:r>
            <a:endParaRPr lang="ar-SA" dirty="0"/>
          </a:p>
        </p:txBody>
      </p:sp>
      <p:sp>
        <p:nvSpPr>
          <p:cNvPr id="13" name="سهم منحني 12"/>
          <p:cNvSpPr/>
          <p:nvPr/>
        </p:nvSpPr>
        <p:spPr>
          <a:xfrm flipH="1">
            <a:off x="5177434" y="2057400"/>
            <a:ext cx="2251670" cy="3195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4" name="سهم منحني 13"/>
          <p:cNvSpPr/>
          <p:nvPr/>
        </p:nvSpPr>
        <p:spPr>
          <a:xfrm flipH="1">
            <a:off x="5177434" y="387332"/>
            <a:ext cx="2251670" cy="3195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5" name="سهم منحني 14"/>
          <p:cNvSpPr/>
          <p:nvPr/>
        </p:nvSpPr>
        <p:spPr>
          <a:xfrm flipH="1">
            <a:off x="5453955" y="4539734"/>
            <a:ext cx="2251670" cy="3195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6" name="سهم منحني 15"/>
          <p:cNvSpPr/>
          <p:nvPr/>
        </p:nvSpPr>
        <p:spPr>
          <a:xfrm>
            <a:off x="2020228" y="354549"/>
            <a:ext cx="2105789" cy="3195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7" name="سهم منحني 16"/>
          <p:cNvSpPr/>
          <p:nvPr/>
        </p:nvSpPr>
        <p:spPr>
          <a:xfrm>
            <a:off x="2057399" y="2057399"/>
            <a:ext cx="2105789" cy="3195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8" name="سهم منحني 17"/>
          <p:cNvSpPr/>
          <p:nvPr/>
        </p:nvSpPr>
        <p:spPr>
          <a:xfrm>
            <a:off x="1598025" y="4525690"/>
            <a:ext cx="2105789" cy="31958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9" name="سهم إلى الأعلى والأسفل 18"/>
          <p:cNvSpPr/>
          <p:nvPr/>
        </p:nvSpPr>
        <p:spPr>
          <a:xfrm>
            <a:off x="4572000" y="706915"/>
            <a:ext cx="120074" cy="116581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288098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DZ" b="1" i="1" u="sng" dirty="0"/>
              <a:t>محاضرة رقم </a:t>
            </a:r>
            <a:r>
              <a:rPr lang="ar-DZ" b="1" i="1" u="sng" dirty="0" smtClean="0"/>
              <a:t>0</a:t>
            </a:r>
            <a:r>
              <a:rPr lang="ar-SA" b="1" i="1" u="sng" dirty="0" smtClean="0"/>
              <a:t>8</a:t>
            </a:r>
            <a:r>
              <a:rPr lang="ar-DZ" b="1" i="1" u="sng" dirty="0" smtClean="0"/>
              <a:t> </a:t>
            </a:r>
            <a:r>
              <a:rPr lang="ar-DZ" b="1" i="1" u="sng" dirty="0"/>
              <a:t>اختبارات الرشاقة</a:t>
            </a:r>
            <a:r>
              <a:rPr lang="en-US" dirty="0"/>
              <a:t/>
            </a:r>
            <a:br>
              <a:rPr lang="en-US" dirty="0"/>
            </a:br>
            <a:endParaRPr lang="ar-SA" dirty="0"/>
          </a:p>
        </p:txBody>
      </p:sp>
      <p:sp>
        <p:nvSpPr>
          <p:cNvPr id="4" name="مستطيل 3"/>
          <p:cNvSpPr/>
          <p:nvPr/>
        </p:nvSpPr>
        <p:spPr>
          <a:xfrm>
            <a:off x="0" y="1371600"/>
            <a:ext cx="8839200" cy="646331"/>
          </a:xfrm>
          <a:prstGeom prst="rect">
            <a:avLst/>
          </a:prstGeom>
        </p:spPr>
        <p:txBody>
          <a:bodyPr wrap="square">
            <a:spAutoFit/>
          </a:bodyPr>
          <a:lstStyle/>
          <a:p>
            <a:r>
              <a:rPr lang="ar-DZ" b="1" dirty="0"/>
              <a:t>الرشاقة: </a:t>
            </a:r>
            <a:endParaRPr lang="en-US" dirty="0"/>
          </a:p>
          <a:p>
            <a:r>
              <a:rPr lang="ar-DZ" dirty="0"/>
              <a:t>هي القدرة على تغيير أوضاع الجسم أو سرعته أو اتجاهاته على الأرض أو في الهواء بدقة </a:t>
            </a:r>
            <a:r>
              <a:rPr lang="ar-DZ" dirty="0" err="1"/>
              <a:t>وإنسيابية</a:t>
            </a:r>
            <a:r>
              <a:rPr lang="ar-DZ" dirty="0"/>
              <a:t> وتوقيت صحيح</a:t>
            </a:r>
            <a:endParaRPr lang="ar-SA" dirty="0"/>
          </a:p>
        </p:txBody>
      </p:sp>
      <p:sp>
        <p:nvSpPr>
          <p:cNvPr id="5" name="مستطيل 4"/>
          <p:cNvSpPr/>
          <p:nvPr/>
        </p:nvSpPr>
        <p:spPr>
          <a:xfrm>
            <a:off x="2286000" y="2133600"/>
            <a:ext cx="6553200" cy="923330"/>
          </a:xfrm>
          <a:prstGeom prst="rect">
            <a:avLst/>
          </a:prstGeom>
        </p:spPr>
        <p:txBody>
          <a:bodyPr wrap="square">
            <a:spAutoFit/>
          </a:bodyPr>
          <a:lstStyle/>
          <a:p>
            <a:r>
              <a:rPr lang="ar-DZ" b="1" dirty="0"/>
              <a:t>أنواع الرشاقة: </a:t>
            </a:r>
            <a:endParaRPr lang="en-US" dirty="0"/>
          </a:p>
          <a:p>
            <a:r>
              <a:rPr lang="ar-DZ" dirty="0"/>
              <a:t>هناك نوعين من الرشاقة: </a:t>
            </a:r>
            <a:endParaRPr lang="ar-SA" dirty="0"/>
          </a:p>
          <a:p>
            <a:r>
              <a:rPr lang="ar-DZ" b="1" dirty="0" smtClean="0"/>
              <a:t>الرشاقة </a:t>
            </a:r>
            <a:r>
              <a:rPr lang="ar-DZ" b="1" dirty="0"/>
              <a:t>العامة: </a:t>
            </a:r>
            <a:r>
              <a:rPr lang="ar-SA" dirty="0"/>
              <a:t> </a:t>
            </a:r>
            <a:r>
              <a:rPr lang="ar-SA" dirty="0" smtClean="0"/>
              <a:t> </a:t>
            </a:r>
            <a:r>
              <a:rPr lang="ar-DZ" dirty="0" smtClean="0"/>
              <a:t>وهي </a:t>
            </a:r>
            <a:r>
              <a:rPr lang="ar-DZ" dirty="0"/>
              <a:t>رشاقة الجسم كله</a:t>
            </a:r>
            <a:endParaRPr lang="ar-SA" dirty="0"/>
          </a:p>
        </p:txBody>
      </p:sp>
      <p:sp>
        <p:nvSpPr>
          <p:cNvPr id="6" name="مستطيل 5"/>
          <p:cNvSpPr/>
          <p:nvPr/>
        </p:nvSpPr>
        <p:spPr>
          <a:xfrm>
            <a:off x="381000" y="3115270"/>
            <a:ext cx="8458200" cy="923330"/>
          </a:xfrm>
          <a:prstGeom prst="rect">
            <a:avLst/>
          </a:prstGeom>
        </p:spPr>
        <p:txBody>
          <a:bodyPr wrap="square">
            <a:spAutoFit/>
          </a:bodyPr>
          <a:lstStyle/>
          <a:p>
            <a:r>
              <a:rPr lang="ar-DZ" b="1" dirty="0"/>
              <a:t>الرشاقة الخاصة: </a:t>
            </a:r>
            <a:endParaRPr lang="en-US" dirty="0"/>
          </a:p>
          <a:p>
            <a:r>
              <a:rPr lang="ar-DZ" dirty="0"/>
              <a:t>هي رشاقة عنصر معين أو مجموعة أعضاء من الجسم اللاعب، اي أنها حركات الرشاقة التي يؤديها اللاعب بأحد اعضاء جسمه </a:t>
            </a:r>
            <a:endParaRPr lang="ar-SA" dirty="0"/>
          </a:p>
        </p:txBody>
      </p:sp>
    </p:spTree>
    <p:extLst>
      <p:ext uri="{BB962C8B-B14F-4D97-AF65-F5344CB8AC3E}">
        <p14:creationId xmlns:p14="http://schemas.microsoft.com/office/powerpoint/2010/main" val="19560028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728663"/>
            <a:ext cx="82296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7461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50813"/>
            <a:ext cx="7467600" cy="656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520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04800" y="229136"/>
            <a:ext cx="8534400" cy="6247864"/>
          </a:xfrm>
          <a:prstGeom prst="rect">
            <a:avLst/>
          </a:prstGeom>
        </p:spPr>
        <p:txBody>
          <a:bodyPr wrap="square">
            <a:spAutoFit/>
          </a:bodyPr>
          <a:lstStyle/>
          <a:p>
            <a:r>
              <a:rPr lang="ar-DZ" sz="2000" b="1" i="1" u="sng" dirty="0"/>
              <a:t>-اختبار </a:t>
            </a:r>
            <a:r>
              <a:rPr lang="en-US" sz="2000" b="1" i="1" u="sng" dirty="0"/>
              <a:t>T</a:t>
            </a:r>
            <a:r>
              <a:rPr lang="ar-DZ" sz="2000" b="1" i="1" u="sng" dirty="0"/>
              <a:t> للرشاقة:</a:t>
            </a:r>
            <a:endParaRPr lang="en-US" sz="2000" dirty="0"/>
          </a:p>
          <a:p>
            <a:r>
              <a:rPr lang="ar-DZ" sz="2000" b="1" u="sng" dirty="0"/>
              <a:t>الهدف من الاختبار:</a:t>
            </a:r>
            <a:r>
              <a:rPr lang="ar-DZ" sz="2000" dirty="0"/>
              <a:t> قياس الرشاقة وخاصة في الاتجاهات الحركية بزاوية 90°. </a:t>
            </a:r>
            <a:endParaRPr lang="en-US" sz="2000" dirty="0"/>
          </a:p>
          <a:p>
            <a:r>
              <a:rPr lang="ar-DZ" sz="2000" b="1" u="sng" dirty="0"/>
              <a:t>الأدوات: </a:t>
            </a:r>
            <a:endParaRPr lang="en-US" sz="2000" dirty="0"/>
          </a:p>
          <a:p>
            <a:pPr lvl="0"/>
            <a:r>
              <a:rPr lang="ar-DZ" sz="2000" dirty="0"/>
              <a:t>أرضية مسطحة وغير زلقة.</a:t>
            </a:r>
            <a:endParaRPr lang="en-US" sz="2000" dirty="0"/>
          </a:p>
          <a:p>
            <a:pPr lvl="0"/>
            <a:r>
              <a:rPr lang="ar-DZ" sz="2000" dirty="0"/>
              <a:t>4 أقماع. </a:t>
            </a:r>
            <a:endParaRPr lang="en-US" sz="2000" dirty="0"/>
          </a:p>
          <a:p>
            <a:pPr lvl="0"/>
            <a:r>
              <a:rPr lang="ar-DZ" sz="2000" dirty="0"/>
              <a:t>ساعة إيقاف. </a:t>
            </a:r>
            <a:endParaRPr lang="en-US" sz="2000" dirty="0"/>
          </a:p>
          <a:p>
            <a:pPr lvl="0"/>
            <a:r>
              <a:rPr lang="ar-DZ" sz="2000" dirty="0"/>
              <a:t>شريط قياس.</a:t>
            </a:r>
            <a:endParaRPr lang="en-US" sz="2000" dirty="0"/>
          </a:p>
          <a:p>
            <a:r>
              <a:rPr lang="ar-DZ" sz="2000" b="1" u="sng" dirty="0"/>
              <a:t>طريقة الأداء:</a:t>
            </a:r>
            <a:endParaRPr lang="en-US" sz="2000" dirty="0"/>
          </a:p>
          <a:p>
            <a:pPr lvl="0"/>
            <a:r>
              <a:rPr lang="ar-DZ" sz="2000" dirty="0"/>
              <a:t>عند سماع الإشارة يبدأ حساب الوقت ويركض اللاعب إلى الأمام مسافة (9.15م) ويلمس القمع باليد اليمنى.</a:t>
            </a:r>
            <a:endParaRPr lang="en-US" sz="2000" dirty="0"/>
          </a:p>
          <a:p>
            <a:pPr lvl="0"/>
            <a:r>
              <a:rPr lang="ar-DZ" sz="2000" dirty="0"/>
              <a:t>يركض اللاعب إلى الجانب بخطوات جانبية إلى اليسار مسافة ( 4.6 م) ليلمس القمع باليد اليسرى.</a:t>
            </a:r>
            <a:endParaRPr lang="en-US" sz="2000" dirty="0"/>
          </a:p>
          <a:p>
            <a:pPr lvl="0"/>
            <a:r>
              <a:rPr lang="ar-DZ" sz="2000" dirty="0"/>
              <a:t>يركض اللاعب إلى الجانب الأيمن بخطوات جانبية مسافة ( 9.15 م) ليلمس القمع باليد اليمنى.</a:t>
            </a:r>
            <a:endParaRPr lang="en-US" sz="2000" dirty="0"/>
          </a:p>
          <a:p>
            <a:pPr lvl="0"/>
            <a:r>
              <a:rPr lang="ar-DZ" sz="2000" dirty="0"/>
              <a:t>يركض اللاعب مرة أخرى إلى الجانب الأيسر بخطوات جانبية مسافة (4.6 م) ليلمس  القمع في الوسط باليد اليسرى.</a:t>
            </a:r>
            <a:endParaRPr lang="en-US" sz="2000" dirty="0"/>
          </a:p>
          <a:p>
            <a:pPr lvl="0"/>
            <a:r>
              <a:rPr lang="ar-DZ" sz="2000" dirty="0"/>
              <a:t>يركض اللاعب إلى الخلف بخطوات خلفية ليمر عن القمع الذي بدأ منه وعندها يتم إيقاف الساعة.</a:t>
            </a:r>
            <a:endParaRPr lang="en-US" sz="2000" dirty="0"/>
          </a:p>
          <a:p>
            <a:r>
              <a:rPr lang="ar-DZ" sz="2000" b="1" u="sng" dirty="0"/>
              <a:t>احتساب الدرجات: </a:t>
            </a:r>
            <a:endParaRPr lang="en-US" sz="2000" dirty="0"/>
          </a:p>
          <a:p>
            <a:pPr lvl="0"/>
            <a:r>
              <a:rPr lang="ar-DZ" sz="2000" dirty="0"/>
              <a:t>يحتسب الزمن من لحظة الانطلاق عند سماع الإشارة حتى إنهاء المراحل والمرور بالقمع الذي انطلق منه اللاعب ويحسب الزمن بالثانية.</a:t>
            </a:r>
            <a:endParaRPr lang="en-US" sz="2000" dirty="0"/>
          </a:p>
          <a:p>
            <a:r>
              <a:rPr lang="ar-DZ" sz="2000" dirty="0"/>
              <a:t>يعطي اللاعب محاولتين ويحتسب أفضل محاولة أو أقل زمن مع مراعاة إعطاء فترة راحة دقيقتين بين المحاولتين</a:t>
            </a:r>
            <a:endParaRPr lang="ar-SA" sz="2000" dirty="0"/>
          </a:p>
        </p:txBody>
      </p:sp>
    </p:spTree>
    <p:extLst>
      <p:ext uri="{BB962C8B-B14F-4D97-AF65-F5344CB8AC3E}">
        <p14:creationId xmlns:p14="http://schemas.microsoft.com/office/powerpoint/2010/main" val="26525057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DZ" b="1" i="1" u="sng" dirty="0"/>
              <a:t>محاضرة رقم </a:t>
            </a:r>
            <a:r>
              <a:rPr lang="ar-DZ" b="1" i="1" u="sng" dirty="0" smtClean="0"/>
              <a:t>0</a:t>
            </a:r>
            <a:r>
              <a:rPr lang="ar-SA" b="1" i="1" u="sng" dirty="0" smtClean="0"/>
              <a:t>9</a:t>
            </a:r>
            <a:r>
              <a:rPr lang="ar-DZ" b="1" i="1" u="sng" dirty="0" smtClean="0"/>
              <a:t> </a:t>
            </a:r>
            <a:r>
              <a:rPr lang="ar-DZ" b="1" i="1" u="sng" dirty="0"/>
              <a:t>اختبارات </a:t>
            </a:r>
            <a:r>
              <a:rPr lang="ar-SA" b="1" i="1" u="sng" dirty="0" smtClean="0"/>
              <a:t>التوازن</a:t>
            </a:r>
            <a:endParaRPr lang="ar-SA" dirty="0"/>
          </a:p>
        </p:txBody>
      </p:sp>
      <p:sp>
        <p:nvSpPr>
          <p:cNvPr id="4" name="مستطيل 3"/>
          <p:cNvSpPr/>
          <p:nvPr/>
        </p:nvSpPr>
        <p:spPr>
          <a:xfrm>
            <a:off x="304800" y="1413808"/>
            <a:ext cx="8458200" cy="1938992"/>
          </a:xfrm>
          <a:prstGeom prst="rect">
            <a:avLst/>
          </a:prstGeom>
        </p:spPr>
        <p:txBody>
          <a:bodyPr wrap="square">
            <a:spAutoFit/>
          </a:bodyPr>
          <a:lstStyle/>
          <a:p>
            <a:r>
              <a:rPr lang="ar-IQ" sz="2000" b="1" dirty="0"/>
              <a:t>- اختبار من حركة الهبوط والاحتفاظ بثبات التوازن الجسم .</a:t>
            </a:r>
            <a:endParaRPr lang="en-US" sz="2000" dirty="0"/>
          </a:p>
          <a:p>
            <a:r>
              <a:rPr lang="ar-IQ" sz="2000" b="1" dirty="0"/>
              <a:t>الغرض من الاختبار</a:t>
            </a:r>
            <a:r>
              <a:rPr lang="ar-IQ" sz="2000" dirty="0"/>
              <a:t>: قياس التحكم الحركي ،الإيقاع ،التوازن ،تصور الجسم </a:t>
            </a:r>
            <a:endParaRPr lang="en-US" sz="2000" dirty="0"/>
          </a:p>
          <a:p>
            <a:r>
              <a:rPr lang="ar-IQ" sz="2000" b="1" dirty="0"/>
              <a:t>-الأداء</a:t>
            </a:r>
            <a:r>
              <a:rPr lang="ar-IQ" sz="2000" dirty="0"/>
              <a:t> : </a:t>
            </a:r>
            <a:endParaRPr lang="en-US" sz="2000" dirty="0"/>
          </a:p>
          <a:p>
            <a:r>
              <a:rPr lang="ar-IQ" sz="2000" dirty="0"/>
              <a:t>يطلب من المختبر أداء حركة الهبوط من صندوق خشبي بارتفاع واحد متر مع الاحتفاظ بثبات الجسم على الأرض.</a:t>
            </a:r>
            <a:endParaRPr lang="en-US" sz="2000" dirty="0"/>
          </a:p>
          <a:p>
            <a:r>
              <a:rPr lang="ar-IQ" sz="2000" b="1" dirty="0"/>
              <a:t>التسجيل :</a:t>
            </a:r>
            <a:r>
              <a:rPr lang="ar-IQ" sz="2000" dirty="0"/>
              <a:t> تكون درجة التقييم من(</a:t>
            </a:r>
            <a:r>
              <a:rPr lang="en-US" sz="2000" dirty="0"/>
              <a:t>1</a:t>
            </a:r>
            <a:r>
              <a:rPr lang="ar-IQ" sz="2000" dirty="0"/>
              <a:t>-</a:t>
            </a:r>
            <a:r>
              <a:rPr lang="en-US" sz="2000" dirty="0"/>
              <a:t>4</a:t>
            </a:r>
            <a:r>
              <a:rPr lang="ar-IQ" sz="2000" dirty="0"/>
              <a:t>) وتعطى له ثلاث محاولات .</a:t>
            </a:r>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6063" y="3787775"/>
            <a:ext cx="3571875"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552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685800"/>
            <a:ext cx="6883400" cy="598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7013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8150" y="609600"/>
            <a:ext cx="6902450" cy="5761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8573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990600" y="1322487"/>
            <a:ext cx="7696200" cy="5078313"/>
          </a:xfrm>
          <a:prstGeom prst="rect">
            <a:avLst/>
          </a:prstGeom>
        </p:spPr>
        <p:txBody>
          <a:bodyPr wrap="square">
            <a:spAutoFit/>
          </a:bodyPr>
          <a:lstStyle/>
          <a:p>
            <a:r>
              <a:rPr lang="ar-SA" b="1" dirty="0"/>
              <a:t>اختبار الركض عكس الإشارة الحركية</a:t>
            </a:r>
            <a:endParaRPr lang="en-US" dirty="0"/>
          </a:p>
          <a:p>
            <a:r>
              <a:rPr lang="en-US" dirty="0"/>
              <a:t> </a:t>
            </a:r>
            <a:r>
              <a:rPr lang="ar-SA" b="1" dirty="0"/>
              <a:t>الهدف من الاختبار:</a:t>
            </a:r>
            <a:r>
              <a:rPr lang="ar-SA" dirty="0"/>
              <a:t> قياس سرعة الاستجابة</a:t>
            </a:r>
            <a:r>
              <a:rPr lang="en-US" dirty="0"/>
              <a:t>.</a:t>
            </a:r>
          </a:p>
          <a:p>
            <a:r>
              <a:rPr lang="ar-SA" b="1" dirty="0"/>
              <a:t>الأدوات المستخدمة</a:t>
            </a:r>
            <a:r>
              <a:rPr lang="ar-SA" dirty="0"/>
              <a:t>: ساعة توقيت، ملعب خماسي كرة القدم، شريط لاصق، شاخص ارتفاعه (</a:t>
            </a:r>
            <a:r>
              <a:rPr lang="en-US" dirty="0"/>
              <a:t>50</a:t>
            </a:r>
            <a:r>
              <a:rPr lang="ar-SA" dirty="0"/>
              <a:t>)سم</a:t>
            </a:r>
            <a:r>
              <a:rPr lang="en-US" dirty="0"/>
              <a:t>. </a:t>
            </a:r>
          </a:p>
          <a:p>
            <a:r>
              <a:rPr lang="ar-SA" b="1" dirty="0"/>
              <a:t>طريقـة الأداء:</a:t>
            </a:r>
            <a:endParaRPr lang="en-US" dirty="0"/>
          </a:p>
          <a:p>
            <a:r>
              <a:rPr lang="ar-SA" dirty="0"/>
              <a:t>يرسـم خـط طولـه (</a:t>
            </a:r>
            <a:r>
              <a:rPr lang="en-US" dirty="0"/>
              <a:t>10</a:t>
            </a:r>
            <a:r>
              <a:rPr lang="ar-SA" dirty="0"/>
              <a:t>) أمتـار، يقـف اللاعـب فـي منتـصف الخـط (نقطـة البدايـة)، يوضـع شـريط لاصـق أمـام اللاعـب علـى بعـد (</a:t>
            </a:r>
            <a:r>
              <a:rPr lang="en-US" dirty="0"/>
              <a:t>3,5</a:t>
            </a:r>
            <a:r>
              <a:rPr lang="ar-SA" dirty="0"/>
              <a:t>) متـر ويوضـع شـاخص علـى بعـد (</a:t>
            </a:r>
            <a:r>
              <a:rPr lang="en-US" dirty="0"/>
              <a:t>1,5</a:t>
            </a:r>
            <a:r>
              <a:rPr lang="ar-SA" dirty="0"/>
              <a:t>) متـر مـن الـشريط اللاصـق،  يقـوم مـسجل الاختبـار بإعطـاء إشـارة البـدء بالاختبـار ليقـوم اللاعـب بـالركض إلـى الأمـام، وعنـد وصـول اللاعـب إلـى الشريط اللاصـق يقـوم المـسجل بتحريـك يـده إلـى احـد الاتجـاهين (يمـين أو يـسار) ليـستمر اللاعـب بـالركض ويـستدر مـن حـول الشاخص ثم يقوم بالركض إلى الاتجاه المعاكس إلى خط النهاية من الجهة المطلوبة.</a:t>
            </a:r>
            <a:endParaRPr lang="en-US" dirty="0"/>
          </a:p>
          <a:p>
            <a:r>
              <a:rPr lang="ar-SA" b="1" dirty="0"/>
              <a:t>شروط الأداء:</a:t>
            </a:r>
            <a:endParaRPr lang="en-US" dirty="0"/>
          </a:p>
          <a:p>
            <a:r>
              <a:rPr lang="en-US" b="1" dirty="0"/>
              <a:t>-</a:t>
            </a:r>
            <a:r>
              <a:rPr lang="ar-SA" dirty="0"/>
              <a:t>أن يبدأ اللاعب الاختبار من وضع البدء العالي.</a:t>
            </a:r>
            <a:endParaRPr lang="en-US" dirty="0"/>
          </a:p>
          <a:p>
            <a:r>
              <a:rPr lang="ar-SA" dirty="0"/>
              <a:t>-على اللاعب البدء بالاختبار عند سماع إشارة  البدء.</a:t>
            </a:r>
            <a:endParaRPr lang="en-US" dirty="0"/>
          </a:p>
          <a:p>
            <a:r>
              <a:rPr lang="ar-SA" dirty="0"/>
              <a:t>-على اللاعب تصحيح مساره إذا أخطأ في تحديد الاتجاه المطلوب منه</a:t>
            </a:r>
            <a:endParaRPr lang="en-US" dirty="0"/>
          </a:p>
          <a:p>
            <a:r>
              <a:rPr lang="en-US" dirty="0"/>
              <a:t>- </a:t>
            </a:r>
            <a:r>
              <a:rPr lang="ar-SA" b="1" dirty="0"/>
              <a:t>التــــسجيل: </a:t>
            </a:r>
            <a:r>
              <a:rPr lang="ar-SA" dirty="0"/>
              <a:t>يــــسجل للاعــــب الــــزمن الــــذي يــــستغرقه فــــي أداء الاختبار ولأقرب </a:t>
            </a:r>
            <a:r>
              <a:rPr lang="en-US" dirty="0"/>
              <a:t>10</a:t>
            </a:r>
            <a:r>
              <a:rPr lang="ar-SA" dirty="0"/>
              <a:t>/</a:t>
            </a:r>
            <a:r>
              <a:rPr lang="en-US" dirty="0"/>
              <a:t>1</a:t>
            </a:r>
            <a:r>
              <a:rPr lang="ar-SA" dirty="0"/>
              <a:t> ثانية</a:t>
            </a:r>
            <a:r>
              <a:rPr lang="en-US" dirty="0"/>
              <a:t>.</a:t>
            </a:r>
          </a:p>
          <a:p>
            <a:r>
              <a:rPr lang="ar-SA" b="1" dirty="0"/>
              <a:t>عدد المحاولات</a:t>
            </a:r>
            <a:r>
              <a:rPr lang="ar-SA" dirty="0"/>
              <a:t>: للاعب (</a:t>
            </a:r>
            <a:r>
              <a:rPr lang="en-US" dirty="0"/>
              <a:t>4</a:t>
            </a:r>
            <a:r>
              <a:rPr lang="ar-SA" dirty="0"/>
              <a:t>) محاولات تحتسب أفضل محاولتين ويأخذ الوسط</a:t>
            </a:r>
            <a:r>
              <a:rPr lang="en-US" dirty="0"/>
              <a:t>.</a:t>
            </a:r>
          </a:p>
          <a:p>
            <a:r>
              <a:rPr lang="ar-SA" dirty="0"/>
              <a:t> </a:t>
            </a:r>
            <a:endParaRPr lang="en-US" dirty="0"/>
          </a:p>
          <a:p>
            <a:r>
              <a:rPr lang="ar-SA" b="1" dirty="0"/>
              <a:t> </a:t>
            </a:r>
            <a:endParaRPr lang="en-US" dirty="0"/>
          </a:p>
        </p:txBody>
      </p:sp>
      <p:sp>
        <p:nvSpPr>
          <p:cNvPr id="5" name="مستطيل 4"/>
          <p:cNvSpPr/>
          <p:nvPr/>
        </p:nvSpPr>
        <p:spPr>
          <a:xfrm>
            <a:off x="990600" y="381000"/>
            <a:ext cx="5867400" cy="523220"/>
          </a:xfrm>
          <a:prstGeom prst="rect">
            <a:avLst/>
          </a:prstGeom>
        </p:spPr>
        <p:txBody>
          <a:bodyPr wrap="square">
            <a:spAutoFit/>
          </a:bodyPr>
          <a:lstStyle/>
          <a:p>
            <a:r>
              <a:rPr lang="ar-SA" sz="2800" b="1" dirty="0" smtClean="0"/>
              <a:t>المحاضرة </a:t>
            </a:r>
            <a:r>
              <a:rPr lang="ar-SA" sz="2800" b="1" dirty="0"/>
              <a:t>10 اختبارات زمن رد الفعل.</a:t>
            </a:r>
          </a:p>
        </p:txBody>
      </p:sp>
    </p:spTree>
    <p:extLst>
      <p:ext uri="{BB962C8B-B14F-4D97-AF65-F5344CB8AC3E}">
        <p14:creationId xmlns:p14="http://schemas.microsoft.com/office/powerpoint/2010/main" val="2482393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187647" y="609600"/>
            <a:ext cx="2768707"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ar-DZ" b="1" dirty="0"/>
              <a:t>وفقا لبنود الاختبار وأسلوب الإجابة</a:t>
            </a:r>
            <a:endParaRPr lang="ar-SA" dirty="0"/>
          </a:p>
        </p:txBody>
      </p:sp>
      <p:sp>
        <p:nvSpPr>
          <p:cNvPr id="6" name="مستطيل 5"/>
          <p:cNvSpPr/>
          <p:nvPr/>
        </p:nvSpPr>
        <p:spPr>
          <a:xfrm>
            <a:off x="5562600" y="1524000"/>
            <a:ext cx="3352800"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DZ" b="1" dirty="0"/>
              <a:t>تقديم حل واحد للمشكلة المقدمة:</a:t>
            </a:r>
            <a:r>
              <a:rPr lang="ar-DZ" dirty="0"/>
              <a:t> ويستخدم ذلك الأسلوب في اختبارات القدرات والاستعدادات وبعض اختبارات الشخصية</a:t>
            </a:r>
            <a:endParaRPr lang="ar-SA" dirty="0"/>
          </a:p>
        </p:txBody>
      </p:sp>
      <p:sp>
        <p:nvSpPr>
          <p:cNvPr id="7" name="مستطيل 6"/>
          <p:cNvSpPr/>
          <p:nvPr/>
        </p:nvSpPr>
        <p:spPr>
          <a:xfrm>
            <a:off x="914400" y="1385500"/>
            <a:ext cx="3276600"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DZ" b="1" dirty="0"/>
              <a:t>تقديم أكثر من حل للمشكلة المقدمة:</a:t>
            </a:r>
            <a:r>
              <a:rPr lang="ar-DZ" dirty="0"/>
              <a:t> ويستخدم ذلك في مجالات الابداع والمرونة وتقدم الإجابة أو الأداء في وقت محدد </a:t>
            </a:r>
            <a:r>
              <a:rPr lang="ar-DZ" u="sng" dirty="0"/>
              <a:t>مثل سلاسل الجمباز الفني</a:t>
            </a:r>
            <a:endParaRPr lang="ar-SA" dirty="0"/>
          </a:p>
        </p:txBody>
      </p:sp>
    </p:spTree>
    <p:extLst>
      <p:ext uri="{BB962C8B-B14F-4D97-AF65-F5344CB8AC3E}">
        <p14:creationId xmlns:p14="http://schemas.microsoft.com/office/powerpoint/2010/main" val="1345549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05000"/>
            <a:ext cx="7543799"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304800" y="228600"/>
            <a:ext cx="8686800" cy="1508105"/>
          </a:xfrm>
          <a:prstGeom prst="rect">
            <a:avLst/>
          </a:prstGeom>
        </p:spPr>
        <p:txBody>
          <a:bodyPr wrap="square">
            <a:spAutoFit/>
          </a:bodyPr>
          <a:lstStyle/>
          <a:p>
            <a:pPr algn="ctr"/>
            <a:r>
              <a:rPr lang="ar-SA" sz="2000" b="1" dirty="0" smtClean="0"/>
              <a:t>محاضرة رقم 02 تصميم وبناء الاختبارات في الميدان الرياضي</a:t>
            </a:r>
          </a:p>
          <a:p>
            <a:r>
              <a:rPr lang="ar-SA" b="1" dirty="0" smtClean="0"/>
              <a:t>1-تصميم الاختبارات في الميدان الرياضي:</a:t>
            </a:r>
          </a:p>
          <a:p>
            <a:r>
              <a:rPr lang="ar-SA" dirty="0" smtClean="0"/>
              <a:t>تصميم الاختبار يعني مجموعة الخطوات المتسلسلة للحصول على أداة تقيس صفة أو مهارة أو وظيفة محددة تتوفر فيها الشروط العلمية الصدق والثبات والموضوعية.</a:t>
            </a:r>
          </a:p>
          <a:p>
            <a:pPr algn="ctr"/>
            <a:r>
              <a:rPr lang="ar-SA" b="1" dirty="0" smtClean="0"/>
              <a:t>2-خطوات تصميم الاختبارات في الميدان الرياضي:</a:t>
            </a:r>
            <a:endParaRPr lang="ar-SA" b="1" dirty="0"/>
          </a:p>
        </p:txBody>
      </p:sp>
    </p:spTree>
    <p:extLst>
      <p:ext uri="{BB962C8B-B14F-4D97-AF65-F5344CB8AC3E}">
        <p14:creationId xmlns:p14="http://schemas.microsoft.com/office/powerpoint/2010/main" val="4245517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DZ" b="1" i="1" u="sng" dirty="0"/>
              <a:t>محاضرة رقم 03 الخصائص العلمية للاختبارات </a:t>
            </a:r>
            <a:r>
              <a:rPr lang="ar-DZ" b="1" i="1" u="sng" dirty="0" smtClean="0"/>
              <a:t>والقياسات</a:t>
            </a:r>
            <a:r>
              <a:rPr lang="ar-SA" b="1" i="1" u="sng" dirty="0" smtClean="0"/>
              <a:t/>
            </a:r>
            <a:br>
              <a:rPr lang="ar-SA" b="1" i="1" u="sng" dirty="0" smtClean="0"/>
            </a:br>
            <a:endParaRPr lang="en-US" dirty="0"/>
          </a:p>
        </p:txBody>
      </p:sp>
      <p:sp>
        <p:nvSpPr>
          <p:cNvPr id="4" name="مستطيل 3"/>
          <p:cNvSpPr/>
          <p:nvPr/>
        </p:nvSpPr>
        <p:spPr>
          <a:xfrm>
            <a:off x="2844539" y="1447800"/>
            <a:ext cx="5581977" cy="707886"/>
          </a:xfrm>
          <a:prstGeom prst="rect">
            <a:avLst/>
          </a:prstGeom>
        </p:spPr>
        <p:txBody>
          <a:bodyPr wrap="none">
            <a:spAutoFit/>
          </a:bodyPr>
          <a:lstStyle/>
          <a:p>
            <a:r>
              <a:rPr lang="ar-SA" sz="2000" b="1" dirty="0" smtClean="0"/>
              <a:t>1-الصدق:</a:t>
            </a:r>
          </a:p>
          <a:p>
            <a:r>
              <a:rPr lang="ar-DZ" sz="2000" dirty="0"/>
              <a:t>الأداة أو الوسيلة الصادقة هي التي تقيس الشيء الذي وضعت لقياسه</a:t>
            </a:r>
            <a:endParaRPr lang="ar-SA" sz="2000" b="1" dirty="0"/>
          </a:p>
        </p:txBody>
      </p:sp>
      <p:sp>
        <p:nvSpPr>
          <p:cNvPr id="5" name="مستطيل 4"/>
          <p:cNvSpPr/>
          <p:nvPr/>
        </p:nvSpPr>
        <p:spPr>
          <a:xfrm>
            <a:off x="3790360" y="2286000"/>
            <a:ext cx="1811713"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ar-SA" b="1" dirty="0" smtClean="0"/>
              <a:t>-أنواع صدق الاختبار:</a:t>
            </a:r>
            <a:endParaRPr lang="ar-SA" b="1" dirty="0"/>
          </a:p>
        </p:txBody>
      </p:sp>
      <p:sp>
        <p:nvSpPr>
          <p:cNvPr id="6" name="مستطيل 5"/>
          <p:cNvSpPr/>
          <p:nvPr/>
        </p:nvSpPr>
        <p:spPr>
          <a:xfrm>
            <a:off x="4267200" y="2828836"/>
            <a:ext cx="4572000" cy="120032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ar-DZ" b="1" i="1" dirty="0"/>
              <a:t>: صدق المحتوى أو المضمون:</a:t>
            </a:r>
            <a:endParaRPr lang="en-US" dirty="0"/>
          </a:p>
          <a:p>
            <a:r>
              <a:rPr lang="ar-DZ" dirty="0"/>
              <a:t>ويطلق عليه أحيانا الصدق المنطقي ويقصد به فحص محتوى الاختبار فحصا منطقيا دقيقا بغرض تحديد ما إذا كان يغطى بالفعل عينة مماثلة للسلوك المراد قياسه</a:t>
            </a:r>
            <a:endParaRPr lang="ar-SA" dirty="0"/>
          </a:p>
        </p:txBody>
      </p:sp>
      <p:sp>
        <p:nvSpPr>
          <p:cNvPr id="7" name="مستطيل 6"/>
          <p:cNvSpPr/>
          <p:nvPr/>
        </p:nvSpPr>
        <p:spPr>
          <a:xfrm>
            <a:off x="228600" y="2819400"/>
            <a:ext cx="3675131"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r-SA" dirty="0" smtClean="0"/>
              <a:t>-الصدق الظاهري:</a:t>
            </a:r>
          </a:p>
          <a:p>
            <a:r>
              <a:rPr lang="ar-SA" dirty="0" smtClean="0"/>
              <a:t>المقصود بالصدق الظاهري هو صدق المظهر العام للاختبار أو بعبارة أخرى مدى مناسبة الاختبار للمفحوصين</a:t>
            </a:r>
            <a:endParaRPr lang="ar-SA" dirty="0"/>
          </a:p>
        </p:txBody>
      </p:sp>
      <p:sp>
        <p:nvSpPr>
          <p:cNvPr id="8" name="مستطيل 7"/>
          <p:cNvSpPr/>
          <p:nvPr/>
        </p:nvSpPr>
        <p:spPr>
          <a:xfrm>
            <a:off x="4274634" y="4267200"/>
            <a:ext cx="4572000" cy="20313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ar-SA" dirty="0" smtClean="0"/>
              <a:t> الصدق الذاتي:</a:t>
            </a:r>
          </a:p>
          <a:p>
            <a:r>
              <a:rPr lang="ar-SA" dirty="0" smtClean="0"/>
              <a:t>ويطلق عليه أحيانا دليل الثبات ويعتمد هذا النوع من حساب الصدق على مفهوم مؤداه أن صدق الاختبار يعني تطابق أو اقتراب الدرجات الفعلية التي حصل عليها الأفراد من الدرجات الحقيقية المفترض حصولهم عليها </a:t>
            </a:r>
          </a:p>
          <a:p>
            <a:r>
              <a:rPr lang="ar-DZ" b="1" dirty="0"/>
              <a:t>الصدق الذاتي = </a:t>
            </a:r>
            <a:endParaRPr lang="ar-SA" b="1" dirty="0" smtClean="0"/>
          </a:p>
          <a:p>
            <a:endParaRPr lang="ar-S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7050" y="5638800"/>
            <a:ext cx="51435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مستطيل 8"/>
          <p:cNvSpPr/>
          <p:nvPr/>
        </p:nvSpPr>
        <p:spPr>
          <a:xfrm>
            <a:off x="1841508" y="4724400"/>
            <a:ext cx="136928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ar-SA" dirty="0" smtClean="0"/>
              <a:t>الصدق التمييزي</a:t>
            </a:r>
            <a:endParaRPr lang="ar-SA" dirty="0"/>
          </a:p>
        </p:txBody>
      </p:sp>
    </p:spTree>
    <p:extLst>
      <p:ext uri="{BB962C8B-B14F-4D97-AF65-F5344CB8AC3E}">
        <p14:creationId xmlns:p14="http://schemas.microsoft.com/office/powerpoint/2010/main" val="3249894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52400"/>
            <a:ext cx="8229600" cy="1143000"/>
          </a:xfrm>
        </p:spPr>
        <p:txBody>
          <a:bodyPr/>
          <a:lstStyle/>
          <a:p>
            <a:r>
              <a:rPr lang="ar-SA" b="1" dirty="0" smtClean="0"/>
              <a:t>2-</a:t>
            </a:r>
            <a:r>
              <a:rPr lang="ar-DZ" b="1" dirty="0" smtClean="0"/>
              <a:t>الثبات</a:t>
            </a:r>
            <a:endParaRPr lang="ar-SA" dirty="0"/>
          </a:p>
        </p:txBody>
      </p:sp>
      <p:sp>
        <p:nvSpPr>
          <p:cNvPr id="4" name="مستطيل 3"/>
          <p:cNvSpPr/>
          <p:nvPr/>
        </p:nvSpPr>
        <p:spPr>
          <a:xfrm>
            <a:off x="152400" y="762000"/>
            <a:ext cx="8991600" cy="369332"/>
          </a:xfrm>
          <a:prstGeom prst="rect">
            <a:avLst/>
          </a:prstGeom>
        </p:spPr>
        <p:txBody>
          <a:bodyPr wrap="square">
            <a:spAutoFit/>
          </a:bodyPr>
          <a:lstStyle/>
          <a:p>
            <a:r>
              <a:rPr lang="ar-DZ" dirty="0"/>
              <a:t>يقصد بالثبات أن تعطي الوسيلة نتائج ثابتة نسبيا عند تكرار أو استخدامها استخدام صورة مكافئة لها على قدر الاستطاعة.</a:t>
            </a:r>
            <a:endParaRPr lang="en-US" dirty="0"/>
          </a:p>
        </p:txBody>
      </p:sp>
      <p:sp>
        <p:nvSpPr>
          <p:cNvPr id="5" name="مستطيل 4"/>
          <p:cNvSpPr/>
          <p:nvPr/>
        </p:nvSpPr>
        <p:spPr>
          <a:xfrm>
            <a:off x="0" y="1219200"/>
            <a:ext cx="8991600" cy="1200329"/>
          </a:xfrm>
          <a:prstGeom prst="rect">
            <a:avLst/>
          </a:prstGeom>
        </p:spPr>
        <p:txBody>
          <a:bodyPr wrap="square">
            <a:spAutoFit/>
          </a:bodyPr>
          <a:lstStyle/>
          <a:p>
            <a:r>
              <a:rPr lang="ar-SA" b="1" dirty="0" smtClean="0"/>
              <a:t>أولا: طريقة إعادة الاختبار: </a:t>
            </a:r>
          </a:p>
          <a:p>
            <a:r>
              <a:rPr lang="ar-SA" dirty="0" smtClean="0"/>
              <a:t>تقوم هذه الطريقة على إجراء الاختبار على مجموعة من الأفراد ثم إعادة إجراء نفس الاختبار على نفس مجموعة الأفراد، بعد مضي فترة زمنية ثم حساب معامل الارتباط بين درجات مرتي التطبيق وتقوم هذه الطريقة على أساس تطبيق الاختبار على عينة مناسبة مرتين متتاليتين بفاصل زمني مناسب</a:t>
            </a:r>
            <a:endParaRPr lang="ar-SA" dirty="0"/>
          </a:p>
        </p:txBody>
      </p:sp>
      <p:sp>
        <p:nvSpPr>
          <p:cNvPr id="6" name="مستطيل 5"/>
          <p:cNvSpPr/>
          <p:nvPr/>
        </p:nvSpPr>
        <p:spPr>
          <a:xfrm>
            <a:off x="152400" y="2590800"/>
            <a:ext cx="8839200" cy="923330"/>
          </a:xfrm>
          <a:prstGeom prst="rect">
            <a:avLst/>
          </a:prstGeom>
        </p:spPr>
        <p:txBody>
          <a:bodyPr wrap="square">
            <a:spAutoFit/>
          </a:bodyPr>
          <a:lstStyle/>
          <a:p>
            <a:r>
              <a:rPr lang="ar-DZ" b="1" i="1" dirty="0"/>
              <a:t>ثانيا: طريقة التجزئة النصفية:</a:t>
            </a:r>
            <a:endParaRPr lang="en-US" dirty="0"/>
          </a:p>
          <a:p>
            <a:r>
              <a:rPr lang="ar-DZ" dirty="0"/>
              <a:t>تقوم هذه الطريقة على تطبيق الاختبار مرة واحدة ثم حساب معامل الارتباط بين استجابات الأفراد على الأسئلة الزوجية واستجاباتهم على الأسئلة الفردية</a:t>
            </a:r>
            <a:endParaRPr lang="ar-SA" dirty="0"/>
          </a:p>
        </p:txBody>
      </p:sp>
      <p:sp>
        <p:nvSpPr>
          <p:cNvPr id="7" name="مستطيل 6"/>
          <p:cNvSpPr/>
          <p:nvPr/>
        </p:nvSpPr>
        <p:spPr>
          <a:xfrm>
            <a:off x="152400" y="3657600"/>
            <a:ext cx="8839200" cy="2585323"/>
          </a:xfrm>
          <a:prstGeom prst="rect">
            <a:avLst/>
          </a:prstGeom>
        </p:spPr>
        <p:txBody>
          <a:bodyPr wrap="square">
            <a:spAutoFit/>
          </a:bodyPr>
          <a:lstStyle/>
          <a:p>
            <a:pPr algn="ctr"/>
            <a:r>
              <a:rPr lang="ar-SA" b="1" dirty="0"/>
              <a:t> الثبات بطريقة الاتساق الداخلي وبحسب من خلال: </a:t>
            </a:r>
          </a:p>
          <a:p>
            <a:r>
              <a:rPr lang="ar-SA" b="1" dirty="0"/>
              <a:t>أ‌-	معامل الثبات الفا </a:t>
            </a:r>
            <a:r>
              <a:rPr lang="ar-SA" b="1" dirty="0" err="1"/>
              <a:t>كرونباخ</a:t>
            </a:r>
            <a:r>
              <a:rPr lang="ar-SA" b="1" dirty="0"/>
              <a:t>:</a:t>
            </a:r>
          </a:p>
          <a:p>
            <a:r>
              <a:rPr lang="ar-SA" dirty="0"/>
              <a:t>هو مقياس أو مؤشر لثبات الاختبار( بطارية الاختبار، الاستبيان).</a:t>
            </a:r>
          </a:p>
          <a:p>
            <a:r>
              <a:rPr lang="ar-SA" b="1" dirty="0"/>
              <a:t>ب-طريقة </a:t>
            </a:r>
            <a:r>
              <a:rPr lang="ar-SA" b="1" dirty="0" err="1"/>
              <a:t>كودر</a:t>
            </a:r>
            <a:r>
              <a:rPr lang="ar-SA" b="1" dirty="0"/>
              <a:t> </a:t>
            </a:r>
            <a:r>
              <a:rPr lang="ar-SA" b="1" dirty="0" err="1"/>
              <a:t>ريتشردسون</a:t>
            </a:r>
            <a:r>
              <a:rPr lang="ar-SA" b="1" dirty="0"/>
              <a:t>:</a:t>
            </a:r>
          </a:p>
          <a:p>
            <a:r>
              <a:rPr lang="ar-SA" dirty="0"/>
              <a:t>تقوم على تقسيم الاختبار الواحد أكثر من مرة. وفي كل مرة بطريقة مختلفة وعند إجراء معامل الارتباط على نصفي الاختبار نحصل على تقدير مختلف للثبات باختلاف أساس التصنيف للاختبار. كما يمكن أن يتم تجزئة الاختبار إلى عدد كبير من الأجزاء حيث يتكون كل جزء من محور أو بعد واحد، ويراعي وجود تجانس داخلي بين المحاور أو الأبعاد. ويتحقق الثبات في هذه الطريقة من خلال عددا من المعادلات وضعها (</a:t>
            </a:r>
            <a:r>
              <a:rPr lang="ar-SA" dirty="0" err="1"/>
              <a:t>كودر</a:t>
            </a:r>
            <a:r>
              <a:rPr lang="ar-SA" dirty="0"/>
              <a:t> </a:t>
            </a:r>
            <a:r>
              <a:rPr lang="ar-SA" dirty="0" err="1"/>
              <a:t>ريتشردسون</a:t>
            </a:r>
            <a:r>
              <a:rPr lang="ar-SA" dirty="0"/>
              <a:t>) لحساب الاتساق الداخلي بين كل أبعاد وعبارات الاختبارات.</a:t>
            </a:r>
          </a:p>
        </p:txBody>
      </p:sp>
    </p:spTree>
    <p:extLst>
      <p:ext uri="{BB962C8B-B14F-4D97-AF65-F5344CB8AC3E}">
        <p14:creationId xmlns:p14="http://schemas.microsoft.com/office/powerpoint/2010/main" val="321307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90800"/>
            <a:ext cx="7643813"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0" y="423208"/>
            <a:ext cx="8839200" cy="1938992"/>
          </a:xfrm>
          <a:prstGeom prst="rect">
            <a:avLst/>
          </a:prstGeom>
        </p:spPr>
        <p:txBody>
          <a:bodyPr wrap="square">
            <a:spAutoFit/>
          </a:bodyPr>
          <a:lstStyle/>
          <a:p>
            <a:r>
              <a:rPr lang="ar-SA" sz="2400" b="1" dirty="0"/>
              <a:t>العوامل المؤثرة على الثبات:</a:t>
            </a:r>
          </a:p>
          <a:p>
            <a:r>
              <a:rPr lang="ar-SA" sz="2400" dirty="0" smtClean="0"/>
              <a:t>1-الفرد </a:t>
            </a:r>
            <a:r>
              <a:rPr lang="ar-SA" sz="2400" dirty="0"/>
              <a:t>المفحوص من حيث قدرته على أداء المهارات التي يقيسها الاختبار وطريقته في الأداء، وفهمه لتعليمات الاختبار وعوامل الاجهاد والتعب والملل والتوتر والانفعال والذاكرة وغيرها.</a:t>
            </a:r>
          </a:p>
          <a:p>
            <a:r>
              <a:rPr lang="ar-SA" sz="2400" dirty="0" smtClean="0"/>
              <a:t>2-الاختبار </a:t>
            </a:r>
            <a:r>
              <a:rPr lang="ar-SA" sz="2400" dirty="0"/>
              <a:t>من حيث صياغة بنوده وتعليماته وطريقة الاجراء</a:t>
            </a:r>
          </a:p>
        </p:txBody>
      </p:sp>
      <p:sp>
        <p:nvSpPr>
          <p:cNvPr id="5" name="مستطيل 4"/>
          <p:cNvSpPr/>
          <p:nvPr/>
        </p:nvSpPr>
        <p:spPr>
          <a:xfrm>
            <a:off x="838199" y="4724400"/>
            <a:ext cx="7948613" cy="1569660"/>
          </a:xfrm>
          <a:prstGeom prst="rect">
            <a:avLst/>
          </a:prstGeom>
        </p:spPr>
        <p:txBody>
          <a:bodyPr wrap="square">
            <a:spAutoFit/>
          </a:bodyPr>
          <a:lstStyle/>
          <a:p>
            <a:r>
              <a:rPr lang="ar-SA" sz="2400" b="1" dirty="0"/>
              <a:t>-العوامل المؤثرة فلموضوعية:</a:t>
            </a:r>
          </a:p>
          <a:p>
            <a:r>
              <a:rPr lang="ar-SA" sz="2400" dirty="0" smtClean="0"/>
              <a:t>1-درجة </a:t>
            </a:r>
            <a:r>
              <a:rPr lang="ar-SA" sz="2400" dirty="0"/>
              <a:t>وضوح الاختبار فكلما كان الاختبار واضحا للمختبر والمحكمين كلما ارتفعت الموضوعية.</a:t>
            </a:r>
          </a:p>
          <a:p>
            <a:r>
              <a:rPr lang="ar-SA" sz="2400" dirty="0" smtClean="0"/>
              <a:t>2-مدى </a:t>
            </a:r>
            <a:r>
              <a:rPr lang="ar-SA" sz="2400" dirty="0"/>
              <a:t>فهم المختبرين لطبيعة الاختبار وطريقة تنفيذه، والتسجيل</a:t>
            </a:r>
          </a:p>
        </p:txBody>
      </p:sp>
    </p:spTree>
    <p:extLst>
      <p:ext uri="{BB962C8B-B14F-4D97-AF65-F5344CB8AC3E}">
        <p14:creationId xmlns:p14="http://schemas.microsoft.com/office/powerpoint/2010/main" val="4096303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b="1" dirty="0"/>
              <a:t>محاضرة  رقم 04 مكونات الاداء البدني</a:t>
            </a:r>
          </a:p>
        </p:txBody>
      </p:sp>
      <p:sp>
        <p:nvSpPr>
          <p:cNvPr id="4" name="مستطيل 3"/>
          <p:cNvSpPr/>
          <p:nvPr/>
        </p:nvSpPr>
        <p:spPr>
          <a:xfrm>
            <a:off x="2286000" y="1720840"/>
            <a:ext cx="4572000" cy="4308872"/>
          </a:xfrm>
          <a:prstGeom prst="rect">
            <a:avLst/>
          </a:prstGeom>
        </p:spPr>
        <p:txBody>
          <a:bodyPr>
            <a:spAutoFit/>
          </a:bodyPr>
          <a:lstStyle/>
          <a:p>
            <a:pPr lvl="0"/>
            <a:r>
              <a:rPr lang="fr-FR" dirty="0"/>
              <a:t> </a:t>
            </a:r>
            <a:endParaRPr lang="en-US" dirty="0"/>
          </a:p>
          <a:p>
            <a:pPr lvl="0"/>
            <a:r>
              <a:rPr lang="ar-SA" sz="2800" b="1" dirty="0" smtClean="0"/>
              <a:t>الصفات البدنية </a:t>
            </a:r>
          </a:p>
          <a:p>
            <a:pPr lvl="0"/>
            <a:r>
              <a:rPr lang="ar-SA" sz="2000" dirty="0" smtClean="0"/>
              <a:t>الجلد </a:t>
            </a:r>
            <a:r>
              <a:rPr lang="ar-SA" sz="2000" dirty="0"/>
              <a:t>الدوري التنفسي</a:t>
            </a:r>
            <a:r>
              <a:rPr lang="ar-SA" sz="2000" dirty="0" smtClean="0"/>
              <a:t>.</a:t>
            </a:r>
          </a:p>
          <a:p>
            <a:r>
              <a:rPr lang="ar-SA" sz="2000" dirty="0"/>
              <a:t>القوة العضلية</a:t>
            </a:r>
            <a:r>
              <a:rPr lang="ar-SA" sz="2000" dirty="0" smtClean="0"/>
              <a:t>.</a:t>
            </a:r>
            <a:endParaRPr lang="en-US" sz="2000" dirty="0"/>
          </a:p>
          <a:p>
            <a:pPr lvl="0"/>
            <a:r>
              <a:rPr lang="ar-SA" sz="2000" dirty="0"/>
              <a:t>المرونة.</a:t>
            </a:r>
            <a:endParaRPr lang="en-US" sz="2000" dirty="0"/>
          </a:p>
          <a:p>
            <a:pPr lvl="0"/>
            <a:r>
              <a:rPr lang="ar-SA" sz="2000" dirty="0"/>
              <a:t>الرشاقة.</a:t>
            </a:r>
            <a:endParaRPr lang="en-US" sz="2000" dirty="0"/>
          </a:p>
          <a:p>
            <a:pPr lvl="0"/>
            <a:r>
              <a:rPr lang="ar-SA" sz="2000" dirty="0" smtClean="0"/>
              <a:t>السرعة</a:t>
            </a:r>
            <a:endParaRPr lang="ar-SA" sz="3200" b="1" dirty="0"/>
          </a:p>
          <a:p>
            <a:pPr lvl="0"/>
            <a:r>
              <a:rPr lang="fr-FR" sz="2800" b="1" dirty="0"/>
              <a:t> .</a:t>
            </a:r>
            <a:r>
              <a:rPr lang="ar-SA" sz="2800" b="1" dirty="0"/>
              <a:t>الصفات الحركية </a:t>
            </a:r>
            <a:endParaRPr lang="en-US" sz="2800" b="1" dirty="0"/>
          </a:p>
          <a:p>
            <a:pPr lvl="0"/>
            <a:r>
              <a:rPr lang="ar-SA" sz="2000" dirty="0"/>
              <a:t>القدرة العضلية.</a:t>
            </a:r>
            <a:endParaRPr lang="en-US" sz="2000" dirty="0"/>
          </a:p>
          <a:p>
            <a:pPr lvl="0"/>
            <a:r>
              <a:rPr lang="ar-SA" sz="2000" dirty="0"/>
              <a:t>التوافق.</a:t>
            </a:r>
            <a:endParaRPr lang="en-US" sz="2000" dirty="0"/>
          </a:p>
          <a:p>
            <a:pPr lvl="0"/>
            <a:r>
              <a:rPr lang="ar-SA" sz="2000" dirty="0"/>
              <a:t>التوازن.</a:t>
            </a:r>
            <a:endParaRPr lang="en-US" sz="2000" dirty="0"/>
          </a:p>
          <a:p>
            <a:pPr lvl="0"/>
            <a:r>
              <a:rPr lang="ar-SA" sz="2000" dirty="0"/>
              <a:t>الدقة.</a:t>
            </a:r>
            <a:endParaRPr lang="en-US" sz="2000" dirty="0"/>
          </a:p>
          <a:p>
            <a:r>
              <a:rPr lang="ar-SA" sz="2000" dirty="0"/>
              <a:t>زمن رد الفعل</a:t>
            </a:r>
          </a:p>
        </p:txBody>
      </p:sp>
    </p:spTree>
    <p:extLst>
      <p:ext uri="{BB962C8B-B14F-4D97-AF65-F5344CB8AC3E}">
        <p14:creationId xmlns:p14="http://schemas.microsoft.com/office/powerpoint/2010/main" val="157312673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TotalTime>
  <Words>3232</Words>
  <Application>Microsoft Office PowerPoint</Application>
  <PresentationFormat>عرض على الشاشة (3:4)‏</PresentationFormat>
  <Paragraphs>388</Paragraphs>
  <Slides>37</Slides>
  <Notes>0</Notes>
  <HiddenSlides>0</HiddenSlides>
  <MMClips>0</MMClips>
  <ScaleCrop>false</ScaleCrop>
  <HeadingPairs>
    <vt:vector size="4" baseType="variant">
      <vt:variant>
        <vt:lpstr>نسق</vt:lpstr>
      </vt:variant>
      <vt:variant>
        <vt:i4>1</vt:i4>
      </vt:variant>
      <vt:variant>
        <vt:lpstr>عناوين الشرائح</vt:lpstr>
      </vt:variant>
      <vt:variant>
        <vt:i4>37</vt:i4>
      </vt:variant>
    </vt:vector>
  </HeadingPairs>
  <TitlesOfParts>
    <vt:vector size="38" baseType="lpstr">
      <vt:lpstr>نسق Office</vt:lpstr>
      <vt:lpstr>عرض تقديمي في PowerPoint</vt:lpstr>
      <vt:lpstr>تنقسم الاختبارات حسب الاتي:</vt:lpstr>
      <vt:lpstr>عرض تقديمي في PowerPoint</vt:lpstr>
      <vt:lpstr>عرض تقديمي في PowerPoint</vt:lpstr>
      <vt:lpstr>عرض تقديمي في PowerPoint</vt:lpstr>
      <vt:lpstr>محاضرة رقم 03 الخصائص العلمية للاختبارات والقياسات </vt:lpstr>
      <vt:lpstr>2-الثبات</vt:lpstr>
      <vt:lpstr>عرض تقديمي في PowerPoint</vt:lpstr>
      <vt:lpstr>محاضرة  رقم 04 مكونات الاداء البدني</vt:lpstr>
      <vt:lpstr>محاضرة رقم 05 اختبارات القوة العضلية </vt:lpstr>
      <vt:lpstr>محاضرة رقم  06 اختبارات التحمل</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محاضرة رقم 07 اختبارات المرونة</vt:lpstr>
      <vt:lpstr>عرض تقديمي في PowerPoint</vt:lpstr>
      <vt:lpstr>محاضرة رقم 08 اختبارات الرشاقة </vt:lpstr>
      <vt:lpstr>عرض تقديمي في PowerPoint</vt:lpstr>
      <vt:lpstr>عرض تقديمي في PowerPoint</vt:lpstr>
      <vt:lpstr>عرض تقديمي في PowerPoint</vt:lpstr>
      <vt:lpstr>محاضرة رقم 09 اختبارات التوازن</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2003</dc:creator>
  <cp:lastModifiedBy>2003</cp:lastModifiedBy>
  <cp:revision>21</cp:revision>
  <dcterms:created xsi:type="dcterms:W3CDTF">2001-12-31T23:10:22Z</dcterms:created>
  <dcterms:modified xsi:type="dcterms:W3CDTF">2001-12-31T23:43:26Z</dcterms:modified>
</cp:coreProperties>
</file>