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8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F6EE"/>
    <a:srgbClr val="C1F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17528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24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10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4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01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0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4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5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34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9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97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2DC154F-8328-4017-8F40-66BBCC9302C2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5683166-BC59-4466-96EB-484618256AA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22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40564" y="1622647"/>
            <a:ext cx="2845259" cy="2750862"/>
          </a:xfrm>
        </p:spPr>
        <p:txBody>
          <a:bodyPr>
            <a:normAutofit/>
          </a:bodyPr>
          <a:lstStyle/>
          <a:p>
            <a:r>
              <a:rPr lang="en-US" sz="4800" b="1" dirty="0"/>
              <a:t>N</a:t>
            </a:r>
            <a:r>
              <a:rPr sz="4800" b="1" dirty="0"/>
              <a:t>orms and </a:t>
            </a:r>
            <a:r>
              <a:rPr lang="en-US" sz="4800" b="1" dirty="0"/>
              <a:t>V</a:t>
            </a:r>
            <a:r>
              <a:rPr sz="4800" b="1" dirty="0"/>
              <a:t>alues</a:t>
            </a:r>
            <a:endParaRPr lang="ru-RU" sz="48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5327C1-149A-4869-BCC1-DA6EDFCC3A3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1622647"/>
            <a:ext cx="4598460" cy="34402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484784"/>
            <a:ext cx="6715172" cy="2355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lnSpc>
                <a:spcPct val="250000"/>
              </a:lnSpc>
              <a:buAutoNum type="arabicPeriod"/>
            </a:pPr>
            <a:r>
              <a:rPr lang="en-US" sz="3200" b="1" dirty="0">
                <a:ln w="28575">
                  <a:solidFill>
                    <a:sysClr val="windowText" lastClr="000000"/>
                  </a:solidFill>
                </a:ln>
                <a:solidFill>
                  <a:srgbClr val="4CF6E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are norms?</a:t>
            </a:r>
          </a:p>
          <a:p>
            <a:pPr marL="514350" indent="-514350" algn="ctr">
              <a:lnSpc>
                <a:spcPct val="250000"/>
              </a:lnSpc>
              <a:buAutoNum type="arabicPeriod"/>
            </a:pPr>
            <a:r>
              <a:rPr lang="en-US" sz="3200" b="1" dirty="0">
                <a:ln w="28575">
                  <a:solidFill>
                    <a:sysClr val="windowText" lastClr="000000"/>
                  </a:solidFill>
                </a:ln>
                <a:solidFill>
                  <a:srgbClr val="4CF6E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are values?</a:t>
            </a:r>
            <a:endParaRPr lang="ru-RU" sz="3200" b="1" dirty="0">
              <a:ln w="28575">
                <a:solidFill>
                  <a:sysClr val="windowText" lastClr="000000"/>
                </a:solidFill>
              </a:ln>
              <a:solidFill>
                <a:srgbClr val="4CF6EE"/>
              </a:solidFill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2852" y="642918"/>
            <a:ext cx="22742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rgbClr val="4CF6EE"/>
                </a:solidFill>
              </a:rPr>
              <a:t>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2976" y="2786058"/>
            <a:ext cx="6858048" cy="2554545"/>
          </a:xfrm>
          <a:prstGeom prst="rect">
            <a:avLst/>
          </a:prstGeom>
          <a:solidFill>
            <a:srgbClr val="C1F1F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Values refer to intangible qualities accepted and endorsed by a given society. They are considered of great worth. Values are distinct from attitudes, traits, norms, and symbols. </a:t>
            </a:r>
            <a:endParaRPr lang="ru-RU" sz="32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786182" y="1785926"/>
            <a:ext cx="1000132" cy="714380"/>
          </a:xfrm>
          <a:prstGeom prst="downArrow">
            <a:avLst/>
          </a:prstGeom>
          <a:ln w="28575">
            <a:solidFill>
              <a:srgbClr val="4CF6E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CF6E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2852" y="642918"/>
            <a:ext cx="22742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rgbClr val="4CF6EE"/>
                </a:solidFill>
              </a:rPr>
              <a:t>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2675652"/>
            <a:ext cx="8001024" cy="3539430"/>
          </a:xfrm>
          <a:prstGeom prst="rect">
            <a:avLst/>
          </a:prstGeom>
          <a:solidFill>
            <a:srgbClr val="C1F1F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		•  Values are broad ideas about what is good or appropriate shared by people in a society. </a:t>
            </a:r>
          </a:p>
          <a:p>
            <a:pPr algn="ctr"/>
            <a:r>
              <a:rPr lang="en-US" sz="3200" b="1" dirty="0"/>
              <a:t>		• Values have tremendous influence on human social behavior, they can be involved in most aspects of life.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786182" y="1785926"/>
            <a:ext cx="1000132" cy="714380"/>
          </a:xfrm>
          <a:prstGeom prst="downArrow">
            <a:avLst/>
          </a:prstGeom>
          <a:ln w="28575">
            <a:solidFill>
              <a:srgbClr val="4CF6E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CF6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61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одним скругленным углом 2"/>
          <p:cNvSpPr/>
          <p:nvPr/>
        </p:nvSpPr>
        <p:spPr>
          <a:xfrm>
            <a:off x="464315" y="836712"/>
            <a:ext cx="8215370" cy="4500594"/>
          </a:xfrm>
          <a:prstGeom prst="round1Rect">
            <a:avLst/>
          </a:prstGeom>
          <a:solidFill>
            <a:srgbClr val="C1F1FB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/>
              <a:t>• Values tend to be unobservable.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• Values tend to have historical and cultural variability.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• Values express a yearned-for state of being.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736"/>
            <a:ext cx="7358114" cy="3662541"/>
          </a:xfrm>
          <a:prstGeom prst="rect">
            <a:avLst/>
          </a:prstGeom>
          <a:solidFill>
            <a:srgbClr val="C1F1FB"/>
          </a:solidFill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Examples of modern U.S. values include :</a:t>
            </a:r>
          </a:p>
          <a:p>
            <a:endParaRPr lang="en-US" sz="3200" dirty="0"/>
          </a:p>
          <a:p>
            <a:pPr algn="ctr"/>
            <a:r>
              <a:rPr lang="en-US" sz="3200" i="1" dirty="0"/>
              <a:t>Success, freedom, liberty, autonomy, democracy, progress, comfort, education, competition, wealth, and tolerance.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56657" y="357166"/>
            <a:ext cx="23102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n w="28575">
                  <a:solidFill>
                    <a:srgbClr val="4CF6EE"/>
                  </a:solidFill>
                </a:ln>
              </a:rPr>
              <a:t>Norms</a:t>
            </a:r>
          </a:p>
        </p:txBody>
      </p:sp>
      <p:sp>
        <p:nvSpPr>
          <p:cNvPr id="4" name="Выноска со стрелкой вверх 3"/>
          <p:cNvSpPr/>
          <p:nvPr/>
        </p:nvSpPr>
        <p:spPr>
          <a:xfrm>
            <a:off x="428596" y="1571612"/>
            <a:ext cx="8143932" cy="3857652"/>
          </a:xfrm>
          <a:prstGeom prst="upArrowCallout">
            <a:avLst/>
          </a:prstGeom>
          <a:solidFill>
            <a:srgbClr val="C1F1FB"/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Norms refer to conditions for social relations between groups and individuals, for the structure of society and the difference between societies, and for human behavior in general. </a:t>
            </a:r>
            <a:endParaRPr lang="ru-RU" sz="24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858180" cy="5709255"/>
          </a:xfrm>
          <a:prstGeom prst="rect">
            <a:avLst/>
          </a:prstGeom>
          <a:solidFill>
            <a:srgbClr val="C1F1FB"/>
          </a:solidFill>
          <a:ln w="381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2800" b="1" dirty="0"/>
          </a:p>
          <a:p>
            <a:pPr>
              <a:buFont typeface="Wingdings" pitchFamily="2" charset="2"/>
              <a:buChar char="v"/>
            </a:pPr>
            <a:r>
              <a:rPr lang="en-US" sz="2800" b="1" dirty="0"/>
              <a:t>Norms </a:t>
            </a:r>
            <a:r>
              <a:rPr lang="en-US" sz="2800" b="1"/>
              <a:t>are guiding </a:t>
            </a:r>
            <a:r>
              <a:rPr lang="en-US" sz="2800" b="1" dirty="0"/>
              <a:t>principles that direct society and define how people should behave with other members. </a:t>
            </a:r>
          </a:p>
          <a:p>
            <a:endParaRPr lang="en-US" sz="2800" b="1" dirty="0"/>
          </a:p>
          <a:p>
            <a:pPr>
              <a:buFont typeface="Wingdings" pitchFamily="2" charset="2"/>
              <a:buChar char="v"/>
            </a:pPr>
            <a:r>
              <a:rPr lang="en-US" sz="2800" b="1" dirty="0"/>
              <a:t>Norms lead interactions by dictating anticipated doings in different situations.</a:t>
            </a:r>
            <a:r>
              <a:rPr lang="en-US" sz="2400" dirty="0"/>
              <a:t> </a:t>
            </a:r>
          </a:p>
          <a:p>
            <a:endParaRPr lang="en-US" sz="2400" dirty="0"/>
          </a:p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800" b="1" dirty="0">
                <a:ln>
                  <a:solidFill>
                    <a:prstClr val="black"/>
                  </a:solidFill>
                </a:ln>
                <a:solidFill>
                  <a:srgbClr val="000000"/>
                </a:solidFill>
                <a:ea typeface="Calibri" panose="020F0502020204030204" pitchFamily="34" charset="0"/>
              </a:rPr>
              <a:t>How are norms applied?: 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Sanctions, rewards or punishments used to encourage people to follow norms. (Informal: embarrassment, avoidance, stigma, physical and verbal reactions; Formal: authority, governments, laws, courts, and trials)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4652" y="159861"/>
            <a:ext cx="4654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28575">
                  <a:solidFill>
                    <a:srgbClr val="4CF6EE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Types of norms</a:t>
            </a:r>
            <a:endParaRPr lang="ru-RU" sz="5400" b="1" cap="none" spc="50" dirty="0">
              <a:ln w="28575">
                <a:solidFill>
                  <a:srgbClr val="4CF6EE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5744" y="1113106"/>
            <a:ext cx="7572428" cy="923330"/>
          </a:xfrm>
          <a:prstGeom prst="rect">
            <a:avLst/>
          </a:prstGeom>
          <a:solidFill>
            <a:srgbClr val="C1F1FB"/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• </a:t>
            </a:r>
            <a:r>
              <a:rPr lang="en-US" b="1" dirty="0">
                <a:solidFill>
                  <a:schemeClr val="tx1"/>
                </a:solidFill>
              </a:rPr>
              <a:t>Folkways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refer to norms that protect common conventions. Most people in a society follow traditional folkways but failure to conform to them is considered neither illegal nor immoral.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742" y="2384627"/>
            <a:ext cx="7572428" cy="923330"/>
          </a:xfrm>
          <a:prstGeom prst="rect">
            <a:avLst/>
          </a:prstGeom>
          <a:solidFill>
            <a:srgbClr val="C1F1FB"/>
          </a:solidFill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•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Mores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refer to stronger norms with associated moral values. Examples of common mores found in the United States include prohibitions against murder, or desecration of religious symbols.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5743" y="3590287"/>
            <a:ext cx="7572427" cy="923330"/>
          </a:xfrm>
          <a:prstGeom prst="rect">
            <a:avLst/>
          </a:prstGeom>
          <a:solidFill>
            <a:srgbClr val="C1F1FB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•</a:t>
            </a:r>
            <a:r>
              <a:rPr lang="en-US" b="1" dirty="0">
                <a:solidFill>
                  <a:schemeClr val="tx1"/>
                </a:solidFill>
              </a:rPr>
              <a:t> Taboos: </a:t>
            </a:r>
            <a:r>
              <a:rPr lang="en-US" dirty="0"/>
              <a:t>Taboos include the belief that certain activities are outside the bounds of cultural acceptance. Violations of mores and taboos tend to be treated with strong social disapproval or criminal consequences.</a:t>
            </a:r>
            <a:endParaRPr lang="ru-RU" dirty="0"/>
          </a:p>
        </p:txBody>
      </p:sp>
      <p:sp>
        <p:nvSpPr>
          <p:cNvPr id="6" name="Прямоугольник 1">
            <a:extLst>
              <a:ext uri="{FF2B5EF4-FFF2-40B4-BE49-F238E27FC236}">
                <a16:creationId xmlns:a16="http://schemas.microsoft.com/office/drawing/2014/main" id="{6EAABC8D-28C7-423B-A6DC-42A2A33D5123}"/>
              </a:ext>
            </a:extLst>
          </p:cNvPr>
          <p:cNvSpPr/>
          <p:nvPr/>
        </p:nvSpPr>
        <p:spPr>
          <a:xfrm>
            <a:off x="535744" y="4795947"/>
            <a:ext cx="7572426" cy="707886"/>
          </a:xfrm>
          <a:prstGeom prst="rect">
            <a:avLst/>
          </a:prstGeom>
          <a:solidFill>
            <a:srgbClr val="C1F1FB"/>
          </a:solidFill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Laws</a:t>
            </a:r>
            <a:r>
              <a:rPr lang="en-US" sz="2000" dirty="0"/>
              <a:t> are formally enforced by political authority and backed by the power of the state. Laws may enforce norms or work to change them. 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110</TotalTime>
  <Words>379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Aharoni</vt:lpstr>
      <vt:lpstr>Arial</vt:lpstr>
      <vt:lpstr>Arial Black</vt:lpstr>
      <vt:lpstr>Calibri</vt:lpstr>
      <vt:lpstr>Century Schoolbook</vt:lpstr>
      <vt:lpstr>Corbel</vt:lpstr>
      <vt:lpstr>Wingdings</vt:lpstr>
      <vt:lpstr>Feathered</vt:lpstr>
      <vt:lpstr>Norms and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Culture, norms and values</dc:title>
  <dc:creator>User1</dc:creator>
  <cp:lastModifiedBy>Windows 7 Pro Sp1</cp:lastModifiedBy>
  <cp:revision>54</cp:revision>
  <dcterms:created xsi:type="dcterms:W3CDTF">2017-11-01T15:31:21Z</dcterms:created>
  <dcterms:modified xsi:type="dcterms:W3CDTF">2021-06-18T18:39:12Z</dcterms:modified>
</cp:coreProperties>
</file>