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55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53600-85FB-4BDE-8158-30360BD271A0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23EE3-D870-4B63-9111-4C15CF7E6FD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724A-54DD-4A55-9AF2-01DCC3E5F616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3BF81A0-A496-40C9-BB4A-178B86345002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724A-54DD-4A55-9AF2-01DCC3E5F616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81A0-A496-40C9-BB4A-178B863450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724A-54DD-4A55-9AF2-01DCC3E5F616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81A0-A496-40C9-BB4A-178B863450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724A-54DD-4A55-9AF2-01DCC3E5F616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81A0-A496-40C9-BB4A-178B8634500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724A-54DD-4A55-9AF2-01DCC3E5F616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BF81A0-A496-40C9-BB4A-178B86345002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724A-54DD-4A55-9AF2-01DCC3E5F616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81A0-A496-40C9-BB4A-178B86345002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724A-54DD-4A55-9AF2-01DCC3E5F616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81A0-A496-40C9-BB4A-178B86345002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724A-54DD-4A55-9AF2-01DCC3E5F616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81A0-A496-40C9-BB4A-178B863450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724A-54DD-4A55-9AF2-01DCC3E5F616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81A0-A496-40C9-BB4A-178B863450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724A-54DD-4A55-9AF2-01DCC3E5F616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81A0-A496-40C9-BB4A-178B86345002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724A-54DD-4A55-9AF2-01DCC3E5F616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BF81A0-A496-40C9-BB4A-178B86345002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B3724A-54DD-4A55-9AF2-01DCC3E5F616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3BF81A0-A496-40C9-BB4A-178B8634500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3200400"/>
            <a:ext cx="8143932" cy="2514616"/>
          </a:xfrm>
        </p:spPr>
        <p:txBody>
          <a:bodyPr>
            <a:normAutofit lnSpcReduction="10000"/>
          </a:bodyPr>
          <a:lstStyle/>
          <a:p>
            <a:r>
              <a:rPr lang="en-US" sz="5100" b="1" dirty="0">
                <a:solidFill>
                  <a:srgbClr val="FF0000"/>
                </a:solidFill>
              </a:rPr>
              <a:t>Testing of Goodness of Fit</a:t>
            </a:r>
            <a:endParaRPr lang="fr-FR" sz="5100" dirty="0">
              <a:solidFill>
                <a:srgbClr val="FF0000"/>
              </a:solidFill>
            </a:endParaRPr>
          </a:p>
          <a:p>
            <a:r>
              <a:rPr lang="ar-DZ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كا</a:t>
            </a:r>
            <a:r>
              <a:rPr lang="ar-DZ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تربيع لجودة التوفيق</a:t>
            </a:r>
            <a:endParaRPr lang="fr-FR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/>
              <a:t>الدرس السابع ( إحصاء) </a:t>
            </a:r>
            <a:r>
              <a:rPr lang="ar-DZ" sz="2400" b="1" dirty="0" err="1"/>
              <a:t>د</a:t>
            </a:r>
            <a:r>
              <a:rPr lang="ar-DZ" sz="2400" b="1" dirty="0"/>
              <a:t>/ كوسة.ب</a:t>
            </a:r>
            <a:endParaRPr lang="fr-FR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85728"/>
            <a:ext cx="7981975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57158" y="4143380"/>
            <a:ext cx="84023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lang="ar-DZ" sz="2000" dirty="0">
                <a:latin typeface="Calibri" pitchFamily="34" charset="0"/>
                <a:ea typeface="Calibri" pitchFamily="34" charset="0"/>
                <a:cs typeface="Arial" pitchFamily="34" charset="0"/>
              </a:rPr>
              <a:t>درجة الحرية: عدد الصفوف -1 لا يوجد لدينا أعمدة. وبالتالي(4-1)= 03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alibri" pitchFamily="34" charset="0"/>
                <a:ea typeface="Calibri" pitchFamily="34" charset="0"/>
                <a:cs typeface="Arial" pitchFamily="34" charset="0"/>
              </a:rPr>
              <a:t>4</a:t>
            </a:r>
            <a:r>
              <a:rPr kumimoji="0" 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-وقع إحصاء الاختبار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في منطقة الرفض</a:t>
            </a:r>
            <a:r>
              <a:rPr lang="ar-DZ" sz="2000" dirty="0">
                <a:latin typeface="Calibri" pitchFamily="34" charset="0"/>
                <a:ea typeface="Calibri" pitchFamily="34" charset="0"/>
                <a:cs typeface="Arial" pitchFamily="34" charset="0"/>
              </a:rPr>
              <a:t>. و </a:t>
            </a:r>
            <a:r>
              <a:rPr lang="ar-SA" sz="2000" b="1" dirty="0"/>
              <a:t>كا</a:t>
            </a:r>
            <a:r>
              <a:rPr lang="ar-SA" sz="2000" b="1" baseline="30000" dirty="0"/>
              <a:t>2</a:t>
            </a:r>
            <a:r>
              <a:rPr lang="ar-DZ" sz="2000" dirty="0">
                <a:latin typeface="Calibri" pitchFamily="34" charset="0"/>
                <a:ea typeface="Calibri" pitchFamily="34" charset="0"/>
                <a:cs typeface="Arial" pitchFamily="34" charset="0"/>
              </a:rPr>
              <a:t> المحسوبة (</a:t>
            </a:r>
            <a:r>
              <a:rPr lang="fr-FR" sz="2000" dirty="0">
                <a:latin typeface="Calibri" pitchFamily="34" charset="0"/>
                <a:ea typeface="Calibri" pitchFamily="34" charset="0"/>
                <a:cs typeface="Arial" pitchFamily="34" charset="0"/>
              </a:rPr>
              <a:t>21,19</a:t>
            </a:r>
            <a:r>
              <a:rPr lang="ar-DZ" sz="2000" dirty="0">
                <a:latin typeface="Calibri" pitchFamily="34" charset="0"/>
                <a:ea typeface="Calibri" pitchFamily="34" charset="0"/>
                <a:cs typeface="Arial" pitchFamily="34" charset="0"/>
              </a:rPr>
              <a:t>) أكبر من </a:t>
            </a:r>
            <a:r>
              <a:rPr lang="ar-SA" sz="2000" b="1" dirty="0"/>
              <a:t>كا</a:t>
            </a:r>
            <a:r>
              <a:rPr lang="ar-SA" sz="2000" b="1" baseline="30000" dirty="0"/>
              <a:t>2</a:t>
            </a:r>
            <a:r>
              <a:rPr lang="ar-DZ" sz="2000" dirty="0">
                <a:latin typeface="Calibri" pitchFamily="34" charset="0"/>
                <a:ea typeface="Calibri" pitchFamily="34" charset="0"/>
                <a:cs typeface="Arial" pitchFamily="34" charset="0"/>
              </a:rPr>
              <a:t> المجدولة(7.81)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kumimoji="0" lang="ar-D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القرار: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D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طالما أن</a:t>
            </a:r>
            <a:r>
              <a:rPr lang="ar-DZ" sz="2000" baseline="0" dirty="0"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lang="ar-DZ" sz="2000" dirty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A" sz="2000" b="1" dirty="0"/>
              <a:t>كا</a:t>
            </a:r>
            <a:r>
              <a:rPr lang="ar-SA" sz="2000" b="1" baseline="30000" dirty="0"/>
              <a:t>2</a:t>
            </a:r>
            <a:r>
              <a:rPr lang="ar-DZ" sz="2000" dirty="0">
                <a:latin typeface="Calibri" pitchFamily="34" charset="0"/>
                <a:ea typeface="Calibri" pitchFamily="34" charset="0"/>
                <a:cs typeface="Arial" pitchFamily="34" charset="0"/>
              </a:rPr>
              <a:t> المحسوبة (</a:t>
            </a:r>
            <a:r>
              <a:rPr lang="fr-FR" sz="2000" dirty="0">
                <a:latin typeface="Calibri" pitchFamily="34" charset="0"/>
                <a:ea typeface="Calibri" pitchFamily="34" charset="0"/>
                <a:cs typeface="Arial" pitchFamily="34" charset="0"/>
              </a:rPr>
              <a:t>21,19</a:t>
            </a:r>
            <a:r>
              <a:rPr lang="ar-DZ" sz="2000" dirty="0">
                <a:latin typeface="Calibri" pitchFamily="34" charset="0"/>
                <a:ea typeface="Calibri" pitchFamily="34" charset="0"/>
                <a:cs typeface="Arial" pitchFamily="34" charset="0"/>
              </a:rPr>
              <a:t>) أكبر من </a:t>
            </a:r>
            <a:r>
              <a:rPr lang="ar-SA" sz="2000" b="1" dirty="0"/>
              <a:t>كا</a:t>
            </a:r>
            <a:r>
              <a:rPr lang="ar-SA" sz="2000" b="1" baseline="30000" dirty="0"/>
              <a:t>2</a:t>
            </a:r>
            <a:r>
              <a:rPr lang="ar-DZ" sz="2000" dirty="0">
                <a:latin typeface="Calibri" pitchFamily="34" charset="0"/>
                <a:ea typeface="Calibri" pitchFamily="34" charset="0"/>
                <a:cs typeface="Arial" pitchFamily="34" charset="0"/>
              </a:rPr>
              <a:t> المجدولة(7.81</a:t>
            </a:r>
            <a:r>
              <a:rPr kumimoji="0" 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 فإننا </a:t>
            </a:r>
            <a:r>
              <a:rPr kumimoji="0" 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نرفض فرض العدم ونقبل الفرض البديل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rgbClr val="99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DZ" sz="2000" b="0" i="0" u="none" strike="noStrike" cap="none" normalizeH="0" baseline="0" dirty="0">
                <a:ln>
                  <a:noFill/>
                </a:ln>
                <a:solidFill>
                  <a:srgbClr val="99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D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ونقول</a:t>
            </a:r>
            <a:r>
              <a:rPr kumimoji="0" lang="ar-D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أن هناك اختلافا بين </a:t>
            </a:r>
            <a:r>
              <a:rPr kumimoji="0" lang="ar-D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نتائج الدراسة الحالية( المشاهدة) ونتائج الدراسة السابقة( المتوقعة)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r"/>
            <a:r>
              <a:rPr lang="ar-D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تمرين تطبيقي رقم01:</a:t>
            </a:r>
            <a:endParaRPr lang="fr-F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SA" b="1" dirty="0"/>
              <a:t>اختار أحد الباحثين عينة حجمها </a:t>
            </a:r>
            <a:r>
              <a:rPr lang="en-US" b="1" dirty="0"/>
              <a:t>n=800</a:t>
            </a:r>
            <a:r>
              <a:rPr lang="ar-SA" b="1" dirty="0"/>
              <a:t> شخصا من أحد المدن، وكان توزيعهم حسب فصيلة الدم كالتالي:</a:t>
            </a:r>
            <a:endParaRPr lang="ar-DZ" b="1" dirty="0"/>
          </a:p>
          <a:p>
            <a:pPr algn="r" rtl="1">
              <a:buNone/>
            </a:pPr>
            <a:endParaRPr lang="ar-DZ" dirty="0"/>
          </a:p>
          <a:p>
            <a:pPr algn="r" rtl="1">
              <a:buNone/>
            </a:pPr>
            <a:endParaRPr lang="ar-DZ" dirty="0"/>
          </a:p>
          <a:p>
            <a:pPr algn="r" rtl="1">
              <a:buNone/>
            </a:pPr>
            <a:r>
              <a:rPr lang="ar-SA" sz="2400" b="1" dirty="0"/>
              <a:t>هل يتفق هذا التوزيع مع توزيع أفراد مدينة أخرى كان توزيع فصيلة دمهم حسب النسب التالية:</a:t>
            </a:r>
            <a:endParaRPr lang="fr-FR" sz="2400" dirty="0"/>
          </a:p>
          <a:p>
            <a:pPr algn="r" rtl="1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14282" y="2357430"/>
          <a:ext cx="8596329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8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099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/>
                        <a:t>فصيلة الذم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b="1" dirty="0"/>
                        <a:t>350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/>
                        <a:t>100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/>
                        <a:t>150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/>
                        <a:t>200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b="1" dirty="0">
                          <a:latin typeface="Algerian" pitchFamily="82" charset="0"/>
                        </a:rPr>
                        <a:t>عدد</a:t>
                      </a:r>
                      <a:r>
                        <a:rPr lang="ar-DZ" sz="2000" b="1" baseline="0" dirty="0">
                          <a:latin typeface="Algerian" pitchFamily="82" charset="0"/>
                        </a:rPr>
                        <a:t> الأشخاص( التكرار المشاهد)</a:t>
                      </a:r>
                      <a:endParaRPr lang="fr-FR" sz="2000" b="1" dirty="0">
                        <a:latin typeface="Algerian" pitchFamily="8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14282" y="4071942"/>
          <a:ext cx="8596329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8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099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/>
                        <a:t>فصيلة الذم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/>
                        <a:t>25</a:t>
                      </a:r>
                      <a:r>
                        <a:rPr lang="fr-FR" b="1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b="1" dirty="0">
                          <a:latin typeface="Algerian" pitchFamily="82" charset="0"/>
                        </a:rPr>
                        <a:t>عدد</a:t>
                      </a:r>
                      <a:r>
                        <a:rPr lang="ar-DZ" sz="2000" b="1" baseline="0" dirty="0">
                          <a:latin typeface="Algerian" pitchFamily="82" charset="0"/>
                        </a:rPr>
                        <a:t> الأشخاص( التكرار المشاهد)</a:t>
                      </a:r>
                      <a:endParaRPr lang="fr-FR" sz="2000" b="1" dirty="0">
                        <a:latin typeface="Algerian" pitchFamily="8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857752" y="5072074"/>
            <a:ext cx="40719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kumimoji="0" lang="ar-D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ar-SA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استخدم مستوى معنوية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0.05=α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14282" y="5643578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b="1" dirty="0"/>
              <a:t>مع تحيات أستاذ المادة</a:t>
            </a:r>
          </a:p>
          <a:p>
            <a:r>
              <a:rPr lang="ar-DZ" b="1" dirty="0"/>
              <a:t>د/ </a:t>
            </a:r>
            <a:r>
              <a:rPr lang="ar-DZ" b="1" dirty="0" err="1"/>
              <a:t>ب</a:t>
            </a:r>
            <a:r>
              <a:rPr lang="ar-DZ" b="1" dirty="0"/>
              <a:t>. كوسة</a:t>
            </a:r>
            <a:endParaRPr lang="fr-F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r"/>
            <a:r>
              <a:rPr lang="ar-DZ" b="1" dirty="0">
                <a:solidFill>
                  <a:schemeClr val="bg1"/>
                </a:solidFill>
              </a:rPr>
              <a:t>الاستخدام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 rtl="1"/>
            <a:r>
              <a:rPr lang="ar-SA" b="1" dirty="0"/>
              <a:t>ويهتم هذا النوع من الاختبارات الإحصائية باختبار ما إذا كانت مشاهدات عينة تم اختيارها من مجتمع له توزيع احتمالي معين أو نظرية معينة.</a:t>
            </a:r>
            <a:endParaRPr lang="fr-FR" dirty="0"/>
          </a:p>
          <a:p>
            <a:pPr algn="just" rtl="1"/>
            <a:r>
              <a:rPr lang="ar-SA" b="1" dirty="0"/>
              <a:t>ويستخدم هذا الاختبار عندما تكون البيانات اسمية أو على شكل تكرارات ويقصد </a:t>
            </a:r>
            <a:r>
              <a:rPr lang="ar-SA" b="1" u="sng" dirty="0"/>
              <a:t>بجودة التوفيق </a:t>
            </a:r>
            <a:r>
              <a:rPr lang="ar-SA" b="1" dirty="0"/>
              <a:t>هنا دراسة مدى تشابه تكرارات العينة والتي تسمى عادة بالتكرارات الملاحظة </a:t>
            </a:r>
            <a:r>
              <a:rPr lang="en-US" b="1" dirty="0"/>
              <a:t>Observed</a:t>
            </a:r>
            <a:r>
              <a:rPr lang="ar-SA" b="1" dirty="0"/>
              <a:t>مع التكرارات المتوقعة </a:t>
            </a:r>
            <a:r>
              <a:rPr lang="en-US" b="1" dirty="0"/>
              <a:t>Expected</a:t>
            </a:r>
            <a:r>
              <a:rPr lang="ar-SA" b="1" dirty="0"/>
              <a:t> للمتغير موضوع الدراسة في المجتمع الأصلي.</a:t>
            </a:r>
            <a:endParaRPr lang="fr-FR" dirty="0"/>
          </a:p>
          <a:p>
            <a:pPr algn="just" rtl="1"/>
            <a:r>
              <a:rPr lang="ar-SA" b="1" dirty="0"/>
              <a:t>ويستخدم اختبار كا</a:t>
            </a:r>
            <a:r>
              <a:rPr lang="ar-SA" b="1" baseline="30000" dirty="0"/>
              <a:t>٢ </a:t>
            </a:r>
            <a:r>
              <a:rPr lang="ar-SA" b="1" dirty="0"/>
              <a:t>كطريقة إحصائية للمقارنة بين التكرارين الملاحظ والمتوقع. فإذا كانت العينة ممثلة للمجتمع في تكراراتها ومتطابقة معه فإن قيمة كا</a:t>
            </a:r>
            <a:r>
              <a:rPr lang="ar-SA" b="1" baseline="30000" dirty="0"/>
              <a:t>٢ </a:t>
            </a:r>
            <a:r>
              <a:rPr lang="ar-SA" b="1" dirty="0"/>
              <a:t>تكون عادة صفراً وتزداد هذه القيمة لتصبح أكثر من صفر كلما كان هناك فرق بين تكرارات العينة (الملاحظة ) وبين تكرارات التوزيع النظري للمجتمع (المتوقعة).</a:t>
            </a:r>
            <a:endParaRPr lang="fr-FR" dirty="0"/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SA" sz="2800" b="1" dirty="0">
                <a:solidFill>
                  <a:srgbClr val="FF0000"/>
                </a:solidFill>
              </a:rPr>
              <a:t>شروط إجراء اختبار مربع </a:t>
            </a:r>
            <a:r>
              <a:rPr lang="ar-SA" sz="2800" b="1" dirty="0" err="1">
                <a:solidFill>
                  <a:srgbClr val="FF0000"/>
                </a:solidFill>
              </a:rPr>
              <a:t>كاي</a:t>
            </a:r>
            <a:r>
              <a:rPr lang="ar-DZ" sz="2800" b="1" dirty="0">
                <a:solidFill>
                  <a:srgbClr val="FF0000"/>
                </a:solidFill>
              </a:rPr>
              <a:t> </a:t>
            </a:r>
            <a:r>
              <a:rPr lang="ar-SA" sz="2800" b="1" dirty="0">
                <a:solidFill>
                  <a:srgbClr val="FF0000"/>
                </a:solidFill>
              </a:rPr>
              <a:t>لجودة التوفيق :  </a:t>
            </a:r>
            <a:br>
              <a:rPr lang="fr-FR" sz="2800" dirty="0">
                <a:solidFill>
                  <a:srgbClr val="FF0000"/>
                </a:solidFill>
              </a:rPr>
            </a:b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DZ" sz="3200" b="1" dirty="0"/>
              <a:t>1</a:t>
            </a:r>
            <a:r>
              <a:rPr lang="ar-SA" sz="3600" b="1" dirty="0"/>
              <a:t>-عدد مشاهدات العينة أكبر من </a:t>
            </a:r>
            <a:r>
              <a:rPr lang="ar-DZ" sz="3600" b="1" dirty="0"/>
              <a:t>(50)</a:t>
            </a:r>
          </a:p>
          <a:p>
            <a:pPr algn="r" rtl="1">
              <a:buNone/>
            </a:pPr>
            <a:r>
              <a:rPr lang="ar-DZ" dirty="0"/>
              <a:t>فالعينة التي تمثل مجتمع الدراسة يجب أن تتعدى 50 مفردة سواء كانت أفرادا أو مدن أو أشياء ...</a:t>
            </a:r>
          </a:p>
          <a:p>
            <a:pPr algn="r" rtl="1"/>
            <a:endParaRPr lang="fr-FR" dirty="0"/>
          </a:p>
          <a:p>
            <a:pPr algn="r" rtl="1"/>
            <a:endParaRPr lang="fr-F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286124"/>
            <a:ext cx="7972481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071538" y="4500570"/>
            <a:ext cx="77867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يجب أن يكون التكرار المتوقع في أية خلية لا يقل عن 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5</a:t>
            </a:r>
            <a:r>
              <a:rPr kumimoji="0" lang="ar-SA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حتى يتم حساب إحصائي الاختبار بشكل صحيح</a:t>
            </a:r>
            <a:r>
              <a:rPr kumimoji="0" lang="ar-SA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  </a:t>
            </a:r>
            <a:endParaRPr kumimoji="0" lang="ar-S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357158" y="3200400"/>
            <a:ext cx="8358246" cy="2871806"/>
          </a:xfrm>
        </p:spPr>
        <p:txBody>
          <a:bodyPr/>
          <a:lstStyle/>
          <a:p>
            <a:pPr algn="r"/>
            <a:r>
              <a:rPr lang="ar-SA" sz="3200" dirty="0">
                <a:solidFill>
                  <a:schemeClr val="tx1"/>
                </a:solidFill>
              </a:rPr>
              <a:t>صياغة فرض العدم والفرض البديل:</a:t>
            </a:r>
            <a:r>
              <a:rPr lang="en-US" sz="3200" dirty="0">
                <a:solidFill>
                  <a:schemeClr val="tx1"/>
                </a:solidFill>
              </a:rPr>
              <a:t>-</a:t>
            </a:r>
            <a:r>
              <a:rPr lang="ar-SA" sz="3200" dirty="0">
                <a:solidFill>
                  <a:schemeClr val="tx1"/>
                </a:solidFill>
              </a:rPr>
              <a:t>1</a:t>
            </a:r>
            <a:endParaRPr lang="fr-FR" sz="3200" dirty="0">
              <a:solidFill>
                <a:schemeClr val="tx1"/>
              </a:solidFill>
            </a:endParaRPr>
          </a:p>
          <a:p>
            <a:pPr algn="r" rtl="1"/>
            <a:r>
              <a:rPr lang="ar-SA" sz="3200" dirty="0">
                <a:solidFill>
                  <a:schemeClr val="tx1"/>
                </a:solidFill>
              </a:rPr>
              <a:t> </a:t>
            </a:r>
            <a:r>
              <a:rPr lang="ar-DZ" sz="3200" dirty="0">
                <a:solidFill>
                  <a:schemeClr val="tx1"/>
                </a:solidFill>
              </a:rPr>
              <a:t>-</a:t>
            </a:r>
            <a:r>
              <a:rPr lang="ar-SA" sz="3200" dirty="0">
                <a:solidFill>
                  <a:schemeClr val="tx1"/>
                </a:solidFill>
              </a:rPr>
              <a:t>لا يوجد اختلاف بين النتائج المشاهدة والنتائج المتوقعة</a:t>
            </a:r>
            <a:r>
              <a:rPr lang="en-US" sz="3200" dirty="0">
                <a:solidFill>
                  <a:schemeClr val="tx1"/>
                </a:solidFill>
              </a:rPr>
              <a:t> H0 </a:t>
            </a:r>
            <a:r>
              <a:rPr lang="ar-DZ" sz="3200" dirty="0">
                <a:solidFill>
                  <a:schemeClr val="tx1"/>
                </a:solidFill>
              </a:rPr>
              <a:t>.</a:t>
            </a:r>
          </a:p>
          <a:p>
            <a:pPr algn="r" rtl="1">
              <a:buFontTx/>
              <a:buChar char="-"/>
            </a:pPr>
            <a:r>
              <a:rPr lang="ar-SA" sz="3200" dirty="0">
                <a:solidFill>
                  <a:schemeClr val="tx1"/>
                </a:solidFill>
              </a:rPr>
              <a:t>يوجد اختلاف بين النتائج المشاهدة والنتائج المتوقعة</a:t>
            </a:r>
            <a:r>
              <a:rPr lang="ar-DZ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H</a:t>
            </a:r>
            <a:r>
              <a:rPr lang="fr-FR" sz="3200" dirty="0">
                <a:solidFill>
                  <a:schemeClr val="tx1"/>
                </a:solidFill>
              </a:rPr>
              <a:t>A</a:t>
            </a:r>
            <a:r>
              <a:rPr lang="ar-DZ" sz="3200" dirty="0">
                <a:solidFill>
                  <a:schemeClr val="tx1"/>
                </a:solidFill>
              </a:rPr>
              <a:t>.</a:t>
            </a:r>
          </a:p>
          <a:p>
            <a:pPr algn="r" rtl="1"/>
            <a:r>
              <a:rPr lang="ar-DZ" sz="3200" dirty="0">
                <a:solidFill>
                  <a:schemeClr val="tx1"/>
                </a:solidFill>
              </a:rPr>
              <a:t>2</a:t>
            </a:r>
            <a:r>
              <a:rPr lang="ar-SA" sz="3200" dirty="0">
                <a:solidFill>
                  <a:schemeClr val="tx1"/>
                </a:solidFill>
              </a:rPr>
              <a:t>- قيمة إحصاء الاختبار مربع </a:t>
            </a:r>
            <a:r>
              <a:rPr lang="ar-SA" sz="3200" dirty="0" err="1">
                <a:solidFill>
                  <a:schemeClr val="tx1"/>
                </a:solidFill>
              </a:rPr>
              <a:t>كاي</a:t>
            </a:r>
            <a:r>
              <a:rPr lang="ar-SA" sz="3200" dirty="0">
                <a:solidFill>
                  <a:schemeClr val="tx1"/>
                </a:solidFill>
              </a:rPr>
              <a:t> بعد تكوين جدول  يساعدنا في حسابه على النحو التالي</a:t>
            </a:r>
            <a:r>
              <a:rPr lang="ar-DZ" sz="3200" dirty="0">
                <a:solidFill>
                  <a:schemeClr val="tx1"/>
                </a:solidFill>
              </a:rPr>
              <a:t>:</a:t>
            </a:r>
            <a:endParaRPr lang="fr-FR" sz="3200" dirty="0">
              <a:solidFill>
                <a:schemeClr val="tx1"/>
              </a:solidFill>
            </a:endParaRPr>
          </a:p>
          <a:p>
            <a:pPr algn="r" rtl="1">
              <a:buFontTx/>
              <a:buChar char="-"/>
            </a:pPr>
            <a:endParaRPr lang="fr-FR" sz="3200" dirty="0">
              <a:solidFill>
                <a:schemeClr val="tx1"/>
              </a:solidFill>
            </a:endParaRPr>
          </a:p>
          <a:p>
            <a:pPr rtl="1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sz="4400" b="1" dirty="0">
                <a:solidFill>
                  <a:srgbClr val="FFFF00"/>
                </a:solidFill>
              </a:rPr>
              <a:t>خطوات اختبار </a:t>
            </a:r>
            <a:r>
              <a:rPr lang="ar-SA" sz="4400" b="1" dirty="0" err="1">
                <a:solidFill>
                  <a:srgbClr val="FFFF00"/>
                </a:solidFill>
              </a:rPr>
              <a:t>كاي</a:t>
            </a:r>
            <a:r>
              <a:rPr lang="ar-SA" sz="4400" b="1" dirty="0">
                <a:solidFill>
                  <a:srgbClr val="FFFF00"/>
                </a:solidFill>
              </a:rPr>
              <a:t> لجودة التوفيق</a:t>
            </a:r>
            <a:endParaRPr lang="fr-FR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1000100" y="785794"/>
          <a:ext cx="7524762" cy="3714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4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4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41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41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4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382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Harlow Solid Italic" pitchFamily="82" charset="0"/>
                      </a:endParaRP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/>
                        <a:t>التكرارات المتوقعة</a:t>
                      </a:r>
                      <a:endParaRPr lang="fr-FR" dirty="0"/>
                    </a:p>
                    <a:p>
                      <a:pPr algn="ctr"/>
                      <a:r>
                        <a:rPr lang="en-US" baseline="0" dirty="0" err="1">
                          <a:latin typeface="Harlow Solid Italic" pitchFamily="82" charset="0"/>
                        </a:rPr>
                        <a:t>f</a:t>
                      </a:r>
                      <a:r>
                        <a:rPr lang="en-US" baseline="0" dirty="0" err="1"/>
                        <a:t>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/>
                        <a:t>التكرارات المشاهدة</a:t>
                      </a:r>
                      <a:endParaRPr lang="fr-FR" dirty="0"/>
                    </a:p>
                    <a:p>
                      <a:pPr algn="ctr"/>
                      <a:r>
                        <a:rPr lang="en-US" dirty="0" err="1">
                          <a:latin typeface="Harlow Solid Italic" pitchFamily="82" charset="0"/>
                        </a:rPr>
                        <a:t>f</a:t>
                      </a:r>
                      <a:r>
                        <a:rPr lang="en-US" dirty="0" err="1"/>
                        <a:t>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sz="2800" dirty="0"/>
                        <a:t>الفئات</a:t>
                      </a:r>
                      <a:endParaRPr lang="fr-FR" sz="2800" dirty="0"/>
                    </a:p>
                    <a:p>
                      <a:endParaRPr lang="fr-F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825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825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sz="2800" dirty="0"/>
                        <a:t>المجموع</a:t>
                      </a:r>
                      <a:endParaRPr lang="fr-F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142984"/>
            <a:ext cx="8667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142984"/>
            <a:ext cx="857250" cy="48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3429000"/>
            <a:ext cx="1057275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1142984"/>
            <a:ext cx="90487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ZoneTexte 14"/>
          <p:cNvSpPr txBox="1"/>
          <p:nvPr/>
        </p:nvSpPr>
        <p:spPr>
          <a:xfrm>
            <a:off x="1714480" y="528638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3108" y="4714884"/>
            <a:ext cx="5357850" cy="1204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500042"/>
            <a:ext cx="91440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-3</a:t>
            </a:r>
            <a:r>
              <a:rPr kumimoji="0" lang="ar-SA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القيمة </a:t>
            </a:r>
            <a:r>
              <a:rPr kumimoji="0" lang="ar-SA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الجدولي</a:t>
            </a:r>
            <a:r>
              <a:rPr kumimoji="0" lang="ar-DZ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ة</a:t>
            </a:r>
            <a:r>
              <a:rPr kumimoji="0" lang="ar-SA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لمربع </a:t>
            </a:r>
            <a:r>
              <a:rPr kumimoji="0" lang="ar-SA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كاي</a:t>
            </a:r>
            <a:r>
              <a:rPr kumimoji="0" lang="ar-DZ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ar-DZ" sz="3200" b="1" dirty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DZ" sz="2400" dirty="0">
                <a:latin typeface="Calibri" pitchFamily="34" charset="0"/>
                <a:ea typeface="Calibri" pitchFamily="34" charset="0"/>
                <a:cs typeface="Arial" pitchFamily="34" charset="0"/>
              </a:rPr>
              <a:t>-نحدد مستوى المعنوية </a:t>
            </a:r>
            <a:r>
              <a:rPr lang="fr-FR" sz="2400" dirty="0">
                <a:latin typeface="Calibri" pitchFamily="34" charset="0"/>
                <a:ea typeface="Calibri" pitchFamily="34" charset="0"/>
                <a:cs typeface="Arial" pitchFamily="34" charset="0"/>
              </a:rPr>
              <a:t>a </a:t>
            </a:r>
            <a:r>
              <a:rPr lang="ar-DZ" sz="2400" dirty="0">
                <a:latin typeface="Calibri" pitchFamily="34" charset="0"/>
                <a:ea typeface="Calibri" pitchFamily="34" charset="0"/>
                <a:cs typeface="Arial" pitchFamily="34" charset="0"/>
              </a:rPr>
              <a:t>  ودرجة الحرية من ( عدد الفئات-1)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DZ" sz="2400" dirty="0">
                <a:latin typeface="Calibri" pitchFamily="34" charset="0"/>
                <a:ea typeface="Calibri" pitchFamily="34" charset="0"/>
                <a:cs typeface="Arial" pitchFamily="34" charset="0"/>
              </a:rPr>
              <a:t>-نستخرج قيمة مربع </a:t>
            </a:r>
            <a:r>
              <a:rPr lang="ar-DZ" sz="2400" dirty="0" err="1">
                <a:latin typeface="Calibri" pitchFamily="34" charset="0"/>
                <a:ea typeface="Calibri" pitchFamily="34" charset="0"/>
                <a:cs typeface="Arial" pitchFamily="34" charset="0"/>
              </a:rPr>
              <a:t>كاي</a:t>
            </a:r>
            <a:r>
              <a:rPr lang="ar-DZ" sz="2400" dirty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DZ" sz="2400" dirty="0" err="1">
                <a:latin typeface="Calibri" pitchFamily="34" charset="0"/>
                <a:ea typeface="Calibri" pitchFamily="34" charset="0"/>
                <a:cs typeface="Arial" pitchFamily="34" charset="0"/>
              </a:rPr>
              <a:t>الجدولية</a:t>
            </a:r>
            <a:r>
              <a:rPr lang="ar-DZ" sz="2400" dirty="0">
                <a:latin typeface="Calibri" pitchFamily="34" charset="0"/>
                <a:ea typeface="Calibri" pitchFamily="34" charset="0"/>
                <a:cs typeface="Arial" pitchFamily="34" charset="0"/>
              </a:rPr>
              <a:t> عند 0.01 أو 0.05 حسب الضبط الذي يقوم </a:t>
            </a:r>
            <a:r>
              <a:rPr lang="ar-DZ" sz="2400" dirty="0" err="1">
                <a:latin typeface="Calibri" pitchFamily="34" charset="0"/>
                <a:ea typeface="Calibri" pitchFamily="34" charset="0"/>
                <a:cs typeface="Arial" pitchFamily="34" charset="0"/>
              </a:rPr>
              <a:t>به</a:t>
            </a:r>
            <a:r>
              <a:rPr lang="ar-DZ" sz="2400" dirty="0">
                <a:latin typeface="Calibri" pitchFamily="34" charset="0"/>
                <a:ea typeface="Calibri" pitchFamily="34" charset="0"/>
                <a:cs typeface="Arial" pitchFamily="34" charset="0"/>
              </a:rPr>
              <a:t> الباحث.</a:t>
            </a:r>
            <a:r>
              <a:rPr lang="fr-FR" sz="2400" dirty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lang="ar-DZ" sz="2400" dirty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DZ" sz="2400" dirty="0">
                <a:latin typeface="Calibri" pitchFamily="34" charset="0"/>
                <a:ea typeface="Calibri" pitchFamily="34" charset="0"/>
                <a:cs typeface="Arial" pitchFamily="34" charset="0"/>
              </a:rPr>
              <a:t>4- اتخاذ القرار: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DZ" sz="2400" dirty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A" sz="2400" dirty="0"/>
              <a:t>نتخذ القرار بناءً على قيمة إحصاء الاختبار  مربع </a:t>
            </a:r>
            <a:r>
              <a:rPr lang="ar-SA" sz="2400" dirty="0" err="1"/>
              <a:t>كاي</a:t>
            </a:r>
            <a:r>
              <a:rPr lang="ar-SA" sz="2400" dirty="0"/>
              <a:t> (نحدد منطقة الرفض </a:t>
            </a:r>
            <a:r>
              <a:rPr lang="ar-SA" sz="2400" dirty="0" err="1"/>
              <a:t>و</a:t>
            </a:r>
            <a:r>
              <a:rPr lang="ar-SA" sz="2400" dirty="0"/>
              <a:t> منطقة القبول على الرسم التالي):</a:t>
            </a:r>
            <a:endParaRPr lang="fr-FR" sz="2400" dirty="0"/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kumimoji="0" lang="ar-DZ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286124"/>
            <a:ext cx="7929618" cy="3390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ar-DZ" b="1" dirty="0">
                <a:solidFill>
                  <a:schemeClr val="tx1"/>
                </a:solidFill>
              </a:rPr>
              <a:t>مثال تطبيقي رقم 01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000100" y="1500175"/>
            <a:ext cx="764386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000" dirty="0"/>
              <a:t>في دراسة سابقة حول الأصول الاجتماعية للطلبة، تم تصنيفهم وفق الطبقة التي ينحدرون منها، فكانت النتائج كالتالي:</a:t>
            </a:r>
          </a:p>
          <a:p>
            <a:pPr algn="r" rtl="1"/>
            <a:r>
              <a:rPr lang="ar-DZ" sz="2000" dirty="0"/>
              <a:t>05</a:t>
            </a:r>
            <a:r>
              <a:rPr lang="fr-FR" sz="2000" dirty="0"/>
              <a:t>%</a:t>
            </a:r>
            <a:r>
              <a:rPr lang="ar-DZ" sz="2000" dirty="0"/>
              <a:t>من الطلبة ينحدرون وينتمون إلى الفئة الهشة الفقيرة)</a:t>
            </a:r>
          </a:p>
          <a:p>
            <a:pPr algn="r" rtl="1"/>
            <a:r>
              <a:rPr lang="ar-DZ" sz="2000" dirty="0"/>
              <a:t>15</a:t>
            </a:r>
            <a:r>
              <a:rPr lang="fr-FR" sz="2000" dirty="0"/>
              <a:t>%</a:t>
            </a:r>
            <a:r>
              <a:rPr lang="ar-DZ" sz="2000" dirty="0"/>
              <a:t> من الطلبة ينحدرون وينتمون إلى الفئة الغنية.</a:t>
            </a:r>
          </a:p>
          <a:p>
            <a:pPr algn="r" rtl="1"/>
            <a:r>
              <a:rPr lang="ar-DZ" sz="2000" dirty="0"/>
              <a:t>30</a:t>
            </a:r>
            <a:r>
              <a:rPr lang="fr-FR" sz="2000" dirty="0"/>
              <a:t>%</a:t>
            </a:r>
            <a:r>
              <a:rPr lang="ar-DZ" sz="2000" dirty="0"/>
              <a:t> من الطلبة ينحدرون وينتمون إلى الفئة الميسورة.</a:t>
            </a:r>
          </a:p>
          <a:p>
            <a:pPr algn="r" rtl="1"/>
            <a:r>
              <a:rPr lang="ar-DZ" sz="2000" dirty="0"/>
              <a:t>50</a:t>
            </a:r>
            <a:r>
              <a:rPr lang="fr-FR" sz="2000" dirty="0"/>
              <a:t>%</a:t>
            </a:r>
            <a:r>
              <a:rPr lang="ar-DZ" sz="2000" dirty="0"/>
              <a:t> من الطلبة ينحدرون وينتمون إلى الفئة المتوسطة.</a:t>
            </a:r>
          </a:p>
          <a:p>
            <a:pPr algn="r" rtl="1"/>
            <a:r>
              <a:rPr lang="ar-DZ" sz="2000" dirty="0"/>
              <a:t>خلال هذا العام أجريت دراسة مماثلة على عينة من 60 طالب (ة) وكانت النتائج كالتالي:</a:t>
            </a:r>
          </a:p>
          <a:p>
            <a:pPr algn="r" rtl="1"/>
            <a:r>
              <a:rPr lang="ar-DZ" dirty="0"/>
              <a:t>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000100" y="3929066"/>
          <a:ext cx="7715304" cy="2000262"/>
        </p:xfrm>
        <a:graphic>
          <a:graphicData uri="http://schemas.openxmlformats.org/drawingml/2006/table">
            <a:tbl>
              <a:tblPr/>
              <a:tblGrid>
                <a:gridCol w="385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37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عدد الطلبة</a:t>
                      </a:r>
                      <a:endParaRPr lang="fr-FR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الطبقة الاجتماعية</a:t>
                      </a:r>
                      <a:endParaRPr lang="fr-FR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37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Arial"/>
                        </a:rPr>
                        <a:t>6</a:t>
                      </a:r>
                      <a:endParaRPr lang="fr-FR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الفئة الهشة</a:t>
                      </a:r>
                      <a:endParaRPr lang="fr-FR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37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Arial"/>
                        </a:rPr>
                        <a:t>20</a:t>
                      </a:r>
                      <a:endParaRPr lang="fr-FR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الفئة</a:t>
                      </a:r>
                      <a:r>
                        <a:rPr lang="ar-DZ" sz="1400" b="1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 الغنية</a:t>
                      </a:r>
                      <a:endParaRPr lang="fr-FR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37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Arial"/>
                        </a:rPr>
                        <a:t>10</a:t>
                      </a:r>
                      <a:endParaRPr lang="fr-FR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الفئة الميسورة</a:t>
                      </a:r>
                      <a:endParaRPr lang="fr-FR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37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Arial"/>
                        </a:rPr>
                        <a:t>24</a:t>
                      </a:r>
                      <a:endParaRPr lang="fr-FR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الفئة المتوسطة</a:t>
                      </a:r>
                      <a:endParaRPr lang="fr-FR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37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Arial"/>
                        </a:rPr>
                        <a:t>60</a:t>
                      </a:r>
                      <a:endParaRPr lang="fr-FR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المجموع </a:t>
                      </a:r>
                      <a:endParaRPr lang="fr-FR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00034" y="6143644"/>
            <a:ext cx="79296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kumimoji="0" lang="ar-DZ" sz="16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ar-SA" sz="16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هل يمكن إن نقرر إن نتائج </a:t>
            </a:r>
            <a:r>
              <a:rPr kumimoji="0" lang="ar-DZ" sz="16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دراسة</a:t>
            </a:r>
            <a:r>
              <a:rPr kumimoji="0" lang="ar-SA" sz="16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هذا العام</a:t>
            </a:r>
            <a:r>
              <a:rPr kumimoji="0" lang="ar-SA" sz="16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تختلف عن </a:t>
            </a:r>
            <a:r>
              <a:rPr kumimoji="0" lang="ar-DZ" sz="16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نتائج الدراسة</a:t>
            </a:r>
            <a:r>
              <a:rPr kumimoji="0" lang="ar-SA" sz="16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السابقة؟</a:t>
            </a:r>
            <a:r>
              <a:rPr kumimoji="0" lang="fr-FR" sz="16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SA" sz="16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(استخدم</a:t>
            </a:r>
            <a:r>
              <a:rPr kumimoji="0" lang="ar-DZ" sz="16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ar-DZ" sz="16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0.05 </a:t>
            </a:r>
            <a:r>
              <a:rPr lang="en-US" sz="16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a=</a:t>
            </a:r>
            <a:r>
              <a:rPr lang="ar-DZ" sz="16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en-US" sz="16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7277128" cy="2443178"/>
          </a:xfrm>
        </p:spPr>
        <p:txBody>
          <a:bodyPr/>
          <a:lstStyle/>
          <a:p>
            <a:r>
              <a:rPr lang="ar-SA" b="1" dirty="0">
                <a:solidFill>
                  <a:schemeClr val="tx1"/>
                </a:solidFill>
              </a:rPr>
              <a:t> </a:t>
            </a:r>
            <a:r>
              <a:rPr lang="ar-DZ" b="1" dirty="0">
                <a:solidFill>
                  <a:schemeClr val="tx1"/>
                </a:solidFill>
              </a:rPr>
              <a:t>1- صياغة الفرض الصفري والفرض البديل</a:t>
            </a:r>
            <a:endParaRPr lang="fr-FR" b="1" dirty="0">
              <a:solidFill>
                <a:schemeClr val="tx1"/>
              </a:solidFill>
            </a:endParaRPr>
          </a:p>
          <a:p>
            <a:pPr algn="r" rtl="1"/>
            <a:r>
              <a:rPr lang="ar-SA" dirty="0"/>
              <a:t>- لا يوجد اختلاف بين النتائج المشاهدة والنتائج المتوقعة</a:t>
            </a:r>
            <a:r>
              <a:rPr lang="en-US" dirty="0"/>
              <a:t>H0 </a:t>
            </a:r>
            <a:r>
              <a:rPr lang="ar-DZ" dirty="0"/>
              <a:t> </a:t>
            </a:r>
            <a:r>
              <a:rPr lang="ar-SA" dirty="0"/>
              <a:t> </a:t>
            </a:r>
            <a:endParaRPr lang="fr-FR" dirty="0"/>
          </a:p>
          <a:p>
            <a:pPr algn="r"/>
            <a:r>
              <a:rPr lang="en-US" dirty="0"/>
              <a:t>H1   </a:t>
            </a:r>
            <a:r>
              <a:rPr lang="ar-DZ" dirty="0"/>
              <a:t>-</a:t>
            </a:r>
            <a:r>
              <a:rPr lang="ar-SA" dirty="0"/>
              <a:t> يوجد اختلاف بين النتائج المشاهدة والنتائج المتوقعة</a:t>
            </a: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457200" y="1505931"/>
            <a:ext cx="8229600" cy="780062"/>
          </a:xfrm>
        </p:spPr>
        <p:txBody>
          <a:bodyPr/>
          <a:lstStyle/>
          <a:p>
            <a:pPr rtl="1"/>
            <a:r>
              <a:rPr lang="ar-DZ" dirty="0"/>
              <a:t>الحل: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4857752" y="2000240"/>
            <a:ext cx="142876" cy="2143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528200"/>
              </p:ext>
            </p:extLst>
          </p:nvPr>
        </p:nvGraphicFramePr>
        <p:xfrm>
          <a:off x="500034" y="500042"/>
          <a:ext cx="8215368" cy="2408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3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3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3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36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36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36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400" dirty="0">
                          <a:latin typeface="Calibri"/>
                          <a:ea typeface="Calibri"/>
                          <a:cs typeface="Arial"/>
                        </a:rPr>
                        <a:t>النسبة</a:t>
                      </a: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 dirty="0">
                          <a:latin typeface="Calibri"/>
                          <a:ea typeface="Calibri"/>
                          <a:cs typeface="Arial"/>
                        </a:rPr>
                        <a:t>التكرارات المشاهد</a:t>
                      </a:r>
                      <a:r>
                        <a:rPr lang="ar-SA" sz="1100" dirty="0">
                          <a:latin typeface="Calibri"/>
                          <a:ea typeface="Calibri"/>
                          <a:cs typeface="Arial"/>
                        </a:rPr>
                        <a:t>ة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الطبقة الاجتماعية</a:t>
                      </a:r>
                      <a:endParaRPr lang="fr-FR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Arial"/>
                        </a:rPr>
                        <a:t>3</a:t>
                      </a:r>
                      <a:endParaRPr lang="fr-FR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Arial"/>
                        </a:rPr>
                        <a:t>9</a:t>
                      </a:r>
                      <a:endParaRPr lang="fr-FR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Arial"/>
                        </a:rPr>
                        <a:t>3</a:t>
                      </a:r>
                      <a:endParaRPr lang="fr-FR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latin typeface="Arial"/>
                          <a:ea typeface="Calibri"/>
                          <a:cs typeface="Arial"/>
                        </a:rPr>
                        <a:t>0.05*60=</a:t>
                      </a:r>
                      <a:r>
                        <a:rPr lang="en-US" sz="1400" b="1" dirty="0">
                          <a:latin typeface="Arial"/>
                          <a:ea typeface="Calibri"/>
                          <a:cs typeface="Arial"/>
                        </a:rPr>
                        <a:t>3</a:t>
                      </a: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Arial"/>
                        </a:rPr>
                        <a:t>5%</a:t>
                      </a: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latin typeface="Arial"/>
                          <a:ea typeface="Calibri"/>
                          <a:cs typeface="Arial"/>
                        </a:rPr>
                        <a:t>6</a:t>
                      </a:r>
                      <a:endParaRPr lang="fr-FR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الفئة الهشة</a:t>
                      </a:r>
                      <a:endParaRPr lang="fr-FR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latin typeface="Calibri"/>
                          <a:ea typeface="Calibri"/>
                          <a:cs typeface="Arial"/>
                        </a:rPr>
                        <a:t>13,44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latin typeface="Calibri"/>
                          <a:ea typeface="Calibri"/>
                          <a:cs typeface="Arial"/>
                        </a:rPr>
                        <a:t>121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Arial"/>
                        </a:rPr>
                        <a:t>11</a:t>
                      </a: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Arial"/>
                        </a:rPr>
                        <a:t>0.15*60=</a:t>
                      </a:r>
                      <a:r>
                        <a:rPr lang="fr-FR" sz="1400" b="1" dirty="0">
                          <a:latin typeface="Arial"/>
                          <a:ea typeface="Calibri"/>
                          <a:cs typeface="Arial"/>
                        </a:rPr>
                        <a:t>9</a:t>
                      </a: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Arial"/>
                        </a:rPr>
                        <a:t>15%</a:t>
                      </a:r>
                      <a:endParaRPr lang="fr-FR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latin typeface="Arial"/>
                          <a:ea typeface="Calibri"/>
                          <a:cs typeface="Arial"/>
                        </a:rPr>
                        <a:t>20</a:t>
                      </a:r>
                      <a:endParaRPr lang="fr-FR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الفئة</a:t>
                      </a:r>
                      <a:r>
                        <a:rPr lang="ar-DZ" sz="1400" b="1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 الغنية</a:t>
                      </a:r>
                      <a:endParaRPr lang="fr-FR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Arial"/>
                        </a:rPr>
                        <a:t>3.55</a:t>
                      </a: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Arial"/>
                        </a:rPr>
                        <a:t>64</a:t>
                      </a: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Arial"/>
                        </a:rPr>
                        <a:t>-8</a:t>
                      </a: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Arial"/>
                        </a:rPr>
                        <a:t>0.30*60=18</a:t>
                      </a: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Arial"/>
                        </a:rPr>
                        <a:t>30%</a:t>
                      </a: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latin typeface="Arial"/>
                          <a:ea typeface="Calibri"/>
                          <a:cs typeface="Arial"/>
                        </a:rPr>
                        <a:t>10</a:t>
                      </a:r>
                      <a:endParaRPr lang="fr-FR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الفئة الميسورة</a:t>
                      </a:r>
                      <a:endParaRPr lang="fr-FR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latin typeface="Arial"/>
                          <a:ea typeface="Calibri"/>
                          <a:cs typeface="Arial"/>
                        </a:rPr>
                        <a:t>1.2</a:t>
                      </a:r>
                      <a:endParaRPr lang="fr-FR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Arial"/>
                        </a:rPr>
                        <a:t>36</a:t>
                      </a: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Arial"/>
                        </a:rPr>
                        <a:t>-6</a:t>
                      </a: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latin typeface="Arial"/>
                          <a:ea typeface="Calibri"/>
                          <a:cs typeface="Arial"/>
                        </a:rPr>
                        <a:t>0.50*60=30</a:t>
                      </a: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Arial"/>
                        </a:rPr>
                        <a:t>50%</a:t>
                      </a: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latin typeface="Arial"/>
                          <a:ea typeface="Calibri"/>
                          <a:cs typeface="Arial"/>
                        </a:rPr>
                        <a:t>24</a:t>
                      </a:r>
                      <a:endParaRPr lang="fr-FR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الفئة المتوسطة</a:t>
                      </a:r>
                      <a:endParaRPr lang="fr-FR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Arial"/>
                        </a:rPr>
                        <a:t>21,19</a:t>
                      </a:r>
                      <a:endParaRPr lang="fr-FR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400" b="1" dirty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r>
                        <a:rPr lang="fr-FR" sz="1400" b="1" dirty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400" b="1" dirty="0"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fr-F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المجموع </a:t>
                      </a:r>
                      <a:endParaRPr lang="fr-FR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500042"/>
            <a:ext cx="1147764" cy="509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500042"/>
            <a:ext cx="90487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500042"/>
            <a:ext cx="8667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56" y="500042"/>
            <a:ext cx="857250" cy="48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ZoneTexte 9"/>
          <p:cNvSpPr txBox="1"/>
          <p:nvPr/>
        </p:nvSpPr>
        <p:spPr>
          <a:xfrm>
            <a:off x="357158" y="3000373"/>
            <a:ext cx="85011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dirty="0"/>
              <a:t>0.05 هي نفسها 5</a:t>
            </a:r>
            <a:r>
              <a:rPr lang="fr-FR" dirty="0"/>
              <a:t>%</a:t>
            </a:r>
            <a:r>
              <a:rPr lang="ar-DZ" dirty="0"/>
              <a:t>  الخاصة بالدراسة السابقة / فقط قمنا بتحويلها إلى أشخاص بدلا من النسب المئوية=  03 طلبة.</a:t>
            </a:r>
          </a:p>
          <a:p>
            <a:pPr algn="r" rtl="1"/>
            <a:r>
              <a:rPr lang="ar-DZ" dirty="0"/>
              <a:t>0.15 هي نفسها 15</a:t>
            </a:r>
            <a:r>
              <a:rPr lang="fr-FR" dirty="0"/>
              <a:t>%</a:t>
            </a:r>
            <a:r>
              <a:rPr lang="ar-DZ" dirty="0"/>
              <a:t> الخاصة بالدراسة السابقة / فقط قمنا بتحويلها إلى أشخاص بدلا من النسب المئوية=  11 طالب</a:t>
            </a:r>
          </a:p>
          <a:p>
            <a:pPr algn="r" rtl="1"/>
            <a:r>
              <a:rPr lang="ar-DZ" dirty="0"/>
              <a:t>0.30 هي نفسها 30</a:t>
            </a:r>
            <a:r>
              <a:rPr lang="fr-FR" dirty="0"/>
              <a:t>%</a:t>
            </a:r>
            <a:r>
              <a:rPr lang="ar-DZ" dirty="0"/>
              <a:t> الخاصة بالدراسة السابقة / فقط قمنا بتحويلها إلى أشخاص بدلا من النسب المئوية=18 طالب.</a:t>
            </a:r>
          </a:p>
          <a:p>
            <a:pPr algn="r" rtl="1"/>
            <a:r>
              <a:rPr lang="ar-DZ" dirty="0"/>
              <a:t>0.50 هي نفسها50</a:t>
            </a:r>
            <a:r>
              <a:rPr lang="fr-FR" dirty="0"/>
              <a:t>%</a:t>
            </a:r>
            <a:r>
              <a:rPr lang="ar-DZ" dirty="0"/>
              <a:t> الخاصة بالدراسة السابقة / فقط قمنا بتحويلها إلى أشخاص بدلا من النسب المئوية= 30 طالب</a:t>
            </a:r>
          </a:p>
          <a:p>
            <a:pPr algn="r" rtl="1"/>
            <a:r>
              <a:rPr lang="ar-DZ" dirty="0"/>
              <a:t>ولكن كيف حصلنا على عدد الطلبة في الدراسة السابقة ونحن لدينا فقط نسب مئوية؟</a:t>
            </a:r>
          </a:p>
          <a:p>
            <a:pPr algn="r" rtl="1">
              <a:buFontTx/>
              <a:buChar char="-"/>
            </a:pPr>
            <a:r>
              <a:rPr lang="ar-DZ" dirty="0"/>
              <a:t>يتم تحويل النسبة المئوية إلى عدد طبيعي مثلا 5</a:t>
            </a:r>
            <a:r>
              <a:rPr lang="fr-FR" dirty="0"/>
              <a:t>%</a:t>
            </a:r>
            <a:r>
              <a:rPr lang="ar-DZ" dirty="0"/>
              <a:t> تم تحويلها إلى 0.05 </a:t>
            </a:r>
          </a:p>
          <a:p>
            <a:pPr algn="r" rtl="1">
              <a:buFontTx/>
              <a:buChar char="-"/>
            </a:pPr>
            <a:r>
              <a:rPr lang="ar-DZ" dirty="0"/>
              <a:t>يتم ضرب 0.05 ( التي تم تحويلها) في العدد الإجمالي لعينة الدراسة الحالية(60) فحصلنا على 03 طلبة وهكذا...يصبح تصنيف الطلبة في الدراسة السابقة بالعدد وليس بالنسب المئوية وهي كالتالي بالترتيب: 30/18/11/03</a:t>
            </a:r>
          </a:p>
          <a:p>
            <a:pPr algn="r" rtl="1"/>
            <a:r>
              <a:rPr lang="ar-DZ" dirty="0"/>
              <a:t>هذا التصنيف للطلبة السابقين هو نفسه المتوقع، بمعنى أن الدراسة الحالية انطلقت من فرضية ( توقع) أن النتائج الحالية ستكون متوافقة مع نتائج الدراسة السابقة.</a:t>
            </a:r>
          </a:p>
          <a:p>
            <a:pPr algn="r" rtl="1"/>
            <a:r>
              <a:rPr lang="ar-DZ" dirty="0" err="1"/>
              <a:t>كا</a:t>
            </a:r>
            <a:r>
              <a:rPr lang="ar-DZ" dirty="0"/>
              <a:t> تربيع المحسوبة بلغت قيمته: </a:t>
            </a:r>
            <a:r>
              <a:rPr lang="fr-FR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21,19</a:t>
            </a:r>
            <a:r>
              <a:rPr lang="ar-DZ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</a:t>
            </a:r>
            <a:endParaRPr lang="fr-FR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algn="r" rtl="1"/>
            <a:endParaRPr lang="ar-DZ" dirty="0"/>
          </a:p>
          <a:p>
            <a:pPr algn="r" rtl="1"/>
            <a:endParaRPr lang="ar-DZ" dirty="0"/>
          </a:p>
          <a:p>
            <a:pPr algn="r" rtl="1"/>
            <a:endParaRPr lang="ar-DZ" dirty="0"/>
          </a:p>
          <a:p>
            <a:pPr algn="r" rtl="1"/>
            <a:endParaRPr lang="ar-DZ" dirty="0"/>
          </a:p>
        </p:txBody>
      </p:sp>
      <p:sp>
        <p:nvSpPr>
          <p:cNvPr id="11" name="ZoneTexte 10"/>
          <p:cNvSpPr txBox="1"/>
          <p:nvPr/>
        </p:nvSpPr>
        <p:spPr>
          <a:xfrm>
            <a:off x="6429388" y="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b="1" dirty="0"/>
              <a:t>2-الجدول المساعد والحساب</a:t>
            </a:r>
            <a:endParaRPr lang="fr-FR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574</TotalTime>
  <Words>878</Words>
  <Application>Microsoft Office PowerPoint</Application>
  <PresentationFormat>Affichage à l'écran (4:3)</PresentationFormat>
  <Paragraphs>135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Algerian</vt:lpstr>
      <vt:lpstr>Arial</vt:lpstr>
      <vt:lpstr>Calibri</vt:lpstr>
      <vt:lpstr>Franklin Gothic Book</vt:lpstr>
      <vt:lpstr>Harlow Solid Italic</vt:lpstr>
      <vt:lpstr>Perpetua</vt:lpstr>
      <vt:lpstr>Wingdings 2</vt:lpstr>
      <vt:lpstr>Capitaux</vt:lpstr>
      <vt:lpstr>الدرس السابع ( إحصاء) د/ كوسة.ب</vt:lpstr>
      <vt:lpstr>الاستخدام</vt:lpstr>
      <vt:lpstr>شروط إجراء اختبار مربع كاي لجودة التوفيق :   </vt:lpstr>
      <vt:lpstr>خطوات اختبار كاي لجودة التوفيق</vt:lpstr>
      <vt:lpstr>Présentation PowerPoint</vt:lpstr>
      <vt:lpstr>Présentation PowerPoint</vt:lpstr>
      <vt:lpstr>مثال تطبيقي رقم 01</vt:lpstr>
      <vt:lpstr>الحل:</vt:lpstr>
      <vt:lpstr>Présentation PowerPoint</vt:lpstr>
      <vt:lpstr>Présentation PowerPoint</vt:lpstr>
      <vt:lpstr>تمرين تطبيقي رقم01: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السابع ( إحصاء)</dc:title>
  <dc:creator>koussa</dc:creator>
  <cp:lastModifiedBy>Surface</cp:lastModifiedBy>
  <cp:revision>21</cp:revision>
  <dcterms:created xsi:type="dcterms:W3CDTF">2020-04-30T09:46:59Z</dcterms:created>
  <dcterms:modified xsi:type="dcterms:W3CDTF">2020-10-05T12:53:52Z</dcterms:modified>
</cp:coreProperties>
</file>