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3" d="100"/>
          <a:sy n="83" d="100"/>
        </p:scale>
        <p:origin x="45" y="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t>9/28/2020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9/28/2020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EA9337-0ADB-4DEC-933C-988B5B410E80}"/>
              </a:ext>
            </a:extLst>
          </p:cNvPr>
          <p:cNvSpPr>
            <a:spLocks noGrp="1"/>
          </p:cNvSpPr>
          <p:nvPr>
            <p:ph type="ctrTitle"/>
          </p:nvPr>
        </p:nvSpPr>
        <p:spPr>
          <a:xfrm>
            <a:off x="1231021" y="1012166"/>
            <a:ext cx="7766936" cy="991334"/>
          </a:xfrm>
        </p:spPr>
        <p:txBody>
          <a:bodyPr/>
          <a:lstStyle/>
          <a:p>
            <a:pPr algn="ctr"/>
            <a:r>
              <a:rPr lang="ar-DZ" dirty="0"/>
              <a:t>الدرس 06</a:t>
            </a:r>
            <a:endParaRPr lang="fr-DZ" dirty="0"/>
          </a:p>
        </p:txBody>
      </p:sp>
      <p:sp>
        <p:nvSpPr>
          <p:cNvPr id="3" name="Sous-titre 2">
            <a:extLst>
              <a:ext uri="{FF2B5EF4-FFF2-40B4-BE49-F238E27FC236}">
                <a16:creationId xmlns:a16="http://schemas.microsoft.com/office/drawing/2014/main" id="{4FA71D58-4BD1-47CD-9B97-EAF697888680}"/>
              </a:ext>
            </a:extLst>
          </p:cNvPr>
          <p:cNvSpPr>
            <a:spLocks noGrp="1"/>
          </p:cNvSpPr>
          <p:nvPr>
            <p:ph type="subTitle" idx="1"/>
          </p:nvPr>
        </p:nvSpPr>
        <p:spPr>
          <a:xfrm>
            <a:off x="350808" y="3285958"/>
            <a:ext cx="8836931" cy="2441982"/>
          </a:xfrm>
        </p:spPr>
        <p:txBody>
          <a:bodyPr>
            <a:normAutofit/>
          </a:bodyPr>
          <a:lstStyle/>
          <a:p>
            <a:r>
              <a:rPr lang="ar-SA" sz="3600" b="1" dirty="0">
                <a:solidFill>
                  <a:srgbClr val="FF0000"/>
                </a:solidFill>
                <a:effectLst>
                  <a:outerShdw blurRad="38100" dist="38100" dir="2700000" algn="tl">
                    <a:srgbClr val="000000">
                      <a:alpha val="43137"/>
                    </a:srgbClr>
                  </a:outerShdw>
                </a:effectLst>
              </a:rPr>
              <a:t>اختبار مربع كاي للاستقلالية (</a:t>
            </a:r>
            <a:r>
              <a:rPr lang="ar-SA" sz="3600" b="1" dirty="0" err="1">
                <a:solidFill>
                  <a:srgbClr val="FF0000"/>
                </a:solidFill>
                <a:effectLst>
                  <a:outerShdw blurRad="38100" dist="38100" dir="2700000" algn="tl">
                    <a:srgbClr val="000000">
                      <a:alpha val="43137"/>
                    </a:srgbClr>
                  </a:outerShdw>
                </a:effectLst>
              </a:rPr>
              <a:t>الإعتمادية</a:t>
            </a:r>
            <a:r>
              <a:rPr lang="ar-SA" sz="3600" b="1" dirty="0">
                <a:solidFill>
                  <a:srgbClr val="FF0000"/>
                </a:solidFill>
                <a:effectLst>
                  <a:outerShdw blurRad="38100" dist="38100" dir="2700000" algn="tl">
                    <a:srgbClr val="000000">
                      <a:alpha val="43137"/>
                    </a:srgbClr>
                  </a:outerShdw>
                </a:effectLst>
              </a:rPr>
              <a:t>) </a:t>
            </a:r>
            <a:endParaRPr lang="fr-DZ" sz="3600" dirty="0">
              <a:solidFill>
                <a:srgbClr val="FF0000"/>
              </a:solidFill>
              <a:effectLst>
                <a:outerShdw blurRad="38100" dist="38100" dir="2700000" algn="tl">
                  <a:srgbClr val="000000">
                    <a:alpha val="43137"/>
                  </a:srgbClr>
                </a:outerShdw>
              </a:effectLst>
            </a:endParaRPr>
          </a:p>
          <a:p>
            <a:pPr algn="ctr"/>
            <a:r>
              <a:rPr lang="en-US" sz="3200" b="1" dirty="0">
                <a:solidFill>
                  <a:schemeClr val="accent1">
                    <a:lumMod val="75000"/>
                  </a:schemeClr>
                </a:solidFill>
              </a:rPr>
              <a:t>Testing of Independence</a:t>
            </a:r>
            <a:endParaRPr lang="fr-DZ" sz="3200" dirty="0">
              <a:solidFill>
                <a:schemeClr val="accent1">
                  <a:lumMod val="75000"/>
                </a:schemeClr>
              </a:solidFill>
            </a:endParaRPr>
          </a:p>
          <a:p>
            <a:endParaRPr lang="fr-DZ" sz="36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50984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72542F-ACDD-41FE-AEFB-57E061202EE9}"/>
              </a:ext>
            </a:extLst>
          </p:cNvPr>
          <p:cNvSpPr>
            <a:spLocks noGrp="1"/>
          </p:cNvSpPr>
          <p:nvPr>
            <p:ph type="title"/>
          </p:nvPr>
        </p:nvSpPr>
        <p:spPr>
          <a:xfrm>
            <a:off x="677334" y="609600"/>
            <a:ext cx="8596668" cy="6107502"/>
          </a:xfrm>
        </p:spPr>
        <p:txBody>
          <a:bodyPr>
            <a:normAutofit/>
          </a:bodyPr>
          <a:lstStyle/>
          <a:p>
            <a:pPr algn="r" rtl="1"/>
            <a:r>
              <a:rPr lang="ar-DZ" sz="2000" b="1" dirty="0">
                <a:solidFill>
                  <a:srgbClr val="00B050"/>
                </a:solidFill>
                <a:latin typeface="Arial" panose="020B0604020202020204" pitchFamily="34" charset="0"/>
                <a:cs typeface="Arial" panose="020B0604020202020204" pitchFamily="34" charset="0"/>
              </a:rPr>
              <a:t>تمرين تطبيقي02:</a:t>
            </a:r>
            <a:br>
              <a:rPr lang="ar-DZ" sz="2400" dirty="0">
                <a:solidFill>
                  <a:schemeClr val="tx1"/>
                </a:solidFill>
                <a:latin typeface="Arial" panose="020B0604020202020204" pitchFamily="34" charset="0"/>
                <a:cs typeface="Arial" panose="020B0604020202020204" pitchFamily="34" charset="0"/>
              </a:rPr>
            </a:br>
            <a:r>
              <a:rPr lang="ar-DZ" sz="2400" dirty="0">
                <a:solidFill>
                  <a:schemeClr val="tx1"/>
                </a:solidFill>
                <a:latin typeface="Arial" panose="020B0604020202020204" pitchFamily="34" charset="0"/>
                <a:cs typeface="Arial" panose="020B0604020202020204" pitchFamily="34" charset="0"/>
              </a:rPr>
              <a:t>مجموعة متكونة من 80 خريجا من خريجي الجامعة، تم تصنيفهم بناء على معيارين هما : التفوق الأكاديمي والنجاح المهني,</a:t>
            </a:r>
            <a:br>
              <a:rPr lang="ar-DZ" sz="2400" dirty="0">
                <a:solidFill>
                  <a:schemeClr val="tx1"/>
                </a:solidFill>
                <a:latin typeface="Arial" panose="020B0604020202020204" pitchFamily="34" charset="0"/>
                <a:cs typeface="Arial" panose="020B0604020202020204" pitchFamily="34" charset="0"/>
              </a:rPr>
            </a:br>
            <a:r>
              <a:rPr lang="ar-DZ" sz="2400" dirty="0">
                <a:solidFill>
                  <a:schemeClr val="tx1"/>
                </a:solidFill>
                <a:latin typeface="Arial" panose="020B0604020202020204" pitchFamily="34" charset="0"/>
                <a:cs typeface="Arial" panose="020B0604020202020204" pitchFamily="34" charset="0"/>
              </a:rPr>
              <a:t>فهل هناك علاقة بين متغير التفوق الأكاديمي والنجاح المهني؟</a:t>
            </a:r>
            <a:br>
              <a:rPr lang="ar-DZ" sz="2400" dirty="0">
                <a:solidFill>
                  <a:schemeClr val="tx1"/>
                </a:solidFill>
                <a:latin typeface="Arial" panose="020B0604020202020204" pitchFamily="34" charset="0"/>
                <a:cs typeface="Arial" panose="020B0604020202020204" pitchFamily="34" charset="0"/>
              </a:rPr>
            </a:br>
            <a:r>
              <a:rPr lang="ar-DZ" sz="2400" dirty="0">
                <a:solidFill>
                  <a:schemeClr val="tx1"/>
                </a:solidFill>
                <a:latin typeface="Arial" panose="020B0604020202020204" pitchFamily="34" charset="0"/>
                <a:cs typeface="Arial" panose="020B0604020202020204" pitchFamily="34" charset="0"/>
              </a:rPr>
              <a:t>- ما هي الفرضيات التي يمكن صياغتها في هذا المثال؟</a:t>
            </a:r>
            <a:br>
              <a:rPr lang="ar-DZ" sz="2400" dirty="0">
                <a:solidFill>
                  <a:schemeClr val="tx1"/>
                </a:solidFill>
                <a:latin typeface="Arial" panose="020B0604020202020204" pitchFamily="34" charset="0"/>
                <a:cs typeface="Arial" panose="020B0604020202020204" pitchFamily="34" charset="0"/>
              </a:rPr>
            </a:br>
            <a:r>
              <a:rPr lang="ar-DZ" sz="2400" dirty="0">
                <a:solidFill>
                  <a:schemeClr val="tx1"/>
                </a:solidFill>
                <a:latin typeface="Arial" panose="020B0604020202020204" pitchFamily="34" charset="0"/>
                <a:cs typeface="Arial" panose="020B0604020202020204" pitchFamily="34" charset="0"/>
              </a:rPr>
              <a:t>-احسب العلاقة ب </a:t>
            </a:r>
            <a:r>
              <a:rPr lang="ar-DZ" sz="2400" dirty="0" err="1">
                <a:solidFill>
                  <a:schemeClr val="tx1"/>
                </a:solidFill>
                <a:latin typeface="Arial" panose="020B0604020202020204" pitchFamily="34" charset="0"/>
                <a:cs typeface="Arial" panose="020B0604020202020204" pitchFamily="34" charset="0"/>
              </a:rPr>
              <a:t>كا</a:t>
            </a:r>
            <a:r>
              <a:rPr lang="ar-DZ" sz="2400" dirty="0">
                <a:solidFill>
                  <a:schemeClr val="tx1"/>
                </a:solidFill>
                <a:latin typeface="Arial" panose="020B0604020202020204" pitchFamily="34" charset="0"/>
                <a:cs typeface="Arial" panose="020B0604020202020204" pitchFamily="34" charset="0"/>
              </a:rPr>
              <a:t> تربيع </a:t>
            </a:r>
            <a:r>
              <a:rPr lang="el-GR" sz="2400" dirty="0">
                <a:solidFill>
                  <a:schemeClr val="tx1"/>
                </a:solidFill>
              </a:rPr>
              <a:t>Χ</a:t>
            </a:r>
            <a:r>
              <a:rPr lang="el-GR" sz="2400" baseline="30000" dirty="0">
                <a:solidFill>
                  <a:schemeClr val="tx1"/>
                </a:solidFill>
              </a:rPr>
              <a:t>2</a:t>
            </a:r>
            <a:r>
              <a:rPr lang="ar-DZ" sz="2400" dirty="0">
                <a:solidFill>
                  <a:schemeClr val="tx1"/>
                </a:solidFill>
              </a:rPr>
              <a:t> </a:t>
            </a:r>
            <a:r>
              <a:rPr lang="el-GR" sz="2400" baseline="30000" dirty="0"/>
              <a:t> </a:t>
            </a:r>
            <a:r>
              <a:rPr lang="ar-DZ" sz="2400" dirty="0">
                <a:solidFill>
                  <a:schemeClr val="tx1"/>
                </a:solidFill>
                <a:latin typeface="Arial" panose="020B0604020202020204" pitchFamily="34" charset="0"/>
                <a:cs typeface="Arial" panose="020B0604020202020204" pitchFamily="34" charset="0"/>
              </a:rPr>
              <a:t>واعط تفسيرا لها عند مستوى معنوية 00,5.</a:t>
            </a:r>
            <a:endParaRPr lang="fr-DZ" sz="2400" dirty="0">
              <a:solidFill>
                <a:schemeClr val="tx1"/>
              </a:solidFill>
              <a:latin typeface="Arial" panose="020B0604020202020204" pitchFamily="34" charset="0"/>
              <a:cs typeface="Arial" panose="020B0604020202020204" pitchFamily="34" charset="0"/>
            </a:endParaRPr>
          </a:p>
        </p:txBody>
      </p:sp>
      <p:graphicFrame>
        <p:nvGraphicFramePr>
          <p:cNvPr id="3" name="Tableau 3">
            <a:extLst>
              <a:ext uri="{FF2B5EF4-FFF2-40B4-BE49-F238E27FC236}">
                <a16:creationId xmlns:a16="http://schemas.microsoft.com/office/drawing/2014/main" id="{7857E959-ACDB-42AA-B192-B196B34D7D27}"/>
              </a:ext>
            </a:extLst>
          </p:cNvPr>
          <p:cNvGraphicFramePr>
            <a:graphicFrameLocks noGrp="1"/>
          </p:cNvGraphicFramePr>
          <p:nvPr>
            <p:extLst>
              <p:ext uri="{D42A27DB-BD31-4B8C-83A1-F6EECF244321}">
                <p14:modId xmlns:p14="http://schemas.microsoft.com/office/powerpoint/2010/main" val="115490184"/>
              </p:ext>
            </p:extLst>
          </p:nvPr>
        </p:nvGraphicFramePr>
        <p:xfrm>
          <a:off x="1146002" y="3107091"/>
          <a:ext cx="8128000" cy="138176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394317883"/>
                    </a:ext>
                  </a:extLst>
                </a:gridCol>
                <a:gridCol w="2032000">
                  <a:extLst>
                    <a:ext uri="{9D8B030D-6E8A-4147-A177-3AD203B41FA5}">
                      <a16:colId xmlns:a16="http://schemas.microsoft.com/office/drawing/2014/main" val="2129878423"/>
                    </a:ext>
                  </a:extLst>
                </a:gridCol>
                <a:gridCol w="2032000">
                  <a:extLst>
                    <a:ext uri="{9D8B030D-6E8A-4147-A177-3AD203B41FA5}">
                      <a16:colId xmlns:a16="http://schemas.microsoft.com/office/drawing/2014/main" val="3988872625"/>
                    </a:ext>
                  </a:extLst>
                </a:gridCol>
                <a:gridCol w="2032000">
                  <a:extLst>
                    <a:ext uri="{9D8B030D-6E8A-4147-A177-3AD203B41FA5}">
                      <a16:colId xmlns:a16="http://schemas.microsoft.com/office/drawing/2014/main" val="3884563357"/>
                    </a:ext>
                  </a:extLst>
                </a:gridCol>
              </a:tblGrid>
              <a:tr h="370840">
                <a:tc>
                  <a:txBody>
                    <a:bodyPr/>
                    <a:lstStyle/>
                    <a:p>
                      <a:pPr algn="ctr"/>
                      <a:r>
                        <a:rPr lang="ar-DZ" sz="1600" dirty="0"/>
                        <a:t>المجموع</a:t>
                      </a:r>
                      <a:endParaRPr lang="fr-DZ" sz="1600" dirty="0"/>
                    </a:p>
                  </a:txBody>
                  <a:tcPr/>
                </a:tc>
                <a:tc>
                  <a:txBody>
                    <a:bodyPr/>
                    <a:lstStyle/>
                    <a:p>
                      <a:r>
                        <a:rPr lang="ar-DZ" sz="1600" dirty="0"/>
                        <a:t>متفوق أكاديميا</a:t>
                      </a:r>
                      <a:endParaRPr lang="fr-DZ" sz="1600" dirty="0"/>
                    </a:p>
                  </a:txBody>
                  <a:tcPr/>
                </a:tc>
                <a:tc>
                  <a:txBody>
                    <a:bodyPr/>
                    <a:lstStyle/>
                    <a:p>
                      <a:r>
                        <a:rPr lang="ar-DZ" sz="1600" dirty="0"/>
                        <a:t>غير متفوق أكاديميا</a:t>
                      </a:r>
                      <a:endParaRPr lang="fr-DZ" sz="1600" dirty="0"/>
                    </a:p>
                  </a:txBody>
                  <a:tcPr/>
                </a:tc>
                <a:tc>
                  <a:txBody>
                    <a:bodyPr/>
                    <a:lstStyle/>
                    <a:p>
                      <a:endParaRPr lang="fr-DZ"/>
                    </a:p>
                  </a:txBody>
                  <a:tcPr/>
                </a:tc>
                <a:extLst>
                  <a:ext uri="{0D108BD9-81ED-4DB2-BD59-A6C34878D82A}">
                    <a16:rowId xmlns:a16="http://schemas.microsoft.com/office/drawing/2014/main" val="221993246"/>
                  </a:ext>
                </a:extLst>
              </a:tr>
              <a:tr h="370840">
                <a:tc>
                  <a:txBody>
                    <a:bodyPr/>
                    <a:lstStyle/>
                    <a:p>
                      <a:pPr algn="ctr"/>
                      <a:r>
                        <a:rPr lang="ar-DZ" dirty="0"/>
                        <a:t>21</a:t>
                      </a:r>
                    </a:p>
                    <a:p>
                      <a:pPr algn="ctr"/>
                      <a:r>
                        <a:rPr lang="ar-DZ" dirty="0"/>
                        <a:t>59</a:t>
                      </a:r>
                      <a:endParaRPr lang="fr-DZ" dirty="0"/>
                    </a:p>
                  </a:txBody>
                  <a:tcPr/>
                </a:tc>
                <a:tc>
                  <a:txBody>
                    <a:bodyPr/>
                    <a:lstStyle/>
                    <a:p>
                      <a:pPr algn="ctr"/>
                      <a:r>
                        <a:rPr lang="ar-DZ" dirty="0"/>
                        <a:t>11</a:t>
                      </a:r>
                    </a:p>
                    <a:p>
                      <a:pPr algn="ctr"/>
                      <a:r>
                        <a:rPr lang="ar-DZ" dirty="0"/>
                        <a:t>13</a:t>
                      </a:r>
                      <a:endParaRPr lang="fr-DZ" dirty="0"/>
                    </a:p>
                  </a:txBody>
                  <a:tcPr/>
                </a:tc>
                <a:tc>
                  <a:txBody>
                    <a:bodyPr/>
                    <a:lstStyle/>
                    <a:p>
                      <a:pPr algn="ctr"/>
                      <a:r>
                        <a:rPr lang="ar-DZ" dirty="0"/>
                        <a:t>10</a:t>
                      </a:r>
                    </a:p>
                    <a:p>
                      <a:pPr algn="ctr"/>
                      <a:r>
                        <a:rPr lang="ar-DZ" dirty="0"/>
                        <a:t>46</a:t>
                      </a:r>
                      <a:endParaRPr lang="fr-DZ" dirty="0"/>
                    </a:p>
                  </a:txBody>
                  <a:tcPr/>
                </a:tc>
                <a:tc>
                  <a:txBody>
                    <a:bodyPr/>
                    <a:lstStyle/>
                    <a:p>
                      <a:pPr algn="r"/>
                      <a:r>
                        <a:rPr lang="ar-DZ" dirty="0"/>
                        <a:t>ناجح مهنيا</a:t>
                      </a:r>
                    </a:p>
                    <a:p>
                      <a:pPr algn="r"/>
                      <a:r>
                        <a:rPr lang="ar-DZ" dirty="0"/>
                        <a:t>غير ناجح مهنيا</a:t>
                      </a:r>
                      <a:endParaRPr lang="fr-DZ" dirty="0"/>
                    </a:p>
                  </a:txBody>
                  <a:tcPr/>
                </a:tc>
                <a:extLst>
                  <a:ext uri="{0D108BD9-81ED-4DB2-BD59-A6C34878D82A}">
                    <a16:rowId xmlns:a16="http://schemas.microsoft.com/office/drawing/2014/main" val="4006597301"/>
                  </a:ext>
                </a:extLst>
              </a:tr>
              <a:tr h="370840">
                <a:tc>
                  <a:txBody>
                    <a:bodyPr/>
                    <a:lstStyle/>
                    <a:p>
                      <a:pPr algn="ctr"/>
                      <a:r>
                        <a:rPr lang="ar-DZ" dirty="0"/>
                        <a:t>80</a:t>
                      </a:r>
                      <a:endParaRPr lang="fr-DZ" dirty="0"/>
                    </a:p>
                  </a:txBody>
                  <a:tcPr/>
                </a:tc>
                <a:tc>
                  <a:txBody>
                    <a:bodyPr/>
                    <a:lstStyle/>
                    <a:p>
                      <a:pPr algn="ctr"/>
                      <a:r>
                        <a:rPr lang="ar-DZ" dirty="0"/>
                        <a:t>24</a:t>
                      </a:r>
                      <a:endParaRPr lang="fr-DZ" dirty="0"/>
                    </a:p>
                  </a:txBody>
                  <a:tcPr/>
                </a:tc>
                <a:tc>
                  <a:txBody>
                    <a:bodyPr/>
                    <a:lstStyle/>
                    <a:p>
                      <a:pPr algn="ctr"/>
                      <a:r>
                        <a:rPr lang="ar-DZ" dirty="0"/>
                        <a:t>56</a:t>
                      </a:r>
                      <a:endParaRPr lang="fr-DZ" dirty="0"/>
                    </a:p>
                  </a:txBody>
                  <a:tcPr/>
                </a:tc>
                <a:tc>
                  <a:txBody>
                    <a:bodyPr/>
                    <a:lstStyle/>
                    <a:p>
                      <a:pPr algn="r"/>
                      <a:r>
                        <a:rPr lang="ar-DZ" dirty="0"/>
                        <a:t>المجموع</a:t>
                      </a:r>
                      <a:endParaRPr lang="fr-DZ" dirty="0"/>
                    </a:p>
                  </a:txBody>
                  <a:tcPr/>
                </a:tc>
                <a:extLst>
                  <a:ext uri="{0D108BD9-81ED-4DB2-BD59-A6C34878D82A}">
                    <a16:rowId xmlns:a16="http://schemas.microsoft.com/office/drawing/2014/main" val="3673745629"/>
                  </a:ext>
                </a:extLst>
              </a:tr>
            </a:tbl>
          </a:graphicData>
        </a:graphic>
      </p:graphicFrame>
    </p:spTree>
    <p:extLst>
      <p:ext uri="{BB962C8B-B14F-4D97-AF65-F5344CB8AC3E}">
        <p14:creationId xmlns:p14="http://schemas.microsoft.com/office/powerpoint/2010/main" val="2754860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CB2233-B6E3-4A11-9981-08676246439E}"/>
              </a:ext>
            </a:extLst>
          </p:cNvPr>
          <p:cNvSpPr>
            <a:spLocks noGrp="1"/>
          </p:cNvSpPr>
          <p:nvPr>
            <p:ph type="title"/>
          </p:nvPr>
        </p:nvSpPr>
        <p:spPr>
          <a:xfrm>
            <a:off x="677334" y="609600"/>
            <a:ext cx="8596668" cy="5727940"/>
          </a:xfrm>
        </p:spPr>
        <p:txBody>
          <a:bodyPr>
            <a:normAutofit/>
          </a:bodyPr>
          <a:lstStyle/>
          <a:p>
            <a:pPr algn="r" rtl="1"/>
            <a:r>
              <a:rPr lang="ar-DZ" sz="2000" b="1" dirty="0">
                <a:solidFill>
                  <a:srgbClr val="00B050"/>
                </a:solidFill>
                <a:latin typeface="Arial" panose="020B0604020202020204" pitchFamily="34" charset="0"/>
                <a:cs typeface="Arial" panose="020B0604020202020204" pitchFamily="34" charset="0"/>
              </a:rPr>
              <a:t>تمرين تطبيقي رقم03:</a:t>
            </a:r>
            <a:br>
              <a:rPr lang="ar-DZ" dirty="0"/>
            </a:br>
            <a:r>
              <a:rPr lang="ar-DZ" sz="2700" dirty="0">
                <a:solidFill>
                  <a:schemeClr val="tx1"/>
                </a:solidFill>
                <a:latin typeface="Arial" panose="020B0604020202020204" pitchFamily="34" charset="0"/>
                <a:cs typeface="Arial" panose="020B0604020202020204" pitchFamily="34" charset="0"/>
              </a:rPr>
              <a:t>في دراسة لمعرفة تأثير الطبقة الاجتماعية التي ينتمي إليها الشباب على نوعية الشعبة الدراسية التي يختارها كل منهم في الجامعة، حصلنا على البيانات الموضحة في الجدول التالي، والمطلوب معرفته هو: هل هناك علاقة بين هاذين المعيارين( المتغيرين) : نوعية الدراسة والطبقة الاجتماعية عند مستوى معيارية 0,01؟</a:t>
            </a:r>
            <a:br>
              <a:rPr lang="ar-DZ" sz="2700" dirty="0">
                <a:solidFill>
                  <a:schemeClr val="tx1"/>
                </a:solidFill>
                <a:latin typeface="Arial" panose="020B0604020202020204" pitchFamily="34" charset="0"/>
                <a:cs typeface="Arial" panose="020B0604020202020204" pitchFamily="34" charset="0"/>
              </a:rPr>
            </a:br>
            <a:endParaRPr lang="fr-DZ" sz="2700" dirty="0">
              <a:latin typeface="Arial" panose="020B0604020202020204" pitchFamily="34" charset="0"/>
              <a:cs typeface="Arial" panose="020B0604020202020204" pitchFamily="34" charset="0"/>
            </a:endParaRPr>
          </a:p>
        </p:txBody>
      </p:sp>
      <p:graphicFrame>
        <p:nvGraphicFramePr>
          <p:cNvPr id="3" name="Tableau 3">
            <a:extLst>
              <a:ext uri="{FF2B5EF4-FFF2-40B4-BE49-F238E27FC236}">
                <a16:creationId xmlns:a16="http://schemas.microsoft.com/office/drawing/2014/main" id="{8F481EFB-EC49-4319-A614-ED312B57451A}"/>
              </a:ext>
            </a:extLst>
          </p:cNvPr>
          <p:cNvGraphicFramePr>
            <a:graphicFrameLocks noGrp="1"/>
          </p:cNvGraphicFramePr>
          <p:nvPr>
            <p:extLst>
              <p:ext uri="{D42A27DB-BD31-4B8C-83A1-F6EECF244321}">
                <p14:modId xmlns:p14="http://schemas.microsoft.com/office/powerpoint/2010/main" val="4284820488"/>
              </p:ext>
            </p:extLst>
          </p:nvPr>
        </p:nvGraphicFramePr>
        <p:xfrm>
          <a:off x="973827" y="3520375"/>
          <a:ext cx="8128002" cy="2757194"/>
        </p:xfrm>
        <a:graphic>
          <a:graphicData uri="http://schemas.openxmlformats.org/drawingml/2006/table">
            <a:tbl>
              <a:tblPr firstRow="1" bandRow="1">
                <a:tableStyleId>{5C22544A-7EE6-4342-B048-85BDC9FD1C3A}</a:tableStyleId>
              </a:tblPr>
              <a:tblGrid>
                <a:gridCol w="1354667">
                  <a:extLst>
                    <a:ext uri="{9D8B030D-6E8A-4147-A177-3AD203B41FA5}">
                      <a16:colId xmlns:a16="http://schemas.microsoft.com/office/drawing/2014/main" val="4039050031"/>
                    </a:ext>
                  </a:extLst>
                </a:gridCol>
                <a:gridCol w="909287">
                  <a:extLst>
                    <a:ext uri="{9D8B030D-6E8A-4147-A177-3AD203B41FA5}">
                      <a16:colId xmlns:a16="http://schemas.microsoft.com/office/drawing/2014/main" val="890288148"/>
                    </a:ext>
                  </a:extLst>
                </a:gridCol>
                <a:gridCol w="1092679">
                  <a:extLst>
                    <a:ext uri="{9D8B030D-6E8A-4147-A177-3AD203B41FA5}">
                      <a16:colId xmlns:a16="http://schemas.microsoft.com/office/drawing/2014/main" val="1835683629"/>
                    </a:ext>
                  </a:extLst>
                </a:gridCol>
                <a:gridCol w="1397480">
                  <a:extLst>
                    <a:ext uri="{9D8B030D-6E8A-4147-A177-3AD203B41FA5}">
                      <a16:colId xmlns:a16="http://schemas.microsoft.com/office/drawing/2014/main" val="1272064232"/>
                    </a:ext>
                  </a:extLst>
                </a:gridCol>
                <a:gridCol w="1213449">
                  <a:extLst>
                    <a:ext uri="{9D8B030D-6E8A-4147-A177-3AD203B41FA5}">
                      <a16:colId xmlns:a16="http://schemas.microsoft.com/office/drawing/2014/main" val="1735345392"/>
                    </a:ext>
                  </a:extLst>
                </a:gridCol>
                <a:gridCol w="2160440">
                  <a:extLst>
                    <a:ext uri="{9D8B030D-6E8A-4147-A177-3AD203B41FA5}">
                      <a16:colId xmlns:a16="http://schemas.microsoft.com/office/drawing/2014/main" val="2512117585"/>
                    </a:ext>
                  </a:extLst>
                </a:gridCol>
              </a:tblGrid>
              <a:tr h="370840">
                <a:tc>
                  <a:txBody>
                    <a:bodyPr/>
                    <a:lstStyle/>
                    <a:p>
                      <a:pPr algn="ctr"/>
                      <a:r>
                        <a:rPr lang="ar-DZ" sz="1600" dirty="0"/>
                        <a:t>المجموع</a:t>
                      </a:r>
                      <a:endParaRPr lang="fr-DZ" sz="1600" dirty="0"/>
                    </a:p>
                  </a:txBody>
                  <a:tcPr/>
                </a:tc>
                <a:tc>
                  <a:txBody>
                    <a:bodyPr/>
                    <a:lstStyle/>
                    <a:p>
                      <a:r>
                        <a:rPr lang="ar-DZ" sz="1600" dirty="0"/>
                        <a:t>الفئات الثرية</a:t>
                      </a:r>
                      <a:endParaRPr lang="fr-DZ" sz="1600" dirty="0"/>
                    </a:p>
                  </a:txBody>
                  <a:tcPr/>
                </a:tc>
                <a:tc>
                  <a:txBody>
                    <a:bodyPr/>
                    <a:lstStyle/>
                    <a:p>
                      <a:r>
                        <a:rPr lang="ar-DZ" sz="1600" dirty="0"/>
                        <a:t>الفئات الميسورة</a:t>
                      </a:r>
                      <a:endParaRPr lang="fr-DZ" sz="1600" dirty="0"/>
                    </a:p>
                  </a:txBody>
                  <a:tcPr/>
                </a:tc>
                <a:tc>
                  <a:txBody>
                    <a:bodyPr/>
                    <a:lstStyle/>
                    <a:p>
                      <a:r>
                        <a:rPr lang="ar-DZ" sz="1600" dirty="0"/>
                        <a:t>الفئات المتوسطة</a:t>
                      </a:r>
                      <a:endParaRPr lang="fr-DZ" sz="1600" dirty="0"/>
                    </a:p>
                  </a:txBody>
                  <a:tcPr/>
                </a:tc>
                <a:tc>
                  <a:txBody>
                    <a:bodyPr/>
                    <a:lstStyle/>
                    <a:p>
                      <a:r>
                        <a:rPr lang="ar-DZ" sz="1600" dirty="0"/>
                        <a:t>الفئات الهشة</a:t>
                      </a:r>
                      <a:endParaRPr lang="fr-DZ" sz="1600" dirty="0"/>
                    </a:p>
                  </a:txBody>
                  <a:tcPr/>
                </a:tc>
                <a:tc>
                  <a:txBody>
                    <a:bodyPr/>
                    <a:lstStyle/>
                    <a:p>
                      <a:r>
                        <a:rPr lang="ar-DZ" sz="1600" dirty="0"/>
                        <a:t>الطبقة الاجتماعية</a:t>
                      </a:r>
                    </a:p>
                    <a:p>
                      <a:endParaRPr lang="ar-DZ" dirty="0"/>
                    </a:p>
                    <a:p>
                      <a:pPr algn="r"/>
                      <a:r>
                        <a:rPr lang="ar-DZ" sz="1600" dirty="0"/>
                        <a:t>نوعية الدراسة</a:t>
                      </a:r>
                    </a:p>
                    <a:p>
                      <a:endParaRPr lang="fr-DZ" dirty="0"/>
                    </a:p>
                  </a:txBody>
                  <a:tcPr/>
                </a:tc>
                <a:extLst>
                  <a:ext uri="{0D108BD9-81ED-4DB2-BD59-A6C34878D82A}">
                    <a16:rowId xmlns:a16="http://schemas.microsoft.com/office/drawing/2014/main" val="3769387706"/>
                  </a:ext>
                </a:extLst>
              </a:tr>
              <a:tr h="370840">
                <a:tc>
                  <a:txBody>
                    <a:bodyPr/>
                    <a:lstStyle/>
                    <a:p>
                      <a:pPr algn="ctr"/>
                      <a:r>
                        <a:rPr lang="ar-DZ" dirty="0"/>
                        <a:t>81</a:t>
                      </a:r>
                      <a:endParaRPr lang="fr-DZ" dirty="0"/>
                    </a:p>
                  </a:txBody>
                  <a:tcPr/>
                </a:tc>
                <a:tc>
                  <a:txBody>
                    <a:bodyPr/>
                    <a:lstStyle/>
                    <a:p>
                      <a:pPr algn="ctr"/>
                      <a:r>
                        <a:rPr lang="ar-DZ" dirty="0"/>
                        <a:t>02</a:t>
                      </a:r>
                      <a:endParaRPr lang="fr-DZ" dirty="0"/>
                    </a:p>
                  </a:txBody>
                  <a:tcPr/>
                </a:tc>
                <a:tc>
                  <a:txBody>
                    <a:bodyPr/>
                    <a:lstStyle/>
                    <a:p>
                      <a:pPr algn="ctr"/>
                      <a:r>
                        <a:rPr lang="ar-DZ" dirty="0"/>
                        <a:t>16</a:t>
                      </a:r>
                      <a:endParaRPr lang="fr-DZ" dirty="0"/>
                    </a:p>
                  </a:txBody>
                  <a:tcPr/>
                </a:tc>
                <a:tc>
                  <a:txBody>
                    <a:bodyPr/>
                    <a:lstStyle/>
                    <a:p>
                      <a:pPr algn="ctr"/>
                      <a:r>
                        <a:rPr lang="ar-DZ" dirty="0"/>
                        <a:t>40</a:t>
                      </a:r>
                      <a:endParaRPr lang="fr-DZ" dirty="0"/>
                    </a:p>
                  </a:txBody>
                  <a:tcPr/>
                </a:tc>
                <a:tc>
                  <a:txBody>
                    <a:bodyPr/>
                    <a:lstStyle/>
                    <a:p>
                      <a:pPr algn="ctr"/>
                      <a:r>
                        <a:rPr lang="ar-DZ" dirty="0"/>
                        <a:t>23</a:t>
                      </a:r>
                      <a:endParaRPr lang="fr-DZ" dirty="0"/>
                    </a:p>
                  </a:txBody>
                  <a:tcPr/>
                </a:tc>
                <a:tc>
                  <a:txBody>
                    <a:bodyPr/>
                    <a:lstStyle/>
                    <a:p>
                      <a:pPr algn="r"/>
                      <a:r>
                        <a:rPr lang="ar-DZ" sz="1400" b="1" dirty="0"/>
                        <a:t>الآداب والعلوم الإنسانية والاجتماعية</a:t>
                      </a:r>
                      <a:endParaRPr lang="fr-DZ" sz="1400" b="1" dirty="0"/>
                    </a:p>
                  </a:txBody>
                  <a:tcPr/>
                </a:tc>
                <a:extLst>
                  <a:ext uri="{0D108BD9-81ED-4DB2-BD59-A6C34878D82A}">
                    <a16:rowId xmlns:a16="http://schemas.microsoft.com/office/drawing/2014/main" val="981721745"/>
                  </a:ext>
                </a:extLst>
              </a:tr>
              <a:tr h="370840">
                <a:tc>
                  <a:txBody>
                    <a:bodyPr/>
                    <a:lstStyle/>
                    <a:p>
                      <a:pPr algn="ctr"/>
                      <a:r>
                        <a:rPr lang="ar-DZ" dirty="0"/>
                        <a:t>207</a:t>
                      </a:r>
                      <a:endParaRPr lang="fr-DZ" dirty="0"/>
                    </a:p>
                  </a:txBody>
                  <a:tcPr/>
                </a:tc>
                <a:tc>
                  <a:txBody>
                    <a:bodyPr/>
                    <a:lstStyle/>
                    <a:p>
                      <a:pPr algn="ctr"/>
                      <a:r>
                        <a:rPr lang="ar-DZ" dirty="0"/>
                        <a:t>14</a:t>
                      </a:r>
                      <a:endParaRPr lang="fr-DZ" dirty="0"/>
                    </a:p>
                  </a:txBody>
                  <a:tcPr/>
                </a:tc>
                <a:tc>
                  <a:txBody>
                    <a:bodyPr/>
                    <a:lstStyle/>
                    <a:p>
                      <a:pPr algn="ctr"/>
                      <a:r>
                        <a:rPr lang="ar-DZ" dirty="0"/>
                        <a:t>107</a:t>
                      </a:r>
                      <a:endParaRPr lang="fr-DZ" dirty="0"/>
                    </a:p>
                  </a:txBody>
                  <a:tcPr/>
                </a:tc>
                <a:tc>
                  <a:txBody>
                    <a:bodyPr/>
                    <a:lstStyle/>
                    <a:p>
                      <a:pPr algn="ctr"/>
                      <a:r>
                        <a:rPr lang="ar-DZ" dirty="0"/>
                        <a:t>75</a:t>
                      </a:r>
                      <a:endParaRPr lang="fr-DZ" dirty="0"/>
                    </a:p>
                  </a:txBody>
                  <a:tcPr/>
                </a:tc>
                <a:tc>
                  <a:txBody>
                    <a:bodyPr/>
                    <a:lstStyle/>
                    <a:p>
                      <a:pPr algn="ctr"/>
                      <a:r>
                        <a:rPr lang="ar-DZ" dirty="0"/>
                        <a:t>11</a:t>
                      </a:r>
                      <a:endParaRPr lang="fr-DZ" dirty="0"/>
                    </a:p>
                  </a:txBody>
                  <a:tcPr/>
                </a:tc>
                <a:tc>
                  <a:txBody>
                    <a:bodyPr/>
                    <a:lstStyle/>
                    <a:p>
                      <a:r>
                        <a:rPr lang="ar-DZ" sz="1400" b="1" dirty="0"/>
                        <a:t>العلوم الطبيعية والتقنية</a:t>
                      </a:r>
                      <a:endParaRPr lang="fr-DZ" sz="1400" b="1" dirty="0"/>
                    </a:p>
                  </a:txBody>
                  <a:tcPr/>
                </a:tc>
                <a:extLst>
                  <a:ext uri="{0D108BD9-81ED-4DB2-BD59-A6C34878D82A}">
                    <a16:rowId xmlns:a16="http://schemas.microsoft.com/office/drawing/2014/main" val="4115054889"/>
                  </a:ext>
                </a:extLst>
              </a:tr>
              <a:tr h="369594">
                <a:tc>
                  <a:txBody>
                    <a:bodyPr/>
                    <a:lstStyle/>
                    <a:p>
                      <a:pPr algn="ctr"/>
                      <a:r>
                        <a:rPr lang="ar-DZ" dirty="0"/>
                        <a:t>102</a:t>
                      </a:r>
                      <a:endParaRPr lang="fr-DZ" dirty="0"/>
                    </a:p>
                  </a:txBody>
                  <a:tcPr/>
                </a:tc>
                <a:tc>
                  <a:txBody>
                    <a:bodyPr/>
                    <a:lstStyle/>
                    <a:p>
                      <a:pPr algn="ctr"/>
                      <a:r>
                        <a:rPr lang="ar-DZ" dirty="0"/>
                        <a:t>10</a:t>
                      </a:r>
                      <a:endParaRPr lang="fr-DZ" dirty="0"/>
                    </a:p>
                  </a:txBody>
                  <a:tcPr/>
                </a:tc>
                <a:tc>
                  <a:txBody>
                    <a:bodyPr/>
                    <a:lstStyle/>
                    <a:p>
                      <a:pPr algn="ctr"/>
                      <a:r>
                        <a:rPr lang="ar-DZ" dirty="0"/>
                        <a:t>60</a:t>
                      </a:r>
                      <a:endParaRPr lang="fr-DZ" dirty="0"/>
                    </a:p>
                  </a:txBody>
                  <a:tcPr/>
                </a:tc>
                <a:tc>
                  <a:txBody>
                    <a:bodyPr/>
                    <a:lstStyle/>
                    <a:p>
                      <a:pPr algn="ctr"/>
                      <a:r>
                        <a:rPr lang="ar-DZ" dirty="0"/>
                        <a:t>31</a:t>
                      </a:r>
                      <a:endParaRPr lang="fr-DZ" dirty="0"/>
                    </a:p>
                  </a:txBody>
                  <a:tcPr/>
                </a:tc>
                <a:tc>
                  <a:txBody>
                    <a:bodyPr/>
                    <a:lstStyle/>
                    <a:p>
                      <a:pPr algn="ctr"/>
                      <a:r>
                        <a:rPr lang="ar-DZ" dirty="0"/>
                        <a:t>01</a:t>
                      </a:r>
                      <a:endParaRPr lang="fr-DZ" dirty="0"/>
                    </a:p>
                  </a:txBody>
                  <a:tcPr/>
                </a:tc>
                <a:tc>
                  <a:txBody>
                    <a:bodyPr/>
                    <a:lstStyle/>
                    <a:p>
                      <a:pPr algn="r"/>
                      <a:r>
                        <a:rPr lang="ar-DZ" sz="1400" b="1" dirty="0"/>
                        <a:t>تجارية</a:t>
                      </a:r>
                      <a:endParaRPr lang="fr-DZ" sz="1400" b="1" dirty="0"/>
                    </a:p>
                  </a:txBody>
                  <a:tcPr/>
                </a:tc>
                <a:extLst>
                  <a:ext uri="{0D108BD9-81ED-4DB2-BD59-A6C34878D82A}">
                    <a16:rowId xmlns:a16="http://schemas.microsoft.com/office/drawing/2014/main" val="3734794691"/>
                  </a:ext>
                </a:extLst>
              </a:tr>
              <a:tr h="370840">
                <a:tc>
                  <a:txBody>
                    <a:bodyPr/>
                    <a:lstStyle/>
                    <a:p>
                      <a:pPr algn="ctr"/>
                      <a:r>
                        <a:rPr lang="ar-DZ" dirty="0"/>
                        <a:t>390</a:t>
                      </a:r>
                      <a:endParaRPr lang="fr-DZ" dirty="0"/>
                    </a:p>
                  </a:txBody>
                  <a:tcPr/>
                </a:tc>
                <a:tc>
                  <a:txBody>
                    <a:bodyPr/>
                    <a:lstStyle/>
                    <a:p>
                      <a:pPr algn="ctr"/>
                      <a:r>
                        <a:rPr lang="ar-DZ" dirty="0"/>
                        <a:t>26</a:t>
                      </a:r>
                      <a:endParaRPr lang="fr-DZ" dirty="0"/>
                    </a:p>
                  </a:txBody>
                  <a:tcPr/>
                </a:tc>
                <a:tc>
                  <a:txBody>
                    <a:bodyPr/>
                    <a:lstStyle/>
                    <a:p>
                      <a:pPr algn="ctr"/>
                      <a:r>
                        <a:rPr lang="ar-DZ" dirty="0"/>
                        <a:t>183</a:t>
                      </a:r>
                      <a:endParaRPr lang="fr-DZ" dirty="0"/>
                    </a:p>
                  </a:txBody>
                  <a:tcPr/>
                </a:tc>
                <a:tc>
                  <a:txBody>
                    <a:bodyPr/>
                    <a:lstStyle/>
                    <a:p>
                      <a:pPr algn="ctr"/>
                      <a:r>
                        <a:rPr lang="ar-DZ" dirty="0"/>
                        <a:t>146</a:t>
                      </a:r>
                      <a:endParaRPr lang="fr-DZ" dirty="0"/>
                    </a:p>
                  </a:txBody>
                  <a:tcPr/>
                </a:tc>
                <a:tc>
                  <a:txBody>
                    <a:bodyPr/>
                    <a:lstStyle/>
                    <a:p>
                      <a:pPr algn="ctr"/>
                      <a:r>
                        <a:rPr lang="ar-DZ" dirty="0"/>
                        <a:t>35</a:t>
                      </a:r>
                      <a:endParaRPr lang="fr-DZ" dirty="0"/>
                    </a:p>
                  </a:txBody>
                  <a:tcPr/>
                </a:tc>
                <a:tc>
                  <a:txBody>
                    <a:bodyPr/>
                    <a:lstStyle/>
                    <a:p>
                      <a:pPr algn="r"/>
                      <a:r>
                        <a:rPr lang="ar-DZ" sz="1400" b="1" dirty="0"/>
                        <a:t>المجموع</a:t>
                      </a:r>
                      <a:endParaRPr lang="fr-DZ" sz="1400" b="1" dirty="0"/>
                    </a:p>
                  </a:txBody>
                  <a:tcPr/>
                </a:tc>
                <a:extLst>
                  <a:ext uri="{0D108BD9-81ED-4DB2-BD59-A6C34878D82A}">
                    <a16:rowId xmlns:a16="http://schemas.microsoft.com/office/drawing/2014/main" val="1501717140"/>
                  </a:ext>
                </a:extLst>
              </a:tr>
            </a:tbl>
          </a:graphicData>
        </a:graphic>
      </p:graphicFrame>
      <p:cxnSp>
        <p:nvCxnSpPr>
          <p:cNvPr id="6" name="Connecteur droit 5">
            <a:extLst>
              <a:ext uri="{FF2B5EF4-FFF2-40B4-BE49-F238E27FC236}">
                <a16:creationId xmlns:a16="http://schemas.microsoft.com/office/drawing/2014/main" id="{DC69F3E7-6FC5-47F8-A7C1-49DFF4DEB68B}"/>
              </a:ext>
            </a:extLst>
          </p:cNvPr>
          <p:cNvCxnSpPr/>
          <p:nvPr/>
        </p:nvCxnSpPr>
        <p:spPr>
          <a:xfrm flipH="1">
            <a:off x="7016151" y="3577087"/>
            <a:ext cx="2018581" cy="1040921"/>
          </a:xfrm>
          <a:prstGeom prst="line">
            <a:avLst/>
          </a:prstGeom>
        </p:spPr>
        <p:style>
          <a:lnRef idx="1">
            <a:schemeClr val="accent1"/>
          </a:lnRef>
          <a:fillRef idx="0">
            <a:schemeClr val="accent1"/>
          </a:fillRef>
          <a:effectRef idx="0">
            <a:schemeClr val="accent1"/>
          </a:effectRef>
          <a:fontRef idx="minor">
            <a:schemeClr val="tx1"/>
          </a:fontRef>
        </p:style>
      </p:cxnSp>
      <p:sp>
        <p:nvSpPr>
          <p:cNvPr id="7" name="ZoneTexte 6">
            <a:extLst>
              <a:ext uri="{FF2B5EF4-FFF2-40B4-BE49-F238E27FC236}">
                <a16:creationId xmlns:a16="http://schemas.microsoft.com/office/drawing/2014/main" id="{62AA8D78-51BA-4B01-A051-7FB3D5924205}"/>
              </a:ext>
            </a:extLst>
          </p:cNvPr>
          <p:cNvSpPr txBox="1"/>
          <p:nvPr/>
        </p:nvSpPr>
        <p:spPr>
          <a:xfrm>
            <a:off x="5641675" y="2973237"/>
            <a:ext cx="65" cy="276999"/>
          </a:xfrm>
          <a:prstGeom prst="rect">
            <a:avLst/>
          </a:prstGeom>
          <a:noFill/>
        </p:spPr>
        <p:txBody>
          <a:bodyPr wrap="none" lIns="0" tIns="0" rIns="0" bIns="0" rtlCol="0">
            <a:spAutoFit/>
          </a:bodyPr>
          <a:lstStyle/>
          <a:p>
            <a:endParaRPr lang="fr-DZ" dirty="0"/>
          </a:p>
        </p:txBody>
      </p:sp>
      <p:cxnSp>
        <p:nvCxnSpPr>
          <p:cNvPr id="9" name="Connecteur droit 8">
            <a:extLst>
              <a:ext uri="{FF2B5EF4-FFF2-40B4-BE49-F238E27FC236}">
                <a16:creationId xmlns:a16="http://schemas.microsoft.com/office/drawing/2014/main" id="{A6F8A7CD-501E-48E8-B9F9-69B4114DF7F9}"/>
              </a:ext>
            </a:extLst>
          </p:cNvPr>
          <p:cNvCxnSpPr>
            <a:cxnSpLocks/>
          </p:cNvCxnSpPr>
          <p:nvPr/>
        </p:nvCxnSpPr>
        <p:spPr>
          <a:xfrm flipV="1">
            <a:off x="7016151" y="3520375"/>
            <a:ext cx="2085678" cy="109763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71146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740265-5226-4E66-82A7-99DCEBEA8FE3}"/>
              </a:ext>
            </a:extLst>
          </p:cNvPr>
          <p:cNvSpPr>
            <a:spLocks noGrp="1"/>
          </p:cNvSpPr>
          <p:nvPr>
            <p:ph type="title"/>
          </p:nvPr>
        </p:nvSpPr>
        <p:spPr>
          <a:xfrm>
            <a:off x="677334" y="609599"/>
            <a:ext cx="8596668" cy="3433313"/>
          </a:xfrm>
        </p:spPr>
        <p:txBody>
          <a:bodyPr>
            <a:normAutofit/>
          </a:bodyPr>
          <a:lstStyle/>
          <a:p>
            <a:pPr algn="r"/>
            <a:r>
              <a:rPr lang="ar-DZ" sz="2400" b="1" dirty="0">
                <a:solidFill>
                  <a:srgbClr val="00B050"/>
                </a:solidFill>
                <a:latin typeface="Arial" panose="020B0604020202020204" pitchFamily="34" charset="0"/>
                <a:cs typeface="Arial" panose="020B0604020202020204" pitchFamily="34" charset="0"/>
              </a:rPr>
              <a:t>ملاحظة:</a:t>
            </a:r>
            <a:br>
              <a:rPr lang="ar-DZ" dirty="0"/>
            </a:br>
            <a:br>
              <a:rPr lang="ar-DZ" dirty="0"/>
            </a:br>
            <a:r>
              <a:rPr lang="ar-DZ" sz="2000" dirty="0">
                <a:solidFill>
                  <a:schemeClr val="tx1"/>
                </a:solidFill>
                <a:latin typeface="Arial" panose="020B0604020202020204" pitchFamily="34" charset="0"/>
                <a:cs typeface="Arial" panose="020B0604020202020204" pitchFamily="34" charset="0"/>
              </a:rPr>
              <a:t>الإجابة عن  التمارين ترسل عبر منصة </a:t>
            </a:r>
            <a:r>
              <a:rPr lang="ar-DZ" sz="2000" dirty="0" err="1">
                <a:solidFill>
                  <a:schemeClr val="tx1"/>
                </a:solidFill>
                <a:latin typeface="Arial" panose="020B0604020202020204" pitchFamily="34" charset="0"/>
                <a:cs typeface="Arial" panose="020B0604020202020204" pitchFamily="34" charset="0"/>
              </a:rPr>
              <a:t>مودل</a:t>
            </a:r>
            <a:r>
              <a:rPr lang="ar-DZ" sz="2000" dirty="0">
                <a:solidFill>
                  <a:schemeClr val="tx1"/>
                </a:solidFill>
                <a:latin typeface="Arial" panose="020B0604020202020204" pitchFamily="34" charset="0"/>
                <a:cs typeface="Arial" panose="020B0604020202020204" pitchFamily="34" charset="0"/>
              </a:rPr>
              <a:t> أو الماسنجر أو عبر أي طريقة ترونها مناسبة لأنها تدخل في التقييم الخاص بالأعمال الموجهة.</a:t>
            </a:r>
            <a:endParaRPr lang="fr-DZ"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0561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F022F8-1EA3-434A-97BD-053EDC2BD3B5}"/>
              </a:ext>
            </a:extLst>
          </p:cNvPr>
          <p:cNvSpPr>
            <a:spLocks noGrp="1"/>
          </p:cNvSpPr>
          <p:nvPr>
            <p:ph type="title"/>
          </p:nvPr>
        </p:nvSpPr>
        <p:spPr>
          <a:xfrm>
            <a:off x="637077" y="166777"/>
            <a:ext cx="8596668" cy="6337540"/>
          </a:xfrm>
        </p:spPr>
        <p:txBody>
          <a:bodyPr>
            <a:normAutofit fontScale="90000"/>
          </a:bodyPr>
          <a:lstStyle/>
          <a:p>
            <a:pPr algn="just" rtl="1"/>
            <a:r>
              <a:rPr lang="ar-DZ"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رأينا في الدرسين السابقين أم </a:t>
            </a:r>
            <a:r>
              <a:rPr lang="ar-DZ"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كا</a:t>
            </a:r>
            <a:r>
              <a:rPr lang="ar-DZ"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تربيع يحسب من خلال توفر المعطيات الخاصة بالمتوقع والملاحظ(الدرس الثاني في </a:t>
            </a:r>
            <a:r>
              <a:rPr lang="ar-DZ"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كا</a:t>
            </a:r>
            <a:r>
              <a:rPr lang="ar-DZ"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تربيع)</a:t>
            </a:r>
            <a:br>
              <a:rPr lang="ar-DZ"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DZ"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ويحسب أيضا من خلال المنحنى الاعتدالي( آخر درس)</a:t>
            </a:r>
            <a:br>
              <a:rPr lang="ar-DZ"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DZ"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في هذا الدرس نرى كيف يمكن حساب </a:t>
            </a:r>
            <a:r>
              <a:rPr lang="ar-DZ"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كا</a:t>
            </a:r>
            <a:r>
              <a:rPr lang="ar-DZ"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تربيع من خلال المعادلة الإحصائية، وهو ما يسمى ب </a:t>
            </a:r>
            <a:r>
              <a:rPr lang="ar-DZ" dirty="0" err="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كا</a:t>
            </a:r>
            <a:r>
              <a:rPr lang="ar-DZ"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تربيع للاستقلالية</a:t>
            </a:r>
            <a:br>
              <a:rPr lang="ar-DZ"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ar-DZ"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إذ أن البيانات التي تتوفر غالبا في مثل هذه الحالة هو وجود المعطيات الملاحظة فقط </a:t>
            </a:r>
            <a:r>
              <a:rPr lang="ar-DZ" dirty="0">
                <a:solidFill>
                  <a:srgbClr val="00B0F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لمتغيرين مستقلين</a:t>
            </a:r>
            <a:r>
              <a:rPr lang="ar-DZ"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ar-DZ" dirty="0">
                <a:solidFill>
                  <a:schemeClr val="tx1"/>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دون وجود المعطيات الخاصة بالمتوقع( وهو ما يجب حسابه أولا ) ثم يتسنى لنا بعد توفر البيانات الخاصة بالملاحظ والمتوقع( الذي كان مجهولا) حساب الكاف تربيع وفق معادلته.</a:t>
            </a:r>
            <a:endParaRPr lang="fr-DZ" dirty="0">
              <a:solidFill>
                <a:schemeClr val="tx1"/>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1357455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B16150-5E8C-4728-B722-88D997B02868}"/>
              </a:ext>
            </a:extLst>
          </p:cNvPr>
          <p:cNvSpPr/>
          <p:nvPr/>
        </p:nvSpPr>
        <p:spPr>
          <a:xfrm>
            <a:off x="57509" y="363930"/>
            <a:ext cx="9615578" cy="5384807"/>
          </a:xfrm>
          <a:prstGeom prst="rect">
            <a:avLst/>
          </a:prstGeom>
        </p:spPr>
        <p:txBody>
          <a:bodyPr wrap="square">
            <a:spAutoFit/>
          </a:bodyPr>
          <a:lstStyle/>
          <a:p>
            <a:pPr algn="r" rtl="1">
              <a:lnSpc>
                <a:spcPct val="115000"/>
              </a:lnSpc>
              <a:spcAft>
                <a:spcPts val="1000"/>
              </a:spcAft>
            </a:pPr>
            <a:r>
              <a:rPr lang="ar-DZ" sz="2000" b="1" dirty="0">
                <a:latin typeface="Calibri" panose="020F0502020204030204" pitchFamily="34" charset="0"/>
                <a:ea typeface="Calibri" panose="020F0502020204030204" pitchFamily="34" charset="0"/>
                <a:cs typeface="Arial" panose="020B0604020202020204" pitchFamily="34" charset="0"/>
              </a:rPr>
              <a:t>   </a:t>
            </a:r>
            <a:r>
              <a:rPr lang="ar-SA" sz="2400" b="1" dirty="0">
                <a:solidFill>
                  <a:srgbClr val="FF0000"/>
                </a:solidFill>
                <a:latin typeface="Calibri" panose="020F0502020204030204" pitchFamily="34" charset="0"/>
                <a:ea typeface="Calibri" panose="020F0502020204030204" pitchFamily="34" charset="0"/>
                <a:cs typeface="Arial" panose="020B0604020202020204" pitchFamily="34" charset="0"/>
              </a:rPr>
              <a:t>كاي تربيع للاستقلالية </a:t>
            </a:r>
            <a:r>
              <a:rPr lang="en-GB" sz="2000" b="1" dirty="0">
                <a:latin typeface="Calibri" panose="020F0502020204030204" pitchFamily="34" charset="0"/>
                <a:ea typeface="Calibri" panose="020F0502020204030204" pitchFamily="34" charset="0"/>
                <a:cs typeface="Arial" panose="020B0604020202020204" pitchFamily="34" charset="0"/>
              </a:rPr>
              <a:t>Chi-Square test of independency)</a:t>
            </a:r>
            <a:r>
              <a:rPr lang="ar-SA" sz="2000" b="1" dirty="0">
                <a:latin typeface="Calibri" panose="020F0502020204030204" pitchFamily="34" charset="0"/>
                <a:ea typeface="Calibri" panose="020F0502020204030204" pitchFamily="34" charset="0"/>
                <a:cs typeface="Arial" panose="020B0604020202020204" pitchFamily="34" charset="0"/>
              </a:rPr>
              <a:t>) هو اختبار بسيط يقوم به الباحث لمعرفة ما إذا كان هناك علاقة بين شيئين أو متغيرين. يجرى هذا الاختبار عن طريقة مقارن</a:t>
            </a:r>
            <a:r>
              <a:rPr lang="ar-DZ" sz="2000" b="1" dirty="0">
                <a:latin typeface="Calibri" panose="020F0502020204030204" pitchFamily="34" charset="0"/>
                <a:ea typeface="Calibri" panose="020F0502020204030204" pitchFamily="34" charset="0"/>
                <a:cs typeface="Arial" panose="020B0604020202020204" pitchFamily="34" charset="0"/>
              </a:rPr>
              <a:t>ة</a:t>
            </a:r>
            <a:r>
              <a:rPr lang="ar-SA" sz="2000" b="1" dirty="0">
                <a:latin typeface="Calibri" panose="020F0502020204030204" pitchFamily="34" charset="0"/>
                <a:ea typeface="Calibri" panose="020F0502020204030204" pitchFamily="34" charset="0"/>
                <a:cs typeface="Arial" panose="020B0604020202020204" pitchFamily="34" charset="0"/>
              </a:rPr>
              <a:t> قيمة يحددها الباحث مسبقا تعرف بمستوى المعنوية (الفا) بالقيمة المسماة</a:t>
            </a:r>
            <a:r>
              <a:rPr lang="en-GB" sz="2000" b="1" dirty="0">
                <a:latin typeface="Calibri" panose="020F0502020204030204" pitchFamily="34" charset="0"/>
                <a:ea typeface="Calibri" panose="020F0502020204030204" pitchFamily="34" charset="0"/>
                <a:cs typeface="Arial" panose="020B0604020202020204" pitchFamily="34" charset="0"/>
              </a:rPr>
              <a:t>p-Value </a:t>
            </a:r>
            <a:r>
              <a:rPr lang="ar-SA" sz="2000" b="1" dirty="0">
                <a:latin typeface="Calibri" panose="020F0502020204030204" pitchFamily="34" charset="0"/>
                <a:ea typeface="Calibri" panose="020F0502020204030204" pitchFamily="34" charset="0"/>
                <a:cs typeface="Arial" panose="020B0604020202020204" pitchFamily="34" charset="0"/>
              </a:rPr>
              <a:t> تحسب من البيانات </a:t>
            </a:r>
            <a:r>
              <a:rPr lang="ar-SA" sz="2000" b="1" dirty="0" err="1">
                <a:latin typeface="Calibri" panose="020F0502020204030204" pitchFamily="34" charset="0"/>
                <a:ea typeface="Calibri" panose="020F0502020204030204" pitchFamily="34" charset="0"/>
                <a:cs typeface="Arial" panose="020B0604020202020204" pitchFamily="34" charset="0"/>
              </a:rPr>
              <a:t>التوفرة</a:t>
            </a:r>
            <a:r>
              <a:rPr lang="ar-SA" sz="2000" b="1" dirty="0">
                <a:latin typeface="Calibri" panose="020F0502020204030204" pitchFamily="34" charset="0"/>
                <a:ea typeface="Calibri" panose="020F0502020204030204" pitchFamily="34" charset="0"/>
                <a:cs typeface="Arial" panose="020B0604020202020204" pitchFamily="34" charset="0"/>
              </a:rPr>
              <a:t>، حيث سيتضح عن طريق المقارنة بين القيمتين ما إذا كانت هنالك علاقة بين الاثنين أم لا </a:t>
            </a:r>
            <a:endParaRPr lang="fr-DZ" sz="20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sz="2000" b="1" dirty="0">
                <a:solidFill>
                  <a:srgbClr val="00B050"/>
                </a:solidFill>
                <a:latin typeface="Calibri" panose="020F0502020204030204" pitchFamily="34" charset="0"/>
                <a:ea typeface="Calibri" panose="020F0502020204030204" pitchFamily="34" charset="0"/>
                <a:cs typeface="Arial" panose="020B0604020202020204" pitchFamily="34" charset="0"/>
              </a:rPr>
              <a:t>فرضية العدم </a:t>
            </a:r>
            <a:r>
              <a:rPr lang="en-GB" sz="2000" b="1" dirty="0">
                <a:solidFill>
                  <a:srgbClr val="00B050"/>
                </a:solidFill>
                <a:latin typeface="Calibri" panose="020F0502020204030204" pitchFamily="34" charset="0"/>
                <a:ea typeface="Calibri" panose="020F0502020204030204" pitchFamily="34" charset="0"/>
                <a:cs typeface="Arial" panose="020B0604020202020204" pitchFamily="34" charset="0"/>
              </a:rPr>
              <a:t>Null hypothesis)</a:t>
            </a:r>
            <a:r>
              <a:rPr lang="ar-SA" sz="2000" b="1" dirty="0">
                <a:solidFill>
                  <a:srgbClr val="00B050"/>
                </a:solidFill>
                <a:latin typeface="Calibri" panose="020F0502020204030204" pitchFamily="34" charset="0"/>
                <a:ea typeface="Calibri" panose="020F0502020204030204" pitchFamily="34" charset="0"/>
                <a:cs typeface="Arial" panose="020B0604020202020204" pitchFamily="34" charset="0"/>
              </a:rPr>
              <a:t>):</a:t>
            </a:r>
            <a:r>
              <a:rPr lang="ar-SA" sz="2000" b="1" dirty="0">
                <a:latin typeface="Calibri" panose="020F0502020204030204" pitchFamily="34" charset="0"/>
                <a:ea typeface="Calibri" panose="020F0502020204030204" pitchFamily="34" charset="0"/>
                <a:cs typeface="Arial" panose="020B0604020202020204" pitchFamily="34" charset="0"/>
              </a:rPr>
              <a:t> لا توجد أي علاقة بين المتغيرين ويرمز لهذه الفرضية </a:t>
            </a:r>
            <a:r>
              <a:rPr lang="en-GB" sz="2000" b="1" dirty="0">
                <a:latin typeface="Calibri" panose="020F0502020204030204" pitchFamily="34" charset="0"/>
                <a:ea typeface="Calibri" panose="020F0502020204030204" pitchFamily="34" charset="0"/>
                <a:cs typeface="Arial" panose="020B0604020202020204" pitchFamily="34" charset="0"/>
              </a:rPr>
              <a:t>H0 </a:t>
            </a:r>
            <a:r>
              <a:rPr lang="ar-SA" sz="2000" b="1" dirty="0">
                <a:latin typeface="Calibri" panose="020F0502020204030204" pitchFamily="34" charset="0"/>
                <a:ea typeface="Calibri" panose="020F0502020204030204" pitchFamily="34" charset="0"/>
                <a:cs typeface="Arial" panose="020B0604020202020204" pitchFamily="34" charset="0"/>
              </a:rPr>
              <a:t> والذي يتم افتراض صحته عند القيام بالاختبار. </a:t>
            </a:r>
            <a:endParaRPr lang="fr-DZ" sz="20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sz="2000" b="1" dirty="0">
                <a:latin typeface="Calibri" panose="020F0502020204030204" pitchFamily="34" charset="0"/>
                <a:ea typeface="Calibri" panose="020F0502020204030204" pitchFamily="34" charset="0"/>
                <a:cs typeface="Arial" panose="020B0604020202020204" pitchFamily="34" charset="0"/>
              </a:rPr>
              <a:t>عند القيام بالاختبار لمتغيرين، تكتب هذه الفرضية بهذه الطريقة: </a:t>
            </a:r>
            <a:r>
              <a:rPr lang="en-GB" sz="2000" b="1" dirty="0">
                <a:latin typeface="Calibri" panose="020F0502020204030204" pitchFamily="34" charset="0"/>
                <a:ea typeface="Calibri" panose="020F0502020204030204" pitchFamily="34" charset="0"/>
                <a:cs typeface="Arial" panose="020B0604020202020204" pitchFamily="34" charset="0"/>
              </a:rPr>
              <a:t>V</a:t>
            </a:r>
            <a:r>
              <a:rPr lang="en-GB" sz="2000" b="1" baseline="-25000" dirty="0">
                <a:latin typeface="Calibri" panose="020F0502020204030204" pitchFamily="34" charset="0"/>
                <a:ea typeface="Calibri" panose="020F0502020204030204" pitchFamily="34" charset="0"/>
                <a:cs typeface="Arial" panose="020B0604020202020204" pitchFamily="34" charset="0"/>
              </a:rPr>
              <a:t>1</a:t>
            </a:r>
            <a:r>
              <a:rPr lang="en-GB" sz="2000" b="1" dirty="0">
                <a:latin typeface="Calibri" panose="020F0502020204030204" pitchFamily="34" charset="0"/>
                <a:ea typeface="Calibri" panose="020F0502020204030204" pitchFamily="34" charset="0"/>
                <a:cs typeface="Arial" panose="020B0604020202020204" pitchFamily="34" charset="0"/>
              </a:rPr>
              <a:t> </a:t>
            </a:r>
            <a:r>
              <a:rPr lang="ar-SA" sz="2000" b="1" u="sng" dirty="0">
                <a:latin typeface="Calibri" panose="020F0502020204030204" pitchFamily="34" charset="0"/>
                <a:ea typeface="Calibri" panose="020F0502020204030204" pitchFamily="34" charset="0"/>
                <a:cs typeface="Arial" panose="020B0604020202020204" pitchFamily="34" charset="0"/>
              </a:rPr>
              <a:t>مستقل</a:t>
            </a:r>
            <a:r>
              <a:rPr lang="ar-SA" sz="2000" b="1" dirty="0">
                <a:latin typeface="Calibri" panose="020F0502020204030204" pitchFamily="34" charset="0"/>
                <a:ea typeface="Calibri" panose="020F0502020204030204" pitchFamily="34" charset="0"/>
                <a:cs typeface="Arial" panose="020B0604020202020204" pitchFamily="34" charset="0"/>
              </a:rPr>
              <a:t> عن </a:t>
            </a:r>
            <a:r>
              <a:rPr lang="en-GB" sz="2000" b="1" dirty="0">
                <a:latin typeface="Calibri" panose="020F0502020204030204" pitchFamily="34" charset="0"/>
                <a:ea typeface="Calibri" panose="020F0502020204030204" pitchFamily="34" charset="0"/>
                <a:cs typeface="Arial" panose="020B0604020202020204" pitchFamily="34" charset="0"/>
              </a:rPr>
              <a:t>V</a:t>
            </a:r>
            <a:r>
              <a:rPr lang="en-GB" sz="2000" b="1" baseline="-25000" dirty="0">
                <a:latin typeface="Calibri" panose="020F0502020204030204" pitchFamily="34" charset="0"/>
                <a:ea typeface="Calibri" panose="020F0502020204030204" pitchFamily="34" charset="0"/>
                <a:cs typeface="Arial" panose="020B0604020202020204" pitchFamily="34" charset="0"/>
              </a:rPr>
              <a:t>2</a:t>
            </a:r>
            <a:r>
              <a:rPr lang="en-GB" sz="2000" b="1" dirty="0">
                <a:latin typeface="Calibri" panose="020F0502020204030204" pitchFamily="34" charset="0"/>
                <a:ea typeface="Calibri" panose="020F0502020204030204" pitchFamily="34" charset="0"/>
                <a:cs typeface="Arial" panose="020B0604020202020204" pitchFamily="34" charset="0"/>
              </a:rPr>
              <a:t> </a:t>
            </a:r>
            <a:r>
              <a:rPr lang="ar-SA" sz="2000" b="1" dirty="0">
                <a:latin typeface="Calibri" panose="020F0502020204030204" pitchFamily="34" charset="0"/>
                <a:ea typeface="Calibri" panose="020F0502020204030204" pitchFamily="34" charset="0"/>
                <a:cs typeface="Arial" panose="020B0604020202020204" pitchFamily="34" charset="0"/>
              </a:rPr>
              <a:t> ،  حيث </a:t>
            </a:r>
            <a:r>
              <a:rPr lang="en-GB" sz="2000" b="1" dirty="0">
                <a:latin typeface="Calibri" panose="020F0502020204030204" pitchFamily="34" charset="0"/>
                <a:ea typeface="Calibri" panose="020F0502020204030204" pitchFamily="34" charset="0"/>
                <a:cs typeface="Arial" panose="020B0604020202020204" pitchFamily="34" charset="0"/>
              </a:rPr>
              <a:t>V</a:t>
            </a:r>
            <a:r>
              <a:rPr lang="en-GB" sz="2000" b="1" baseline="-25000" dirty="0">
                <a:latin typeface="Calibri" panose="020F0502020204030204" pitchFamily="34" charset="0"/>
                <a:ea typeface="Calibri" panose="020F0502020204030204" pitchFamily="34" charset="0"/>
                <a:cs typeface="Arial" panose="020B0604020202020204" pitchFamily="34" charset="0"/>
              </a:rPr>
              <a:t>1</a:t>
            </a:r>
            <a:r>
              <a:rPr lang="ar-SA" sz="2000" b="1" dirty="0">
                <a:latin typeface="Calibri" panose="020F0502020204030204" pitchFamily="34" charset="0"/>
                <a:ea typeface="Calibri" panose="020F0502020204030204" pitchFamily="34" charset="0"/>
                <a:cs typeface="Arial" panose="020B0604020202020204" pitchFamily="34" charset="0"/>
              </a:rPr>
              <a:t> و </a:t>
            </a:r>
            <a:r>
              <a:rPr lang="en-GB" sz="2000" b="1" dirty="0">
                <a:latin typeface="Calibri" panose="020F0502020204030204" pitchFamily="34" charset="0"/>
                <a:ea typeface="Calibri" panose="020F0502020204030204" pitchFamily="34" charset="0"/>
                <a:cs typeface="Arial" panose="020B0604020202020204" pitchFamily="34" charset="0"/>
              </a:rPr>
              <a:t>V</a:t>
            </a:r>
            <a:r>
              <a:rPr lang="en-GB" sz="2000" b="1" baseline="-25000" dirty="0">
                <a:latin typeface="Calibri" panose="020F0502020204030204" pitchFamily="34" charset="0"/>
                <a:ea typeface="Calibri" panose="020F0502020204030204" pitchFamily="34" charset="0"/>
                <a:cs typeface="Arial" panose="020B0604020202020204" pitchFamily="34" charset="0"/>
              </a:rPr>
              <a:t>2</a:t>
            </a:r>
            <a:r>
              <a:rPr lang="ar-SA" sz="2000" b="1" dirty="0">
                <a:latin typeface="Calibri" panose="020F0502020204030204" pitchFamily="34" charset="0"/>
                <a:ea typeface="Calibri" panose="020F0502020204030204" pitchFamily="34" charset="0"/>
                <a:cs typeface="Arial" panose="020B0604020202020204" pitchFamily="34" charset="0"/>
              </a:rPr>
              <a:t> تمثل المتغيرين تحت الدراسة. ويمكن كتابة فرض العدم الإحصائي بالشكل التالي:</a:t>
            </a:r>
            <a:endParaRPr lang="fr-DZ" sz="20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en-GB" sz="2000" b="1" dirty="0">
                <a:latin typeface="Calibri" panose="020F0502020204030204" pitchFamily="34" charset="0"/>
                <a:ea typeface="Calibri" panose="020F0502020204030204" pitchFamily="34" charset="0"/>
                <a:cs typeface="Arial" panose="020B0604020202020204" pitchFamily="34" charset="0"/>
              </a:rPr>
              <a:t>H</a:t>
            </a:r>
            <a:r>
              <a:rPr lang="en-GB" sz="2000" b="1" baseline="-25000" dirty="0">
                <a:latin typeface="Calibri" panose="020F0502020204030204" pitchFamily="34" charset="0"/>
                <a:ea typeface="Calibri" panose="020F0502020204030204" pitchFamily="34" charset="0"/>
                <a:cs typeface="Arial" panose="020B0604020202020204" pitchFamily="34" charset="0"/>
              </a:rPr>
              <a:t>0</a:t>
            </a:r>
            <a:r>
              <a:rPr lang="en-GB" sz="2000" b="1" dirty="0">
                <a:latin typeface="Calibri" panose="020F0502020204030204" pitchFamily="34" charset="0"/>
                <a:ea typeface="Calibri" panose="020F0502020204030204" pitchFamily="34" charset="0"/>
                <a:cs typeface="Arial" panose="020B0604020202020204" pitchFamily="34" charset="0"/>
              </a:rPr>
              <a:t>: V</a:t>
            </a:r>
            <a:r>
              <a:rPr lang="en-GB" sz="2000" b="1" baseline="-25000" dirty="0">
                <a:latin typeface="Calibri" panose="020F0502020204030204" pitchFamily="34" charset="0"/>
                <a:ea typeface="Calibri" panose="020F0502020204030204" pitchFamily="34" charset="0"/>
                <a:cs typeface="Arial" panose="020B0604020202020204" pitchFamily="34" charset="0"/>
              </a:rPr>
              <a:t>1</a:t>
            </a:r>
            <a:r>
              <a:rPr lang="en-GB" sz="2000" b="1" dirty="0">
                <a:latin typeface="Calibri" panose="020F0502020204030204" pitchFamily="34" charset="0"/>
                <a:ea typeface="Calibri" panose="020F0502020204030204" pitchFamily="34" charset="0"/>
                <a:cs typeface="Arial" panose="020B0604020202020204" pitchFamily="34" charset="0"/>
              </a:rPr>
              <a:t> is independent of V</a:t>
            </a:r>
            <a:r>
              <a:rPr lang="en-GB" sz="2000" b="1" baseline="-25000" dirty="0">
                <a:latin typeface="Calibri" panose="020F0502020204030204" pitchFamily="34" charset="0"/>
                <a:ea typeface="Calibri" panose="020F0502020204030204" pitchFamily="34" charset="0"/>
                <a:cs typeface="Arial" panose="020B0604020202020204" pitchFamily="34" charset="0"/>
              </a:rPr>
              <a:t>2</a:t>
            </a:r>
            <a:endParaRPr lang="fr-DZ" sz="20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sz="2000" b="1" dirty="0">
                <a:solidFill>
                  <a:srgbClr val="00B050"/>
                </a:solidFill>
                <a:latin typeface="Calibri" panose="020F0502020204030204" pitchFamily="34" charset="0"/>
                <a:ea typeface="Calibri" panose="020F0502020204030204" pitchFamily="34" charset="0"/>
                <a:cs typeface="Arial" panose="020B0604020202020204" pitchFamily="34" charset="0"/>
              </a:rPr>
              <a:t>الفرض البديل (</a:t>
            </a:r>
            <a:r>
              <a:rPr lang="en-GB" sz="2000" b="1" dirty="0">
                <a:solidFill>
                  <a:srgbClr val="00B050"/>
                </a:solidFill>
                <a:latin typeface="Calibri" panose="020F0502020204030204" pitchFamily="34" charset="0"/>
                <a:ea typeface="Calibri" panose="020F0502020204030204" pitchFamily="34" charset="0"/>
                <a:cs typeface="Arial" panose="020B0604020202020204" pitchFamily="34" charset="0"/>
              </a:rPr>
              <a:t>Alternative hypothesis</a:t>
            </a:r>
            <a:r>
              <a:rPr lang="ar-SA" sz="2000" b="1" dirty="0">
                <a:solidFill>
                  <a:srgbClr val="00B050"/>
                </a:solidFill>
                <a:latin typeface="Calibri" panose="020F0502020204030204" pitchFamily="34" charset="0"/>
                <a:ea typeface="Calibri" panose="020F0502020204030204" pitchFamily="34" charset="0"/>
                <a:cs typeface="Arial" panose="020B0604020202020204" pitchFamily="34" charset="0"/>
              </a:rPr>
              <a:t>):</a:t>
            </a:r>
            <a:r>
              <a:rPr lang="ar-SA" sz="2000" b="1" dirty="0">
                <a:latin typeface="Calibri" panose="020F0502020204030204" pitchFamily="34" charset="0"/>
                <a:ea typeface="Calibri" panose="020F0502020204030204" pitchFamily="34" charset="0"/>
                <a:cs typeface="Arial" panose="020B0604020202020204" pitchFamily="34" charset="0"/>
              </a:rPr>
              <a:t> توجد علاقة بين المتغيرين تحت الدراسة ويرمز لهذه الفرضية</a:t>
            </a:r>
            <a:r>
              <a:rPr lang="en-GB" sz="2000" b="1" dirty="0">
                <a:latin typeface="Calibri" panose="020F0502020204030204" pitchFamily="34" charset="0"/>
                <a:ea typeface="Calibri" panose="020F0502020204030204" pitchFamily="34" charset="0"/>
                <a:cs typeface="Arial" panose="020B0604020202020204" pitchFamily="34" charset="0"/>
              </a:rPr>
              <a:t>H</a:t>
            </a:r>
            <a:r>
              <a:rPr lang="en-GB" sz="2000" b="1" baseline="-25000" dirty="0">
                <a:latin typeface="Calibri" panose="020F0502020204030204" pitchFamily="34" charset="0"/>
                <a:ea typeface="Calibri" panose="020F0502020204030204" pitchFamily="34" charset="0"/>
                <a:cs typeface="Arial" panose="020B0604020202020204" pitchFamily="34" charset="0"/>
              </a:rPr>
              <a:t>A</a:t>
            </a:r>
            <a:r>
              <a:rPr lang="en-GB" sz="2000" b="1" dirty="0">
                <a:latin typeface="Calibri" panose="020F0502020204030204" pitchFamily="34" charset="0"/>
                <a:ea typeface="Calibri" panose="020F0502020204030204" pitchFamily="34" charset="0"/>
                <a:cs typeface="Arial" panose="020B0604020202020204" pitchFamily="34" charset="0"/>
              </a:rPr>
              <a:t> </a:t>
            </a:r>
            <a:r>
              <a:rPr lang="ar-SA" sz="2000" b="1" dirty="0">
                <a:latin typeface="Calibri" panose="020F0502020204030204" pitchFamily="34" charset="0"/>
                <a:ea typeface="Calibri" panose="020F0502020204030204" pitchFamily="34" charset="0"/>
                <a:cs typeface="Arial" panose="020B0604020202020204" pitchFamily="34" charset="0"/>
              </a:rPr>
              <a:t> وتكتب الطريقة التالية: </a:t>
            </a:r>
            <a:r>
              <a:rPr lang="en-GB" sz="2000" b="1" dirty="0">
                <a:latin typeface="Calibri" panose="020F0502020204030204" pitchFamily="34" charset="0"/>
                <a:ea typeface="Calibri" panose="020F0502020204030204" pitchFamily="34" charset="0"/>
                <a:cs typeface="Arial" panose="020B0604020202020204" pitchFamily="34" charset="0"/>
              </a:rPr>
              <a:t>V</a:t>
            </a:r>
            <a:r>
              <a:rPr lang="en-GB" sz="2000" b="1" baseline="-25000" dirty="0">
                <a:latin typeface="Calibri" panose="020F0502020204030204" pitchFamily="34" charset="0"/>
                <a:ea typeface="Calibri" panose="020F0502020204030204" pitchFamily="34" charset="0"/>
                <a:cs typeface="Arial" panose="020B0604020202020204" pitchFamily="34" charset="0"/>
              </a:rPr>
              <a:t>1</a:t>
            </a:r>
            <a:r>
              <a:rPr lang="en-GB" sz="2000" b="1" dirty="0">
                <a:latin typeface="Arial" panose="020B0604020202020204" pitchFamily="34" charset="0"/>
                <a:ea typeface="Calibri" panose="020F0502020204030204" pitchFamily="34" charset="0"/>
                <a:cs typeface="Arial" panose="020B0604020202020204" pitchFamily="34" charset="0"/>
              </a:rPr>
              <a:t> </a:t>
            </a:r>
            <a:r>
              <a:rPr lang="ar-SA" sz="2000" b="1" u="sng" dirty="0">
                <a:latin typeface="Calibri" panose="020F0502020204030204" pitchFamily="34" charset="0"/>
                <a:ea typeface="Calibri" panose="020F0502020204030204" pitchFamily="34" charset="0"/>
                <a:cs typeface="Arial" panose="020B0604020202020204" pitchFamily="34" charset="0"/>
              </a:rPr>
              <a:t>غير مستقل</a:t>
            </a:r>
            <a:r>
              <a:rPr lang="ar-SA" sz="2000" b="1" dirty="0">
                <a:latin typeface="Calibri" panose="020F0502020204030204" pitchFamily="34" charset="0"/>
                <a:ea typeface="Calibri" panose="020F0502020204030204" pitchFamily="34" charset="0"/>
                <a:cs typeface="Arial" panose="020B0604020202020204" pitchFamily="34" charset="0"/>
              </a:rPr>
              <a:t> أو يتبع لـ </a:t>
            </a:r>
            <a:r>
              <a:rPr lang="en-GB" sz="2000" b="1" dirty="0">
                <a:latin typeface="Calibri" panose="020F0502020204030204" pitchFamily="34" charset="0"/>
                <a:ea typeface="Calibri" panose="020F0502020204030204" pitchFamily="34" charset="0"/>
                <a:cs typeface="Arial" panose="020B0604020202020204" pitchFamily="34" charset="0"/>
              </a:rPr>
              <a:t>V</a:t>
            </a:r>
            <a:r>
              <a:rPr lang="en-GB" sz="2000" b="1" baseline="-25000" dirty="0">
                <a:latin typeface="Calibri" panose="020F0502020204030204" pitchFamily="34" charset="0"/>
                <a:ea typeface="Calibri" panose="020F0502020204030204" pitchFamily="34" charset="0"/>
                <a:cs typeface="Arial" panose="020B0604020202020204" pitchFamily="34" charset="0"/>
              </a:rPr>
              <a:t>2</a:t>
            </a:r>
            <a:r>
              <a:rPr lang="ar-SA" sz="2000" b="1" dirty="0">
                <a:latin typeface="Calibri" panose="020F0502020204030204" pitchFamily="34" charset="0"/>
                <a:ea typeface="Calibri" panose="020F0502020204030204" pitchFamily="34" charset="0"/>
                <a:cs typeface="Arial" panose="020B0604020202020204" pitchFamily="34" charset="0"/>
              </a:rPr>
              <a:t>  ، حيث </a:t>
            </a:r>
            <a:r>
              <a:rPr lang="en-GB" sz="2000" b="1" dirty="0">
                <a:latin typeface="Calibri" panose="020F0502020204030204" pitchFamily="34" charset="0"/>
                <a:ea typeface="Calibri" panose="020F0502020204030204" pitchFamily="34" charset="0"/>
                <a:cs typeface="Arial" panose="020B0604020202020204" pitchFamily="34" charset="0"/>
              </a:rPr>
              <a:t>V</a:t>
            </a:r>
            <a:r>
              <a:rPr lang="en-GB" sz="2000" b="1" baseline="-25000" dirty="0">
                <a:latin typeface="Calibri" panose="020F0502020204030204" pitchFamily="34" charset="0"/>
                <a:ea typeface="Calibri" panose="020F0502020204030204" pitchFamily="34" charset="0"/>
                <a:cs typeface="Arial" panose="020B0604020202020204" pitchFamily="34" charset="0"/>
              </a:rPr>
              <a:t>1</a:t>
            </a:r>
            <a:r>
              <a:rPr lang="ar-SA" sz="2000" b="1" dirty="0">
                <a:latin typeface="Calibri" panose="020F0502020204030204" pitchFamily="34" charset="0"/>
                <a:ea typeface="Calibri" panose="020F0502020204030204" pitchFamily="34" charset="0"/>
                <a:cs typeface="Arial" panose="020B0604020202020204" pitchFamily="34" charset="0"/>
              </a:rPr>
              <a:t> و </a:t>
            </a:r>
            <a:r>
              <a:rPr lang="en-GB" sz="2000" b="1" dirty="0">
                <a:latin typeface="Calibri" panose="020F0502020204030204" pitchFamily="34" charset="0"/>
                <a:ea typeface="Calibri" panose="020F0502020204030204" pitchFamily="34" charset="0"/>
                <a:cs typeface="Arial" panose="020B0604020202020204" pitchFamily="34" charset="0"/>
              </a:rPr>
              <a:t>V</a:t>
            </a:r>
            <a:r>
              <a:rPr lang="en-GB" sz="2000" b="1" baseline="-25000" dirty="0">
                <a:latin typeface="Calibri" panose="020F0502020204030204" pitchFamily="34" charset="0"/>
                <a:ea typeface="Calibri" panose="020F0502020204030204" pitchFamily="34" charset="0"/>
                <a:cs typeface="Arial" panose="020B0604020202020204" pitchFamily="34" charset="0"/>
              </a:rPr>
              <a:t>2</a:t>
            </a:r>
            <a:r>
              <a:rPr lang="ar-SA" sz="2000" b="1" dirty="0">
                <a:latin typeface="Calibri" panose="020F0502020204030204" pitchFamily="34" charset="0"/>
                <a:ea typeface="Calibri" panose="020F0502020204030204" pitchFamily="34" charset="0"/>
                <a:cs typeface="Arial" panose="020B0604020202020204" pitchFamily="34" charset="0"/>
              </a:rPr>
              <a:t> المتغيرين تحت الدراسة. ويمكن كتابة الفرض البديل بالشكل التالي:</a:t>
            </a:r>
            <a:endParaRPr lang="fr-DZ" sz="20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en-GB" sz="2000" b="1" dirty="0">
                <a:latin typeface="Calibri" panose="020F0502020204030204" pitchFamily="34" charset="0"/>
                <a:ea typeface="Calibri" panose="020F0502020204030204" pitchFamily="34" charset="0"/>
                <a:cs typeface="Arial" panose="020B0604020202020204" pitchFamily="34" charset="0"/>
              </a:rPr>
              <a:t>H</a:t>
            </a:r>
            <a:r>
              <a:rPr lang="en-GB" sz="2000" b="1" baseline="-25000" dirty="0">
                <a:latin typeface="Calibri" panose="020F0502020204030204" pitchFamily="34" charset="0"/>
                <a:ea typeface="Calibri" panose="020F0502020204030204" pitchFamily="34" charset="0"/>
                <a:cs typeface="Arial" panose="020B0604020202020204" pitchFamily="34" charset="0"/>
              </a:rPr>
              <a:t>A</a:t>
            </a:r>
            <a:r>
              <a:rPr lang="en-GB" sz="2000" b="1" dirty="0">
                <a:latin typeface="Calibri" panose="020F0502020204030204" pitchFamily="34" charset="0"/>
                <a:ea typeface="Calibri" panose="020F0502020204030204" pitchFamily="34" charset="0"/>
                <a:cs typeface="Arial" panose="020B0604020202020204" pitchFamily="34" charset="0"/>
              </a:rPr>
              <a:t>: V</a:t>
            </a:r>
            <a:r>
              <a:rPr lang="en-GB" sz="2000" b="1" baseline="-25000" dirty="0">
                <a:latin typeface="Calibri" panose="020F0502020204030204" pitchFamily="34" charset="0"/>
                <a:ea typeface="Calibri" panose="020F0502020204030204" pitchFamily="34" charset="0"/>
                <a:cs typeface="Arial" panose="020B0604020202020204" pitchFamily="34" charset="0"/>
              </a:rPr>
              <a:t>1</a:t>
            </a:r>
            <a:r>
              <a:rPr lang="en-GB" sz="2000" b="1" dirty="0">
                <a:latin typeface="Calibri" panose="020F0502020204030204" pitchFamily="34" charset="0"/>
                <a:ea typeface="Calibri" panose="020F0502020204030204" pitchFamily="34" charset="0"/>
                <a:cs typeface="Arial" panose="020B0604020202020204" pitchFamily="34" charset="0"/>
              </a:rPr>
              <a:t> is dependent on V</a:t>
            </a:r>
            <a:r>
              <a:rPr lang="en-GB" sz="2000" b="1" baseline="-25000" dirty="0">
                <a:latin typeface="Calibri" panose="020F0502020204030204" pitchFamily="34" charset="0"/>
                <a:ea typeface="Calibri" panose="020F0502020204030204" pitchFamily="34" charset="0"/>
                <a:cs typeface="Arial" panose="020B0604020202020204" pitchFamily="34" charset="0"/>
              </a:rPr>
              <a:t>2</a:t>
            </a:r>
            <a:endParaRPr lang="fr-DZ" sz="2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97651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EAE4E73-5C6A-4451-BFC4-86D8E2319529}"/>
              </a:ext>
            </a:extLst>
          </p:cNvPr>
          <p:cNvSpPr/>
          <p:nvPr/>
        </p:nvSpPr>
        <p:spPr>
          <a:xfrm>
            <a:off x="333555" y="-19893"/>
            <a:ext cx="8994475" cy="5942140"/>
          </a:xfrm>
          <a:prstGeom prst="rect">
            <a:avLst/>
          </a:prstGeom>
        </p:spPr>
        <p:txBody>
          <a:bodyPr wrap="square">
            <a:spAutoFit/>
          </a:bodyPr>
          <a:lstStyle/>
          <a:p>
            <a:pPr algn="r" rtl="1">
              <a:lnSpc>
                <a:spcPct val="115000"/>
              </a:lnSpc>
              <a:spcAft>
                <a:spcPts val="1000"/>
              </a:spcAft>
            </a:pPr>
            <a:r>
              <a:rPr lang="ar-SA" b="1" dirty="0">
                <a:solidFill>
                  <a:srgbClr val="00B050"/>
                </a:solidFill>
                <a:latin typeface="Calibri" panose="020F0502020204030204" pitchFamily="34" charset="0"/>
                <a:ea typeface="Calibri" panose="020F0502020204030204" pitchFamily="34" charset="0"/>
                <a:cs typeface="Arial" panose="020B0604020202020204" pitchFamily="34" charset="0"/>
              </a:rPr>
              <a:t>المختبر الإحصائي:</a:t>
            </a:r>
            <a:r>
              <a:rPr lang="ar-DZ" b="1" dirty="0">
                <a:solidFill>
                  <a:srgbClr val="00B050"/>
                </a:solidFill>
                <a:latin typeface="Calibri" panose="020F0502020204030204" pitchFamily="34" charset="0"/>
                <a:ea typeface="Calibri" panose="020F0502020204030204" pitchFamily="34" charset="0"/>
                <a:cs typeface="Arial" panose="020B0604020202020204" pitchFamily="34" charset="0"/>
              </a:rPr>
              <a:t> </a:t>
            </a:r>
            <a:r>
              <a:rPr lang="ar-DZ" b="1" dirty="0">
                <a:latin typeface="Calibri" panose="020F0502020204030204" pitchFamily="34" charset="0"/>
                <a:ea typeface="Calibri" panose="020F0502020204030204" pitchFamily="34" charset="0"/>
                <a:cs typeface="Arial" panose="020B0604020202020204" pitchFamily="34" charset="0"/>
              </a:rPr>
              <a:t>كما ذكرنا تكون المعطيات الملاحظة كمعطى، والبحث عن المتوقع يستند إلى المعادلة التالية:</a:t>
            </a:r>
            <a:endParaRPr lang="fr-DZ"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b="1" dirty="0">
                <a:latin typeface="Calibri" panose="020F0502020204030204" pitchFamily="34" charset="0"/>
                <a:ea typeface="Calibri" panose="020F0502020204030204" pitchFamily="34" charset="0"/>
                <a:cs typeface="Arial" panose="020B0604020202020204" pitchFamily="34" charset="0"/>
              </a:rPr>
              <a:t>التكرار المتوقع:</a:t>
            </a:r>
            <a:endParaRPr lang="fr-DZ" dirty="0">
              <a:latin typeface="Calibri" panose="020F0502020204030204" pitchFamily="34" charset="0"/>
              <a:ea typeface="Calibri" panose="020F0502020204030204" pitchFamily="34" charset="0"/>
              <a:cs typeface="Arial" panose="020B0604020202020204" pitchFamily="34" charset="0"/>
            </a:endParaRPr>
          </a:p>
          <a:p>
            <a:pPr algn="ctr" rtl="1">
              <a:lnSpc>
                <a:spcPct val="115000"/>
              </a:lnSpc>
              <a:spcAft>
                <a:spcPts val="1000"/>
              </a:spcAft>
            </a:pPr>
            <a:r>
              <a:rPr lang="ar-SA" b="1" u="sng" dirty="0">
                <a:latin typeface="Calibri" panose="020F0502020204030204" pitchFamily="34" charset="0"/>
                <a:ea typeface="Calibri" panose="020F0502020204030204" pitchFamily="34" charset="0"/>
                <a:cs typeface="Arial" panose="020B0604020202020204" pitchFamily="34" charset="0"/>
              </a:rPr>
              <a:t>مجموع الصف × مجموع العمود</a:t>
            </a:r>
            <a:endParaRPr lang="fr-DZ" dirty="0">
              <a:latin typeface="Calibri" panose="020F0502020204030204" pitchFamily="34" charset="0"/>
              <a:ea typeface="Calibri" panose="020F0502020204030204" pitchFamily="34" charset="0"/>
              <a:cs typeface="Arial" panose="020B0604020202020204" pitchFamily="34" charset="0"/>
            </a:endParaRPr>
          </a:p>
          <a:p>
            <a:pPr algn="ctr" rtl="1">
              <a:lnSpc>
                <a:spcPct val="115000"/>
              </a:lnSpc>
              <a:spcAft>
                <a:spcPts val="1000"/>
              </a:spcAft>
            </a:pPr>
            <a:r>
              <a:rPr lang="ar-SA" b="1" dirty="0">
                <a:latin typeface="Calibri" panose="020F0502020204030204" pitchFamily="34" charset="0"/>
                <a:ea typeface="Calibri" panose="020F0502020204030204" pitchFamily="34" charset="0"/>
                <a:cs typeface="Arial" panose="020B0604020202020204" pitchFamily="34" charset="0"/>
              </a:rPr>
              <a:t>حجم العينة</a:t>
            </a:r>
            <a:endParaRPr lang="fr-DZ"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b="1" dirty="0">
                <a:latin typeface="Calibri" panose="020F0502020204030204" pitchFamily="34" charset="0"/>
                <a:ea typeface="Calibri" panose="020F0502020204030204" pitchFamily="34" charset="0"/>
                <a:cs typeface="Arial" panose="020B0604020202020204" pitchFamily="34" charset="0"/>
              </a:rPr>
              <a:t>نكرر تطبيق هذه المعادلة لجميع الصفوف والأعمدة لكلا المتغيرين </a:t>
            </a:r>
            <a:endParaRPr lang="fr-DZ"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b="1" dirty="0">
                <a:solidFill>
                  <a:srgbClr val="00B050"/>
                </a:solidFill>
                <a:latin typeface="Calibri" panose="020F0502020204030204" pitchFamily="34" charset="0"/>
                <a:ea typeface="Calibri" panose="020F0502020204030204" pitchFamily="34" charset="0"/>
                <a:cs typeface="Arial" panose="020B0604020202020204" pitchFamily="34" charset="0"/>
              </a:rPr>
              <a:t>تحديد درجات الحرية:</a:t>
            </a:r>
            <a:endParaRPr lang="fr-DZ"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b="1" dirty="0">
                <a:latin typeface="Calibri" panose="020F0502020204030204" pitchFamily="34" charset="0"/>
                <a:ea typeface="Calibri" panose="020F0502020204030204" pitchFamily="34" charset="0"/>
                <a:cs typeface="Arial" panose="020B0604020202020204" pitchFamily="34" charset="0"/>
              </a:rPr>
              <a:t>درجات الحرية = (عدد الصفوف – 1) × (عدد الأعمدة – 1)</a:t>
            </a:r>
            <a:endParaRPr lang="fr-DZ"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b="1" dirty="0">
                <a:solidFill>
                  <a:srgbClr val="00B050"/>
                </a:solidFill>
                <a:latin typeface="Calibri" panose="020F0502020204030204" pitchFamily="34" charset="0"/>
                <a:ea typeface="Calibri" panose="020F0502020204030204" pitchFamily="34" charset="0"/>
                <a:cs typeface="Arial" panose="020B0604020202020204" pitchFamily="34" charset="0"/>
              </a:rPr>
              <a:t>تحديد قيمة كا</a:t>
            </a:r>
            <a:r>
              <a:rPr lang="ar-SA" b="1" baseline="30000" dirty="0">
                <a:solidFill>
                  <a:srgbClr val="00B050"/>
                </a:solidFill>
                <a:latin typeface="Calibri" panose="020F0502020204030204" pitchFamily="34" charset="0"/>
                <a:ea typeface="Calibri" panose="020F0502020204030204" pitchFamily="34" charset="0"/>
                <a:cs typeface="Arial" panose="020B0604020202020204" pitchFamily="34" charset="0"/>
              </a:rPr>
              <a:t>2</a:t>
            </a:r>
            <a:r>
              <a:rPr lang="ar-SA" b="1" dirty="0">
                <a:solidFill>
                  <a:srgbClr val="00B050"/>
                </a:solidFill>
                <a:latin typeface="Calibri" panose="020F0502020204030204" pitchFamily="34" charset="0"/>
                <a:ea typeface="Calibri" panose="020F0502020204030204" pitchFamily="34" charset="0"/>
                <a:cs typeface="Arial" panose="020B0604020202020204" pitchFamily="34" charset="0"/>
              </a:rPr>
              <a:t> المجدولة:</a:t>
            </a:r>
            <a:endParaRPr lang="fr-DZ"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b="1" dirty="0">
                <a:latin typeface="Calibri" panose="020F0502020204030204" pitchFamily="34" charset="0"/>
                <a:ea typeface="Calibri" panose="020F0502020204030204" pitchFamily="34" charset="0"/>
                <a:cs typeface="Arial" panose="020B0604020202020204" pitchFamily="34" charset="0"/>
              </a:rPr>
              <a:t>يتم بعد ذلك تحديد قيمة كا</a:t>
            </a:r>
            <a:r>
              <a:rPr lang="ar-SA" b="1" baseline="30000" dirty="0">
                <a:latin typeface="Calibri" panose="020F0502020204030204" pitchFamily="34" charset="0"/>
                <a:ea typeface="Calibri" panose="020F0502020204030204" pitchFamily="34" charset="0"/>
                <a:cs typeface="Arial" panose="020B0604020202020204" pitchFamily="34" charset="0"/>
              </a:rPr>
              <a:t>2</a:t>
            </a:r>
            <a:r>
              <a:rPr lang="ar-SA" b="1" dirty="0">
                <a:latin typeface="Calibri" panose="020F0502020204030204" pitchFamily="34" charset="0"/>
                <a:ea typeface="Calibri" panose="020F0502020204030204" pitchFamily="34" charset="0"/>
                <a:cs typeface="Arial" panose="020B0604020202020204" pitchFamily="34" charset="0"/>
              </a:rPr>
              <a:t> المجدولة من خلال الرجوع إلى جدول كا</a:t>
            </a:r>
            <a:r>
              <a:rPr lang="ar-SA" b="1" baseline="30000" dirty="0">
                <a:latin typeface="Calibri" panose="020F0502020204030204" pitchFamily="34" charset="0"/>
                <a:ea typeface="Calibri" panose="020F0502020204030204" pitchFamily="34" charset="0"/>
                <a:cs typeface="Arial" panose="020B0604020202020204" pitchFamily="34" charset="0"/>
              </a:rPr>
              <a:t>2</a:t>
            </a:r>
            <a:r>
              <a:rPr lang="ar-SA" b="1" dirty="0">
                <a:latin typeface="Calibri" panose="020F0502020204030204" pitchFamily="34" charset="0"/>
                <a:ea typeface="Calibri" panose="020F0502020204030204" pitchFamily="34" charset="0"/>
                <a:cs typeface="Arial" panose="020B0604020202020204" pitchFamily="34" charset="0"/>
              </a:rPr>
              <a:t> عند درجة حرية محددة وفقا لمعطيات الدراسة</a:t>
            </a:r>
            <a:endParaRPr lang="fr-DZ"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b="1" dirty="0">
                <a:solidFill>
                  <a:srgbClr val="C00000"/>
                </a:solidFill>
                <a:latin typeface="Calibri" panose="020F0502020204030204" pitchFamily="34" charset="0"/>
                <a:ea typeface="Calibri" panose="020F0502020204030204" pitchFamily="34" charset="0"/>
                <a:cs typeface="Arial" panose="020B0604020202020204" pitchFamily="34" charset="0"/>
              </a:rPr>
              <a:t>القرار:</a:t>
            </a:r>
            <a:endParaRPr lang="fr-DZ"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b="1" dirty="0">
                <a:latin typeface="Calibri" panose="020F0502020204030204" pitchFamily="34" charset="0"/>
                <a:ea typeface="Calibri" panose="020F0502020204030204" pitchFamily="34" charset="0"/>
                <a:cs typeface="Arial" panose="020B0604020202020204" pitchFamily="34" charset="0"/>
              </a:rPr>
              <a:t>نقارن كا</a:t>
            </a:r>
            <a:r>
              <a:rPr lang="ar-SA" b="1" baseline="30000" dirty="0">
                <a:latin typeface="Calibri" panose="020F0502020204030204" pitchFamily="34" charset="0"/>
                <a:ea typeface="Calibri" panose="020F0502020204030204" pitchFamily="34" charset="0"/>
                <a:cs typeface="Arial" panose="020B0604020202020204" pitchFamily="34" charset="0"/>
              </a:rPr>
              <a:t>2</a:t>
            </a:r>
            <a:r>
              <a:rPr lang="ar-SA" b="1" dirty="0">
                <a:latin typeface="Calibri" panose="020F0502020204030204" pitchFamily="34" charset="0"/>
                <a:ea typeface="Calibri" panose="020F0502020204030204" pitchFamily="34" charset="0"/>
                <a:cs typeface="Arial" panose="020B0604020202020204" pitchFamily="34" charset="0"/>
              </a:rPr>
              <a:t> المحسوبة بالجدولية، فعندما تكون </a:t>
            </a:r>
            <a:r>
              <a:rPr lang="ar-SA" b="1" u="sng" dirty="0">
                <a:latin typeface="Calibri" panose="020F0502020204030204" pitchFamily="34" charset="0"/>
                <a:ea typeface="Calibri" panose="020F0502020204030204" pitchFamily="34" charset="0"/>
                <a:cs typeface="Arial" panose="020B0604020202020204" pitchFamily="34" charset="0"/>
              </a:rPr>
              <a:t>قيمة كا</a:t>
            </a:r>
            <a:r>
              <a:rPr lang="ar-SA" b="1" u="sng" baseline="30000" dirty="0">
                <a:latin typeface="Calibri" panose="020F0502020204030204" pitchFamily="34" charset="0"/>
                <a:ea typeface="Calibri" panose="020F0502020204030204" pitchFamily="34" charset="0"/>
                <a:cs typeface="Arial" panose="020B0604020202020204" pitchFamily="34" charset="0"/>
              </a:rPr>
              <a:t>2</a:t>
            </a:r>
            <a:r>
              <a:rPr lang="ar-SA" b="1" u="sng" dirty="0">
                <a:latin typeface="Calibri" panose="020F0502020204030204" pitchFamily="34" charset="0"/>
                <a:ea typeface="Calibri" panose="020F0502020204030204" pitchFamily="34" charset="0"/>
                <a:cs typeface="Arial" panose="020B0604020202020204" pitchFamily="34" charset="0"/>
              </a:rPr>
              <a:t> المحسوبة أكبر من قيمة كا</a:t>
            </a:r>
            <a:r>
              <a:rPr lang="ar-SA" b="1" u="sng" baseline="30000" dirty="0">
                <a:latin typeface="Calibri" panose="020F0502020204030204" pitchFamily="34" charset="0"/>
                <a:ea typeface="Calibri" panose="020F0502020204030204" pitchFamily="34" charset="0"/>
                <a:cs typeface="Arial" panose="020B0604020202020204" pitchFamily="34" charset="0"/>
              </a:rPr>
              <a:t>2</a:t>
            </a:r>
            <a:r>
              <a:rPr lang="ar-SA" b="1" u="sng" dirty="0">
                <a:latin typeface="Calibri" panose="020F0502020204030204" pitchFamily="34" charset="0"/>
                <a:ea typeface="Calibri" panose="020F0502020204030204" pitchFamily="34" charset="0"/>
                <a:cs typeface="Arial" panose="020B0604020202020204" pitchFamily="34" charset="0"/>
              </a:rPr>
              <a:t> المجدولة</a:t>
            </a:r>
            <a:r>
              <a:rPr lang="ar-SA" b="1" dirty="0">
                <a:latin typeface="Calibri" panose="020F0502020204030204" pitchFamily="34" charset="0"/>
                <a:ea typeface="Calibri" panose="020F0502020204030204" pitchFamily="34" charset="0"/>
                <a:cs typeface="Arial" panose="020B0604020202020204" pitchFamily="34" charset="0"/>
              </a:rPr>
              <a:t> فإننا </a:t>
            </a:r>
            <a:r>
              <a:rPr lang="ar-SA" b="1" u="sng" dirty="0">
                <a:latin typeface="Calibri" panose="020F0502020204030204" pitchFamily="34" charset="0"/>
                <a:ea typeface="Calibri" panose="020F0502020204030204" pitchFamily="34" charset="0"/>
                <a:cs typeface="Arial" panose="020B0604020202020204" pitchFamily="34" charset="0"/>
              </a:rPr>
              <a:t>نرفض</a:t>
            </a:r>
            <a:r>
              <a:rPr lang="ar-SA" b="1" dirty="0">
                <a:latin typeface="Calibri" panose="020F0502020204030204" pitchFamily="34" charset="0"/>
                <a:ea typeface="Calibri" panose="020F0502020204030204" pitchFamily="34" charset="0"/>
                <a:cs typeface="Arial" panose="020B0604020202020204" pitchFamily="34" charset="0"/>
              </a:rPr>
              <a:t> الفرضية الصفرية أو فرض العدم والتي تنص على أنه لا توجد أي علاقة بين المتغيرين ونقبل الفرض البديل والتي تثبت وجود علاقة بين المتغيرين تحت الدراسة.</a:t>
            </a:r>
            <a:endParaRPr lang="fr-DZ"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b="1" dirty="0">
                <a:latin typeface="Calibri" panose="020F0502020204030204" pitchFamily="34" charset="0"/>
                <a:ea typeface="Calibri" panose="020F0502020204030204" pitchFamily="34" charset="0"/>
                <a:cs typeface="Arial" panose="020B0604020202020204" pitchFamily="34" charset="0"/>
              </a:rPr>
              <a:t>أما إذا كانت </a:t>
            </a:r>
            <a:r>
              <a:rPr lang="ar-SA" b="1" u="sng" dirty="0">
                <a:latin typeface="Calibri" panose="020F0502020204030204" pitchFamily="34" charset="0"/>
                <a:ea typeface="Calibri" panose="020F0502020204030204" pitchFamily="34" charset="0"/>
                <a:cs typeface="Arial" panose="020B0604020202020204" pitchFamily="34" charset="0"/>
              </a:rPr>
              <a:t>قيمة كا</a:t>
            </a:r>
            <a:r>
              <a:rPr lang="ar-SA" b="1" u="sng" baseline="30000" dirty="0">
                <a:latin typeface="Calibri" panose="020F0502020204030204" pitchFamily="34" charset="0"/>
                <a:ea typeface="Calibri" panose="020F0502020204030204" pitchFamily="34" charset="0"/>
                <a:cs typeface="Arial" panose="020B0604020202020204" pitchFamily="34" charset="0"/>
              </a:rPr>
              <a:t>2</a:t>
            </a:r>
            <a:r>
              <a:rPr lang="ar-SA" b="1" u="sng" dirty="0">
                <a:latin typeface="Calibri" panose="020F0502020204030204" pitchFamily="34" charset="0"/>
                <a:ea typeface="Calibri" panose="020F0502020204030204" pitchFamily="34" charset="0"/>
                <a:cs typeface="Arial" panose="020B0604020202020204" pitchFamily="34" charset="0"/>
              </a:rPr>
              <a:t> المحسوبة أقل من قيمة كا</a:t>
            </a:r>
            <a:r>
              <a:rPr lang="ar-SA" b="1" u="sng" baseline="30000" dirty="0">
                <a:latin typeface="Calibri" panose="020F0502020204030204" pitchFamily="34" charset="0"/>
                <a:ea typeface="Calibri" panose="020F0502020204030204" pitchFamily="34" charset="0"/>
                <a:cs typeface="Arial" panose="020B0604020202020204" pitchFamily="34" charset="0"/>
              </a:rPr>
              <a:t>2</a:t>
            </a:r>
            <a:r>
              <a:rPr lang="ar-SA" b="1" u="sng" dirty="0">
                <a:latin typeface="Calibri" panose="020F0502020204030204" pitchFamily="34" charset="0"/>
                <a:ea typeface="Calibri" panose="020F0502020204030204" pitchFamily="34" charset="0"/>
                <a:cs typeface="Arial" panose="020B0604020202020204" pitchFamily="34" charset="0"/>
              </a:rPr>
              <a:t> المجدولة </a:t>
            </a:r>
            <a:r>
              <a:rPr lang="ar-SA" b="1" dirty="0">
                <a:latin typeface="Calibri" panose="020F0502020204030204" pitchFamily="34" charset="0"/>
                <a:ea typeface="Calibri" panose="020F0502020204030204" pitchFamily="34" charset="0"/>
                <a:cs typeface="Arial" panose="020B0604020202020204" pitchFamily="34" charset="0"/>
              </a:rPr>
              <a:t>فإننا </a:t>
            </a:r>
            <a:r>
              <a:rPr lang="ar-SA" b="1" u="sng" dirty="0">
                <a:latin typeface="Calibri" panose="020F0502020204030204" pitchFamily="34" charset="0"/>
                <a:ea typeface="Calibri" panose="020F0502020204030204" pitchFamily="34" charset="0"/>
                <a:cs typeface="Arial" panose="020B0604020202020204" pitchFamily="34" charset="0"/>
              </a:rPr>
              <a:t>نقبل</a:t>
            </a:r>
            <a:r>
              <a:rPr lang="ar-SA" b="1" dirty="0">
                <a:latin typeface="Calibri" panose="020F0502020204030204" pitchFamily="34" charset="0"/>
                <a:ea typeface="Calibri" panose="020F0502020204030204" pitchFamily="34" charset="0"/>
                <a:cs typeface="Arial" panose="020B0604020202020204" pitchFamily="34" charset="0"/>
              </a:rPr>
              <a:t> الفرضية الصفرية أو فرض العدم </a:t>
            </a:r>
            <a:endParaRPr lang="fr-DZ"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59771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5F4181-FE20-405B-BA6C-F8228FB31433}"/>
              </a:ext>
            </a:extLst>
          </p:cNvPr>
          <p:cNvSpPr>
            <a:spLocks noGrp="1"/>
          </p:cNvSpPr>
          <p:nvPr>
            <p:ph type="title"/>
          </p:nvPr>
        </p:nvSpPr>
        <p:spPr>
          <a:xfrm>
            <a:off x="677334" y="609600"/>
            <a:ext cx="8596668" cy="6096000"/>
          </a:xfrm>
        </p:spPr>
        <p:txBody>
          <a:bodyPr>
            <a:normAutofit/>
          </a:bodyPr>
          <a:lstStyle/>
          <a:p>
            <a:pPr algn="r" rtl="1"/>
            <a:r>
              <a:rPr lang="ar-DZ" dirty="0">
                <a:latin typeface="Arial" panose="020B0604020202020204" pitchFamily="34" charset="0"/>
                <a:cs typeface="Arial" panose="020B0604020202020204" pitchFamily="34" charset="0"/>
              </a:rPr>
              <a:t>مثال تطبيقي:</a:t>
            </a:r>
            <a:br>
              <a:rPr lang="ar-DZ" dirty="0"/>
            </a:br>
            <a:r>
              <a:rPr lang="ar-DZ" sz="2800" dirty="0">
                <a:solidFill>
                  <a:schemeClr val="tx1"/>
                </a:solidFill>
                <a:latin typeface="Arial" panose="020B0604020202020204" pitchFamily="34" charset="0"/>
                <a:cs typeface="Arial" panose="020B0604020202020204" pitchFamily="34" charset="0"/>
              </a:rPr>
              <a:t>مجموعتان من الأفراد عدد الأولى 43 رجلا والثانية 52 امرأة يعملون في مجال الإدارة. وقد تم تصنيف هاتين المجموعتين بناء على خصائص الإدارة الناجحة، فحصلنا على البيانات الموضحة في الجدول، والمطلوب هو معرفة وجود اختلاف بين النساء والرجال في مجال التسيير الإداري عند مستوى معنوية 0,01.</a:t>
            </a:r>
            <a:br>
              <a:rPr lang="ar-DZ" sz="2000" dirty="0">
                <a:solidFill>
                  <a:schemeClr val="tx1"/>
                </a:solidFill>
                <a:latin typeface="Arial" panose="020B0604020202020204" pitchFamily="34" charset="0"/>
                <a:cs typeface="Arial" panose="020B0604020202020204" pitchFamily="34" charset="0"/>
              </a:rPr>
            </a:br>
            <a:endParaRPr lang="fr-DZ" sz="2000" dirty="0">
              <a:solidFill>
                <a:schemeClr val="tx1"/>
              </a:solidFill>
              <a:latin typeface="Arial" panose="020B0604020202020204" pitchFamily="34" charset="0"/>
              <a:cs typeface="Arial" panose="020B0604020202020204" pitchFamily="34" charset="0"/>
            </a:endParaRPr>
          </a:p>
        </p:txBody>
      </p:sp>
      <p:graphicFrame>
        <p:nvGraphicFramePr>
          <p:cNvPr id="5" name="Tableau 5">
            <a:extLst>
              <a:ext uri="{FF2B5EF4-FFF2-40B4-BE49-F238E27FC236}">
                <a16:creationId xmlns:a16="http://schemas.microsoft.com/office/drawing/2014/main" id="{E8405DDE-C02C-4046-9C24-9EB5A09F6B33}"/>
              </a:ext>
            </a:extLst>
          </p:cNvPr>
          <p:cNvGraphicFramePr>
            <a:graphicFrameLocks noGrp="1"/>
          </p:cNvGraphicFramePr>
          <p:nvPr>
            <p:extLst>
              <p:ext uri="{D42A27DB-BD31-4B8C-83A1-F6EECF244321}">
                <p14:modId xmlns:p14="http://schemas.microsoft.com/office/powerpoint/2010/main" val="152006584"/>
              </p:ext>
            </p:extLst>
          </p:nvPr>
        </p:nvGraphicFramePr>
        <p:xfrm>
          <a:off x="770626" y="3615714"/>
          <a:ext cx="8165525" cy="1651000"/>
        </p:xfrm>
        <a:graphic>
          <a:graphicData uri="http://schemas.openxmlformats.org/drawingml/2006/table">
            <a:tbl>
              <a:tblPr firstRow="1" bandRow="1">
                <a:tableStyleId>{5C22544A-7EE6-4342-B048-85BDC9FD1C3A}</a:tableStyleId>
              </a:tblPr>
              <a:tblGrid>
                <a:gridCol w="2069525">
                  <a:extLst>
                    <a:ext uri="{9D8B030D-6E8A-4147-A177-3AD203B41FA5}">
                      <a16:colId xmlns:a16="http://schemas.microsoft.com/office/drawing/2014/main" val="3743713420"/>
                    </a:ext>
                  </a:extLst>
                </a:gridCol>
                <a:gridCol w="2032000">
                  <a:extLst>
                    <a:ext uri="{9D8B030D-6E8A-4147-A177-3AD203B41FA5}">
                      <a16:colId xmlns:a16="http://schemas.microsoft.com/office/drawing/2014/main" val="15106762"/>
                    </a:ext>
                  </a:extLst>
                </a:gridCol>
                <a:gridCol w="2032000">
                  <a:extLst>
                    <a:ext uri="{9D8B030D-6E8A-4147-A177-3AD203B41FA5}">
                      <a16:colId xmlns:a16="http://schemas.microsoft.com/office/drawing/2014/main" val="1215478284"/>
                    </a:ext>
                  </a:extLst>
                </a:gridCol>
                <a:gridCol w="2032000">
                  <a:extLst>
                    <a:ext uri="{9D8B030D-6E8A-4147-A177-3AD203B41FA5}">
                      <a16:colId xmlns:a16="http://schemas.microsoft.com/office/drawing/2014/main" val="3489542372"/>
                    </a:ext>
                  </a:extLst>
                </a:gridCol>
              </a:tblGrid>
              <a:tr h="0">
                <a:tc>
                  <a:txBody>
                    <a:bodyPr/>
                    <a:lstStyle/>
                    <a:p>
                      <a:pPr algn="ctr"/>
                      <a:r>
                        <a:rPr lang="ar-DZ" dirty="0"/>
                        <a:t>المجموع</a:t>
                      </a:r>
                      <a:endParaRPr lang="fr-DZ" dirty="0"/>
                    </a:p>
                  </a:txBody>
                  <a:tcPr/>
                </a:tc>
                <a:tc>
                  <a:txBody>
                    <a:bodyPr/>
                    <a:lstStyle/>
                    <a:p>
                      <a:pPr algn="ctr"/>
                      <a:r>
                        <a:rPr lang="ar-DZ" dirty="0"/>
                        <a:t>نساء</a:t>
                      </a:r>
                      <a:endParaRPr lang="fr-DZ" dirty="0"/>
                    </a:p>
                  </a:txBody>
                  <a:tcPr/>
                </a:tc>
                <a:tc>
                  <a:txBody>
                    <a:bodyPr/>
                    <a:lstStyle/>
                    <a:p>
                      <a:pPr algn="ctr"/>
                      <a:r>
                        <a:rPr lang="ar-DZ" dirty="0"/>
                        <a:t>رجال</a:t>
                      </a:r>
                      <a:endParaRPr lang="fr-DZ" dirty="0"/>
                    </a:p>
                  </a:txBody>
                  <a:tcPr/>
                </a:tc>
                <a:tc>
                  <a:txBody>
                    <a:bodyPr/>
                    <a:lstStyle/>
                    <a:p>
                      <a:endParaRPr lang="fr-DZ"/>
                    </a:p>
                  </a:txBody>
                  <a:tcPr/>
                </a:tc>
                <a:extLst>
                  <a:ext uri="{0D108BD9-81ED-4DB2-BD59-A6C34878D82A}">
                    <a16:rowId xmlns:a16="http://schemas.microsoft.com/office/drawing/2014/main" val="1985862859"/>
                  </a:ext>
                </a:extLst>
              </a:tr>
              <a:tr h="370840">
                <a:tc>
                  <a:txBody>
                    <a:bodyPr/>
                    <a:lstStyle/>
                    <a:p>
                      <a:pPr algn="ctr"/>
                      <a:r>
                        <a:rPr lang="ar-DZ" dirty="0"/>
                        <a:t>44</a:t>
                      </a:r>
                    </a:p>
                    <a:p>
                      <a:pPr algn="ctr"/>
                      <a:r>
                        <a:rPr lang="ar-DZ" dirty="0"/>
                        <a:t>36</a:t>
                      </a:r>
                    </a:p>
                    <a:p>
                      <a:pPr algn="ctr"/>
                      <a:r>
                        <a:rPr lang="ar-DZ" dirty="0"/>
                        <a:t>15</a:t>
                      </a:r>
                      <a:endParaRPr lang="fr-DZ" dirty="0"/>
                    </a:p>
                  </a:txBody>
                  <a:tcPr/>
                </a:tc>
                <a:tc>
                  <a:txBody>
                    <a:bodyPr/>
                    <a:lstStyle/>
                    <a:p>
                      <a:pPr algn="ctr"/>
                      <a:r>
                        <a:rPr lang="ar-DZ" dirty="0"/>
                        <a:t>32</a:t>
                      </a:r>
                    </a:p>
                    <a:p>
                      <a:pPr algn="ctr"/>
                      <a:r>
                        <a:rPr lang="ar-DZ" dirty="0"/>
                        <a:t>14</a:t>
                      </a:r>
                    </a:p>
                    <a:p>
                      <a:pPr algn="ctr"/>
                      <a:r>
                        <a:rPr lang="ar-DZ" dirty="0"/>
                        <a:t>06</a:t>
                      </a:r>
                      <a:endParaRPr lang="fr-DZ" dirty="0"/>
                    </a:p>
                  </a:txBody>
                  <a:tcPr/>
                </a:tc>
                <a:tc>
                  <a:txBody>
                    <a:bodyPr/>
                    <a:lstStyle/>
                    <a:p>
                      <a:pPr algn="ctr"/>
                      <a:r>
                        <a:rPr lang="ar-DZ" dirty="0"/>
                        <a:t>12</a:t>
                      </a:r>
                    </a:p>
                    <a:p>
                      <a:pPr algn="ctr"/>
                      <a:r>
                        <a:rPr lang="ar-DZ" dirty="0"/>
                        <a:t>22</a:t>
                      </a:r>
                    </a:p>
                    <a:p>
                      <a:pPr algn="ctr"/>
                      <a:r>
                        <a:rPr lang="ar-DZ" dirty="0"/>
                        <a:t>09</a:t>
                      </a:r>
                      <a:endParaRPr lang="fr-DZ" dirty="0"/>
                    </a:p>
                  </a:txBody>
                  <a:tcPr/>
                </a:tc>
                <a:tc>
                  <a:txBody>
                    <a:bodyPr/>
                    <a:lstStyle/>
                    <a:p>
                      <a:pPr algn="r" rtl="1"/>
                      <a:r>
                        <a:rPr lang="ar-DZ" dirty="0"/>
                        <a:t>مدير ناجح</a:t>
                      </a:r>
                    </a:p>
                    <a:p>
                      <a:pPr algn="r" rtl="1"/>
                      <a:r>
                        <a:rPr lang="ar-DZ" dirty="0"/>
                        <a:t>مدير متوسط</a:t>
                      </a:r>
                    </a:p>
                    <a:p>
                      <a:pPr algn="r" rtl="1"/>
                      <a:r>
                        <a:rPr lang="ar-DZ" dirty="0"/>
                        <a:t>مدير غير ناجح</a:t>
                      </a:r>
                      <a:endParaRPr lang="fr-DZ" dirty="0"/>
                    </a:p>
                  </a:txBody>
                  <a:tcPr/>
                </a:tc>
                <a:extLst>
                  <a:ext uri="{0D108BD9-81ED-4DB2-BD59-A6C34878D82A}">
                    <a16:rowId xmlns:a16="http://schemas.microsoft.com/office/drawing/2014/main" val="2659355004"/>
                  </a:ext>
                </a:extLst>
              </a:tr>
              <a:tr h="370840">
                <a:tc>
                  <a:txBody>
                    <a:bodyPr/>
                    <a:lstStyle/>
                    <a:p>
                      <a:pPr algn="ctr"/>
                      <a:r>
                        <a:rPr lang="ar-DZ" dirty="0"/>
                        <a:t>95</a:t>
                      </a:r>
                      <a:endParaRPr lang="fr-DZ" dirty="0"/>
                    </a:p>
                  </a:txBody>
                  <a:tcPr/>
                </a:tc>
                <a:tc>
                  <a:txBody>
                    <a:bodyPr/>
                    <a:lstStyle/>
                    <a:p>
                      <a:pPr algn="ctr"/>
                      <a:r>
                        <a:rPr lang="ar-DZ" dirty="0"/>
                        <a:t>52</a:t>
                      </a:r>
                      <a:endParaRPr lang="fr-DZ" dirty="0"/>
                    </a:p>
                  </a:txBody>
                  <a:tcPr/>
                </a:tc>
                <a:tc>
                  <a:txBody>
                    <a:bodyPr/>
                    <a:lstStyle/>
                    <a:p>
                      <a:pPr algn="ctr"/>
                      <a:r>
                        <a:rPr lang="ar-DZ" dirty="0"/>
                        <a:t>43</a:t>
                      </a:r>
                      <a:endParaRPr lang="fr-DZ" dirty="0"/>
                    </a:p>
                  </a:txBody>
                  <a:tcPr/>
                </a:tc>
                <a:tc>
                  <a:txBody>
                    <a:bodyPr/>
                    <a:lstStyle/>
                    <a:p>
                      <a:pPr algn="r"/>
                      <a:r>
                        <a:rPr lang="ar-DZ" dirty="0"/>
                        <a:t>المجموع</a:t>
                      </a:r>
                      <a:endParaRPr lang="fr-DZ" dirty="0"/>
                    </a:p>
                  </a:txBody>
                  <a:tcPr/>
                </a:tc>
                <a:extLst>
                  <a:ext uri="{0D108BD9-81ED-4DB2-BD59-A6C34878D82A}">
                    <a16:rowId xmlns:a16="http://schemas.microsoft.com/office/drawing/2014/main" val="1404725915"/>
                  </a:ext>
                </a:extLst>
              </a:tr>
            </a:tbl>
          </a:graphicData>
        </a:graphic>
      </p:graphicFrame>
    </p:spTree>
    <p:extLst>
      <p:ext uri="{BB962C8B-B14F-4D97-AF65-F5344CB8AC3E}">
        <p14:creationId xmlns:p14="http://schemas.microsoft.com/office/powerpoint/2010/main" val="357220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5476BD-D6A1-4159-A77D-751F5E596396}"/>
              </a:ext>
            </a:extLst>
          </p:cNvPr>
          <p:cNvSpPr>
            <a:spLocks noGrp="1"/>
          </p:cNvSpPr>
          <p:nvPr>
            <p:ph type="title"/>
          </p:nvPr>
        </p:nvSpPr>
        <p:spPr>
          <a:xfrm>
            <a:off x="677334" y="609600"/>
            <a:ext cx="8596668" cy="5779698"/>
          </a:xfrm>
        </p:spPr>
        <p:txBody>
          <a:bodyPr>
            <a:normAutofit fontScale="90000"/>
          </a:bodyPr>
          <a:lstStyle/>
          <a:p>
            <a:pPr algn="r" rtl="1"/>
            <a:r>
              <a:rPr lang="ar-DZ" sz="3100" dirty="0">
                <a:solidFill>
                  <a:schemeClr val="tx1"/>
                </a:solidFill>
                <a:latin typeface="Arial" panose="020B0604020202020204" pitchFamily="34" charset="0"/>
                <a:cs typeface="Arial" panose="020B0604020202020204" pitchFamily="34" charset="0"/>
              </a:rPr>
              <a:t>من الواضح أن المعطيات الموضحة في الجدول عبارة عن التكرارات الملاحظة، وقبل حساب </a:t>
            </a:r>
            <a:r>
              <a:rPr lang="ar-DZ" sz="3100" dirty="0" err="1">
                <a:solidFill>
                  <a:schemeClr val="tx1"/>
                </a:solidFill>
                <a:latin typeface="Arial" panose="020B0604020202020204" pitchFamily="34" charset="0"/>
                <a:cs typeface="Arial" panose="020B0604020202020204" pitchFamily="34" charset="0"/>
              </a:rPr>
              <a:t>كا</a:t>
            </a:r>
            <a:r>
              <a:rPr lang="ar-DZ" sz="3100" dirty="0">
                <a:solidFill>
                  <a:schemeClr val="tx1"/>
                </a:solidFill>
                <a:latin typeface="Arial" panose="020B0604020202020204" pitchFamily="34" charset="0"/>
                <a:cs typeface="Arial" panose="020B0604020202020204" pitchFamily="34" charset="0"/>
              </a:rPr>
              <a:t> تربيع لمعرفة الاختلاف بين المجموعتين علينا أن يتوفر لنا معطى متعلق بالتكرارات المتوقعة، وهو ما لا يوجد في الجدول، ولمعرفتها علينا حسابها بالمعادلة:</a:t>
            </a:r>
            <a:br>
              <a:rPr lang="ar-DZ" sz="3100" dirty="0">
                <a:solidFill>
                  <a:schemeClr val="tx1"/>
                </a:solidFill>
                <a:latin typeface="Arial" panose="020B0604020202020204" pitchFamily="34" charset="0"/>
                <a:cs typeface="Arial" panose="020B0604020202020204" pitchFamily="34" charset="0"/>
              </a:rPr>
            </a:br>
            <a:r>
              <a:rPr lang="ar-DZ" sz="3100" dirty="0">
                <a:solidFill>
                  <a:schemeClr val="tx1"/>
                </a:solidFill>
                <a:latin typeface="Arial" panose="020B0604020202020204" pitchFamily="34" charset="0"/>
                <a:cs typeface="Arial" panose="020B0604020202020204" pitchFamily="34" charset="0"/>
              </a:rPr>
              <a:t>حيث:</a:t>
            </a:r>
            <a:br>
              <a:rPr lang="ar-DZ" sz="3100" dirty="0">
                <a:solidFill>
                  <a:schemeClr val="tx1"/>
                </a:solidFill>
                <a:latin typeface="Arial" panose="020B0604020202020204" pitchFamily="34" charset="0"/>
                <a:cs typeface="Arial" panose="020B0604020202020204" pitchFamily="34" charset="0"/>
              </a:rPr>
            </a:br>
            <a:r>
              <a:rPr lang="fr-FR" sz="3100" dirty="0" err="1">
                <a:solidFill>
                  <a:schemeClr val="tx1"/>
                </a:solidFill>
                <a:latin typeface="Arial" panose="020B0604020202020204" pitchFamily="34" charset="0"/>
                <a:cs typeface="Arial" panose="020B0604020202020204" pitchFamily="34" charset="0"/>
              </a:rPr>
              <a:t>nc</a:t>
            </a:r>
            <a:r>
              <a:rPr lang="ar-DZ" sz="3100" dirty="0">
                <a:solidFill>
                  <a:schemeClr val="tx1"/>
                </a:solidFill>
                <a:latin typeface="Arial" panose="020B0604020202020204" pitchFamily="34" charset="0"/>
                <a:cs typeface="Arial" panose="020B0604020202020204" pitchFamily="34" charset="0"/>
              </a:rPr>
              <a:t>: هو المجموع الرأسي للقيمة الملاحظة. (43 و 52 في المثال)</a:t>
            </a:r>
            <a:br>
              <a:rPr lang="ar-DZ" sz="3100" dirty="0">
                <a:solidFill>
                  <a:schemeClr val="tx1"/>
                </a:solidFill>
                <a:latin typeface="Arial" panose="020B0604020202020204" pitchFamily="34" charset="0"/>
                <a:cs typeface="Arial" panose="020B0604020202020204" pitchFamily="34" charset="0"/>
              </a:rPr>
            </a:br>
            <a:r>
              <a:rPr lang="fr-FR" sz="3100" dirty="0">
                <a:solidFill>
                  <a:schemeClr val="tx1"/>
                </a:solidFill>
                <a:latin typeface="Arial" panose="020B0604020202020204" pitchFamily="34" charset="0"/>
                <a:cs typeface="Arial" panose="020B0604020202020204" pitchFamily="34" charset="0"/>
              </a:rPr>
              <a:t>nr</a:t>
            </a:r>
            <a:r>
              <a:rPr lang="ar-DZ" sz="3100" dirty="0">
                <a:solidFill>
                  <a:schemeClr val="tx1"/>
                </a:solidFill>
                <a:latin typeface="Arial" panose="020B0604020202020204" pitchFamily="34" charset="0"/>
                <a:cs typeface="Arial" panose="020B0604020202020204" pitchFamily="34" charset="0"/>
              </a:rPr>
              <a:t>: هو المجموع الأفقي للقيمة الملاحظة. (44و36و15 في المثال)</a:t>
            </a:r>
            <a:br>
              <a:rPr lang="ar-DZ" sz="3100" dirty="0">
                <a:solidFill>
                  <a:schemeClr val="tx1"/>
                </a:solidFill>
                <a:latin typeface="Arial" panose="020B0604020202020204" pitchFamily="34" charset="0"/>
                <a:cs typeface="Arial" panose="020B0604020202020204" pitchFamily="34" charset="0"/>
              </a:rPr>
            </a:br>
            <a:r>
              <a:rPr lang="fr-FR" sz="3100" dirty="0">
                <a:solidFill>
                  <a:schemeClr val="tx1"/>
                </a:solidFill>
                <a:latin typeface="Arial" panose="020B0604020202020204" pitchFamily="34" charset="0"/>
                <a:cs typeface="Arial" panose="020B0604020202020204" pitchFamily="34" charset="0"/>
              </a:rPr>
              <a:t>n</a:t>
            </a:r>
            <a:r>
              <a:rPr lang="ar-DZ" sz="3100" dirty="0">
                <a:solidFill>
                  <a:schemeClr val="tx1"/>
                </a:solidFill>
                <a:latin typeface="Arial" panose="020B0604020202020204" pitchFamily="34" charset="0"/>
                <a:cs typeface="Arial" panose="020B0604020202020204" pitchFamily="34" charset="0"/>
              </a:rPr>
              <a:t>: هو مجموع العينة   (95 في المثال)</a:t>
            </a:r>
            <a:br>
              <a:rPr lang="fr-FR" sz="3100" dirty="0">
                <a:solidFill>
                  <a:schemeClr val="tx1"/>
                </a:solidFill>
                <a:latin typeface="Arial" panose="020B0604020202020204" pitchFamily="34" charset="0"/>
                <a:cs typeface="Arial" panose="020B0604020202020204" pitchFamily="34" charset="0"/>
              </a:rPr>
            </a:br>
            <a:r>
              <a:rPr lang="ar-DZ" sz="3100" dirty="0">
                <a:solidFill>
                  <a:schemeClr val="tx1"/>
                </a:solidFill>
                <a:latin typeface="Arial" panose="020B0604020202020204" pitchFamily="34" charset="0"/>
                <a:cs typeface="Arial" panose="020B0604020202020204" pitchFamily="34" charset="0"/>
              </a:rPr>
              <a:t>ولتوضيح ذلك فإن حساب التكرار المتوقع في الخلية الأولى:</a:t>
            </a:r>
            <a:br>
              <a:rPr lang="ar-DZ" sz="3100" dirty="0">
                <a:solidFill>
                  <a:schemeClr val="tx1"/>
                </a:solidFill>
                <a:latin typeface="Arial" panose="020B0604020202020204" pitchFamily="34" charset="0"/>
                <a:cs typeface="Arial" panose="020B0604020202020204" pitchFamily="34" charset="0"/>
              </a:rPr>
            </a:br>
            <a:r>
              <a:rPr lang="ar-DZ" sz="3100" dirty="0">
                <a:solidFill>
                  <a:schemeClr val="tx1"/>
                </a:solidFill>
                <a:latin typeface="Arial" panose="020B0604020202020204" pitchFamily="34" charset="0"/>
                <a:cs typeface="Arial" panose="020B0604020202020204" pitchFamily="34" charset="0"/>
              </a:rPr>
              <a:t>(رجال/ مدير ناجح، حيث الملاحظ 12) فإنه يتم كالآتي:</a:t>
            </a:r>
            <a:br>
              <a:rPr lang="fr-FR" sz="3100" dirty="0">
                <a:solidFill>
                  <a:schemeClr val="tx1"/>
                </a:solidFill>
                <a:latin typeface="Arial" panose="020B0604020202020204" pitchFamily="34" charset="0"/>
                <a:cs typeface="Arial" panose="020B0604020202020204" pitchFamily="34" charset="0"/>
              </a:rPr>
            </a:br>
            <a:r>
              <a:rPr lang="fr-FR" sz="3100" dirty="0">
                <a:solidFill>
                  <a:schemeClr val="tx1"/>
                </a:solidFill>
                <a:latin typeface="Arial" panose="020B0604020202020204" pitchFamily="34" charset="0"/>
                <a:cs typeface="Arial" panose="020B0604020202020204" pitchFamily="34" charset="0"/>
              </a:rPr>
              <a:t>43</a:t>
            </a:r>
            <a:r>
              <a:rPr lang="ar-DZ" sz="3100" dirty="0">
                <a:solidFill>
                  <a:schemeClr val="tx1"/>
                </a:solidFill>
                <a:latin typeface="Arial" panose="020B0604020202020204" pitchFamily="34" charset="0"/>
                <a:cs typeface="Arial" panose="020B0604020202020204" pitchFamily="34" charset="0"/>
              </a:rPr>
              <a:t>( الجمع الرأسي)*44(الجمع الأفقي)/ 95(المجموع الكلي)=19,9</a:t>
            </a:r>
            <a:br>
              <a:rPr lang="ar-DZ" sz="3100" dirty="0">
                <a:solidFill>
                  <a:schemeClr val="tx1"/>
                </a:solidFill>
                <a:latin typeface="Arial" panose="020B0604020202020204" pitchFamily="34" charset="0"/>
                <a:cs typeface="Arial" panose="020B0604020202020204" pitchFamily="34" charset="0"/>
              </a:rPr>
            </a:br>
            <a:r>
              <a:rPr lang="ar-DZ" sz="3100" dirty="0">
                <a:solidFill>
                  <a:schemeClr val="tx1"/>
                </a:solidFill>
                <a:latin typeface="Arial" panose="020B0604020202020204" pitchFamily="34" charset="0"/>
                <a:cs typeface="Arial" panose="020B0604020202020204" pitchFamily="34" charset="0"/>
              </a:rPr>
              <a:t>وبنفس الطريقة بالنسبة للخانات الخمسة المتبقية ليكون لدينا في المجموع 06 عمليات لحساب المتوقع. </a:t>
            </a:r>
            <a:br>
              <a:rPr lang="ar-DZ" sz="3100" dirty="0">
                <a:solidFill>
                  <a:schemeClr val="tx1"/>
                </a:solidFill>
                <a:latin typeface="Arial" panose="020B0604020202020204" pitchFamily="34" charset="0"/>
                <a:cs typeface="Arial" panose="020B0604020202020204" pitchFamily="34" charset="0"/>
              </a:rPr>
            </a:br>
            <a:br>
              <a:rPr lang="ar-DZ" sz="3100" dirty="0">
                <a:solidFill>
                  <a:schemeClr val="tx1"/>
                </a:solidFill>
                <a:latin typeface="Arial" panose="020B0604020202020204" pitchFamily="34" charset="0"/>
                <a:cs typeface="Arial" panose="020B0604020202020204" pitchFamily="34" charset="0"/>
              </a:rPr>
            </a:br>
            <a:br>
              <a:rPr lang="fr-FR" sz="3100" dirty="0">
                <a:solidFill>
                  <a:schemeClr val="tx1"/>
                </a:solidFill>
                <a:latin typeface="Arial" panose="020B0604020202020204" pitchFamily="34" charset="0"/>
                <a:cs typeface="Arial" panose="020B0604020202020204" pitchFamily="34" charset="0"/>
              </a:rPr>
            </a:br>
            <a:br>
              <a:rPr lang="ar-DZ" dirty="0">
                <a:solidFill>
                  <a:schemeClr val="tx1"/>
                </a:solidFill>
                <a:latin typeface="Arial" panose="020B0604020202020204" pitchFamily="34" charset="0"/>
                <a:cs typeface="Arial" panose="020B0604020202020204" pitchFamily="34" charset="0"/>
              </a:rPr>
            </a:br>
            <a:br>
              <a:rPr lang="ar-DZ" dirty="0">
                <a:solidFill>
                  <a:schemeClr val="tx1"/>
                </a:solidFill>
                <a:latin typeface="Arial" panose="020B0604020202020204" pitchFamily="34" charset="0"/>
                <a:cs typeface="Arial" panose="020B0604020202020204" pitchFamily="34" charset="0"/>
              </a:rPr>
            </a:br>
            <a:br>
              <a:rPr lang="ar-DZ" dirty="0">
                <a:solidFill>
                  <a:schemeClr val="tx1"/>
                </a:solidFill>
                <a:latin typeface="Arial" panose="020B0604020202020204" pitchFamily="34" charset="0"/>
                <a:cs typeface="Arial" panose="020B0604020202020204" pitchFamily="34" charset="0"/>
              </a:rPr>
            </a:br>
            <a:br>
              <a:rPr lang="ar-DZ" dirty="0">
                <a:solidFill>
                  <a:schemeClr val="tx1"/>
                </a:solidFill>
                <a:latin typeface="Arial" panose="020B0604020202020204" pitchFamily="34" charset="0"/>
                <a:cs typeface="Arial" panose="020B0604020202020204" pitchFamily="34" charset="0"/>
              </a:rPr>
            </a:br>
            <a:endParaRPr lang="fr-DZ" dirty="0">
              <a:solidFill>
                <a:schemeClr val="tx1"/>
              </a:solidFill>
              <a:latin typeface="Arial" panose="020B060402020202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0CDAEA95-DA01-4F05-8AF9-F33D6389B483}"/>
              </a:ext>
            </a:extLst>
          </p:cNvPr>
          <p:cNvSpPr txBox="1"/>
          <p:nvPr/>
        </p:nvSpPr>
        <p:spPr>
          <a:xfrm>
            <a:off x="5641675" y="2973237"/>
            <a:ext cx="914400" cy="914400"/>
          </a:xfrm>
          <a:prstGeom prst="rect">
            <a:avLst/>
          </a:prstGeom>
          <a:noFill/>
        </p:spPr>
        <p:txBody>
          <a:bodyPr wrap="square" rtlCol="0">
            <a:spAutoFit/>
          </a:bodyPr>
          <a:lstStyle/>
          <a:p>
            <a:endParaRPr lang="fr-DZ" dirty="0"/>
          </a:p>
        </p:txBody>
      </p:sp>
      <p:sp>
        <p:nvSpPr>
          <p:cNvPr id="4" name="ZoneTexte 3">
            <a:extLst>
              <a:ext uri="{FF2B5EF4-FFF2-40B4-BE49-F238E27FC236}">
                <a16:creationId xmlns:a16="http://schemas.microsoft.com/office/drawing/2014/main" id="{62389E1F-4566-4C58-A7C3-449FCD9062E7}"/>
              </a:ext>
            </a:extLst>
          </p:cNvPr>
          <p:cNvSpPr txBox="1"/>
          <p:nvPr/>
        </p:nvSpPr>
        <p:spPr>
          <a:xfrm>
            <a:off x="5739443" y="3429000"/>
            <a:ext cx="1794294" cy="369332"/>
          </a:xfrm>
          <a:prstGeom prst="rect">
            <a:avLst/>
          </a:prstGeom>
          <a:noFill/>
        </p:spPr>
        <p:txBody>
          <a:bodyPr wrap="square" rtlCol="0">
            <a:spAutoFit/>
          </a:bodyPr>
          <a:lstStyle/>
          <a:p>
            <a:endParaRPr lang="fr-DZ" dirty="0"/>
          </a:p>
        </p:txBody>
      </p:sp>
      <p:sp>
        <p:nvSpPr>
          <p:cNvPr id="5" name="ZoneTexte 4">
            <a:extLst>
              <a:ext uri="{FF2B5EF4-FFF2-40B4-BE49-F238E27FC236}">
                <a16:creationId xmlns:a16="http://schemas.microsoft.com/office/drawing/2014/main" id="{C58EB4B5-CC65-40D3-8768-FABBB06AD87C}"/>
              </a:ext>
            </a:extLst>
          </p:cNvPr>
          <p:cNvSpPr txBox="1"/>
          <p:nvPr/>
        </p:nvSpPr>
        <p:spPr>
          <a:xfrm>
            <a:off x="6188017" y="2345246"/>
            <a:ext cx="2587922" cy="400110"/>
          </a:xfrm>
          <a:prstGeom prst="rect">
            <a:avLst/>
          </a:prstGeom>
          <a:noFill/>
        </p:spPr>
        <p:txBody>
          <a:bodyPr wrap="square" rtlCol="0">
            <a:spAutoFit/>
          </a:bodyPr>
          <a:lstStyle/>
          <a:p>
            <a:r>
              <a:rPr lang="nn-NO" sz="2000" b="1" dirty="0">
                <a:effectLst>
                  <a:outerShdw blurRad="38100" dist="38100" dir="2700000" algn="tl">
                    <a:srgbClr val="000000">
                      <a:alpha val="43137"/>
                    </a:srgbClr>
                  </a:outerShdw>
                </a:effectLst>
              </a:rPr>
              <a:t>E</a:t>
            </a:r>
            <a:r>
              <a:rPr lang="nn-NO" sz="2000" b="1" baseline="-25000" dirty="0">
                <a:effectLst>
                  <a:outerShdw blurRad="38100" dist="38100" dir="2700000" algn="tl">
                    <a:srgbClr val="000000">
                      <a:alpha val="43137"/>
                    </a:srgbClr>
                  </a:outerShdw>
                </a:effectLst>
              </a:rPr>
              <a:t>r,c</a:t>
            </a:r>
            <a:r>
              <a:rPr lang="nn-NO" sz="2000" b="1" dirty="0">
                <a:effectLst>
                  <a:outerShdw blurRad="38100" dist="38100" dir="2700000" algn="tl">
                    <a:srgbClr val="000000">
                      <a:alpha val="43137"/>
                    </a:srgbClr>
                  </a:outerShdw>
                </a:effectLst>
              </a:rPr>
              <a:t> = (n</a:t>
            </a:r>
            <a:r>
              <a:rPr lang="nn-NO" sz="2000" b="1" baseline="-25000" dirty="0">
                <a:effectLst>
                  <a:outerShdw blurRad="38100" dist="38100" dir="2700000" algn="tl">
                    <a:srgbClr val="000000">
                      <a:alpha val="43137"/>
                    </a:srgbClr>
                  </a:outerShdw>
                </a:effectLst>
              </a:rPr>
              <a:t>r</a:t>
            </a:r>
            <a:r>
              <a:rPr lang="nn-NO" sz="2000" b="1" dirty="0">
                <a:effectLst>
                  <a:outerShdw blurRad="38100" dist="38100" dir="2700000" algn="tl">
                    <a:srgbClr val="000000">
                      <a:alpha val="43137"/>
                    </a:srgbClr>
                  </a:outerShdw>
                </a:effectLst>
              </a:rPr>
              <a:t> * n</a:t>
            </a:r>
            <a:r>
              <a:rPr lang="nn-NO" sz="2000" b="1" baseline="-25000" dirty="0">
                <a:effectLst>
                  <a:outerShdw blurRad="38100" dist="38100" dir="2700000" algn="tl">
                    <a:srgbClr val="000000">
                      <a:alpha val="43137"/>
                    </a:srgbClr>
                  </a:outerShdw>
                </a:effectLst>
              </a:rPr>
              <a:t>c</a:t>
            </a:r>
            <a:r>
              <a:rPr lang="nn-NO" sz="2000" b="1" dirty="0">
                <a:effectLst>
                  <a:outerShdw blurRad="38100" dist="38100" dir="2700000" algn="tl">
                    <a:srgbClr val="000000">
                      <a:alpha val="43137"/>
                    </a:srgbClr>
                  </a:outerShdw>
                </a:effectLst>
              </a:rPr>
              <a:t>) / n</a:t>
            </a:r>
            <a:endParaRPr lang="fr-DZ"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94574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F944A2-9827-4B52-96A1-24885AD69147}"/>
              </a:ext>
            </a:extLst>
          </p:cNvPr>
          <p:cNvSpPr>
            <a:spLocks noGrp="1"/>
          </p:cNvSpPr>
          <p:nvPr>
            <p:ph type="title"/>
          </p:nvPr>
        </p:nvSpPr>
        <p:spPr>
          <a:xfrm>
            <a:off x="602572" y="373811"/>
            <a:ext cx="8596668" cy="5871714"/>
          </a:xfrm>
        </p:spPr>
        <p:txBody>
          <a:bodyPr>
            <a:normAutofit/>
          </a:bodyPr>
          <a:lstStyle/>
          <a:p>
            <a:r>
              <a:rPr lang="fr-FR" sz="1800" dirty="0">
                <a:solidFill>
                  <a:schemeClr val="tx1"/>
                </a:solidFill>
              </a:rPr>
              <a:t>E</a:t>
            </a:r>
            <a:r>
              <a:rPr lang="fr-FR" sz="1800" baseline="-25000" dirty="0">
                <a:solidFill>
                  <a:schemeClr val="tx1"/>
                </a:solidFill>
              </a:rPr>
              <a:t>1,1</a:t>
            </a:r>
            <a:r>
              <a:rPr lang="fr-FR" sz="1800" dirty="0">
                <a:solidFill>
                  <a:schemeClr val="tx1"/>
                </a:solidFill>
              </a:rPr>
              <a:t> = (43 * 44) / 95 = 1890/95 = 19,91</a:t>
            </a:r>
            <a:br>
              <a:rPr lang="fr-FR" sz="1800" dirty="0">
                <a:solidFill>
                  <a:schemeClr val="tx1"/>
                </a:solidFill>
              </a:rPr>
            </a:br>
            <a:r>
              <a:rPr lang="fr-FR" sz="1800" dirty="0">
                <a:solidFill>
                  <a:schemeClr val="tx1"/>
                </a:solidFill>
              </a:rPr>
              <a:t>E</a:t>
            </a:r>
            <a:r>
              <a:rPr lang="fr-FR" sz="1800" baseline="-25000" dirty="0">
                <a:solidFill>
                  <a:schemeClr val="tx1"/>
                </a:solidFill>
              </a:rPr>
              <a:t>1,2</a:t>
            </a:r>
            <a:r>
              <a:rPr lang="fr-FR" sz="1800" dirty="0">
                <a:solidFill>
                  <a:schemeClr val="tx1"/>
                </a:solidFill>
              </a:rPr>
              <a:t> = (52 * 44) / 95 = 2288/95 = 24,08</a:t>
            </a:r>
            <a:br>
              <a:rPr lang="fr-FR" sz="1800" dirty="0">
                <a:solidFill>
                  <a:schemeClr val="tx1"/>
                </a:solidFill>
              </a:rPr>
            </a:br>
            <a:r>
              <a:rPr lang="fr-FR" sz="1800" dirty="0">
                <a:solidFill>
                  <a:schemeClr val="tx1"/>
                </a:solidFill>
              </a:rPr>
              <a:t>E</a:t>
            </a:r>
            <a:r>
              <a:rPr lang="fr-FR" sz="1800" baseline="-25000" dirty="0">
                <a:solidFill>
                  <a:schemeClr val="tx1"/>
                </a:solidFill>
              </a:rPr>
              <a:t>2,1</a:t>
            </a:r>
            <a:r>
              <a:rPr lang="fr-FR" sz="1800" dirty="0">
                <a:solidFill>
                  <a:schemeClr val="tx1"/>
                </a:solidFill>
              </a:rPr>
              <a:t> = (43 * 36) / 95 = 1548/95 = 16,29</a:t>
            </a:r>
            <a:br>
              <a:rPr lang="fr-FR" sz="1800" dirty="0">
                <a:solidFill>
                  <a:schemeClr val="tx1"/>
                </a:solidFill>
              </a:rPr>
            </a:br>
            <a:r>
              <a:rPr lang="fr-FR" sz="1800" dirty="0">
                <a:solidFill>
                  <a:schemeClr val="tx1"/>
                </a:solidFill>
              </a:rPr>
              <a:t>E</a:t>
            </a:r>
            <a:r>
              <a:rPr lang="fr-FR" sz="1800" baseline="-25000" dirty="0">
                <a:solidFill>
                  <a:schemeClr val="tx1"/>
                </a:solidFill>
              </a:rPr>
              <a:t>2,2</a:t>
            </a:r>
            <a:r>
              <a:rPr lang="fr-FR" sz="1800" dirty="0">
                <a:solidFill>
                  <a:schemeClr val="tx1"/>
                </a:solidFill>
              </a:rPr>
              <a:t> = (52 * 36) / 1000 = 1872/95 = 19,70</a:t>
            </a:r>
            <a:br>
              <a:rPr lang="fr-FR" sz="1800" dirty="0">
                <a:solidFill>
                  <a:schemeClr val="tx1"/>
                </a:solidFill>
              </a:rPr>
            </a:br>
            <a:r>
              <a:rPr lang="fr-FR" sz="1800" dirty="0">
                <a:solidFill>
                  <a:schemeClr val="tx1"/>
                </a:solidFill>
              </a:rPr>
              <a:t>E</a:t>
            </a:r>
            <a:r>
              <a:rPr lang="fr-FR" sz="1800" baseline="-25000" dirty="0">
                <a:solidFill>
                  <a:schemeClr val="tx1"/>
                </a:solidFill>
              </a:rPr>
              <a:t>3,1</a:t>
            </a:r>
            <a:r>
              <a:rPr lang="fr-FR" sz="1800" dirty="0">
                <a:solidFill>
                  <a:schemeClr val="tx1"/>
                </a:solidFill>
              </a:rPr>
              <a:t> = (43 * 15) / 95    = 645/95 = 6,78</a:t>
            </a:r>
            <a:br>
              <a:rPr lang="fr-FR" sz="1800" dirty="0">
                <a:solidFill>
                  <a:schemeClr val="tx1"/>
                </a:solidFill>
              </a:rPr>
            </a:br>
            <a:r>
              <a:rPr lang="fr-FR" sz="1800" dirty="0">
                <a:solidFill>
                  <a:schemeClr val="tx1"/>
                </a:solidFill>
              </a:rPr>
              <a:t>E</a:t>
            </a:r>
            <a:r>
              <a:rPr lang="fr-FR" sz="1800" baseline="-25000" dirty="0">
                <a:solidFill>
                  <a:schemeClr val="tx1"/>
                </a:solidFill>
              </a:rPr>
              <a:t>3,2</a:t>
            </a:r>
            <a:r>
              <a:rPr lang="fr-FR" sz="1800" dirty="0">
                <a:solidFill>
                  <a:schemeClr val="tx1"/>
                </a:solidFill>
              </a:rPr>
              <a:t> = (52 * 15) / 95    = 780/95 = 8,21</a:t>
            </a:r>
            <a:br>
              <a:rPr lang="fr-FR" sz="1800" dirty="0">
                <a:solidFill>
                  <a:schemeClr val="tx1"/>
                </a:solidFill>
              </a:rPr>
            </a:br>
            <a:br>
              <a:rPr lang="ar-DZ" sz="1800" dirty="0">
                <a:solidFill>
                  <a:schemeClr val="tx1"/>
                </a:solidFill>
              </a:rPr>
            </a:br>
            <a:br>
              <a:rPr lang="ar-DZ" sz="1800" dirty="0">
                <a:solidFill>
                  <a:schemeClr val="tx1"/>
                </a:solidFill>
              </a:rPr>
            </a:br>
            <a:br>
              <a:rPr lang="ar-DZ" sz="1800" dirty="0">
                <a:solidFill>
                  <a:schemeClr val="tx1"/>
                </a:solidFill>
              </a:rPr>
            </a:br>
            <a:endParaRPr lang="fr-DZ" sz="1800" dirty="0">
              <a:solidFill>
                <a:schemeClr val="tx1"/>
              </a:solidFill>
            </a:endParaRPr>
          </a:p>
        </p:txBody>
      </p:sp>
      <p:graphicFrame>
        <p:nvGraphicFramePr>
          <p:cNvPr id="3" name="Tableau 3">
            <a:extLst>
              <a:ext uri="{FF2B5EF4-FFF2-40B4-BE49-F238E27FC236}">
                <a16:creationId xmlns:a16="http://schemas.microsoft.com/office/drawing/2014/main" id="{47A8ACA8-171C-435A-AB4D-CBB0E799B686}"/>
              </a:ext>
            </a:extLst>
          </p:cNvPr>
          <p:cNvGraphicFramePr>
            <a:graphicFrameLocks noGrp="1"/>
          </p:cNvGraphicFramePr>
          <p:nvPr>
            <p:extLst>
              <p:ext uri="{D42A27DB-BD31-4B8C-83A1-F6EECF244321}">
                <p14:modId xmlns:p14="http://schemas.microsoft.com/office/powerpoint/2010/main" val="3978712290"/>
              </p:ext>
            </p:extLst>
          </p:nvPr>
        </p:nvGraphicFramePr>
        <p:xfrm>
          <a:off x="885645" y="3089054"/>
          <a:ext cx="8079261" cy="1656080"/>
        </p:xfrm>
        <a:graphic>
          <a:graphicData uri="http://schemas.openxmlformats.org/drawingml/2006/table">
            <a:tbl>
              <a:tblPr firstRow="1" bandRow="1">
                <a:tableStyleId>{5C22544A-7EE6-4342-B048-85BDC9FD1C3A}</a:tableStyleId>
              </a:tblPr>
              <a:tblGrid>
                <a:gridCol w="1983261">
                  <a:extLst>
                    <a:ext uri="{9D8B030D-6E8A-4147-A177-3AD203B41FA5}">
                      <a16:colId xmlns:a16="http://schemas.microsoft.com/office/drawing/2014/main" val="2880691670"/>
                    </a:ext>
                  </a:extLst>
                </a:gridCol>
                <a:gridCol w="2032000">
                  <a:extLst>
                    <a:ext uri="{9D8B030D-6E8A-4147-A177-3AD203B41FA5}">
                      <a16:colId xmlns:a16="http://schemas.microsoft.com/office/drawing/2014/main" val="3487183326"/>
                    </a:ext>
                  </a:extLst>
                </a:gridCol>
                <a:gridCol w="2032000">
                  <a:extLst>
                    <a:ext uri="{9D8B030D-6E8A-4147-A177-3AD203B41FA5}">
                      <a16:colId xmlns:a16="http://schemas.microsoft.com/office/drawing/2014/main" val="2199401181"/>
                    </a:ext>
                  </a:extLst>
                </a:gridCol>
                <a:gridCol w="2032000">
                  <a:extLst>
                    <a:ext uri="{9D8B030D-6E8A-4147-A177-3AD203B41FA5}">
                      <a16:colId xmlns:a16="http://schemas.microsoft.com/office/drawing/2014/main" val="4187916742"/>
                    </a:ext>
                  </a:extLst>
                </a:gridCol>
              </a:tblGrid>
              <a:tr h="370840">
                <a:tc>
                  <a:txBody>
                    <a:bodyPr/>
                    <a:lstStyle/>
                    <a:p>
                      <a:pPr algn="r"/>
                      <a:r>
                        <a:rPr lang="ar-DZ" dirty="0"/>
                        <a:t>المجموع</a:t>
                      </a:r>
                      <a:endParaRPr lang="fr-DZ" dirty="0"/>
                    </a:p>
                  </a:txBody>
                  <a:tcPr/>
                </a:tc>
                <a:tc>
                  <a:txBody>
                    <a:bodyPr/>
                    <a:lstStyle/>
                    <a:p>
                      <a:pPr algn="r"/>
                      <a:r>
                        <a:rPr lang="ar-DZ" dirty="0"/>
                        <a:t>نساء</a:t>
                      </a:r>
                      <a:endParaRPr lang="fr-DZ" dirty="0"/>
                    </a:p>
                  </a:txBody>
                  <a:tcPr/>
                </a:tc>
                <a:tc>
                  <a:txBody>
                    <a:bodyPr/>
                    <a:lstStyle/>
                    <a:p>
                      <a:pPr algn="r"/>
                      <a:r>
                        <a:rPr lang="ar-DZ" dirty="0"/>
                        <a:t>رجال</a:t>
                      </a:r>
                      <a:endParaRPr lang="fr-DZ" dirty="0"/>
                    </a:p>
                  </a:txBody>
                  <a:tcPr/>
                </a:tc>
                <a:tc>
                  <a:txBody>
                    <a:bodyPr/>
                    <a:lstStyle/>
                    <a:p>
                      <a:endParaRPr lang="fr-DZ" dirty="0"/>
                    </a:p>
                  </a:txBody>
                  <a:tcPr/>
                </a:tc>
                <a:extLst>
                  <a:ext uri="{0D108BD9-81ED-4DB2-BD59-A6C34878D82A}">
                    <a16:rowId xmlns:a16="http://schemas.microsoft.com/office/drawing/2014/main" val="3934900229"/>
                  </a:ext>
                </a:extLst>
              </a:tr>
              <a:tr h="370840">
                <a:tc>
                  <a:txBody>
                    <a:bodyPr/>
                    <a:lstStyle/>
                    <a:p>
                      <a:pPr algn="ctr"/>
                      <a:r>
                        <a:rPr lang="ar-DZ" dirty="0"/>
                        <a:t>44</a:t>
                      </a:r>
                    </a:p>
                    <a:p>
                      <a:pPr algn="ctr"/>
                      <a:r>
                        <a:rPr lang="ar-DZ" dirty="0"/>
                        <a:t>36</a:t>
                      </a:r>
                    </a:p>
                    <a:p>
                      <a:pPr algn="ctr"/>
                      <a:r>
                        <a:rPr lang="ar-DZ" dirty="0"/>
                        <a:t>15</a:t>
                      </a:r>
                      <a:endParaRPr lang="fr-DZ" dirty="0"/>
                    </a:p>
                  </a:txBody>
                  <a:tcPr/>
                </a:tc>
                <a:tc>
                  <a:txBody>
                    <a:bodyPr/>
                    <a:lstStyle/>
                    <a:p>
                      <a:pPr algn="ctr"/>
                      <a:r>
                        <a:rPr lang="ar-DZ" dirty="0"/>
                        <a:t>32(24,08)</a:t>
                      </a:r>
                    </a:p>
                    <a:p>
                      <a:pPr algn="ctr"/>
                      <a:r>
                        <a:rPr lang="ar-DZ" dirty="0"/>
                        <a:t>14(19,70)</a:t>
                      </a:r>
                    </a:p>
                    <a:p>
                      <a:pPr algn="ctr"/>
                      <a:r>
                        <a:rPr lang="ar-DZ" dirty="0"/>
                        <a:t>6(8,21</a:t>
                      </a:r>
                      <a:endParaRPr lang="fr-DZ" dirty="0"/>
                    </a:p>
                  </a:txBody>
                  <a:tcPr/>
                </a:tc>
                <a:tc>
                  <a:txBody>
                    <a:bodyPr/>
                    <a:lstStyle/>
                    <a:p>
                      <a:pPr algn="ctr"/>
                      <a:r>
                        <a:rPr lang="ar-DZ" dirty="0"/>
                        <a:t>12( 19,91)</a:t>
                      </a:r>
                    </a:p>
                    <a:p>
                      <a:pPr algn="ctr"/>
                      <a:r>
                        <a:rPr lang="ar-DZ" dirty="0"/>
                        <a:t>22(16,29)</a:t>
                      </a:r>
                    </a:p>
                    <a:p>
                      <a:pPr algn="ctr"/>
                      <a:r>
                        <a:rPr lang="ar-DZ" dirty="0"/>
                        <a:t>9(6,78)</a:t>
                      </a:r>
                      <a:endParaRPr lang="fr-DZ" dirty="0"/>
                    </a:p>
                  </a:txBody>
                  <a:tcPr/>
                </a:tc>
                <a:tc>
                  <a:txBody>
                    <a:bodyPr/>
                    <a:lstStyle/>
                    <a:p>
                      <a:pPr algn="r"/>
                      <a:r>
                        <a:rPr lang="ar-DZ" dirty="0"/>
                        <a:t>مدير ناجح</a:t>
                      </a:r>
                    </a:p>
                    <a:p>
                      <a:pPr algn="r"/>
                      <a:r>
                        <a:rPr lang="ar-DZ" dirty="0"/>
                        <a:t>مدير متوسط</a:t>
                      </a:r>
                    </a:p>
                    <a:p>
                      <a:pPr algn="r"/>
                      <a:r>
                        <a:rPr lang="ar-DZ" dirty="0"/>
                        <a:t>مدير غير ناجح</a:t>
                      </a:r>
                      <a:endParaRPr lang="fr-DZ" dirty="0"/>
                    </a:p>
                  </a:txBody>
                  <a:tcPr/>
                </a:tc>
                <a:extLst>
                  <a:ext uri="{0D108BD9-81ED-4DB2-BD59-A6C34878D82A}">
                    <a16:rowId xmlns:a16="http://schemas.microsoft.com/office/drawing/2014/main" val="1581475138"/>
                  </a:ext>
                </a:extLst>
              </a:tr>
              <a:tr h="370840">
                <a:tc>
                  <a:txBody>
                    <a:bodyPr/>
                    <a:lstStyle/>
                    <a:p>
                      <a:pPr algn="ctr"/>
                      <a:r>
                        <a:rPr lang="ar-DZ" dirty="0"/>
                        <a:t>95</a:t>
                      </a:r>
                      <a:endParaRPr lang="fr-DZ" dirty="0"/>
                    </a:p>
                  </a:txBody>
                  <a:tcPr/>
                </a:tc>
                <a:tc>
                  <a:txBody>
                    <a:bodyPr/>
                    <a:lstStyle/>
                    <a:p>
                      <a:pPr algn="ctr"/>
                      <a:r>
                        <a:rPr lang="ar-DZ" dirty="0"/>
                        <a:t>52</a:t>
                      </a:r>
                      <a:endParaRPr lang="fr-DZ" dirty="0"/>
                    </a:p>
                  </a:txBody>
                  <a:tcPr/>
                </a:tc>
                <a:tc>
                  <a:txBody>
                    <a:bodyPr/>
                    <a:lstStyle/>
                    <a:p>
                      <a:pPr algn="ctr"/>
                      <a:r>
                        <a:rPr lang="ar-DZ" dirty="0"/>
                        <a:t>43</a:t>
                      </a:r>
                      <a:endParaRPr lang="fr-DZ" dirty="0"/>
                    </a:p>
                  </a:txBody>
                  <a:tcPr/>
                </a:tc>
                <a:tc>
                  <a:txBody>
                    <a:bodyPr/>
                    <a:lstStyle/>
                    <a:p>
                      <a:pPr algn="r"/>
                      <a:r>
                        <a:rPr lang="ar-DZ" dirty="0"/>
                        <a:t>المجموع</a:t>
                      </a:r>
                      <a:endParaRPr lang="fr-DZ" dirty="0"/>
                    </a:p>
                  </a:txBody>
                  <a:tcPr/>
                </a:tc>
                <a:extLst>
                  <a:ext uri="{0D108BD9-81ED-4DB2-BD59-A6C34878D82A}">
                    <a16:rowId xmlns:a16="http://schemas.microsoft.com/office/drawing/2014/main" val="3396276421"/>
                  </a:ext>
                </a:extLst>
              </a:tr>
            </a:tbl>
          </a:graphicData>
        </a:graphic>
      </p:graphicFrame>
      <p:sp>
        <p:nvSpPr>
          <p:cNvPr id="5" name="ZoneTexte 4">
            <a:extLst>
              <a:ext uri="{FF2B5EF4-FFF2-40B4-BE49-F238E27FC236}">
                <a16:creationId xmlns:a16="http://schemas.microsoft.com/office/drawing/2014/main" id="{986D4DD1-2816-47E1-A0C1-193F337993CB}"/>
              </a:ext>
            </a:extLst>
          </p:cNvPr>
          <p:cNvSpPr txBox="1"/>
          <p:nvPr/>
        </p:nvSpPr>
        <p:spPr>
          <a:xfrm>
            <a:off x="1167442" y="4894053"/>
            <a:ext cx="7797464" cy="923330"/>
          </a:xfrm>
          <a:prstGeom prst="rect">
            <a:avLst/>
          </a:prstGeom>
          <a:noFill/>
        </p:spPr>
        <p:txBody>
          <a:bodyPr wrap="square" rtlCol="0">
            <a:spAutoFit/>
          </a:bodyPr>
          <a:lstStyle/>
          <a:p>
            <a:pPr algn="r" rtl="1"/>
            <a:r>
              <a:rPr lang="ar-DZ" dirty="0"/>
              <a:t>نلاحظ أن التكرارات المتوقعة ( التي حسبناها) وضعناها بين قوسين ، بمعنى أن كل خانة أصبحت تحتوي علة قيمة ملاحظة وقيمة متوقعة. وبالتاي نأتي إلى مرحلة  حساب </a:t>
            </a:r>
            <a:r>
              <a:rPr lang="ar-DZ" dirty="0" err="1"/>
              <a:t>كا</a:t>
            </a:r>
            <a:r>
              <a:rPr lang="ar-DZ" dirty="0"/>
              <a:t> تربيع بما أنه أصبح لدينا ما نحتاجه من بيانات ملاحظة ومتوقعة.</a:t>
            </a:r>
            <a:endParaRPr lang="fr-DZ" dirty="0"/>
          </a:p>
        </p:txBody>
      </p:sp>
      <p:sp>
        <p:nvSpPr>
          <p:cNvPr id="7" name="ZoneTexte 6">
            <a:extLst>
              <a:ext uri="{FF2B5EF4-FFF2-40B4-BE49-F238E27FC236}">
                <a16:creationId xmlns:a16="http://schemas.microsoft.com/office/drawing/2014/main" id="{DA0DB6AC-0925-4C22-A0BC-906F0554F212}"/>
              </a:ext>
            </a:extLst>
          </p:cNvPr>
          <p:cNvSpPr txBox="1"/>
          <p:nvPr/>
        </p:nvSpPr>
        <p:spPr>
          <a:xfrm>
            <a:off x="2438400" y="2385975"/>
            <a:ext cx="6319472" cy="369332"/>
          </a:xfrm>
          <a:prstGeom prst="rect">
            <a:avLst/>
          </a:prstGeom>
          <a:noFill/>
        </p:spPr>
        <p:txBody>
          <a:bodyPr wrap="square" rtlCol="0">
            <a:spAutoFit/>
          </a:bodyPr>
          <a:lstStyle/>
          <a:p>
            <a:pPr algn="r"/>
            <a:r>
              <a:rPr lang="ar-DZ" dirty="0"/>
              <a:t>وعليه فإن الجدول الأول يتحول إلى الصورة التالة</a:t>
            </a:r>
            <a:endParaRPr lang="fr-DZ" dirty="0"/>
          </a:p>
        </p:txBody>
      </p:sp>
    </p:spTree>
    <p:extLst>
      <p:ext uri="{BB962C8B-B14F-4D97-AF65-F5344CB8AC3E}">
        <p14:creationId xmlns:p14="http://schemas.microsoft.com/office/powerpoint/2010/main" val="775104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D848AE-84AB-4423-B499-1962BBA7772C}"/>
              </a:ext>
            </a:extLst>
          </p:cNvPr>
          <p:cNvSpPr>
            <a:spLocks noGrp="1"/>
          </p:cNvSpPr>
          <p:nvPr>
            <p:ph type="title"/>
          </p:nvPr>
        </p:nvSpPr>
        <p:spPr>
          <a:xfrm>
            <a:off x="677334" y="609599"/>
            <a:ext cx="8596668" cy="5354129"/>
          </a:xfrm>
        </p:spPr>
        <p:txBody>
          <a:bodyPr>
            <a:normAutofit/>
          </a:bodyPr>
          <a:lstStyle/>
          <a:p>
            <a:r>
              <a:rPr lang="el-GR" sz="2000" dirty="0">
                <a:solidFill>
                  <a:schemeClr val="tx1"/>
                </a:solidFill>
              </a:rPr>
              <a:t>Χ</a:t>
            </a:r>
            <a:r>
              <a:rPr lang="el-GR" sz="2000" baseline="30000" dirty="0">
                <a:solidFill>
                  <a:schemeClr val="tx1"/>
                </a:solidFill>
              </a:rPr>
              <a:t>2</a:t>
            </a:r>
            <a:r>
              <a:rPr lang="el-GR" sz="2000" dirty="0">
                <a:solidFill>
                  <a:schemeClr val="tx1"/>
                </a:solidFill>
              </a:rPr>
              <a:t> = Σ [ (</a:t>
            </a:r>
            <a:r>
              <a:rPr lang="fr-FR" sz="2000" dirty="0" err="1">
                <a:solidFill>
                  <a:schemeClr val="tx1"/>
                </a:solidFill>
              </a:rPr>
              <a:t>O</a:t>
            </a:r>
            <a:r>
              <a:rPr lang="fr-FR" sz="2000" baseline="-25000" dirty="0" err="1">
                <a:solidFill>
                  <a:schemeClr val="tx1"/>
                </a:solidFill>
              </a:rPr>
              <a:t>r,c</a:t>
            </a:r>
            <a:r>
              <a:rPr lang="fr-FR" sz="2000" dirty="0">
                <a:solidFill>
                  <a:schemeClr val="tx1"/>
                </a:solidFill>
              </a:rPr>
              <a:t> - </a:t>
            </a:r>
            <a:r>
              <a:rPr lang="fr-FR" sz="2000" dirty="0" err="1">
                <a:solidFill>
                  <a:schemeClr val="tx1"/>
                </a:solidFill>
              </a:rPr>
              <a:t>E</a:t>
            </a:r>
            <a:r>
              <a:rPr lang="fr-FR" sz="2000" baseline="-25000" dirty="0" err="1">
                <a:solidFill>
                  <a:schemeClr val="tx1"/>
                </a:solidFill>
              </a:rPr>
              <a:t>r,c</a:t>
            </a:r>
            <a:r>
              <a:rPr lang="fr-FR" sz="2000" dirty="0">
                <a:solidFill>
                  <a:schemeClr val="tx1"/>
                </a:solidFill>
              </a:rPr>
              <a:t>)</a:t>
            </a:r>
            <a:r>
              <a:rPr lang="fr-FR" sz="2000" baseline="30000" dirty="0">
                <a:solidFill>
                  <a:schemeClr val="tx1"/>
                </a:solidFill>
              </a:rPr>
              <a:t>2</a:t>
            </a:r>
            <a:r>
              <a:rPr lang="fr-FR" sz="2000" dirty="0">
                <a:solidFill>
                  <a:schemeClr val="tx1"/>
                </a:solidFill>
              </a:rPr>
              <a:t> / </a:t>
            </a:r>
            <a:r>
              <a:rPr lang="fr-FR" sz="2000" dirty="0" err="1">
                <a:solidFill>
                  <a:schemeClr val="tx1"/>
                </a:solidFill>
              </a:rPr>
              <a:t>E</a:t>
            </a:r>
            <a:r>
              <a:rPr lang="fr-FR" sz="2000" baseline="-25000" dirty="0" err="1">
                <a:solidFill>
                  <a:schemeClr val="tx1"/>
                </a:solidFill>
              </a:rPr>
              <a:t>r,c</a:t>
            </a:r>
            <a:r>
              <a:rPr lang="fr-FR" sz="2000" dirty="0">
                <a:solidFill>
                  <a:schemeClr val="tx1"/>
                </a:solidFill>
              </a:rPr>
              <a:t> ] </a:t>
            </a:r>
            <a:br>
              <a:rPr lang="fr-FR" sz="2000" dirty="0">
                <a:solidFill>
                  <a:schemeClr val="tx1"/>
                </a:solidFill>
              </a:rPr>
            </a:br>
            <a:br>
              <a:rPr lang="fr-FR" sz="2000" dirty="0">
                <a:solidFill>
                  <a:schemeClr val="tx1"/>
                </a:solidFill>
              </a:rPr>
            </a:br>
            <a:r>
              <a:rPr lang="el-GR" sz="2000" dirty="0">
                <a:solidFill>
                  <a:schemeClr val="tx1"/>
                </a:solidFill>
              </a:rPr>
              <a:t>Χ</a:t>
            </a:r>
            <a:r>
              <a:rPr lang="el-GR" sz="2000" baseline="30000" dirty="0">
                <a:solidFill>
                  <a:schemeClr val="tx1"/>
                </a:solidFill>
              </a:rPr>
              <a:t>2</a:t>
            </a:r>
            <a:r>
              <a:rPr lang="el-GR" sz="2000" dirty="0">
                <a:solidFill>
                  <a:schemeClr val="tx1"/>
                </a:solidFill>
              </a:rPr>
              <a:t> = (</a:t>
            </a:r>
            <a:r>
              <a:rPr lang="fr-FR" sz="2000" dirty="0">
                <a:solidFill>
                  <a:schemeClr val="tx1"/>
                </a:solidFill>
              </a:rPr>
              <a:t>12</a:t>
            </a:r>
            <a:r>
              <a:rPr lang="el-GR" sz="2000" dirty="0">
                <a:solidFill>
                  <a:schemeClr val="tx1"/>
                </a:solidFill>
              </a:rPr>
              <a:t> – </a:t>
            </a:r>
            <a:r>
              <a:rPr lang="fr-FR" sz="2000" dirty="0">
                <a:solidFill>
                  <a:schemeClr val="tx1"/>
                </a:solidFill>
              </a:rPr>
              <a:t>19,91</a:t>
            </a:r>
            <a:r>
              <a:rPr lang="el-GR" sz="2000" dirty="0">
                <a:solidFill>
                  <a:schemeClr val="tx1"/>
                </a:solidFill>
              </a:rPr>
              <a:t>)</a:t>
            </a:r>
            <a:r>
              <a:rPr lang="el-GR" sz="2000" baseline="30000" dirty="0">
                <a:solidFill>
                  <a:schemeClr val="tx1"/>
                </a:solidFill>
              </a:rPr>
              <a:t>2</a:t>
            </a:r>
            <a:r>
              <a:rPr lang="el-GR" sz="2000" dirty="0">
                <a:solidFill>
                  <a:schemeClr val="tx1"/>
                </a:solidFill>
              </a:rPr>
              <a:t>/</a:t>
            </a:r>
            <a:r>
              <a:rPr lang="fr-FR" sz="2000" dirty="0">
                <a:solidFill>
                  <a:schemeClr val="tx1"/>
                </a:solidFill>
              </a:rPr>
              <a:t>19,91</a:t>
            </a:r>
            <a:r>
              <a:rPr lang="el-GR" sz="2000" dirty="0">
                <a:solidFill>
                  <a:schemeClr val="tx1"/>
                </a:solidFill>
              </a:rPr>
              <a:t> + (</a:t>
            </a:r>
            <a:r>
              <a:rPr lang="fr-FR" sz="2000" dirty="0">
                <a:solidFill>
                  <a:schemeClr val="tx1"/>
                </a:solidFill>
              </a:rPr>
              <a:t>32</a:t>
            </a:r>
            <a:r>
              <a:rPr lang="el-GR" sz="2000" dirty="0">
                <a:solidFill>
                  <a:schemeClr val="tx1"/>
                </a:solidFill>
              </a:rPr>
              <a:t> – </a:t>
            </a:r>
            <a:r>
              <a:rPr lang="fr-FR" sz="2000" dirty="0">
                <a:solidFill>
                  <a:schemeClr val="tx1"/>
                </a:solidFill>
              </a:rPr>
              <a:t>24,08</a:t>
            </a:r>
            <a:r>
              <a:rPr lang="el-GR" sz="2000" dirty="0">
                <a:solidFill>
                  <a:schemeClr val="tx1"/>
                </a:solidFill>
              </a:rPr>
              <a:t>)</a:t>
            </a:r>
            <a:r>
              <a:rPr lang="el-GR" sz="2000" baseline="30000" dirty="0">
                <a:solidFill>
                  <a:schemeClr val="tx1"/>
                </a:solidFill>
              </a:rPr>
              <a:t>2</a:t>
            </a:r>
            <a:r>
              <a:rPr lang="el-GR" sz="2000" dirty="0">
                <a:solidFill>
                  <a:schemeClr val="tx1"/>
                </a:solidFill>
              </a:rPr>
              <a:t>/</a:t>
            </a:r>
            <a:r>
              <a:rPr lang="fr-FR" sz="2000" dirty="0">
                <a:solidFill>
                  <a:schemeClr val="tx1"/>
                </a:solidFill>
              </a:rPr>
              <a:t>24,08</a:t>
            </a:r>
            <a:r>
              <a:rPr lang="el-GR" sz="2000" dirty="0">
                <a:solidFill>
                  <a:schemeClr val="tx1"/>
                </a:solidFill>
              </a:rPr>
              <a:t> + (</a:t>
            </a:r>
            <a:r>
              <a:rPr lang="fr-FR" sz="2000" dirty="0">
                <a:solidFill>
                  <a:schemeClr val="tx1"/>
                </a:solidFill>
              </a:rPr>
              <a:t>22</a:t>
            </a:r>
            <a:r>
              <a:rPr lang="el-GR" sz="2000" dirty="0">
                <a:solidFill>
                  <a:schemeClr val="tx1"/>
                </a:solidFill>
              </a:rPr>
              <a:t> – </a:t>
            </a:r>
            <a:r>
              <a:rPr lang="fr-FR" sz="2000" dirty="0">
                <a:solidFill>
                  <a:schemeClr val="tx1"/>
                </a:solidFill>
              </a:rPr>
              <a:t>16,29</a:t>
            </a:r>
            <a:r>
              <a:rPr lang="el-GR" sz="2000" dirty="0">
                <a:solidFill>
                  <a:schemeClr val="tx1"/>
                </a:solidFill>
              </a:rPr>
              <a:t>)</a:t>
            </a:r>
            <a:r>
              <a:rPr lang="el-GR" sz="2000" baseline="30000" dirty="0">
                <a:solidFill>
                  <a:schemeClr val="tx1"/>
                </a:solidFill>
              </a:rPr>
              <a:t>2</a:t>
            </a:r>
            <a:r>
              <a:rPr lang="el-GR" sz="2000" dirty="0">
                <a:solidFill>
                  <a:schemeClr val="tx1"/>
                </a:solidFill>
              </a:rPr>
              <a:t>/</a:t>
            </a:r>
            <a:r>
              <a:rPr lang="fr-FR" sz="2000" dirty="0">
                <a:solidFill>
                  <a:schemeClr val="tx1"/>
                </a:solidFill>
              </a:rPr>
              <a:t>16,29</a:t>
            </a:r>
            <a:br>
              <a:rPr lang="el-GR" sz="2000" dirty="0">
                <a:solidFill>
                  <a:schemeClr val="tx1"/>
                </a:solidFill>
              </a:rPr>
            </a:br>
            <a:r>
              <a:rPr lang="el-GR" sz="2000" dirty="0">
                <a:solidFill>
                  <a:schemeClr val="tx1"/>
                </a:solidFill>
              </a:rPr>
              <a:t>    + (</a:t>
            </a:r>
            <a:r>
              <a:rPr lang="fr-FR" sz="2000" dirty="0">
                <a:solidFill>
                  <a:schemeClr val="tx1"/>
                </a:solidFill>
              </a:rPr>
              <a:t>14</a:t>
            </a:r>
            <a:r>
              <a:rPr lang="el-GR" sz="2000" dirty="0">
                <a:solidFill>
                  <a:schemeClr val="tx1"/>
                </a:solidFill>
              </a:rPr>
              <a:t> – </a:t>
            </a:r>
            <a:r>
              <a:rPr lang="fr-FR" sz="2000" dirty="0">
                <a:solidFill>
                  <a:schemeClr val="tx1"/>
                </a:solidFill>
              </a:rPr>
              <a:t>19,7</a:t>
            </a:r>
            <a:r>
              <a:rPr lang="el-GR" sz="2000" dirty="0">
                <a:solidFill>
                  <a:schemeClr val="tx1"/>
                </a:solidFill>
              </a:rPr>
              <a:t>)</a:t>
            </a:r>
            <a:r>
              <a:rPr lang="el-GR" sz="2000" baseline="30000" dirty="0">
                <a:solidFill>
                  <a:schemeClr val="tx1"/>
                </a:solidFill>
              </a:rPr>
              <a:t>2</a:t>
            </a:r>
            <a:r>
              <a:rPr lang="el-GR" sz="2000" dirty="0">
                <a:solidFill>
                  <a:schemeClr val="tx1"/>
                </a:solidFill>
              </a:rPr>
              <a:t>/</a:t>
            </a:r>
            <a:r>
              <a:rPr lang="fr-FR" sz="2000" dirty="0">
                <a:solidFill>
                  <a:schemeClr val="tx1"/>
                </a:solidFill>
              </a:rPr>
              <a:t>19,7</a:t>
            </a:r>
            <a:r>
              <a:rPr lang="el-GR" sz="2000" dirty="0">
                <a:solidFill>
                  <a:schemeClr val="tx1"/>
                </a:solidFill>
              </a:rPr>
              <a:t> + (</a:t>
            </a:r>
            <a:r>
              <a:rPr lang="fr-FR" sz="2000" dirty="0">
                <a:solidFill>
                  <a:schemeClr val="tx1"/>
                </a:solidFill>
              </a:rPr>
              <a:t>9</a:t>
            </a:r>
            <a:r>
              <a:rPr lang="el-GR" sz="2000" dirty="0">
                <a:solidFill>
                  <a:schemeClr val="tx1"/>
                </a:solidFill>
              </a:rPr>
              <a:t> – </a:t>
            </a:r>
            <a:r>
              <a:rPr lang="fr-FR" sz="2000" dirty="0">
                <a:solidFill>
                  <a:schemeClr val="tx1"/>
                </a:solidFill>
              </a:rPr>
              <a:t>6,78</a:t>
            </a:r>
            <a:r>
              <a:rPr lang="el-GR" sz="2000" dirty="0">
                <a:solidFill>
                  <a:schemeClr val="tx1"/>
                </a:solidFill>
              </a:rPr>
              <a:t>)</a:t>
            </a:r>
            <a:r>
              <a:rPr lang="el-GR" sz="2000" baseline="30000" dirty="0">
                <a:solidFill>
                  <a:schemeClr val="tx1"/>
                </a:solidFill>
              </a:rPr>
              <a:t>2</a:t>
            </a:r>
            <a:r>
              <a:rPr lang="el-GR" sz="2000" dirty="0">
                <a:solidFill>
                  <a:schemeClr val="tx1"/>
                </a:solidFill>
              </a:rPr>
              <a:t>/</a:t>
            </a:r>
            <a:r>
              <a:rPr lang="fr-FR" sz="2000" dirty="0">
                <a:solidFill>
                  <a:schemeClr val="tx1"/>
                </a:solidFill>
              </a:rPr>
              <a:t>6,78</a:t>
            </a:r>
            <a:r>
              <a:rPr lang="el-GR" sz="2000" dirty="0">
                <a:solidFill>
                  <a:schemeClr val="tx1"/>
                </a:solidFill>
              </a:rPr>
              <a:t> + (</a:t>
            </a:r>
            <a:r>
              <a:rPr lang="fr-FR" sz="2000" dirty="0">
                <a:solidFill>
                  <a:schemeClr val="tx1"/>
                </a:solidFill>
              </a:rPr>
              <a:t>6</a:t>
            </a:r>
            <a:r>
              <a:rPr lang="el-GR" sz="2000" dirty="0">
                <a:solidFill>
                  <a:schemeClr val="tx1"/>
                </a:solidFill>
              </a:rPr>
              <a:t> – </a:t>
            </a:r>
            <a:r>
              <a:rPr lang="fr-FR" sz="2000" dirty="0">
                <a:solidFill>
                  <a:schemeClr val="tx1"/>
                </a:solidFill>
              </a:rPr>
              <a:t>8,21</a:t>
            </a:r>
            <a:r>
              <a:rPr lang="el-GR" sz="2000" dirty="0">
                <a:solidFill>
                  <a:schemeClr val="tx1"/>
                </a:solidFill>
              </a:rPr>
              <a:t>)</a:t>
            </a:r>
            <a:r>
              <a:rPr lang="el-GR" sz="2000" baseline="30000" dirty="0">
                <a:solidFill>
                  <a:schemeClr val="tx1"/>
                </a:solidFill>
              </a:rPr>
              <a:t>2</a:t>
            </a:r>
            <a:r>
              <a:rPr lang="el-GR" sz="2000" dirty="0">
                <a:solidFill>
                  <a:schemeClr val="tx1"/>
                </a:solidFill>
              </a:rPr>
              <a:t>/</a:t>
            </a:r>
            <a:r>
              <a:rPr lang="fr-FR" sz="2000" dirty="0">
                <a:solidFill>
                  <a:schemeClr val="tx1"/>
                </a:solidFill>
              </a:rPr>
              <a:t>8,21</a:t>
            </a:r>
            <a:br>
              <a:rPr lang="el-GR" sz="2000" dirty="0">
                <a:solidFill>
                  <a:schemeClr val="tx1"/>
                </a:solidFill>
              </a:rPr>
            </a:br>
            <a:r>
              <a:rPr lang="el-GR" sz="2000" dirty="0">
                <a:solidFill>
                  <a:schemeClr val="tx1"/>
                </a:solidFill>
              </a:rPr>
              <a:t>Χ</a:t>
            </a:r>
            <a:r>
              <a:rPr lang="el-GR" sz="2000" baseline="30000" dirty="0">
                <a:solidFill>
                  <a:schemeClr val="tx1"/>
                </a:solidFill>
              </a:rPr>
              <a:t>2</a:t>
            </a:r>
            <a:r>
              <a:rPr lang="el-GR" sz="2000" dirty="0">
                <a:solidFill>
                  <a:schemeClr val="tx1"/>
                </a:solidFill>
              </a:rPr>
              <a:t> = </a:t>
            </a:r>
            <a:r>
              <a:rPr lang="fr-FR" sz="2000" dirty="0">
                <a:solidFill>
                  <a:schemeClr val="tx1"/>
                </a:solidFill>
              </a:rPr>
              <a:t>62,56</a:t>
            </a:r>
            <a:r>
              <a:rPr lang="el-GR" sz="2000" dirty="0">
                <a:solidFill>
                  <a:schemeClr val="tx1"/>
                </a:solidFill>
              </a:rPr>
              <a:t>/</a:t>
            </a:r>
            <a:r>
              <a:rPr lang="fr-FR" sz="2000" dirty="0">
                <a:solidFill>
                  <a:schemeClr val="tx1"/>
                </a:solidFill>
              </a:rPr>
              <a:t>19,91</a:t>
            </a:r>
            <a:r>
              <a:rPr lang="el-GR" sz="2000" dirty="0">
                <a:solidFill>
                  <a:schemeClr val="tx1"/>
                </a:solidFill>
              </a:rPr>
              <a:t> + </a:t>
            </a:r>
            <a:r>
              <a:rPr lang="fr-FR" sz="2000" dirty="0">
                <a:solidFill>
                  <a:schemeClr val="tx1"/>
                </a:solidFill>
              </a:rPr>
              <a:t>62,72</a:t>
            </a:r>
            <a:r>
              <a:rPr lang="el-GR" sz="2000" dirty="0">
                <a:solidFill>
                  <a:schemeClr val="tx1"/>
                </a:solidFill>
              </a:rPr>
              <a:t>/</a:t>
            </a:r>
            <a:r>
              <a:rPr lang="fr-FR" sz="2000" dirty="0">
                <a:solidFill>
                  <a:schemeClr val="tx1"/>
                </a:solidFill>
              </a:rPr>
              <a:t>24,08</a:t>
            </a:r>
            <a:r>
              <a:rPr lang="el-GR" sz="2000" dirty="0">
                <a:solidFill>
                  <a:schemeClr val="tx1"/>
                </a:solidFill>
              </a:rPr>
              <a:t> + </a:t>
            </a:r>
            <a:r>
              <a:rPr lang="fr-FR" sz="2000" dirty="0">
                <a:solidFill>
                  <a:schemeClr val="tx1"/>
                </a:solidFill>
              </a:rPr>
              <a:t>32,60</a:t>
            </a:r>
            <a:r>
              <a:rPr lang="el-GR" sz="2000" dirty="0">
                <a:solidFill>
                  <a:schemeClr val="tx1"/>
                </a:solidFill>
              </a:rPr>
              <a:t>/</a:t>
            </a:r>
            <a:r>
              <a:rPr lang="fr-FR" sz="2000" dirty="0">
                <a:solidFill>
                  <a:schemeClr val="tx1"/>
                </a:solidFill>
              </a:rPr>
              <a:t>16,29</a:t>
            </a:r>
            <a:r>
              <a:rPr lang="el-GR" sz="2000" dirty="0">
                <a:solidFill>
                  <a:schemeClr val="tx1"/>
                </a:solidFill>
              </a:rPr>
              <a:t> + </a:t>
            </a:r>
            <a:r>
              <a:rPr lang="fr-FR" sz="2000" dirty="0">
                <a:solidFill>
                  <a:schemeClr val="tx1"/>
                </a:solidFill>
              </a:rPr>
              <a:t>32,49</a:t>
            </a:r>
            <a:r>
              <a:rPr lang="el-GR" sz="2000" dirty="0">
                <a:solidFill>
                  <a:schemeClr val="tx1"/>
                </a:solidFill>
              </a:rPr>
              <a:t>/</a:t>
            </a:r>
            <a:r>
              <a:rPr lang="fr-FR" sz="2000" dirty="0">
                <a:solidFill>
                  <a:schemeClr val="tx1"/>
                </a:solidFill>
              </a:rPr>
              <a:t>19,7</a:t>
            </a:r>
            <a:r>
              <a:rPr lang="el-GR" sz="2000" dirty="0">
                <a:solidFill>
                  <a:schemeClr val="tx1"/>
                </a:solidFill>
              </a:rPr>
              <a:t> + </a:t>
            </a:r>
            <a:r>
              <a:rPr lang="fr-FR" sz="2000" dirty="0">
                <a:solidFill>
                  <a:schemeClr val="tx1"/>
                </a:solidFill>
              </a:rPr>
              <a:t>4,92</a:t>
            </a:r>
            <a:r>
              <a:rPr lang="el-GR" sz="2000" dirty="0">
                <a:solidFill>
                  <a:schemeClr val="tx1"/>
                </a:solidFill>
              </a:rPr>
              <a:t>/</a:t>
            </a:r>
            <a:r>
              <a:rPr lang="fr-FR" sz="2000" dirty="0">
                <a:solidFill>
                  <a:schemeClr val="tx1"/>
                </a:solidFill>
              </a:rPr>
              <a:t>6,78</a:t>
            </a:r>
            <a:r>
              <a:rPr lang="el-GR" sz="2000" dirty="0">
                <a:solidFill>
                  <a:schemeClr val="tx1"/>
                </a:solidFill>
              </a:rPr>
              <a:t> + </a:t>
            </a:r>
            <a:r>
              <a:rPr lang="fr-FR" sz="2000" dirty="0">
                <a:solidFill>
                  <a:schemeClr val="tx1"/>
                </a:solidFill>
              </a:rPr>
              <a:t>4,88</a:t>
            </a:r>
            <a:r>
              <a:rPr lang="el-GR" sz="2000" dirty="0">
                <a:solidFill>
                  <a:schemeClr val="tx1"/>
                </a:solidFill>
              </a:rPr>
              <a:t>/</a:t>
            </a:r>
            <a:r>
              <a:rPr lang="fr-FR" sz="2000" dirty="0">
                <a:solidFill>
                  <a:schemeClr val="tx1"/>
                </a:solidFill>
              </a:rPr>
              <a:t>8,21</a:t>
            </a:r>
            <a:br>
              <a:rPr lang="el-GR" sz="2000" dirty="0">
                <a:solidFill>
                  <a:schemeClr val="tx1"/>
                </a:solidFill>
              </a:rPr>
            </a:br>
            <a:r>
              <a:rPr lang="el-GR" sz="2000" dirty="0">
                <a:solidFill>
                  <a:srgbClr val="FF0000"/>
                </a:solidFill>
              </a:rPr>
              <a:t>Χ</a:t>
            </a:r>
            <a:r>
              <a:rPr lang="el-GR" sz="2000" baseline="30000" dirty="0">
                <a:solidFill>
                  <a:srgbClr val="FF0000"/>
                </a:solidFill>
              </a:rPr>
              <a:t>2</a:t>
            </a:r>
            <a:r>
              <a:rPr lang="el-GR" sz="2000" dirty="0">
                <a:solidFill>
                  <a:schemeClr val="tx1"/>
                </a:solidFill>
              </a:rPr>
              <a:t> = </a:t>
            </a:r>
            <a:r>
              <a:rPr lang="fr-FR" sz="2000" dirty="0">
                <a:solidFill>
                  <a:schemeClr val="tx1"/>
                </a:solidFill>
              </a:rPr>
              <a:t>3,14</a:t>
            </a:r>
            <a:r>
              <a:rPr lang="el-GR" sz="2000" dirty="0">
                <a:solidFill>
                  <a:schemeClr val="tx1"/>
                </a:solidFill>
              </a:rPr>
              <a:t> + </a:t>
            </a:r>
            <a:r>
              <a:rPr lang="fr-FR" sz="2000" dirty="0">
                <a:solidFill>
                  <a:schemeClr val="tx1"/>
                </a:solidFill>
              </a:rPr>
              <a:t>2,60</a:t>
            </a:r>
            <a:r>
              <a:rPr lang="el-GR" sz="2000" dirty="0">
                <a:solidFill>
                  <a:schemeClr val="tx1"/>
                </a:solidFill>
              </a:rPr>
              <a:t> + 2.</a:t>
            </a:r>
            <a:r>
              <a:rPr lang="fr-FR" sz="2000" dirty="0">
                <a:solidFill>
                  <a:schemeClr val="tx1"/>
                </a:solidFill>
              </a:rPr>
              <a:t>0</a:t>
            </a:r>
            <a:r>
              <a:rPr lang="el-GR" sz="2000" dirty="0">
                <a:solidFill>
                  <a:schemeClr val="tx1"/>
                </a:solidFill>
              </a:rPr>
              <a:t>0 + 1.</a:t>
            </a:r>
            <a:r>
              <a:rPr lang="fr-FR" sz="2000" dirty="0">
                <a:solidFill>
                  <a:schemeClr val="tx1"/>
                </a:solidFill>
              </a:rPr>
              <a:t>64</a:t>
            </a:r>
            <a:r>
              <a:rPr lang="el-GR" sz="2000" dirty="0">
                <a:solidFill>
                  <a:schemeClr val="tx1"/>
                </a:solidFill>
              </a:rPr>
              <a:t> + </a:t>
            </a:r>
            <a:r>
              <a:rPr lang="fr-FR" sz="2000" dirty="0">
                <a:solidFill>
                  <a:schemeClr val="tx1"/>
                </a:solidFill>
              </a:rPr>
              <a:t>0,72</a:t>
            </a:r>
            <a:r>
              <a:rPr lang="el-GR" sz="2000" dirty="0">
                <a:solidFill>
                  <a:schemeClr val="tx1"/>
                </a:solidFill>
              </a:rPr>
              <a:t> + </a:t>
            </a:r>
            <a:r>
              <a:rPr lang="fr-FR" sz="2000" dirty="0">
                <a:solidFill>
                  <a:schemeClr val="tx1"/>
                </a:solidFill>
              </a:rPr>
              <a:t>0,59</a:t>
            </a:r>
            <a:r>
              <a:rPr lang="el-GR" sz="2000" dirty="0">
                <a:solidFill>
                  <a:schemeClr val="tx1"/>
                </a:solidFill>
              </a:rPr>
              <a:t> = </a:t>
            </a:r>
            <a:r>
              <a:rPr lang="fr-FR" sz="2000" dirty="0">
                <a:solidFill>
                  <a:srgbClr val="FF0000"/>
                </a:solidFill>
              </a:rPr>
              <a:t>10,69</a:t>
            </a:r>
            <a:br>
              <a:rPr lang="fr-FR" sz="2000" dirty="0">
                <a:solidFill>
                  <a:schemeClr val="tx1"/>
                </a:solidFill>
              </a:rPr>
            </a:br>
            <a:br>
              <a:rPr lang="ar-DZ" sz="2000" dirty="0">
                <a:solidFill>
                  <a:schemeClr val="tx1"/>
                </a:solidFill>
              </a:rPr>
            </a:br>
            <a:br>
              <a:rPr lang="ar-DZ" sz="2000" dirty="0">
                <a:solidFill>
                  <a:schemeClr val="tx1"/>
                </a:solidFill>
              </a:rPr>
            </a:br>
            <a:br>
              <a:rPr lang="ar-DZ" sz="2000" dirty="0">
                <a:solidFill>
                  <a:schemeClr val="tx1"/>
                </a:solidFill>
              </a:rPr>
            </a:br>
            <a:br>
              <a:rPr lang="ar-DZ" sz="2000" dirty="0">
                <a:solidFill>
                  <a:schemeClr val="tx1"/>
                </a:solidFill>
              </a:rPr>
            </a:br>
            <a:r>
              <a:rPr lang="pt-BR" sz="2000" dirty="0">
                <a:solidFill>
                  <a:schemeClr val="tx1"/>
                </a:solidFill>
              </a:rPr>
              <a:t>DF = (r - 1) * (c - 1) = (2 - 1) * (3 - 1) = </a:t>
            </a:r>
            <a:r>
              <a:rPr lang="pt-BR" sz="2000" dirty="0">
                <a:solidFill>
                  <a:srgbClr val="00B0F0"/>
                </a:solidFill>
              </a:rPr>
              <a:t>2</a:t>
            </a:r>
            <a:endParaRPr lang="fr-DZ" sz="2000" dirty="0">
              <a:solidFill>
                <a:srgbClr val="00B0F0"/>
              </a:solidFill>
            </a:endParaRPr>
          </a:p>
        </p:txBody>
      </p:sp>
      <p:sp>
        <p:nvSpPr>
          <p:cNvPr id="3" name="ZoneTexte 2">
            <a:extLst>
              <a:ext uri="{FF2B5EF4-FFF2-40B4-BE49-F238E27FC236}">
                <a16:creationId xmlns:a16="http://schemas.microsoft.com/office/drawing/2014/main" id="{C7E2B77F-5989-4ED7-957D-142F0E811576}"/>
              </a:ext>
            </a:extLst>
          </p:cNvPr>
          <p:cNvSpPr txBox="1"/>
          <p:nvPr/>
        </p:nvSpPr>
        <p:spPr>
          <a:xfrm>
            <a:off x="731362" y="2927230"/>
            <a:ext cx="8596668" cy="3170099"/>
          </a:xfrm>
          <a:prstGeom prst="rect">
            <a:avLst/>
          </a:prstGeom>
          <a:noFill/>
        </p:spPr>
        <p:txBody>
          <a:bodyPr wrap="square" rtlCol="0">
            <a:spAutoFit/>
          </a:bodyPr>
          <a:lstStyle/>
          <a:p>
            <a:pPr algn="r" rtl="1"/>
            <a:r>
              <a:rPr lang="ar-DZ" dirty="0"/>
              <a:t>إذن بلغت قيمة </a:t>
            </a:r>
            <a:r>
              <a:rPr lang="ar-DZ" dirty="0" err="1"/>
              <a:t>كا</a:t>
            </a:r>
            <a:r>
              <a:rPr lang="ar-DZ" dirty="0"/>
              <a:t> تربيع  </a:t>
            </a:r>
            <a:r>
              <a:rPr lang="el-GR" dirty="0">
                <a:solidFill>
                  <a:schemeClr val="accent2"/>
                </a:solidFill>
              </a:rPr>
              <a:t>Χ</a:t>
            </a:r>
            <a:r>
              <a:rPr lang="el-GR" baseline="30000" dirty="0">
                <a:solidFill>
                  <a:schemeClr val="accent2"/>
                </a:solidFill>
              </a:rPr>
              <a:t>2</a:t>
            </a:r>
            <a:r>
              <a:rPr lang="ar-DZ" dirty="0">
                <a:solidFill>
                  <a:schemeClr val="accent2"/>
                </a:solidFill>
              </a:rPr>
              <a:t>   المحسوبة: 10,69</a:t>
            </a:r>
            <a:endParaRPr lang="ar-DZ" baseline="30000" dirty="0">
              <a:solidFill>
                <a:schemeClr val="accent2"/>
              </a:solidFill>
            </a:endParaRPr>
          </a:p>
          <a:p>
            <a:pPr algn="r" rtl="1"/>
            <a:r>
              <a:rPr lang="ar-DZ" dirty="0"/>
              <a:t>نعود الآن لحساب </a:t>
            </a:r>
            <a:r>
              <a:rPr lang="ar-DZ" dirty="0">
                <a:solidFill>
                  <a:srgbClr val="00B0F0"/>
                </a:solidFill>
              </a:rPr>
              <a:t>درجات الحرية </a:t>
            </a:r>
            <a:r>
              <a:rPr lang="ar-DZ" dirty="0"/>
              <a:t>وهي حاصل ضرب الأعمدة -1 * الصفوف-1.</a:t>
            </a:r>
            <a:br>
              <a:rPr lang="ar-DZ" dirty="0"/>
            </a:br>
            <a:r>
              <a:rPr lang="ar-DZ" dirty="0"/>
              <a:t>لاحظ أن الأعمدة هي المجموعات ( تساوي2 رجال ونساء) والصفوف هي التصنيفات الخاصة بالمتغير الثاني وتساوي3: ناجح، متوسط ، غير ناجح.</a:t>
            </a:r>
            <a:br>
              <a:rPr lang="ar-DZ" dirty="0"/>
            </a:br>
            <a:endParaRPr lang="ar-DZ" dirty="0"/>
          </a:p>
          <a:p>
            <a:pPr algn="r" rtl="1"/>
            <a:endParaRPr lang="ar-DZ" dirty="0"/>
          </a:p>
          <a:p>
            <a:pPr algn="r" rtl="1"/>
            <a:r>
              <a:rPr lang="ar-DZ" dirty="0"/>
              <a:t>الخطوة الأخيرة للإجابة عن السؤال هو المقارنة بين </a:t>
            </a:r>
            <a:r>
              <a:rPr lang="el-GR" dirty="0"/>
              <a:t>Χ</a:t>
            </a:r>
            <a:r>
              <a:rPr lang="el-GR" baseline="30000" dirty="0"/>
              <a:t>2</a:t>
            </a:r>
            <a:r>
              <a:rPr lang="ar-DZ" dirty="0"/>
              <a:t>  المحسوبة والمجدولة عند مستوى معنوية 0,01.</a:t>
            </a:r>
          </a:p>
          <a:p>
            <a:pPr algn="r" rtl="1"/>
            <a:r>
              <a:rPr lang="ar-DZ" dirty="0"/>
              <a:t>وبالرجوع إلى جدول </a:t>
            </a:r>
            <a:r>
              <a:rPr lang="el-GR" dirty="0"/>
              <a:t>Χ</a:t>
            </a:r>
            <a:r>
              <a:rPr lang="el-GR" baseline="30000" dirty="0"/>
              <a:t>2</a:t>
            </a:r>
            <a:r>
              <a:rPr lang="ar-DZ" dirty="0"/>
              <a:t>   نجد أن قيمة </a:t>
            </a:r>
            <a:r>
              <a:rPr lang="el-GR" dirty="0"/>
              <a:t>Χ</a:t>
            </a:r>
            <a:r>
              <a:rPr lang="el-GR" baseline="30000" dirty="0"/>
              <a:t>2</a:t>
            </a:r>
            <a:r>
              <a:rPr lang="ar-DZ" dirty="0"/>
              <a:t> المجدولة عند 0,01 ودرجة الحرية02 بلغت: </a:t>
            </a:r>
            <a:r>
              <a:rPr lang="fr-FR" dirty="0">
                <a:solidFill>
                  <a:srgbClr val="FF0000"/>
                </a:solidFill>
              </a:rPr>
              <a:t>9,21</a:t>
            </a:r>
          </a:p>
          <a:p>
            <a:pPr algn="r" rtl="1"/>
            <a:r>
              <a:rPr lang="fr-FR" dirty="0"/>
              <a:t>-</a:t>
            </a:r>
            <a:r>
              <a:rPr lang="ar-DZ" dirty="0" err="1"/>
              <a:t>طلما</a:t>
            </a:r>
            <a:r>
              <a:rPr lang="ar-DZ" dirty="0"/>
              <a:t> أن </a:t>
            </a:r>
            <a:r>
              <a:rPr lang="el-GR" dirty="0"/>
              <a:t>Χ</a:t>
            </a:r>
            <a:r>
              <a:rPr lang="el-GR" baseline="30000" dirty="0"/>
              <a:t>2</a:t>
            </a:r>
            <a:r>
              <a:rPr lang="ar-DZ" dirty="0"/>
              <a:t>  المحسوبة (</a:t>
            </a:r>
            <a:r>
              <a:rPr lang="ar-DZ" dirty="0">
                <a:solidFill>
                  <a:srgbClr val="FF0000"/>
                </a:solidFill>
              </a:rPr>
              <a:t>10,69</a:t>
            </a:r>
            <a:r>
              <a:rPr lang="ar-DZ" dirty="0"/>
              <a:t>)أكبر من </a:t>
            </a:r>
            <a:r>
              <a:rPr lang="el-GR" dirty="0"/>
              <a:t>Χ</a:t>
            </a:r>
            <a:r>
              <a:rPr lang="el-GR" baseline="30000" dirty="0"/>
              <a:t>2</a:t>
            </a:r>
            <a:r>
              <a:rPr lang="ar-DZ" dirty="0"/>
              <a:t>  المجدولة (</a:t>
            </a:r>
            <a:r>
              <a:rPr lang="ar-DZ" dirty="0">
                <a:solidFill>
                  <a:srgbClr val="FF0000"/>
                </a:solidFill>
              </a:rPr>
              <a:t>9,21</a:t>
            </a:r>
            <a:r>
              <a:rPr lang="ar-DZ" dirty="0"/>
              <a:t>) القرار: نقبل بالفرض البديل/ ونقول يوجد اختلاف في مجال التسيير بين الرجال والنساء.</a:t>
            </a:r>
            <a:endParaRPr lang="fr-DZ" dirty="0"/>
          </a:p>
        </p:txBody>
      </p:sp>
    </p:spTree>
    <p:extLst>
      <p:ext uri="{BB962C8B-B14F-4D97-AF65-F5344CB8AC3E}">
        <p14:creationId xmlns:p14="http://schemas.microsoft.com/office/powerpoint/2010/main" val="255849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21EED2-C1C1-4445-A6C1-276A8A49A3C7}"/>
              </a:ext>
            </a:extLst>
          </p:cNvPr>
          <p:cNvSpPr/>
          <p:nvPr/>
        </p:nvSpPr>
        <p:spPr>
          <a:xfrm>
            <a:off x="109268" y="0"/>
            <a:ext cx="9276272" cy="2051074"/>
          </a:xfrm>
          <a:prstGeom prst="rect">
            <a:avLst/>
          </a:prstGeom>
        </p:spPr>
        <p:txBody>
          <a:bodyPr wrap="square">
            <a:spAutoFit/>
          </a:bodyPr>
          <a:lstStyle/>
          <a:p>
            <a:pPr algn="r" rtl="1">
              <a:lnSpc>
                <a:spcPct val="115000"/>
              </a:lnSpc>
              <a:spcAft>
                <a:spcPts val="1000"/>
              </a:spcAft>
            </a:pPr>
            <a:r>
              <a:rPr lang="ar-DZ" b="1" dirty="0">
                <a:solidFill>
                  <a:srgbClr val="00B050"/>
                </a:solidFill>
                <a:latin typeface="Calibri" panose="020F0502020204030204" pitchFamily="34" charset="0"/>
                <a:ea typeface="Calibri" panose="020F0502020204030204" pitchFamily="34" charset="0"/>
                <a:cs typeface="Arial" panose="020B0604020202020204" pitchFamily="34" charset="0"/>
              </a:rPr>
              <a:t>تمرين تطبيقي 01</a:t>
            </a:r>
            <a:r>
              <a:rPr lang="ar-SA" b="1" dirty="0">
                <a:solidFill>
                  <a:srgbClr val="00B050"/>
                </a:solidFill>
                <a:latin typeface="Calibri" panose="020F0502020204030204" pitchFamily="34" charset="0"/>
                <a:ea typeface="Calibri" panose="020F0502020204030204" pitchFamily="34" charset="0"/>
                <a:cs typeface="Arial" panose="020B0604020202020204" pitchFamily="34" charset="0"/>
              </a:rPr>
              <a:t>:</a:t>
            </a:r>
            <a:endParaRPr lang="fr-DZ"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b="1" dirty="0">
                <a:latin typeface="Calibri" panose="020F0502020204030204" pitchFamily="34" charset="0"/>
                <a:ea typeface="Calibri" panose="020F0502020204030204" pitchFamily="34" charset="0"/>
                <a:cs typeface="Arial" panose="020B0604020202020204" pitchFamily="34" charset="0"/>
              </a:rPr>
              <a:t>في دراسة للعلاقة بين التقدير الذي يحصل عليه الطالب في الجامعة وجنسه أخذت عينة من نتائج الطلاب الذكور و الاناث وكانت كما يلي:</a:t>
            </a:r>
            <a:endParaRPr lang="fr-DZ"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b="1" dirty="0">
                <a:highlight>
                  <a:srgbClr val="FFFF00"/>
                </a:highlight>
                <a:latin typeface="Calibri" panose="020F0502020204030204" pitchFamily="34" charset="0"/>
                <a:ea typeface="Calibri" panose="020F0502020204030204" pitchFamily="34" charset="0"/>
                <a:cs typeface="Arial" panose="020B0604020202020204" pitchFamily="34" charset="0"/>
              </a:rPr>
              <a:t>أولا: الاناث</a:t>
            </a:r>
            <a:r>
              <a:rPr lang="ar-SA" b="1" dirty="0">
                <a:latin typeface="Calibri" panose="020F0502020204030204" pitchFamily="34" charset="0"/>
                <a:ea typeface="Calibri" panose="020F0502020204030204" pitchFamily="34" charset="0"/>
                <a:cs typeface="Arial" panose="020B0604020202020204" pitchFamily="34" charset="0"/>
              </a:rPr>
              <a:t> </a:t>
            </a:r>
            <a:endParaRPr lang="ar-DZ" b="1"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endParaRPr lang="fr-DZ" dirty="0">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6" name="Tableau 5">
            <a:extLst>
              <a:ext uri="{FF2B5EF4-FFF2-40B4-BE49-F238E27FC236}">
                <a16:creationId xmlns:a16="http://schemas.microsoft.com/office/drawing/2014/main" id="{CF1BE07C-22B1-4B0A-A295-03F8555B0487}"/>
              </a:ext>
            </a:extLst>
          </p:cNvPr>
          <p:cNvGraphicFramePr>
            <a:graphicFrameLocks noGrp="1"/>
          </p:cNvGraphicFramePr>
          <p:nvPr>
            <p:extLst>
              <p:ext uri="{D42A27DB-BD31-4B8C-83A1-F6EECF244321}">
                <p14:modId xmlns:p14="http://schemas.microsoft.com/office/powerpoint/2010/main" val="921516290"/>
              </p:ext>
            </p:extLst>
          </p:nvPr>
        </p:nvGraphicFramePr>
        <p:xfrm>
          <a:off x="1059302" y="1626709"/>
          <a:ext cx="6602730" cy="1756283"/>
        </p:xfrm>
        <a:graphic>
          <a:graphicData uri="http://schemas.openxmlformats.org/drawingml/2006/table">
            <a:tbl>
              <a:tblPr firstRow="1" firstCol="1" bandRow="1">
                <a:tableStyleId>{5C22544A-7EE6-4342-B048-85BDC9FD1C3A}</a:tableStyleId>
              </a:tblPr>
              <a:tblGrid>
                <a:gridCol w="824230">
                  <a:extLst>
                    <a:ext uri="{9D8B030D-6E8A-4147-A177-3AD203B41FA5}">
                      <a16:colId xmlns:a16="http://schemas.microsoft.com/office/drawing/2014/main" val="292315171"/>
                    </a:ext>
                  </a:extLst>
                </a:gridCol>
                <a:gridCol w="825500">
                  <a:extLst>
                    <a:ext uri="{9D8B030D-6E8A-4147-A177-3AD203B41FA5}">
                      <a16:colId xmlns:a16="http://schemas.microsoft.com/office/drawing/2014/main" val="1877999417"/>
                    </a:ext>
                  </a:extLst>
                </a:gridCol>
                <a:gridCol w="825500">
                  <a:extLst>
                    <a:ext uri="{9D8B030D-6E8A-4147-A177-3AD203B41FA5}">
                      <a16:colId xmlns:a16="http://schemas.microsoft.com/office/drawing/2014/main" val="3402667040"/>
                    </a:ext>
                  </a:extLst>
                </a:gridCol>
                <a:gridCol w="825500">
                  <a:extLst>
                    <a:ext uri="{9D8B030D-6E8A-4147-A177-3AD203B41FA5}">
                      <a16:colId xmlns:a16="http://schemas.microsoft.com/office/drawing/2014/main" val="4162223880"/>
                    </a:ext>
                  </a:extLst>
                </a:gridCol>
                <a:gridCol w="825500">
                  <a:extLst>
                    <a:ext uri="{9D8B030D-6E8A-4147-A177-3AD203B41FA5}">
                      <a16:colId xmlns:a16="http://schemas.microsoft.com/office/drawing/2014/main" val="615916801"/>
                    </a:ext>
                  </a:extLst>
                </a:gridCol>
                <a:gridCol w="825500">
                  <a:extLst>
                    <a:ext uri="{9D8B030D-6E8A-4147-A177-3AD203B41FA5}">
                      <a16:colId xmlns:a16="http://schemas.microsoft.com/office/drawing/2014/main" val="3011885820"/>
                    </a:ext>
                  </a:extLst>
                </a:gridCol>
                <a:gridCol w="825500">
                  <a:extLst>
                    <a:ext uri="{9D8B030D-6E8A-4147-A177-3AD203B41FA5}">
                      <a16:colId xmlns:a16="http://schemas.microsoft.com/office/drawing/2014/main" val="2515923780"/>
                    </a:ext>
                  </a:extLst>
                </a:gridCol>
                <a:gridCol w="825500">
                  <a:extLst>
                    <a:ext uri="{9D8B030D-6E8A-4147-A177-3AD203B41FA5}">
                      <a16:colId xmlns:a16="http://schemas.microsoft.com/office/drawing/2014/main" val="2683467890"/>
                    </a:ext>
                  </a:extLst>
                </a:gridCol>
              </a:tblGrid>
              <a:tr h="370840">
                <a:tc>
                  <a:txBody>
                    <a:bodyPr/>
                    <a:lstStyle/>
                    <a:p>
                      <a:pPr algn="r" rtl="1">
                        <a:lnSpc>
                          <a:spcPct val="115000"/>
                        </a:lnSpc>
                        <a:spcAft>
                          <a:spcPts val="1000"/>
                        </a:spcAft>
                      </a:pPr>
                      <a:r>
                        <a:rPr lang="ar-SA" sz="1100">
                          <a:effectLst/>
                        </a:rPr>
                        <a:t>ممتاز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مقبول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dirty="0">
                          <a:effectLst/>
                        </a:rPr>
                        <a:t>ممتاز </a:t>
                      </a:r>
                      <a:endParaRPr lang="fr-DZ" sz="1100" dirty="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جيد جدا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راسب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راسب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راسب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راسب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816099807"/>
                  </a:ext>
                </a:extLst>
              </a:tr>
              <a:tr h="370840">
                <a:tc>
                  <a:txBody>
                    <a:bodyPr/>
                    <a:lstStyle/>
                    <a:p>
                      <a:pPr algn="r" rtl="1">
                        <a:lnSpc>
                          <a:spcPct val="115000"/>
                        </a:lnSpc>
                        <a:spcAft>
                          <a:spcPts val="1000"/>
                        </a:spcAft>
                      </a:pPr>
                      <a:r>
                        <a:rPr lang="ar-SA" sz="1100">
                          <a:effectLst/>
                        </a:rPr>
                        <a:t>راسب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مقبول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مقبول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مقبول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جيد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جيد جدا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جيد جدا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جيد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813037426"/>
                  </a:ext>
                </a:extLst>
              </a:tr>
              <a:tr h="370840">
                <a:tc>
                  <a:txBody>
                    <a:bodyPr/>
                    <a:lstStyle/>
                    <a:p>
                      <a:pPr algn="r" rtl="1">
                        <a:lnSpc>
                          <a:spcPct val="115000"/>
                        </a:lnSpc>
                        <a:spcAft>
                          <a:spcPts val="1000"/>
                        </a:spcAft>
                      </a:pPr>
                      <a:r>
                        <a:rPr lang="ar-SA" sz="1100">
                          <a:effectLst/>
                        </a:rPr>
                        <a:t>جيد جدا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جيد جدا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dirty="0">
                          <a:effectLst/>
                        </a:rPr>
                        <a:t>راسب </a:t>
                      </a:r>
                      <a:endParaRPr lang="fr-DZ" sz="1100" dirty="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مقبول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مقبول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مقبول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dirty="0">
                          <a:effectLst/>
                        </a:rPr>
                        <a:t>راسب </a:t>
                      </a:r>
                      <a:endParaRPr lang="fr-DZ" sz="1100" dirty="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مقبول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696898672"/>
                  </a:ext>
                </a:extLst>
              </a:tr>
              <a:tr h="370840">
                <a:tc>
                  <a:txBody>
                    <a:bodyPr/>
                    <a:lstStyle/>
                    <a:p>
                      <a:pPr algn="r" rtl="1">
                        <a:lnSpc>
                          <a:spcPct val="115000"/>
                        </a:lnSpc>
                        <a:spcAft>
                          <a:spcPts val="1000"/>
                        </a:spcAft>
                      </a:pPr>
                      <a:r>
                        <a:rPr lang="ar-SA" sz="1100">
                          <a:effectLst/>
                        </a:rPr>
                        <a:t>جيد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جيد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جيد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ممتاز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جيد جدا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ممتاز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جيد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جيد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761894934"/>
                  </a:ext>
                </a:extLst>
              </a:tr>
              <a:tr h="201295">
                <a:tc>
                  <a:txBody>
                    <a:bodyPr/>
                    <a:lstStyle/>
                    <a:p>
                      <a:pPr algn="r" rtl="1">
                        <a:lnSpc>
                          <a:spcPct val="115000"/>
                        </a:lnSpc>
                        <a:spcAft>
                          <a:spcPts val="1000"/>
                        </a:spcAft>
                      </a:pPr>
                      <a:r>
                        <a:rPr lang="ar-SA" sz="1100">
                          <a:effectLst/>
                        </a:rPr>
                        <a:t>جيد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ممتاز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جيد جدا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nSpc>
                          <a:spcPct val="115000"/>
                        </a:lnSpc>
                      </a:pPr>
                      <a:endParaRPr lang="fr-DZ" sz="1100">
                        <a:effectLst/>
                        <a:latin typeface="Calibri" panose="020F0502020204030204" pitchFamily="34" charset="0"/>
                        <a:cs typeface="Arial" panose="020B0604020202020204" pitchFamily="34" charset="0"/>
                      </a:endParaRPr>
                    </a:p>
                  </a:txBody>
                  <a:tcPr/>
                </a:tc>
                <a:tc>
                  <a:txBody>
                    <a:bodyPr/>
                    <a:lstStyle/>
                    <a:p>
                      <a:pPr>
                        <a:lnSpc>
                          <a:spcPct val="115000"/>
                        </a:lnSpc>
                      </a:pPr>
                      <a:endParaRPr lang="fr-DZ" sz="1100">
                        <a:effectLst/>
                        <a:latin typeface="Calibri" panose="020F0502020204030204" pitchFamily="34" charset="0"/>
                        <a:cs typeface="Arial" panose="020B0604020202020204" pitchFamily="34" charset="0"/>
                      </a:endParaRPr>
                    </a:p>
                  </a:txBody>
                  <a:tcPr/>
                </a:tc>
                <a:tc>
                  <a:txBody>
                    <a:bodyPr/>
                    <a:lstStyle/>
                    <a:p>
                      <a:pPr>
                        <a:lnSpc>
                          <a:spcPct val="115000"/>
                        </a:lnSpc>
                      </a:pPr>
                      <a:endParaRPr lang="fr-DZ" sz="1100">
                        <a:effectLst/>
                        <a:latin typeface="Calibri" panose="020F0502020204030204" pitchFamily="34" charset="0"/>
                        <a:cs typeface="Arial" panose="020B0604020202020204" pitchFamily="34" charset="0"/>
                      </a:endParaRPr>
                    </a:p>
                  </a:txBody>
                  <a:tcPr/>
                </a:tc>
                <a:tc>
                  <a:txBody>
                    <a:bodyPr/>
                    <a:lstStyle/>
                    <a:p>
                      <a:pPr>
                        <a:lnSpc>
                          <a:spcPct val="115000"/>
                        </a:lnSpc>
                      </a:pPr>
                      <a:endParaRPr lang="fr-DZ" sz="1100">
                        <a:effectLst/>
                        <a:latin typeface="Calibri" panose="020F0502020204030204" pitchFamily="34" charset="0"/>
                        <a:cs typeface="Arial" panose="020B0604020202020204" pitchFamily="34" charset="0"/>
                      </a:endParaRPr>
                    </a:p>
                  </a:txBody>
                  <a:tcPr/>
                </a:tc>
                <a:tc>
                  <a:txBody>
                    <a:bodyPr/>
                    <a:lstStyle/>
                    <a:p>
                      <a:pPr>
                        <a:lnSpc>
                          <a:spcPct val="115000"/>
                        </a:lnSpc>
                      </a:pPr>
                      <a:endParaRPr lang="fr-DZ" sz="1100" dirty="0">
                        <a:effectLst/>
                        <a:latin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949486393"/>
                  </a:ext>
                </a:extLst>
              </a:tr>
            </a:tbl>
          </a:graphicData>
        </a:graphic>
      </p:graphicFrame>
      <p:graphicFrame>
        <p:nvGraphicFramePr>
          <p:cNvPr id="7" name="Tableau 6">
            <a:extLst>
              <a:ext uri="{FF2B5EF4-FFF2-40B4-BE49-F238E27FC236}">
                <a16:creationId xmlns:a16="http://schemas.microsoft.com/office/drawing/2014/main" id="{DBC36E06-E28A-4ACB-A233-DDBDB616AFAB}"/>
              </a:ext>
            </a:extLst>
          </p:cNvPr>
          <p:cNvGraphicFramePr>
            <a:graphicFrameLocks noGrp="1"/>
          </p:cNvGraphicFramePr>
          <p:nvPr>
            <p:extLst>
              <p:ext uri="{D42A27DB-BD31-4B8C-83A1-F6EECF244321}">
                <p14:modId xmlns:p14="http://schemas.microsoft.com/office/powerpoint/2010/main" val="704397526"/>
              </p:ext>
            </p:extLst>
          </p:nvPr>
        </p:nvGraphicFramePr>
        <p:xfrm>
          <a:off x="1059302" y="3807357"/>
          <a:ext cx="6604000" cy="1854200"/>
        </p:xfrm>
        <a:graphic>
          <a:graphicData uri="http://schemas.openxmlformats.org/drawingml/2006/table">
            <a:tbl>
              <a:tblPr firstRow="1" firstCol="1" bandRow="1">
                <a:tableStyleId>{5C22544A-7EE6-4342-B048-85BDC9FD1C3A}</a:tableStyleId>
              </a:tblPr>
              <a:tblGrid>
                <a:gridCol w="825500">
                  <a:extLst>
                    <a:ext uri="{9D8B030D-6E8A-4147-A177-3AD203B41FA5}">
                      <a16:colId xmlns:a16="http://schemas.microsoft.com/office/drawing/2014/main" val="1750703938"/>
                    </a:ext>
                  </a:extLst>
                </a:gridCol>
                <a:gridCol w="825500">
                  <a:extLst>
                    <a:ext uri="{9D8B030D-6E8A-4147-A177-3AD203B41FA5}">
                      <a16:colId xmlns:a16="http://schemas.microsoft.com/office/drawing/2014/main" val="4274591104"/>
                    </a:ext>
                  </a:extLst>
                </a:gridCol>
                <a:gridCol w="825500">
                  <a:extLst>
                    <a:ext uri="{9D8B030D-6E8A-4147-A177-3AD203B41FA5}">
                      <a16:colId xmlns:a16="http://schemas.microsoft.com/office/drawing/2014/main" val="1554420046"/>
                    </a:ext>
                  </a:extLst>
                </a:gridCol>
                <a:gridCol w="825500">
                  <a:extLst>
                    <a:ext uri="{9D8B030D-6E8A-4147-A177-3AD203B41FA5}">
                      <a16:colId xmlns:a16="http://schemas.microsoft.com/office/drawing/2014/main" val="2396232824"/>
                    </a:ext>
                  </a:extLst>
                </a:gridCol>
                <a:gridCol w="825500">
                  <a:extLst>
                    <a:ext uri="{9D8B030D-6E8A-4147-A177-3AD203B41FA5}">
                      <a16:colId xmlns:a16="http://schemas.microsoft.com/office/drawing/2014/main" val="2803272897"/>
                    </a:ext>
                  </a:extLst>
                </a:gridCol>
                <a:gridCol w="825500">
                  <a:extLst>
                    <a:ext uri="{9D8B030D-6E8A-4147-A177-3AD203B41FA5}">
                      <a16:colId xmlns:a16="http://schemas.microsoft.com/office/drawing/2014/main" val="3264533820"/>
                    </a:ext>
                  </a:extLst>
                </a:gridCol>
                <a:gridCol w="825500">
                  <a:extLst>
                    <a:ext uri="{9D8B030D-6E8A-4147-A177-3AD203B41FA5}">
                      <a16:colId xmlns:a16="http://schemas.microsoft.com/office/drawing/2014/main" val="974998382"/>
                    </a:ext>
                  </a:extLst>
                </a:gridCol>
                <a:gridCol w="825500">
                  <a:extLst>
                    <a:ext uri="{9D8B030D-6E8A-4147-A177-3AD203B41FA5}">
                      <a16:colId xmlns:a16="http://schemas.microsoft.com/office/drawing/2014/main" val="4165414479"/>
                    </a:ext>
                  </a:extLst>
                </a:gridCol>
              </a:tblGrid>
              <a:tr h="370840">
                <a:tc>
                  <a:txBody>
                    <a:bodyPr/>
                    <a:lstStyle/>
                    <a:p>
                      <a:pPr algn="r" rtl="1">
                        <a:lnSpc>
                          <a:spcPct val="115000"/>
                        </a:lnSpc>
                        <a:spcAft>
                          <a:spcPts val="1000"/>
                        </a:spcAft>
                      </a:pPr>
                      <a:r>
                        <a:rPr lang="ar-SA" sz="1100">
                          <a:effectLst/>
                        </a:rPr>
                        <a:t>جيد جدا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راسب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جيد جدا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راسب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جيد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جيد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جيد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راسب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443940795"/>
                  </a:ext>
                </a:extLst>
              </a:tr>
              <a:tr h="370840">
                <a:tc>
                  <a:txBody>
                    <a:bodyPr/>
                    <a:lstStyle/>
                    <a:p>
                      <a:pPr algn="r" rtl="1">
                        <a:lnSpc>
                          <a:spcPct val="115000"/>
                        </a:lnSpc>
                        <a:spcAft>
                          <a:spcPts val="1000"/>
                        </a:spcAft>
                      </a:pPr>
                      <a:r>
                        <a:rPr lang="ar-SA" sz="1100">
                          <a:effectLst/>
                        </a:rPr>
                        <a:t>مقبول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راسب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راسب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راسب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راسب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راسب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جيد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جيد جدا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579136161"/>
                  </a:ext>
                </a:extLst>
              </a:tr>
              <a:tr h="370840">
                <a:tc>
                  <a:txBody>
                    <a:bodyPr/>
                    <a:lstStyle/>
                    <a:p>
                      <a:pPr algn="r" rtl="1">
                        <a:lnSpc>
                          <a:spcPct val="115000"/>
                        </a:lnSpc>
                        <a:spcAft>
                          <a:spcPts val="1000"/>
                        </a:spcAft>
                      </a:pPr>
                      <a:r>
                        <a:rPr lang="ar-SA" sz="1100">
                          <a:effectLst/>
                        </a:rPr>
                        <a:t>ممتاز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مقبول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مقبول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راسب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راسب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ممتاز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ممتاز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مقبول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78510680"/>
                  </a:ext>
                </a:extLst>
              </a:tr>
              <a:tr h="370840">
                <a:tc>
                  <a:txBody>
                    <a:bodyPr/>
                    <a:lstStyle/>
                    <a:p>
                      <a:pPr algn="r" rtl="1">
                        <a:lnSpc>
                          <a:spcPct val="115000"/>
                        </a:lnSpc>
                        <a:spcAft>
                          <a:spcPts val="1000"/>
                        </a:spcAft>
                      </a:pPr>
                      <a:r>
                        <a:rPr lang="ar-SA" sz="1100">
                          <a:effectLst/>
                        </a:rPr>
                        <a:t>جيد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جيد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راسب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راسب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مقبول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جيد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جيد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ممتاز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169932721"/>
                  </a:ext>
                </a:extLst>
              </a:tr>
              <a:tr h="370840">
                <a:tc>
                  <a:txBody>
                    <a:bodyPr/>
                    <a:lstStyle/>
                    <a:p>
                      <a:pPr algn="r" rtl="1">
                        <a:lnSpc>
                          <a:spcPct val="115000"/>
                        </a:lnSpc>
                        <a:spcAft>
                          <a:spcPts val="1000"/>
                        </a:spcAft>
                      </a:pPr>
                      <a:r>
                        <a:rPr lang="ar-SA" sz="1100">
                          <a:effectLst/>
                        </a:rPr>
                        <a:t>ممتاز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جيد جدا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جيد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ممتاز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gn="r" rtl="1">
                        <a:lnSpc>
                          <a:spcPct val="115000"/>
                        </a:lnSpc>
                        <a:spcAft>
                          <a:spcPts val="1000"/>
                        </a:spcAft>
                      </a:pPr>
                      <a:r>
                        <a:rPr lang="ar-SA" sz="1100">
                          <a:effectLst/>
                        </a:rPr>
                        <a:t>جيد جدا </a:t>
                      </a:r>
                      <a:endParaRPr lang="fr-DZ" sz="1100">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a:lnSpc>
                          <a:spcPct val="115000"/>
                        </a:lnSpc>
                      </a:pPr>
                      <a:endParaRPr lang="fr-DZ" sz="1100">
                        <a:effectLst/>
                        <a:latin typeface="Calibri" panose="020F0502020204030204" pitchFamily="34" charset="0"/>
                        <a:cs typeface="Arial" panose="020B0604020202020204" pitchFamily="34" charset="0"/>
                      </a:endParaRPr>
                    </a:p>
                  </a:txBody>
                  <a:tcPr/>
                </a:tc>
                <a:tc>
                  <a:txBody>
                    <a:bodyPr/>
                    <a:lstStyle/>
                    <a:p>
                      <a:pPr>
                        <a:lnSpc>
                          <a:spcPct val="115000"/>
                        </a:lnSpc>
                      </a:pPr>
                      <a:endParaRPr lang="fr-DZ" sz="1100">
                        <a:effectLst/>
                        <a:latin typeface="Calibri" panose="020F0502020204030204" pitchFamily="34" charset="0"/>
                        <a:cs typeface="Arial" panose="020B0604020202020204" pitchFamily="34" charset="0"/>
                      </a:endParaRPr>
                    </a:p>
                  </a:txBody>
                  <a:tcPr/>
                </a:tc>
                <a:tc>
                  <a:txBody>
                    <a:bodyPr/>
                    <a:lstStyle/>
                    <a:p>
                      <a:pPr>
                        <a:lnSpc>
                          <a:spcPct val="115000"/>
                        </a:lnSpc>
                      </a:pPr>
                      <a:endParaRPr lang="fr-DZ" sz="1100" dirty="0">
                        <a:effectLst/>
                        <a:latin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293704718"/>
                  </a:ext>
                </a:extLst>
              </a:tr>
            </a:tbl>
          </a:graphicData>
        </a:graphic>
      </p:graphicFrame>
      <p:sp>
        <p:nvSpPr>
          <p:cNvPr id="8" name="ZoneTexte 7">
            <a:extLst>
              <a:ext uri="{FF2B5EF4-FFF2-40B4-BE49-F238E27FC236}">
                <a16:creationId xmlns:a16="http://schemas.microsoft.com/office/drawing/2014/main" id="{E65A774F-C407-47FE-BD64-E8F6D7E3A9AB}"/>
              </a:ext>
            </a:extLst>
          </p:cNvPr>
          <p:cNvSpPr txBox="1"/>
          <p:nvPr/>
        </p:nvSpPr>
        <p:spPr>
          <a:xfrm>
            <a:off x="8361872" y="3429000"/>
            <a:ext cx="1094455" cy="369332"/>
          </a:xfrm>
          <a:prstGeom prst="rect">
            <a:avLst/>
          </a:prstGeom>
          <a:solidFill>
            <a:srgbClr val="FFFF00"/>
          </a:solidFill>
        </p:spPr>
        <p:txBody>
          <a:bodyPr wrap="square" rtlCol="0">
            <a:spAutoFit/>
          </a:bodyPr>
          <a:lstStyle/>
          <a:p>
            <a:pPr algn="r"/>
            <a:r>
              <a:rPr lang="ar-DZ" b="1" dirty="0">
                <a:latin typeface="Arial" panose="020B0604020202020204" pitchFamily="34" charset="0"/>
                <a:cs typeface="Arial" panose="020B0604020202020204" pitchFamily="34" charset="0"/>
              </a:rPr>
              <a:t>ثانيا: الذكور</a:t>
            </a:r>
            <a:endParaRPr lang="fr-DZ" b="1" dirty="0">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03E1E480-F4E1-4ABC-B5BA-06BF66D84E16}"/>
              </a:ext>
            </a:extLst>
          </p:cNvPr>
          <p:cNvSpPr/>
          <p:nvPr/>
        </p:nvSpPr>
        <p:spPr>
          <a:xfrm>
            <a:off x="2145102" y="5554615"/>
            <a:ext cx="6096000" cy="837152"/>
          </a:xfrm>
          <a:prstGeom prst="rect">
            <a:avLst/>
          </a:prstGeom>
        </p:spPr>
        <p:txBody>
          <a:bodyPr>
            <a:spAutoFit/>
          </a:bodyPr>
          <a:lstStyle/>
          <a:p>
            <a:pPr algn="r" rtl="1">
              <a:lnSpc>
                <a:spcPct val="115000"/>
              </a:lnSpc>
              <a:spcAft>
                <a:spcPts val="1000"/>
              </a:spcAft>
            </a:pPr>
            <a:r>
              <a:rPr lang="ar-SA" b="1" dirty="0">
                <a:solidFill>
                  <a:srgbClr val="FF0000"/>
                </a:solidFill>
                <a:latin typeface="Calibri" panose="020F0502020204030204" pitchFamily="34" charset="0"/>
                <a:ea typeface="Calibri" panose="020F0502020204030204" pitchFamily="34" charset="0"/>
                <a:cs typeface="Arial" panose="020B0604020202020204" pitchFamily="34" charset="0"/>
              </a:rPr>
              <a:t>والمطلوب: </a:t>
            </a:r>
            <a:endParaRPr lang="fr-DZ"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SA" b="1" dirty="0">
                <a:latin typeface="Calibri" panose="020F0502020204030204" pitchFamily="34" charset="0"/>
                <a:ea typeface="Calibri" panose="020F0502020204030204" pitchFamily="34" charset="0"/>
                <a:cs typeface="Arial" panose="020B0604020202020204" pitchFamily="34" charset="0"/>
              </a:rPr>
              <a:t>هل توحد علاقة بين تقدير الطالب وجنسه عند مستوى الدلالة 0.05 </a:t>
            </a:r>
            <a:r>
              <a:rPr lang="el-GR" b="1" dirty="0">
                <a:latin typeface="Calibri" panose="020F0502020204030204" pitchFamily="34" charset="0"/>
                <a:ea typeface="Calibri" panose="020F0502020204030204" pitchFamily="34" charset="0"/>
                <a:cs typeface="Arial" panose="020B0604020202020204" pitchFamily="34" charset="0"/>
              </a:rPr>
              <a:t>α =</a:t>
            </a:r>
            <a:r>
              <a:rPr lang="el-GR" b="1" dirty="0">
                <a:latin typeface="Arial" panose="020B0604020202020204" pitchFamily="34" charset="0"/>
                <a:ea typeface="Calibri" panose="020F0502020204030204" pitchFamily="34" charset="0"/>
                <a:cs typeface="Arial" panose="020B0604020202020204" pitchFamily="34" charset="0"/>
              </a:rPr>
              <a:t> </a:t>
            </a:r>
            <a:endParaRPr lang="fr-DZ" dirty="0">
              <a:latin typeface="Calibri" panose="020F0502020204030204" pitchFamily="34" charset="0"/>
              <a:ea typeface="Calibri" panose="020F050202020403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C019D288-B03F-4F08-9418-4727418A355A}"/>
              </a:ext>
            </a:extLst>
          </p:cNvPr>
          <p:cNvSpPr/>
          <p:nvPr/>
        </p:nvSpPr>
        <p:spPr>
          <a:xfrm>
            <a:off x="2163592" y="6049991"/>
            <a:ext cx="493344" cy="369332"/>
          </a:xfrm>
          <a:prstGeom prst="rect">
            <a:avLst/>
          </a:prstGeom>
        </p:spPr>
        <p:txBody>
          <a:bodyPr wrap="square">
            <a:spAutoFit/>
          </a:bodyPr>
          <a:lstStyle/>
          <a:p>
            <a:r>
              <a:rPr lang="ar-SA" b="1" dirty="0">
                <a:latin typeface="Calibri" panose="020F0502020204030204" pitchFamily="34" charset="0"/>
                <a:ea typeface="Calibri" panose="020F0502020204030204" pitchFamily="34" charset="0"/>
                <a:cs typeface="Arial" panose="020B0604020202020204" pitchFamily="34" charset="0"/>
              </a:rPr>
              <a:t>؟ </a:t>
            </a:r>
            <a:endParaRPr lang="fr-DZ" dirty="0"/>
          </a:p>
        </p:txBody>
      </p:sp>
    </p:spTree>
    <p:extLst>
      <p:ext uri="{BB962C8B-B14F-4D97-AF65-F5344CB8AC3E}">
        <p14:creationId xmlns:p14="http://schemas.microsoft.com/office/powerpoint/2010/main" val="4197801651"/>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569</TotalTime>
  <Words>1457</Words>
  <Application>Microsoft Office PowerPoint</Application>
  <PresentationFormat>Grand écran</PresentationFormat>
  <Paragraphs>202</Paragraphs>
  <Slides>12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12</vt:i4>
      </vt:variant>
    </vt:vector>
  </HeadingPairs>
  <TitlesOfParts>
    <vt:vector size="18" baseType="lpstr">
      <vt:lpstr>Arial</vt:lpstr>
      <vt:lpstr>Arial Black</vt:lpstr>
      <vt:lpstr>Calibri</vt:lpstr>
      <vt:lpstr>Trebuchet MS</vt:lpstr>
      <vt:lpstr>Wingdings 3</vt:lpstr>
      <vt:lpstr>Facette</vt:lpstr>
      <vt:lpstr>الدرس 06</vt:lpstr>
      <vt:lpstr>رأينا في الدرسين السابقين أم كا تربيع يحسب من خلال توفر المعطيات الخاصة بالمتوقع والملاحظ(الدرس الثاني في كا تربيع) ويحسب أيضا من خلال المنحنى الاعتدالي( آخر درس) في هذا الدرس نرى كيف يمكن حساب كا تربيع من خلال المعادلة الإحصائية، وهو ما يسمى ب كا تربيع للاستقلالية إذ أن البيانات التي تتوفر غالبا في مثل هذه الحالة هو وجود المعطيات الملاحظة فقط لمتغيرين مستقلين دون وجود المعطيات الخاصة بالمتوقع( وهو ما يجب حسابه أولا ) ثم يتسنى لنا بعد توفر البيانات الخاصة بالملاحظ والمتوقع( الذي كان مجهولا) حساب الكاف تربيع وفق معادلته.</vt:lpstr>
      <vt:lpstr>Présentation PowerPoint</vt:lpstr>
      <vt:lpstr>Présentation PowerPoint</vt:lpstr>
      <vt:lpstr>مثال تطبيقي: مجموعتان من الأفراد عدد الأولى 43 رجلا والثانية 52 امرأة يعملون في مجال الإدارة. وقد تم تصنيف هاتين المجموعتين بناء على خصائص الإدارة الناجحة، فحصلنا على البيانات الموضحة في الجدول، والمطلوب هو معرفة وجود اختلاف بين النساء والرجال في مجال التسيير الإداري عند مستوى معنوية 0,01. </vt:lpstr>
      <vt:lpstr>من الواضح أن المعطيات الموضحة في الجدول عبارة عن التكرارات الملاحظة، وقبل حساب كا تربيع لمعرفة الاختلاف بين المجموعتين علينا أن يتوفر لنا معطى متعلق بالتكرارات المتوقعة، وهو ما لا يوجد في الجدول، ولمعرفتها علينا حسابها بالمعادلة: حيث: nc: هو المجموع الرأسي للقيمة الملاحظة. (43 و 52 في المثال) nr: هو المجموع الأفقي للقيمة الملاحظة. (44و36و15 في المثال) n: هو مجموع العينة   (95 في المثال) ولتوضيح ذلك فإن حساب التكرار المتوقع في الخلية الأولى: (رجال/ مدير ناجح، حيث الملاحظ 12) فإنه يتم كالآتي: 43( الجمع الرأسي)*44(الجمع الأفقي)/ 95(المجموع الكلي)=19,9 وبنفس الطريقة بالنسبة للخانات الخمسة المتبقية ليكون لدينا في المجموع 06 عمليات لحساب المتوقع.        </vt:lpstr>
      <vt:lpstr>E1,1 = (43 * 44) / 95 = 1890/95 = 19,91 E1,2 = (52 * 44) / 95 = 2288/95 = 24,08 E2,1 = (43 * 36) / 95 = 1548/95 = 16,29 E2,2 = (52 * 36) / 1000 = 1872/95 = 19,70 E3,1 = (43 * 15) / 95    = 645/95 = 6,78 E3,2 = (52 * 15) / 95    = 780/95 = 8,21    </vt:lpstr>
      <vt:lpstr>Χ2 = Σ [ (Or,c - Er,c)2 / Er,c ]   Χ2 = (12 – 19,91)2/19,91 + (32 – 24,08)2/24,08 + (22 – 16,29)2/16,29     + (14 – 19,7)2/19,7 + (9 – 6,78)2/6,78 + (6 – 8,21)2/8,21 Χ2 = 62,56/19,91 + 62,72/24,08 + 32,60/16,29 + 32,49/19,7 + 4,92/6,78 + 4,88/8,21 Χ2 = 3,14 + 2,60 + 2.00 + 1.64 + 0,72 + 0,59 = 10,69     DF = (r - 1) * (c - 1) = (2 - 1) * (3 - 1) = 2</vt:lpstr>
      <vt:lpstr>Présentation PowerPoint</vt:lpstr>
      <vt:lpstr>تمرين تطبيقي02: مجموعة متكونة من 80 خريجا من خريجي الجامعة، تم تصنيفهم بناء على معيارين هما : التفوق الأكاديمي والنجاح المهني, فهل هناك علاقة بين متغير التفوق الأكاديمي والنجاح المهني؟ - ما هي الفرضيات التي يمكن صياغتها في هذا المثال؟ -احسب العلاقة ب كا تربيع Χ2  واعط تفسيرا لها عند مستوى معنوية 00,5.</vt:lpstr>
      <vt:lpstr>تمرين تطبيقي رقم03: في دراسة لمعرفة تأثير الطبقة الاجتماعية التي ينتمي إليها الشباب على نوعية الشعبة الدراسية التي يختارها كل منهم في الجامعة، حصلنا على البيانات الموضحة في الجدول التالي، والمطلوب معرفته هو: هل هناك علاقة بين هاذين المعيارين( المتغيرين) : نوعية الدراسة والطبقة الاجتماعية عند مستوى معيارية 0,01؟ </vt:lpstr>
      <vt:lpstr>ملاحظة:  الإجابة عن  التمارين ترسل عبر منصة مودل أو الماسنجر أو عبر أي طريقة ترونها مناسبة لأنها تدخل في التقييم الخاص بالأعمال الموجهة.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الدرس 06</dc:title>
  <dc:creator>Surface</dc:creator>
  <cp:lastModifiedBy>Surface</cp:lastModifiedBy>
  <cp:revision>34</cp:revision>
  <dcterms:created xsi:type="dcterms:W3CDTF">2020-04-17T08:39:50Z</dcterms:created>
  <dcterms:modified xsi:type="dcterms:W3CDTF">2020-09-28T12:12:37Z</dcterms:modified>
</cp:coreProperties>
</file>