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15CC20-6D40-494F-8AB2-A7AC64697200}" type="doc">
      <dgm:prSet loTypeId="urn:microsoft.com/office/officeart/2005/8/layout/cycle4" loCatId="relationship" qsTypeId="urn:microsoft.com/office/officeart/2005/8/quickstyle/simple1" qsCatId="simple" csTypeId="urn:microsoft.com/office/officeart/2005/8/colors/colorful1" csCatId="colorful" phldr="1"/>
      <dgm:spPr/>
      <dgm:t>
        <a:bodyPr/>
        <a:lstStyle/>
        <a:p>
          <a:endParaRPr lang="fr-FR"/>
        </a:p>
      </dgm:t>
    </dgm:pt>
    <dgm:pt modelId="{22B2BCB3-DB57-4C7A-A9FD-B4934B2F52D3}">
      <dgm:prSet phldrT="[نص]" custT="1"/>
      <dgm:spPr/>
      <dgm:t>
        <a:bodyPr/>
        <a:lstStyle/>
        <a:p>
          <a:r>
            <a:rPr lang="ar-SA" sz="5500" smtClean="0">
              <a:latin typeface="Arabic Typesetting" pitchFamily="66" charset="-78"/>
              <a:cs typeface="Arabic Typesetting" pitchFamily="66" charset="-78"/>
            </a:rPr>
            <a:t>في القرآن</a:t>
          </a:r>
          <a:endParaRPr lang="fr-FR" sz="5500" dirty="0">
            <a:latin typeface="Arabic Typesetting" pitchFamily="66" charset="-78"/>
            <a:cs typeface="Arabic Typesetting" pitchFamily="66" charset="-78"/>
          </a:endParaRPr>
        </a:p>
      </dgm:t>
    </dgm:pt>
    <dgm:pt modelId="{2B42BF05-F7E2-4281-BE7F-B049CB2380B4}" type="parTrans" cxnId="{D4CC08D1-6AD7-4F7E-A9AD-7CD37175BD6B}">
      <dgm:prSet/>
      <dgm:spPr/>
      <dgm:t>
        <a:bodyPr/>
        <a:lstStyle/>
        <a:p>
          <a:endParaRPr lang="fr-FR"/>
        </a:p>
      </dgm:t>
    </dgm:pt>
    <dgm:pt modelId="{CA6C6E6F-2CCD-4BB9-91F4-2B050B79E8D4}" type="sibTrans" cxnId="{D4CC08D1-6AD7-4F7E-A9AD-7CD37175BD6B}">
      <dgm:prSet/>
      <dgm:spPr/>
      <dgm:t>
        <a:bodyPr/>
        <a:lstStyle/>
        <a:p>
          <a:endParaRPr lang="fr-FR"/>
        </a:p>
      </dgm:t>
    </dgm:pt>
    <dgm:pt modelId="{05EF1A3C-E616-44A0-9079-0D6F54966B6A}">
      <dgm:prSet phldrT="[نص]" custT="1"/>
      <dgm:spPr>
        <a:gradFill flip="none" rotWithShape="0">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6200000" scaled="1"/>
          <a:tileRect/>
        </a:gradFill>
      </dgm:spPr>
      <dgm:t>
        <a:bodyPr/>
        <a:lstStyle/>
        <a:p>
          <a:pPr rtl="1"/>
          <a:r>
            <a:rPr lang="ar-SA" sz="3200" dirty="0" smtClean="0">
              <a:latin typeface="Arabic Typesetting" pitchFamily="66" charset="-78"/>
              <a:cs typeface="Arabic Typesetting" pitchFamily="66" charset="-78"/>
            </a:rPr>
            <a:t>المدونة</a:t>
          </a:r>
          <a:endParaRPr lang="fr-FR" sz="2800" dirty="0">
            <a:latin typeface="Arabic Typesetting" pitchFamily="66" charset="-78"/>
            <a:cs typeface="Arabic Typesetting" pitchFamily="66" charset="-78"/>
          </a:endParaRPr>
        </a:p>
      </dgm:t>
    </dgm:pt>
    <dgm:pt modelId="{31D1B52F-6A04-4678-B062-FA9056F2FB8E}" type="parTrans" cxnId="{195004F2-ED04-4B99-B778-70D1532DD35E}">
      <dgm:prSet/>
      <dgm:spPr/>
      <dgm:t>
        <a:bodyPr/>
        <a:lstStyle/>
        <a:p>
          <a:endParaRPr lang="fr-FR"/>
        </a:p>
      </dgm:t>
    </dgm:pt>
    <dgm:pt modelId="{32E032F1-2629-4592-95BA-05E6310427F8}" type="sibTrans" cxnId="{195004F2-ED04-4B99-B778-70D1532DD35E}">
      <dgm:prSet/>
      <dgm:spPr/>
      <dgm:t>
        <a:bodyPr/>
        <a:lstStyle/>
        <a:p>
          <a:endParaRPr lang="fr-FR"/>
        </a:p>
      </dgm:t>
    </dgm:pt>
    <dgm:pt modelId="{93158A8A-0302-4411-83A7-C99F5287A7B7}">
      <dgm:prSet phldrT="[نص]" custT="1"/>
      <dgm:spPr/>
      <dgm:t>
        <a:bodyPr/>
        <a:lstStyle/>
        <a:p>
          <a:pPr rtl="1"/>
          <a:r>
            <a:rPr lang="ar-SA" sz="5500" dirty="0" smtClean="0">
              <a:latin typeface="Arabic Typesetting" pitchFamily="66" charset="-78"/>
              <a:cs typeface="Arabic Typesetting" pitchFamily="66" charset="-78"/>
            </a:rPr>
            <a:t>الله والإنسان</a:t>
          </a:r>
          <a:endParaRPr lang="fr-FR" sz="5500" dirty="0">
            <a:latin typeface="Arabic Typesetting" pitchFamily="66" charset="-78"/>
            <a:cs typeface="Arabic Typesetting" pitchFamily="66" charset="-78"/>
          </a:endParaRPr>
        </a:p>
      </dgm:t>
    </dgm:pt>
    <dgm:pt modelId="{C9037F6E-1F22-423F-9BB5-3BE8A73C2039}" type="parTrans" cxnId="{4F315ABE-FEFD-4BF5-99A0-AC40E9732FC0}">
      <dgm:prSet/>
      <dgm:spPr/>
      <dgm:t>
        <a:bodyPr/>
        <a:lstStyle/>
        <a:p>
          <a:endParaRPr lang="fr-FR"/>
        </a:p>
      </dgm:t>
    </dgm:pt>
    <dgm:pt modelId="{180704CC-2E38-411F-BC5C-D4ED09A837E9}" type="sibTrans" cxnId="{4F315ABE-FEFD-4BF5-99A0-AC40E9732FC0}">
      <dgm:prSet/>
      <dgm:spPr/>
      <dgm:t>
        <a:bodyPr/>
        <a:lstStyle/>
        <a:p>
          <a:endParaRPr lang="fr-FR"/>
        </a:p>
      </dgm:t>
    </dgm:pt>
    <dgm:pt modelId="{9A5397C8-7C10-459B-A4A1-76126608FA44}">
      <dgm:prSet phldrT="[نص]" custT="1"/>
      <dgm:spPr>
        <a:gradFill flip="none" rotWithShape="0">
          <a:gsLst>
            <a:gs pos="0">
              <a:schemeClr val="lt1">
                <a:hueOff val="0"/>
                <a:satOff val="0"/>
                <a:lumOff val="0"/>
                <a:shade val="30000"/>
                <a:satMod val="115000"/>
              </a:schemeClr>
            </a:gs>
            <a:gs pos="50000">
              <a:schemeClr val="lt1">
                <a:hueOff val="0"/>
                <a:satOff val="0"/>
                <a:lumOff val="0"/>
                <a:shade val="67500"/>
                <a:satMod val="115000"/>
              </a:schemeClr>
            </a:gs>
            <a:gs pos="100000">
              <a:schemeClr val="lt1">
                <a:hueOff val="0"/>
                <a:satOff val="0"/>
                <a:lumOff val="0"/>
                <a:shade val="100000"/>
                <a:satMod val="115000"/>
              </a:schemeClr>
            </a:gs>
          </a:gsLst>
          <a:lin ang="10800000" scaled="1"/>
          <a:tileRect/>
        </a:gradFill>
      </dgm:spPr>
      <dgm:t>
        <a:bodyPr/>
        <a:lstStyle/>
        <a:p>
          <a:pPr algn="ctr" rtl="1"/>
          <a:r>
            <a:rPr lang="ar-SA" sz="3200" dirty="0" smtClean="0">
              <a:latin typeface="Arabic Typesetting" pitchFamily="66" charset="-78"/>
              <a:cs typeface="Arabic Typesetting" pitchFamily="66" charset="-78"/>
            </a:rPr>
            <a:t>الموضوع</a:t>
          </a:r>
          <a:endParaRPr lang="fr-FR" sz="3200" dirty="0">
            <a:latin typeface="Arabic Typesetting" pitchFamily="66" charset="-78"/>
            <a:cs typeface="Arabic Typesetting" pitchFamily="66" charset="-78"/>
          </a:endParaRPr>
        </a:p>
      </dgm:t>
    </dgm:pt>
    <dgm:pt modelId="{78B4D516-721E-4A10-9C21-8BFC3A246AAC}" type="parTrans" cxnId="{7662726B-FAA2-4F53-B289-5B2FEF726A6B}">
      <dgm:prSet/>
      <dgm:spPr/>
      <dgm:t>
        <a:bodyPr/>
        <a:lstStyle/>
        <a:p>
          <a:endParaRPr lang="fr-FR"/>
        </a:p>
      </dgm:t>
    </dgm:pt>
    <dgm:pt modelId="{67E046F5-CA87-45BB-BE3C-E901E71FDD3C}" type="sibTrans" cxnId="{7662726B-FAA2-4F53-B289-5B2FEF726A6B}">
      <dgm:prSet/>
      <dgm:spPr/>
      <dgm:t>
        <a:bodyPr/>
        <a:lstStyle/>
        <a:p>
          <a:endParaRPr lang="fr-FR"/>
        </a:p>
      </dgm:t>
    </dgm:pt>
    <dgm:pt modelId="{5832CD04-F773-4E22-B870-CA3224AA4BC9}">
      <dgm:prSet phldrT="[نص]" custT="1"/>
      <dgm:spPr/>
      <dgm:t>
        <a:bodyPr/>
        <a:lstStyle/>
        <a:p>
          <a:r>
            <a:rPr lang="ar-SA" sz="5500" smtClean="0">
              <a:latin typeface="Arabic Typesetting" pitchFamily="66" charset="-78"/>
              <a:cs typeface="Arabic Typesetting" pitchFamily="66" charset="-78"/>
            </a:rPr>
            <a:t>علم دلالة</a:t>
          </a:r>
          <a:endParaRPr lang="fr-FR" sz="5500" dirty="0">
            <a:latin typeface="Arabic Typesetting" pitchFamily="66" charset="-78"/>
            <a:cs typeface="Arabic Typesetting" pitchFamily="66" charset="-78"/>
          </a:endParaRPr>
        </a:p>
      </dgm:t>
    </dgm:pt>
    <dgm:pt modelId="{361899D0-0316-47FA-9B0B-DDFCFDD86342}" type="parTrans" cxnId="{CB3EB31F-A9DE-4126-90E0-B37CCE3208CD}">
      <dgm:prSet/>
      <dgm:spPr/>
      <dgm:t>
        <a:bodyPr/>
        <a:lstStyle/>
        <a:p>
          <a:endParaRPr lang="fr-FR"/>
        </a:p>
      </dgm:t>
    </dgm:pt>
    <dgm:pt modelId="{273F67A0-B2E6-487F-A597-8DBB15C35CA3}" type="sibTrans" cxnId="{CB3EB31F-A9DE-4126-90E0-B37CCE3208CD}">
      <dgm:prSet/>
      <dgm:spPr/>
      <dgm:t>
        <a:bodyPr/>
        <a:lstStyle/>
        <a:p>
          <a:endParaRPr lang="fr-FR"/>
        </a:p>
      </dgm:t>
    </dgm:pt>
    <dgm:pt modelId="{72D3860D-2CCD-4295-BB6C-B84AF6959910}">
      <dgm:prSet phldrT="[نص]" custT="1"/>
      <dgm:spPr>
        <a:gradFill flip="none" rotWithShape="0">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5400000" scaled="1"/>
          <a:tileRect/>
        </a:gradFill>
      </dgm:spPr>
      <dgm:t>
        <a:bodyPr/>
        <a:lstStyle/>
        <a:p>
          <a:pPr algn="ctr" rtl="1"/>
          <a:r>
            <a:rPr lang="ar-SA" sz="3600" dirty="0" smtClean="0">
              <a:latin typeface="Arabic Typesetting" pitchFamily="66" charset="-78"/>
              <a:cs typeface="Arabic Typesetting" pitchFamily="66" charset="-78"/>
            </a:rPr>
            <a:t>التخصص</a:t>
          </a:r>
          <a:endParaRPr lang="fr-FR" sz="3600" dirty="0">
            <a:latin typeface="Arabic Typesetting" pitchFamily="66" charset="-78"/>
            <a:cs typeface="Arabic Typesetting" pitchFamily="66" charset="-78"/>
          </a:endParaRPr>
        </a:p>
      </dgm:t>
    </dgm:pt>
    <dgm:pt modelId="{13E7CDCE-ED73-4865-8B7F-6E5448C7CD9B}" type="parTrans" cxnId="{3AAA4F78-301F-4081-9042-0CB939DB40A9}">
      <dgm:prSet/>
      <dgm:spPr/>
      <dgm:t>
        <a:bodyPr/>
        <a:lstStyle/>
        <a:p>
          <a:endParaRPr lang="fr-FR"/>
        </a:p>
      </dgm:t>
    </dgm:pt>
    <dgm:pt modelId="{BFE56272-3B2A-4A7B-B3AE-ABD15A37E524}" type="sibTrans" cxnId="{3AAA4F78-301F-4081-9042-0CB939DB40A9}">
      <dgm:prSet/>
      <dgm:spPr/>
      <dgm:t>
        <a:bodyPr/>
        <a:lstStyle/>
        <a:p>
          <a:endParaRPr lang="fr-FR"/>
        </a:p>
      </dgm:t>
    </dgm:pt>
    <dgm:pt modelId="{CB4C84D5-BF99-428F-BA40-1B6A22DB0599}">
      <dgm:prSet phldrT="[نص]" custT="1"/>
      <dgm:spPr/>
      <dgm:t>
        <a:bodyPr/>
        <a:lstStyle/>
        <a:p>
          <a:r>
            <a:rPr lang="ar-SA" sz="5500" smtClean="0">
              <a:latin typeface="Arabic Typesetting" pitchFamily="66" charset="-78"/>
              <a:cs typeface="Arabic Typesetting" pitchFamily="66" charset="-78"/>
            </a:rPr>
            <a:t>الرؤية القرآنية للعالم</a:t>
          </a:r>
          <a:endParaRPr lang="fr-FR" sz="5500" dirty="0">
            <a:latin typeface="Arabic Typesetting" pitchFamily="66" charset="-78"/>
            <a:cs typeface="Arabic Typesetting" pitchFamily="66" charset="-78"/>
          </a:endParaRPr>
        </a:p>
      </dgm:t>
    </dgm:pt>
    <dgm:pt modelId="{EA63465F-ABB5-4FCD-899F-17071374A47A}" type="parTrans" cxnId="{AEE8611B-9A59-44E8-BDC6-5BD5ADA84108}">
      <dgm:prSet/>
      <dgm:spPr/>
      <dgm:t>
        <a:bodyPr/>
        <a:lstStyle/>
        <a:p>
          <a:endParaRPr lang="fr-FR"/>
        </a:p>
      </dgm:t>
    </dgm:pt>
    <dgm:pt modelId="{A6839A32-0B77-4A4E-A467-68082E939881}" type="sibTrans" cxnId="{AEE8611B-9A59-44E8-BDC6-5BD5ADA84108}">
      <dgm:prSet/>
      <dgm:spPr/>
      <dgm:t>
        <a:bodyPr/>
        <a:lstStyle/>
        <a:p>
          <a:endParaRPr lang="fr-FR"/>
        </a:p>
      </dgm:t>
    </dgm:pt>
    <dgm:pt modelId="{D73A086F-3A61-41C5-A44C-143FED85C059}">
      <dgm:prSet phldrT="[نص]" custT="1"/>
      <dgm:spPr>
        <a:solidFill>
          <a:schemeClr val="accent6">
            <a:lumMod val="60000"/>
            <a:lumOff val="40000"/>
          </a:schemeClr>
        </a:solidFill>
      </dgm:spPr>
      <dgm:t>
        <a:bodyPr/>
        <a:lstStyle/>
        <a:p>
          <a:pPr algn="ctr" rtl="1"/>
          <a:r>
            <a:rPr lang="ar-SA" sz="3600" dirty="0" smtClean="0">
              <a:latin typeface="Arabic Typesetting" pitchFamily="66" charset="-78"/>
              <a:cs typeface="Arabic Typesetting" pitchFamily="66" charset="-78"/>
            </a:rPr>
            <a:t>المقاربة</a:t>
          </a:r>
          <a:endParaRPr lang="fr-FR" sz="3600" dirty="0">
            <a:latin typeface="Arabic Typesetting" pitchFamily="66" charset="-78"/>
            <a:cs typeface="Arabic Typesetting" pitchFamily="66" charset="-78"/>
          </a:endParaRPr>
        </a:p>
      </dgm:t>
    </dgm:pt>
    <dgm:pt modelId="{754F426E-5174-4E25-8819-FC832A94EEE8}" type="parTrans" cxnId="{B755BF22-5497-4004-AA03-2235B3182E33}">
      <dgm:prSet/>
      <dgm:spPr/>
      <dgm:t>
        <a:bodyPr/>
        <a:lstStyle/>
        <a:p>
          <a:endParaRPr lang="fr-FR"/>
        </a:p>
      </dgm:t>
    </dgm:pt>
    <dgm:pt modelId="{68F7112B-98B6-4D26-AA80-6C803EAE8272}" type="sibTrans" cxnId="{B755BF22-5497-4004-AA03-2235B3182E33}">
      <dgm:prSet/>
      <dgm:spPr/>
      <dgm:t>
        <a:bodyPr/>
        <a:lstStyle/>
        <a:p>
          <a:endParaRPr lang="fr-FR"/>
        </a:p>
      </dgm:t>
    </dgm:pt>
    <dgm:pt modelId="{EE84B70D-54FF-48A3-8784-734805DD52F4}" type="pres">
      <dgm:prSet presAssocID="{2015CC20-6D40-494F-8AB2-A7AC64697200}" presName="cycleMatrixDiagram" presStyleCnt="0">
        <dgm:presLayoutVars>
          <dgm:chMax val="1"/>
          <dgm:dir/>
          <dgm:animLvl val="lvl"/>
          <dgm:resizeHandles val="exact"/>
        </dgm:presLayoutVars>
      </dgm:prSet>
      <dgm:spPr/>
    </dgm:pt>
    <dgm:pt modelId="{F19667F6-A4B9-468F-9396-62FC352618CE}" type="pres">
      <dgm:prSet presAssocID="{2015CC20-6D40-494F-8AB2-A7AC64697200}" presName="children" presStyleCnt="0"/>
      <dgm:spPr/>
    </dgm:pt>
    <dgm:pt modelId="{5C1C21AF-26CD-4BB8-9694-42CE0D0FC50B}" type="pres">
      <dgm:prSet presAssocID="{2015CC20-6D40-494F-8AB2-A7AC64697200}" presName="child1group" presStyleCnt="0"/>
      <dgm:spPr/>
    </dgm:pt>
    <dgm:pt modelId="{31714E6C-D72C-4B14-B5CB-926CF9495120}" type="pres">
      <dgm:prSet presAssocID="{2015CC20-6D40-494F-8AB2-A7AC64697200}" presName="child1" presStyleLbl="bgAcc1" presStyleIdx="0" presStyleCnt="4" custScaleX="61942" custScaleY="49739" custLinFactNeighborX="-13968" custLinFactNeighborY="-8855"/>
      <dgm:spPr/>
    </dgm:pt>
    <dgm:pt modelId="{3895CF37-391A-466E-9A2C-B5D4E31E2ECD}" type="pres">
      <dgm:prSet presAssocID="{2015CC20-6D40-494F-8AB2-A7AC64697200}" presName="child1Text" presStyleLbl="bgAcc1" presStyleIdx="0" presStyleCnt="4">
        <dgm:presLayoutVars>
          <dgm:bulletEnabled val="1"/>
        </dgm:presLayoutVars>
      </dgm:prSet>
      <dgm:spPr/>
    </dgm:pt>
    <dgm:pt modelId="{C68EE732-AFE2-4C61-BEFB-FB0AA9CECBAD}" type="pres">
      <dgm:prSet presAssocID="{2015CC20-6D40-494F-8AB2-A7AC64697200}" presName="child2group" presStyleCnt="0"/>
      <dgm:spPr/>
    </dgm:pt>
    <dgm:pt modelId="{609C20E6-C878-41A5-BC42-51D995F608FE}" type="pres">
      <dgm:prSet presAssocID="{2015CC20-6D40-494F-8AB2-A7AC64697200}" presName="child2" presStyleLbl="bgAcc1" presStyleIdx="1" presStyleCnt="4" custScaleX="57725" custScaleY="41406" custLinFactNeighborX="8434" custLinFactNeighborY="-13022"/>
      <dgm:spPr/>
      <dgm:t>
        <a:bodyPr/>
        <a:lstStyle/>
        <a:p>
          <a:endParaRPr lang="fr-FR"/>
        </a:p>
      </dgm:t>
    </dgm:pt>
    <dgm:pt modelId="{27729769-4437-4500-99C7-3E7D6902E0EA}" type="pres">
      <dgm:prSet presAssocID="{2015CC20-6D40-494F-8AB2-A7AC64697200}" presName="child2Text" presStyleLbl="bgAcc1" presStyleIdx="1" presStyleCnt="4">
        <dgm:presLayoutVars>
          <dgm:bulletEnabled val="1"/>
        </dgm:presLayoutVars>
      </dgm:prSet>
      <dgm:spPr/>
      <dgm:t>
        <a:bodyPr/>
        <a:lstStyle/>
        <a:p>
          <a:endParaRPr lang="fr-FR"/>
        </a:p>
      </dgm:t>
    </dgm:pt>
    <dgm:pt modelId="{D0AB7D19-A188-4561-8EA5-883DF0BB0D63}" type="pres">
      <dgm:prSet presAssocID="{2015CC20-6D40-494F-8AB2-A7AC64697200}" presName="child3group" presStyleCnt="0"/>
      <dgm:spPr/>
    </dgm:pt>
    <dgm:pt modelId="{A880F894-164E-4735-AAFF-19DBA6E1F395}" type="pres">
      <dgm:prSet presAssocID="{2015CC20-6D40-494F-8AB2-A7AC64697200}" presName="child3" presStyleLbl="bgAcc1" presStyleIdx="2" presStyleCnt="4" custScaleX="74593" custScaleY="47919" custLinFactNeighborX="6326" custLinFactNeighborY="-910"/>
      <dgm:spPr/>
    </dgm:pt>
    <dgm:pt modelId="{B1ECA452-A740-4B19-B39D-CBFAB7343341}" type="pres">
      <dgm:prSet presAssocID="{2015CC20-6D40-494F-8AB2-A7AC64697200}" presName="child3Text" presStyleLbl="bgAcc1" presStyleIdx="2" presStyleCnt="4">
        <dgm:presLayoutVars>
          <dgm:bulletEnabled val="1"/>
        </dgm:presLayoutVars>
      </dgm:prSet>
      <dgm:spPr/>
    </dgm:pt>
    <dgm:pt modelId="{7D560349-311E-4A5A-B5EE-FFC13D648CB4}" type="pres">
      <dgm:prSet presAssocID="{2015CC20-6D40-494F-8AB2-A7AC64697200}" presName="child4group" presStyleCnt="0"/>
      <dgm:spPr/>
    </dgm:pt>
    <dgm:pt modelId="{6A04D83F-8358-40BA-B49B-B1D77972F002}" type="pres">
      <dgm:prSet presAssocID="{2015CC20-6D40-494F-8AB2-A7AC64697200}" presName="child4" presStyleLbl="bgAcc1" presStyleIdx="3" presStyleCnt="4" custScaleX="74698" custScaleY="43230" custLinFactNeighborX="-11808" custLinFactNeighborY="-6509"/>
      <dgm:spPr/>
    </dgm:pt>
    <dgm:pt modelId="{2882BB9A-CAB3-4A28-94FB-251B5E5A09FA}" type="pres">
      <dgm:prSet presAssocID="{2015CC20-6D40-494F-8AB2-A7AC64697200}" presName="child4Text" presStyleLbl="bgAcc1" presStyleIdx="3" presStyleCnt="4">
        <dgm:presLayoutVars>
          <dgm:bulletEnabled val="1"/>
        </dgm:presLayoutVars>
      </dgm:prSet>
      <dgm:spPr/>
    </dgm:pt>
    <dgm:pt modelId="{D180B3EB-CDF0-4A32-805C-18129F93006B}" type="pres">
      <dgm:prSet presAssocID="{2015CC20-6D40-494F-8AB2-A7AC64697200}" presName="childPlaceholder" presStyleCnt="0"/>
      <dgm:spPr/>
    </dgm:pt>
    <dgm:pt modelId="{66FC6EE8-ADDB-485C-9046-7D9A20E8F671}" type="pres">
      <dgm:prSet presAssocID="{2015CC20-6D40-494F-8AB2-A7AC64697200}" presName="circle" presStyleCnt="0"/>
      <dgm:spPr/>
    </dgm:pt>
    <dgm:pt modelId="{B76D9863-B909-45FC-B6B9-16CD91D39769}" type="pres">
      <dgm:prSet presAssocID="{2015CC20-6D40-494F-8AB2-A7AC64697200}" presName="quadrant1" presStyleLbl="node1" presStyleIdx="0" presStyleCnt="4">
        <dgm:presLayoutVars>
          <dgm:chMax val="1"/>
          <dgm:bulletEnabled val="1"/>
        </dgm:presLayoutVars>
      </dgm:prSet>
      <dgm:spPr/>
    </dgm:pt>
    <dgm:pt modelId="{92527405-8CC1-4114-A209-9A7BCFFB1432}" type="pres">
      <dgm:prSet presAssocID="{2015CC20-6D40-494F-8AB2-A7AC64697200}" presName="quadrant2" presStyleLbl="node1" presStyleIdx="1" presStyleCnt="4">
        <dgm:presLayoutVars>
          <dgm:chMax val="1"/>
          <dgm:bulletEnabled val="1"/>
        </dgm:presLayoutVars>
      </dgm:prSet>
      <dgm:spPr/>
      <dgm:t>
        <a:bodyPr/>
        <a:lstStyle/>
        <a:p>
          <a:endParaRPr lang="fr-FR"/>
        </a:p>
      </dgm:t>
    </dgm:pt>
    <dgm:pt modelId="{31CB9873-8E76-4CAB-92D5-5B903F52A207}" type="pres">
      <dgm:prSet presAssocID="{2015CC20-6D40-494F-8AB2-A7AC64697200}" presName="quadrant3" presStyleLbl="node1" presStyleIdx="2" presStyleCnt="4">
        <dgm:presLayoutVars>
          <dgm:chMax val="1"/>
          <dgm:bulletEnabled val="1"/>
        </dgm:presLayoutVars>
      </dgm:prSet>
      <dgm:spPr/>
    </dgm:pt>
    <dgm:pt modelId="{4898A519-72D9-4B09-A338-31502C3823BE}" type="pres">
      <dgm:prSet presAssocID="{2015CC20-6D40-494F-8AB2-A7AC64697200}" presName="quadrant4" presStyleLbl="node1" presStyleIdx="3" presStyleCnt="4">
        <dgm:presLayoutVars>
          <dgm:chMax val="1"/>
          <dgm:bulletEnabled val="1"/>
        </dgm:presLayoutVars>
      </dgm:prSet>
      <dgm:spPr/>
    </dgm:pt>
    <dgm:pt modelId="{DFDBA0F1-E7F2-440F-BFF8-0CC05735301A}" type="pres">
      <dgm:prSet presAssocID="{2015CC20-6D40-494F-8AB2-A7AC64697200}" presName="quadrantPlaceholder" presStyleCnt="0"/>
      <dgm:spPr/>
    </dgm:pt>
    <dgm:pt modelId="{DC97CA1A-1ADF-46AB-8E16-ED88BF5E1ACD}" type="pres">
      <dgm:prSet presAssocID="{2015CC20-6D40-494F-8AB2-A7AC64697200}" presName="center1" presStyleLbl="fgShp" presStyleIdx="0" presStyleCnt="2"/>
      <dgm:spPr/>
    </dgm:pt>
    <dgm:pt modelId="{9C201C61-39EA-4E20-9FB2-D7FBBB57988A}" type="pres">
      <dgm:prSet presAssocID="{2015CC20-6D40-494F-8AB2-A7AC64697200}" presName="center2" presStyleLbl="fgShp" presStyleIdx="1" presStyleCnt="2"/>
      <dgm:spPr/>
    </dgm:pt>
  </dgm:ptLst>
  <dgm:cxnLst>
    <dgm:cxn modelId="{CB6446C5-F553-4AD6-85EE-078259AAE3F2}" type="presOf" srcId="{2015CC20-6D40-494F-8AB2-A7AC64697200}" destId="{EE84B70D-54FF-48A3-8784-734805DD52F4}" srcOrd="0" destOrd="0" presId="urn:microsoft.com/office/officeart/2005/8/layout/cycle4"/>
    <dgm:cxn modelId="{804A0656-C629-4D63-AB6F-33EFBE5F20AD}" type="presOf" srcId="{CB4C84D5-BF99-428F-BA40-1B6A22DB0599}" destId="{4898A519-72D9-4B09-A338-31502C3823BE}" srcOrd="0" destOrd="0" presId="urn:microsoft.com/office/officeart/2005/8/layout/cycle4"/>
    <dgm:cxn modelId="{AEE8611B-9A59-44E8-BDC6-5BD5ADA84108}" srcId="{2015CC20-6D40-494F-8AB2-A7AC64697200}" destId="{CB4C84D5-BF99-428F-BA40-1B6A22DB0599}" srcOrd="3" destOrd="0" parTransId="{EA63465F-ABB5-4FCD-899F-17071374A47A}" sibTransId="{A6839A32-0B77-4A4E-A467-68082E939881}"/>
    <dgm:cxn modelId="{5605E18E-BEA6-4DA7-8F35-9C44F6C70E59}" type="presOf" srcId="{9A5397C8-7C10-459B-A4A1-76126608FA44}" destId="{609C20E6-C878-41A5-BC42-51D995F608FE}" srcOrd="0" destOrd="0" presId="urn:microsoft.com/office/officeart/2005/8/layout/cycle4"/>
    <dgm:cxn modelId="{B755BF22-5497-4004-AA03-2235B3182E33}" srcId="{CB4C84D5-BF99-428F-BA40-1B6A22DB0599}" destId="{D73A086F-3A61-41C5-A44C-143FED85C059}" srcOrd="0" destOrd="0" parTransId="{754F426E-5174-4E25-8819-FC832A94EEE8}" sibTransId="{68F7112B-98B6-4D26-AA80-6C803EAE8272}"/>
    <dgm:cxn modelId="{86AD898F-4437-4863-ABA1-B241A098BD19}" type="presOf" srcId="{93158A8A-0302-4411-83A7-C99F5287A7B7}" destId="{92527405-8CC1-4114-A209-9A7BCFFB1432}" srcOrd="0" destOrd="0" presId="urn:microsoft.com/office/officeart/2005/8/layout/cycle4"/>
    <dgm:cxn modelId="{1892C8A0-27FB-44FF-9908-E299CE41A4E4}" type="presOf" srcId="{D73A086F-3A61-41C5-A44C-143FED85C059}" destId="{2882BB9A-CAB3-4A28-94FB-251B5E5A09FA}" srcOrd="1" destOrd="0" presId="urn:microsoft.com/office/officeart/2005/8/layout/cycle4"/>
    <dgm:cxn modelId="{9628BB64-12D8-4601-9A5C-5949C98FE81A}" type="presOf" srcId="{9A5397C8-7C10-459B-A4A1-76126608FA44}" destId="{27729769-4437-4500-99C7-3E7D6902E0EA}" srcOrd="1" destOrd="0" presId="urn:microsoft.com/office/officeart/2005/8/layout/cycle4"/>
    <dgm:cxn modelId="{5350DB0F-7A47-4C96-AEF3-17D0FECC5631}" type="presOf" srcId="{72D3860D-2CCD-4295-BB6C-B84AF6959910}" destId="{B1ECA452-A740-4B19-B39D-CBFAB7343341}" srcOrd="1" destOrd="0" presId="urn:microsoft.com/office/officeart/2005/8/layout/cycle4"/>
    <dgm:cxn modelId="{BB627973-CAA5-4B5F-8573-82ECDEC90589}" type="presOf" srcId="{05EF1A3C-E616-44A0-9079-0D6F54966B6A}" destId="{31714E6C-D72C-4B14-B5CB-926CF9495120}" srcOrd="0" destOrd="0" presId="urn:microsoft.com/office/officeart/2005/8/layout/cycle4"/>
    <dgm:cxn modelId="{3CB62528-1D60-4FC5-9CDA-182EC08DD7F2}" type="presOf" srcId="{D73A086F-3A61-41C5-A44C-143FED85C059}" destId="{6A04D83F-8358-40BA-B49B-B1D77972F002}" srcOrd="0" destOrd="0" presId="urn:microsoft.com/office/officeart/2005/8/layout/cycle4"/>
    <dgm:cxn modelId="{D4CC08D1-6AD7-4F7E-A9AD-7CD37175BD6B}" srcId="{2015CC20-6D40-494F-8AB2-A7AC64697200}" destId="{22B2BCB3-DB57-4C7A-A9FD-B4934B2F52D3}" srcOrd="0" destOrd="0" parTransId="{2B42BF05-F7E2-4281-BE7F-B049CB2380B4}" sibTransId="{CA6C6E6F-2CCD-4BB9-91F4-2B050B79E8D4}"/>
    <dgm:cxn modelId="{021C1A78-0593-4327-8894-4E85BF51E9B8}" type="presOf" srcId="{22B2BCB3-DB57-4C7A-A9FD-B4934B2F52D3}" destId="{B76D9863-B909-45FC-B6B9-16CD91D39769}" srcOrd="0" destOrd="0" presId="urn:microsoft.com/office/officeart/2005/8/layout/cycle4"/>
    <dgm:cxn modelId="{3AAA4F78-301F-4081-9042-0CB939DB40A9}" srcId="{5832CD04-F773-4E22-B870-CA3224AA4BC9}" destId="{72D3860D-2CCD-4295-BB6C-B84AF6959910}" srcOrd="0" destOrd="0" parTransId="{13E7CDCE-ED73-4865-8B7F-6E5448C7CD9B}" sibTransId="{BFE56272-3B2A-4A7B-B3AE-ABD15A37E524}"/>
    <dgm:cxn modelId="{7662726B-FAA2-4F53-B289-5B2FEF726A6B}" srcId="{93158A8A-0302-4411-83A7-C99F5287A7B7}" destId="{9A5397C8-7C10-459B-A4A1-76126608FA44}" srcOrd="0" destOrd="0" parTransId="{78B4D516-721E-4A10-9C21-8BFC3A246AAC}" sibTransId="{67E046F5-CA87-45BB-BE3C-E901E71FDD3C}"/>
    <dgm:cxn modelId="{2FF47872-6BE3-4251-8708-C4960AD34B14}" type="presOf" srcId="{05EF1A3C-E616-44A0-9079-0D6F54966B6A}" destId="{3895CF37-391A-466E-9A2C-B5D4E31E2ECD}" srcOrd="1" destOrd="0" presId="urn:microsoft.com/office/officeart/2005/8/layout/cycle4"/>
    <dgm:cxn modelId="{EC7CCBBC-A7E5-4A9D-88D0-42FE1FDA5D16}" type="presOf" srcId="{72D3860D-2CCD-4295-BB6C-B84AF6959910}" destId="{A880F894-164E-4735-AAFF-19DBA6E1F395}" srcOrd="0" destOrd="0" presId="urn:microsoft.com/office/officeart/2005/8/layout/cycle4"/>
    <dgm:cxn modelId="{195004F2-ED04-4B99-B778-70D1532DD35E}" srcId="{22B2BCB3-DB57-4C7A-A9FD-B4934B2F52D3}" destId="{05EF1A3C-E616-44A0-9079-0D6F54966B6A}" srcOrd="0" destOrd="0" parTransId="{31D1B52F-6A04-4678-B062-FA9056F2FB8E}" sibTransId="{32E032F1-2629-4592-95BA-05E6310427F8}"/>
    <dgm:cxn modelId="{CB3EB31F-A9DE-4126-90E0-B37CCE3208CD}" srcId="{2015CC20-6D40-494F-8AB2-A7AC64697200}" destId="{5832CD04-F773-4E22-B870-CA3224AA4BC9}" srcOrd="2" destOrd="0" parTransId="{361899D0-0316-47FA-9B0B-DDFCFDD86342}" sibTransId="{273F67A0-B2E6-487F-A597-8DBB15C35CA3}"/>
    <dgm:cxn modelId="{4F315ABE-FEFD-4BF5-99A0-AC40E9732FC0}" srcId="{2015CC20-6D40-494F-8AB2-A7AC64697200}" destId="{93158A8A-0302-4411-83A7-C99F5287A7B7}" srcOrd="1" destOrd="0" parTransId="{C9037F6E-1F22-423F-9BB5-3BE8A73C2039}" sibTransId="{180704CC-2E38-411F-BC5C-D4ED09A837E9}"/>
    <dgm:cxn modelId="{6FDA2A6E-1ED1-442C-94C7-AAFB46E514B7}" type="presOf" srcId="{5832CD04-F773-4E22-B870-CA3224AA4BC9}" destId="{31CB9873-8E76-4CAB-92D5-5B903F52A207}" srcOrd="0" destOrd="0" presId="urn:microsoft.com/office/officeart/2005/8/layout/cycle4"/>
    <dgm:cxn modelId="{842490A4-BDEF-4935-9DF2-3CB579A9AA57}" type="presParOf" srcId="{EE84B70D-54FF-48A3-8784-734805DD52F4}" destId="{F19667F6-A4B9-468F-9396-62FC352618CE}" srcOrd="0" destOrd="0" presId="urn:microsoft.com/office/officeart/2005/8/layout/cycle4"/>
    <dgm:cxn modelId="{D989E82C-5182-4767-936C-7E425E3E8115}" type="presParOf" srcId="{F19667F6-A4B9-468F-9396-62FC352618CE}" destId="{5C1C21AF-26CD-4BB8-9694-42CE0D0FC50B}" srcOrd="0" destOrd="0" presId="urn:microsoft.com/office/officeart/2005/8/layout/cycle4"/>
    <dgm:cxn modelId="{A810C415-185A-42FD-9CE1-3B00426CE8BA}" type="presParOf" srcId="{5C1C21AF-26CD-4BB8-9694-42CE0D0FC50B}" destId="{31714E6C-D72C-4B14-B5CB-926CF9495120}" srcOrd="0" destOrd="0" presId="urn:microsoft.com/office/officeart/2005/8/layout/cycle4"/>
    <dgm:cxn modelId="{18164588-D0D8-4E89-A363-F2C8F68176CB}" type="presParOf" srcId="{5C1C21AF-26CD-4BB8-9694-42CE0D0FC50B}" destId="{3895CF37-391A-466E-9A2C-B5D4E31E2ECD}" srcOrd="1" destOrd="0" presId="urn:microsoft.com/office/officeart/2005/8/layout/cycle4"/>
    <dgm:cxn modelId="{9AD5184F-5B4D-4D70-8B24-8A32F055AC64}" type="presParOf" srcId="{F19667F6-A4B9-468F-9396-62FC352618CE}" destId="{C68EE732-AFE2-4C61-BEFB-FB0AA9CECBAD}" srcOrd="1" destOrd="0" presId="urn:microsoft.com/office/officeart/2005/8/layout/cycle4"/>
    <dgm:cxn modelId="{CB2AB50D-B882-4312-9375-A21B69230B8A}" type="presParOf" srcId="{C68EE732-AFE2-4C61-BEFB-FB0AA9CECBAD}" destId="{609C20E6-C878-41A5-BC42-51D995F608FE}" srcOrd="0" destOrd="0" presId="urn:microsoft.com/office/officeart/2005/8/layout/cycle4"/>
    <dgm:cxn modelId="{5BF3BE13-F017-47C2-96B3-FFC00CC047CB}" type="presParOf" srcId="{C68EE732-AFE2-4C61-BEFB-FB0AA9CECBAD}" destId="{27729769-4437-4500-99C7-3E7D6902E0EA}" srcOrd="1" destOrd="0" presId="urn:microsoft.com/office/officeart/2005/8/layout/cycle4"/>
    <dgm:cxn modelId="{FF489485-919B-446F-BE0C-7BE44F9D39BD}" type="presParOf" srcId="{F19667F6-A4B9-468F-9396-62FC352618CE}" destId="{D0AB7D19-A188-4561-8EA5-883DF0BB0D63}" srcOrd="2" destOrd="0" presId="urn:microsoft.com/office/officeart/2005/8/layout/cycle4"/>
    <dgm:cxn modelId="{B9D4117A-FB9F-4239-8186-7ECD15A4A3AD}" type="presParOf" srcId="{D0AB7D19-A188-4561-8EA5-883DF0BB0D63}" destId="{A880F894-164E-4735-AAFF-19DBA6E1F395}" srcOrd="0" destOrd="0" presId="urn:microsoft.com/office/officeart/2005/8/layout/cycle4"/>
    <dgm:cxn modelId="{A9A991A7-2359-4008-A3F5-AF883D1614C2}" type="presParOf" srcId="{D0AB7D19-A188-4561-8EA5-883DF0BB0D63}" destId="{B1ECA452-A740-4B19-B39D-CBFAB7343341}" srcOrd="1" destOrd="0" presId="urn:microsoft.com/office/officeart/2005/8/layout/cycle4"/>
    <dgm:cxn modelId="{7DB1A824-DE50-46CE-A609-A8BF9F11CFA8}" type="presParOf" srcId="{F19667F6-A4B9-468F-9396-62FC352618CE}" destId="{7D560349-311E-4A5A-B5EE-FFC13D648CB4}" srcOrd="3" destOrd="0" presId="urn:microsoft.com/office/officeart/2005/8/layout/cycle4"/>
    <dgm:cxn modelId="{5A7A7DC0-B911-45B8-9B1E-25A0577974BA}" type="presParOf" srcId="{7D560349-311E-4A5A-B5EE-FFC13D648CB4}" destId="{6A04D83F-8358-40BA-B49B-B1D77972F002}" srcOrd="0" destOrd="0" presId="urn:microsoft.com/office/officeart/2005/8/layout/cycle4"/>
    <dgm:cxn modelId="{68B1D93E-6DBF-4BCF-9875-3E38EE5E62F7}" type="presParOf" srcId="{7D560349-311E-4A5A-B5EE-FFC13D648CB4}" destId="{2882BB9A-CAB3-4A28-94FB-251B5E5A09FA}" srcOrd="1" destOrd="0" presId="urn:microsoft.com/office/officeart/2005/8/layout/cycle4"/>
    <dgm:cxn modelId="{CE215450-04A1-4217-84FF-EF965DB0AA4F}" type="presParOf" srcId="{F19667F6-A4B9-468F-9396-62FC352618CE}" destId="{D180B3EB-CDF0-4A32-805C-18129F93006B}" srcOrd="4" destOrd="0" presId="urn:microsoft.com/office/officeart/2005/8/layout/cycle4"/>
    <dgm:cxn modelId="{326A3F0F-395F-4D36-8023-37A68CD57BB8}" type="presParOf" srcId="{EE84B70D-54FF-48A3-8784-734805DD52F4}" destId="{66FC6EE8-ADDB-485C-9046-7D9A20E8F671}" srcOrd="1" destOrd="0" presId="urn:microsoft.com/office/officeart/2005/8/layout/cycle4"/>
    <dgm:cxn modelId="{2A87090D-4A06-4D28-B338-8ABBC1DCAD90}" type="presParOf" srcId="{66FC6EE8-ADDB-485C-9046-7D9A20E8F671}" destId="{B76D9863-B909-45FC-B6B9-16CD91D39769}" srcOrd="0" destOrd="0" presId="urn:microsoft.com/office/officeart/2005/8/layout/cycle4"/>
    <dgm:cxn modelId="{B50F28FC-9B56-4000-A472-6607B76CA97C}" type="presParOf" srcId="{66FC6EE8-ADDB-485C-9046-7D9A20E8F671}" destId="{92527405-8CC1-4114-A209-9A7BCFFB1432}" srcOrd="1" destOrd="0" presId="urn:microsoft.com/office/officeart/2005/8/layout/cycle4"/>
    <dgm:cxn modelId="{9FC612B3-1A8D-4EF3-9C09-2FE9B4D3F702}" type="presParOf" srcId="{66FC6EE8-ADDB-485C-9046-7D9A20E8F671}" destId="{31CB9873-8E76-4CAB-92D5-5B903F52A207}" srcOrd="2" destOrd="0" presId="urn:microsoft.com/office/officeart/2005/8/layout/cycle4"/>
    <dgm:cxn modelId="{8730590F-63FE-430D-8362-7F7C96C1F545}" type="presParOf" srcId="{66FC6EE8-ADDB-485C-9046-7D9A20E8F671}" destId="{4898A519-72D9-4B09-A338-31502C3823BE}" srcOrd="3" destOrd="0" presId="urn:microsoft.com/office/officeart/2005/8/layout/cycle4"/>
    <dgm:cxn modelId="{9D5AAD57-733F-4811-98D3-224A9B086B11}" type="presParOf" srcId="{66FC6EE8-ADDB-485C-9046-7D9A20E8F671}" destId="{DFDBA0F1-E7F2-440F-BFF8-0CC05735301A}" srcOrd="4" destOrd="0" presId="urn:microsoft.com/office/officeart/2005/8/layout/cycle4"/>
    <dgm:cxn modelId="{0722AD98-8B40-4EE4-B67E-ADD5C0446915}" type="presParOf" srcId="{EE84B70D-54FF-48A3-8784-734805DD52F4}" destId="{DC97CA1A-1ADF-46AB-8E16-ED88BF5E1ACD}" srcOrd="2" destOrd="0" presId="urn:microsoft.com/office/officeart/2005/8/layout/cycle4"/>
    <dgm:cxn modelId="{F7C2EF08-E90D-478B-AC26-0D1323FC5936}" type="presParOf" srcId="{EE84B70D-54FF-48A3-8784-734805DD52F4}" destId="{9C201C61-39EA-4E20-9FB2-D7FBBB57988A}" srcOrd="3" destOrd="0" presId="urn:microsoft.com/office/officeart/2005/8/layout/cycle4"/>
  </dgm:cxnLst>
  <dgm:bg/>
  <dgm:whole/>
</dgm:dataModel>
</file>

<file path=ppt/diagrams/data2.xml><?xml version="1.0" encoding="utf-8"?>
<dgm:dataModel xmlns:dgm="http://schemas.openxmlformats.org/drawingml/2006/diagram" xmlns:a="http://schemas.openxmlformats.org/drawingml/2006/main">
  <dgm:ptLst>
    <dgm:pt modelId="{BEC60DF2-2979-4623-B72C-862E7D87F096}" type="doc">
      <dgm:prSet loTypeId="urn:microsoft.com/office/officeart/2005/8/layout/venn2" loCatId="relationship" qsTypeId="urn:microsoft.com/office/officeart/2005/8/quickstyle/simple1" qsCatId="simple" csTypeId="urn:microsoft.com/office/officeart/2005/8/colors/colorful5" csCatId="colorful" phldr="1"/>
      <dgm:spPr/>
      <dgm:t>
        <a:bodyPr/>
        <a:lstStyle/>
        <a:p>
          <a:endParaRPr lang="fr-FR"/>
        </a:p>
      </dgm:t>
    </dgm:pt>
    <dgm:pt modelId="{2C88AD2E-FC86-47F8-853E-72E7272F137C}">
      <dgm:prSet phldrT="[Texte]" custT="1"/>
      <dgm:spPr/>
      <dgm:t>
        <a:bodyPr/>
        <a:lstStyle/>
        <a:p>
          <a:pPr rtl="1"/>
          <a:r>
            <a:rPr lang="ar-DZ" sz="4200" dirty="0">
              <a:latin typeface="Arabic Typesetting" pitchFamily="66" charset="-78"/>
              <a:cs typeface="Arabic Typesetting" pitchFamily="66" charset="-78"/>
            </a:rPr>
            <a:t>السياق القرآني</a:t>
          </a:r>
          <a:r>
            <a:rPr lang="ar-DZ" sz="2300" dirty="0"/>
            <a:t> </a:t>
          </a:r>
          <a:endParaRPr lang="fr-FR" sz="2300" dirty="0"/>
        </a:p>
      </dgm:t>
    </dgm:pt>
    <dgm:pt modelId="{F0135D03-31F5-4668-944A-B5D8C9989C7E}" type="parTrans" cxnId="{B8F65AD3-79C3-4F9C-936B-6CF045466005}">
      <dgm:prSet/>
      <dgm:spPr/>
      <dgm:t>
        <a:bodyPr/>
        <a:lstStyle/>
        <a:p>
          <a:endParaRPr lang="fr-FR"/>
        </a:p>
      </dgm:t>
    </dgm:pt>
    <dgm:pt modelId="{584F3EF8-E128-4B2F-A8D9-51C071059B49}" type="sibTrans" cxnId="{B8F65AD3-79C3-4F9C-936B-6CF045466005}">
      <dgm:prSet/>
      <dgm:spPr/>
      <dgm:t>
        <a:bodyPr/>
        <a:lstStyle/>
        <a:p>
          <a:endParaRPr lang="fr-FR"/>
        </a:p>
      </dgm:t>
    </dgm:pt>
    <dgm:pt modelId="{9756E791-8528-49D9-8FA9-2E52300DF2BE}">
      <dgm:prSet phldrT="[Texte]" custT="1"/>
      <dgm:spPr/>
      <dgm:t>
        <a:bodyPr/>
        <a:lstStyle/>
        <a:p>
          <a:pPr rtl="1"/>
          <a:r>
            <a:rPr lang="ar-DZ" sz="4200" dirty="0">
              <a:latin typeface="Arabic Typesetting" pitchFamily="66" charset="-78"/>
              <a:cs typeface="Arabic Typesetting" pitchFamily="66" charset="-78"/>
            </a:rPr>
            <a:t>المعنى العلاقي</a:t>
          </a:r>
          <a:r>
            <a:rPr lang="ar-DZ" sz="2900" dirty="0"/>
            <a:t> </a:t>
          </a:r>
          <a:endParaRPr lang="fr-FR" sz="2900" dirty="0"/>
        </a:p>
      </dgm:t>
    </dgm:pt>
    <dgm:pt modelId="{548387D9-0099-4E54-A510-68D2BF758E35}" type="parTrans" cxnId="{383CA3FE-BFE7-4C88-B998-84E2B19AD116}">
      <dgm:prSet/>
      <dgm:spPr/>
      <dgm:t>
        <a:bodyPr/>
        <a:lstStyle/>
        <a:p>
          <a:endParaRPr lang="fr-FR"/>
        </a:p>
      </dgm:t>
    </dgm:pt>
    <dgm:pt modelId="{DD6D9A20-D44D-4D3A-ABE3-26B59C2640E1}" type="sibTrans" cxnId="{383CA3FE-BFE7-4C88-B998-84E2B19AD116}">
      <dgm:prSet/>
      <dgm:spPr/>
      <dgm:t>
        <a:bodyPr/>
        <a:lstStyle/>
        <a:p>
          <a:endParaRPr lang="fr-FR"/>
        </a:p>
      </dgm:t>
    </dgm:pt>
    <dgm:pt modelId="{0E1D59E8-6FB8-4D02-9E4A-A497B0CEB0D7}">
      <dgm:prSet phldrT="[Texte]" custT="1"/>
      <dgm:spPr/>
      <dgm:t>
        <a:bodyPr/>
        <a:lstStyle/>
        <a:p>
          <a:pPr rtl="1"/>
          <a:r>
            <a:rPr lang="ar-DZ" sz="4200" dirty="0">
              <a:latin typeface="Arabic Typesetting" pitchFamily="66" charset="-78"/>
              <a:cs typeface="Arabic Typesetting" pitchFamily="66" charset="-78"/>
            </a:rPr>
            <a:t>المعنى الأساسي</a:t>
          </a:r>
          <a:endParaRPr lang="fr-FR" sz="4200" dirty="0">
            <a:latin typeface="Arabic Typesetting" pitchFamily="66" charset="-78"/>
            <a:cs typeface="Arabic Typesetting" pitchFamily="66" charset="-78"/>
          </a:endParaRPr>
        </a:p>
      </dgm:t>
    </dgm:pt>
    <dgm:pt modelId="{E89D3A94-5568-40C6-9527-7C419605E0F5}" type="parTrans" cxnId="{282489F1-31AB-421C-86BC-C056580D704F}">
      <dgm:prSet/>
      <dgm:spPr/>
      <dgm:t>
        <a:bodyPr/>
        <a:lstStyle/>
        <a:p>
          <a:endParaRPr lang="fr-FR"/>
        </a:p>
      </dgm:t>
    </dgm:pt>
    <dgm:pt modelId="{3AE68A81-3B5C-4FF2-93D9-54905A012BA6}" type="sibTrans" cxnId="{282489F1-31AB-421C-86BC-C056580D704F}">
      <dgm:prSet/>
      <dgm:spPr/>
      <dgm:t>
        <a:bodyPr/>
        <a:lstStyle/>
        <a:p>
          <a:endParaRPr lang="fr-FR"/>
        </a:p>
      </dgm:t>
    </dgm:pt>
    <dgm:pt modelId="{EA328627-2553-4005-81C8-3C91A1F21AD9}" type="pres">
      <dgm:prSet presAssocID="{BEC60DF2-2979-4623-B72C-862E7D87F096}" presName="Name0" presStyleCnt="0">
        <dgm:presLayoutVars>
          <dgm:chMax val="7"/>
          <dgm:resizeHandles val="exact"/>
        </dgm:presLayoutVars>
      </dgm:prSet>
      <dgm:spPr/>
      <dgm:t>
        <a:bodyPr/>
        <a:lstStyle/>
        <a:p>
          <a:endParaRPr lang="fr-FR"/>
        </a:p>
      </dgm:t>
    </dgm:pt>
    <dgm:pt modelId="{E334A849-C8A5-464A-ADBA-DCDC925D1C0B}" type="pres">
      <dgm:prSet presAssocID="{BEC60DF2-2979-4623-B72C-862E7D87F096}" presName="comp1" presStyleCnt="0"/>
      <dgm:spPr/>
      <dgm:t>
        <a:bodyPr/>
        <a:lstStyle/>
        <a:p>
          <a:endParaRPr lang="fr-FR"/>
        </a:p>
      </dgm:t>
    </dgm:pt>
    <dgm:pt modelId="{6DC068CA-F775-4666-A8DB-A861DF248F19}" type="pres">
      <dgm:prSet presAssocID="{BEC60DF2-2979-4623-B72C-862E7D87F096}" presName="circle1" presStyleLbl="node1" presStyleIdx="0" presStyleCnt="3"/>
      <dgm:spPr/>
      <dgm:t>
        <a:bodyPr/>
        <a:lstStyle/>
        <a:p>
          <a:endParaRPr lang="fr-FR"/>
        </a:p>
      </dgm:t>
    </dgm:pt>
    <dgm:pt modelId="{C0F33327-7556-4803-8BF1-C53FB2C2D8ED}" type="pres">
      <dgm:prSet presAssocID="{BEC60DF2-2979-4623-B72C-862E7D87F096}" presName="c1text" presStyleLbl="node1" presStyleIdx="0" presStyleCnt="3">
        <dgm:presLayoutVars>
          <dgm:bulletEnabled val="1"/>
        </dgm:presLayoutVars>
      </dgm:prSet>
      <dgm:spPr/>
      <dgm:t>
        <a:bodyPr/>
        <a:lstStyle/>
        <a:p>
          <a:endParaRPr lang="fr-FR"/>
        </a:p>
      </dgm:t>
    </dgm:pt>
    <dgm:pt modelId="{8A014D17-BF68-4220-A95D-DD1E7E6371A7}" type="pres">
      <dgm:prSet presAssocID="{BEC60DF2-2979-4623-B72C-862E7D87F096}" presName="comp2" presStyleCnt="0"/>
      <dgm:spPr/>
      <dgm:t>
        <a:bodyPr/>
        <a:lstStyle/>
        <a:p>
          <a:endParaRPr lang="fr-FR"/>
        </a:p>
      </dgm:t>
    </dgm:pt>
    <dgm:pt modelId="{052E0076-52A1-4093-9482-EDA48A2E6F7F}" type="pres">
      <dgm:prSet presAssocID="{BEC60DF2-2979-4623-B72C-862E7D87F096}" presName="circle2" presStyleLbl="node1" presStyleIdx="1" presStyleCnt="3"/>
      <dgm:spPr/>
      <dgm:t>
        <a:bodyPr/>
        <a:lstStyle/>
        <a:p>
          <a:endParaRPr lang="fr-FR"/>
        </a:p>
      </dgm:t>
    </dgm:pt>
    <dgm:pt modelId="{D576A95D-B47D-4FAD-8829-6402F5154BCE}" type="pres">
      <dgm:prSet presAssocID="{BEC60DF2-2979-4623-B72C-862E7D87F096}" presName="c2text" presStyleLbl="node1" presStyleIdx="1" presStyleCnt="3">
        <dgm:presLayoutVars>
          <dgm:bulletEnabled val="1"/>
        </dgm:presLayoutVars>
      </dgm:prSet>
      <dgm:spPr/>
      <dgm:t>
        <a:bodyPr/>
        <a:lstStyle/>
        <a:p>
          <a:endParaRPr lang="fr-FR"/>
        </a:p>
      </dgm:t>
    </dgm:pt>
    <dgm:pt modelId="{A2383018-173F-41A2-9DF3-BAF08EBCCB34}" type="pres">
      <dgm:prSet presAssocID="{BEC60DF2-2979-4623-B72C-862E7D87F096}" presName="comp3" presStyleCnt="0"/>
      <dgm:spPr/>
      <dgm:t>
        <a:bodyPr/>
        <a:lstStyle/>
        <a:p>
          <a:endParaRPr lang="fr-FR"/>
        </a:p>
      </dgm:t>
    </dgm:pt>
    <dgm:pt modelId="{E9945255-E245-4E9A-BB0E-AEC188FD1DDB}" type="pres">
      <dgm:prSet presAssocID="{BEC60DF2-2979-4623-B72C-862E7D87F096}" presName="circle3" presStyleLbl="node1" presStyleIdx="2" presStyleCnt="3" custScaleX="110815"/>
      <dgm:spPr/>
      <dgm:t>
        <a:bodyPr/>
        <a:lstStyle/>
        <a:p>
          <a:endParaRPr lang="fr-FR"/>
        </a:p>
      </dgm:t>
    </dgm:pt>
    <dgm:pt modelId="{432B8C77-51E7-4475-96DD-52D76F0CE59C}" type="pres">
      <dgm:prSet presAssocID="{BEC60DF2-2979-4623-B72C-862E7D87F096}" presName="c3text" presStyleLbl="node1" presStyleIdx="2" presStyleCnt="3">
        <dgm:presLayoutVars>
          <dgm:bulletEnabled val="1"/>
        </dgm:presLayoutVars>
      </dgm:prSet>
      <dgm:spPr/>
      <dgm:t>
        <a:bodyPr/>
        <a:lstStyle/>
        <a:p>
          <a:endParaRPr lang="fr-FR"/>
        </a:p>
      </dgm:t>
    </dgm:pt>
  </dgm:ptLst>
  <dgm:cxnLst>
    <dgm:cxn modelId="{71706048-D0EC-4EB6-987D-5D628137DB2D}" type="presOf" srcId="{9756E791-8528-49D9-8FA9-2E52300DF2BE}" destId="{052E0076-52A1-4093-9482-EDA48A2E6F7F}" srcOrd="0" destOrd="0" presId="urn:microsoft.com/office/officeart/2005/8/layout/venn2"/>
    <dgm:cxn modelId="{B8F65AD3-79C3-4F9C-936B-6CF045466005}" srcId="{BEC60DF2-2979-4623-B72C-862E7D87F096}" destId="{2C88AD2E-FC86-47F8-853E-72E7272F137C}" srcOrd="0" destOrd="0" parTransId="{F0135D03-31F5-4668-944A-B5D8C9989C7E}" sibTransId="{584F3EF8-E128-4B2F-A8D9-51C071059B49}"/>
    <dgm:cxn modelId="{DB30703E-FD05-4A01-BB99-3B4215BC5B2A}" type="presOf" srcId="{BEC60DF2-2979-4623-B72C-862E7D87F096}" destId="{EA328627-2553-4005-81C8-3C91A1F21AD9}" srcOrd="0" destOrd="0" presId="urn:microsoft.com/office/officeart/2005/8/layout/venn2"/>
    <dgm:cxn modelId="{CA71A9F8-8328-49B4-AEBB-00025FC22E46}" type="presOf" srcId="{9756E791-8528-49D9-8FA9-2E52300DF2BE}" destId="{D576A95D-B47D-4FAD-8829-6402F5154BCE}" srcOrd="1" destOrd="0" presId="urn:microsoft.com/office/officeart/2005/8/layout/venn2"/>
    <dgm:cxn modelId="{81C90779-3905-42EB-8910-B5265C7E5691}" type="presOf" srcId="{2C88AD2E-FC86-47F8-853E-72E7272F137C}" destId="{C0F33327-7556-4803-8BF1-C53FB2C2D8ED}" srcOrd="1" destOrd="0" presId="urn:microsoft.com/office/officeart/2005/8/layout/venn2"/>
    <dgm:cxn modelId="{E474E1FC-AB86-4ABD-B264-47AAB43774B4}" type="presOf" srcId="{0E1D59E8-6FB8-4D02-9E4A-A497B0CEB0D7}" destId="{E9945255-E245-4E9A-BB0E-AEC188FD1DDB}" srcOrd="0" destOrd="0" presId="urn:microsoft.com/office/officeart/2005/8/layout/venn2"/>
    <dgm:cxn modelId="{282489F1-31AB-421C-86BC-C056580D704F}" srcId="{BEC60DF2-2979-4623-B72C-862E7D87F096}" destId="{0E1D59E8-6FB8-4D02-9E4A-A497B0CEB0D7}" srcOrd="2" destOrd="0" parTransId="{E89D3A94-5568-40C6-9527-7C419605E0F5}" sibTransId="{3AE68A81-3B5C-4FF2-93D9-54905A012BA6}"/>
    <dgm:cxn modelId="{383CA3FE-BFE7-4C88-B998-84E2B19AD116}" srcId="{BEC60DF2-2979-4623-B72C-862E7D87F096}" destId="{9756E791-8528-49D9-8FA9-2E52300DF2BE}" srcOrd="1" destOrd="0" parTransId="{548387D9-0099-4E54-A510-68D2BF758E35}" sibTransId="{DD6D9A20-D44D-4D3A-ABE3-26B59C2640E1}"/>
    <dgm:cxn modelId="{89250FDC-551A-4D35-AD41-DAAFC9FEC86E}" type="presOf" srcId="{2C88AD2E-FC86-47F8-853E-72E7272F137C}" destId="{6DC068CA-F775-4666-A8DB-A861DF248F19}" srcOrd="0" destOrd="0" presId="urn:microsoft.com/office/officeart/2005/8/layout/venn2"/>
    <dgm:cxn modelId="{2431F989-FF45-42B8-A141-D7234ED03D70}" type="presOf" srcId="{0E1D59E8-6FB8-4D02-9E4A-A497B0CEB0D7}" destId="{432B8C77-51E7-4475-96DD-52D76F0CE59C}" srcOrd="1" destOrd="0" presId="urn:microsoft.com/office/officeart/2005/8/layout/venn2"/>
    <dgm:cxn modelId="{A4FAD250-9F27-43B8-B74D-132BAB30CA44}" type="presParOf" srcId="{EA328627-2553-4005-81C8-3C91A1F21AD9}" destId="{E334A849-C8A5-464A-ADBA-DCDC925D1C0B}" srcOrd="0" destOrd="0" presId="urn:microsoft.com/office/officeart/2005/8/layout/venn2"/>
    <dgm:cxn modelId="{4828DA74-18C4-46E1-B138-D090FB34530E}" type="presParOf" srcId="{E334A849-C8A5-464A-ADBA-DCDC925D1C0B}" destId="{6DC068CA-F775-4666-A8DB-A861DF248F19}" srcOrd="0" destOrd="0" presId="urn:microsoft.com/office/officeart/2005/8/layout/venn2"/>
    <dgm:cxn modelId="{E29E62B4-97C2-4DDF-89C2-AD1EF9C557E7}" type="presParOf" srcId="{E334A849-C8A5-464A-ADBA-DCDC925D1C0B}" destId="{C0F33327-7556-4803-8BF1-C53FB2C2D8ED}" srcOrd="1" destOrd="0" presId="urn:microsoft.com/office/officeart/2005/8/layout/venn2"/>
    <dgm:cxn modelId="{3424165C-D38D-446B-B7D9-79BDDED7DD33}" type="presParOf" srcId="{EA328627-2553-4005-81C8-3C91A1F21AD9}" destId="{8A014D17-BF68-4220-A95D-DD1E7E6371A7}" srcOrd="1" destOrd="0" presId="urn:microsoft.com/office/officeart/2005/8/layout/venn2"/>
    <dgm:cxn modelId="{D08C3EAD-BD41-4208-A8E9-03BACB0DDF54}" type="presParOf" srcId="{8A014D17-BF68-4220-A95D-DD1E7E6371A7}" destId="{052E0076-52A1-4093-9482-EDA48A2E6F7F}" srcOrd="0" destOrd="0" presId="urn:microsoft.com/office/officeart/2005/8/layout/venn2"/>
    <dgm:cxn modelId="{A5CE7D2C-4495-49FA-9D5A-133BCC70F290}" type="presParOf" srcId="{8A014D17-BF68-4220-A95D-DD1E7E6371A7}" destId="{D576A95D-B47D-4FAD-8829-6402F5154BCE}" srcOrd="1" destOrd="0" presId="urn:microsoft.com/office/officeart/2005/8/layout/venn2"/>
    <dgm:cxn modelId="{8B2CA90D-E44D-4327-B261-F58F3FD28D22}" type="presParOf" srcId="{EA328627-2553-4005-81C8-3C91A1F21AD9}" destId="{A2383018-173F-41A2-9DF3-BAF08EBCCB34}" srcOrd="2" destOrd="0" presId="urn:microsoft.com/office/officeart/2005/8/layout/venn2"/>
    <dgm:cxn modelId="{0E18C127-888F-4770-8818-4D120C6F96C6}" type="presParOf" srcId="{A2383018-173F-41A2-9DF3-BAF08EBCCB34}" destId="{E9945255-E245-4E9A-BB0E-AEC188FD1DDB}" srcOrd="0" destOrd="0" presId="urn:microsoft.com/office/officeart/2005/8/layout/venn2"/>
    <dgm:cxn modelId="{133E3926-6DC6-4CF8-A6A2-52928163B7A2}" type="presParOf" srcId="{A2383018-173F-41A2-9DF3-BAF08EBCCB34}" destId="{432B8C77-51E7-4475-96DD-52D76F0CE59C}" srcOrd="1" destOrd="0" presId="urn:microsoft.com/office/officeart/2005/8/layout/venn2"/>
  </dgm:cxnLst>
  <dgm:bg/>
  <dgm:whole/>
</dgm:dataModel>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278922FF-F6B9-483B-9E15-6CC1949E3D6E}" type="datetimeFigureOut">
              <a:rPr lang="fr-FR" smtClean="0"/>
              <a:t>29/05/2021</a:t>
            </a:fld>
            <a:endParaRPr lang="fr-FR"/>
          </a:p>
        </p:txBody>
      </p:sp>
      <p:sp>
        <p:nvSpPr>
          <p:cNvPr id="2" name="عنصر نائب للتذييل 1"/>
          <p:cNvSpPr>
            <a:spLocks noGrp="1"/>
          </p:cNvSpPr>
          <p:nvPr>
            <p:ph type="ftr" sz="quarter" idx="11"/>
          </p:nvPr>
        </p:nvSpPr>
        <p:spPr/>
        <p:txBody>
          <a:bodyPr/>
          <a:lstStyle/>
          <a:p>
            <a:endParaRPr lang="fr-FR"/>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D3864E97-7E11-4DA7-90F3-BDA59D9738A6}"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78922FF-F6B9-483B-9E15-6CC1949E3D6E}" type="datetimeFigureOut">
              <a:rPr lang="fr-FR" smtClean="0"/>
              <a:t>29/05/2021</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D3864E97-7E11-4DA7-90F3-BDA59D9738A6}"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78922FF-F6B9-483B-9E15-6CC1949E3D6E}" type="datetimeFigureOut">
              <a:rPr lang="fr-FR" smtClean="0"/>
              <a:t>29/05/2021</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D3864E97-7E11-4DA7-90F3-BDA59D9738A6}"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278922FF-F6B9-483B-9E15-6CC1949E3D6E}" type="datetimeFigureOut">
              <a:rPr lang="fr-FR" smtClean="0"/>
              <a:t>29/05/2021</a:t>
            </a:fld>
            <a:endParaRPr lang="fr-FR"/>
          </a:p>
        </p:txBody>
      </p:sp>
      <p:sp>
        <p:nvSpPr>
          <p:cNvPr id="19" name="عنصر نائب للتذييل 18"/>
          <p:cNvSpPr>
            <a:spLocks noGrp="1"/>
          </p:cNvSpPr>
          <p:nvPr>
            <p:ph type="ftr" sz="quarter" idx="11"/>
          </p:nvPr>
        </p:nvSpPr>
        <p:spPr>
          <a:xfrm>
            <a:off x="3581400" y="76200"/>
            <a:ext cx="2895600" cy="288925"/>
          </a:xfrm>
        </p:spPr>
        <p:txBody>
          <a:bodyPr/>
          <a:lstStyle/>
          <a:p>
            <a:endParaRPr lang="fr-FR"/>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D3864E97-7E11-4DA7-90F3-BDA59D9738A6}"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278922FF-F6B9-483B-9E15-6CC1949E3D6E}" type="datetimeFigureOut">
              <a:rPr lang="fr-FR" smtClean="0"/>
              <a:t>29/05/2021</a:t>
            </a:fld>
            <a:endParaRPr lang="fr-FR"/>
          </a:p>
        </p:txBody>
      </p:sp>
      <p:sp>
        <p:nvSpPr>
          <p:cNvPr id="11" name="عنصر نائب للتذييل 10"/>
          <p:cNvSpPr>
            <a:spLocks noGrp="1"/>
          </p:cNvSpPr>
          <p:nvPr>
            <p:ph type="ftr" sz="quarter" idx="11"/>
          </p:nvPr>
        </p:nvSpPr>
        <p:spPr/>
        <p:txBody>
          <a:bodyPr/>
          <a:lstStyle/>
          <a:p>
            <a:endParaRPr lang="fr-FR"/>
          </a:p>
        </p:txBody>
      </p:sp>
      <p:sp>
        <p:nvSpPr>
          <p:cNvPr id="16" name="عنصر نائب لرقم الشريحة 15"/>
          <p:cNvSpPr>
            <a:spLocks noGrp="1"/>
          </p:cNvSpPr>
          <p:nvPr>
            <p:ph type="sldNum" sz="quarter" idx="12"/>
          </p:nvPr>
        </p:nvSpPr>
        <p:spPr/>
        <p:txBody>
          <a:bodyPr/>
          <a:lstStyle/>
          <a:p>
            <a:fld id="{D3864E97-7E11-4DA7-90F3-BDA59D9738A6}" type="slidenum">
              <a:rPr lang="fr-FR" smtClean="0"/>
              <a:t>‹#›</a:t>
            </a:fld>
            <a:endParaRPr lang="fr-FR"/>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278922FF-F6B9-483B-9E15-6CC1949E3D6E}" type="datetimeFigureOut">
              <a:rPr lang="fr-FR" smtClean="0"/>
              <a:t>29/05/2021</a:t>
            </a:fld>
            <a:endParaRPr lang="fr-FR"/>
          </a:p>
        </p:txBody>
      </p:sp>
      <p:sp>
        <p:nvSpPr>
          <p:cNvPr id="10" name="عنصر نائب للتذييل 9"/>
          <p:cNvSpPr>
            <a:spLocks noGrp="1"/>
          </p:cNvSpPr>
          <p:nvPr>
            <p:ph type="ftr" sz="quarter" idx="11"/>
          </p:nvPr>
        </p:nvSpPr>
        <p:spPr/>
        <p:txBody>
          <a:bodyPr/>
          <a:lstStyle/>
          <a:p>
            <a:endParaRPr lang="fr-FR"/>
          </a:p>
        </p:txBody>
      </p:sp>
      <p:sp>
        <p:nvSpPr>
          <p:cNvPr id="31" name="عنصر نائب لرقم الشريحة 30"/>
          <p:cNvSpPr>
            <a:spLocks noGrp="1"/>
          </p:cNvSpPr>
          <p:nvPr>
            <p:ph type="sldNum" sz="quarter" idx="12"/>
          </p:nvPr>
        </p:nvSpPr>
        <p:spPr/>
        <p:txBody>
          <a:bodyPr/>
          <a:lstStyle/>
          <a:p>
            <a:fld id="{D3864E97-7E11-4DA7-90F3-BDA59D9738A6}"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278922FF-F6B9-483B-9E15-6CC1949E3D6E}" type="datetimeFigureOut">
              <a:rPr lang="fr-FR" smtClean="0"/>
              <a:t>29/05/2021</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a:xfrm>
            <a:off x="8229600" y="6477000"/>
            <a:ext cx="762000" cy="246888"/>
          </a:xfrm>
        </p:spPr>
        <p:txBody>
          <a:bodyPr/>
          <a:lstStyle/>
          <a:p>
            <a:fld id="{D3864E97-7E11-4DA7-90F3-BDA59D9738A6}" type="slidenum">
              <a:rPr lang="fr-FR" smtClean="0"/>
              <a:t>‹#›</a:t>
            </a:fld>
            <a:endParaRPr lang="fr-FR"/>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278922FF-F6B9-483B-9E15-6CC1949E3D6E}" type="datetimeFigureOut">
              <a:rPr lang="fr-FR" smtClean="0"/>
              <a:t>29/05/2021</a:t>
            </a:fld>
            <a:endParaRPr lang="fr-FR"/>
          </a:p>
        </p:txBody>
      </p:sp>
      <p:sp>
        <p:nvSpPr>
          <p:cNvPr id="21" name="عنصر نائب للتذييل 20"/>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D3864E97-7E11-4DA7-90F3-BDA59D9738A6}"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278922FF-F6B9-483B-9E15-6CC1949E3D6E}" type="datetimeFigureOut">
              <a:rPr lang="fr-FR" smtClean="0"/>
              <a:t>29/05/2021</a:t>
            </a:fld>
            <a:endParaRPr lang="fr-FR"/>
          </a:p>
        </p:txBody>
      </p:sp>
      <p:sp>
        <p:nvSpPr>
          <p:cNvPr id="24" name="عنصر نائب للتذييل 23"/>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D3864E97-7E11-4DA7-90F3-BDA59D9738A6}"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278922FF-F6B9-483B-9E15-6CC1949E3D6E}" type="datetimeFigureOut">
              <a:rPr lang="fr-FR" smtClean="0"/>
              <a:t>29/05/2021</a:t>
            </a:fld>
            <a:endParaRPr lang="fr-FR"/>
          </a:p>
        </p:txBody>
      </p:sp>
      <p:sp>
        <p:nvSpPr>
          <p:cNvPr id="29" name="عنصر نائب للتذييل 28"/>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D3864E97-7E11-4DA7-90F3-BDA59D9738A6}"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278922FF-F6B9-483B-9E15-6CC1949E3D6E}" type="datetimeFigureOut">
              <a:rPr lang="fr-FR" smtClean="0"/>
              <a:t>29/05/2021</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31" name="عنصر نائب لرقم الشريحة 30"/>
          <p:cNvSpPr>
            <a:spLocks noGrp="1"/>
          </p:cNvSpPr>
          <p:nvPr>
            <p:ph type="sldNum" sz="quarter" idx="12"/>
          </p:nvPr>
        </p:nvSpPr>
        <p:spPr/>
        <p:txBody>
          <a:bodyPr/>
          <a:lstStyle/>
          <a:p>
            <a:fld id="{D3864E97-7E11-4DA7-90F3-BDA59D9738A6}" type="slidenum">
              <a:rPr lang="fr-FR" smtClean="0"/>
              <a:t>‹#›</a:t>
            </a:fld>
            <a:endParaRPr lang="fr-FR"/>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78922FF-F6B9-483B-9E15-6CC1949E3D6E}" type="datetimeFigureOut">
              <a:rPr lang="fr-FR" smtClean="0"/>
              <a:t>29/05/2021</a:t>
            </a:fld>
            <a:endParaRPr lang="fr-FR"/>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3864E97-7E11-4DA7-90F3-BDA59D9738A6}" type="slidenum">
              <a:rPr lang="fr-FR" smtClean="0"/>
              <a:t>‹#›</a:t>
            </a:fld>
            <a:endParaRPr lang="fr-FR"/>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28596" y="1428736"/>
            <a:ext cx="8458200" cy="4929222"/>
          </a:xfr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a:normAutofit/>
          </a:bodyPr>
          <a:lstStyle/>
          <a:p>
            <a:pPr algn="ctr" rtl="1"/>
            <a:r>
              <a:rPr lang="ar-SA" sz="6000" dirty="0" smtClean="0"/>
              <a:t/>
            </a:r>
            <a:br>
              <a:rPr lang="ar-SA" sz="6000" dirty="0" smtClean="0"/>
            </a:br>
            <a:r>
              <a:rPr lang="ar-SA" sz="6000" dirty="0" smtClean="0"/>
              <a:t/>
            </a:r>
            <a:br>
              <a:rPr lang="ar-SA" sz="6000" dirty="0" smtClean="0"/>
            </a:br>
            <a:r>
              <a:rPr lang="ar-SA" sz="6000" b="1" cap="none"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علم الدلالة </a:t>
            </a:r>
            <a:r>
              <a:rPr lang="ar-SA" sz="6000" b="1" cap="none"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و</a:t>
            </a:r>
            <a:r>
              <a:rPr lang="ar-SA" sz="6000" b="1" cap="none"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القرآن </a:t>
            </a:r>
            <a:endParaRPr lang="fr-FR" sz="6000" dirty="0"/>
          </a:p>
        </p:txBody>
      </p:sp>
      <p:sp>
        <p:nvSpPr>
          <p:cNvPr id="3" name="عنوان فرعي 2"/>
          <p:cNvSpPr>
            <a:spLocks noGrp="1"/>
          </p:cNvSpPr>
          <p:nvPr>
            <p:ph type="subTitle" idx="1"/>
          </p:nvPr>
        </p:nvSpPr>
        <p:spPr>
          <a:xfrm>
            <a:off x="428596" y="214290"/>
            <a:ext cx="8458200" cy="1143008"/>
          </a:xfrm>
        </p:spPr>
        <p:txBody>
          <a:bodyPr>
            <a:normAutofit/>
          </a:bodyPr>
          <a:lstStyle/>
          <a:p>
            <a:pPr algn="ctr" rtl="1"/>
            <a:r>
              <a:rPr lang="ar-SA" sz="4000" dirty="0" smtClean="0">
                <a:solidFill>
                  <a:srgbClr val="00B0F0"/>
                </a:solidFill>
                <a:cs typeface="Akhbar MT" pitchFamily="2" charset="-78"/>
              </a:rPr>
              <a:t>المحاضرة رقم 1+ 2 + 3</a:t>
            </a:r>
            <a:endParaRPr lang="fr-FR" sz="4000" dirty="0">
              <a:solidFill>
                <a:srgbClr val="00B0F0"/>
              </a:solidFill>
              <a:cs typeface="Akhbar MT"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4">
            <a:extLst>
              <a:ext uri="{FF2B5EF4-FFF2-40B4-BE49-F238E27FC236}">
                <a16:creationId xmlns:a16="http://schemas.microsoft.com/office/drawing/2014/main" xmlns="" id="{DDCCE236-6A36-4066-8EBF-DBFEB3DA36F8}"/>
              </a:ext>
            </a:extLst>
          </p:cNvPr>
          <p:cNvPicPr>
            <a:picLocks noGrp="1" noChangeAspect="1"/>
          </p:cNvPicPr>
          <p:nvPr>
            <p:ph idx="1"/>
          </p:nvPr>
        </p:nvPicPr>
        <p:blipFill>
          <a:blip r:embed="rId2"/>
          <a:stretch>
            <a:fillRect/>
          </a:stretch>
        </p:blipFill>
        <p:spPr>
          <a:xfrm>
            <a:off x="5214942" y="650081"/>
            <a:ext cx="3786214" cy="5279249"/>
          </a:xfrm>
        </p:spPr>
      </p:pic>
      <p:sp>
        <p:nvSpPr>
          <p:cNvPr id="5" name="سهم إلى اليمين 4"/>
          <p:cNvSpPr/>
          <p:nvPr/>
        </p:nvSpPr>
        <p:spPr>
          <a:xfrm>
            <a:off x="142844" y="785794"/>
            <a:ext cx="5072098" cy="45720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SA" sz="4500" dirty="0" smtClean="0">
                <a:solidFill>
                  <a:schemeClr val="tx1"/>
                </a:solidFill>
                <a:latin typeface="Arabic Typesetting" pitchFamily="66" charset="-78"/>
                <a:cs typeface="Arabic Typesetting" pitchFamily="66" charset="-78"/>
              </a:rPr>
              <a:t>مثال عن ( الكتاب ) في القرآن</a:t>
            </a:r>
            <a:endParaRPr lang="fr-FR" sz="4500" dirty="0">
              <a:solidFill>
                <a:schemeClr val="tx1"/>
              </a:solidFill>
              <a:latin typeface="Arabic Typesetting" pitchFamily="66" charset="-78"/>
              <a:cs typeface="Arabic Typesetting" pitchFamily="66"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142852"/>
            <a:ext cx="8848756" cy="6572296"/>
          </a:xfrm>
        </p:spPr>
        <p:txBody>
          <a:bodyPr/>
          <a:lstStyle/>
          <a:p>
            <a:endParaRPr lang="fr-FR" dirty="0"/>
          </a:p>
        </p:txBody>
      </p:sp>
      <p:sp>
        <p:nvSpPr>
          <p:cNvPr id="4" name="شكل بيضاوي 3"/>
          <p:cNvSpPr/>
          <p:nvPr/>
        </p:nvSpPr>
        <p:spPr>
          <a:xfrm>
            <a:off x="1714480" y="0"/>
            <a:ext cx="7429520" cy="635798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SA" sz="3200" b="1" dirty="0" smtClean="0">
                <a:solidFill>
                  <a:schemeClr val="tx1"/>
                </a:solidFill>
                <a:effectLst>
                  <a:outerShdw blurRad="38100" dist="38100" dir="2700000" algn="tl">
                    <a:srgbClr val="000000">
                      <a:alpha val="43137"/>
                    </a:srgbClr>
                  </a:outerShdw>
                </a:effectLst>
                <a:latin typeface="Arabic Typesetting" pitchFamily="66" charset="-78"/>
                <a:cs typeface="Arabic Typesetting" pitchFamily="66" charset="-78"/>
              </a:rPr>
              <a:t>     </a:t>
            </a:r>
            <a:r>
              <a:rPr lang="ar-DZ" sz="3200" b="1" dirty="0" smtClean="0">
                <a:solidFill>
                  <a:schemeClr val="tx1"/>
                </a:solidFill>
                <a:effectLst>
                  <a:outerShdw blurRad="38100" dist="38100" dir="2700000" algn="tl">
                    <a:srgbClr val="000000">
                      <a:alpha val="43137"/>
                    </a:srgbClr>
                  </a:outerShdw>
                </a:effectLst>
                <a:latin typeface="Arabic Typesetting" pitchFamily="66" charset="-78"/>
                <a:cs typeface="Arabic Typesetting" pitchFamily="66" charset="-78"/>
              </a:rPr>
              <a:t>يبدو جليا من هذا الشكل أنّ كلمة الكتاب منعزلة عن قريناتها تعبّر عن المعنى الأساسي، أمّا في حال دخولها إلى سياق يوحّدها مع غيرها، فهي هنا تكتسب معنى </a:t>
            </a:r>
            <a:r>
              <a:rPr lang="ar-DZ" sz="3200" b="1" dirty="0" err="1" smtClean="0">
                <a:solidFill>
                  <a:schemeClr val="tx1"/>
                </a:solidFill>
                <a:effectLst>
                  <a:outerShdw blurRad="38100" dist="38100" dir="2700000" algn="tl">
                    <a:srgbClr val="000000">
                      <a:alpha val="43137"/>
                    </a:srgbClr>
                  </a:outerShdw>
                </a:effectLst>
                <a:latin typeface="Arabic Typesetting" pitchFamily="66" charset="-78"/>
                <a:cs typeface="Arabic Typesetting" pitchFamily="66" charset="-78"/>
              </a:rPr>
              <a:t>علاقيا</a:t>
            </a:r>
            <a:r>
              <a:rPr lang="ar-DZ" sz="3200" b="1" dirty="0" smtClean="0">
                <a:solidFill>
                  <a:schemeClr val="tx1"/>
                </a:solidFill>
                <a:effectLst>
                  <a:outerShdw blurRad="38100" dist="38100" dir="2700000" algn="tl">
                    <a:srgbClr val="000000">
                      <a:alpha val="43137"/>
                    </a:srgbClr>
                  </a:outerShdw>
                </a:effectLst>
                <a:latin typeface="Arabic Typesetting" pitchFamily="66" charset="-78"/>
                <a:cs typeface="Arabic Typesetting" pitchFamily="66" charset="-78"/>
              </a:rPr>
              <a:t>، بالنظر إلى علاقتها مع غيرها من العلامات اللغوية</a:t>
            </a:r>
          </a:p>
          <a:p>
            <a:pPr algn="just" rtl="1"/>
            <a:r>
              <a:rPr lang="ar-SA" sz="3200" b="1" dirty="0" smtClean="0">
                <a:solidFill>
                  <a:schemeClr val="tx1"/>
                </a:solidFill>
                <a:effectLst>
                  <a:outerShdw blurRad="38100" dist="38100" dir="2700000" algn="tl">
                    <a:srgbClr val="000000">
                      <a:alpha val="43137"/>
                    </a:srgbClr>
                  </a:outerShdw>
                </a:effectLst>
                <a:latin typeface="Arabic Typesetting" pitchFamily="66" charset="-78"/>
                <a:cs typeface="Arabic Typesetting" pitchFamily="66" charset="-78"/>
              </a:rPr>
              <a:t>    </a:t>
            </a:r>
            <a:r>
              <a:rPr lang="ar-DZ" sz="3200" b="1" dirty="0" smtClean="0">
                <a:solidFill>
                  <a:schemeClr val="tx1"/>
                </a:solidFill>
                <a:effectLst>
                  <a:outerShdw blurRad="38100" dist="38100" dir="2700000" algn="tl">
                    <a:srgbClr val="000000">
                      <a:alpha val="43137"/>
                    </a:srgbClr>
                  </a:outerShdw>
                </a:effectLst>
                <a:latin typeface="Arabic Typesetting" pitchFamily="66" charset="-78"/>
                <a:cs typeface="Arabic Typesetting" pitchFamily="66" charset="-78"/>
              </a:rPr>
              <a:t>وكما يقول الباحث: " من الآن فصاعدا، فإنّ الكلمة في السياق القرآني المتميّز يجب أن تفهم في ضوء هذه المصطلحات المترابطة، وأنّ هذا الترابط وحده يعطي كلمة "كتاب" طابعا دلاليا مميّزا جدا، أعني بنية معنى خاصة ومعقّدة ما كانت الكلمة لتكتسبها لو أنّها بقيت خارج هذا النظام”</a:t>
            </a:r>
            <a:r>
              <a:rPr lang="ar-SA" sz="3200" b="1" dirty="0" smtClean="0">
                <a:solidFill>
                  <a:schemeClr val="tx1"/>
                </a:solidFill>
                <a:effectLst>
                  <a:outerShdw blurRad="38100" dist="38100" dir="2700000" algn="tl">
                    <a:srgbClr val="000000">
                      <a:alpha val="43137"/>
                    </a:srgbClr>
                  </a:outerShdw>
                </a:effectLst>
                <a:latin typeface="Arabic Typesetting" pitchFamily="66" charset="-78"/>
                <a:cs typeface="Arabic Typesetting" pitchFamily="66" charset="-78"/>
              </a:rPr>
              <a:t>.</a:t>
            </a:r>
            <a:endParaRPr lang="fr-FR" sz="3200" b="1" dirty="0" smtClean="0">
              <a:solidFill>
                <a:schemeClr val="tx1"/>
              </a:solidFill>
              <a:effectLst>
                <a:outerShdw blurRad="38100" dist="38100" dir="2700000" algn="tl">
                  <a:srgbClr val="000000">
                    <a:alpha val="43137"/>
                  </a:srgbClr>
                </a:outerShdw>
              </a:effectLst>
              <a:latin typeface="Arabic Typesetting" pitchFamily="66" charset="-78"/>
              <a:cs typeface="Arabic Typesetting" pitchFamily="66" charset="-78"/>
            </a:endParaRPr>
          </a:p>
          <a:p>
            <a:pPr algn="ctr"/>
            <a:endParaRPr lang="fr-FR" dirty="0"/>
          </a:p>
        </p:txBody>
      </p:sp>
      <p:sp>
        <p:nvSpPr>
          <p:cNvPr id="5" name="سهم إلى اليمين 4"/>
          <p:cNvSpPr/>
          <p:nvPr/>
        </p:nvSpPr>
        <p:spPr>
          <a:xfrm>
            <a:off x="142844" y="2500306"/>
            <a:ext cx="1571636" cy="214314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SA" sz="2800" dirty="0" smtClean="0">
                <a:solidFill>
                  <a:schemeClr val="tx1"/>
                </a:solidFill>
                <a:latin typeface="Arabic Typesetting" pitchFamily="66" charset="-78"/>
                <a:cs typeface="Arabic Typesetting" pitchFamily="66" charset="-78"/>
              </a:rPr>
              <a:t>تحليل الخطاطة</a:t>
            </a:r>
            <a:r>
              <a:rPr lang="ar-SA" dirty="0" smtClean="0">
                <a:latin typeface="Arabic Typesetting" pitchFamily="66" charset="-78"/>
                <a:cs typeface="Arabic Typesetting" pitchFamily="66" charset="-78"/>
              </a:rPr>
              <a:t> </a:t>
            </a:r>
            <a:endParaRPr lang="fr-FR" dirty="0">
              <a:latin typeface="Arabic Typesetting" pitchFamily="66" charset="-78"/>
              <a:cs typeface="Arabic Typesetting" pitchFamily="66"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142852"/>
            <a:ext cx="8686800" cy="838200"/>
          </a:xfrm>
        </p:spPr>
        <p:txBody>
          <a:bodyPr>
            <a:noAutofit/>
          </a:bodyPr>
          <a:lstStyle/>
          <a:p>
            <a:pPr algn="ctr" rtl="1"/>
            <a:r>
              <a:rPr lang="ar-SA" sz="5400" dirty="0" smtClean="0">
                <a:latin typeface="Arabic Typesetting" pitchFamily="66" charset="-78"/>
                <a:cs typeface="Arabic Typesetting" pitchFamily="66" charset="-78"/>
              </a:rPr>
              <a:t>المعجم ورؤية العالم</a:t>
            </a:r>
            <a:endParaRPr lang="fr-FR" sz="5400" dirty="0">
              <a:latin typeface="Arabic Typesetting" pitchFamily="66" charset="-78"/>
              <a:cs typeface="Arabic Typesetting" pitchFamily="66" charset="-78"/>
            </a:endParaRPr>
          </a:p>
        </p:txBody>
      </p:sp>
      <p:sp>
        <p:nvSpPr>
          <p:cNvPr id="3" name="عنصر نائب للمحتوى 2"/>
          <p:cNvSpPr>
            <a:spLocks noGrp="1"/>
          </p:cNvSpPr>
          <p:nvPr>
            <p:ph idx="1"/>
          </p:nvPr>
        </p:nvSpPr>
        <p:spPr>
          <a:xfrm>
            <a:off x="214282" y="1214422"/>
            <a:ext cx="8686800" cy="5429288"/>
          </a:xfrm>
        </p:spPr>
        <p:txBody>
          <a:bodyPr>
            <a:normAutofit/>
          </a:bodyPr>
          <a:lstStyle/>
          <a:p>
            <a:pPr algn="just" rtl="1"/>
            <a:r>
              <a:rPr lang="ar-DZ" b="1" dirty="0" smtClean="0">
                <a:latin typeface="Calibri" panose="020F0502020204030204" pitchFamily="34" charset="0"/>
                <a:ea typeface="Calibri" panose="020F0502020204030204" pitchFamily="34" charset="0"/>
                <a:cs typeface="Traditional Arabic" panose="02020603050405020304" pitchFamily="18" charset="-78"/>
              </a:rPr>
              <a:t>ربما اعتدنا النّظر إلى المعجم على أنّه: الكم الهائل من المفردات التي تحمل عديد المعاني، ترتّب تحت بعضها البعض بعيدا عن أيّ نوع من العلاقات، </a:t>
            </a:r>
          </a:p>
          <a:p>
            <a:pPr algn="just" rtl="1"/>
            <a:r>
              <a:rPr lang="ar-DZ" b="1" dirty="0" smtClean="0">
                <a:latin typeface="Calibri" panose="020F0502020204030204" pitchFamily="34" charset="0"/>
                <a:ea typeface="Calibri" panose="020F0502020204030204" pitchFamily="34" charset="0"/>
                <a:cs typeface="Traditional Arabic" panose="02020603050405020304" pitchFamily="18" charset="-78"/>
              </a:rPr>
              <a:t>بيد أنّ الدراسة الدلالية الرّاهنة تقدّم رؤية منهجية مختلفة للمعجم، بوصفه التعبير الاجتماعي للتصوّرات والمجالات المعرفية والأبعاد الفكرية، مادام لكلّ مجتمع لغته وثقافته ونظرته للعالم. </a:t>
            </a:r>
          </a:p>
          <a:p>
            <a:pPr algn="just" rtl="1"/>
            <a:r>
              <a:rPr lang="ar-DZ" b="1" dirty="0" smtClean="0">
                <a:latin typeface="Calibri" panose="020F0502020204030204" pitchFamily="34" charset="0"/>
                <a:ea typeface="Calibri" panose="020F0502020204030204" pitchFamily="34" charset="0"/>
                <a:cs typeface="Traditional Arabic" panose="02020603050405020304" pitchFamily="18" charset="-78"/>
              </a:rPr>
              <a:t>من هذا المُعطى يعدّ "المعجم": العلاقة </a:t>
            </a:r>
            <a:r>
              <a:rPr lang="ar-DZ" b="1" dirty="0" err="1" smtClean="0">
                <a:latin typeface="Calibri" panose="020F0502020204030204" pitchFamily="34" charset="0"/>
                <a:ea typeface="Calibri" panose="020F0502020204030204" pitchFamily="34" charset="0"/>
                <a:cs typeface="Traditional Arabic" panose="02020603050405020304" pitchFamily="18" charset="-78"/>
              </a:rPr>
              <a:t>الأُنطولوجية</a:t>
            </a:r>
            <a:r>
              <a:rPr lang="ar-DZ" b="1" dirty="0" smtClean="0">
                <a:latin typeface="Calibri" panose="020F0502020204030204" pitchFamily="34" charset="0"/>
                <a:ea typeface="Calibri" panose="020F0502020204030204" pitchFamily="34" charset="0"/>
                <a:cs typeface="Traditional Arabic" panose="02020603050405020304" pitchFamily="18" charset="-78"/>
              </a:rPr>
              <a:t> بين اللغة والعالم الذي </a:t>
            </a:r>
            <a:r>
              <a:rPr lang="ar-DZ" b="1" dirty="0" err="1" smtClean="0">
                <a:latin typeface="Calibri" panose="020F0502020204030204" pitchFamily="34" charset="0"/>
                <a:ea typeface="Calibri" panose="020F0502020204030204" pitchFamily="34" charset="0"/>
                <a:cs typeface="Traditional Arabic" panose="02020603050405020304" pitchFamily="18" charset="-78"/>
              </a:rPr>
              <a:t>تحيا</a:t>
            </a:r>
            <a:r>
              <a:rPr lang="ar-DZ" b="1" dirty="0" smtClean="0">
                <a:latin typeface="Calibri" panose="020F0502020204030204" pitchFamily="34" charset="0"/>
                <a:ea typeface="Calibri" panose="020F0502020204030204" pitchFamily="34" charset="0"/>
                <a:cs typeface="Traditional Arabic" panose="02020603050405020304" pitchFamily="18" charset="-78"/>
              </a:rPr>
              <a:t> فيه وتستسقي منه ثقافتها ومعانيها ومجالاتها وكينونتها، وبالتالي نجده يُمثّل صلة الوصل بينهما، لأنّه الفضاء اللغوي الذي يربط الدّاخل بالخارج، ويشكّل جسر عبور لفهم رؤية العالم المتعلّقة بمجتمع لغوي معيّن. </a:t>
            </a:r>
          </a:p>
          <a:p>
            <a:pPr algn="r" rtl="1"/>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0" y="0"/>
            <a:ext cx="9144000" cy="6858000"/>
          </a:xfrm>
        </p:spPr>
        <p:txBody>
          <a:bodyPr/>
          <a:lstStyle/>
          <a:p>
            <a:pPr algn="r" rtl="1">
              <a:buNone/>
            </a:pPr>
            <a:endParaRPr lang="fr-FR" dirty="0"/>
          </a:p>
        </p:txBody>
      </p:sp>
      <p:sp>
        <p:nvSpPr>
          <p:cNvPr id="6" name="مستطيل مستدير الزوايا 5"/>
          <p:cNvSpPr/>
          <p:nvPr/>
        </p:nvSpPr>
        <p:spPr>
          <a:xfrm>
            <a:off x="1857356" y="0"/>
            <a:ext cx="7286644" cy="6715148"/>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just" rtl="1">
              <a:buNone/>
            </a:pPr>
            <a:r>
              <a:rPr lang="ar-SA" sz="3200" b="1" dirty="0" smtClean="0">
                <a:solidFill>
                  <a:schemeClr val="tx1"/>
                </a:solidFill>
                <a:latin typeface="Arabic Typesetting" pitchFamily="66" charset="-78"/>
                <a:ea typeface="Times New Roman" panose="02020603050405020304" pitchFamily="18" charset="0"/>
                <a:cs typeface="Arabic Typesetting" pitchFamily="66" charset="-78"/>
              </a:rPr>
              <a:t>يبيّن الباحث أنّ الدراسة الدّلالية للقرآن الكريم هي دراسة تحليلية للمفاهيم المهمة التي تُساهم في تشييد البنية </a:t>
            </a:r>
            <a:r>
              <a:rPr lang="ar-SA" sz="3200" b="1" dirty="0" err="1" smtClean="0">
                <a:solidFill>
                  <a:schemeClr val="tx1"/>
                </a:solidFill>
                <a:latin typeface="Arabic Typesetting" pitchFamily="66" charset="-78"/>
                <a:ea typeface="Times New Roman" panose="02020603050405020304" pitchFamily="18" charset="0"/>
                <a:cs typeface="Arabic Typesetting" pitchFamily="66" charset="-78"/>
              </a:rPr>
              <a:t>المفهومية</a:t>
            </a:r>
            <a:r>
              <a:rPr lang="ar-SA" sz="3200" b="1" dirty="0" smtClean="0">
                <a:solidFill>
                  <a:schemeClr val="tx1"/>
                </a:solidFill>
                <a:latin typeface="Arabic Typesetting" pitchFamily="66" charset="-78"/>
                <a:ea typeface="Times New Roman" panose="02020603050405020304" pitchFamily="18" charset="0"/>
                <a:cs typeface="Arabic Typesetting" pitchFamily="66" charset="-78"/>
              </a:rPr>
              <a:t> العامة للرؤية القرآنية للعالم، فهي ليست مجرد تحليل آلي للمصطلحات التي وُجدت في المعجم القرآني من حيث هي وحدات دلالية مستقلة، </a:t>
            </a:r>
            <a:endParaRPr lang="ar-DZ" sz="3200" b="1" dirty="0" smtClean="0">
              <a:solidFill>
                <a:schemeClr val="tx1"/>
              </a:solidFill>
              <a:latin typeface="Arabic Typesetting" pitchFamily="66" charset="-78"/>
              <a:ea typeface="Times New Roman" panose="02020603050405020304" pitchFamily="18" charset="0"/>
              <a:cs typeface="Arabic Typesetting" pitchFamily="66" charset="-78"/>
            </a:endParaRPr>
          </a:p>
          <a:p>
            <a:pPr algn="just" rtl="1"/>
            <a:r>
              <a:rPr lang="ar-SA" sz="3200" b="1" dirty="0" smtClean="0">
                <a:solidFill>
                  <a:schemeClr val="tx1"/>
                </a:solidFill>
                <a:latin typeface="Arabic Typesetting" pitchFamily="66" charset="-78"/>
                <a:ea typeface="Times New Roman" panose="02020603050405020304" pitchFamily="18" charset="0"/>
                <a:cs typeface="Arabic Typesetting" pitchFamily="66" charset="-78"/>
              </a:rPr>
              <a:t>بل دراستها بشكل ترابطي نظامي حسب السياق القرآني الذي وردت فيه باعتبار هذه الوحدات -التي تشكّل بترابطها النظام </a:t>
            </a:r>
            <a:r>
              <a:rPr lang="ar-SA" sz="3200" b="1" dirty="0" err="1" smtClean="0">
                <a:solidFill>
                  <a:schemeClr val="tx1"/>
                </a:solidFill>
                <a:latin typeface="Arabic Typesetting" pitchFamily="66" charset="-78"/>
                <a:ea typeface="Times New Roman" panose="02020603050405020304" pitchFamily="18" charset="0"/>
                <a:cs typeface="Arabic Typesetting" pitchFamily="66" charset="-78"/>
              </a:rPr>
              <a:t>المفهومي</a:t>
            </a:r>
            <a:r>
              <a:rPr lang="ar-SA" sz="3200" b="1" dirty="0" smtClean="0">
                <a:solidFill>
                  <a:schemeClr val="tx1"/>
                </a:solidFill>
                <a:latin typeface="Arabic Typesetting" pitchFamily="66" charset="-78"/>
                <a:ea typeface="Times New Roman" panose="02020603050405020304" pitchFamily="18" charset="0"/>
                <a:cs typeface="Arabic Typesetting" pitchFamily="66" charset="-78"/>
              </a:rPr>
              <a:t> الذي يُعتبر مفتاحا لفهم معانيها- هي التي تحدد لنا البناء الداخلي للمعجم القرآني ومن ثم صياغة رؤية قرآنية شاملة للعالم.</a:t>
            </a:r>
            <a:endParaRPr lang="ar-DZ" sz="3200" b="1" dirty="0" smtClean="0">
              <a:solidFill>
                <a:schemeClr val="tx1"/>
              </a:solidFill>
              <a:latin typeface="Arabic Typesetting" pitchFamily="66" charset="-78"/>
              <a:ea typeface="Times New Roman" panose="02020603050405020304" pitchFamily="18" charset="0"/>
              <a:cs typeface="Arabic Typesetting" pitchFamily="66" charset="-78"/>
            </a:endParaRPr>
          </a:p>
          <a:p>
            <a:pPr algn="just" rtl="1"/>
            <a:r>
              <a:rPr lang="ar-SA" sz="3200" b="1" dirty="0" smtClean="0">
                <a:solidFill>
                  <a:schemeClr val="tx1"/>
                </a:solidFill>
                <a:latin typeface="Arabic Typesetting" pitchFamily="66" charset="-78"/>
                <a:ea typeface="Times New Roman" panose="02020603050405020304" pitchFamily="18" charset="0"/>
                <a:cs typeface="Arabic Typesetting" pitchFamily="66" charset="-78"/>
              </a:rPr>
              <a:t> وقد توصّل إلى أنّ القرآن الكريم يقوم على مجموعة من المتضادات الحيوية التي تخلق فيما الحركية والديناميكية لتبادل العلاقات فيما بينها، يكوّن كلّ واحد منها حقلا دلاليا مخصوصا، ويعدّ الله والإنسان والعلاقات المتبادلة بينهما من أوّل هذه المتضادات وأهمها.</a:t>
            </a:r>
            <a:endParaRPr lang="fr-FR" sz="3200" b="1" dirty="0" smtClean="0">
              <a:solidFill>
                <a:schemeClr val="tx1"/>
              </a:solidFill>
              <a:latin typeface="Arabic Typesetting" pitchFamily="66" charset="-78"/>
              <a:ea typeface="Times New Roman" panose="02020603050405020304" pitchFamily="18" charset="0"/>
              <a:cs typeface="Arabic Typesetting" pitchFamily="66" charset="-78"/>
            </a:endParaRPr>
          </a:p>
          <a:p>
            <a:pPr algn="ctr"/>
            <a:endParaRPr lang="fr-FR" dirty="0"/>
          </a:p>
        </p:txBody>
      </p:sp>
      <p:sp>
        <p:nvSpPr>
          <p:cNvPr id="7" name="سهم إلى اليمين 6"/>
          <p:cNvSpPr/>
          <p:nvPr/>
        </p:nvSpPr>
        <p:spPr>
          <a:xfrm>
            <a:off x="0" y="1857364"/>
            <a:ext cx="1857356" cy="3786214"/>
          </a:xfrm>
          <a:prstGeom prst="rightArrow">
            <a:avLst>
              <a:gd name="adj1" fmla="val 50000"/>
              <a:gd name="adj2" fmla="val 47034"/>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SA" sz="3200" dirty="0" smtClean="0">
                <a:solidFill>
                  <a:schemeClr val="tx1"/>
                </a:solidFill>
                <a:latin typeface="Arabic Typesetting" pitchFamily="66" charset="-78"/>
                <a:cs typeface="Arabic Typesetting" pitchFamily="66" charset="-78"/>
              </a:rPr>
              <a:t>كيف تتشكل الرؤية القرآنية للعالم</a:t>
            </a:r>
            <a:endParaRPr lang="fr-FR" sz="3200" dirty="0">
              <a:solidFill>
                <a:schemeClr val="tx1"/>
              </a:solidFill>
              <a:latin typeface="Arabic Typesetting" pitchFamily="66" charset="-78"/>
              <a:cs typeface="Arabic Typesetting" pitchFamily="66"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4">
            <a:extLst>
              <a:ext uri="{FF2B5EF4-FFF2-40B4-BE49-F238E27FC236}">
                <a16:creationId xmlns:a16="http://schemas.microsoft.com/office/drawing/2014/main" xmlns="" id="{4B042BB5-C5E4-40EB-AA15-2BA1A04F41F4}"/>
              </a:ext>
            </a:extLst>
          </p:cNvPr>
          <p:cNvPicPr>
            <a:picLocks noGrp="1" noChangeAspect="1"/>
          </p:cNvPicPr>
          <p:nvPr>
            <p:ph idx="1"/>
          </p:nvPr>
        </p:nvPicPr>
        <p:blipFill>
          <a:blip r:embed="rId2"/>
          <a:stretch>
            <a:fillRect/>
          </a:stretch>
        </p:blipFill>
        <p:spPr>
          <a:xfrm>
            <a:off x="2071639" y="0"/>
            <a:ext cx="7072361" cy="6858000"/>
          </a:xfrm>
          <a:prstGeom prst="rect">
            <a:avLst/>
          </a:prstGeom>
          <a:ln w="228600" cap="sq" cmpd="thickThin">
            <a:solidFill>
              <a:srgbClr val="000000"/>
            </a:solidFill>
            <a:prstDash val="solid"/>
            <a:miter lim="800000"/>
          </a:ln>
          <a:effectLst>
            <a:innerShdw blurRad="76200">
              <a:srgbClr val="000000"/>
            </a:innerShdw>
          </a:effectLst>
        </p:spPr>
      </p:pic>
      <p:sp>
        <p:nvSpPr>
          <p:cNvPr id="5" name="سهم إلى اليمين 4"/>
          <p:cNvSpPr/>
          <p:nvPr/>
        </p:nvSpPr>
        <p:spPr>
          <a:xfrm>
            <a:off x="0" y="928670"/>
            <a:ext cx="2071670" cy="4429156"/>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rtl="1"/>
            <a:r>
              <a:rPr lang="ar-SA" sz="3200" dirty="0" smtClean="0">
                <a:solidFill>
                  <a:schemeClr val="tx1"/>
                </a:solidFill>
                <a:latin typeface="Arabic Typesetting" pitchFamily="66" charset="-78"/>
                <a:cs typeface="Arabic Typesetting" pitchFamily="66" charset="-78"/>
              </a:rPr>
              <a:t>مثال عن الحقل الدلالي لكلمة (الإيمان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effectLst>
            <a:innerShdw blurRad="63500" dist="50800" dir="16200000">
              <a:prstClr val="black">
                <a:alpha val="50000"/>
              </a:prstClr>
            </a:innerShdw>
          </a:effectLst>
        </p:spPr>
        <p:style>
          <a:lnRef idx="2">
            <a:schemeClr val="dk1"/>
          </a:lnRef>
          <a:fillRef idx="1">
            <a:schemeClr val="lt1"/>
          </a:fillRef>
          <a:effectRef idx="0">
            <a:schemeClr val="dk1"/>
          </a:effectRef>
          <a:fontRef idx="minor">
            <a:schemeClr val="dk1"/>
          </a:fontRef>
        </p:style>
        <p:txBody>
          <a:bodyPr>
            <a:normAutofit/>
          </a:bodyPr>
          <a:lstStyle/>
          <a:p>
            <a:pPr algn="ctr" rtl="1"/>
            <a:r>
              <a:rPr lang="ar-SA" sz="2800" dirty="0" smtClean="0">
                <a:effectLst>
                  <a:glow rad="101600">
                    <a:schemeClr val="accent2">
                      <a:satMod val="175000"/>
                      <a:alpha val="40000"/>
                    </a:schemeClr>
                  </a:glow>
                  <a:outerShdw blurRad="50800" dist="38100" dir="16200000" rotWithShape="0">
                    <a:prstClr val="black">
                      <a:alpha val="40000"/>
                    </a:prstClr>
                  </a:outerShdw>
                </a:effectLst>
              </a:rPr>
              <a:t>أولا : قراءة في عنوان كتاب : ” الله </a:t>
            </a:r>
            <a:r>
              <a:rPr lang="ar-SA" sz="2800" dirty="0" err="1" smtClean="0">
                <a:effectLst>
                  <a:glow rad="101600">
                    <a:schemeClr val="accent2">
                      <a:satMod val="175000"/>
                      <a:alpha val="40000"/>
                    </a:schemeClr>
                  </a:glow>
                  <a:outerShdw blurRad="50800" dist="38100" dir="16200000" rotWithShape="0">
                    <a:prstClr val="black">
                      <a:alpha val="40000"/>
                    </a:prstClr>
                  </a:outerShdw>
                </a:effectLst>
              </a:rPr>
              <a:t>و</a:t>
            </a:r>
            <a:r>
              <a:rPr lang="ar-SA" sz="2800" dirty="0" smtClean="0">
                <a:effectLst>
                  <a:glow rad="101600">
                    <a:schemeClr val="accent2">
                      <a:satMod val="175000"/>
                      <a:alpha val="40000"/>
                    </a:schemeClr>
                  </a:glow>
                  <a:outerShdw blurRad="50800" dist="38100" dir="16200000" rotWithShape="0">
                    <a:prstClr val="black">
                      <a:alpha val="40000"/>
                    </a:prstClr>
                  </a:outerShdw>
                </a:effectLst>
              </a:rPr>
              <a:t> الإنسان في القرآن ”</a:t>
            </a:r>
            <a:endParaRPr lang="fr-FR" sz="2800" dirty="0">
              <a:effectLst>
                <a:glow rad="101600">
                  <a:schemeClr val="accent2">
                    <a:satMod val="175000"/>
                    <a:alpha val="40000"/>
                  </a:schemeClr>
                </a:glow>
                <a:outerShdw blurRad="50800" dist="38100" dir="16200000" rotWithShape="0">
                  <a:prstClr val="black">
                    <a:alpha val="40000"/>
                  </a:prstClr>
                </a:outerShdw>
              </a:effectLst>
            </a:endParaRPr>
          </a:p>
        </p:txBody>
      </p:sp>
      <p:sp>
        <p:nvSpPr>
          <p:cNvPr id="3" name="عنصر نائب للمحتوى 2"/>
          <p:cNvSpPr>
            <a:spLocks noGrp="1"/>
          </p:cNvSpPr>
          <p:nvPr>
            <p:ph idx="1"/>
          </p:nvPr>
        </p:nvSpPr>
        <p:spPr>
          <a:xfrm>
            <a:off x="0" y="1500174"/>
            <a:ext cx="9144000" cy="5357826"/>
          </a:xfrm>
        </p:spPr>
        <p:txBody>
          <a:bodyPr>
            <a:noAutofit/>
          </a:bodyPr>
          <a:lstStyle/>
          <a:p>
            <a:pPr algn="just" rtl="1"/>
            <a:r>
              <a:rPr lang="ar-SA" sz="2800" dirty="0" smtClean="0">
                <a:latin typeface="Arabic Typesetting" pitchFamily="66" charset="-78"/>
                <a:cs typeface="Arabic Typesetting" pitchFamily="66" charset="-78"/>
              </a:rPr>
              <a:t>إن المتأمل في كتاب ” الله والإنسان في القرآن – علم دلالة الرؤية القرآنية للعالم –“ للباحث الياباني ( </a:t>
            </a:r>
            <a:r>
              <a:rPr lang="ar-SA" sz="2800" dirty="0" err="1" smtClean="0">
                <a:latin typeface="Arabic Typesetting" pitchFamily="66" charset="-78"/>
                <a:cs typeface="Arabic Typesetting" pitchFamily="66" charset="-78"/>
              </a:rPr>
              <a:t>توشيهيكو</a:t>
            </a:r>
            <a:r>
              <a:rPr lang="ar-SA" sz="2800" dirty="0" smtClean="0">
                <a:latin typeface="Arabic Typesetting" pitchFamily="66" charset="-78"/>
                <a:cs typeface="Arabic Typesetting" pitchFamily="66" charset="-78"/>
              </a:rPr>
              <a:t> إيزوتسو ) ، سيلاحظ أن الكتاب يركز على التحليل الدلالي للنص القرآني وهو محدد في تخصصه .</a:t>
            </a:r>
          </a:p>
          <a:p>
            <a:pPr algn="just" rtl="1"/>
            <a:r>
              <a:rPr lang="ar-SA" sz="2800" dirty="0" smtClean="0">
                <a:latin typeface="Arabic Typesetting" pitchFamily="66" charset="-78"/>
                <a:cs typeface="Arabic Typesetting" pitchFamily="66" charset="-78"/>
              </a:rPr>
              <a:t>إن الكتاب قد ركز على موضوع أساسي ومهم </a:t>
            </a:r>
            <a:r>
              <a:rPr lang="ar-SA" sz="2800" dirty="0" err="1" smtClean="0">
                <a:latin typeface="Arabic Typesetting" pitchFamily="66" charset="-78"/>
                <a:cs typeface="Arabic Typesetting" pitchFamily="66" charset="-78"/>
              </a:rPr>
              <a:t>و</a:t>
            </a:r>
            <a:r>
              <a:rPr lang="ar-SA" sz="2800" dirty="0" smtClean="0">
                <a:latin typeface="Arabic Typesetting" pitchFamily="66" charset="-78"/>
                <a:cs typeface="Arabic Typesetting" pitchFamily="66" charset="-78"/>
              </a:rPr>
              <a:t> هو العلاقة بين الله </a:t>
            </a:r>
            <a:r>
              <a:rPr lang="ar-SA" sz="2800" dirty="0" err="1" smtClean="0">
                <a:latin typeface="Arabic Typesetting" pitchFamily="66" charset="-78"/>
                <a:cs typeface="Arabic Typesetting" pitchFamily="66" charset="-78"/>
              </a:rPr>
              <a:t>و</a:t>
            </a:r>
            <a:r>
              <a:rPr lang="ar-SA" sz="2800" dirty="0" smtClean="0">
                <a:latin typeface="Arabic Typesetting" pitchFamily="66" charset="-78"/>
                <a:cs typeface="Arabic Typesetting" pitchFamily="66" charset="-78"/>
              </a:rPr>
              <a:t> الإنسان في القرآن الكريم </a:t>
            </a:r>
            <a:r>
              <a:rPr lang="ar-SA" sz="2800" dirty="0" err="1" smtClean="0">
                <a:latin typeface="Arabic Typesetting" pitchFamily="66" charset="-78"/>
                <a:cs typeface="Arabic Typesetting" pitchFamily="66" charset="-78"/>
              </a:rPr>
              <a:t>و</a:t>
            </a:r>
            <a:r>
              <a:rPr lang="ar-SA" sz="2800" dirty="0" smtClean="0">
                <a:latin typeface="Arabic Typesetting" pitchFamily="66" charset="-78"/>
                <a:cs typeface="Arabic Typesetting" pitchFamily="66" charset="-78"/>
              </a:rPr>
              <a:t> ذلك بعدّ هذا الموضوع مركزيا داخل الخطاب القرآني رغم تعدد موضوعاته كما أن الباحث قد حدد مدونته وهي القرآن </a:t>
            </a:r>
            <a:r>
              <a:rPr lang="ar-SA" sz="2800" dirty="0" err="1" smtClean="0">
                <a:latin typeface="Arabic Typesetting" pitchFamily="66" charset="-78"/>
                <a:cs typeface="Arabic Typesetting" pitchFamily="66" charset="-78"/>
              </a:rPr>
              <a:t>و</a:t>
            </a:r>
            <a:r>
              <a:rPr lang="ar-SA" sz="2800" dirty="0" smtClean="0">
                <a:latin typeface="Arabic Typesetting" pitchFamily="66" charset="-78"/>
                <a:cs typeface="Arabic Typesetting" pitchFamily="66" charset="-78"/>
              </a:rPr>
              <a:t> التي يرى بأنها مجال خصب للدراسة اللسانية عموما </a:t>
            </a:r>
            <a:r>
              <a:rPr lang="ar-SA" sz="2800" dirty="0" err="1" smtClean="0">
                <a:latin typeface="Arabic Typesetting" pitchFamily="66" charset="-78"/>
                <a:cs typeface="Arabic Typesetting" pitchFamily="66" charset="-78"/>
              </a:rPr>
              <a:t>و</a:t>
            </a:r>
            <a:r>
              <a:rPr lang="ar-SA" sz="2800" dirty="0" smtClean="0">
                <a:latin typeface="Arabic Typesetting" pitchFamily="66" charset="-78"/>
                <a:cs typeface="Arabic Typesetting" pitchFamily="66" charset="-78"/>
              </a:rPr>
              <a:t> الدراسة الدلالية على وجه الخصوص ، وذلك لارتباط هذا النص الذي شكل بيئة ثقافية جديدة ببيئة ثقافية لها أهميتها أيضا </a:t>
            </a:r>
            <a:r>
              <a:rPr lang="ar-SA" sz="2800" dirty="0" err="1" smtClean="0">
                <a:latin typeface="Arabic Typesetting" pitchFamily="66" charset="-78"/>
                <a:cs typeface="Arabic Typesetting" pitchFamily="66" charset="-78"/>
              </a:rPr>
              <a:t>و</a:t>
            </a:r>
            <a:r>
              <a:rPr lang="ar-SA" sz="2800" dirty="0" smtClean="0">
                <a:latin typeface="Arabic Typesetting" pitchFamily="66" charset="-78"/>
                <a:cs typeface="Arabic Typesetting" pitchFamily="66" charset="-78"/>
              </a:rPr>
              <a:t> هي البيئة الثقافية في العصر الجاهلي ، حيث اتصل القرآن </a:t>
            </a:r>
            <a:r>
              <a:rPr lang="ar-SA" sz="2800" dirty="0" err="1" smtClean="0">
                <a:latin typeface="Arabic Typesetting" pitchFamily="66" charset="-78"/>
                <a:cs typeface="Arabic Typesetting" pitchFamily="66" charset="-78"/>
              </a:rPr>
              <a:t>بها</a:t>
            </a:r>
            <a:r>
              <a:rPr lang="ar-SA" sz="2800" dirty="0" smtClean="0">
                <a:latin typeface="Arabic Typesetting" pitchFamily="66" charset="-78"/>
                <a:cs typeface="Arabic Typesetting" pitchFamily="66" charset="-78"/>
              </a:rPr>
              <a:t> وحاول تغيير تصميم المفاهيم انطلاقا منها أيضا.</a:t>
            </a:r>
          </a:p>
          <a:p>
            <a:pPr algn="just" rtl="1"/>
            <a:r>
              <a:rPr lang="ar-SA" sz="2800" dirty="0" smtClean="0">
                <a:latin typeface="Arabic Typesetting" pitchFamily="66" charset="-78"/>
                <a:cs typeface="Arabic Typesetting" pitchFamily="66" charset="-78"/>
              </a:rPr>
              <a:t>ولتحقيق هذا المأرب كان لا بد أن يختار إيزوتسو التخصص الدقيق ومن خلاله المقاربة التي رآها مناسبة في تحليل الخطاب القرآني ، فاتخذ من تخصص علم الدلالة طريقا لإظهار البينة الدلالية داخل النص القرآني ، ونظرا لتعدد المقاربات داخل هذا التخصص لجأ إيزوتسو إلى مقاربة دلالات النص القرآني عن طريق رؤية العالم ،  ليتشكل عنوان البحث وفق الخطاطة الآتية :</a:t>
            </a:r>
            <a:endParaRPr lang="fr-FR" sz="2800" dirty="0">
              <a:latin typeface="Arabic Typesetting" pitchFamily="66" charset="-78"/>
              <a:cs typeface="Arabic Typesetting" pitchFamily="66"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rtl="1"/>
            <a:r>
              <a:rPr lang="ar-SA" sz="6000" dirty="0" smtClean="0">
                <a:latin typeface="Arabic Typesetting" pitchFamily="66" charset="-78"/>
                <a:cs typeface="Arabic Typesetting" pitchFamily="66" charset="-78"/>
              </a:rPr>
              <a:t>علم دلالة القرآن</a:t>
            </a:r>
            <a:endParaRPr lang="fr-FR" sz="6000" dirty="0">
              <a:latin typeface="Arabic Typesetting" pitchFamily="66" charset="-78"/>
              <a:cs typeface="Arabic Typesetting" pitchFamily="66" charset="-78"/>
            </a:endParaRPr>
          </a:p>
        </p:txBody>
      </p:sp>
      <p:sp>
        <p:nvSpPr>
          <p:cNvPr id="3" name="عنصر نائب للمحتوى 2"/>
          <p:cNvSpPr>
            <a:spLocks noGrp="1"/>
          </p:cNvSpPr>
          <p:nvPr>
            <p:ph idx="1"/>
          </p:nvPr>
        </p:nvSpPr>
        <p:spPr/>
        <p:txBody>
          <a:bodyPr>
            <a:noAutofit/>
          </a:bodyPr>
          <a:lstStyle/>
          <a:p>
            <a:pPr algn="r" rtl="1"/>
            <a:r>
              <a:rPr lang="ar-SA" sz="3000" dirty="0" smtClean="0">
                <a:latin typeface="Arabic Typesetting" pitchFamily="66" charset="-78"/>
                <a:cs typeface="Arabic Typesetting" pitchFamily="66" charset="-78"/>
              </a:rPr>
              <a:t>إن التحليل الدلالي الذي قام </a:t>
            </a:r>
            <a:r>
              <a:rPr lang="ar-SA" sz="3000" dirty="0" err="1" smtClean="0">
                <a:latin typeface="Arabic Typesetting" pitchFamily="66" charset="-78"/>
                <a:cs typeface="Arabic Typesetting" pitchFamily="66" charset="-78"/>
              </a:rPr>
              <a:t>به</a:t>
            </a:r>
            <a:r>
              <a:rPr lang="ar-SA" sz="3000" dirty="0" smtClean="0">
                <a:latin typeface="Arabic Typesetting" pitchFamily="66" charset="-78"/>
                <a:cs typeface="Arabic Typesetting" pitchFamily="66" charset="-78"/>
              </a:rPr>
              <a:t> إيزوتسو مكّنه من دراسة الخطاب القرآني دراسة موضوعية ترمي إلى الكشف عن مميزاته الدلالية ، من خلال مقاربة تعتمد أدوات إجرائية دلالية بحته ، أهمها الاعتماد على السياق اللغوي و السياق غير اللغوي في الكشف عن بينة القرآن الدلالية ، وهو ما يقصده من مصطلح ” علم دلالة القرآن ” ؛ أي الخصائص البنيوية الدلالية التي تتصل بالمدونة نفسها أي القرآن.</a:t>
            </a:r>
          </a:p>
          <a:p>
            <a:pPr algn="r" rtl="1"/>
            <a:r>
              <a:rPr lang="ar-SA" sz="3000" dirty="0" smtClean="0">
                <a:latin typeface="Arabic Typesetting" pitchFamily="66" charset="-78"/>
                <a:cs typeface="Arabic Typesetting" pitchFamily="66" charset="-78"/>
              </a:rPr>
              <a:t>وعليه فإن إيزوتسو يجعلنا بذلك ” نفهم الماهية الحقيقية لعلم الدلالة </a:t>
            </a:r>
            <a:r>
              <a:rPr lang="ar-SA" sz="3000" dirty="0" err="1" smtClean="0">
                <a:latin typeface="Arabic Typesetting" pitchFamily="66" charset="-78"/>
                <a:cs typeface="Arabic Typesetting" pitchFamily="66" charset="-78"/>
              </a:rPr>
              <a:t>و</a:t>
            </a:r>
            <a:r>
              <a:rPr lang="ar-SA" sz="3000" dirty="0" smtClean="0">
                <a:latin typeface="Arabic Typesetting" pitchFamily="66" charset="-78"/>
                <a:cs typeface="Arabic Typesetting" pitchFamily="66" charset="-78"/>
              </a:rPr>
              <a:t> فلسفته ، حيث يعرض أهم أساسياته ومبادئه ، ثمّ يتقدم بجرأة علمية رصينة بعرض رؤيته وفهمه الخاص لها... إنه يعلمنا بذلك أن بإمكاننا أن نكون إيجابيين في تلقي الثقافة الغربية الحديثة ومنهجياتها المتطورة ؛ أن نبتناها بوعي علمي أصيل يتيح لنا تعديلها وتطويرها وفقا لأهداف بحوثنا وموضوعاتها في إطار هويتنا الثقافية. </a:t>
            </a:r>
            <a:endParaRPr lang="fr-FR" sz="3000" dirty="0">
              <a:latin typeface="Arabic Typesetting" pitchFamily="66" charset="-78"/>
              <a:cs typeface="Arabic Typesetting" pitchFamily="66"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142852"/>
            <a:ext cx="8848756" cy="6572296"/>
          </a:xfrm>
        </p:spPr>
        <p:txBody>
          <a:bodyPr>
            <a:normAutofit fontScale="92500" lnSpcReduction="20000"/>
          </a:bodyPr>
          <a:lstStyle/>
          <a:p>
            <a:pPr algn="just" rtl="1"/>
            <a:r>
              <a:rPr lang="ar-DZ" sz="3600" b="1" dirty="0" smtClean="0">
                <a:effectLst>
                  <a:outerShdw blurRad="38100" dist="38100" dir="2700000" algn="tl">
                    <a:srgbClr val="000000">
                      <a:alpha val="43137"/>
                    </a:srgbClr>
                  </a:outerShdw>
                </a:effectLst>
                <a:latin typeface="Arabic Typesetting" pitchFamily="66" charset="-78"/>
                <a:ea typeface="Times New Roman" panose="02020603050405020304" pitchFamily="18" charset="0"/>
                <a:cs typeface="Arabic Typesetting" pitchFamily="66" charset="-78"/>
              </a:rPr>
              <a:t>إنّ علم الدّلالة لدى الباحث نوع من علم الرّؤية للعالم أو دراسة لطبيعة رؤية العالم وبِنيتها لأمّة ما في مرحلة من مراحلها التّاريخية، وهي دراسة تستهدي بوسائل التّحليل المنهجي للمفاهيم الثّقافية التّي أنتجتها الأمّة لنفسها وتبلورت في المفاهيم </a:t>
            </a:r>
            <a:r>
              <a:rPr lang="ar-DZ" sz="3600" b="1" dirty="0" err="1" smtClean="0">
                <a:effectLst>
                  <a:outerShdw blurRad="38100" dist="38100" dir="2700000" algn="tl">
                    <a:srgbClr val="000000">
                      <a:alpha val="43137"/>
                    </a:srgbClr>
                  </a:outerShdw>
                </a:effectLst>
                <a:latin typeface="Arabic Typesetting" pitchFamily="66" charset="-78"/>
                <a:ea typeface="Times New Roman" panose="02020603050405020304" pitchFamily="18" charset="0"/>
                <a:cs typeface="Arabic Typesetting" pitchFamily="66" charset="-78"/>
              </a:rPr>
              <a:t>المفتاحيّة</a:t>
            </a:r>
            <a:r>
              <a:rPr lang="ar-DZ" sz="3600" b="1" dirty="0" smtClean="0">
                <a:effectLst>
                  <a:outerShdw blurRad="38100" dist="38100" dir="2700000" algn="tl">
                    <a:srgbClr val="000000">
                      <a:alpha val="43137"/>
                    </a:srgbClr>
                  </a:outerShdw>
                </a:effectLst>
                <a:latin typeface="Arabic Typesetting" pitchFamily="66" charset="-78"/>
                <a:ea typeface="Times New Roman" panose="02020603050405020304" pitchFamily="18" charset="0"/>
                <a:cs typeface="Arabic Typesetting" pitchFamily="66" charset="-78"/>
              </a:rPr>
              <a:t> للغتها،</a:t>
            </a:r>
          </a:p>
          <a:p>
            <a:pPr algn="just" rtl="1"/>
            <a:r>
              <a:rPr lang="ar-DZ" sz="3600" b="1" dirty="0" smtClean="0">
                <a:effectLst>
                  <a:outerShdw blurRad="38100" dist="38100" dir="2700000" algn="tl">
                    <a:srgbClr val="000000">
                      <a:alpha val="43137"/>
                    </a:srgbClr>
                  </a:outerShdw>
                </a:effectLst>
                <a:latin typeface="Arabic Typesetting" pitchFamily="66" charset="-78"/>
                <a:ea typeface="Times New Roman" panose="02020603050405020304" pitchFamily="18" charset="0"/>
                <a:cs typeface="Arabic Typesetting" pitchFamily="66" charset="-78"/>
              </a:rPr>
              <a:t>ومن ثمّ يكون علم الدّلالة بالنّسبة إليه: "دراسة تحليليّة للمصطلحات </a:t>
            </a:r>
            <a:r>
              <a:rPr lang="ar-DZ" sz="3600" b="1" dirty="0" err="1" smtClean="0">
                <a:effectLst>
                  <a:outerShdw blurRad="38100" dist="38100" dir="2700000" algn="tl">
                    <a:srgbClr val="000000">
                      <a:alpha val="43137"/>
                    </a:srgbClr>
                  </a:outerShdw>
                </a:effectLst>
                <a:latin typeface="Arabic Typesetting" pitchFamily="66" charset="-78"/>
                <a:ea typeface="Times New Roman" panose="02020603050405020304" pitchFamily="18" charset="0"/>
                <a:cs typeface="Arabic Typesetting" pitchFamily="66" charset="-78"/>
              </a:rPr>
              <a:t>المفتاحيّة</a:t>
            </a:r>
            <a:r>
              <a:rPr lang="ar-DZ" sz="3600" b="1" dirty="0" smtClean="0">
                <a:effectLst>
                  <a:outerShdw blurRad="38100" dist="38100" dir="2700000" algn="tl">
                    <a:srgbClr val="000000">
                      <a:alpha val="43137"/>
                    </a:srgbClr>
                  </a:outerShdw>
                </a:effectLst>
                <a:latin typeface="Arabic Typesetting" pitchFamily="66" charset="-78"/>
                <a:ea typeface="Times New Roman" panose="02020603050405020304" pitchFamily="18" charset="0"/>
                <a:cs typeface="Arabic Typesetting" pitchFamily="66" charset="-78"/>
              </a:rPr>
              <a:t> الخاصّة بلغة ما تتطلّع في النّهاية لإدراك مفهومي لـ "</a:t>
            </a:r>
            <a:r>
              <a:rPr lang="ar-DZ" sz="3600" b="1" dirty="0" smtClean="0">
                <a:solidFill>
                  <a:srgbClr val="000000"/>
                </a:solidFill>
                <a:effectLst>
                  <a:outerShdw blurRad="38100" dist="38100" dir="2700000" algn="tl">
                    <a:srgbClr val="000000">
                      <a:alpha val="43137"/>
                    </a:srgbClr>
                  </a:outerShdw>
                </a:effectLst>
                <a:latin typeface="Arabic Typesetting" pitchFamily="66" charset="-78"/>
                <a:ea typeface="Times New Roman" panose="02020603050405020304" pitchFamily="18" charset="0"/>
                <a:cs typeface="Arabic Typesetting" pitchFamily="66" charset="-78"/>
              </a:rPr>
              <a:t>الرّؤية للعالم</a:t>
            </a:r>
            <a:r>
              <a:rPr lang="ar-DZ" sz="3600" b="1" dirty="0" smtClean="0">
                <a:effectLst>
                  <a:outerShdw blurRad="38100" dist="38100" dir="2700000" algn="tl">
                    <a:srgbClr val="000000">
                      <a:alpha val="43137"/>
                    </a:srgbClr>
                  </a:outerShdw>
                </a:effectLst>
                <a:latin typeface="Arabic Typesetting" pitchFamily="66" charset="-78"/>
                <a:ea typeface="Times New Roman" panose="02020603050405020304" pitchFamily="18" charset="0"/>
                <a:cs typeface="Arabic Typesetting" pitchFamily="66" charset="-78"/>
              </a:rPr>
              <a:t>" الخاصة بالنّاس الذّين يستخدمون تلك اللّغة كأداة ليس للكلام والتفكير فحسب، بل الأهم، كأداة لمفهمة العالم الذي يُحيط بهم </a:t>
            </a:r>
            <a:r>
              <a:rPr lang="ar-DZ" sz="3600" b="1" dirty="0" smtClean="0">
                <a:effectLst>
                  <a:outerShdw blurRad="38100" dist="38100" dir="2700000" algn="tl">
                    <a:srgbClr val="000000">
                      <a:alpha val="43137"/>
                    </a:srgbClr>
                  </a:outerShdw>
                </a:effectLst>
                <a:latin typeface="Arabic Typesetting" pitchFamily="66" charset="-78"/>
                <a:ea typeface="Times New Roman" panose="02020603050405020304" pitchFamily="18" charset="0"/>
                <a:cs typeface="Arabic Typesetting" pitchFamily="66" charset="-78"/>
              </a:rPr>
              <a:t>وتفسيره</a:t>
            </a:r>
            <a:r>
              <a:rPr lang="ar-SA" sz="3600" b="1" dirty="0" smtClean="0">
                <a:effectLst>
                  <a:outerShdw blurRad="38100" dist="38100" dir="2700000" algn="tl">
                    <a:srgbClr val="000000">
                      <a:alpha val="43137"/>
                    </a:srgbClr>
                  </a:outerShdw>
                </a:effectLst>
                <a:latin typeface="Arabic Typesetting" pitchFamily="66" charset="-78"/>
                <a:ea typeface="Times New Roman" panose="02020603050405020304" pitchFamily="18" charset="0"/>
                <a:cs typeface="Arabic Typesetting" pitchFamily="66" charset="-78"/>
              </a:rPr>
              <a:t>.</a:t>
            </a:r>
          </a:p>
          <a:p>
            <a:pPr algn="just" rtl="1"/>
            <a:r>
              <a:rPr lang="ar-DZ" sz="3600" b="1" dirty="0" smtClean="0">
                <a:effectLst>
                  <a:outerShdw blurRad="38100" dist="38100" dir="2700000" algn="tl">
                    <a:srgbClr val="000000">
                      <a:alpha val="43137"/>
                    </a:srgbClr>
                  </a:outerShdw>
                </a:effectLst>
                <a:ea typeface="Times New Roman" panose="02020603050405020304" pitchFamily="18" charset="0"/>
                <a:cs typeface="Traditional Arabic" panose="02020603050405020304" pitchFamily="18" charset="-78"/>
              </a:rPr>
              <a:t>ليكون مصطلح "علم دلالة القرآن" دالا على تحليل دلالي للمفاهيم الكبرى المهمّة الموجودة في القرآن التّي تهدف إلى الوصول إلى فهم التّحوّل الفكريّ والثّقافيّ الذّي أحدثه نزوله في البيئة الجاهليّة، والنّظرة الجديدة التّي صاغها للعرب في رؤيتهم للكون، وكيفية تبنين عالم الوجود، ومكوّنات العالم وكيف </a:t>
            </a:r>
            <a:r>
              <a:rPr lang="ar-DZ" sz="3600" b="1" dirty="0" err="1" smtClean="0">
                <a:effectLst>
                  <a:outerShdw blurRad="38100" dist="38100" dir="2700000" algn="tl">
                    <a:srgbClr val="000000">
                      <a:alpha val="43137"/>
                    </a:srgbClr>
                  </a:outerShdw>
                </a:effectLst>
                <a:ea typeface="Times New Roman" panose="02020603050405020304" pitchFamily="18" charset="0"/>
                <a:cs typeface="Traditional Arabic" panose="02020603050405020304" pitchFamily="18" charset="-78"/>
              </a:rPr>
              <a:t>تتعالق</a:t>
            </a:r>
            <a:r>
              <a:rPr lang="ar-DZ" sz="3600" b="1" dirty="0" smtClean="0">
                <a:effectLst>
                  <a:outerShdw blurRad="38100" dist="38100" dir="2700000" algn="tl">
                    <a:srgbClr val="000000">
                      <a:alpha val="43137"/>
                    </a:srgbClr>
                  </a:outerShdw>
                </a:effectLst>
                <a:ea typeface="Times New Roman" panose="02020603050405020304" pitchFamily="18" charset="0"/>
                <a:cs typeface="Traditional Arabic" panose="02020603050405020304" pitchFamily="18" charset="-78"/>
              </a:rPr>
              <a:t> فيما بينها,</a:t>
            </a:r>
          </a:p>
          <a:p>
            <a:pPr algn="just" rtl="1"/>
            <a:r>
              <a:rPr lang="ar-DZ" sz="3600" b="1" dirty="0" smtClean="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raditional Arabic" panose="02020603050405020304" pitchFamily="18" charset="-78"/>
              </a:rPr>
              <a:t>فهو بذلك </a:t>
            </a:r>
            <a:r>
              <a:rPr lang="ar-DZ" sz="3600" b="1" dirty="0" smtClean="0">
                <a:solidFill>
                  <a:srgbClr val="00000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raditional Arabic" panose="02020603050405020304" pitchFamily="18" charset="-78"/>
              </a:rPr>
              <a:t>نوع</a:t>
            </a:r>
            <a:r>
              <a:rPr lang="ar-DZ" sz="3600" b="1" dirty="0" smtClean="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raditional Arabic" panose="02020603050405020304" pitchFamily="18" charset="-78"/>
              </a:rPr>
              <a:t> من </a:t>
            </a:r>
            <a:r>
              <a:rPr lang="ar-DZ" sz="3600" b="1" dirty="0" err="1" smtClean="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raditional Arabic" panose="02020603050405020304" pitchFamily="18" charset="-78"/>
              </a:rPr>
              <a:t>الأنطولوجيا</a:t>
            </a:r>
            <a:r>
              <a:rPr lang="ar-DZ" sz="3600" b="1" dirty="0" smtClean="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raditional Arabic" panose="02020603050405020304" pitchFamily="18" charset="-78"/>
              </a:rPr>
              <a:t> الحيّة والبحث في الوجود كما تعكسه آي القرآن، وهو المفهوم الذّي بحث عنه في "علم دلالة الرّؤية القرآنيّة للعالم" بالتّركيز على العلاقات الأساسيّة الموجودة بين "الله والإنسان في القرآن".</a:t>
            </a:r>
            <a:endParaRPr lang="fr-FR" sz="3600" b="1" dirty="0" smtClean="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endParaRPr>
          </a:p>
          <a:p>
            <a:pPr algn="just" rtl="1"/>
            <a:endParaRPr lang="ar-DZ" sz="3600" b="1" dirty="0" smtClean="0">
              <a:effectLst>
                <a:outerShdw blurRad="38100" dist="38100" dir="2700000" algn="tl">
                  <a:srgbClr val="000000">
                    <a:alpha val="43137"/>
                  </a:srgbClr>
                </a:outerShdw>
              </a:effectLst>
              <a:latin typeface="Arabic Typesetting" pitchFamily="66" charset="-78"/>
              <a:ea typeface="Times New Roman" panose="02020603050405020304" pitchFamily="18" charset="0"/>
              <a:cs typeface="Arabic Typesetting" pitchFamily="66" charset="-78"/>
            </a:endParaRPr>
          </a:p>
          <a:p>
            <a:pPr algn="r" rtl="1"/>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142852"/>
            <a:ext cx="8686800" cy="828660"/>
          </a:xfrm>
        </p:spPr>
        <p:txBody>
          <a:bodyPr>
            <a:normAutofit/>
          </a:bodyPr>
          <a:lstStyle/>
          <a:p>
            <a:pPr algn="ctr" rtl="1"/>
            <a:r>
              <a:rPr lang="ar-SA" sz="4800" dirty="0" smtClean="0">
                <a:latin typeface="Arabic Typesetting" pitchFamily="66" charset="-78"/>
                <a:cs typeface="Arabic Typesetting" pitchFamily="66" charset="-78"/>
              </a:rPr>
              <a:t>توحيد المفاهيم المستقلة</a:t>
            </a:r>
            <a:endParaRPr lang="fr-FR" sz="4800" dirty="0">
              <a:latin typeface="Arabic Typesetting" pitchFamily="66" charset="-78"/>
              <a:cs typeface="Arabic Typesetting" pitchFamily="66" charset="-78"/>
            </a:endParaRPr>
          </a:p>
        </p:txBody>
      </p:sp>
      <p:sp>
        <p:nvSpPr>
          <p:cNvPr id="3" name="عنصر نائب للمحتوى 2"/>
          <p:cNvSpPr>
            <a:spLocks noGrp="1"/>
          </p:cNvSpPr>
          <p:nvPr>
            <p:ph idx="1"/>
          </p:nvPr>
        </p:nvSpPr>
        <p:spPr>
          <a:xfrm>
            <a:off x="304800" y="1142984"/>
            <a:ext cx="8686800" cy="5500726"/>
          </a:xfrm>
        </p:spPr>
        <p:txBody>
          <a:bodyPr>
            <a:normAutofit fontScale="92500" lnSpcReduction="20000"/>
          </a:bodyPr>
          <a:lstStyle/>
          <a:p>
            <a:pPr algn="just" rtl="1"/>
            <a:r>
              <a:rPr lang="ar-SA" b="1" dirty="0" smtClean="0">
                <a:ea typeface="Times New Roman" panose="02020603050405020304" pitchFamily="18" charset="0"/>
                <a:cs typeface="Traditional Arabic" panose="02020603050405020304" pitchFamily="18" charset="-78"/>
              </a:rPr>
              <a:t>إنّ</a:t>
            </a:r>
            <a:r>
              <a:rPr lang="ar-DZ" b="1" dirty="0" smtClean="0">
                <a:ea typeface="Times New Roman" panose="02020603050405020304" pitchFamily="18" charset="0"/>
                <a:cs typeface="Traditional Arabic" panose="02020603050405020304" pitchFamily="18" charset="-78"/>
              </a:rPr>
              <a:t> </a:t>
            </a:r>
            <a:r>
              <a:rPr lang="ar-DZ" b="1" dirty="0" smtClean="0">
                <a:ea typeface="Times New Roman" panose="02020603050405020304" pitchFamily="18" charset="0"/>
                <a:cs typeface="Traditional Arabic" panose="02020603050405020304" pitchFamily="18" charset="-78"/>
              </a:rPr>
              <a:t>المعجم </a:t>
            </a:r>
            <a:r>
              <a:rPr lang="ar-DZ" b="1" dirty="0" smtClean="0">
                <a:ea typeface="Times New Roman" panose="02020603050405020304" pitchFamily="18" charset="0"/>
                <a:cs typeface="Traditional Arabic" panose="02020603050405020304" pitchFamily="18" charset="-78"/>
              </a:rPr>
              <a:t>القرآني</a:t>
            </a:r>
            <a:r>
              <a:rPr lang="ar-SA" b="1" dirty="0" smtClean="0">
                <a:ea typeface="Times New Roman" panose="02020603050405020304" pitchFamily="18" charset="0"/>
                <a:cs typeface="Traditional Arabic" panose="02020603050405020304" pitchFamily="18" charset="-78"/>
              </a:rPr>
              <a:t> عند إيزوتسو</a:t>
            </a:r>
            <a:r>
              <a:rPr lang="ar-DZ" b="1" dirty="0" smtClean="0">
                <a:ea typeface="Times New Roman" panose="02020603050405020304" pitchFamily="18" charset="0"/>
                <a:cs typeface="Traditional Arabic" panose="02020603050405020304" pitchFamily="18" charset="-78"/>
              </a:rPr>
              <a:t>، </a:t>
            </a:r>
            <a:r>
              <a:rPr lang="ar-DZ" b="1" dirty="0" smtClean="0">
                <a:ea typeface="Times New Roman" panose="02020603050405020304" pitchFamily="18" charset="0"/>
                <a:cs typeface="Traditional Arabic" panose="02020603050405020304" pitchFamily="18" charset="-78"/>
              </a:rPr>
              <a:t>يُعدّ منظومة </a:t>
            </a:r>
            <a:r>
              <a:rPr lang="ar-DZ" b="1" dirty="0" err="1" smtClean="0">
                <a:ea typeface="Times New Roman" panose="02020603050405020304" pitchFamily="18" charset="0"/>
                <a:cs typeface="Traditional Arabic" panose="02020603050405020304" pitchFamily="18" charset="-78"/>
              </a:rPr>
              <a:t>مفهوميّة</a:t>
            </a:r>
            <a:r>
              <a:rPr lang="ar-DZ" b="1" dirty="0" smtClean="0">
                <a:ea typeface="Times New Roman" panose="02020603050405020304" pitchFamily="18" charset="0"/>
                <a:cs typeface="Traditional Arabic" panose="02020603050405020304" pitchFamily="18" charset="-78"/>
              </a:rPr>
              <a:t> شديدة التّرابط والتّنظيم تأخذ فيه كلّ كلمة موقعها بدقّة بحيث يصعب فهمها دون ربطها بغيرها من الكلمات وبالشّبكة </a:t>
            </a:r>
            <a:r>
              <a:rPr lang="ar-DZ" b="1" dirty="0" err="1" smtClean="0">
                <a:ea typeface="Times New Roman" panose="02020603050405020304" pitchFamily="18" charset="0"/>
                <a:cs typeface="Traditional Arabic" panose="02020603050405020304" pitchFamily="18" charset="-78"/>
              </a:rPr>
              <a:t>المفهوميّة</a:t>
            </a:r>
            <a:r>
              <a:rPr lang="ar-DZ" b="1" dirty="0" smtClean="0">
                <a:ea typeface="Times New Roman" panose="02020603050405020304" pitchFamily="18" charset="0"/>
                <a:cs typeface="Traditional Arabic" panose="02020603050405020304" pitchFamily="18" charset="-78"/>
              </a:rPr>
              <a:t> الكليّة التّي تنتمي إليها سواء صغر حجمها أم كبر، وعلاقة هذه الشّبكات </a:t>
            </a:r>
            <a:r>
              <a:rPr lang="ar-DZ" b="1" dirty="0" smtClean="0">
                <a:solidFill>
                  <a:srgbClr val="000000"/>
                </a:solidFill>
                <a:ea typeface="Times New Roman" panose="02020603050405020304" pitchFamily="18" charset="0"/>
                <a:cs typeface="Traditional Arabic" panose="02020603050405020304" pitchFamily="18" charset="-78"/>
              </a:rPr>
              <a:t>فيما بينها</a:t>
            </a:r>
            <a:r>
              <a:rPr lang="ar-DZ" b="1" dirty="0" smtClean="0">
                <a:solidFill>
                  <a:srgbClr val="FF0000"/>
                </a:solidFill>
                <a:ea typeface="Times New Roman" panose="02020603050405020304" pitchFamily="18" charset="0"/>
                <a:cs typeface="Traditional Arabic" panose="02020603050405020304" pitchFamily="18" charset="-78"/>
              </a:rPr>
              <a:t> </a:t>
            </a:r>
            <a:r>
              <a:rPr lang="ar-DZ" b="1" dirty="0" smtClean="0">
                <a:ea typeface="Times New Roman" panose="02020603050405020304" pitchFamily="18" charset="0"/>
                <a:cs typeface="Traditional Arabic" panose="02020603050405020304" pitchFamily="18" charset="-78"/>
              </a:rPr>
              <a:t>لتركّب في النهاية كلاّ </a:t>
            </a:r>
            <a:r>
              <a:rPr lang="ar-DZ" b="1" dirty="0" smtClean="0">
                <a:ea typeface="Times New Roman" panose="02020603050405020304" pitchFamily="18" charset="0"/>
                <a:cs typeface="Traditional Arabic" panose="02020603050405020304" pitchFamily="18" charset="-78"/>
              </a:rPr>
              <a:t>موحّدا</a:t>
            </a:r>
            <a:r>
              <a:rPr lang="ar-SA" b="1" dirty="0" smtClean="0">
                <a:ea typeface="Times New Roman" panose="02020603050405020304" pitchFamily="18" charset="0"/>
                <a:cs typeface="Traditional Arabic" panose="02020603050405020304" pitchFamily="18" charset="-78"/>
              </a:rPr>
              <a:t>.</a:t>
            </a:r>
          </a:p>
          <a:p>
            <a:pPr algn="just" rtl="1"/>
            <a:r>
              <a:rPr lang="ar-DZ" b="1" dirty="0" smtClean="0">
                <a:latin typeface="Calibri" panose="020F0502020204030204" pitchFamily="34" charset="0"/>
                <a:ea typeface="Calibri" panose="020F0502020204030204" pitchFamily="34" charset="0"/>
                <a:cs typeface="Traditional Arabic" panose="02020603050405020304" pitchFamily="18" charset="-78"/>
              </a:rPr>
              <a:t>"فهذه الكلمات أو المفاهيم لا توجد هكذا ببساطة في القرآن، بحيث تكون كلّ منها معزولة عن الأخرى، بل يتوافق بعضها ببعض بإحكام، وتستمدّ معانيها </a:t>
            </a:r>
            <a:r>
              <a:rPr lang="ar-DZ" b="1" dirty="0" err="1" smtClean="0">
                <a:latin typeface="Calibri" panose="020F0502020204030204" pitchFamily="34" charset="0"/>
                <a:ea typeface="Calibri" panose="020F0502020204030204" pitchFamily="34" charset="0"/>
                <a:cs typeface="Traditional Arabic" panose="02020603050405020304" pitchFamily="18" charset="-78"/>
              </a:rPr>
              <a:t>العيانيّة</a:t>
            </a:r>
            <a:r>
              <a:rPr lang="ar-DZ" b="1" dirty="0" smtClean="0">
                <a:latin typeface="Calibri" panose="020F0502020204030204" pitchFamily="34" charset="0"/>
                <a:ea typeface="Calibri" panose="020F0502020204030204" pitchFamily="34" charset="0"/>
                <a:cs typeface="Traditional Arabic" panose="02020603050405020304" pitchFamily="18" charset="-78"/>
              </a:rPr>
              <a:t> من نظام العلاقات المحكم بينها... وهذا النّوع من النّظام </a:t>
            </a:r>
            <a:r>
              <a:rPr lang="ar-DZ" b="1" dirty="0" err="1" smtClean="0">
                <a:latin typeface="Calibri" panose="020F0502020204030204" pitchFamily="34" charset="0"/>
                <a:ea typeface="Calibri" panose="020F0502020204030204" pitchFamily="34" charset="0"/>
                <a:cs typeface="Traditional Arabic" panose="02020603050405020304" pitchFamily="18" charset="-78"/>
              </a:rPr>
              <a:t>المفهومي</a:t>
            </a:r>
            <a:r>
              <a:rPr lang="ar-DZ" b="1" dirty="0" smtClean="0">
                <a:latin typeface="Calibri" panose="020F0502020204030204" pitchFamily="34" charset="0"/>
                <a:ea typeface="Calibri" panose="020F0502020204030204" pitchFamily="34" charset="0"/>
                <a:cs typeface="Traditional Arabic" panose="02020603050405020304" pitchFamily="18" charset="-78"/>
              </a:rPr>
              <a:t> الذّي يشتغل في القرآن هو المهمّ حقا بالنّسبة إلى هدفنا الخاص، فذلك أكثر أهميّة من المفاهيم المستقلّة التّي تُؤخذ هكذا منعزلة."</a:t>
            </a:r>
          </a:p>
          <a:p>
            <a:pPr algn="just" rtl="1"/>
            <a:r>
              <a:rPr lang="ar-DZ" b="1" dirty="0" smtClean="0">
                <a:latin typeface="Calibri" panose="020F0502020204030204" pitchFamily="34" charset="0"/>
                <a:ea typeface="Calibri" panose="020F0502020204030204" pitchFamily="34" charset="0"/>
                <a:cs typeface="Traditional Arabic" panose="02020603050405020304" pitchFamily="18" charset="-78"/>
              </a:rPr>
              <a:t>فالكلمات في المعجم القرآني لا تأخذ نفس القيم الدّلالية بالنّظر إلى الحقل الذّي تنتمي إليه، </a:t>
            </a:r>
            <a:r>
              <a:rPr lang="ar-DZ" b="1" dirty="0" smtClean="0">
                <a:solidFill>
                  <a:srgbClr val="000000"/>
                </a:solidFill>
                <a:latin typeface="Calibri" panose="020F0502020204030204" pitchFamily="34" charset="0"/>
                <a:ea typeface="Calibri" panose="020F0502020204030204" pitchFamily="34" charset="0"/>
                <a:cs typeface="Traditional Arabic" panose="02020603050405020304" pitchFamily="18" charset="-78"/>
              </a:rPr>
              <a:t>ف</a:t>
            </a:r>
            <a:r>
              <a:rPr lang="ar-DZ" b="1" dirty="0" smtClean="0">
                <a:latin typeface="Calibri" panose="020F0502020204030204" pitchFamily="34" charset="0"/>
                <a:ea typeface="Calibri" panose="020F0502020204030204" pitchFamily="34" charset="0"/>
                <a:cs typeface="Traditional Arabic" panose="02020603050405020304" pitchFamily="18" charset="-78"/>
              </a:rPr>
              <a:t>قد نجد "كلمة </a:t>
            </a:r>
            <a:r>
              <a:rPr lang="ar-DZ" b="1" dirty="0" err="1" smtClean="0">
                <a:latin typeface="Calibri" panose="020F0502020204030204" pitchFamily="34" charset="0"/>
                <a:ea typeface="Calibri" panose="020F0502020204030204" pitchFamily="34" charset="0"/>
                <a:cs typeface="Traditional Arabic" panose="02020603050405020304" pitchFamily="18" charset="-78"/>
              </a:rPr>
              <a:t>مفتاحية</a:t>
            </a:r>
            <a:r>
              <a:rPr lang="ar-DZ" b="1" dirty="0" smtClean="0">
                <a:latin typeface="Calibri" panose="020F0502020204030204" pitchFamily="34" charset="0"/>
                <a:ea typeface="Calibri" panose="020F0502020204030204" pitchFamily="34" charset="0"/>
                <a:cs typeface="Traditional Arabic" panose="02020603050405020304" pitchFamily="18" charset="-78"/>
              </a:rPr>
              <a:t>" في حقل، كما قد نجدها كلمة مركزا" في حقل آخر: تأخذ أهمّية استثنائية حيث تحمل تكثيفا في الدّلالة أكثر من الأولى</a:t>
            </a:r>
            <a:endParaRPr lang="fr-FR" b="1" dirty="0" smtClean="0">
              <a:latin typeface="Calibri" panose="020F0502020204030204" pitchFamily="34" charset="0"/>
              <a:ea typeface="Calibri" panose="020F0502020204030204" pitchFamily="34" charset="0"/>
              <a:cs typeface="Traditional Arabic" panose="02020603050405020304" pitchFamily="18" charset="-78"/>
            </a:endParaRPr>
          </a:p>
          <a:p>
            <a:pPr algn="just" rtl="1"/>
            <a:r>
              <a:rPr lang="ar-DZ" b="1" dirty="0" smtClean="0">
                <a:ea typeface="Times New Roman" panose="02020603050405020304" pitchFamily="18" charset="0"/>
                <a:cs typeface="Traditional Arabic" panose="02020603050405020304" pitchFamily="18" charset="-78"/>
              </a:rPr>
              <a:t> </a:t>
            </a:r>
            <a:endParaRPr lang="ar-DZ" b="1" dirty="0" smtClean="0">
              <a:ea typeface="Times New Roman" panose="02020603050405020304" pitchFamily="18" charset="0"/>
              <a:cs typeface="Traditional Arabic" panose="02020603050405020304" pitchFamily="18" charset="-78"/>
            </a:endParaRPr>
          </a:p>
          <a:p>
            <a:pPr algn="r" rtl="1"/>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142852"/>
            <a:ext cx="8848756" cy="6500858"/>
          </a:xfrm>
        </p:spPr>
        <p:txBody>
          <a:bodyPr>
            <a:normAutofit fontScale="92500"/>
          </a:bodyPr>
          <a:lstStyle/>
          <a:p>
            <a:pPr indent="179705" algn="just" rtl="1">
              <a:lnSpc>
                <a:spcPct val="115000"/>
              </a:lnSpc>
              <a:spcAft>
                <a:spcPts val="1000"/>
              </a:spcAft>
            </a:pPr>
            <a:r>
              <a:rPr lang="ar-DZ" b="1" dirty="0" smtClean="0">
                <a:latin typeface="Calibri" panose="020F0502020204030204" pitchFamily="34" charset="0"/>
                <a:ea typeface="Calibri" panose="020F0502020204030204" pitchFamily="34" charset="0"/>
                <a:cs typeface="Traditional Arabic" panose="02020603050405020304" pitchFamily="18" charset="-78"/>
              </a:rPr>
              <a:t>إنّ تصميم الوجود قد تغيّر منذ أصبح "الله" هو مركز بِنية الرؤية للكون حينما تمّ إخراج الكلمات من سياقها القديم وأعيد توزيعها ضمن سياق جديد تأخذ فيه مواقعها وترتبط بعلاقات </a:t>
            </a:r>
            <a:r>
              <a:rPr lang="ar-DZ" b="1" dirty="0" err="1" smtClean="0">
                <a:latin typeface="Calibri" panose="020F0502020204030204" pitchFamily="34" charset="0"/>
                <a:ea typeface="Calibri" panose="020F0502020204030204" pitchFamily="34" charset="0"/>
                <a:cs typeface="Traditional Arabic" panose="02020603050405020304" pitchFamily="18" charset="-78"/>
              </a:rPr>
              <a:t>صميمية</a:t>
            </a:r>
            <a:r>
              <a:rPr lang="ar-DZ" b="1" dirty="0" smtClean="0">
                <a:latin typeface="Calibri" panose="020F0502020204030204" pitchFamily="34" charset="0"/>
                <a:ea typeface="Calibri" panose="020F0502020204030204" pitchFamily="34" charset="0"/>
                <a:cs typeface="Traditional Arabic" panose="02020603050405020304" pitchFamily="18" charset="-78"/>
              </a:rPr>
              <a:t> تختلف كلّيا عن تصوّر العرب </a:t>
            </a:r>
            <a:r>
              <a:rPr lang="ar-DZ" b="1" dirty="0" smtClean="0">
                <a:latin typeface="Calibri" panose="020F0502020204030204" pitchFamily="34" charset="0"/>
                <a:ea typeface="Calibri" panose="020F0502020204030204" pitchFamily="34" charset="0"/>
                <a:cs typeface="Traditional Arabic" panose="02020603050405020304" pitchFamily="18" charset="-78"/>
              </a:rPr>
              <a:t>قبلًا</a:t>
            </a:r>
            <a:r>
              <a:rPr lang="ar-SA" b="1" dirty="0" smtClean="0">
                <a:latin typeface="Calibri" panose="020F0502020204030204" pitchFamily="34" charset="0"/>
                <a:ea typeface="Calibri" panose="020F0502020204030204" pitchFamily="34" charset="0"/>
                <a:cs typeface="Traditional Arabic" panose="02020603050405020304" pitchFamily="18" charset="-78"/>
              </a:rPr>
              <a:t>.</a:t>
            </a:r>
            <a:endParaRPr lang="ar-DZ" b="1" dirty="0" smtClean="0">
              <a:latin typeface="Calibri" panose="020F0502020204030204" pitchFamily="34" charset="0"/>
              <a:ea typeface="Calibri" panose="020F0502020204030204" pitchFamily="34" charset="0"/>
              <a:cs typeface="Traditional Arabic" panose="02020603050405020304" pitchFamily="18" charset="-78"/>
            </a:endParaRPr>
          </a:p>
          <a:p>
            <a:pPr indent="179705" algn="just" rtl="1">
              <a:lnSpc>
                <a:spcPct val="115000"/>
              </a:lnSpc>
              <a:spcAft>
                <a:spcPts val="1000"/>
              </a:spcAft>
            </a:pPr>
            <a:r>
              <a:rPr lang="ar-DZ" b="1" dirty="0" smtClean="0">
                <a:latin typeface="Calibri" panose="020F0502020204030204" pitchFamily="34" charset="0"/>
                <a:ea typeface="Calibri" panose="020F0502020204030204" pitchFamily="34" charset="0"/>
                <a:cs typeface="Traditional Arabic" panose="02020603050405020304" pitchFamily="18" charset="-78"/>
              </a:rPr>
              <a:t> إنّ العمل السياقي الجديد الذي يشتغل في النظام القرآني قائم عل ما اسماه الباحث </a:t>
            </a:r>
            <a:r>
              <a:rPr lang="ar-DZ" b="1" dirty="0" err="1" smtClean="0">
                <a:latin typeface="Calibri" panose="020F0502020204030204" pitchFamily="34" charset="0"/>
                <a:ea typeface="Calibri" panose="020F0502020204030204" pitchFamily="34" charset="0"/>
                <a:cs typeface="Traditional Arabic" panose="02020603050405020304" pitchFamily="18" charset="-78"/>
              </a:rPr>
              <a:t>بـ</a:t>
            </a:r>
            <a:r>
              <a:rPr lang="ar-DZ" b="1" dirty="0" smtClean="0">
                <a:latin typeface="Calibri" panose="020F0502020204030204" pitchFamily="34" charset="0"/>
                <a:ea typeface="Calibri" panose="020F0502020204030204" pitchFamily="34" charset="0"/>
                <a:cs typeface="Traditional Arabic" panose="02020603050405020304" pitchFamily="18" charset="-78"/>
              </a:rPr>
              <a:t>"توحيد المفاهيم المستقلة"</a:t>
            </a:r>
            <a:r>
              <a:rPr lang="ar-DZ" b="1" dirty="0" smtClean="0">
                <a:latin typeface="Calibri" panose="020F0502020204030204" pitchFamily="34" charset="0"/>
                <a:ea typeface="Calibri" panose="020F0502020204030204" pitchFamily="34" charset="0"/>
                <a:cs typeface="Times New Roman" panose="02020603050405020304" pitchFamily="18" charset="0"/>
              </a:rPr>
              <a:t>؛ </a:t>
            </a:r>
            <a:r>
              <a:rPr lang="ar-DZ" b="1" dirty="0" smtClean="0">
                <a:latin typeface="Calibri" panose="020F0502020204030204" pitchFamily="34" charset="0"/>
                <a:ea typeface="Calibri" panose="020F0502020204030204" pitchFamily="34" charset="0"/>
                <a:cs typeface="Traditional Arabic" panose="02020603050405020304" pitchFamily="18" charset="-78"/>
              </a:rPr>
              <a:t>أي أنّ الكلمات في السياق القرآني لا توجد معزولة عن بعضها البعض بل تأخذ معانيها من نظام </a:t>
            </a:r>
            <a:r>
              <a:rPr lang="ar-DZ" b="1" dirty="0" smtClean="0">
                <a:latin typeface="Calibri" panose="020F0502020204030204" pitchFamily="34" charset="0"/>
                <a:ea typeface="Calibri" panose="020F0502020204030204" pitchFamily="34" charset="0"/>
                <a:cs typeface="Traditional Arabic" panose="02020603050405020304" pitchFamily="18" charset="-78"/>
              </a:rPr>
              <a:t>العلاقات</a:t>
            </a:r>
            <a:r>
              <a:rPr lang="ar-SA" b="1" dirty="0" smtClean="0">
                <a:latin typeface="Calibri" panose="020F0502020204030204" pitchFamily="34" charset="0"/>
                <a:ea typeface="Calibri" panose="020F0502020204030204" pitchFamily="34" charset="0"/>
                <a:cs typeface="Traditional Arabic" panose="02020603050405020304" pitchFamily="18" charset="-78"/>
              </a:rPr>
              <a:t>.</a:t>
            </a:r>
            <a:r>
              <a:rPr lang="ar-DZ" b="1" dirty="0" smtClean="0">
                <a:latin typeface="Calibri" panose="020F0502020204030204" pitchFamily="34" charset="0"/>
                <a:ea typeface="Calibri" panose="020F0502020204030204" pitchFamily="34" charset="0"/>
                <a:cs typeface="Traditional Arabic" panose="02020603050405020304" pitchFamily="18" charset="-78"/>
              </a:rPr>
              <a:t> </a:t>
            </a:r>
            <a:endParaRPr lang="ar-DZ" b="1" dirty="0" smtClean="0">
              <a:latin typeface="Calibri" panose="020F0502020204030204" pitchFamily="34" charset="0"/>
              <a:ea typeface="Calibri" panose="020F0502020204030204" pitchFamily="34" charset="0"/>
              <a:cs typeface="Traditional Arabic" panose="02020603050405020304" pitchFamily="18" charset="-78"/>
            </a:endParaRPr>
          </a:p>
          <a:p>
            <a:pPr indent="179705" algn="just" rtl="1">
              <a:lnSpc>
                <a:spcPct val="115000"/>
              </a:lnSpc>
              <a:spcAft>
                <a:spcPts val="1000"/>
              </a:spcAft>
            </a:pPr>
            <a:r>
              <a:rPr lang="ar-DZ" b="1" dirty="0" smtClean="0">
                <a:latin typeface="Calibri" panose="020F0502020204030204" pitchFamily="34" charset="0"/>
                <a:ea typeface="Calibri" panose="020F0502020204030204" pitchFamily="34" charset="0"/>
                <a:cs typeface="Traditional Arabic" panose="02020603050405020304" pitchFamily="18" charset="-78"/>
              </a:rPr>
              <a:t>على هذا الأساس لا ينبغي للمشتغل في التحليل الدلالي للكلمات القرآنية أن يقع في خطأ البحث عن الكلمة في ذاتها، بل كلّ الآراء تتفّق على أنّ الأساس المنهجي هو البحث عن المفاهيم القرآنية ضمن بنيته الثقافية، ووفق منهج نظامه </a:t>
            </a:r>
            <a:r>
              <a:rPr lang="ar-DZ" b="1" dirty="0" err="1" smtClean="0">
                <a:latin typeface="Calibri" panose="020F0502020204030204" pitchFamily="34" charset="0"/>
                <a:ea typeface="Calibri" panose="020F0502020204030204" pitchFamily="34" charset="0"/>
                <a:cs typeface="Traditional Arabic" panose="02020603050405020304" pitchFamily="18" charset="-78"/>
              </a:rPr>
              <a:t>المفهومي</a:t>
            </a:r>
            <a:r>
              <a:rPr lang="ar-DZ" b="1" dirty="0" smtClean="0">
                <a:latin typeface="Calibri" panose="020F0502020204030204" pitchFamily="34" charset="0"/>
                <a:ea typeface="Calibri" panose="020F0502020204030204" pitchFamily="34" charset="0"/>
                <a:cs typeface="Traditional Arabic" panose="02020603050405020304" pitchFamily="18" charset="-78"/>
              </a:rPr>
              <a:t>.  </a:t>
            </a:r>
            <a:endParaRPr lang="fr-FR" b="1" dirty="0" smtClean="0">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r>
              <a:rPr lang="ar-SA" sz="4800" dirty="0" smtClean="0">
                <a:latin typeface="Arabic Typesetting" pitchFamily="66" charset="-78"/>
                <a:cs typeface="Arabic Typesetting" pitchFamily="66" charset="-78"/>
              </a:rPr>
              <a:t>المعنى الأساسي </a:t>
            </a:r>
            <a:r>
              <a:rPr lang="ar-SA" sz="4800" dirty="0" err="1" smtClean="0">
                <a:latin typeface="Arabic Typesetting" pitchFamily="66" charset="-78"/>
                <a:cs typeface="Arabic Typesetting" pitchFamily="66" charset="-78"/>
              </a:rPr>
              <a:t>و</a:t>
            </a:r>
            <a:r>
              <a:rPr lang="ar-SA" sz="4800" dirty="0" smtClean="0">
                <a:latin typeface="Arabic Typesetting" pitchFamily="66" charset="-78"/>
                <a:cs typeface="Arabic Typesetting" pitchFamily="66" charset="-78"/>
              </a:rPr>
              <a:t> المعنى </a:t>
            </a:r>
            <a:r>
              <a:rPr lang="ar-SA" sz="4800" dirty="0" err="1" smtClean="0">
                <a:latin typeface="Arabic Typesetting" pitchFamily="66" charset="-78"/>
                <a:cs typeface="Arabic Typesetting" pitchFamily="66" charset="-78"/>
              </a:rPr>
              <a:t>العلاقي</a:t>
            </a:r>
            <a:r>
              <a:rPr lang="ar-SA" sz="4800" dirty="0" smtClean="0">
                <a:latin typeface="Arabic Typesetting" pitchFamily="66" charset="-78"/>
                <a:cs typeface="Arabic Typesetting" pitchFamily="66" charset="-78"/>
              </a:rPr>
              <a:t> </a:t>
            </a:r>
            <a:endParaRPr lang="fr-FR" sz="4800" dirty="0">
              <a:latin typeface="Arabic Typesetting" pitchFamily="66" charset="-78"/>
              <a:cs typeface="Arabic Typesetting" pitchFamily="66" charset="-78"/>
            </a:endParaRPr>
          </a:p>
        </p:txBody>
      </p:sp>
      <p:sp>
        <p:nvSpPr>
          <p:cNvPr id="3" name="عنصر نائب للمحتوى 2"/>
          <p:cNvSpPr>
            <a:spLocks noGrp="1"/>
          </p:cNvSpPr>
          <p:nvPr>
            <p:ph idx="1"/>
          </p:nvPr>
        </p:nvSpPr>
        <p:spPr/>
        <p:txBody>
          <a:bodyPr>
            <a:normAutofit lnSpcReduction="10000"/>
          </a:bodyPr>
          <a:lstStyle/>
          <a:p>
            <a:pPr algn="just" rtl="1"/>
            <a:r>
              <a:rPr lang="ar-DZ" b="1" dirty="0" smtClean="0">
                <a:ea typeface="Calibri" panose="020F0502020204030204" pitchFamily="34" charset="0"/>
                <a:cs typeface="Traditional Arabic" panose="02020603050405020304" pitchFamily="18" charset="-78"/>
              </a:rPr>
              <a:t>إنّ "المعنى الأساسي"، وفق منهجية الباحث، هو المركز التي ينمو حوله "المعنى </a:t>
            </a:r>
            <a:r>
              <a:rPr lang="ar-DZ" b="1" dirty="0" err="1" smtClean="0">
                <a:ea typeface="Calibri" panose="020F0502020204030204" pitchFamily="34" charset="0"/>
                <a:cs typeface="Traditional Arabic" panose="02020603050405020304" pitchFamily="18" charset="-78"/>
              </a:rPr>
              <a:t>العلاقي</a:t>
            </a:r>
            <a:r>
              <a:rPr lang="ar-DZ" b="1" dirty="0" smtClean="0">
                <a:ea typeface="Calibri" panose="020F0502020204030204" pitchFamily="34" charset="0"/>
                <a:cs typeface="Traditional Arabic" panose="02020603050405020304" pitchFamily="18" charset="-78"/>
              </a:rPr>
              <a:t>"، هذا الأخير بدوره يستمد علاقاته الدلالية من السياق القرآني؛ لأنّ معاني الكلمات </a:t>
            </a:r>
            <a:r>
              <a:rPr lang="fr-FR" b="1" dirty="0" smtClean="0">
                <a:latin typeface="Traditional Arabic" panose="02020603050405020304" pitchFamily="18" charset="-78"/>
                <a:ea typeface="Calibri" panose="020F0502020204030204" pitchFamily="34" charset="0"/>
              </a:rPr>
              <a:t>(</a:t>
            </a:r>
            <a:r>
              <a:rPr lang="ar-DZ" b="1" dirty="0" smtClean="0">
                <a:latin typeface="Traditional Arabic" panose="02020603050405020304" pitchFamily="18" charset="-78"/>
                <a:ea typeface="Calibri" panose="020F0502020204030204" pitchFamily="34" charset="0"/>
              </a:rPr>
              <a:t>تتحدّد كما تتحدّد قيمتها في غمرة الكلمات الأخرى المخالفة لها والمجاورة، وهي بلا شك تمثّل اللبنات التي تبني نظام اللغة القرآنية والنافذة التي من خلالها تطلّ على مقامه وثقافته، حيث تكتسي الكلمات معانيها وفق رؤية القرآن للعالم </a:t>
            </a:r>
            <a:r>
              <a:rPr lang="ar-DZ" b="1" dirty="0" smtClean="0">
                <a:ea typeface="Calibri" panose="020F0502020204030204" pitchFamily="34" charset="0"/>
                <a:cs typeface="Traditional Arabic" panose="02020603050405020304" pitchFamily="18" charset="-78"/>
              </a:rPr>
              <a:t>لنجد أنّ "المعنى </a:t>
            </a:r>
            <a:r>
              <a:rPr lang="ar-DZ" b="1" dirty="0" err="1" smtClean="0">
                <a:ea typeface="Calibri" panose="020F0502020204030204" pitchFamily="34" charset="0"/>
                <a:cs typeface="Traditional Arabic" panose="02020603050405020304" pitchFamily="18" charset="-78"/>
              </a:rPr>
              <a:t>العلاقي</a:t>
            </a:r>
            <a:r>
              <a:rPr lang="ar-DZ" b="1" dirty="0" smtClean="0">
                <a:ea typeface="Calibri" panose="020F0502020204030204" pitchFamily="34" charset="0"/>
                <a:cs typeface="Traditional Arabic" panose="02020603050405020304" pitchFamily="18" charset="-78"/>
              </a:rPr>
              <a:t>" ينمو مباشرة حول "المعنى </a:t>
            </a:r>
            <a:r>
              <a:rPr lang="ar-DZ" b="1" dirty="0" smtClean="0">
                <a:ea typeface="Calibri" panose="020F0502020204030204" pitchFamily="34" charset="0"/>
                <a:cs typeface="Traditional Arabic" panose="02020603050405020304" pitchFamily="18" charset="-78"/>
              </a:rPr>
              <a:t>الأساسي”</a:t>
            </a:r>
            <a:r>
              <a:rPr lang="ar-SA" b="1" dirty="0" smtClean="0">
                <a:ea typeface="Calibri" panose="020F0502020204030204" pitchFamily="34" charset="0"/>
                <a:cs typeface="Traditional Arabic" panose="02020603050405020304" pitchFamily="18" charset="-78"/>
              </a:rPr>
              <a:t>.</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xmlns="" id="{6A6773A2-386D-4CD2-8D62-577AE5A5A486}"/>
              </a:ext>
            </a:extLst>
          </p:cNvPr>
          <p:cNvGraphicFramePr>
            <a:graphicFrameLocks noGrp="1"/>
          </p:cNvGraphicFramePr>
          <p:nvPr>
            <p:ph idx="1"/>
            <p:extLst>
              <p:ext uri="{D42A27DB-BD31-4B8C-83A1-F6EECF244321}">
                <p14:modId xmlns:p14="http://schemas.microsoft.com/office/powerpoint/2010/main" xmlns="" val="2074497180"/>
              </p:ext>
            </p:extLst>
          </p:nvPr>
        </p:nvGraphicFramePr>
        <p:xfrm>
          <a:off x="142875" y="214313"/>
          <a:ext cx="8848725" cy="6429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68</TotalTime>
  <Words>1269</Words>
  <Application>Microsoft Office PowerPoint</Application>
  <PresentationFormat>عرض على الشاشة (3:4)‏</PresentationFormat>
  <Paragraphs>47</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رحلة</vt:lpstr>
      <vt:lpstr>  علم الدلالة و القرآن </vt:lpstr>
      <vt:lpstr>أولا : قراءة في عنوان كتاب : ” الله و الإنسان في القرآن ”</vt:lpstr>
      <vt:lpstr>الشريحة 3</vt:lpstr>
      <vt:lpstr>علم دلالة القرآن</vt:lpstr>
      <vt:lpstr>الشريحة 5</vt:lpstr>
      <vt:lpstr>توحيد المفاهيم المستقلة</vt:lpstr>
      <vt:lpstr>الشريحة 7</vt:lpstr>
      <vt:lpstr>المعنى الأساسي و المعنى العلاقي </vt:lpstr>
      <vt:lpstr>الشريحة 9</vt:lpstr>
      <vt:lpstr>الشريحة 10</vt:lpstr>
      <vt:lpstr>الشريحة 11</vt:lpstr>
      <vt:lpstr>المعجم ورؤية العالم</vt:lpstr>
      <vt:lpstr>الشريحة 13</vt:lpstr>
      <vt:lpstr>الشريحة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الدلالة و القرآن</dc:title>
  <dc:creator>doyen</dc:creator>
  <cp:lastModifiedBy>doyen</cp:lastModifiedBy>
  <cp:revision>7</cp:revision>
  <dcterms:created xsi:type="dcterms:W3CDTF">2021-05-29T07:12:31Z</dcterms:created>
  <dcterms:modified xsi:type="dcterms:W3CDTF">2021-05-29T08:20:51Z</dcterms:modified>
</cp:coreProperties>
</file>