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s/slide21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25"/>
  </p:notesMasterIdLst>
  <p:sldIdLst>
    <p:sldId id="256" r:id="rId2"/>
    <p:sldId id="257" r:id="rId3"/>
    <p:sldId id="259" r:id="rId4"/>
    <p:sldId id="261" r:id="rId5"/>
    <p:sldId id="263" r:id="rId6"/>
    <p:sldId id="265" r:id="rId7"/>
    <p:sldId id="266" r:id="rId8"/>
    <p:sldId id="270" r:id="rId9"/>
    <p:sldId id="271" r:id="rId10"/>
    <p:sldId id="274" r:id="rId11"/>
    <p:sldId id="277" r:id="rId12"/>
    <p:sldId id="278" r:id="rId13"/>
    <p:sldId id="280" r:id="rId14"/>
    <p:sldId id="282" r:id="rId15"/>
    <p:sldId id="283" r:id="rId16"/>
    <p:sldId id="286" r:id="rId17"/>
    <p:sldId id="289" r:id="rId18"/>
    <p:sldId id="291" r:id="rId19"/>
    <p:sldId id="292" r:id="rId20"/>
    <p:sldId id="293" r:id="rId21"/>
    <p:sldId id="294" r:id="rId22"/>
    <p:sldId id="295" r:id="rId23"/>
    <p:sldId id="296" r:id="rId24"/>
    <p:sldId id="298" r:id="rId25"/>
    <p:sldId id="299" r:id="rId26"/>
    <p:sldId id="300" r:id="rId27"/>
    <p:sldId id="301" r:id="rId28"/>
    <p:sldId id="302" r:id="rId29"/>
    <p:sldId id="303" r:id="rId30"/>
    <p:sldId id="304" r:id="rId31"/>
    <p:sldId id="309" r:id="rId32"/>
    <p:sldId id="311" r:id="rId33"/>
    <p:sldId id="312" r:id="rId34"/>
    <p:sldId id="314" r:id="rId35"/>
    <p:sldId id="316" r:id="rId36"/>
    <p:sldId id="318" r:id="rId37"/>
    <p:sldId id="319" r:id="rId38"/>
    <p:sldId id="320" r:id="rId39"/>
    <p:sldId id="323" r:id="rId40"/>
    <p:sldId id="324" r:id="rId41"/>
    <p:sldId id="326" r:id="rId42"/>
    <p:sldId id="327" r:id="rId43"/>
    <p:sldId id="330" r:id="rId44"/>
    <p:sldId id="331" r:id="rId45"/>
    <p:sldId id="333" r:id="rId46"/>
    <p:sldId id="335" r:id="rId47"/>
    <p:sldId id="336" r:id="rId48"/>
    <p:sldId id="339" r:id="rId49"/>
    <p:sldId id="340" r:id="rId50"/>
    <p:sldId id="341" r:id="rId51"/>
    <p:sldId id="342" r:id="rId52"/>
    <p:sldId id="344" r:id="rId53"/>
    <p:sldId id="345" r:id="rId54"/>
    <p:sldId id="346" r:id="rId55"/>
    <p:sldId id="348" r:id="rId56"/>
    <p:sldId id="349" r:id="rId57"/>
    <p:sldId id="350" r:id="rId58"/>
    <p:sldId id="351" r:id="rId59"/>
    <p:sldId id="352" r:id="rId60"/>
    <p:sldId id="353" r:id="rId61"/>
    <p:sldId id="355" r:id="rId62"/>
    <p:sldId id="357" r:id="rId63"/>
    <p:sldId id="358" r:id="rId64"/>
    <p:sldId id="360" r:id="rId65"/>
    <p:sldId id="361" r:id="rId66"/>
    <p:sldId id="363" r:id="rId67"/>
    <p:sldId id="565" r:id="rId68"/>
    <p:sldId id="364" r:id="rId69"/>
    <p:sldId id="366" r:id="rId70"/>
    <p:sldId id="367" r:id="rId71"/>
    <p:sldId id="368" r:id="rId72"/>
    <p:sldId id="369" r:id="rId73"/>
    <p:sldId id="370" r:id="rId74"/>
    <p:sldId id="372" r:id="rId75"/>
    <p:sldId id="374" r:id="rId76"/>
    <p:sldId id="375" r:id="rId77"/>
    <p:sldId id="377" r:id="rId78"/>
    <p:sldId id="571" r:id="rId79"/>
    <p:sldId id="379" r:id="rId80"/>
    <p:sldId id="380" r:id="rId81"/>
    <p:sldId id="381" r:id="rId82"/>
    <p:sldId id="382" r:id="rId83"/>
    <p:sldId id="384" r:id="rId84"/>
    <p:sldId id="386" r:id="rId85"/>
    <p:sldId id="387" r:id="rId86"/>
    <p:sldId id="389" r:id="rId87"/>
    <p:sldId id="391" r:id="rId88"/>
    <p:sldId id="393" r:id="rId89"/>
    <p:sldId id="543" r:id="rId90"/>
    <p:sldId id="394" r:id="rId91"/>
    <p:sldId id="395" r:id="rId92"/>
    <p:sldId id="396" r:id="rId93"/>
    <p:sldId id="398" r:id="rId94"/>
    <p:sldId id="399" r:id="rId95"/>
    <p:sldId id="569" r:id="rId96"/>
    <p:sldId id="570" r:id="rId97"/>
    <p:sldId id="400" r:id="rId98"/>
    <p:sldId id="401" r:id="rId99"/>
    <p:sldId id="402" r:id="rId100"/>
    <p:sldId id="403" r:id="rId101"/>
    <p:sldId id="404" r:id="rId102"/>
    <p:sldId id="405" r:id="rId103"/>
    <p:sldId id="406" r:id="rId104"/>
    <p:sldId id="407" r:id="rId105"/>
    <p:sldId id="408" r:id="rId106"/>
    <p:sldId id="409" r:id="rId107"/>
    <p:sldId id="410" r:id="rId108"/>
    <p:sldId id="411" r:id="rId109"/>
    <p:sldId id="412" r:id="rId110"/>
    <p:sldId id="413" r:id="rId111"/>
    <p:sldId id="414" r:id="rId112"/>
    <p:sldId id="415" r:id="rId113"/>
    <p:sldId id="416" r:id="rId114"/>
    <p:sldId id="417" r:id="rId115"/>
    <p:sldId id="419" r:id="rId116"/>
    <p:sldId id="421" r:id="rId117"/>
    <p:sldId id="422" r:id="rId118"/>
    <p:sldId id="423" r:id="rId119"/>
    <p:sldId id="424" r:id="rId120"/>
    <p:sldId id="425" r:id="rId121"/>
    <p:sldId id="426" r:id="rId122"/>
    <p:sldId id="427" r:id="rId123"/>
    <p:sldId id="428" r:id="rId124"/>
    <p:sldId id="561" r:id="rId125"/>
    <p:sldId id="562" r:id="rId126"/>
    <p:sldId id="563" r:id="rId127"/>
    <p:sldId id="567" r:id="rId128"/>
    <p:sldId id="429" r:id="rId129"/>
    <p:sldId id="430" r:id="rId130"/>
    <p:sldId id="432" r:id="rId131"/>
    <p:sldId id="568" r:id="rId132"/>
    <p:sldId id="566" r:id="rId133"/>
    <p:sldId id="434" r:id="rId134"/>
    <p:sldId id="435" r:id="rId135"/>
    <p:sldId id="436" r:id="rId136"/>
    <p:sldId id="437" r:id="rId137"/>
    <p:sldId id="439" r:id="rId138"/>
    <p:sldId id="441" r:id="rId139"/>
    <p:sldId id="564" r:id="rId140"/>
    <p:sldId id="442" r:id="rId141"/>
    <p:sldId id="443" r:id="rId142"/>
    <p:sldId id="544" r:id="rId143"/>
    <p:sldId id="545" r:id="rId144"/>
    <p:sldId id="445" r:id="rId145"/>
    <p:sldId id="448" r:id="rId146"/>
    <p:sldId id="452" r:id="rId147"/>
    <p:sldId id="453" r:id="rId148"/>
    <p:sldId id="454" r:id="rId149"/>
    <p:sldId id="456" r:id="rId150"/>
    <p:sldId id="458" r:id="rId151"/>
    <p:sldId id="459" r:id="rId152"/>
    <p:sldId id="461" r:id="rId153"/>
    <p:sldId id="462" r:id="rId154"/>
    <p:sldId id="463" r:id="rId155"/>
    <p:sldId id="464" r:id="rId156"/>
    <p:sldId id="465" r:id="rId157"/>
    <p:sldId id="466" r:id="rId158"/>
    <p:sldId id="467" r:id="rId159"/>
    <p:sldId id="468" r:id="rId160"/>
    <p:sldId id="469" r:id="rId161"/>
    <p:sldId id="471" r:id="rId162"/>
    <p:sldId id="472" r:id="rId163"/>
    <p:sldId id="473" r:id="rId164"/>
    <p:sldId id="546" r:id="rId165"/>
    <p:sldId id="476" r:id="rId166"/>
    <p:sldId id="477" r:id="rId167"/>
    <p:sldId id="478" r:id="rId168"/>
    <p:sldId id="479" r:id="rId169"/>
    <p:sldId id="481" r:id="rId170"/>
    <p:sldId id="482" r:id="rId171"/>
    <p:sldId id="483" r:id="rId172"/>
    <p:sldId id="485" r:id="rId173"/>
    <p:sldId id="486" r:id="rId174"/>
    <p:sldId id="488" r:id="rId175"/>
    <p:sldId id="489" r:id="rId176"/>
    <p:sldId id="491" r:id="rId177"/>
    <p:sldId id="492" r:id="rId178"/>
    <p:sldId id="494" r:id="rId179"/>
    <p:sldId id="495" r:id="rId180"/>
    <p:sldId id="496" r:id="rId181"/>
    <p:sldId id="498" r:id="rId182"/>
    <p:sldId id="499" r:id="rId183"/>
    <p:sldId id="501" r:id="rId184"/>
    <p:sldId id="503" r:id="rId185"/>
    <p:sldId id="504" r:id="rId186"/>
    <p:sldId id="506" r:id="rId187"/>
    <p:sldId id="508" r:id="rId188"/>
    <p:sldId id="510" r:id="rId189"/>
    <p:sldId id="512" r:id="rId190"/>
    <p:sldId id="511" r:id="rId191"/>
    <p:sldId id="513" r:id="rId192"/>
    <p:sldId id="514" r:id="rId193"/>
    <p:sldId id="515" r:id="rId194"/>
    <p:sldId id="516" r:id="rId195"/>
    <p:sldId id="517" r:id="rId196"/>
    <p:sldId id="519" r:id="rId197"/>
    <p:sldId id="520" r:id="rId198"/>
    <p:sldId id="521" r:id="rId199"/>
    <p:sldId id="522" r:id="rId200"/>
    <p:sldId id="524" r:id="rId201"/>
    <p:sldId id="525" r:id="rId202"/>
    <p:sldId id="526" r:id="rId203"/>
    <p:sldId id="527" r:id="rId204"/>
    <p:sldId id="531" r:id="rId205"/>
    <p:sldId id="560" r:id="rId206"/>
    <p:sldId id="532" r:id="rId207"/>
    <p:sldId id="533" r:id="rId208"/>
    <p:sldId id="534" r:id="rId209"/>
    <p:sldId id="536" r:id="rId210"/>
    <p:sldId id="537" r:id="rId211"/>
    <p:sldId id="547" r:id="rId212"/>
    <p:sldId id="548" r:id="rId213"/>
    <p:sldId id="538" r:id="rId214"/>
    <p:sldId id="540" r:id="rId215"/>
    <p:sldId id="549" r:id="rId216"/>
    <p:sldId id="541" r:id="rId217"/>
    <p:sldId id="550" r:id="rId218"/>
    <p:sldId id="551" r:id="rId219"/>
    <p:sldId id="553" r:id="rId220"/>
    <p:sldId id="554" r:id="rId221"/>
    <p:sldId id="555" r:id="rId222"/>
    <p:sldId id="557" r:id="rId223"/>
    <p:sldId id="559" r:id="rId2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FF99"/>
    <a:srgbClr val="FFFF66"/>
    <a:srgbClr val="FFFF00"/>
    <a:srgbClr val="4BF61C"/>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نمط ذو سمات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4658"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viewProps" Target="viewProps.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tableStyles" Target="tableStyles.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A129E39-4CA3-44DA-94C6-B52D68135EE7}" type="datetimeFigureOut">
              <a:rPr lang="ar-SA" smtClean="0"/>
              <a:pPr/>
              <a:t>13/04/1431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4406672-011D-4D35-BF17-F9B8F50F4547}"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D4406672-011D-4D35-BF17-F9B8F50F4547}" type="slidenum">
              <a:rPr lang="ar-SA" smtClean="0"/>
              <a:pPr/>
              <a:t>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13/04/1431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13/04/1431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13/04/1431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13/04/1431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13/04/1431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13/04/1431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13/04/1431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13/04/1431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13/04/1431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13/04/1431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13/04/1431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13/04/1431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714356"/>
            <a:ext cx="7772400" cy="1470025"/>
          </a:xfrm>
        </p:spPr>
        <p:txBody>
          <a:bodyPr/>
          <a:lstStyle/>
          <a:p>
            <a:pPr algn="just"/>
            <a:r>
              <a:rPr lang="ar-SA" sz="8000" dirty="0" smtClean="0">
                <a:solidFill>
                  <a:schemeClr val="accent4">
                    <a:lumMod val="50000"/>
                  </a:schemeClr>
                </a:solidFill>
                <a:cs typeface="+mn-cs"/>
              </a:rPr>
              <a:t>    الإدارة المحلية</a:t>
            </a:r>
            <a:r>
              <a:rPr lang="ar-SA" dirty="0" smtClean="0"/>
              <a:t>	</a:t>
            </a:r>
            <a:endParaRPr lang="ar-SA" dirty="0"/>
          </a:p>
        </p:txBody>
      </p:sp>
      <p:sp>
        <p:nvSpPr>
          <p:cNvPr id="3" name="عنوان فرعي 2"/>
          <p:cNvSpPr>
            <a:spLocks noGrp="1"/>
          </p:cNvSpPr>
          <p:nvPr>
            <p:ph type="subTitle" idx="1"/>
          </p:nvPr>
        </p:nvSpPr>
        <p:spPr>
          <a:xfrm>
            <a:off x="642910" y="2214554"/>
            <a:ext cx="8143932" cy="4000528"/>
          </a:xfrm>
        </p:spPr>
        <p:txBody>
          <a:bodyPr>
            <a:normAutofit/>
          </a:bodyPr>
          <a:lstStyle/>
          <a:p>
            <a:r>
              <a:rPr lang="en-US" sz="7200" dirty="0" smtClean="0">
                <a:solidFill>
                  <a:schemeClr val="accent4">
                    <a:lumMod val="50000"/>
                  </a:schemeClr>
                </a:solidFill>
                <a:latin typeface="+mj-lt"/>
                <a:ea typeface="+mj-ea"/>
                <a:cs typeface="+mj-cs"/>
              </a:rPr>
              <a:t>PAD341</a:t>
            </a:r>
          </a:p>
          <a:p>
            <a:r>
              <a:rPr lang="ar-SA" sz="6600" dirty="0" smtClean="0">
                <a:solidFill>
                  <a:schemeClr val="accent4">
                    <a:lumMod val="50000"/>
                  </a:schemeClr>
                </a:solidFill>
                <a:latin typeface="+mj-lt"/>
                <a:ea typeface="+mj-ea"/>
                <a:cs typeface="+mj-cs"/>
              </a:rPr>
              <a:t>شرائح تدريسية </a:t>
            </a:r>
          </a:p>
          <a:p>
            <a:r>
              <a:rPr lang="ar-SA" sz="6600" dirty="0" smtClean="0">
                <a:solidFill>
                  <a:schemeClr val="accent4">
                    <a:lumMod val="50000"/>
                  </a:schemeClr>
                </a:solidFill>
                <a:latin typeface="+mj-lt"/>
                <a:ea typeface="+mj-ea"/>
                <a:cs typeface="+mj-cs"/>
              </a:rPr>
              <a:t>إعداد : </a:t>
            </a:r>
            <a:r>
              <a:rPr lang="ar-SA" sz="6600" dirty="0" err="1" smtClean="0">
                <a:solidFill>
                  <a:schemeClr val="accent4">
                    <a:lumMod val="50000"/>
                  </a:schemeClr>
                </a:solidFill>
                <a:latin typeface="+mj-lt"/>
                <a:ea typeface="+mj-ea"/>
                <a:cs typeface="+mj-cs"/>
              </a:rPr>
              <a:t>د</a:t>
            </a:r>
            <a:r>
              <a:rPr lang="ar-SA" sz="6600" dirty="0" smtClean="0">
                <a:solidFill>
                  <a:schemeClr val="accent4">
                    <a:lumMod val="50000"/>
                  </a:schemeClr>
                </a:solidFill>
                <a:latin typeface="+mj-lt"/>
                <a:ea typeface="+mj-ea"/>
                <a:cs typeface="+mj-cs"/>
              </a:rPr>
              <a:t>.عدنان </a:t>
            </a:r>
            <a:r>
              <a:rPr lang="ar-SA" sz="6600" dirty="0" err="1" smtClean="0">
                <a:solidFill>
                  <a:schemeClr val="accent4">
                    <a:lumMod val="50000"/>
                  </a:schemeClr>
                </a:solidFill>
                <a:latin typeface="+mj-lt"/>
                <a:ea typeface="+mj-ea"/>
                <a:cs typeface="+mj-cs"/>
              </a:rPr>
              <a:t>بالخيور</a:t>
            </a:r>
            <a:endParaRPr lang="ar-SA" sz="6600" dirty="0" smtClean="0">
              <a:solidFill>
                <a:schemeClr val="accent4">
                  <a:lumMod val="50000"/>
                </a:schemeClr>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14357"/>
            <a:ext cx="7772400" cy="1214445"/>
          </a:xfrm>
        </p:spPr>
        <p:txBody>
          <a:bodyPr>
            <a:normAutofit/>
          </a:bodyPr>
          <a:lstStyle/>
          <a:p>
            <a:pPr algn="r"/>
            <a:r>
              <a:rPr lang="ar-SA" sz="3500" b="1" dirty="0" smtClean="0">
                <a:solidFill>
                  <a:schemeClr val="tx2">
                    <a:lumMod val="60000"/>
                    <a:lumOff val="40000"/>
                  </a:schemeClr>
                </a:solidFill>
                <a:latin typeface="+mn-lt"/>
                <a:ea typeface="+mn-ea"/>
                <a:cs typeface="+mn-cs"/>
              </a:rPr>
              <a:t>4- الدولة القومية (البريطانية الفرنسية) </a:t>
            </a:r>
            <a:endParaRPr lang="en-US" sz="3500" b="1" dirty="0">
              <a:solidFill>
                <a:schemeClr val="tx2">
                  <a:lumMod val="60000"/>
                  <a:lumOff val="40000"/>
                </a:schemeClr>
              </a:solidFill>
              <a:latin typeface="+mn-lt"/>
              <a:ea typeface="+mn-ea"/>
              <a:cs typeface="+mn-cs"/>
            </a:endParaRPr>
          </a:p>
        </p:txBody>
      </p:sp>
      <p:sp>
        <p:nvSpPr>
          <p:cNvPr id="3" name="عنوان فرعي 2"/>
          <p:cNvSpPr>
            <a:spLocks noGrp="1"/>
          </p:cNvSpPr>
          <p:nvPr>
            <p:ph type="subTitle" idx="1"/>
          </p:nvPr>
        </p:nvSpPr>
        <p:spPr>
          <a:xfrm>
            <a:off x="428596" y="1785926"/>
            <a:ext cx="7715304" cy="4143404"/>
          </a:xfrm>
        </p:spPr>
        <p:txBody>
          <a:bodyPr>
            <a:normAutofit fontScale="92500" lnSpcReduction="20000"/>
          </a:bodyPr>
          <a:lstStyle/>
          <a:p>
            <a:pPr algn="r"/>
            <a:r>
              <a:rPr lang="ar-SA" u="sng" dirty="0" smtClean="0">
                <a:solidFill>
                  <a:srgbClr val="C00000"/>
                </a:solidFill>
                <a:cs typeface="PT Bold Dusky" pitchFamily="2" charset="-78"/>
              </a:rPr>
              <a:t> </a:t>
            </a:r>
            <a:r>
              <a:rPr lang="ar-SA" u="sng" dirty="0" smtClean="0">
                <a:solidFill>
                  <a:srgbClr val="C00000"/>
                </a:solidFill>
              </a:rPr>
              <a:t>أسبابها: </a:t>
            </a:r>
            <a:endParaRPr lang="en-US" u="sng" dirty="0" smtClean="0">
              <a:solidFill>
                <a:srgbClr val="C00000"/>
              </a:solidFill>
            </a:endParaRPr>
          </a:p>
          <a:p>
            <a:pPr lvl="0" algn="r"/>
            <a:r>
              <a:rPr lang="ar-SA" dirty="0" smtClean="0">
                <a:solidFill>
                  <a:srgbClr val="002060"/>
                </a:solidFill>
              </a:rPr>
              <a:t>   </a:t>
            </a:r>
            <a:r>
              <a:rPr lang="ar-SA" b="1" dirty="0" smtClean="0">
                <a:solidFill>
                  <a:srgbClr val="002060"/>
                </a:solidFill>
              </a:rPr>
              <a:t>1- طائفة من القواد العظام .</a:t>
            </a:r>
            <a:r>
              <a:rPr lang="ar-SA" sz="3200" b="1" dirty="0" smtClean="0">
                <a:solidFill>
                  <a:srgbClr val="002060"/>
                </a:solidFill>
              </a:rPr>
              <a:t> </a:t>
            </a:r>
            <a:endParaRPr lang="en-US" sz="3200" b="1" dirty="0" smtClean="0">
              <a:solidFill>
                <a:srgbClr val="002060"/>
              </a:solidFill>
            </a:endParaRPr>
          </a:p>
          <a:p>
            <a:pPr lvl="0" algn="r"/>
            <a:r>
              <a:rPr lang="ar-SA" b="1" dirty="0" smtClean="0">
                <a:solidFill>
                  <a:srgbClr val="002060"/>
                </a:solidFill>
              </a:rPr>
              <a:t>   2- التطور في وسائل المواصلات .</a:t>
            </a:r>
          </a:p>
          <a:p>
            <a:pPr algn="r"/>
            <a:r>
              <a:rPr lang="ar-SA" b="1" dirty="0" smtClean="0">
                <a:solidFill>
                  <a:srgbClr val="002060"/>
                </a:solidFill>
              </a:rPr>
              <a:t>   3- الحروب المستمرة بين الولايات المتجاورة .</a:t>
            </a:r>
          </a:p>
          <a:p>
            <a:pPr algn="r"/>
            <a:r>
              <a:rPr lang="ar-SA" b="1" dirty="0" smtClean="0">
                <a:solidFill>
                  <a:srgbClr val="002060"/>
                </a:solidFill>
              </a:rPr>
              <a:t>   4- هناك عدة نظريات لنشوء الدولة (العقد الاجتماعي،القوة </a:t>
            </a:r>
          </a:p>
          <a:p>
            <a:pPr algn="r"/>
            <a:r>
              <a:rPr lang="ar-SA" b="1" dirty="0" smtClean="0">
                <a:solidFill>
                  <a:srgbClr val="002060"/>
                </a:solidFill>
              </a:rPr>
              <a:t>        أو تطور الأسرة، التطور التاريخي). </a:t>
            </a:r>
          </a:p>
          <a:p>
            <a:pPr lvl="0" algn="r"/>
            <a:r>
              <a:rPr lang="ar-SA" b="1" dirty="0" smtClean="0">
                <a:solidFill>
                  <a:srgbClr val="002060"/>
                </a:solidFill>
              </a:rPr>
              <a:t>  5- لها أركان (الشعب ، الإقليم، الهيئة السياسية الحاكمة) .</a:t>
            </a:r>
          </a:p>
          <a:p>
            <a:pPr algn="r"/>
            <a:r>
              <a:rPr lang="ar-SA" b="1" dirty="0" smtClean="0">
                <a:solidFill>
                  <a:srgbClr val="002060"/>
                </a:solidFill>
              </a:rPr>
              <a:t>  6- مع قيامها اتخذت من المركزية السياسية والإدارية طابعاً </a:t>
            </a:r>
          </a:p>
          <a:p>
            <a:pPr algn="r"/>
            <a:r>
              <a:rPr lang="ar-SA" b="1" dirty="0" smtClean="0">
                <a:solidFill>
                  <a:srgbClr val="002060"/>
                </a:solidFill>
              </a:rPr>
              <a:t>       لها. </a:t>
            </a:r>
            <a:endParaRPr lang="en-US" b="1" dirty="0" smtClean="0">
              <a:solidFill>
                <a:srgbClr val="002060"/>
              </a:solidFill>
            </a:endParaRPr>
          </a:p>
          <a:p>
            <a:pPr lvl="0" algn="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01122" cy="6000792"/>
          </a:xfrm>
        </p:spPr>
        <p:txBody>
          <a:bodyPr>
            <a:normAutofit fontScale="25000" lnSpcReduction="20000"/>
          </a:bodyPr>
          <a:lstStyle/>
          <a:p>
            <a:pPr lvl="0" algn="r"/>
            <a:r>
              <a:rPr lang="ar-SA" sz="14400" dirty="0" smtClean="0">
                <a:solidFill>
                  <a:schemeClr val="accent3">
                    <a:lumMod val="75000"/>
                  </a:schemeClr>
                </a:solidFill>
                <a:cs typeface="PT Bold Heading" pitchFamily="2" charset="-78"/>
              </a:rPr>
              <a:t>أهمية التمويل الذاتي للسلطات المحلية يتمثل في التالي:</a:t>
            </a:r>
            <a:endParaRPr lang="en-US" sz="14400" dirty="0" smtClean="0">
              <a:solidFill>
                <a:schemeClr val="accent3">
                  <a:lumMod val="75000"/>
                </a:schemeClr>
              </a:solidFill>
              <a:cs typeface="PT Bold Heading" pitchFamily="2" charset="-78"/>
            </a:endParaRPr>
          </a:p>
          <a:p>
            <a:pPr lvl="1" algn="justLow"/>
            <a:r>
              <a:rPr lang="ar-SA" sz="14400" b="1" dirty="0" smtClean="0">
                <a:solidFill>
                  <a:schemeClr val="accent1">
                    <a:lumMod val="75000"/>
                  </a:schemeClr>
                </a:solidFill>
              </a:rPr>
              <a:t>دعم مبادئ الإدارة المحلية وتأصيل مفاهيمها عن طريق تأكيد مسئولية أهالي الوحدات المحلية سواء كانوا أعضاء في السلطات المحلية أو في المجتمعات الملحية ، حيث أن عضو المجلس المحلي يصبح مسئولاً بوصفه: </a:t>
            </a:r>
          </a:p>
          <a:p>
            <a:pPr lvl="2" algn="justLow">
              <a:buFont typeface="Wingdings" pitchFamily="2" charset="2"/>
              <a:buChar char="§"/>
            </a:pPr>
            <a:r>
              <a:rPr lang="ar-SA" sz="14400" b="1" dirty="0" smtClean="0">
                <a:solidFill>
                  <a:schemeClr val="accent2">
                    <a:lumMod val="75000"/>
                  </a:schemeClr>
                </a:solidFill>
              </a:rPr>
              <a:t>يساهم في موازنة السلطة المحلية ويستفيد منها. </a:t>
            </a:r>
          </a:p>
          <a:p>
            <a:pPr lvl="2" algn="justLow"/>
            <a:endParaRPr lang="en-US" sz="14400" dirty="0" smtClean="0"/>
          </a:p>
          <a:p>
            <a:pPr lvl="2" algn="justLow">
              <a:buFont typeface="Wingdings" pitchFamily="2" charset="2"/>
              <a:buChar char="§"/>
            </a:pPr>
            <a:r>
              <a:rPr lang="ar-SA" sz="14400" b="1" dirty="0" smtClean="0">
                <a:solidFill>
                  <a:schemeClr val="accent2">
                    <a:lumMod val="75000"/>
                  </a:schemeClr>
                </a:solidFill>
              </a:rPr>
              <a:t>يمثل الذين يمولون الخدمات المحلية ويستفيدون منها.</a:t>
            </a:r>
            <a:endParaRPr lang="en-US" sz="14400" b="1" dirty="0" smtClean="0">
              <a:solidFill>
                <a:schemeClr val="accent2">
                  <a:lumMod val="75000"/>
                </a:schemeClr>
              </a:solidFill>
            </a:endParaRPr>
          </a:p>
          <a:p>
            <a:pPr lvl="1" algn="justLow"/>
            <a:endParaRPr lang="en-US" sz="14400" dirty="0" smtClean="0"/>
          </a:p>
          <a:p>
            <a:pPr marL="1371600" lvl="0" indent="-1371600" algn="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714356"/>
            <a:ext cx="8501122" cy="5786478"/>
          </a:xfrm>
        </p:spPr>
        <p:txBody>
          <a:bodyPr>
            <a:normAutofit fontScale="25000" lnSpcReduction="20000"/>
          </a:bodyPr>
          <a:lstStyle/>
          <a:p>
            <a:pPr lvl="2" algn="justLow">
              <a:buFont typeface="Wingdings" pitchFamily="2" charset="2"/>
              <a:buChar char="§"/>
            </a:pPr>
            <a:r>
              <a:rPr lang="ar-SA" sz="14400" b="1" dirty="0" smtClean="0">
                <a:solidFill>
                  <a:schemeClr val="accent2">
                    <a:lumMod val="75000"/>
                  </a:schemeClr>
                </a:solidFill>
              </a:rPr>
              <a:t>هذه المسئولية المزدوجة تثير يقظة عضو المجلس المحلي للحاجات المحلية وتحفزه للعمل على تلبيتها دون إسراف.</a:t>
            </a:r>
          </a:p>
          <a:p>
            <a:pPr lvl="2" algn="justLow"/>
            <a:r>
              <a:rPr lang="ar-SA" sz="14400" dirty="0" smtClean="0"/>
              <a:t> </a:t>
            </a:r>
            <a:endParaRPr lang="en-US" sz="14400" dirty="0" smtClean="0"/>
          </a:p>
          <a:p>
            <a:pPr lvl="2" algn="justLow">
              <a:buFont typeface="Wingdings" pitchFamily="2" charset="2"/>
              <a:buChar char="§"/>
            </a:pPr>
            <a:r>
              <a:rPr lang="ar-SA" sz="14400" b="1" dirty="0" smtClean="0">
                <a:solidFill>
                  <a:schemeClr val="accent2">
                    <a:lumMod val="75000"/>
                  </a:schemeClr>
                </a:solidFill>
              </a:rPr>
              <a:t>تجعل عضو المجلس يتشدد في الرقابة على إنفاق ما يتجمع لدى المجلس المحلي من أموال. </a:t>
            </a:r>
          </a:p>
          <a:p>
            <a:pPr lvl="2" algn="justLow"/>
            <a:endParaRPr lang="en-US" sz="14400" dirty="0" smtClean="0"/>
          </a:p>
          <a:p>
            <a:pPr lvl="2" algn="justLow">
              <a:buFont typeface="Wingdings" pitchFamily="2" charset="2"/>
              <a:buChar char="§"/>
            </a:pPr>
            <a:r>
              <a:rPr lang="ar-SA" sz="14400" b="1" dirty="0" smtClean="0">
                <a:solidFill>
                  <a:schemeClr val="accent2">
                    <a:lumMod val="75000"/>
                  </a:schemeClr>
                </a:solidFill>
              </a:rPr>
              <a:t>تجعل عضو المجلس يحرص على رفع كفاية الخدمة لإرضاء الأهالي.</a:t>
            </a:r>
            <a:endParaRPr lang="en-US" sz="14400" b="1" dirty="0" smtClean="0">
              <a:solidFill>
                <a:schemeClr val="accent2">
                  <a:lumMod val="75000"/>
                </a:schemeClr>
              </a:solidFill>
            </a:endParaRPr>
          </a:p>
          <a:p>
            <a:pPr lvl="2" algn="justLow">
              <a:buFont typeface="Wingdings" pitchFamily="2" charset="2"/>
              <a:buChar char="§"/>
            </a:pPr>
            <a:endParaRPr lang="en-US" sz="14400" dirty="0" smtClean="0"/>
          </a:p>
          <a:p>
            <a:pPr lvl="1" algn="justLow"/>
            <a:endParaRPr lang="en-US" sz="14400" dirty="0" smtClean="0"/>
          </a:p>
          <a:p>
            <a:pPr marL="1371600" lvl="0" indent="-1371600" algn="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8"/>
            <a:ext cx="7772400" cy="1500198"/>
          </a:xfrm>
        </p:spPr>
        <p:txBody>
          <a:bodyPr>
            <a:normAutofit/>
          </a:bodyPr>
          <a:lstStyle/>
          <a:p>
            <a:r>
              <a:rPr lang="ar-SA" sz="4000" dirty="0" smtClean="0">
                <a:solidFill>
                  <a:srgbClr val="C00000"/>
                </a:solidFill>
                <a:cs typeface="+mn-cs"/>
              </a:rPr>
              <a:t>أسس التمويل المحلي:</a:t>
            </a:r>
            <a:endParaRPr lang="en-US" sz="4000" dirty="0" smtClean="0">
              <a:solidFill>
                <a:srgbClr val="C00000"/>
              </a:solidFill>
              <a:cs typeface="+mn-cs"/>
            </a:endParaRPr>
          </a:p>
        </p:txBody>
      </p:sp>
      <p:sp>
        <p:nvSpPr>
          <p:cNvPr id="3" name="عنوان فرعي 2"/>
          <p:cNvSpPr>
            <a:spLocks noGrp="1"/>
          </p:cNvSpPr>
          <p:nvPr>
            <p:ph type="subTitle" idx="1"/>
          </p:nvPr>
        </p:nvSpPr>
        <p:spPr>
          <a:xfrm>
            <a:off x="357158" y="1500174"/>
            <a:ext cx="8501122" cy="5072098"/>
          </a:xfrm>
        </p:spPr>
        <p:txBody>
          <a:bodyPr>
            <a:normAutofit fontScale="25000" lnSpcReduction="20000"/>
          </a:bodyPr>
          <a:lstStyle/>
          <a:p>
            <a:pPr lvl="1" algn="justLow"/>
            <a:r>
              <a:rPr lang="ar-SA" sz="14400" b="1" dirty="0" smtClean="0">
                <a:solidFill>
                  <a:schemeClr val="accent1">
                    <a:lumMod val="75000"/>
                  </a:schemeClr>
                </a:solidFill>
              </a:rPr>
              <a:t>ويقصد بها مجموعة القواعد التي ينبغي أن تقوم </a:t>
            </a:r>
          </a:p>
          <a:p>
            <a:pPr lvl="1" algn="justLow"/>
            <a:r>
              <a:rPr lang="ar-SA" sz="14400" b="1" dirty="0" smtClean="0">
                <a:solidFill>
                  <a:schemeClr val="accent1">
                    <a:lumMod val="75000"/>
                  </a:schemeClr>
                </a:solidFill>
              </a:rPr>
              <a:t>عليها السياسات الناجحة للتمويل المحلي. </a:t>
            </a:r>
          </a:p>
          <a:p>
            <a:pPr lvl="2" algn="r" rtl="0"/>
            <a:endParaRPr lang="ar-SA" sz="14400" b="1" u="sng" dirty="0" smtClean="0">
              <a:solidFill>
                <a:schemeClr val="accent1">
                  <a:lumMod val="75000"/>
                </a:schemeClr>
              </a:solidFill>
            </a:endParaRPr>
          </a:p>
          <a:p>
            <a:pPr lvl="2" algn="r" rtl="0"/>
            <a:r>
              <a:rPr lang="ar-SA" sz="14400" b="1" u="sng" dirty="0" smtClean="0">
                <a:solidFill>
                  <a:srgbClr val="00B050"/>
                </a:solidFill>
              </a:rPr>
              <a:t>هذه الأسس تنقسم إلى مجموعتين:</a:t>
            </a:r>
            <a:endParaRPr lang="en-US" sz="14400" b="1" u="sng" dirty="0" smtClean="0">
              <a:solidFill>
                <a:srgbClr val="00B050"/>
              </a:solidFill>
            </a:endParaRPr>
          </a:p>
          <a:p>
            <a:pPr lvl="2" algn="justLow"/>
            <a:r>
              <a:rPr lang="ar-SA" sz="14400" dirty="0" smtClean="0"/>
              <a:t> </a:t>
            </a:r>
            <a:r>
              <a:rPr lang="ar-SA" sz="14400" b="1" dirty="0" smtClean="0">
                <a:solidFill>
                  <a:schemeClr val="accent6">
                    <a:lumMod val="75000"/>
                  </a:schemeClr>
                </a:solidFill>
              </a:rPr>
              <a:t>المجموعة الأولى : </a:t>
            </a:r>
            <a:r>
              <a:rPr lang="ar-SA" sz="14400" b="1" dirty="0" smtClean="0">
                <a:solidFill>
                  <a:schemeClr val="tx2">
                    <a:lumMod val="60000"/>
                    <a:lumOff val="40000"/>
                  </a:schemeClr>
                </a:solidFill>
              </a:rPr>
              <a:t>أسس تتعلق بطبيعة الموارد المحلية والشروط التي يجب أن تتوافر فيها.</a:t>
            </a:r>
          </a:p>
          <a:p>
            <a:pPr lvl="2" algn="justLow"/>
            <a:endParaRPr lang="en-US" sz="14400" b="1" dirty="0" smtClean="0">
              <a:solidFill>
                <a:schemeClr val="tx2">
                  <a:lumMod val="60000"/>
                  <a:lumOff val="40000"/>
                </a:schemeClr>
              </a:solidFill>
            </a:endParaRPr>
          </a:p>
          <a:p>
            <a:pPr lvl="2" algn="justLow"/>
            <a:r>
              <a:rPr lang="ar-SA" sz="14400" b="1" dirty="0" smtClean="0">
                <a:solidFill>
                  <a:schemeClr val="accent6">
                    <a:lumMod val="75000"/>
                  </a:schemeClr>
                </a:solidFill>
              </a:rPr>
              <a:t>المجموعة الثانية: </a:t>
            </a:r>
            <a:r>
              <a:rPr lang="ar-SA" sz="14400" b="1" dirty="0" smtClean="0">
                <a:solidFill>
                  <a:schemeClr val="tx2">
                    <a:lumMod val="60000"/>
                    <a:lumOff val="40000"/>
                  </a:schemeClr>
                </a:solidFill>
              </a:rPr>
              <a:t>أسس تتعلق بالإدارة المالية للموارد المحلية.  </a:t>
            </a:r>
            <a:endParaRPr lang="en-US" sz="14400" b="1" dirty="0" smtClean="0">
              <a:solidFill>
                <a:schemeClr val="tx2">
                  <a:lumMod val="60000"/>
                  <a:lumOff val="40000"/>
                </a:schemeClr>
              </a:solidFill>
            </a:endParaRPr>
          </a:p>
          <a:p>
            <a:pPr marL="1371600" lvl="0" indent="-1371600" algn="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01122" cy="6072230"/>
          </a:xfrm>
        </p:spPr>
        <p:txBody>
          <a:bodyPr>
            <a:normAutofit fontScale="25000" lnSpcReduction="20000"/>
          </a:bodyPr>
          <a:lstStyle/>
          <a:p>
            <a:pPr algn="r"/>
            <a:endParaRPr lang="ar-SA" sz="14400" u="sng" dirty="0" smtClean="0">
              <a:solidFill>
                <a:schemeClr val="accent3">
                  <a:lumMod val="75000"/>
                </a:schemeClr>
              </a:solidFill>
              <a:cs typeface="PT Bold Heading" pitchFamily="2" charset="-78"/>
            </a:endParaRPr>
          </a:p>
          <a:p>
            <a:pPr algn="r"/>
            <a:r>
              <a:rPr lang="ar-SA" sz="14400" u="sng" dirty="0" smtClean="0">
                <a:solidFill>
                  <a:schemeClr val="accent3">
                    <a:lumMod val="75000"/>
                  </a:schemeClr>
                </a:solidFill>
                <a:cs typeface="PT Bold Heading" pitchFamily="2" charset="-78"/>
              </a:rPr>
              <a:t>الأسس التي تتعلق بطبيعة الموارد المحلية:</a:t>
            </a:r>
          </a:p>
          <a:p>
            <a:pPr algn="r"/>
            <a:endParaRPr lang="en-US" sz="9600" u="sng" dirty="0" smtClean="0">
              <a:solidFill>
                <a:schemeClr val="accent3">
                  <a:lumMod val="75000"/>
                </a:schemeClr>
              </a:solidFill>
              <a:cs typeface="PT Bold Heading" pitchFamily="2" charset="-78"/>
            </a:endParaRPr>
          </a:p>
          <a:p>
            <a:pPr lvl="2" algn="justLow">
              <a:buFont typeface="Wingdings" pitchFamily="2" charset="2"/>
              <a:buChar char="v"/>
            </a:pPr>
            <a:r>
              <a:rPr lang="ar-SA" sz="17600" b="1" dirty="0" smtClean="0">
                <a:solidFill>
                  <a:schemeClr val="accent2">
                    <a:lumMod val="60000"/>
                    <a:lumOff val="40000"/>
                  </a:schemeClr>
                </a:solidFill>
              </a:rPr>
              <a:t>سهولة إدارة المورد المحلي: </a:t>
            </a:r>
          </a:p>
          <a:p>
            <a:pPr lvl="2" algn="justLow"/>
            <a:r>
              <a:rPr lang="ar-SA" sz="17600" dirty="0" smtClean="0"/>
              <a:t>       </a:t>
            </a:r>
            <a:r>
              <a:rPr lang="ar-SA" sz="17600" b="1" dirty="0" smtClean="0">
                <a:solidFill>
                  <a:schemeClr val="tx2">
                    <a:lumMod val="60000"/>
                    <a:lumOff val="40000"/>
                  </a:schemeClr>
                </a:solidFill>
              </a:rPr>
              <a:t>ويقصد به تيسير تقدير وعاء المورد المحلي، ورخص تكلفة تحصيله ، ووفرة حصيلته نسبياً. بمعنى كفاية الموارد المحلية ومرونتها. </a:t>
            </a:r>
            <a:endParaRPr lang="en-US" sz="17600" b="1" dirty="0" smtClean="0">
              <a:solidFill>
                <a:schemeClr val="tx2">
                  <a:lumMod val="60000"/>
                  <a:lumOff val="40000"/>
                </a:schemeClr>
              </a:solidFill>
            </a:endParaRPr>
          </a:p>
          <a:p>
            <a:pPr lvl="2" algn="justLow"/>
            <a:endParaRPr lang="en-US" sz="19200" dirty="0" smtClean="0"/>
          </a:p>
          <a:p>
            <a:pPr marL="1371600" lvl="0" indent="-1371600" algn="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71480"/>
            <a:ext cx="8501122" cy="6000792"/>
          </a:xfrm>
        </p:spPr>
        <p:txBody>
          <a:bodyPr>
            <a:normAutofit fontScale="25000" lnSpcReduction="20000"/>
          </a:bodyPr>
          <a:lstStyle/>
          <a:p>
            <a:pPr lvl="2" algn="r">
              <a:buFont typeface="Wingdings" pitchFamily="2" charset="2"/>
              <a:buChar char="v"/>
            </a:pPr>
            <a:r>
              <a:rPr lang="ar-SA" sz="17600" b="1" dirty="0" smtClean="0">
                <a:solidFill>
                  <a:schemeClr val="accent2">
                    <a:lumMod val="60000"/>
                    <a:lumOff val="40000"/>
                  </a:schemeClr>
                </a:solidFill>
              </a:rPr>
              <a:t>محلية الوعاء: </a:t>
            </a:r>
          </a:p>
          <a:p>
            <a:pPr lvl="2" algn="justLow"/>
            <a:r>
              <a:rPr lang="ar-SA" sz="14400" dirty="0" smtClean="0"/>
              <a:t>      </a:t>
            </a:r>
            <a:r>
              <a:rPr lang="ar-SA" sz="16000" b="1" dirty="0" smtClean="0">
                <a:solidFill>
                  <a:schemeClr val="tx2">
                    <a:lumMod val="60000"/>
                    <a:lumOff val="40000"/>
                  </a:schemeClr>
                </a:solidFill>
              </a:rPr>
              <a:t>بمعنى أن يكون وعاء المورد المحلي بالكامل في نطاق الوحدة المحلية التي تقوم بتحصيله، ويكون متميزاً بقدر الإمكان عن أوعية الضرائب المركزية (ضرائب المباني وضرائب الأطيان تعتبر مناسبة للإدارة المحلية لأن كل منها يقع بالكامل في نطاق الوحدة المحلية.. أما ضرائب الدخل فلا تعتبر مناسبة للإدارة المحلية حيث من الصعوبة تحديد مدى محلية أوعيتها. </a:t>
            </a:r>
            <a:endParaRPr lang="en-US" sz="17600" b="1" dirty="0" smtClean="0">
              <a:solidFill>
                <a:schemeClr val="tx2">
                  <a:lumMod val="60000"/>
                  <a:lumOff val="40000"/>
                </a:schemeClr>
              </a:solidFill>
            </a:endParaRPr>
          </a:p>
          <a:p>
            <a:pPr lvl="2" algn="justLow"/>
            <a:endParaRPr lang="en-US" sz="19200" dirty="0" smtClean="0"/>
          </a:p>
          <a:p>
            <a:pPr marL="1371600" lvl="0" indent="-1371600" algn="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714356"/>
            <a:ext cx="8501122" cy="5857916"/>
          </a:xfrm>
        </p:spPr>
        <p:txBody>
          <a:bodyPr>
            <a:normAutofit fontScale="25000" lnSpcReduction="20000"/>
          </a:bodyPr>
          <a:lstStyle/>
          <a:p>
            <a:pPr lvl="2" algn="r">
              <a:buFont typeface="Wingdings" pitchFamily="2" charset="2"/>
              <a:buChar char="v"/>
            </a:pPr>
            <a:r>
              <a:rPr lang="ar-SA" sz="17600" b="1" dirty="0" smtClean="0">
                <a:solidFill>
                  <a:schemeClr val="accent2">
                    <a:lumMod val="60000"/>
                    <a:lumOff val="40000"/>
                  </a:schemeClr>
                </a:solidFill>
              </a:rPr>
              <a:t>ذاتية إدارة المورد: </a:t>
            </a:r>
          </a:p>
          <a:p>
            <a:pPr lvl="2" algn="justLow"/>
            <a:r>
              <a:rPr lang="ar-SA" sz="17600" dirty="0" smtClean="0"/>
              <a:t>       </a:t>
            </a:r>
            <a:r>
              <a:rPr lang="ar-SA" sz="19200" b="1" dirty="0" smtClean="0">
                <a:solidFill>
                  <a:schemeClr val="tx2">
                    <a:lumMod val="60000"/>
                    <a:lumOff val="40000"/>
                  </a:schemeClr>
                </a:solidFill>
              </a:rPr>
              <a:t>بمعنى أن تستقل السلطة المحلية بتقدير سعر الضريبة (في حدود معينة) وربطها وتحصيلها ورصدها/ إنفاقها حتى تتمكن من التوفيق بين حاجاتها المالية وحصيلة الموارد المتاحة لها.</a:t>
            </a:r>
            <a:endParaRPr lang="en-US" sz="16000" b="1" dirty="0" smtClean="0">
              <a:solidFill>
                <a:schemeClr val="tx2">
                  <a:lumMod val="60000"/>
                  <a:lumOff val="40000"/>
                </a:schemeClr>
              </a:solidFill>
            </a:endParaRPr>
          </a:p>
          <a:p>
            <a:pPr lvl="2" algn="justLow"/>
            <a:endParaRPr lang="en-US" sz="19200" dirty="0" smtClean="0"/>
          </a:p>
          <a:p>
            <a:pPr marL="1371600" lvl="0" indent="-1371600" algn="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642918"/>
            <a:ext cx="8501122" cy="5929354"/>
          </a:xfrm>
        </p:spPr>
        <p:txBody>
          <a:bodyPr>
            <a:normAutofit fontScale="25000" lnSpcReduction="20000"/>
          </a:bodyPr>
          <a:lstStyle/>
          <a:p>
            <a:pPr lvl="2" algn="r">
              <a:buFont typeface="Wingdings" pitchFamily="2" charset="2"/>
              <a:buChar char="v"/>
            </a:pPr>
            <a:endParaRPr lang="ar-SA" sz="14400" b="1" dirty="0" smtClean="0">
              <a:solidFill>
                <a:schemeClr val="accent2">
                  <a:lumMod val="60000"/>
                  <a:lumOff val="40000"/>
                </a:schemeClr>
              </a:solidFill>
            </a:endParaRPr>
          </a:p>
          <a:p>
            <a:pPr lvl="2" algn="r">
              <a:buFont typeface="Wingdings" pitchFamily="2" charset="2"/>
              <a:buChar char="v"/>
            </a:pPr>
            <a:r>
              <a:rPr lang="ar-SA" sz="17600" b="1" dirty="0" smtClean="0">
                <a:solidFill>
                  <a:schemeClr val="accent2">
                    <a:lumMod val="60000"/>
                    <a:lumOff val="40000"/>
                  </a:schemeClr>
                </a:solidFill>
              </a:rPr>
              <a:t>العدالة : </a:t>
            </a:r>
          </a:p>
          <a:p>
            <a:pPr lvl="2" algn="justLow"/>
            <a:r>
              <a:rPr lang="ar-SA" sz="17600" b="1" dirty="0" smtClean="0">
                <a:solidFill>
                  <a:schemeClr val="tx2">
                    <a:lumMod val="60000"/>
                    <a:lumOff val="40000"/>
                  </a:schemeClr>
                </a:solidFill>
              </a:rPr>
              <a:t>أن توزع الأعباء المحلية على المواطنين المحليين توزيعاً عادلاً.</a:t>
            </a:r>
          </a:p>
          <a:p>
            <a:pPr lvl="2" algn="justLow"/>
            <a:endParaRPr lang="en-US" sz="14400" b="1" dirty="0" smtClean="0">
              <a:solidFill>
                <a:schemeClr val="tx2">
                  <a:lumMod val="60000"/>
                  <a:lumOff val="40000"/>
                </a:schemeClr>
              </a:solidFill>
            </a:endParaRPr>
          </a:p>
          <a:p>
            <a:pPr lvl="2" algn="r">
              <a:buFont typeface="Wingdings" pitchFamily="2" charset="2"/>
              <a:buChar char="v"/>
            </a:pPr>
            <a:r>
              <a:rPr lang="ar-SA" sz="17600" b="1" dirty="0" smtClean="0">
                <a:solidFill>
                  <a:schemeClr val="accent2">
                    <a:lumMod val="60000"/>
                    <a:lumOff val="40000"/>
                  </a:schemeClr>
                </a:solidFill>
              </a:rPr>
              <a:t>الملائمة السياسية: </a:t>
            </a:r>
          </a:p>
          <a:p>
            <a:pPr lvl="2" algn="justLow"/>
            <a:r>
              <a:rPr lang="ar-SA" sz="16000" b="1" dirty="0" smtClean="0">
                <a:solidFill>
                  <a:schemeClr val="tx2">
                    <a:lumMod val="60000"/>
                    <a:lumOff val="40000"/>
                  </a:schemeClr>
                </a:solidFill>
              </a:rPr>
              <a:t>   </a:t>
            </a:r>
            <a:r>
              <a:rPr lang="ar-SA" sz="17600" b="1" dirty="0" smtClean="0">
                <a:solidFill>
                  <a:schemeClr val="tx2">
                    <a:lumMod val="60000"/>
                    <a:lumOff val="40000"/>
                  </a:schemeClr>
                </a:solidFill>
              </a:rPr>
              <a:t>أي أن يكون لدى جهاز الحكم المحلي القدرة السياسية على فرض الأعباء.</a:t>
            </a:r>
            <a:endParaRPr lang="en-US" sz="16000" b="1" dirty="0" smtClean="0">
              <a:solidFill>
                <a:schemeClr val="tx2">
                  <a:lumMod val="60000"/>
                  <a:lumOff val="40000"/>
                </a:schemeClr>
              </a:solidFill>
            </a:endParaRPr>
          </a:p>
          <a:p>
            <a:pPr lvl="2" algn="justLow"/>
            <a:endParaRPr lang="en-US" sz="19200" dirty="0" smtClean="0"/>
          </a:p>
          <a:p>
            <a:pPr marL="1371600" lvl="0" indent="-1371600" algn="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857232"/>
            <a:ext cx="8501122" cy="5715040"/>
          </a:xfrm>
        </p:spPr>
        <p:txBody>
          <a:bodyPr>
            <a:normAutofit fontScale="25000" lnSpcReduction="20000"/>
          </a:bodyPr>
          <a:lstStyle/>
          <a:p>
            <a:pPr algn="r"/>
            <a:r>
              <a:rPr lang="ar-SA" sz="14400" u="sng" dirty="0" smtClean="0">
                <a:solidFill>
                  <a:schemeClr val="accent3">
                    <a:lumMod val="75000"/>
                  </a:schemeClr>
                </a:solidFill>
                <a:cs typeface="PT Bold Heading" pitchFamily="2" charset="-78"/>
              </a:rPr>
              <a:t>الأسس التي تتعلق بالإدارة المالية للموارد المحلية:</a:t>
            </a:r>
            <a:endParaRPr lang="en-US" sz="14400" u="sng" dirty="0" smtClean="0">
              <a:solidFill>
                <a:schemeClr val="accent3">
                  <a:lumMod val="75000"/>
                </a:schemeClr>
              </a:solidFill>
              <a:cs typeface="PT Bold Heading" pitchFamily="2" charset="-78"/>
            </a:endParaRPr>
          </a:p>
          <a:p>
            <a:pPr lvl="2" algn="justLow"/>
            <a:r>
              <a:rPr lang="ar-SA" sz="17600" b="1" dirty="0" smtClean="0">
                <a:solidFill>
                  <a:schemeClr val="tx2">
                    <a:lumMod val="60000"/>
                    <a:lumOff val="40000"/>
                  </a:schemeClr>
                </a:solidFill>
              </a:rPr>
              <a:t>    يجب أن تكون الإدارة المالية قادرة على تنفيذ السياسات المالية للوحدة المحلية من حيث: </a:t>
            </a:r>
          </a:p>
          <a:p>
            <a:pPr lvl="2" algn="justLow">
              <a:buFont typeface="Wingdings" pitchFamily="2" charset="2"/>
              <a:buChar char="v"/>
            </a:pPr>
            <a:r>
              <a:rPr lang="ar-SA" sz="17600" b="1" dirty="0" smtClean="0">
                <a:solidFill>
                  <a:schemeClr val="accent4">
                    <a:lumMod val="60000"/>
                    <a:lumOff val="40000"/>
                  </a:schemeClr>
                </a:solidFill>
              </a:rPr>
              <a:t> إدارة الربط والتحصيل.</a:t>
            </a:r>
          </a:p>
          <a:p>
            <a:pPr lvl="2" algn="justLow"/>
            <a:endParaRPr lang="ar-SA" sz="11200" b="1" dirty="0" smtClean="0">
              <a:solidFill>
                <a:schemeClr val="accent4">
                  <a:lumMod val="60000"/>
                  <a:lumOff val="40000"/>
                </a:schemeClr>
              </a:solidFill>
            </a:endParaRPr>
          </a:p>
          <a:p>
            <a:pPr lvl="2" algn="justLow">
              <a:buFont typeface="Wingdings" pitchFamily="2" charset="2"/>
              <a:buChar char="v"/>
            </a:pPr>
            <a:r>
              <a:rPr lang="ar-SA" sz="17600" b="1" dirty="0" smtClean="0"/>
              <a:t> </a:t>
            </a:r>
            <a:r>
              <a:rPr lang="ar-SA" sz="17600" b="1" dirty="0" smtClean="0">
                <a:solidFill>
                  <a:schemeClr val="accent4">
                    <a:lumMod val="50000"/>
                  </a:schemeClr>
                </a:solidFill>
              </a:rPr>
              <a:t>استخدام الموارد استخدام أمثل .</a:t>
            </a:r>
          </a:p>
          <a:p>
            <a:pPr lvl="2" algn="justLow"/>
            <a:endParaRPr lang="en-US" sz="11200" b="1" dirty="0" smtClean="0">
              <a:solidFill>
                <a:schemeClr val="accent4">
                  <a:lumMod val="50000"/>
                </a:schemeClr>
              </a:solidFill>
            </a:endParaRPr>
          </a:p>
          <a:p>
            <a:pPr lvl="2" algn="justLow">
              <a:buFont typeface="Wingdings" pitchFamily="2" charset="2"/>
              <a:buChar char="v"/>
            </a:pPr>
            <a:r>
              <a:rPr lang="ar-SA" sz="17600" b="1" dirty="0" smtClean="0">
                <a:solidFill>
                  <a:schemeClr val="accent4">
                    <a:lumMod val="60000"/>
                    <a:lumOff val="40000"/>
                  </a:schemeClr>
                </a:solidFill>
              </a:rPr>
              <a:t> كفالة الرقابة على ذلك الاستخدام .</a:t>
            </a:r>
            <a:endParaRPr lang="en-US" sz="17600" b="1" dirty="0" smtClean="0">
              <a:solidFill>
                <a:schemeClr val="accent4">
                  <a:lumMod val="60000"/>
                  <a:lumOff val="40000"/>
                </a:schemeClr>
              </a:solidFill>
            </a:endParaRPr>
          </a:p>
          <a:p>
            <a:pPr lvl="2" algn="justLow"/>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01122" cy="6072230"/>
          </a:xfrm>
        </p:spPr>
        <p:txBody>
          <a:bodyPr>
            <a:normAutofit fontScale="25000" lnSpcReduction="20000"/>
          </a:bodyPr>
          <a:lstStyle/>
          <a:p>
            <a:pPr algn="r"/>
            <a:endParaRPr lang="ar-SA" sz="14400" dirty="0" smtClean="0">
              <a:cs typeface="PT Bold Heading" pitchFamily="2" charset="-78"/>
            </a:endParaRPr>
          </a:p>
          <a:p>
            <a:pPr algn="r"/>
            <a:r>
              <a:rPr lang="ar-SA" sz="14400" dirty="0" smtClean="0">
                <a:solidFill>
                  <a:srgbClr val="00B050"/>
                </a:solidFill>
                <a:cs typeface="PT Bold Heading" pitchFamily="2" charset="-78"/>
              </a:rPr>
              <a:t>ما هي الإدارة المالية ؟ </a:t>
            </a:r>
            <a:endParaRPr lang="en-US" sz="14400" dirty="0" smtClean="0">
              <a:solidFill>
                <a:srgbClr val="00B050"/>
              </a:solidFill>
              <a:cs typeface="PT Bold Heading" pitchFamily="2" charset="-78"/>
            </a:endParaRPr>
          </a:p>
          <a:p>
            <a:pPr algn="justLow"/>
            <a:r>
              <a:rPr lang="ar-SA" sz="17600" dirty="0" smtClean="0"/>
              <a:t>   </a:t>
            </a:r>
            <a:endParaRPr lang="ar-SA" sz="19200" b="1" dirty="0" smtClean="0">
              <a:solidFill>
                <a:schemeClr val="accent2">
                  <a:lumMod val="60000"/>
                  <a:lumOff val="40000"/>
                </a:schemeClr>
              </a:solidFill>
            </a:endParaRPr>
          </a:p>
          <a:p>
            <a:pPr algn="justLow"/>
            <a:r>
              <a:rPr lang="ar-SA" sz="19200" b="1" dirty="0" smtClean="0">
                <a:solidFill>
                  <a:schemeClr val="accent2">
                    <a:lumMod val="60000"/>
                    <a:lumOff val="40000"/>
                  </a:schemeClr>
                </a:solidFill>
              </a:rPr>
              <a:t>       </a:t>
            </a:r>
            <a:r>
              <a:rPr lang="ar-SA" sz="19200" b="1" dirty="0" smtClean="0">
                <a:solidFill>
                  <a:schemeClr val="accent1">
                    <a:lumMod val="75000"/>
                  </a:schemeClr>
                </a:solidFill>
              </a:rPr>
              <a:t>هي مجموعة الوظائف الإدارية بالوحدات المحلية التي تنظم حركة الأموال اللازمة لتحقيق أهداف الوحدات المحلية بكفاءة عالية. </a:t>
            </a:r>
            <a:endParaRPr lang="en-US" sz="19200" b="1" dirty="0" smtClean="0">
              <a:solidFill>
                <a:schemeClr val="accent1">
                  <a:lumMod val="75000"/>
                </a:schemeClr>
              </a:solidFill>
            </a:endParaRPr>
          </a:p>
          <a:p>
            <a:pPr lvl="2" algn="justLow"/>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71480"/>
            <a:ext cx="8501122" cy="6000792"/>
          </a:xfrm>
        </p:spPr>
        <p:txBody>
          <a:bodyPr>
            <a:normAutofit fontScale="25000" lnSpcReduction="20000"/>
          </a:bodyPr>
          <a:lstStyle/>
          <a:p>
            <a:pPr algn="r"/>
            <a:r>
              <a:rPr lang="ar-SA" sz="14400" dirty="0" smtClean="0">
                <a:solidFill>
                  <a:srgbClr val="00B050"/>
                </a:solidFill>
                <a:cs typeface="PT Bold Heading" pitchFamily="2" charset="-78"/>
              </a:rPr>
              <a:t>ما هي واجبات الإدارة المالية؟</a:t>
            </a:r>
            <a:endParaRPr lang="en-US" sz="14400" dirty="0" smtClean="0">
              <a:solidFill>
                <a:srgbClr val="00B050"/>
              </a:solidFill>
              <a:cs typeface="PT Bold Heading" pitchFamily="2" charset="-78"/>
            </a:endParaRPr>
          </a:p>
          <a:p>
            <a:pPr algn="r"/>
            <a:r>
              <a:rPr lang="ar-SA" sz="19200" b="1" dirty="0" smtClean="0">
                <a:solidFill>
                  <a:schemeClr val="accent2">
                    <a:lumMod val="60000"/>
                    <a:lumOff val="40000"/>
                  </a:schemeClr>
                </a:solidFill>
              </a:rPr>
              <a:t>الجواب / </a:t>
            </a:r>
          </a:p>
          <a:p>
            <a:pPr algn="r"/>
            <a:r>
              <a:rPr lang="ar-SA" sz="19200" b="1" dirty="0" smtClean="0">
                <a:solidFill>
                  <a:schemeClr val="accent2">
                    <a:lumMod val="60000"/>
                    <a:lumOff val="40000"/>
                  </a:schemeClr>
                </a:solidFill>
              </a:rPr>
              <a:t>    </a:t>
            </a:r>
            <a:r>
              <a:rPr lang="ar-SA" sz="19200" b="1" dirty="0" smtClean="0">
                <a:solidFill>
                  <a:schemeClr val="accent1">
                    <a:lumMod val="75000"/>
                  </a:schemeClr>
                </a:solidFill>
              </a:rPr>
              <a:t>واجبات الإدارة المالية تتمثل فيما يلي: </a:t>
            </a:r>
            <a:endParaRPr lang="en-US" sz="19200" b="1" dirty="0" smtClean="0">
              <a:solidFill>
                <a:schemeClr val="accent1">
                  <a:lumMod val="75000"/>
                </a:schemeClr>
              </a:solidFill>
            </a:endParaRPr>
          </a:p>
          <a:p>
            <a:pPr algn="r"/>
            <a:endParaRPr lang="ar-SA" sz="4800" dirty="0" smtClean="0"/>
          </a:p>
          <a:p>
            <a:pPr lvl="2" algn="justLow">
              <a:buFont typeface="Wingdings" pitchFamily="2" charset="2"/>
              <a:buChar char="v"/>
            </a:pPr>
            <a:r>
              <a:rPr lang="ar-SA" sz="17600" dirty="0" smtClean="0"/>
              <a:t> </a:t>
            </a:r>
            <a:r>
              <a:rPr lang="ar-SA" sz="17600" b="1" dirty="0" smtClean="0">
                <a:solidFill>
                  <a:schemeClr val="accent4">
                    <a:lumMod val="60000"/>
                    <a:lumOff val="40000"/>
                  </a:schemeClr>
                </a:solidFill>
              </a:rPr>
              <a:t>إدارة التخطيط المالي .</a:t>
            </a:r>
          </a:p>
          <a:p>
            <a:pPr lvl="2" algn="justLow"/>
            <a:endParaRPr lang="ar-SA" sz="17600" b="1" dirty="0" smtClean="0"/>
          </a:p>
          <a:p>
            <a:pPr lvl="2" algn="justLow">
              <a:buFont typeface="Wingdings" pitchFamily="2" charset="2"/>
              <a:buChar char="v"/>
            </a:pPr>
            <a:r>
              <a:rPr lang="ar-SA" sz="17600" b="1" dirty="0" smtClean="0"/>
              <a:t> </a:t>
            </a:r>
            <a:r>
              <a:rPr lang="ar-SA" sz="17600" b="1" dirty="0" smtClean="0">
                <a:solidFill>
                  <a:schemeClr val="accent4">
                    <a:lumMod val="60000"/>
                    <a:lumOff val="40000"/>
                  </a:schemeClr>
                </a:solidFill>
              </a:rPr>
              <a:t>التخطيط المالي .</a:t>
            </a:r>
            <a:endParaRPr lang="en-US" sz="17600" b="1" dirty="0" smtClean="0">
              <a:solidFill>
                <a:schemeClr val="accent4">
                  <a:lumMod val="60000"/>
                  <a:lumOff val="40000"/>
                </a:schemeClr>
              </a:solidFill>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14348" y="571480"/>
            <a:ext cx="7715304" cy="5000660"/>
          </a:xfrm>
        </p:spPr>
        <p:txBody>
          <a:bodyPr>
            <a:normAutofit/>
          </a:bodyPr>
          <a:lstStyle/>
          <a:p>
            <a:pPr lvl="0" algn="r"/>
            <a:endParaRPr lang="ar-SA" sz="2800" b="1" dirty="0" smtClean="0">
              <a:solidFill>
                <a:srgbClr val="002060"/>
              </a:solidFill>
            </a:endParaRPr>
          </a:p>
          <a:p>
            <a:pPr lvl="0" algn="r"/>
            <a:r>
              <a:rPr lang="ar-SA" sz="3000" b="1" dirty="0" smtClean="0">
                <a:solidFill>
                  <a:srgbClr val="002060"/>
                </a:solidFill>
              </a:rPr>
              <a:t>7- وظائف الدولة مرت بتطورات حادة ، وكان السبب في بزوغ اللامركزية عدم التركيز الإداري.</a:t>
            </a:r>
            <a:endParaRPr lang="en-US" sz="3000" b="1" dirty="0" smtClean="0">
              <a:solidFill>
                <a:srgbClr val="002060"/>
              </a:solidFill>
            </a:endParaRPr>
          </a:p>
          <a:p>
            <a:pPr lvl="1" algn="r"/>
            <a:r>
              <a:rPr lang="ar-SA" sz="3000" b="1" dirty="0" smtClean="0">
                <a:solidFill>
                  <a:srgbClr val="002060"/>
                </a:solidFill>
              </a:rPr>
              <a:t>- الإمبراطوريات.</a:t>
            </a:r>
            <a:endParaRPr lang="en-US" sz="3000" b="1" dirty="0" smtClean="0">
              <a:solidFill>
                <a:srgbClr val="002060"/>
              </a:solidFill>
            </a:endParaRPr>
          </a:p>
          <a:p>
            <a:pPr lvl="1" algn="r"/>
            <a:r>
              <a:rPr lang="ar-SA" sz="3000" b="1" dirty="0" smtClean="0">
                <a:solidFill>
                  <a:srgbClr val="002060"/>
                </a:solidFill>
              </a:rPr>
              <a:t>- نظام الإقطاع.</a:t>
            </a:r>
            <a:endParaRPr lang="en-US" sz="3000" b="1" dirty="0" smtClean="0">
              <a:solidFill>
                <a:srgbClr val="002060"/>
              </a:solidFill>
            </a:endParaRPr>
          </a:p>
          <a:p>
            <a:pPr lvl="1" algn="r"/>
            <a:r>
              <a:rPr lang="ar-SA" sz="3000" b="1" dirty="0" smtClean="0">
                <a:solidFill>
                  <a:srgbClr val="002060"/>
                </a:solidFill>
              </a:rPr>
              <a:t>- نظام الدولة الحديثة.</a:t>
            </a:r>
            <a:endParaRPr lang="en-US" sz="3000" b="1" dirty="0" smtClean="0">
              <a:solidFill>
                <a:srgbClr val="002060"/>
              </a:solidFill>
            </a:endParaRPr>
          </a:p>
          <a:p>
            <a:pPr lvl="0" algn="r"/>
            <a:r>
              <a:rPr lang="ar-SA" sz="2400" dirty="0" smtClean="0"/>
              <a:t> </a:t>
            </a:r>
            <a:endParaRPr lang="en-US" sz="2400"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01122" cy="6072230"/>
          </a:xfrm>
        </p:spPr>
        <p:txBody>
          <a:bodyPr>
            <a:normAutofit fontScale="25000" lnSpcReduction="20000"/>
          </a:bodyPr>
          <a:lstStyle/>
          <a:p>
            <a:pPr algn="r"/>
            <a:r>
              <a:rPr lang="ar-SA" sz="14400" dirty="0" smtClean="0">
                <a:solidFill>
                  <a:srgbClr val="00B050"/>
                </a:solidFill>
                <a:cs typeface="PT Bold Heading" pitchFamily="2" charset="-78"/>
              </a:rPr>
              <a:t>ما هي شروط حسن تنفيذ واجبات الإدارة المالية؟</a:t>
            </a:r>
            <a:endParaRPr lang="en-US" sz="14400" dirty="0" smtClean="0">
              <a:solidFill>
                <a:srgbClr val="00B050"/>
              </a:solidFill>
              <a:cs typeface="PT Bold Heading" pitchFamily="2" charset="-78"/>
            </a:endParaRPr>
          </a:p>
          <a:p>
            <a:pPr algn="justLow"/>
            <a:r>
              <a:rPr lang="ar-SA" sz="17600" dirty="0" smtClean="0"/>
              <a:t> </a:t>
            </a:r>
            <a:r>
              <a:rPr lang="ar-SA" sz="19200" b="1" dirty="0" smtClean="0">
                <a:solidFill>
                  <a:schemeClr val="accent2">
                    <a:lumMod val="60000"/>
                    <a:lumOff val="40000"/>
                  </a:schemeClr>
                </a:solidFill>
              </a:rPr>
              <a:t>الجواب / </a:t>
            </a:r>
          </a:p>
          <a:p>
            <a:pPr algn="justLow"/>
            <a:r>
              <a:rPr lang="ar-SA" sz="19200" b="1" dirty="0" smtClean="0">
                <a:solidFill>
                  <a:schemeClr val="accent1">
                    <a:lumMod val="75000"/>
                  </a:schemeClr>
                </a:solidFill>
              </a:rPr>
              <a:t>حسن تنفيذ الواجبات المالية يتوقف على </a:t>
            </a:r>
          </a:p>
          <a:p>
            <a:pPr algn="justLow"/>
            <a:r>
              <a:rPr lang="ar-SA" sz="17600" b="1" dirty="0" smtClean="0">
                <a:solidFill>
                  <a:schemeClr val="accent1">
                    <a:lumMod val="75000"/>
                  </a:schemeClr>
                </a:solidFill>
              </a:rPr>
              <a:t> </a:t>
            </a:r>
            <a:r>
              <a:rPr lang="ar-SA" sz="17600" b="1" u="sng" dirty="0" smtClean="0">
                <a:solidFill>
                  <a:schemeClr val="accent2">
                    <a:lumMod val="60000"/>
                    <a:lumOff val="40000"/>
                  </a:schemeClr>
                </a:solidFill>
              </a:rPr>
              <a:t>أولاً : </a:t>
            </a:r>
            <a:r>
              <a:rPr lang="ar-SA" sz="17600" b="1" u="sng" dirty="0" smtClean="0">
                <a:solidFill>
                  <a:schemeClr val="bg2">
                    <a:lumMod val="50000"/>
                  </a:schemeClr>
                </a:solidFill>
              </a:rPr>
              <a:t>مدى توفر المتطلبات التالية:</a:t>
            </a:r>
            <a:endParaRPr lang="en-US" sz="17600" b="1" u="sng" dirty="0" smtClean="0">
              <a:solidFill>
                <a:schemeClr val="bg2">
                  <a:lumMod val="50000"/>
                </a:schemeClr>
              </a:solidFill>
            </a:endParaRPr>
          </a:p>
          <a:p>
            <a:pPr algn="r"/>
            <a:endParaRPr lang="ar-SA" sz="4800" dirty="0" smtClean="0"/>
          </a:p>
          <a:p>
            <a:pPr lvl="2" algn="justLow">
              <a:buFont typeface="Wingdings" pitchFamily="2" charset="2"/>
              <a:buChar char="v"/>
            </a:pPr>
            <a:r>
              <a:rPr lang="ar-SA" sz="17600" b="1" dirty="0" smtClean="0">
                <a:solidFill>
                  <a:schemeClr val="accent2">
                    <a:lumMod val="75000"/>
                  </a:schemeClr>
                </a:solidFill>
              </a:rPr>
              <a:t> </a:t>
            </a:r>
            <a:r>
              <a:rPr lang="ar-SA" sz="12800" b="1" dirty="0" smtClean="0">
                <a:solidFill>
                  <a:schemeClr val="accent2">
                    <a:lumMod val="75000"/>
                  </a:schemeClr>
                </a:solidFill>
              </a:rPr>
              <a:t>متطلبات تتعلق بالجوانب التنظيمية للوحدات المالية بحيث تكون قادرة على أداء واجباتها على أكمل وجه. </a:t>
            </a:r>
          </a:p>
          <a:p>
            <a:pPr lvl="2" algn="justLow"/>
            <a:endParaRPr lang="ar-SA" sz="12800" dirty="0" smtClean="0"/>
          </a:p>
          <a:p>
            <a:pPr lvl="2" algn="justLow">
              <a:buFont typeface="Wingdings" pitchFamily="2" charset="2"/>
              <a:buChar char="v"/>
            </a:pPr>
            <a:r>
              <a:rPr lang="ar-SA" sz="12800" b="1" dirty="0" smtClean="0">
                <a:solidFill>
                  <a:schemeClr val="accent2">
                    <a:lumMod val="75000"/>
                  </a:schemeClr>
                </a:solidFill>
              </a:rPr>
              <a:t>متطلبات خاصة بالعنصر البشري القائم على تقدير وربط وتحصيل واستخدام الإيرادات المحلية. </a:t>
            </a:r>
            <a:endParaRPr lang="en-US" sz="12800" b="1" dirty="0" smtClean="0">
              <a:solidFill>
                <a:schemeClr val="accent2">
                  <a:lumMod val="75000"/>
                </a:schemeClr>
              </a:solidFill>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714356"/>
            <a:ext cx="8501122" cy="5857916"/>
          </a:xfrm>
        </p:spPr>
        <p:txBody>
          <a:bodyPr>
            <a:normAutofit fontScale="25000" lnSpcReduction="20000"/>
          </a:bodyPr>
          <a:lstStyle/>
          <a:p>
            <a:pPr lvl="0" algn="r"/>
            <a:r>
              <a:rPr lang="ar-SA" sz="17600" b="1" u="sng" dirty="0" smtClean="0">
                <a:solidFill>
                  <a:schemeClr val="accent2">
                    <a:lumMod val="60000"/>
                    <a:lumOff val="40000"/>
                  </a:schemeClr>
                </a:solidFill>
              </a:rPr>
              <a:t>ثانياً :</a:t>
            </a:r>
            <a:r>
              <a:rPr lang="ar-SA" sz="17600" b="1" u="sng" dirty="0" smtClean="0">
                <a:solidFill>
                  <a:schemeClr val="bg2">
                    <a:lumMod val="50000"/>
                  </a:schemeClr>
                </a:solidFill>
              </a:rPr>
              <a:t>متطلبات خاصة بالجوانب الفنية للعملية المالية وأهمها: </a:t>
            </a:r>
            <a:endParaRPr lang="en-US" sz="17600" b="1" u="sng" dirty="0" smtClean="0">
              <a:solidFill>
                <a:schemeClr val="bg2">
                  <a:lumMod val="50000"/>
                </a:schemeClr>
              </a:solidFill>
            </a:endParaRPr>
          </a:p>
          <a:p>
            <a:pPr algn="r"/>
            <a:endParaRPr lang="ar-SA" sz="4800" dirty="0" smtClean="0"/>
          </a:p>
          <a:p>
            <a:pPr lvl="2" algn="justLow">
              <a:buFont typeface="Wingdings" pitchFamily="2" charset="2"/>
              <a:buChar char="v"/>
            </a:pPr>
            <a:r>
              <a:rPr lang="ar-SA" sz="17600" dirty="0" smtClean="0">
                <a:solidFill>
                  <a:schemeClr val="accent2">
                    <a:lumMod val="75000"/>
                  </a:schemeClr>
                </a:solidFill>
              </a:rPr>
              <a:t> </a:t>
            </a:r>
            <a:r>
              <a:rPr lang="ar-SA" sz="17600" b="1" u="sng" dirty="0" smtClean="0">
                <a:solidFill>
                  <a:schemeClr val="accent2">
                    <a:lumMod val="75000"/>
                  </a:schemeClr>
                </a:solidFill>
              </a:rPr>
              <a:t>متطلبات التنظيم المحاسبي: </a:t>
            </a:r>
          </a:p>
          <a:p>
            <a:pPr lvl="2" algn="justLow"/>
            <a:r>
              <a:rPr lang="ar-SA" sz="17600" dirty="0" smtClean="0"/>
              <a:t>        </a:t>
            </a:r>
            <a:r>
              <a:rPr lang="ar-SA" sz="17600" b="1" dirty="0" smtClean="0">
                <a:solidFill>
                  <a:schemeClr val="tx2">
                    <a:lumMod val="60000"/>
                    <a:lumOff val="40000"/>
                  </a:schemeClr>
                </a:solidFill>
              </a:rPr>
              <a:t>توفير سجل شامل للأعمال السابقة والأحوال المالية السائدة في وقت التنفيذ. </a:t>
            </a:r>
          </a:p>
          <a:p>
            <a:pPr lvl="2" algn="justLow">
              <a:buFont typeface="Wingdings" pitchFamily="2" charset="2"/>
              <a:buChar char="v"/>
            </a:pPr>
            <a:r>
              <a:rPr lang="ar-SA" sz="17600" b="1" dirty="0" smtClean="0">
                <a:solidFill>
                  <a:schemeClr val="accent2">
                    <a:lumMod val="75000"/>
                  </a:schemeClr>
                </a:solidFill>
              </a:rPr>
              <a:t> </a:t>
            </a:r>
            <a:r>
              <a:rPr lang="ar-SA" sz="17600" b="1" u="sng" dirty="0" smtClean="0">
                <a:solidFill>
                  <a:schemeClr val="accent2">
                    <a:lumMod val="75000"/>
                  </a:schemeClr>
                </a:solidFill>
              </a:rPr>
              <a:t>تنظيم المعلومات: </a:t>
            </a:r>
          </a:p>
          <a:p>
            <a:pPr lvl="2" algn="justLow"/>
            <a:r>
              <a:rPr lang="ar-SA" sz="17600" dirty="0" smtClean="0"/>
              <a:t>          </a:t>
            </a:r>
            <a:r>
              <a:rPr lang="ar-SA" sz="17600" b="1" dirty="0" smtClean="0">
                <a:solidFill>
                  <a:schemeClr val="tx2">
                    <a:lumMod val="60000"/>
                    <a:lumOff val="40000"/>
                  </a:schemeClr>
                </a:solidFill>
              </a:rPr>
              <a:t>تجميع المعلومات في صورتها الأولية ومعالجتها وتخزينها. </a:t>
            </a:r>
            <a:endParaRPr lang="en-US" sz="17600" b="1" dirty="0" smtClean="0">
              <a:solidFill>
                <a:schemeClr val="tx2">
                  <a:lumMod val="60000"/>
                  <a:lumOff val="40000"/>
                </a:schemeClr>
              </a:solidFill>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642918"/>
            <a:ext cx="8501122" cy="5929354"/>
          </a:xfrm>
        </p:spPr>
        <p:txBody>
          <a:bodyPr>
            <a:normAutofit fontScale="25000" lnSpcReduction="20000"/>
          </a:bodyPr>
          <a:lstStyle/>
          <a:p>
            <a:pPr lvl="2" algn="justLow">
              <a:buFont typeface="Wingdings" pitchFamily="2" charset="2"/>
              <a:buChar char="v"/>
            </a:pPr>
            <a:r>
              <a:rPr lang="ar-SA" sz="17600" b="1" u="sng" dirty="0" smtClean="0">
                <a:solidFill>
                  <a:schemeClr val="accent2">
                    <a:lumMod val="75000"/>
                  </a:schemeClr>
                </a:solidFill>
              </a:rPr>
              <a:t>التحليل المالي: </a:t>
            </a:r>
          </a:p>
          <a:p>
            <a:pPr lvl="2" algn="justLow"/>
            <a:r>
              <a:rPr lang="ar-SA" sz="14400" dirty="0" smtClean="0"/>
              <a:t>           </a:t>
            </a:r>
            <a:r>
              <a:rPr lang="ar-SA" sz="17600" b="1" dirty="0" smtClean="0">
                <a:solidFill>
                  <a:schemeClr val="tx2">
                    <a:lumMod val="60000"/>
                    <a:lumOff val="40000"/>
                  </a:schemeClr>
                </a:solidFill>
              </a:rPr>
              <a:t>للتأكد من مدى استفادة الوحدة المحلية من مواردها الذاتية والخارجية.</a:t>
            </a:r>
          </a:p>
          <a:p>
            <a:pPr lvl="2" algn="justLow">
              <a:buFont typeface="Wingdings" pitchFamily="2" charset="2"/>
              <a:buChar char="v"/>
            </a:pPr>
            <a:r>
              <a:rPr lang="ar-SA" sz="17600" b="1" u="sng" dirty="0" smtClean="0">
                <a:solidFill>
                  <a:schemeClr val="accent2">
                    <a:lumMod val="75000"/>
                  </a:schemeClr>
                </a:solidFill>
              </a:rPr>
              <a:t>الموازنة المحلية: </a:t>
            </a:r>
          </a:p>
          <a:p>
            <a:pPr lvl="2" algn="justLow"/>
            <a:r>
              <a:rPr lang="ar-SA" sz="14400" dirty="0" smtClean="0"/>
              <a:t>          </a:t>
            </a:r>
            <a:r>
              <a:rPr lang="ar-SA" sz="17600" b="1" dirty="0" smtClean="0">
                <a:solidFill>
                  <a:schemeClr val="tx2">
                    <a:lumMod val="60000"/>
                    <a:lumOff val="40000"/>
                  </a:schemeClr>
                </a:solidFill>
              </a:rPr>
              <a:t> تعتبر ترجمة للسياسات المالية في صورة برامج وتستخدم لمراقبة النشاطات المحلية عن طريق التنبؤ بمستوى كل نشاط فيها بدقة وتحويل هذه التقديرات على قيم مالية.</a:t>
            </a:r>
            <a:endParaRPr lang="en-US" sz="17600" b="1" dirty="0" smtClean="0">
              <a:solidFill>
                <a:schemeClr val="tx2">
                  <a:lumMod val="60000"/>
                  <a:lumOff val="40000"/>
                </a:schemeClr>
              </a:solidFill>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1500174"/>
            <a:ext cx="8501122" cy="5072098"/>
          </a:xfrm>
        </p:spPr>
        <p:txBody>
          <a:bodyPr>
            <a:normAutofit fontScale="25000" lnSpcReduction="20000"/>
          </a:bodyPr>
          <a:lstStyle/>
          <a:p>
            <a:pPr algn="justLow"/>
            <a:r>
              <a:rPr lang="ar-SA" sz="17600" b="1" u="sng" dirty="0" smtClean="0">
                <a:solidFill>
                  <a:schemeClr val="accent2">
                    <a:lumMod val="60000"/>
                    <a:lumOff val="40000"/>
                  </a:schemeClr>
                </a:solidFill>
              </a:rPr>
              <a:t>ثالثاً :</a:t>
            </a:r>
            <a:r>
              <a:rPr lang="ar-SA" sz="17600" b="1" u="sng" dirty="0" smtClean="0">
                <a:solidFill>
                  <a:schemeClr val="bg2">
                    <a:lumMod val="50000"/>
                  </a:schemeClr>
                </a:solidFill>
              </a:rPr>
              <a:t>متطلبات خاصة بالرقابة المالية على أداء الوحدات المحلية للتأكد من أن حركة الموال تسير وفقاً لما هو مخطط لها، وللتأكد من أن الانحرافات أو الاختلافات بين الخطط وما حدث فعلاً يمكن التحكم فيه ومعالجته</a:t>
            </a:r>
            <a:r>
              <a:rPr lang="ar-SA" sz="17600" dirty="0" smtClean="0">
                <a:cs typeface="PT Bold Heading" pitchFamily="2" charset="-78"/>
              </a:rPr>
              <a:t>.</a:t>
            </a:r>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1414"/>
            <a:ext cx="7772400" cy="1500198"/>
          </a:xfrm>
        </p:spPr>
        <p:txBody>
          <a:bodyPr>
            <a:normAutofit fontScale="90000"/>
          </a:bodyPr>
          <a:lstStyle/>
          <a:p>
            <a:r>
              <a:rPr lang="ar-SA" sz="5400" b="1" dirty="0" smtClean="0">
                <a:solidFill>
                  <a:srgbClr val="C00000"/>
                </a:solidFill>
                <a:cs typeface="+mn-cs"/>
              </a:rPr>
              <a:t>مصادر التمويل المحلي</a:t>
            </a:r>
            <a:r>
              <a:rPr lang="en-US" sz="4000" b="1" dirty="0" smtClean="0">
                <a:solidFill>
                  <a:srgbClr val="C00000"/>
                </a:solidFill>
                <a:cs typeface="+mn-cs"/>
              </a:rPr>
              <a:t/>
            </a:r>
            <a:br>
              <a:rPr lang="en-US" sz="4000" b="1" dirty="0" smtClean="0">
                <a:solidFill>
                  <a:srgbClr val="C00000"/>
                </a:solidFill>
                <a:cs typeface="+mn-cs"/>
              </a:rPr>
            </a:br>
            <a:r>
              <a:rPr lang="ar-SA" sz="4000" b="1" dirty="0" smtClean="0">
                <a:solidFill>
                  <a:srgbClr val="C00000"/>
                </a:solidFill>
                <a:cs typeface="+mn-cs"/>
              </a:rPr>
              <a:t>:</a:t>
            </a:r>
            <a:endParaRPr lang="en-US" sz="4000" b="1" dirty="0">
              <a:solidFill>
                <a:srgbClr val="C00000"/>
              </a:solidFill>
              <a:cs typeface="+mn-cs"/>
            </a:endParaRPr>
          </a:p>
        </p:txBody>
      </p:sp>
      <p:sp>
        <p:nvSpPr>
          <p:cNvPr id="3" name="عنوان فرعي 2"/>
          <p:cNvSpPr>
            <a:spLocks noGrp="1"/>
          </p:cNvSpPr>
          <p:nvPr>
            <p:ph type="subTitle" idx="1"/>
          </p:nvPr>
        </p:nvSpPr>
        <p:spPr>
          <a:xfrm>
            <a:off x="357158" y="1071546"/>
            <a:ext cx="8501122" cy="5429288"/>
          </a:xfrm>
        </p:spPr>
        <p:txBody>
          <a:bodyPr>
            <a:normAutofit fontScale="25000" lnSpcReduction="20000"/>
          </a:bodyPr>
          <a:lstStyle/>
          <a:p>
            <a:pPr algn="justLow"/>
            <a:r>
              <a:rPr lang="ar-SA" sz="12800" dirty="0" smtClean="0">
                <a:solidFill>
                  <a:schemeClr val="tx2">
                    <a:lumMod val="60000"/>
                    <a:lumOff val="40000"/>
                  </a:schemeClr>
                </a:solidFill>
                <a:cs typeface="PT Bold Heading" pitchFamily="2" charset="-78"/>
              </a:rPr>
              <a:t>يمكن حصر الموارد المالية للوحدات المحلية في خمس مصادر رئيسية: </a:t>
            </a:r>
          </a:p>
          <a:p>
            <a:pPr algn="justLow"/>
            <a:r>
              <a:rPr lang="ar-SA" sz="12800" dirty="0" smtClean="0">
                <a:solidFill>
                  <a:schemeClr val="tx2">
                    <a:lumMod val="60000"/>
                    <a:lumOff val="40000"/>
                  </a:schemeClr>
                </a:solidFill>
                <a:cs typeface="PT Bold Heading" pitchFamily="2" charset="-78"/>
              </a:rPr>
              <a:t>1-إيرادات ذاتية للوحدة المحلية :</a:t>
            </a:r>
          </a:p>
          <a:p>
            <a:pPr lvl="0" algn="r">
              <a:buFont typeface="Wingdings" pitchFamily="2" charset="2"/>
              <a:buChar char="q"/>
            </a:pPr>
            <a:r>
              <a:rPr lang="ar-SA" sz="14400" b="1" dirty="0" smtClean="0">
                <a:solidFill>
                  <a:schemeClr val="accent3">
                    <a:lumMod val="75000"/>
                  </a:schemeClr>
                </a:solidFill>
              </a:rPr>
              <a:t>الضرائب .</a:t>
            </a:r>
            <a:endParaRPr lang="en-US" sz="14400" b="1" dirty="0" smtClean="0">
              <a:solidFill>
                <a:schemeClr val="accent3">
                  <a:lumMod val="75000"/>
                </a:schemeClr>
              </a:solidFill>
            </a:endParaRPr>
          </a:p>
          <a:p>
            <a:pPr lvl="0" algn="r">
              <a:buFont typeface="Wingdings" pitchFamily="2" charset="2"/>
              <a:buChar char="q"/>
            </a:pPr>
            <a:r>
              <a:rPr lang="ar-SA" sz="14400" b="1" dirty="0" smtClean="0">
                <a:solidFill>
                  <a:schemeClr val="accent3">
                    <a:lumMod val="75000"/>
                  </a:schemeClr>
                </a:solidFill>
              </a:rPr>
              <a:t>الرسوم  . </a:t>
            </a:r>
            <a:endParaRPr lang="en-US" sz="14400" b="1" dirty="0" smtClean="0">
              <a:solidFill>
                <a:schemeClr val="accent3">
                  <a:lumMod val="75000"/>
                </a:schemeClr>
              </a:solidFill>
            </a:endParaRPr>
          </a:p>
          <a:p>
            <a:pPr lvl="0" algn="r">
              <a:buFont typeface="Wingdings" pitchFamily="2" charset="2"/>
              <a:buChar char="q"/>
            </a:pPr>
            <a:r>
              <a:rPr lang="ar-SA" sz="14400" b="1" dirty="0" smtClean="0">
                <a:solidFill>
                  <a:schemeClr val="accent3">
                    <a:lumMod val="75000"/>
                  </a:schemeClr>
                </a:solidFill>
              </a:rPr>
              <a:t>الإيرادات الاستغلالية .</a:t>
            </a:r>
          </a:p>
          <a:p>
            <a:pPr lvl="0" algn="r"/>
            <a:r>
              <a:rPr lang="ar-SA" sz="15200" b="1" dirty="0" smtClean="0">
                <a:solidFill>
                  <a:schemeClr val="tx2">
                    <a:lumMod val="60000"/>
                    <a:lumOff val="40000"/>
                  </a:schemeClr>
                </a:solidFill>
                <a:cs typeface="PT Bold Heading" pitchFamily="2" charset="-78"/>
              </a:rPr>
              <a:t>2-موارد خارجية :</a:t>
            </a:r>
          </a:p>
          <a:p>
            <a:pPr algn="r">
              <a:buFont typeface="Wingdings" pitchFamily="2" charset="2"/>
              <a:buChar char="q"/>
            </a:pPr>
            <a:r>
              <a:rPr lang="ar-SA" sz="12800" b="1" dirty="0" smtClean="0">
                <a:solidFill>
                  <a:schemeClr val="accent3">
                    <a:lumMod val="75000"/>
                  </a:schemeClr>
                </a:solidFill>
              </a:rPr>
              <a:t>القروض.</a:t>
            </a:r>
          </a:p>
          <a:p>
            <a:pPr algn="r">
              <a:buFont typeface="Wingdings" pitchFamily="2" charset="2"/>
              <a:buChar char="q"/>
            </a:pPr>
            <a:r>
              <a:rPr lang="ar-SA" sz="12800" b="1" dirty="0" smtClean="0">
                <a:solidFill>
                  <a:schemeClr val="accent3">
                    <a:lumMod val="75000"/>
                  </a:schemeClr>
                </a:solidFill>
              </a:rPr>
              <a:t> الإعانات .</a:t>
            </a:r>
            <a:endParaRPr lang="en-US" sz="12800" b="1" dirty="0" smtClean="0">
              <a:solidFill>
                <a:schemeClr val="accent3">
                  <a:lumMod val="75000"/>
                </a:schemeClr>
              </a:solidFill>
            </a:endParaRPr>
          </a:p>
          <a:p>
            <a:pPr algn="r">
              <a:buFont typeface="Wingdings" pitchFamily="2" charset="2"/>
              <a:buChar char="q"/>
            </a:pPr>
            <a:r>
              <a:rPr lang="ar-SA" sz="12800" b="1" dirty="0" smtClean="0">
                <a:solidFill>
                  <a:schemeClr val="accent3">
                    <a:lumMod val="75000"/>
                  </a:schemeClr>
                </a:solidFill>
              </a:rPr>
              <a:t> الوصايا.</a:t>
            </a:r>
            <a:endParaRPr lang="en-US" sz="12800" b="1" dirty="0" smtClean="0">
              <a:solidFill>
                <a:schemeClr val="accent3">
                  <a:lumMod val="75000"/>
                </a:schemeClr>
              </a:solidFill>
            </a:endParaRPr>
          </a:p>
          <a:p>
            <a:pPr lvl="0" algn="r"/>
            <a:r>
              <a:rPr lang="ar-SA" sz="16000" dirty="0" smtClean="0"/>
              <a:t>                 </a:t>
            </a:r>
            <a:endParaRPr lang="en-US" sz="16000" b="1" u="sng" dirty="0" smtClean="0">
              <a:solidFill>
                <a:schemeClr val="tx1"/>
              </a:solidFill>
              <a:latin typeface="+mj-lt"/>
              <a:ea typeface="+mj-ea"/>
              <a:cs typeface="+mj-cs"/>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01122" cy="6072230"/>
          </a:xfrm>
        </p:spPr>
        <p:txBody>
          <a:bodyPr>
            <a:normAutofit fontScale="25000" lnSpcReduction="20000"/>
          </a:bodyPr>
          <a:lstStyle/>
          <a:p>
            <a:pPr algn="justLow"/>
            <a:r>
              <a:rPr lang="ar-SA" sz="14400" u="sng" dirty="0" smtClean="0">
                <a:solidFill>
                  <a:schemeClr val="accent3">
                    <a:lumMod val="75000"/>
                  </a:schemeClr>
                </a:solidFill>
                <a:cs typeface="PT Bold Heading" pitchFamily="2" charset="-78"/>
              </a:rPr>
              <a:t>أولاً : الضرائب المحلية :</a:t>
            </a:r>
          </a:p>
          <a:p>
            <a:pPr algn="justLow"/>
            <a:r>
              <a:rPr lang="ar-SA" sz="14400" dirty="0" smtClean="0">
                <a:cs typeface="PT Bold Heading" pitchFamily="2" charset="-78"/>
              </a:rPr>
              <a:t>      </a:t>
            </a:r>
            <a:r>
              <a:rPr lang="ar-SA" sz="16000" b="1" dirty="0" smtClean="0">
                <a:solidFill>
                  <a:schemeClr val="accent1">
                    <a:lumMod val="75000"/>
                  </a:schemeClr>
                </a:solidFill>
              </a:rPr>
              <a:t>الضرائب المحلية هي أسلوب قانوني لتوزيع الأعباء العامة سنوياً بين أعضاء الوحدة المحلية كل حسب طاقته بصرف النظر عن المنافع التي تعود عليهم شخصياً من وراء الخدمات التي تقدمها السلطة المحلية.</a:t>
            </a:r>
            <a:endParaRPr lang="en-US" sz="16000" b="1" dirty="0" smtClean="0">
              <a:solidFill>
                <a:schemeClr val="accent1">
                  <a:lumMod val="75000"/>
                </a:schemeClr>
              </a:solidFill>
            </a:endParaRPr>
          </a:p>
          <a:p>
            <a:pPr algn="justLow"/>
            <a:endParaRPr lang="ar-SA" sz="7200" u="sng" dirty="0" smtClean="0">
              <a:solidFill>
                <a:schemeClr val="accent2">
                  <a:lumMod val="60000"/>
                  <a:lumOff val="40000"/>
                </a:schemeClr>
              </a:solidFill>
              <a:cs typeface="PT Bold Heading" pitchFamily="2" charset="-78"/>
            </a:endParaRPr>
          </a:p>
          <a:p>
            <a:pPr algn="justLow"/>
            <a:r>
              <a:rPr lang="ar-SA" sz="12800" u="sng" dirty="0" smtClean="0">
                <a:solidFill>
                  <a:schemeClr val="accent2">
                    <a:lumMod val="60000"/>
                    <a:lumOff val="40000"/>
                  </a:schemeClr>
                </a:solidFill>
                <a:cs typeface="PT Bold Heading" pitchFamily="2" charset="-78"/>
              </a:rPr>
              <a:t>تعريف الضريبة المحلية :</a:t>
            </a:r>
          </a:p>
          <a:p>
            <a:pPr algn="justLow"/>
            <a:r>
              <a:rPr lang="ar-SA" sz="12000" dirty="0" smtClean="0"/>
              <a:t>        </a:t>
            </a:r>
            <a:r>
              <a:rPr lang="ar-SA" sz="16000" b="1" dirty="0" smtClean="0">
                <a:solidFill>
                  <a:schemeClr val="accent5">
                    <a:lumMod val="60000"/>
                    <a:lumOff val="40000"/>
                  </a:schemeClr>
                </a:solidFill>
              </a:rPr>
              <a:t>هي مبلغ من المال تتقاضاه الوحدة المحلية جبراً من مواطنيها دون أي مقابل خاص على أن تخصص حصيلة هذه المبالغ لأداء خدمات عامة. </a:t>
            </a:r>
            <a:endParaRPr lang="ar-SA" sz="14400" b="1" dirty="0" smtClean="0">
              <a:solidFill>
                <a:schemeClr val="accent5">
                  <a:lumMod val="60000"/>
                  <a:lumOff val="40000"/>
                </a:schemeClr>
              </a:solidFill>
            </a:endParaRPr>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714356"/>
            <a:ext cx="8501122" cy="5857916"/>
          </a:xfrm>
        </p:spPr>
        <p:txBody>
          <a:bodyPr>
            <a:normAutofit fontScale="25000" lnSpcReduction="20000"/>
          </a:bodyPr>
          <a:lstStyle/>
          <a:p>
            <a:pPr algn="justLow"/>
            <a:r>
              <a:rPr lang="ar-SA" sz="14400" dirty="0" smtClean="0">
                <a:solidFill>
                  <a:srgbClr val="00B050"/>
                </a:solidFill>
                <a:cs typeface="PT Bold Heading" pitchFamily="2" charset="-78"/>
              </a:rPr>
              <a:t>ما هي المزايا التي يمكن تحقيقها من فرض الضرائب المحلية؟</a:t>
            </a:r>
            <a:endParaRPr lang="en-US" sz="14400" dirty="0" smtClean="0">
              <a:solidFill>
                <a:srgbClr val="00B050"/>
              </a:solidFill>
              <a:cs typeface="PT Bold Heading" pitchFamily="2" charset="-78"/>
            </a:endParaRPr>
          </a:p>
          <a:p>
            <a:pPr lvl="0" algn="justLow"/>
            <a:r>
              <a:rPr lang="ar-SA" sz="17600" dirty="0" smtClean="0"/>
              <a:t>       </a:t>
            </a:r>
            <a:r>
              <a:rPr lang="ar-SA" sz="17600" b="1" dirty="0" smtClean="0">
                <a:solidFill>
                  <a:schemeClr val="tx2">
                    <a:lumMod val="60000"/>
                    <a:lumOff val="40000"/>
                  </a:schemeClr>
                </a:solidFill>
              </a:rPr>
              <a:t>1- يؤدي فرض الضريبة إلى تعميق مفهوم الديمقراطية لدى أعضاء المجلس المحلي بسبب ارتباط عنصر التكليف بأداء الضرائب بحق التمثيل (وذلك إذا تم تفعيل هذا الحق) حتى يكون للمولين رأي في الطريقة التي تصرف بها أموالهم. هذه المسئولية تجعلهم:</a:t>
            </a:r>
            <a:endParaRPr lang="en-US" sz="17600" b="1" dirty="0" smtClean="0">
              <a:solidFill>
                <a:schemeClr val="tx2">
                  <a:lumMod val="60000"/>
                  <a:lumOff val="40000"/>
                </a:schemeClr>
              </a:solidFill>
            </a:endParaRPr>
          </a:p>
          <a:p>
            <a:pPr algn="justLow"/>
            <a:endParaRPr lang="ar-SA" sz="19200" dirty="0" smtClean="0"/>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1500174"/>
            <a:ext cx="8501122" cy="5072098"/>
          </a:xfrm>
        </p:spPr>
        <p:txBody>
          <a:bodyPr>
            <a:normAutofit fontScale="25000" lnSpcReduction="20000"/>
          </a:bodyPr>
          <a:lstStyle/>
          <a:p>
            <a:pPr algn="justLow">
              <a:buFont typeface="Wingdings" pitchFamily="2" charset="2"/>
              <a:buChar char="q"/>
            </a:pPr>
            <a:r>
              <a:rPr lang="ar-SA" sz="19200" b="1" dirty="0" smtClean="0">
                <a:solidFill>
                  <a:schemeClr val="accent5">
                    <a:lumMod val="75000"/>
                  </a:schemeClr>
                </a:solidFill>
              </a:rPr>
              <a:t>يدققون في اختيار أصلح العناصر التي تحسن التعبير عن آرائهم ، وتكون أمينة على إنفاق الأموال التي تخرج من جيوبهم.</a:t>
            </a:r>
          </a:p>
          <a:p>
            <a:pPr algn="justLow"/>
            <a:endParaRPr lang="ar-SA" sz="19200" dirty="0" smtClean="0">
              <a:solidFill>
                <a:schemeClr val="accent5">
                  <a:lumMod val="75000"/>
                </a:schemeClr>
              </a:solidFill>
            </a:endParaRPr>
          </a:p>
          <a:p>
            <a:pPr marL="0" lvl="1" algn="justLow">
              <a:buFont typeface="Wingdings" pitchFamily="2" charset="2"/>
              <a:buChar char="q"/>
            </a:pPr>
            <a:r>
              <a:rPr lang="ar-SA" sz="19200" b="1" dirty="0" smtClean="0">
                <a:solidFill>
                  <a:schemeClr val="accent5">
                    <a:lumMod val="75000"/>
                  </a:schemeClr>
                </a:solidFill>
              </a:rPr>
              <a:t> تدفعهم على إحكام الرقابة على أعمال المجلس وتتبع نشاطه.</a:t>
            </a:r>
            <a:endParaRPr lang="en-US" sz="19200" b="1" dirty="0" smtClean="0">
              <a:solidFill>
                <a:schemeClr val="accent5">
                  <a:lumMod val="75000"/>
                </a:schemeClr>
              </a:solidFill>
            </a:endParaRPr>
          </a:p>
          <a:p>
            <a:pPr algn="r"/>
            <a:r>
              <a:rPr lang="ar-SA" sz="16000" dirty="0" smtClean="0"/>
              <a:t>            </a:t>
            </a:r>
            <a:endParaRPr lang="en-US" sz="16000" dirty="0" smtClean="0"/>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928670"/>
            <a:ext cx="8501122" cy="5643602"/>
          </a:xfrm>
        </p:spPr>
        <p:txBody>
          <a:bodyPr>
            <a:normAutofit fontScale="25000" lnSpcReduction="20000"/>
          </a:bodyPr>
          <a:lstStyle/>
          <a:p>
            <a:pPr lvl="0" algn="justLow"/>
            <a:r>
              <a:rPr lang="ar-SA" sz="17600" dirty="0" smtClean="0"/>
              <a:t>    </a:t>
            </a:r>
            <a:r>
              <a:rPr lang="ar-SA" sz="17600" b="1" dirty="0" smtClean="0">
                <a:solidFill>
                  <a:schemeClr val="tx2">
                    <a:lumMod val="60000"/>
                    <a:lumOff val="40000"/>
                  </a:schemeClr>
                </a:solidFill>
              </a:rPr>
              <a:t>2- إثارة شعور الأهالي بالمسئولية حيث أن الجمهور بوجه عام يحكم على الخدمات بمقارنة مستواها بمقدار ما يتحمله من أعباء مالية، كما أن أي ارتفاع ولو طفيف في سعر الضربة يجعل الأهالي يتساءلون عن ما سوف يحصلون عليه من خدمات إضافية مقابل هذه الزيادة حيث أن مصروفات السلطات المحلية توجه إلى الخدمات التي تؤثر على جميع الأفراد تقريباً.</a:t>
            </a:r>
            <a:endParaRPr lang="en-US" sz="17600" b="1" dirty="0" smtClean="0">
              <a:solidFill>
                <a:schemeClr val="tx2">
                  <a:lumMod val="60000"/>
                  <a:lumOff val="40000"/>
                </a:schemeClr>
              </a:solidFill>
            </a:endParaRPr>
          </a:p>
          <a:p>
            <a:pPr algn="justLow"/>
            <a:endParaRPr lang="en-US" sz="17600" dirty="0" smtClean="0"/>
          </a:p>
          <a:p>
            <a:pPr algn="justLow"/>
            <a:endParaRPr lang="ar-SA" sz="19200" dirty="0" smtClean="0"/>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428604"/>
            <a:ext cx="8501122" cy="5786478"/>
          </a:xfrm>
        </p:spPr>
        <p:txBody>
          <a:bodyPr>
            <a:normAutofit fontScale="25000" lnSpcReduction="20000"/>
          </a:bodyPr>
          <a:lstStyle/>
          <a:p>
            <a:pPr algn="justLow"/>
            <a:r>
              <a:rPr lang="ar-SA" sz="14400" dirty="0" smtClean="0">
                <a:cs typeface="PT Bold Heading" pitchFamily="2" charset="-78"/>
              </a:rPr>
              <a:t>الطرق التي تقسم بها الإيرادات الضريبية بين الحكومة المركزية والوحدات المحلية: </a:t>
            </a:r>
            <a:endParaRPr lang="en-US" sz="14400" dirty="0" smtClean="0">
              <a:cs typeface="PT Bold Heading" pitchFamily="2" charset="-78"/>
            </a:endParaRPr>
          </a:p>
          <a:p>
            <a:pPr algn="justLow"/>
            <a:r>
              <a:rPr lang="ar-SA" sz="4400" dirty="0" smtClean="0"/>
              <a:t>     </a:t>
            </a:r>
            <a:endParaRPr lang="en-US" sz="8000" dirty="0" smtClean="0"/>
          </a:p>
          <a:p>
            <a:pPr algn="justLow"/>
            <a:endParaRPr lang="ar-SA" sz="19200" dirty="0" smtClean="0"/>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graphicFrame>
        <p:nvGraphicFramePr>
          <p:cNvPr id="4" name="جدول 3"/>
          <p:cNvGraphicFramePr>
            <a:graphicFrameLocks noGrp="1"/>
          </p:cNvGraphicFramePr>
          <p:nvPr/>
        </p:nvGraphicFramePr>
        <p:xfrm>
          <a:off x="714348" y="1666701"/>
          <a:ext cx="7786742" cy="4762695"/>
        </p:xfrm>
        <a:graphic>
          <a:graphicData uri="http://schemas.openxmlformats.org/drawingml/2006/table">
            <a:tbl>
              <a:tblPr rtl="1" firstRow="1" bandRow="1">
                <a:tableStyleId>{3C2FFA5D-87B4-456A-9821-1D502468CF0F}</a:tableStyleId>
              </a:tblPr>
              <a:tblGrid>
                <a:gridCol w="3893371"/>
                <a:gridCol w="3893371"/>
              </a:tblGrid>
              <a:tr h="1772961">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400" b="1" kern="1200" dirty="0" smtClean="0"/>
                        <a:t>أن تفرض لصالح الوحدات المحلية نسبة معينة على بعض الضرائب المركزية أم المستقطعة منها. </a:t>
                      </a:r>
                      <a:endParaRPr lang="en-US" sz="2400" b="1" kern="1200" dirty="0" smtClean="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400" kern="1200" dirty="0" smtClean="0"/>
                        <a:t>تقوم الحكومة المركزية بفرضها وجبايتها ووضعها تحت تصرف الوحدات المحلية.</a:t>
                      </a:r>
                      <a:endParaRPr lang="en-US" sz="2400" kern="1200" dirty="0" smtClean="0"/>
                    </a:p>
                  </a:txBody>
                  <a:tcPr/>
                </a:tc>
              </a:tr>
              <a:tr h="1435254">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400" b="1" kern="1200" dirty="0" smtClean="0"/>
                        <a:t>المشاركة الضريبية.</a:t>
                      </a:r>
                      <a:endParaRPr lang="en-US" sz="2400" b="1" kern="1200" dirty="0" smtClean="0"/>
                    </a:p>
                    <a:p>
                      <a:pPr rtl="1"/>
                      <a:endParaRPr lang="ar-SA" sz="24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400" b="1" kern="1200" dirty="0" smtClean="0"/>
                        <a:t>تقتسم كل من الحكومة المركزية والوحدات الضرائب التي تجبي من الإقليم المحلي. </a:t>
                      </a:r>
                      <a:endParaRPr lang="en-US" sz="2400" b="1" kern="1200" dirty="0" smtClean="0"/>
                    </a:p>
                    <a:p>
                      <a:pPr rtl="1"/>
                      <a:endParaRPr lang="ar-SA" sz="2400" b="1" dirty="0"/>
                    </a:p>
                  </a:txBody>
                  <a:tcPr/>
                </a:tc>
              </a:tr>
              <a:tr h="1435254">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400" b="1" kern="1200" dirty="0" smtClean="0"/>
                        <a:t>تقوم الوحدات المحلية ذاتها بفرضها وتحصيل الضريبة التي تراها مناسبة .</a:t>
                      </a:r>
                      <a:endParaRPr lang="en-US" sz="2400" b="1" kern="1200" dirty="0" smtClean="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400" b="1" kern="1200" dirty="0" smtClean="0"/>
                        <a:t>لا تتدخل الحكومة المركزية. </a:t>
                      </a:r>
                      <a:endParaRPr lang="en-US" sz="2400" b="1" kern="1200" dirty="0" smtClean="0"/>
                    </a:p>
                    <a:p>
                      <a:pPr rtl="1"/>
                      <a:endParaRPr lang="ar-SA" sz="2400" b="1"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8"/>
            <a:ext cx="7772400" cy="1214445"/>
          </a:xfrm>
        </p:spPr>
        <p:txBody>
          <a:bodyPr>
            <a:normAutofit fontScale="90000"/>
          </a:bodyPr>
          <a:lstStyle/>
          <a:p>
            <a:pPr algn="r"/>
            <a:r>
              <a:rPr lang="ar-SA" b="1" dirty="0" smtClean="0">
                <a:solidFill>
                  <a:schemeClr val="accent6"/>
                </a:solidFill>
              </a:rPr>
              <a:t>أدى تطور وظائف الدولة إلى بزوغ اللامركزية وعدم التركيز الإداري.</a:t>
            </a:r>
            <a:endParaRPr lang="en-US" dirty="0">
              <a:solidFill>
                <a:schemeClr val="accent6"/>
              </a:solidFill>
            </a:endParaRPr>
          </a:p>
        </p:txBody>
      </p:sp>
      <p:sp>
        <p:nvSpPr>
          <p:cNvPr id="3" name="عنوان فرعي 2"/>
          <p:cNvSpPr>
            <a:spLocks noGrp="1"/>
          </p:cNvSpPr>
          <p:nvPr>
            <p:ph type="subTitle" idx="1"/>
          </p:nvPr>
        </p:nvSpPr>
        <p:spPr>
          <a:xfrm>
            <a:off x="285720" y="1500174"/>
            <a:ext cx="8286808" cy="4714908"/>
          </a:xfrm>
        </p:spPr>
        <p:txBody>
          <a:bodyPr>
            <a:normAutofit fontScale="47500" lnSpcReduction="20000"/>
          </a:bodyPr>
          <a:lstStyle/>
          <a:p>
            <a:pPr algn="r"/>
            <a:r>
              <a:rPr lang="ar-SA" sz="6500" b="1" u="sng" dirty="0" smtClean="0">
                <a:solidFill>
                  <a:schemeClr val="tx2">
                    <a:lumMod val="75000"/>
                  </a:schemeClr>
                </a:solidFill>
              </a:rPr>
              <a:t>صور المركزية الإدارية:</a:t>
            </a:r>
            <a:endParaRPr lang="en-US" sz="6500" b="1" u="sng" dirty="0" smtClean="0">
              <a:solidFill>
                <a:schemeClr val="tx2">
                  <a:lumMod val="75000"/>
                </a:schemeClr>
              </a:solidFill>
            </a:endParaRPr>
          </a:p>
          <a:p>
            <a:pPr lvl="0" algn="r"/>
            <a:endParaRPr lang="ar-SA" dirty="0" smtClean="0"/>
          </a:p>
          <a:p>
            <a:pPr algn="r">
              <a:buFont typeface="Wingdings" pitchFamily="2" charset="2"/>
              <a:buChar char="q"/>
            </a:pPr>
            <a:r>
              <a:rPr lang="ar-SA" sz="5900" dirty="0" smtClean="0"/>
              <a:t>  </a:t>
            </a:r>
            <a:r>
              <a:rPr lang="ar-SA" sz="5900" u="sng" dirty="0" smtClean="0">
                <a:solidFill>
                  <a:schemeClr val="tx2">
                    <a:lumMod val="60000"/>
                    <a:lumOff val="40000"/>
                  </a:schemeClr>
                </a:solidFill>
              </a:rPr>
              <a:t>الوزارية : </a:t>
            </a:r>
          </a:p>
          <a:p>
            <a:pPr algn="justLow"/>
            <a:r>
              <a:rPr lang="ar-SA" sz="5900" b="1" dirty="0" smtClean="0">
                <a:solidFill>
                  <a:schemeClr val="tx2"/>
                </a:solidFill>
                <a:cs typeface="PT Bold Dusky" pitchFamily="2" charset="-78"/>
              </a:rPr>
              <a:t>         </a:t>
            </a:r>
            <a:r>
              <a:rPr lang="ar-SA" sz="5900" b="1" dirty="0" smtClean="0">
                <a:solidFill>
                  <a:schemeClr val="tx2"/>
                </a:solidFill>
              </a:rPr>
              <a:t>تركيز سلطة البت النهائي في كل الأمور في يد الوزارات في العاصمة. </a:t>
            </a:r>
          </a:p>
          <a:p>
            <a:pPr algn="r"/>
            <a:endParaRPr lang="ar-SA" sz="2900" dirty="0" smtClean="0"/>
          </a:p>
          <a:p>
            <a:pPr lvl="0" algn="r">
              <a:buFont typeface="Wingdings" pitchFamily="2" charset="2"/>
              <a:buChar char="q"/>
            </a:pPr>
            <a:r>
              <a:rPr lang="ar-SA" sz="5900" u="sng" dirty="0" smtClean="0">
                <a:solidFill>
                  <a:schemeClr val="tx2">
                    <a:lumMod val="60000"/>
                    <a:lumOff val="40000"/>
                  </a:schemeClr>
                </a:solidFill>
              </a:rPr>
              <a:t>اللاوزارية </a:t>
            </a:r>
            <a:r>
              <a:rPr lang="ar-SA" sz="4500" u="sng" dirty="0" smtClean="0">
                <a:solidFill>
                  <a:schemeClr val="tx2">
                    <a:lumMod val="60000"/>
                    <a:lumOff val="40000"/>
                  </a:schemeClr>
                </a:solidFill>
              </a:rPr>
              <a:t>: </a:t>
            </a:r>
          </a:p>
          <a:p>
            <a:pPr lvl="0" algn="justLow"/>
            <a:r>
              <a:rPr lang="ar-SA" sz="5100" dirty="0" smtClean="0"/>
              <a:t>         </a:t>
            </a:r>
            <a:r>
              <a:rPr lang="ar-SA" sz="5900" b="1" dirty="0" smtClean="0">
                <a:solidFill>
                  <a:schemeClr val="tx2"/>
                </a:solidFill>
              </a:rPr>
              <a:t>ظهرت للحد من مركزية السلطة في الدولة المعاصرة عن طريق تفويض السلطة المركزية (الاوزارية) لجزء من اختصاصاتها إلى فروعها في الأقاليم المختلفة في الدولة لاتخاذ القرارات الإدارية نيابة عن الحكومة المركزية، ويطلق عليها أيضاً (إدارة الفروع –الإدارة الميدانية- اللامركزية البيروقراطية أو عدم التركيز الإداري) ، وهي في الواقع مقدمة لتطبيق اللامركزية الإدارية.</a:t>
            </a:r>
            <a:endParaRPr lang="en-US" sz="5100" b="1" dirty="0" smtClean="0">
              <a:solidFill>
                <a:schemeClr val="tx2"/>
              </a:solidFill>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571480"/>
            <a:ext cx="8643998" cy="6000792"/>
          </a:xfrm>
        </p:spPr>
        <p:txBody>
          <a:bodyPr>
            <a:normAutofit fontScale="25000" lnSpcReduction="20000"/>
          </a:bodyPr>
          <a:lstStyle/>
          <a:p>
            <a:pPr algn="justLow"/>
            <a:r>
              <a:rPr lang="ar-SA" sz="16000" u="sng" dirty="0" smtClean="0">
                <a:solidFill>
                  <a:schemeClr val="accent2">
                    <a:lumMod val="60000"/>
                    <a:lumOff val="40000"/>
                  </a:schemeClr>
                </a:solidFill>
                <a:cs typeface="PT Bold Heading" pitchFamily="2" charset="-78"/>
              </a:rPr>
              <a:t>أنواع الضرائب المحلية:</a:t>
            </a:r>
            <a:endParaRPr lang="en-US" sz="16000" u="sng" dirty="0" smtClean="0">
              <a:solidFill>
                <a:schemeClr val="accent2">
                  <a:lumMod val="60000"/>
                  <a:lumOff val="40000"/>
                </a:schemeClr>
              </a:solidFill>
              <a:cs typeface="PT Bold Heading" pitchFamily="2" charset="-78"/>
            </a:endParaRPr>
          </a:p>
          <a:p>
            <a:pPr lvl="0" algn="r">
              <a:buFont typeface="Wingdings" pitchFamily="2" charset="2"/>
              <a:buChar char="v"/>
            </a:pPr>
            <a:r>
              <a:rPr lang="ar-SA" sz="16000" b="1" dirty="0" smtClean="0">
                <a:solidFill>
                  <a:schemeClr val="accent3">
                    <a:lumMod val="75000"/>
                  </a:schemeClr>
                </a:solidFill>
              </a:rPr>
              <a:t>ضرائب المباني: </a:t>
            </a:r>
          </a:p>
          <a:p>
            <a:pPr lvl="0" algn="justLow"/>
            <a:r>
              <a:rPr lang="ar-SA" sz="16000" dirty="0" smtClean="0">
                <a:cs typeface="Simple Bold Jut Out" pitchFamily="2" charset="-78"/>
              </a:rPr>
              <a:t>     </a:t>
            </a:r>
            <a:r>
              <a:rPr lang="ar-SA" sz="14400" b="1" dirty="0" smtClean="0">
                <a:solidFill>
                  <a:schemeClr val="accent1">
                    <a:lumMod val="75000"/>
                  </a:schemeClr>
                </a:solidFill>
              </a:rPr>
              <a:t>تفرض على ملكية العقارات المبنية أو على مستأجريها.</a:t>
            </a:r>
            <a:r>
              <a:rPr lang="ar-SA" sz="14400" dirty="0" smtClean="0"/>
              <a:t> </a:t>
            </a:r>
            <a:endParaRPr lang="en-US" sz="14400" dirty="0" smtClean="0"/>
          </a:p>
          <a:p>
            <a:pPr algn="r">
              <a:buFont typeface="Wingdings" pitchFamily="2" charset="2"/>
              <a:buChar char="v"/>
            </a:pPr>
            <a:r>
              <a:rPr lang="ar-SA" sz="16000" b="1" dirty="0" smtClean="0">
                <a:solidFill>
                  <a:schemeClr val="accent3">
                    <a:lumMod val="75000"/>
                  </a:schemeClr>
                </a:solidFill>
              </a:rPr>
              <a:t>ضرائب الدخول : </a:t>
            </a:r>
          </a:p>
          <a:p>
            <a:pPr algn="justLow"/>
            <a:r>
              <a:rPr lang="ar-SA" sz="14400" dirty="0" smtClean="0"/>
              <a:t>      </a:t>
            </a:r>
            <a:r>
              <a:rPr lang="ar-SA" sz="14400" b="1" dirty="0" smtClean="0">
                <a:solidFill>
                  <a:schemeClr val="accent1">
                    <a:lumMod val="75000"/>
                  </a:schemeClr>
                </a:solidFill>
              </a:rPr>
              <a:t>تفرض على الأجور والمرتبات والأرباح التجارية والصناعية.</a:t>
            </a:r>
            <a:endParaRPr lang="en-US" sz="14400" b="1" dirty="0" smtClean="0">
              <a:solidFill>
                <a:schemeClr val="accent1">
                  <a:lumMod val="75000"/>
                </a:schemeClr>
              </a:solidFill>
            </a:endParaRPr>
          </a:p>
          <a:p>
            <a:pPr lvl="0" algn="r">
              <a:buFont typeface="Wingdings" pitchFamily="2" charset="2"/>
              <a:buChar char="v"/>
            </a:pPr>
            <a:r>
              <a:rPr lang="ar-SA" sz="16000" b="1" dirty="0" smtClean="0">
                <a:solidFill>
                  <a:schemeClr val="accent3">
                    <a:lumMod val="75000"/>
                  </a:schemeClr>
                </a:solidFill>
              </a:rPr>
              <a:t>الضرائب على بعض السلع : </a:t>
            </a:r>
          </a:p>
          <a:p>
            <a:pPr lvl="0" algn="justLow"/>
            <a:r>
              <a:rPr lang="ar-SA" sz="16000" dirty="0" smtClean="0">
                <a:cs typeface="Simple Bold Jut Out" pitchFamily="2" charset="-78"/>
              </a:rPr>
              <a:t>       </a:t>
            </a:r>
            <a:r>
              <a:rPr lang="ar-SA" sz="14400" b="1" dirty="0" smtClean="0">
                <a:solidFill>
                  <a:schemeClr val="accent1">
                    <a:lumMod val="75000"/>
                  </a:schemeClr>
                </a:solidFill>
              </a:rPr>
              <a:t>كالسيارات ووسائل النقل في في الأقاليم المحلية. </a:t>
            </a:r>
            <a:endParaRPr lang="en-US" sz="14400" b="1" dirty="0" smtClean="0">
              <a:solidFill>
                <a:schemeClr val="accent1">
                  <a:lumMod val="75000"/>
                </a:schemeClr>
              </a:solidFill>
            </a:endParaRPr>
          </a:p>
          <a:p>
            <a:pPr algn="justLow"/>
            <a:endParaRPr lang="en-US" sz="17600" dirty="0" smtClean="0"/>
          </a:p>
          <a:p>
            <a:pPr algn="justLow"/>
            <a:endParaRPr lang="ar-SA" sz="19200" dirty="0" smtClean="0"/>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857232"/>
            <a:ext cx="8643998" cy="5214974"/>
          </a:xfrm>
        </p:spPr>
        <p:txBody>
          <a:bodyPr>
            <a:normAutofit fontScale="25000" lnSpcReduction="20000"/>
          </a:bodyPr>
          <a:lstStyle/>
          <a:p>
            <a:pPr algn="r"/>
            <a:r>
              <a:rPr lang="ar-SA" sz="12800" dirty="0" smtClean="0">
                <a:solidFill>
                  <a:srgbClr val="00B050"/>
                </a:solidFill>
                <a:cs typeface="PT Bold Heading" pitchFamily="2" charset="-78"/>
              </a:rPr>
              <a:t>ما هي الخدمات التي تمول من حصيلة الضرائب؟</a:t>
            </a:r>
            <a:endParaRPr lang="en-US" sz="12800" dirty="0" smtClean="0">
              <a:solidFill>
                <a:srgbClr val="00B050"/>
              </a:solidFill>
              <a:cs typeface="PT Bold Heading" pitchFamily="2" charset="-78"/>
            </a:endParaRPr>
          </a:p>
          <a:p>
            <a:pPr algn="justLow"/>
            <a:r>
              <a:rPr lang="ar-SA" sz="14400" dirty="0" smtClean="0"/>
              <a:t>       </a:t>
            </a:r>
            <a:r>
              <a:rPr lang="ar-SA" sz="16000" b="1" dirty="0" smtClean="0">
                <a:solidFill>
                  <a:schemeClr val="tx2">
                    <a:lumMod val="60000"/>
                    <a:lumOff val="40000"/>
                  </a:schemeClr>
                </a:solidFill>
              </a:rPr>
              <a:t>عادة الخدمات التي تمول من حصيلة الضرائب هي الخدمات الضرورية لبقاء المجتمع وتقدمه (مثل الخدمات التعليمية والخدمات الصحية)، وهي خدمات يتعين أدائها للأهالي مهما ارتفعت تكاليفها، وبحكم ضرورة هذه الخدمات للأهالي يتعين على مجموع الأهالي مستفيدين وغير مستفيدين نحمل أعبائها كل تبع قدراته بالتالي هذه الخدمات تمول من حصيلة الضرائب المختلفة، فالضرائب </a:t>
            </a:r>
            <a:r>
              <a:rPr lang="ar-SA" sz="16000" b="1" dirty="0" err="1" smtClean="0">
                <a:solidFill>
                  <a:schemeClr val="tx2">
                    <a:lumMod val="60000"/>
                    <a:lumOff val="40000"/>
                  </a:schemeClr>
                </a:solidFill>
              </a:rPr>
              <a:t>تستأدي</a:t>
            </a:r>
            <a:r>
              <a:rPr lang="ar-SA" sz="16000" b="1" dirty="0" smtClean="0">
                <a:solidFill>
                  <a:schemeClr val="tx2">
                    <a:lumMod val="60000"/>
                    <a:lumOff val="40000"/>
                  </a:schemeClr>
                </a:solidFill>
              </a:rPr>
              <a:t> لتحقيق منفعة عامة. </a:t>
            </a:r>
            <a:endParaRPr lang="en-US" sz="16000" b="1" dirty="0" smtClean="0">
              <a:solidFill>
                <a:schemeClr val="tx2">
                  <a:lumMod val="60000"/>
                  <a:lumOff val="40000"/>
                </a:schemeClr>
              </a:solidFill>
            </a:endParaRPr>
          </a:p>
          <a:p>
            <a:pPr algn="justLow"/>
            <a:endParaRPr lang="en-US" sz="17600" dirty="0" smtClean="0"/>
          </a:p>
          <a:p>
            <a:pPr algn="justLow"/>
            <a:endParaRPr lang="ar-SA" sz="19200" dirty="0" smtClean="0"/>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428604"/>
            <a:ext cx="8501122" cy="6143668"/>
          </a:xfrm>
        </p:spPr>
        <p:txBody>
          <a:bodyPr>
            <a:normAutofit fontScale="25000" lnSpcReduction="20000"/>
          </a:bodyPr>
          <a:lstStyle/>
          <a:p>
            <a:pPr algn="justLow"/>
            <a:r>
              <a:rPr lang="ar-SA" sz="14400" u="sng" dirty="0" smtClean="0">
                <a:solidFill>
                  <a:schemeClr val="accent3">
                    <a:lumMod val="75000"/>
                  </a:schemeClr>
                </a:solidFill>
                <a:cs typeface="PT Bold Heading" pitchFamily="2" charset="-78"/>
              </a:rPr>
              <a:t>ثانياً: الرسوم المحلية :</a:t>
            </a:r>
          </a:p>
          <a:p>
            <a:pPr algn="justLow"/>
            <a:r>
              <a:rPr lang="ar-SA" sz="11200" dirty="0" smtClean="0"/>
              <a:t>          </a:t>
            </a:r>
            <a:r>
              <a:rPr lang="ar-SA" sz="12800" b="1" dirty="0" smtClean="0">
                <a:solidFill>
                  <a:schemeClr val="tx2">
                    <a:lumMod val="60000"/>
                    <a:lumOff val="40000"/>
                  </a:schemeClr>
                </a:solidFill>
              </a:rPr>
              <a:t>الرسم هو مبلغ نقدي تقتضيه الوحدة المحلية جبراً من بعض الأشخاص مقابل ما تقدمه لهم من نفع حاضر.</a:t>
            </a:r>
            <a:endParaRPr lang="ar-SA" sz="14400" b="1" dirty="0" smtClean="0">
              <a:solidFill>
                <a:schemeClr val="tx2">
                  <a:lumMod val="60000"/>
                  <a:lumOff val="40000"/>
                </a:schemeClr>
              </a:solidFill>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graphicFrame>
        <p:nvGraphicFramePr>
          <p:cNvPr id="4" name="جدول 3"/>
          <p:cNvGraphicFramePr>
            <a:graphicFrameLocks noGrp="1"/>
          </p:cNvGraphicFramePr>
          <p:nvPr/>
        </p:nvGraphicFramePr>
        <p:xfrm>
          <a:off x="928662" y="2071678"/>
          <a:ext cx="7358114" cy="4236720"/>
        </p:xfrm>
        <a:graphic>
          <a:graphicData uri="http://schemas.openxmlformats.org/drawingml/2006/table">
            <a:tbl>
              <a:tblPr rtl="1" firstRow="1" bandRow="1">
                <a:tableStyleId>{F5AB1C69-6EDB-4FF4-983F-18BD219EF322}</a:tableStyleId>
              </a:tblPr>
              <a:tblGrid>
                <a:gridCol w="3679057"/>
                <a:gridCol w="3679057"/>
              </a:tblGrid>
              <a:tr h="381557">
                <a:tc>
                  <a:txBody>
                    <a:bodyPr/>
                    <a:lstStyle/>
                    <a:p>
                      <a:pPr rtl="1"/>
                      <a:r>
                        <a:rPr lang="ar-SA" sz="2800" b="1" dirty="0" smtClean="0"/>
                        <a:t>تتفق مع الضرائب</a:t>
                      </a:r>
                      <a:endParaRPr lang="ar-SA" sz="2800" b="1" dirty="0"/>
                    </a:p>
                  </a:txBody>
                  <a:tcPr/>
                </a:tc>
                <a:tc>
                  <a:txBody>
                    <a:bodyPr/>
                    <a:lstStyle/>
                    <a:p>
                      <a:pPr rtl="1"/>
                      <a:r>
                        <a:rPr lang="ar-SA" sz="2800" b="1" dirty="0" smtClean="0"/>
                        <a:t>تختلف مع الضرائب</a:t>
                      </a:r>
                      <a:endParaRPr lang="ar-SA" sz="2800" b="1" dirty="0"/>
                    </a:p>
                  </a:txBody>
                  <a:tcPr/>
                </a:tc>
              </a:tr>
              <a:tr h="67506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400" b="1" kern="1200" dirty="0" smtClean="0">
                          <a:solidFill>
                            <a:schemeClr val="dk1"/>
                          </a:solidFill>
                          <a:latin typeface="+mn-lt"/>
                          <a:ea typeface="+mn-ea"/>
                          <a:cs typeface="+mn-cs"/>
                        </a:rPr>
                        <a:t>الجبرية </a:t>
                      </a:r>
                      <a:endParaRPr lang="en-US" sz="2400" b="1" kern="1200" dirty="0" smtClean="0">
                        <a:solidFill>
                          <a:schemeClr val="dk1"/>
                        </a:solidFill>
                        <a:latin typeface="+mn-lt"/>
                        <a:ea typeface="+mn-ea"/>
                        <a:cs typeface="+mn-cs"/>
                      </a:endParaRPr>
                    </a:p>
                    <a:p>
                      <a:pPr rtl="1"/>
                      <a:endParaRPr lang="ar-SA" sz="2400" b="1" dirty="0"/>
                    </a:p>
                  </a:txBody>
                  <a:tcPr/>
                </a:tc>
                <a:tc>
                  <a:txBody>
                    <a:bodyPr/>
                    <a:lstStyle/>
                    <a:p>
                      <a:pPr rtl="1"/>
                      <a:r>
                        <a:rPr lang="ar-SA" sz="2400" b="1" kern="1200" dirty="0" smtClean="0">
                          <a:solidFill>
                            <a:schemeClr val="dk1"/>
                          </a:solidFill>
                          <a:latin typeface="+mn-lt"/>
                          <a:ea typeface="+mn-ea"/>
                          <a:cs typeface="+mn-cs"/>
                        </a:rPr>
                        <a:t>الضريبة : عدم وجود نفع خاص محدد مقابل الضريبة</a:t>
                      </a:r>
                      <a:endParaRPr lang="ar-SA" sz="2400" b="1" dirty="0"/>
                    </a:p>
                  </a:txBody>
                  <a:tcPr/>
                </a:tc>
              </a:tr>
              <a:tr h="272959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400" b="1" kern="1200" dirty="0" smtClean="0">
                          <a:solidFill>
                            <a:schemeClr val="dk1"/>
                          </a:solidFill>
                          <a:latin typeface="+mn-lt"/>
                          <a:ea typeface="+mn-ea"/>
                          <a:cs typeface="+mn-cs"/>
                        </a:rPr>
                        <a:t>تغطية النفقات العامة </a:t>
                      </a:r>
                      <a:endParaRPr lang="en-US" sz="2400" b="1" kern="1200" dirty="0" smtClean="0">
                        <a:solidFill>
                          <a:schemeClr val="dk1"/>
                        </a:solidFill>
                        <a:latin typeface="+mn-lt"/>
                        <a:ea typeface="+mn-ea"/>
                        <a:cs typeface="+mn-cs"/>
                      </a:endParaRPr>
                    </a:p>
                    <a:p>
                      <a:pPr rtl="1"/>
                      <a:endParaRPr lang="ar-SA" sz="2400" b="1" dirty="0"/>
                    </a:p>
                  </a:txBody>
                  <a:tcPr/>
                </a:tc>
                <a:tc>
                  <a:txBody>
                    <a:bodyPr/>
                    <a:lstStyle/>
                    <a:p>
                      <a:pPr lvl="0" rtl="1"/>
                      <a:r>
                        <a:rPr lang="ar-SA" sz="2300" b="1" kern="1200" dirty="0" smtClean="0">
                          <a:solidFill>
                            <a:schemeClr val="dk1"/>
                          </a:solidFill>
                          <a:latin typeface="+mn-lt"/>
                          <a:ea typeface="+mn-ea"/>
                          <a:cs typeface="+mn-cs"/>
                        </a:rPr>
                        <a:t>الرسم: مقابل خدمة خاصة أدتها الوحدة المحلية </a:t>
                      </a:r>
                      <a:endParaRPr lang="en-US" sz="2300" b="1" kern="1200" dirty="0" smtClean="0">
                        <a:solidFill>
                          <a:schemeClr val="dk1"/>
                        </a:solidFill>
                        <a:latin typeface="+mn-lt"/>
                        <a:ea typeface="+mn-ea"/>
                        <a:cs typeface="+mn-cs"/>
                      </a:endParaRPr>
                    </a:p>
                    <a:p>
                      <a:pPr rtl="1"/>
                      <a:r>
                        <a:rPr lang="ar-SA" sz="2300" b="1" kern="1200" dirty="0" smtClean="0">
                          <a:solidFill>
                            <a:schemeClr val="dk1"/>
                          </a:solidFill>
                          <a:latin typeface="+mn-lt"/>
                          <a:ea typeface="+mn-ea"/>
                          <a:cs typeface="+mn-cs"/>
                        </a:rPr>
                        <a:t>أهمها (تراخيص البناء، رسوم النقل والمواصلات، رسوم ممارسة المهن، رسوم قيادة السيارات الرسوم الجمركية ، رسوم استعمال الطرق ، رسوم المكاييل والموازين، رسوم المناقصات والمزايدات. </a:t>
                      </a:r>
                      <a:endParaRPr lang="en-US" sz="2300" b="1" kern="120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642918"/>
            <a:ext cx="8501122" cy="5929354"/>
          </a:xfrm>
        </p:spPr>
        <p:txBody>
          <a:bodyPr>
            <a:normAutofit fontScale="25000" lnSpcReduction="20000"/>
          </a:bodyPr>
          <a:lstStyle/>
          <a:p>
            <a:pPr algn="justLow"/>
            <a:r>
              <a:rPr lang="ar-SA" sz="14400" u="sng" dirty="0" smtClean="0">
                <a:solidFill>
                  <a:schemeClr val="accent3">
                    <a:lumMod val="75000"/>
                  </a:schemeClr>
                </a:solidFill>
                <a:cs typeface="PT Bold Heading" pitchFamily="2" charset="-78"/>
              </a:rPr>
              <a:t>ثالثاً: الإيرادات الاستغلالية:</a:t>
            </a:r>
          </a:p>
          <a:p>
            <a:pPr algn="justLow"/>
            <a:r>
              <a:rPr lang="ar-SA" sz="14400" b="1" dirty="0" smtClean="0">
                <a:solidFill>
                  <a:schemeClr val="tx2">
                    <a:lumMod val="60000"/>
                    <a:lumOff val="40000"/>
                  </a:schemeClr>
                </a:solidFill>
                <a:cs typeface="PT Bold Heading" pitchFamily="2" charset="-78"/>
              </a:rPr>
              <a:t>      </a:t>
            </a:r>
            <a:r>
              <a:rPr lang="ar-SA" sz="16000" b="1" dirty="0" smtClean="0">
                <a:solidFill>
                  <a:schemeClr val="tx2">
                    <a:lumMod val="60000"/>
                    <a:lumOff val="40000"/>
                  </a:schemeClr>
                </a:solidFill>
              </a:rPr>
              <a:t> "ما تحصل عليه الوحدة المحلية في صورة إيجار أو ريع لأموالها العقارية أو في صورة ربح من مشروعاتها الاقتصادية" </a:t>
            </a:r>
            <a:endParaRPr lang="en-US" sz="16000" b="1" dirty="0" smtClean="0">
              <a:solidFill>
                <a:schemeClr val="tx2">
                  <a:lumMod val="60000"/>
                  <a:lumOff val="40000"/>
                </a:schemeClr>
              </a:solidFill>
            </a:endParaRPr>
          </a:p>
          <a:p>
            <a:pPr lvl="0" algn="justLow"/>
            <a:r>
              <a:rPr lang="ar-SA" sz="16000" dirty="0" smtClean="0"/>
              <a:t>    </a:t>
            </a:r>
            <a:r>
              <a:rPr lang="ar-SA" sz="16000" b="1" dirty="0" smtClean="0">
                <a:solidFill>
                  <a:schemeClr val="tx1"/>
                </a:solidFill>
                <a:latin typeface="+mj-lt"/>
                <a:ea typeface="+mj-ea"/>
                <a:cs typeface="+mj-cs"/>
              </a:rPr>
              <a:t>-  موجودة في كثير من الدول المتقدمة والنامية.</a:t>
            </a:r>
          </a:p>
          <a:p>
            <a:pPr lvl="0" algn="justLow"/>
            <a:endParaRPr lang="en-US" sz="16000" b="1" dirty="0" smtClean="0">
              <a:solidFill>
                <a:schemeClr val="tx1"/>
              </a:solidFill>
              <a:latin typeface="+mj-lt"/>
              <a:ea typeface="+mj-ea"/>
              <a:cs typeface="+mj-cs"/>
            </a:endParaRPr>
          </a:p>
          <a:p>
            <a:pPr lvl="0" algn="justLow"/>
            <a:r>
              <a:rPr lang="ar-SA" sz="16000" b="1" dirty="0" smtClean="0">
                <a:solidFill>
                  <a:schemeClr val="tx1"/>
                </a:solidFill>
                <a:latin typeface="+mj-lt"/>
                <a:ea typeface="+mj-ea"/>
                <a:cs typeface="+mj-cs"/>
              </a:rPr>
              <a:t>    - تختلف عن الرسوم من ناحية الهدف حيث تهدف الرسوم إلى تقدم خدمة بينما تهدف الإيرادات الاستقلالية إلى تحقيق ريع. </a:t>
            </a:r>
            <a:endParaRPr lang="en-US" sz="16000" b="1" dirty="0" smtClean="0">
              <a:solidFill>
                <a:schemeClr val="tx1"/>
              </a:solidFill>
              <a:latin typeface="+mj-lt"/>
              <a:ea typeface="+mj-ea"/>
              <a:cs typeface="+mj-cs"/>
            </a:endParaRPr>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642918"/>
            <a:ext cx="8501122" cy="5929354"/>
          </a:xfrm>
        </p:spPr>
        <p:txBody>
          <a:bodyPr>
            <a:normAutofit fontScale="25000" lnSpcReduction="20000"/>
          </a:bodyPr>
          <a:lstStyle/>
          <a:p>
            <a:pPr algn="justLow"/>
            <a:r>
              <a:rPr lang="ar-SA" sz="14400" u="sng" dirty="0" smtClean="0">
                <a:solidFill>
                  <a:schemeClr val="accent3">
                    <a:lumMod val="75000"/>
                  </a:schemeClr>
                </a:solidFill>
                <a:cs typeface="PT Bold Heading" pitchFamily="2" charset="-78"/>
              </a:rPr>
              <a:t>رابعاً: القروض المحلية :</a:t>
            </a:r>
          </a:p>
          <a:p>
            <a:pPr algn="justLow"/>
            <a:r>
              <a:rPr lang="ar-SA" sz="14400" b="1" dirty="0" smtClean="0">
                <a:solidFill>
                  <a:schemeClr val="tx2">
                    <a:lumMod val="60000"/>
                    <a:lumOff val="40000"/>
                  </a:schemeClr>
                </a:solidFill>
                <a:cs typeface="PT Bold Heading" pitchFamily="2" charset="-78"/>
              </a:rPr>
              <a:t>      </a:t>
            </a:r>
            <a:r>
              <a:rPr lang="ar-SA" sz="16000" b="1" dirty="0" smtClean="0">
                <a:solidFill>
                  <a:schemeClr val="tx2">
                    <a:lumMod val="60000"/>
                    <a:lumOff val="40000"/>
                  </a:schemeClr>
                </a:solidFill>
              </a:rPr>
              <a:t> </a:t>
            </a:r>
            <a:r>
              <a:rPr lang="ar-SA" sz="14400" b="1" dirty="0" smtClean="0">
                <a:solidFill>
                  <a:schemeClr val="tx2">
                    <a:lumMod val="60000"/>
                    <a:lumOff val="40000"/>
                  </a:schemeClr>
                </a:solidFill>
              </a:rPr>
              <a:t>المبالغ التي تحصل عليها الوحدات المحلية عن طريق الالتجاء إلى الجمهور أو البنوك أو المؤسسات الائتمانية المتخصصة نظير تعهدها برد قيمة القروض وفق الشروط المحددة في عقد القرض.</a:t>
            </a:r>
            <a:endParaRPr lang="en-US" sz="16000" b="1" dirty="0" smtClean="0">
              <a:solidFill>
                <a:schemeClr val="tx2">
                  <a:lumMod val="60000"/>
                  <a:lumOff val="40000"/>
                </a:schemeClr>
              </a:solidFill>
            </a:endParaRPr>
          </a:p>
          <a:p>
            <a:pPr lvl="0" algn="justLow"/>
            <a:r>
              <a:rPr lang="ar-SA" sz="16000" dirty="0" smtClean="0"/>
              <a:t>    </a:t>
            </a:r>
            <a:r>
              <a:rPr lang="ar-SA" sz="16000" b="1" dirty="0" smtClean="0">
                <a:solidFill>
                  <a:schemeClr val="tx1"/>
                </a:solidFill>
                <a:latin typeface="+mj-lt"/>
                <a:ea typeface="+mj-ea"/>
                <a:cs typeface="+mj-cs"/>
              </a:rPr>
              <a:t>-  تستخدم في تمويل المشروعات الاستثمارية التي تعجز ميزانياتها العادية عن تغطيتها .</a:t>
            </a:r>
          </a:p>
          <a:p>
            <a:pPr lvl="0" algn="justLow"/>
            <a:r>
              <a:rPr lang="ar-SA" sz="16000" b="1" dirty="0" smtClean="0">
                <a:solidFill>
                  <a:schemeClr val="tx1"/>
                </a:solidFill>
                <a:latin typeface="+mj-lt"/>
                <a:ea typeface="+mj-ea"/>
                <a:cs typeface="+mj-cs"/>
              </a:rPr>
              <a:t>   -  في كثير من الدول يشترط أن تكون المشاريع منتجه والحصول على أذن من الحكومة .</a:t>
            </a:r>
          </a:p>
          <a:p>
            <a:pPr lvl="0" algn="justLow"/>
            <a:r>
              <a:rPr lang="ar-SA" sz="16000" b="1" dirty="0" smtClean="0">
                <a:solidFill>
                  <a:schemeClr val="tx1"/>
                </a:solidFill>
                <a:latin typeface="+mj-lt"/>
                <a:ea typeface="+mj-ea"/>
                <a:cs typeface="+mj-cs"/>
              </a:rPr>
              <a:t>   -  قد تكون داخلية وقد تكون خارجية .</a:t>
            </a:r>
            <a:endParaRPr lang="en-US" sz="16000" b="1" dirty="0" smtClean="0">
              <a:solidFill>
                <a:schemeClr val="tx1"/>
              </a:solidFill>
              <a:latin typeface="+mj-lt"/>
              <a:ea typeface="+mj-ea"/>
              <a:cs typeface="+mj-cs"/>
            </a:endParaRPr>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642918"/>
            <a:ext cx="8501122" cy="5929354"/>
          </a:xfrm>
        </p:spPr>
        <p:txBody>
          <a:bodyPr>
            <a:normAutofit fontScale="25000" lnSpcReduction="20000"/>
          </a:bodyPr>
          <a:lstStyle/>
          <a:p>
            <a:pPr algn="justLow"/>
            <a:r>
              <a:rPr lang="ar-SA" sz="14400" u="sng" dirty="0" smtClean="0">
                <a:solidFill>
                  <a:schemeClr val="accent3">
                    <a:lumMod val="75000"/>
                  </a:schemeClr>
                </a:solidFill>
                <a:cs typeface="PT Bold Heading" pitchFamily="2" charset="-78"/>
              </a:rPr>
              <a:t>خامساً: الاعانات:</a:t>
            </a:r>
          </a:p>
          <a:p>
            <a:pPr algn="justLow"/>
            <a:r>
              <a:rPr lang="ar-SA" sz="14400" b="1" dirty="0" smtClean="0">
                <a:solidFill>
                  <a:schemeClr val="tx2">
                    <a:lumMod val="60000"/>
                    <a:lumOff val="40000"/>
                  </a:schemeClr>
                </a:solidFill>
                <a:cs typeface="PT Bold Heading" pitchFamily="2" charset="-78"/>
              </a:rPr>
              <a:t>      </a:t>
            </a:r>
            <a:r>
              <a:rPr lang="ar-SA" sz="16000" b="1" dirty="0" smtClean="0">
                <a:solidFill>
                  <a:schemeClr val="tx2">
                    <a:lumMod val="60000"/>
                    <a:lumOff val="40000"/>
                  </a:schemeClr>
                </a:solidFill>
              </a:rPr>
              <a:t> </a:t>
            </a:r>
            <a:r>
              <a:rPr lang="ar-SA" sz="17600" b="1" dirty="0" smtClean="0">
                <a:solidFill>
                  <a:schemeClr val="tx2">
                    <a:lumMod val="60000"/>
                    <a:lumOff val="40000"/>
                  </a:schemeClr>
                </a:solidFill>
              </a:rPr>
              <a:t>هي كل ما تتقاضاه الوحدات المحلية دون مقابل من أموال أو تسهيلات من الغير ويشمل الغير:</a:t>
            </a:r>
            <a:endParaRPr lang="en-US" sz="16000" b="1" dirty="0" smtClean="0">
              <a:solidFill>
                <a:schemeClr val="tx2">
                  <a:lumMod val="60000"/>
                  <a:lumOff val="40000"/>
                </a:schemeClr>
              </a:solidFill>
            </a:endParaRPr>
          </a:p>
          <a:p>
            <a:pPr lvl="0" algn="justLow"/>
            <a:r>
              <a:rPr lang="ar-SA" sz="16000" dirty="0" smtClean="0"/>
              <a:t>    </a:t>
            </a:r>
            <a:r>
              <a:rPr lang="ar-SA" sz="16000" b="1" dirty="0" smtClean="0">
                <a:solidFill>
                  <a:schemeClr val="tx1"/>
                </a:solidFill>
                <a:latin typeface="+mj-lt"/>
                <a:ea typeface="+mj-ea"/>
                <a:cs typeface="+mj-cs"/>
              </a:rPr>
              <a:t>-  الحكومة المركزية .</a:t>
            </a:r>
          </a:p>
          <a:p>
            <a:pPr lvl="0" algn="justLow"/>
            <a:endParaRPr lang="ar-SA" sz="7200" b="1" dirty="0" smtClean="0">
              <a:solidFill>
                <a:schemeClr val="tx1"/>
              </a:solidFill>
              <a:latin typeface="+mj-lt"/>
              <a:ea typeface="+mj-ea"/>
              <a:cs typeface="+mj-cs"/>
            </a:endParaRPr>
          </a:p>
          <a:p>
            <a:pPr lvl="0" algn="justLow"/>
            <a:r>
              <a:rPr lang="ar-SA" sz="16000" b="1" dirty="0" smtClean="0">
                <a:solidFill>
                  <a:schemeClr val="tx1"/>
                </a:solidFill>
                <a:latin typeface="+mj-lt"/>
                <a:ea typeface="+mj-ea"/>
                <a:cs typeface="+mj-cs"/>
              </a:rPr>
              <a:t>   -  الأفراد والمؤسسات الخاصة بما قد يقدموه من هبات ووصايا وجهود ذاتية وتبرعات .</a:t>
            </a:r>
          </a:p>
          <a:p>
            <a:pPr lvl="0" algn="justLow"/>
            <a:endParaRPr lang="ar-SA" sz="11200" b="1" dirty="0" smtClean="0">
              <a:solidFill>
                <a:schemeClr val="tx1"/>
              </a:solidFill>
              <a:latin typeface="+mj-lt"/>
              <a:ea typeface="+mj-ea"/>
              <a:cs typeface="+mj-cs"/>
            </a:endParaRPr>
          </a:p>
          <a:p>
            <a:pPr lvl="0" algn="justLow"/>
            <a:r>
              <a:rPr lang="ar-SA" sz="16000" b="1" dirty="0" smtClean="0">
                <a:solidFill>
                  <a:schemeClr val="tx1"/>
                </a:solidFill>
                <a:latin typeface="+mj-lt"/>
                <a:ea typeface="+mj-ea"/>
                <a:cs typeface="+mj-cs"/>
              </a:rPr>
              <a:t>   -  قد تكون داخلية وقد تكون خارجية .</a:t>
            </a:r>
            <a:endParaRPr lang="en-US" sz="16000" b="1" dirty="0" smtClean="0">
              <a:solidFill>
                <a:schemeClr val="tx1"/>
              </a:solidFill>
              <a:latin typeface="+mj-lt"/>
              <a:ea typeface="+mj-ea"/>
              <a:cs typeface="+mj-cs"/>
            </a:endParaRPr>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285728"/>
            <a:ext cx="8501122" cy="6286544"/>
          </a:xfrm>
        </p:spPr>
        <p:txBody>
          <a:bodyPr>
            <a:normAutofit fontScale="25000" lnSpcReduction="20000"/>
          </a:bodyPr>
          <a:lstStyle/>
          <a:p>
            <a:pPr algn="justLow"/>
            <a:r>
              <a:rPr lang="ar-SA" sz="14400" u="sng" dirty="0" smtClean="0">
                <a:solidFill>
                  <a:schemeClr val="tx2">
                    <a:lumMod val="60000"/>
                    <a:lumOff val="40000"/>
                  </a:schemeClr>
                </a:solidFill>
                <a:cs typeface="PT Bold Heading" pitchFamily="2" charset="-78"/>
              </a:rPr>
              <a:t>أهداف الاعانات:</a:t>
            </a:r>
          </a:p>
          <a:p>
            <a:pPr algn="justLow"/>
            <a:r>
              <a:rPr lang="ar-SA" sz="16000" b="1" dirty="0" smtClean="0">
                <a:solidFill>
                  <a:schemeClr val="tx1"/>
                </a:solidFill>
                <a:latin typeface="+mj-lt"/>
                <a:ea typeface="+mj-ea"/>
                <a:cs typeface="+mj-cs"/>
              </a:rPr>
              <a:t>     </a:t>
            </a:r>
            <a:r>
              <a:rPr lang="ar-SA" sz="12800" b="1" dirty="0" smtClean="0">
                <a:solidFill>
                  <a:schemeClr val="tx1"/>
                </a:solidFill>
                <a:latin typeface="+mj-lt"/>
                <a:ea typeface="+mj-ea"/>
                <a:cs typeface="+mj-cs"/>
              </a:rPr>
              <a:t>-  تحقيق الرقابة وضمان خضوع سياستها للأولويات والتنسيق ما بين سياستها المحلية والسياسات الاقتصادية القومية .</a:t>
            </a:r>
          </a:p>
          <a:p>
            <a:pPr lvl="0" algn="justLow"/>
            <a:endParaRPr lang="ar-SA" sz="5600" b="1" dirty="0" smtClean="0">
              <a:solidFill>
                <a:schemeClr val="tx1"/>
              </a:solidFill>
              <a:latin typeface="+mj-lt"/>
              <a:ea typeface="+mj-ea"/>
              <a:cs typeface="+mj-cs"/>
            </a:endParaRPr>
          </a:p>
          <a:p>
            <a:pPr lvl="0" algn="justLow"/>
            <a:r>
              <a:rPr lang="ar-SA" sz="12800" b="1" dirty="0" smtClean="0">
                <a:solidFill>
                  <a:schemeClr val="tx1"/>
                </a:solidFill>
                <a:latin typeface="+mj-lt"/>
                <a:ea typeface="+mj-ea"/>
                <a:cs typeface="+mj-cs"/>
              </a:rPr>
              <a:t>   -  تأكد الحكومة المركزية من وجود حد أدنى من الخدمات العامة الأساسية لجميع المواطنين وضمان جودة هذه الخدمات وتحسين مستواها.</a:t>
            </a:r>
          </a:p>
          <a:p>
            <a:pPr lvl="0" algn="justLow"/>
            <a:endParaRPr lang="ar-SA" sz="8000" b="1" dirty="0" smtClean="0">
              <a:solidFill>
                <a:schemeClr val="tx1"/>
              </a:solidFill>
              <a:latin typeface="+mj-lt"/>
              <a:ea typeface="+mj-ea"/>
              <a:cs typeface="+mj-cs"/>
            </a:endParaRPr>
          </a:p>
          <a:p>
            <a:pPr lvl="0" algn="justLow"/>
            <a:r>
              <a:rPr lang="ar-SA" sz="12800" b="1" dirty="0" smtClean="0">
                <a:solidFill>
                  <a:schemeClr val="tx1"/>
                </a:solidFill>
                <a:latin typeface="+mj-lt"/>
                <a:ea typeface="+mj-ea"/>
                <a:cs typeface="+mj-cs"/>
              </a:rPr>
              <a:t>   - التغلب على ظاهرة تفاوت الموارد بين المحليات</a:t>
            </a:r>
            <a:endParaRPr lang="en-US" sz="12800" b="1" dirty="0" smtClean="0">
              <a:solidFill>
                <a:schemeClr val="tx1"/>
              </a:solidFill>
              <a:latin typeface="+mj-lt"/>
              <a:ea typeface="+mj-ea"/>
              <a:cs typeface="+mj-cs"/>
            </a:endParaRPr>
          </a:p>
          <a:p>
            <a:pPr algn="justLow"/>
            <a:r>
              <a:rPr lang="ar-SA" sz="14400" b="1" dirty="0" smtClean="0">
                <a:solidFill>
                  <a:schemeClr val="tx1"/>
                </a:solidFill>
              </a:rPr>
              <a:t> -  </a:t>
            </a:r>
            <a:r>
              <a:rPr lang="ar-SA" sz="12800" b="1" dirty="0" smtClean="0">
                <a:solidFill>
                  <a:schemeClr val="tx1"/>
                </a:solidFill>
                <a:latin typeface="+mj-lt"/>
                <a:ea typeface="+mj-ea"/>
                <a:cs typeface="+mj-cs"/>
              </a:rPr>
              <a:t>يستجيب لمطلب العدالة من التمويل المركزي :</a:t>
            </a:r>
          </a:p>
          <a:p>
            <a:pPr algn="justLow"/>
            <a:r>
              <a:rPr lang="ar-SA" sz="14400" b="1" dirty="0" smtClean="0">
                <a:solidFill>
                  <a:schemeClr val="tx1"/>
                </a:solidFill>
              </a:rPr>
              <a:t>         1- </a:t>
            </a:r>
            <a:r>
              <a:rPr lang="ar-SA" sz="14400" b="1" dirty="0" smtClean="0">
                <a:solidFill>
                  <a:srgbClr val="FF0000"/>
                </a:solidFill>
              </a:rPr>
              <a:t>المركزي</a:t>
            </a:r>
            <a:r>
              <a:rPr lang="ar-SA" sz="14400" b="1" dirty="0" smtClean="0">
                <a:solidFill>
                  <a:schemeClr val="tx1"/>
                </a:solidFill>
              </a:rPr>
              <a:t> ــــــ   </a:t>
            </a:r>
            <a:r>
              <a:rPr lang="ar-SA" sz="14400" b="1" dirty="0" smtClean="0">
                <a:solidFill>
                  <a:srgbClr val="00B050"/>
                </a:solidFill>
              </a:rPr>
              <a:t>توزيع الأعباء بين القادرين </a:t>
            </a:r>
          </a:p>
          <a:p>
            <a:pPr algn="justLow"/>
            <a:r>
              <a:rPr lang="ar-SA" sz="14400" b="1" dirty="0" smtClean="0">
                <a:solidFill>
                  <a:schemeClr val="tx1"/>
                </a:solidFill>
              </a:rPr>
              <a:t>         2- </a:t>
            </a:r>
            <a:r>
              <a:rPr lang="ar-SA" sz="14400" b="1" dirty="0" smtClean="0">
                <a:solidFill>
                  <a:srgbClr val="FF0000"/>
                </a:solidFill>
              </a:rPr>
              <a:t>المحلي</a:t>
            </a:r>
            <a:r>
              <a:rPr lang="ar-SA" sz="14400" b="1" dirty="0" smtClean="0">
                <a:solidFill>
                  <a:schemeClr val="tx1"/>
                </a:solidFill>
              </a:rPr>
              <a:t>  ـــــــــ  </a:t>
            </a:r>
            <a:r>
              <a:rPr lang="ar-SA" sz="14400" b="1" dirty="0" smtClean="0">
                <a:solidFill>
                  <a:srgbClr val="00B050"/>
                </a:solidFill>
              </a:rPr>
              <a:t>توزيع الأعباء بين المنتفعين</a:t>
            </a:r>
            <a:endParaRPr lang="en-US" sz="14400" b="1" dirty="0" smtClean="0">
              <a:solidFill>
                <a:srgbClr val="00B050"/>
              </a:solidFill>
            </a:endParaRPr>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0"/>
            <a:ext cx="7772400" cy="1457334"/>
          </a:xfrm>
        </p:spPr>
        <p:txBody>
          <a:bodyPr/>
          <a:lstStyle/>
          <a:p>
            <a:r>
              <a:rPr lang="ar-SA" dirty="0" smtClean="0">
                <a:solidFill>
                  <a:schemeClr val="accent3">
                    <a:lumMod val="50000"/>
                  </a:schemeClr>
                </a:solidFill>
              </a:rPr>
              <a:t>مشاركة المواطن المحلي</a:t>
            </a:r>
            <a:endParaRPr lang="ar-SA" dirty="0">
              <a:solidFill>
                <a:schemeClr val="accent3">
                  <a:lumMod val="50000"/>
                </a:schemeClr>
              </a:solidFill>
            </a:endParaRPr>
          </a:p>
        </p:txBody>
      </p:sp>
      <p:sp>
        <p:nvSpPr>
          <p:cNvPr id="3" name="عنوان فرعي 2"/>
          <p:cNvSpPr>
            <a:spLocks noGrp="1"/>
          </p:cNvSpPr>
          <p:nvPr>
            <p:ph type="subTitle" idx="1"/>
          </p:nvPr>
        </p:nvSpPr>
        <p:spPr>
          <a:xfrm>
            <a:off x="285720" y="1142984"/>
            <a:ext cx="8429684" cy="5357850"/>
          </a:xfrm>
        </p:spPr>
        <p:txBody>
          <a:bodyPr/>
          <a:lstStyle/>
          <a:p>
            <a:endParaRPr lang="ar-SA" dirty="0" smtClean="0">
              <a:solidFill>
                <a:schemeClr val="tx2">
                  <a:lumMod val="50000"/>
                </a:schemeClr>
              </a:solidFill>
            </a:endParaRPr>
          </a:p>
          <a:p>
            <a:pPr algn="r"/>
            <a:r>
              <a:rPr lang="ar-SA" sz="3600" dirty="0" smtClean="0">
                <a:solidFill>
                  <a:schemeClr val="tx2">
                    <a:lumMod val="50000"/>
                  </a:schemeClr>
                </a:solidFill>
              </a:rPr>
              <a:t>المشاركة هي التجسيد الحقيقي للديمقراطية ولها فوائد</a:t>
            </a:r>
          </a:p>
          <a:p>
            <a:pPr algn="r"/>
            <a:r>
              <a:rPr lang="ar-SA" sz="3600" dirty="0" smtClean="0">
                <a:solidFill>
                  <a:schemeClr val="tx2">
                    <a:lumMod val="50000"/>
                  </a:schemeClr>
                </a:solidFill>
              </a:rPr>
              <a:t>1- وسيلة أساسية للتنشئة السياسية للفرد</a:t>
            </a:r>
          </a:p>
          <a:p>
            <a:pPr algn="r"/>
            <a:r>
              <a:rPr lang="ar-SA" sz="3600" dirty="0" smtClean="0">
                <a:solidFill>
                  <a:schemeClr val="tx2">
                    <a:lumMod val="50000"/>
                  </a:schemeClr>
                </a:solidFill>
              </a:rPr>
              <a:t>2- لها دور رئيسي في التنمية الاقتصادية</a:t>
            </a:r>
          </a:p>
          <a:p>
            <a:pPr algn="r"/>
            <a:r>
              <a:rPr lang="ar-SA" sz="3600" dirty="0" smtClean="0">
                <a:solidFill>
                  <a:schemeClr val="tx2">
                    <a:lumMod val="50000"/>
                  </a:schemeClr>
                </a:solidFill>
              </a:rPr>
              <a:t>3-إتاحة الفرصة لرفع كفاءة الأداء الإداري عن طريق التغذية العكسية</a:t>
            </a:r>
          </a:p>
          <a:p>
            <a:pPr algn="r"/>
            <a:r>
              <a:rPr lang="ar-SA" sz="3600" dirty="0" smtClean="0">
                <a:solidFill>
                  <a:schemeClr val="tx2">
                    <a:lumMod val="50000"/>
                  </a:schemeClr>
                </a:solidFill>
              </a:rPr>
              <a:t>4-تحقيق الانصهار القومي </a:t>
            </a:r>
            <a:endParaRPr lang="ar-SA" sz="36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642918"/>
            <a:ext cx="8501122" cy="5929354"/>
          </a:xfrm>
        </p:spPr>
        <p:txBody>
          <a:bodyPr>
            <a:normAutofit fontScale="25000" lnSpcReduction="20000"/>
          </a:bodyPr>
          <a:lstStyle/>
          <a:p>
            <a:pPr algn="justLow"/>
            <a:r>
              <a:rPr lang="ar-SA" sz="14400" b="1" dirty="0" smtClean="0">
                <a:solidFill>
                  <a:schemeClr val="tx2">
                    <a:lumMod val="50000"/>
                  </a:schemeClr>
                </a:solidFill>
              </a:rPr>
              <a:t>صور مشــــــاركة المواطـــــــن المــــــحلي :</a:t>
            </a:r>
            <a:endParaRPr lang="en-US" sz="14400" b="1" dirty="0" smtClean="0">
              <a:solidFill>
                <a:schemeClr val="tx2">
                  <a:lumMod val="50000"/>
                </a:schemeClr>
              </a:solidFill>
            </a:endParaRPr>
          </a:p>
          <a:p>
            <a:pPr lvl="0" algn="justLow">
              <a:buFont typeface="Wingdings" pitchFamily="2" charset="2"/>
              <a:buChar char="q"/>
            </a:pPr>
            <a:r>
              <a:rPr lang="ar-SA" sz="16000" b="1" u="sng" dirty="0" smtClean="0">
                <a:solidFill>
                  <a:schemeClr val="accent2">
                    <a:lumMod val="60000"/>
                    <a:lumOff val="40000"/>
                  </a:schemeClr>
                </a:solidFill>
              </a:rPr>
              <a:t>   نظرية الديمقراطية المباشرة</a:t>
            </a:r>
            <a:r>
              <a:rPr lang="ar-SA" sz="16000" b="1" dirty="0" smtClean="0">
                <a:solidFill>
                  <a:schemeClr val="accent2">
                    <a:lumMod val="60000"/>
                    <a:lumOff val="40000"/>
                  </a:schemeClr>
                </a:solidFill>
              </a:rPr>
              <a:t> :</a:t>
            </a:r>
          </a:p>
          <a:p>
            <a:pPr lvl="0" algn="justLow"/>
            <a:r>
              <a:rPr lang="ar-SA" sz="16000" dirty="0" smtClean="0"/>
              <a:t>       </a:t>
            </a:r>
            <a:r>
              <a:rPr lang="ar-SA" sz="16000" b="1" dirty="0" smtClean="0">
                <a:solidFill>
                  <a:schemeClr val="accent1">
                    <a:lumMod val="60000"/>
                    <a:lumOff val="40000"/>
                  </a:schemeClr>
                </a:solidFill>
              </a:rPr>
              <a:t>هي اشتراك كل السكان المحليين في وضع السياسات والبرامج والقرارات الخاصة بشؤونهم، أهم الحجج لصالحها تثقيف المواطن وتنمية المواطن وتنمية أدائه وإحساسهم بأهميته، وهذا عملياً صعب في الوحدات المتوسطة الحجم ومستحيل في الوحدات كبيرة الحجم. </a:t>
            </a:r>
            <a:endParaRPr lang="en-US" sz="16000" b="1" dirty="0" smtClean="0">
              <a:solidFill>
                <a:schemeClr val="accent1">
                  <a:lumMod val="60000"/>
                  <a:lumOff val="40000"/>
                </a:schemeClr>
              </a:solidFill>
            </a:endParaRPr>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214290"/>
            <a:ext cx="8501122" cy="6357982"/>
          </a:xfrm>
        </p:spPr>
        <p:txBody>
          <a:bodyPr>
            <a:normAutofit fontScale="25000" lnSpcReduction="20000"/>
          </a:bodyPr>
          <a:lstStyle/>
          <a:p>
            <a:pPr algn="justLow">
              <a:buFont typeface="Wingdings" pitchFamily="2" charset="2"/>
              <a:buChar char="q"/>
            </a:pPr>
            <a:r>
              <a:rPr lang="ar-SA" sz="14400" b="1" u="sng" dirty="0" smtClean="0">
                <a:solidFill>
                  <a:schemeClr val="accent2">
                    <a:lumMod val="60000"/>
                    <a:lumOff val="40000"/>
                  </a:schemeClr>
                </a:solidFill>
              </a:rPr>
              <a:t>نظرية الديمقراطية النيابية:</a:t>
            </a:r>
          </a:p>
          <a:p>
            <a:pPr algn="justLow"/>
            <a:r>
              <a:rPr lang="ar-SA" sz="14400" b="1" dirty="0" smtClean="0">
                <a:solidFill>
                  <a:schemeClr val="accent1">
                    <a:lumMod val="60000"/>
                    <a:lumOff val="40000"/>
                  </a:schemeClr>
                </a:solidFill>
              </a:rPr>
              <a:t>       هي لجوء المواطنين المحليين إلى اختيار ممثلين لهم في المجالس المحلية. ويتوقف نجاحها على استعداد الجمهور ورغبتهم في الإدلاء بأصواتهم وعدم وجود موانع عزلها .</a:t>
            </a:r>
          </a:p>
          <a:p>
            <a:pPr algn="justLow"/>
            <a:endParaRPr lang="en-US" sz="8000" b="1" dirty="0" smtClean="0">
              <a:solidFill>
                <a:schemeClr val="accent1">
                  <a:lumMod val="60000"/>
                  <a:lumOff val="40000"/>
                </a:schemeClr>
              </a:solidFill>
            </a:endParaRPr>
          </a:p>
          <a:p>
            <a:pPr algn="justLow">
              <a:buFont typeface="Wingdings" pitchFamily="2" charset="2"/>
              <a:buChar char="q"/>
            </a:pPr>
            <a:r>
              <a:rPr lang="ar-SA" sz="14400" b="1" u="sng" dirty="0" smtClean="0">
                <a:solidFill>
                  <a:schemeClr val="accent2">
                    <a:lumMod val="60000"/>
                    <a:lumOff val="40000"/>
                  </a:schemeClr>
                </a:solidFill>
              </a:rPr>
              <a:t>نظرية الديمقراطية التعددية :</a:t>
            </a:r>
          </a:p>
          <a:p>
            <a:pPr lvl="0" algn="justLow"/>
            <a:r>
              <a:rPr lang="ar-SA" sz="16000" dirty="0" smtClean="0"/>
              <a:t>         </a:t>
            </a:r>
            <a:r>
              <a:rPr lang="ar-SA" sz="14400" b="1" dirty="0" smtClean="0">
                <a:solidFill>
                  <a:schemeClr val="accent1">
                    <a:lumMod val="60000"/>
                    <a:lumOff val="40000"/>
                  </a:schemeClr>
                </a:solidFill>
              </a:rPr>
              <a:t>نفترض أن المواطن المحلي ضعيف لذا لابد من وجود منظمة محلية تقوم بالدفاع عنه وتتم عن طريق المنظمات الاجتماعية والتجارية والثقافية والخيرية وحماية البيئة، وقد تعرف بالنقابات العمالية، وتعد هذه الأنماط شكلاً فاعلاً مباشراً للمشاركات المحلية في عمليات وضع وتنفيذ السياسات والبرامج المختصة بالشؤون المحلية العامة. </a:t>
            </a:r>
            <a:endParaRPr lang="en-US" sz="14400" b="1" dirty="0" smtClean="0">
              <a:solidFill>
                <a:schemeClr val="accent1">
                  <a:lumMod val="60000"/>
                  <a:lumOff val="40000"/>
                </a:schemeClr>
              </a:solidFill>
            </a:endParaRPr>
          </a:p>
          <a:p>
            <a:pPr lvl="0"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1000108"/>
            <a:ext cx="8001056" cy="4500594"/>
          </a:xfrm>
        </p:spPr>
        <p:txBody>
          <a:bodyPr>
            <a:normAutofit fontScale="55000" lnSpcReduction="20000"/>
          </a:bodyPr>
          <a:lstStyle/>
          <a:p>
            <a:pPr algn="r"/>
            <a:endParaRPr lang="ar-SA" b="1" dirty="0" smtClean="0"/>
          </a:p>
          <a:p>
            <a:pPr algn="r">
              <a:buFont typeface="Wingdings" pitchFamily="2" charset="2"/>
              <a:buChar char="q"/>
            </a:pPr>
            <a:r>
              <a:rPr lang="ar-SA" sz="5900" u="sng" dirty="0" smtClean="0">
                <a:solidFill>
                  <a:schemeClr val="tx2">
                    <a:lumMod val="60000"/>
                    <a:lumOff val="40000"/>
                  </a:schemeClr>
                </a:solidFill>
              </a:rPr>
              <a:t>الفيدرالية: </a:t>
            </a:r>
            <a:endParaRPr lang="en-US" sz="5900" u="sng" dirty="0" smtClean="0">
              <a:solidFill>
                <a:schemeClr val="tx2">
                  <a:lumMod val="60000"/>
                  <a:lumOff val="40000"/>
                </a:schemeClr>
              </a:solidFill>
            </a:endParaRPr>
          </a:p>
          <a:p>
            <a:pPr lvl="0" algn="r"/>
            <a:endParaRPr lang="ar-SA" dirty="0" smtClean="0"/>
          </a:p>
          <a:p>
            <a:pPr algn="justLow"/>
            <a:r>
              <a:rPr lang="ar-SA" sz="6500" dirty="0" smtClean="0"/>
              <a:t>      </a:t>
            </a:r>
            <a:r>
              <a:rPr lang="ar-SA" sz="6500" b="1" dirty="0" smtClean="0">
                <a:solidFill>
                  <a:schemeClr val="tx2"/>
                </a:solidFill>
              </a:rPr>
              <a:t>نشأت مع منظري الثورة الأمريكية ضد الاستعمار البريطاني لتجسيد الوحدة السياسية مع بقاء بعض مظاهر الاستقلال إلى الولايات. </a:t>
            </a:r>
            <a:endParaRPr lang="en-US" sz="6500" b="1" dirty="0" smtClean="0">
              <a:solidFill>
                <a:schemeClr val="tx2"/>
              </a:solidFill>
            </a:endParaRPr>
          </a:p>
          <a:p>
            <a:pPr algn="r"/>
            <a:endParaRPr lang="en-US" sz="4600" dirty="0" smtClean="0"/>
          </a:p>
          <a:p>
            <a:pPr algn="r">
              <a:buFont typeface="Wingdings" pitchFamily="2" charset="2"/>
              <a:buChar char="q"/>
            </a:pPr>
            <a:r>
              <a:rPr lang="ar-SA" sz="6000" u="sng" dirty="0" smtClean="0">
                <a:solidFill>
                  <a:schemeClr val="tx2">
                    <a:lumMod val="60000"/>
                    <a:lumOff val="40000"/>
                  </a:schemeClr>
                </a:solidFill>
              </a:rPr>
              <a:t>الإدارة المحلية: </a:t>
            </a:r>
            <a:endParaRPr lang="en-US" sz="6000" u="sng" dirty="0" smtClean="0">
              <a:solidFill>
                <a:schemeClr val="tx2">
                  <a:lumMod val="60000"/>
                  <a:lumOff val="40000"/>
                </a:schemeClr>
              </a:solidFill>
            </a:endParaRPr>
          </a:p>
          <a:p>
            <a:pPr lvl="0" algn="r"/>
            <a:endParaRPr lang="ar-SA" dirty="0" smtClean="0"/>
          </a:p>
          <a:p>
            <a:pPr algn="justLow"/>
            <a:r>
              <a:rPr lang="ar-SA" sz="6500" b="1" dirty="0" smtClean="0"/>
              <a:t>    </a:t>
            </a:r>
            <a:r>
              <a:rPr lang="ar-SA" sz="6500" b="1" dirty="0" smtClean="0">
                <a:solidFill>
                  <a:schemeClr val="tx2"/>
                </a:solidFill>
              </a:rPr>
              <a:t> ظهرت كظاهرة قانونية من القرن التاسع عشر .</a:t>
            </a:r>
            <a:endParaRPr lang="en-US" sz="6500" b="1" dirty="0" smtClean="0">
              <a:solidFill>
                <a:schemeClr val="tx2"/>
              </a:solidFill>
            </a:endParaRP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285728"/>
            <a:ext cx="8501122" cy="6286544"/>
          </a:xfrm>
        </p:spPr>
        <p:txBody>
          <a:bodyPr>
            <a:normAutofit fontScale="25000" lnSpcReduction="20000"/>
          </a:bodyPr>
          <a:lstStyle/>
          <a:p>
            <a:pPr algn="justLow"/>
            <a:endParaRPr lang="en-US" sz="14400" dirty="0" smtClean="0">
              <a:cs typeface="PT Bold Heading" pitchFamily="2" charset="-78"/>
            </a:endParaRPr>
          </a:p>
          <a:p>
            <a:pPr lvl="0" algn="justLow">
              <a:buFont typeface="Wingdings" pitchFamily="2" charset="2"/>
              <a:buChar char="q"/>
            </a:pPr>
            <a:r>
              <a:rPr lang="ar-SA" sz="14400" b="1" u="sng" dirty="0" smtClean="0">
                <a:solidFill>
                  <a:schemeClr val="accent2">
                    <a:lumMod val="60000"/>
                    <a:lumOff val="40000"/>
                  </a:schemeClr>
                </a:solidFill>
              </a:rPr>
              <a:t>  نظرية النخبة :</a:t>
            </a:r>
          </a:p>
          <a:p>
            <a:pPr lvl="0" algn="justLow"/>
            <a:r>
              <a:rPr lang="ar-SA" sz="19200" b="1" dirty="0" smtClean="0">
                <a:solidFill>
                  <a:schemeClr val="accent1">
                    <a:lumMod val="60000"/>
                    <a:lumOff val="40000"/>
                  </a:schemeClr>
                </a:solidFill>
              </a:rPr>
              <a:t>تعني مشاركة صفوة المجتمع المحلي في وضع السياسات والبرامج المحلية، وهم الطبقات المتميزة جاهاً وتعليماً وثراء وشعبية. </a:t>
            </a:r>
            <a:endParaRPr lang="en-US" sz="19200" b="1" dirty="0" smtClean="0">
              <a:solidFill>
                <a:schemeClr val="accent1">
                  <a:lumMod val="60000"/>
                  <a:lumOff val="40000"/>
                </a:schemeClr>
              </a:solidFill>
            </a:endParaRPr>
          </a:p>
          <a:p>
            <a:pPr lvl="0" algn="justLow"/>
            <a:endParaRPr lang="en-US" sz="16000" dirty="0" smtClean="0"/>
          </a:p>
          <a:p>
            <a:pPr algn="justLow"/>
            <a:endParaRPr lang="en-US" sz="16000" dirty="0" smtClean="0"/>
          </a:p>
          <a:p>
            <a:pPr lvl="0"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85720" y="642918"/>
            <a:ext cx="8643998" cy="5632311"/>
          </a:xfrm>
          <a:prstGeom prst="rect">
            <a:avLst/>
          </a:prstGeom>
          <a:noFill/>
        </p:spPr>
        <p:txBody>
          <a:bodyPr wrap="square" rtlCol="1">
            <a:spAutoFit/>
          </a:bodyPr>
          <a:lstStyle/>
          <a:p>
            <a:r>
              <a:rPr lang="ar-SA" sz="3600" dirty="0" smtClean="0">
                <a:solidFill>
                  <a:schemeClr val="accent4">
                    <a:lumMod val="75000"/>
                  </a:schemeClr>
                </a:solidFill>
              </a:rPr>
              <a:t>البحــــــــوث أثبــــــتت أن :</a:t>
            </a:r>
          </a:p>
          <a:p>
            <a:pPr>
              <a:buFontTx/>
              <a:buChar char="-"/>
            </a:pPr>
            <a:r>
              <a:rPr lang="ar-SA" sz="3600" dirty="0" smtClean="0"/>
              <a:t>سيطرة مجموعة محدودة</a:t>
            </a:r>
          </a:p>
          <a:p>
            <a:pPr>
              <a:buFontTx/>
              <a:buChar char="-"/>
            </a:pPr>
            <a:r>
              <a:rPr lang="ar-SA" sz="3600" dirty="0" smtClean="0"/>
              <a:t>الأعضاء المنتخبين لا يمثلون السكان في مستوى التعليم والثقافة وفي المستوى الاجتماعي</a:t>
            </a:r>
          </a:p>
          <a:p>
            <a:pPr>
              <a:buFontTx/>
              <a:buChar char="-"/>
            </a:pPr>
            <a:r>
              <a:rPr lang="ar-SA" sz="3600" dirty="0" smtClean="0"/>
              <a:t>لا تقتصر النخبة على الأعضاء المنتخبين بل تشمل بعض موظفي المجالس المحلية غير المنتخبين ذوي الروابط الشخصية بينهم</a:t>
            </a:r>
          </a:p>
          <a:p>
            <a:pPr>
              <a:buFontTx/>
              <a:buChar char="-"/>
            </a:pPr>
            <a:r>
              <a:rPr lang="ar-SA" sz="3600" dirty="0" smtClean="0"/>
              <a:t>القيادات لا تختار بطريق ديمقراطي</a:t>
            </a:r>
          </a:p>
          <a:p>
            <a:pPr>
              <a:buFontTx/>
              <a:buChar char="-"/>
            </a:pPr>
            <a:r>
              <a:rPr lang="ar-SA" sz="3600" dirty="0" smtClean="0"/>
              <a:t>كثير من جماعات النخبة ليست مفتوحة على الأفراد بل محدودة بحدود أعضائها</a:t>
            </a: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
            </a:r>
            <a:br>
              <a:rPr lang="ar-SA" b="1" dirty="0" smtClean="0"/>
            </a:br>
            <a:r>
              <a:rPr lang="ar-SA" b="1" dirty="0" smtClean="0"/>
              <a:t>((الفصل الثالث))</a:t>
            </a:r>
            <a:endParaRPr lang="ar-SA" dirty="0"/>
          </a:p>
        </p:txBody>
      </p:sp>
      <p:sp>
        <p:nvSpPr>
          <p:cNvPr id="3" name="عنصر نائب للمحتوى 2"/>
          <p:cNvSpPr>
            <a:spLocks noGrp="1"/>
          </p:cNvSpPr>
          <p:nvPr>
            <p:ph idx="1"/>
          </p:nvPr>
        </p:nvSpPr>
        <p:spPr>
          <a:xfrm>
            <a:off x="457200" y="1600200"/>
            <a:ext cx="8686800" cy="4525963"/>
          </a:xfrm>
        </p:spPr>
        <p:txBody>
          <a:bodyPr/>
          <a:lstStyle/>
          <a:p>
            <a:pPr>
              <a:buNone/>
            </a:pPr>
            <a:endParaRPr lang="ar-SA" dirty="0" smtClean="0"/>
          </a:p>
          <a:p>
            <a:pPr>
              <a:buNone/>
            </a:pPr>
            <a:r>
              <a:rPr lang="ar-SA" sz="6600" dirty="0" smtClean="0">
                <a:solidFill>
                  <a:srgbClr val="C00000"/>
                </a:solidFill>
              </a:rPr>
              <a:t>   اختصاصات الهيئات المحلية</a:t>
            </a:r>
            <a:endParaRPr lang="en-US" sz="6600" dirty="0" smtClean="0">
              <a:solidFill>
                <a:srgbClr val="C00000"/>
              </a:solidFill>
            </a:endParaRPr>
          </a:p>
          <a:p>
            <a:pPr>
              <a:buNone/>
            </a:pPr>
            <a:endParaRPr lang="ar-SA"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8"/>
            <a:ext cx="7772400" cy="1500198"/>
          </a:xfrm>
        </p:spPr>
        <p:txBody>
          <a:bodyPr>
            <a:normAutofit/>
          </a:bodyPr>
          <a:lstStyle/>
          <a:p>
            <a:r>
              <a:rPr lang="ar-SA" sz="4000" b="1" dirty="0" smtClean="0">
                <a:solidFill>
                  <a:srgbClr val="C00000"/>
                </a:solidFill>
                <a:cs typeface="+mn-cs"/>
              </a:rPr>
              <a:t>اختصاصات الهيئات المحلية</a:t>
            </a:r>
            <a:endParaRPr lang="en-US" sz="4000" b="1" dirty="0" smtClean="0">
              <a:solidFill>
                <a:srgbClr val="C00000"/>
              </a:solidFill>
              <a:cs typeface="+mn-cs"/>
            </a:endParaRPr>
          </a:p>
        </p:txBody>
      </p:sp>
      <p:sp>
        <p:nvSpPr>
          <p:cNvPr id="3" name="عنوان فرعي 2"/>
          <p:cNvSpPr>
            <a:spLocks noGrp="1"/>
          </p:cNvSpPr>
          <p:nvPr>
            <p:ph type="subTitle" idx="1"/>
          </p:nvPr>
        </p:nvSpPr>
        <p:spPr>
          <a:xfrm>
            <a:off x="357158" y="1500174"/>
            <a:ext cx="8501122" cy="5072098"/>
          </a:xfrm>
        </p:spPr>
        <p:txBody>
          <a:bodyPr>
            <a:normAutofit fontScale="25000" lnSpcReduction="20000"/>
          </a:bodyPr>
          <a:lstStyle/>
          <a:p>
            <a:pPr algn="justLow"/>
            <a:r>
              <a:rPr lang="ar-SA" sz="17600" dirty="0" smtClean="0">
                <a:cs typeface="PT Bold Heading" pitchFamily="2" charset="-78"/>
              </a:rPr>
              <a:t>من المتفق عليه في أدبيات الإدارة المحلية أن اختصاصات الهيئات المحلية تنحصر في إدارة المرافق العامة ذات الطبيعة المحلية، أما المرافق العامة ذات الطبيعة الوطنية، فتتولى الحكومة المركزية مهمة القيام بها، والإنفاق عليها. وتوجد معايير للتفرقة ما بين مرافق هذين القطاعين ، منها:</a:t>
            </a:r>
            <a:r>
              <a:rPr lang="ar-SA" sz="14400" dirty="0" smtClean="0">
                <a:cs typeface="PT Bold Heading" pitchFamily="2" charset="-78"/>
              </a:rPr>
              <a:t> </a:t>
            </a:r>
            <a:endParaRPr lang="en-US" sz="14400" dirty="0" smtClean="0">
              <a:cs typeface="PT Bold Heading" pitchFamily="2" charset="-78"/>
            </a:endParaRPr>
          </a:p>
          <a:p>
            <a:pPr algn="justLow"/>
            <a:r>
              <a:rPr lang="ar-SA" sz="14400" dirty="0" smtClean="0">
                <a:cs typeface="PT Bold Heading" pitchFamily="2" charset="-78"/>
              </a:rPr>
              <a:t>. </a:t>
            </a:r>
          </a:p>
          <a:p>
            <a:pPr algn="justLow"/>
            <a:endParaRPr lang="en-US" sz="14400" dirty="0" smtClean="0">
              <a:cs typeface="PT Bold Heading" pitchFamily="2" charset="-78"/>
            </a:endParaRPr>
          </a:p>
          <a:p>
            <a:pPr lvl="0" algn="justLow"/>
            <a:endParaRPr lang="en-US" sz="16000" dirty="0" smtClean="0"/>
          </a:p>
          <a:p>
            <a:pPr algn="justLow"/>
            <a:endParaRPr lang="en-US" sz="16000" dirty="0" smtClean="0"/>
          </a:p>
          <a:p>
            <a:pPr lvl="0"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642918"/>
            <a:ext cx="8501122" cy="5929354"/>
          </a:xfrm>
        </p:spPr>
        <p:txBody>
          <a:bodyPr>
            <a:normAutofit fontScale="25000" lnSpcReduction="20000"/>
          </a:bodyPr>
          <a:lstStyle/>
          <a:p>
            <a:pPr algn="justLow"/>
            <a:r>
              <a:rPr lang="ar-SA" sz="16000" u="sng" dirty="0" smtClean="0">
                <a:solidFill>
                  <a:schemeClr val="accent3">
                    <a:lumMod val="75000"/>
                  </a:schemeClr>
                </a:solidFill>
                <a:cs typeface="PT Bold Heading" pitchFamily="2" charset="-78"/>
              </a:rPr>
              <a:t>أولاً : معيار الفائدة المباشرة من المرفق :</a:t>
            </a:r>
          </a:p>
          <a:p>
            <a:pPr algn="justLow"/>
            <a:r>
              <a:rPr lang="ar-SA" sz="17600" dirty="0" smtClean="0"/>
              <a:t>   </a:t>
            </a:r>
            <a:r>
              <a:rPr lang="ar-SA" sz="17600" b="1" dirty="0" smtClean="0">
                <a:solidFill>
                  <a:schemeClr val="tx2">
                    <a:lumMod val="60000"/>
                    <a:lumOff val="40000"/>
                  </a:schemeClr>
                </a:solidFill>
              </a:rPr>
              <a:t>طبعاً إذا كان نفع المرافق يعود على جميع سكان الدولة، فإنه يكون مرفقاً عاماً، أما إذا المستفيد مجتمعاً محلياً، فإنه يكون مرفقاً إقليمياً.</a:t>
            </a:r>
          </a:p>
          <a:p>
            <a:pPr algn="justLow"/>
            <a:endParaRPr lang="en-US" sz="12800" b="1" dirty="0" smtClean="0">
              <a:solidFill>
                <a:schemeClr val="tx2">
                  <a:lumMod val="60000"/>
                  <a:lumOff val="40000"/>
                </a:schemeClr>
              </a:solidFill>
            </a:endParaRPr>
          </a:p>
          <a:p>
            <a:pPr algn="justLow"/>
            <a:r>
              <a:rPr lang="ar-SA" sz="16000" u="sng" dirty="0" smtClean="0">
                <a:solidFill>
                  <a:schemeClr val="accent3">
                    <a:lumMod val="75000"/>
                  </a:schemeClr>
                </a:solidFill>
                <a:cs typeface="PT Bold Heading" pitchFamily="2" charset="-78"/>
              </a:rPr>
              <a:t>ثانياً: معيار التكلفة :</a:t>
            </a:r>
            <a:endParaRPr lang="en-US" sz="16000" u="sng" dirty="0" smtClean="0">
              <a:solidFill>
                <a:schemeClr val="accent3">
                  <a:lumMod val="75000"/>
                </a:schemeClr>
              </a:solidFill>
              <a:cs typeface="PT Bold Heading" pitchFamily="2" charset="-78"/>
            </a:endParaRPr>
          </a:p>
          <a:p>
            <a:pPr algn="justLow"/>
            <a:r>
              <a:rPr lang="ar-SA" sz="16000" dirty="0" smtClean="0"/>
              <a:t>     </a:t>
            </a:r>
            <a:r>
              <a:rPr lang="ar-SA" sz="17600" b="1" dirty="0" smtClean="0">
                <a:solidFill>
                  <a:schemeClr val="tx2">
                    <a:lumMod val="60000"/>
                    <a:lumOff val="40000"/>
                  </a:schemeClr>
                </a:solidFill>
              </a:rPr>
              <a:t>فإذا كانت باهظة فإن الحكومة المركزية هي التي تتولاه ويصبح مرفقاً عاماً.</a:t>
            </a:r>
            <a:endParaRPr lang="en-US" sz="17600" b="1" dirty="0" smtClean="0">
              <a:solidFill>
                <a:schemeClr val="tx2">
                  <a:lumMod val="60000"/>
                  <a:lumOff val="40000"/>
                </a:schemeClr>
              </a:solidFill>
            </a:endParaRPr>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642918"/>
            <a:ext cx="8501122" cy="5929354"/>
          </a:xfrm>
        </p:spPr>
        <p:txBody>
          <a:bodyPr>
            <a:normAutofit fontScale="25000" lnSpcReduction="20000"/>
          </a:bodyPr>
          <a:lstStyle/>
          <a:p>
            <a:pPr algn="justLow"/>
            <a:r>
              <a:rPr lang="ar-SA" sz="16000" u="sng" dirty="0" smtClean="0">
                <a:solidFill>
                  <a:schemeClr val="accent3">
                    <a:lumMod val="75000"/>
                  </a:schemeClr>
                </a:solidFill>
                <a:cs typeface="PT Bold Heading" pitchFamily="2" charset="-78"/>
              </a:rPr>
              <a:t>ثالثاً: معيار التجانس الإداري( </a:t>
            </a:r>
            <a:r>
              <a:rPr lang="ar-SA" sz="16000" u="sng" dirty="0" smtClean="0">
                <a:solidFill>
                  <a:srgbClr val="FF0000"/>
                </a:solidFill>
                <a:cs typeface="PT Bold Heading" pitchFamily="2" charset="-78"/>
              </a:rPr>
              <a:t>النمطية</a:t>
            </a:r>
            <a:r>
              <a:rPr lang="ar-SA" sz="16000" u="sng" dirty="0" smtClean="0">
                <a:solidFill>
                  <a:schemeClr val="accent3">
                    <a:lumMod val="75000"/>
                  </a:schemeClr>
                </a:solidFill>
                <a:cs typeface="PT Bold Heading" pitchFamily="2" charset="-78"/>
              </a:rPr>
              <a:t> ):</a:t>
            </a:r>
            <a:endParaRPr lang="en-US" sz="16000" u="sng" dirty="0" smtClean="0">
              <a:solidFill>
                <a:schemeClr val="accent3">
                  <a:lumMod val="75000"/>
                </a:schemeClr>
              </a:solidFill>
              <a:cs typeface="PT Bold Heading" pitchFamily="2" charset="-78"/>
            </a:endParaRPr>
          </a:p>
          <a:p>
            <a:pPr algn="justLow"/>
            <a:r>
              <a:rPr lang="ar-SA" sz="19200" b="1" dirty="0" smtClean="0">
                <a:solidFill>
                  <a:schemeClr val="tx2">
                    <a:lumMod val="60000"/>
                    <a:lumOff val="40000"/>
                  </a:schemeClr>
                </a:solidFill>
              </a:rPr>
              <a:t>           المرفق العام هو الذي يسوده التجانس في الأداء الإداري.</a:t>
            </a:r>
            <a:endParaRPr lang="en-US" sz="19200" b="1" dirty="0" smtClean="0">
              <a:solidFill>
                <a:schemeClr val="tx2">
                  <a:lumMod val="60000"/>
                  <a:lumOff val="40000"/>
                </a:schemeClr>
              </a:solidFill>
            </a:endParaRPr>
          </a:p>
          <a:p>
            <a:pPr algn="justLow"/>
            <a:endParaRPr lang="en-US" sz="14400" dirty="0" smtClean="0"/>
          </a:p>
          <a:p>
            <a:pPr algn="justLow"/>
            <a:r>
              <a:rPr lang="ar-SA" sz="17600" u="sng" dirty="0" smtClean="0">
                <a:solidFill>
                  <a:schemeClr val="accent3">
                    <a:lumMod val="75000"/>
                  </a:schemeClr>
                </a:solidFill>
                <a:cs typeface="PT Bold Heading" pitchFamily="2" charset="-78"/>
              </a:rPr>
              <a:t>رابعاً: معيار ظروف الخدمة :</a:t>
            </a:r>
            <a:endParaRPr lang="en-US" sz="17600" u="sng" dirty="0" smtClean="0">
              <a:solidFill>
                <a:schemeClr val="accent3">
                  <a:lumMod val="75000"/>
                </a:schemeClr>
              </a:solidFill>
              <a:cs typeface="PT Bold Heading" pitchFamily="2" charset="-78"/>
            </a:endParaRPr>
          </a:p>
          <a:p>
            <a:pPr algn="justLow"/>
            <a:r>
              <a:rPr lang="ar-SA" sz="21600" dirty="0" smtClean="0"/>
              <a:t>   </a:t>
            </a:r>
            <a:r>
              <a:rPr lang="ar-SA" sz="19200" b="1" dirty="0" smtClean="0">
                <a:solidFill>
                  <a:schemeClr val="tx2">
                    <a:lumMod val="60000"/>
                    <a:lumOff val="40000"/>
                  </a:schemeClr>
                </a:solidFill>
              </a:rPr>
              <a:t>إذا كانت طبيعة الخدمة التي يقدمها المرفق تستدعي مراعاة عادات وتقاليد خاصة؛ فالأفضل أن يكون محلياً. </a:t>
            </a:r>
            <a:endParaRPr lang="en-US" sz="19200" b="1" dirty="0" smtClean="0">
              <a:solidFill>
                <a:schemeClr val="tx2">
                  <a:lumMod val="60000"/>
                  <a:lumOff val="40000"/>
                </a:schemeClr>
              </a:solidFill>
            </a:endParaRPr>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642918"/>
            <a:ext cx="8501122" cy="5929354"/>
          </a:xfrm>
        </p:spPr>
        <p:txBody>
          <a:bodyPr>
            <a:normAutofit fontScale="25000" lnSpcReduction="20000"/>
          </a:bodyPr>
          <a:lstStyle/>
          <a:p>
            <a:pPr algn="justLow"/>
            <a:r>
              <a:rPr lang="ar-SA" sz="17600" u="sng" dirty="0" smtClean="0">
                <a:solidFill>
                  <a:schemeClr val="accent3">
                    <a:lumMod val="75000"/>
                  </a:schemeClr>
                </a:solidFill>
                <a:cs typeface="PT Bold Heading" pitchFamily="2" charset="-78"/>
              </a:rPr>
              <a:t>خامساً:معيار الكفاءات الفنية:</a:t>
            </a:r>
            <a:endParaRPr lang="en-US" sz="17600" u="sng" dirty="0" smtClean="0">
              <a:solidFill>
                <a:schemeClr val="accent3">
                  <a:lumMod val="75000"/>
                </a:schemeClr>
              </a:solidFill>
              <a:cs typeface="PT Bold Heading" pitchFamily="2" charset="-78"/>
            </a:endParaRPr>
          </a:p>
          <a:p>
            <a:pPr algn="justLow"/>
            <a:r>
              <a:rPr lang="ar-SA" sz="19200" dirty="0" smtClean="0"/>
              <a:t>         </a:t>
            </a:r>
            <a:r>
              <a:rPr lang="ar-SA" sz="19200" b="1" dirty="0" smtClean="0">
                <a:solidFill>
                  <a:schemeClr val="tx2">
                    <a:lumMod val="60000"/>
                    <a:lumOff val="40000"/>
                  </a:schemeClr>
                </a:solidFill>
              </a:rPr>
              <a:t>عند الحاجة إلى تقنية وكفاءة فنية عالية؛ فالأفضل أن يدار المرفق مركزياً لإمكانية توفيرها. </a:t>
            </a:r>
          </a:p>
          <a:p>
            <a:pPr algn="justLow"/>
            <a:endParaRPr lang="en-US" sz="12800" dirty="0" smtClean="0"/>
          </a:p>
          <a:p>
            <a:pPr algn="justLow"/>
            <a:r>
              <a:rPr lang="ar-SA" sz="17600" u="sng" dirty="0" smtClean="0">
                <a:solidFill>
                  <a:schemeClr val="accent3">
                    <a:lumMod val="75000"/>
                  </a:schemeClr>
                </a:solidFill>
                <a:cs typeface="PT Bold Heading" pitchFamily="2" charset="-78"/>
              </a:rPr>
              <a:t>سادساً: المعيار التاريخي:</a:t>
            </a:r>
            <a:endParaRPr lang="en-US" sz="17600" u="sng" dirty="0" smtClean="0">
              <a:solidFill>
                <a:schemeClr val="accent3">
                  <a:lumMod val="75000"/>
                </a:schemeClr>
              </a:solidFill>
              <a:cs typeface="PT Bold Heading" pitchFamily="2" charset="-78"/>
            </a:endParaRPr>
          </a:p>
          <a:p>
            <a:pPr algn="justLow"/>
            <a:r>
              <a:rPr lang="ar-SA" sz="19200" dirty="0" smtClean="0"/>
              <a:t>   </a:t>
            </a:r>
            <a:r>
              <a:rPr lang="ar-SA" sz="19200" b="1" dirty="0" smtClean="0">
                <a:solidFill>
                  <a:schemeClr val="tx2">
                    <a:lumMod val="60000"/>
                    <a:lumOff val="40000"/>
                  </a:schemeClr>
                </a:solidFill>
              </a:rPr>
              <a:t>إذا طبيعة الخدمة في الإقليم تاريخياً، فيفضل أن يكون المرفق محلياً (كشؤون الحج والعمرة – مثلاً). </a:t>
            </a:r>
            <a:endParaRPr lang="en-US" sz="19200" b="1" dirty="0" smtClean="0">
              <a:solidFill>
                <a:schemeClr val="tx2">
                  <a:lumMod val="60000"/>
                  <a:lumOff val="40000"/>
                </a:schemeClr>
              </a:solidFill>
            </a:endParaRPr>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642918"/>
            <a:ext cx="8501122" cy="5929354"/>
          </a:xfrm>
        </p:spPr>
        <p:txBody>
          <a:bodyPr>
            <a:normAutofit fontScale="25000" lnSpcReduction="20000"/>
          </a:bodyPr>
          <a:lstStyle/>
          <a:p>
            <a:pPr algn="justLow"/>
            <a:r>
              <a:rPr lang="ar-SA" sz="16000" u="sng" dirty="0" smtClean="0">
                <a:solidFill>
                  <a:srgbClr val="FF0000"/>
                </a:solidFill>
                <a:cs typeface="PT Bold Heading" pitchFamily="2" charset="-78"/>
              </a:rPr>
              <a:t>لا يوجد معيار جامع مانع بسبب:</a:t>
            </a:r>
          </a:p>
          <a:p>
            <a:pPr algn="justLow"/>
            <a:r>
              <a:rPr lang="ar-SA" sz="17600" dirty="0" smtClean="0">
                <a:solidFill>
                  <a:schemeClr val="accent2">
                    <a:lumMod val="50000"/>
                  </a:schemeClr>
                </a:solidFill>
              </a:rPr>
              <a:t>    </a:t>
            </a:r>
            <a:r>
              <a:rPr lang="ar-SA" sz="17600" b="1" dirty="0" smtClean="0">
                <a:solidFill>
                  <a:schemeClr val="accent2">
                    <a:lumMod val="50000"/>
                  </a:schemeClr>
                </a:solidFill>
              </a:rPr>
              <a:t>1- المرفق قد يكون محلياً وحكومياً .</a:t>
            </a:r>
          </a:p>
          <a:p>
            <a:pPr algn="justLow"/>
            <a:r>
              <a:rPr lang="ar-SA" sz="17600" b="1" dirty="0" smtClean="0">
                <a:solidFill>
                  <a:schemeClr val="accent2">
                    <a:lumMod val="50000"/>
                  </a:schemeClr>
                </a:solidFill>
              </a:rPr>
              <a:t>    2- صعوبة تمييز المرافق المحلية في الواقع العملي عن المرافق العامة القومية. (تختلف من دولة إلى أخرى وتختلف في نفس الدولة من وقت لآخر مثل الأمن والقضاء.</a:t>
            </a:r>
            <a:endParaRPr lang="en-US" sz="17600" b="1" dirty="0" smtClean="0">
              <a:solidFill>
                <a:schemeClr val="accent2">
                  <a:lumMod val="50000"/>
                </a:schemeClr>
              </a:solidFill>
            </a:endParaRPr>
          </a:p>
          <a:p>
            <a:pPr algn="justLow"/>
            <a:r>
              <a:rPr lang="ar-SA" sz="17600" b="1" dirty="0" smtClean="0">
                <a:solidFill>
                  <a:schemeClr val="accent2">
                    <a:lumMod val="50000"/>
                  </a:schemeClr>
                </a:solidFill>
              </a:rPr>
              <a:t>    3- السياسة </a:t>
            </a:r>
            <a:r>
              <a:rPr lang="ar-SA" sz="17600" b="1" dirty="0" err="1" smtClean="0">
                <a:solidFill>
                  <a:schemeClr val="accent2">
                    <a:lumMod val="50000"/>
                  </a:schemeClr>
                </a:solidFill>
              </a:rPr>
              <a:t>التدخليه</a:t>
            </a:r>
            <a:r>
              <a:rPr lang="ar-SA" sz="17600" b="1" dirty="0" smtClean="0">
                <a:solidFill>
                  <a:schemeClr val="accent2">
                    <a:lumMod val="50000"/>
                  </a:schemeClr>
                </a:solidFill>
              </a:rPr>
              <a:t> في الدول المعاصرة أدت إلى تشابك المصالح القومية والمصالح المحلية إلى حد كبير.</a:t>
            </a:r>
            <a:endParaRPr lang="en-US" sz="17600" b="1" dirty="0" smtClean="0">
              <a:solidFill>
                <a:schemeClr val="accent2">
                  <a:lumMod val="50000"/>
                </a:schemeClr>
              </a:solidFill>
            </a:endParaRPr>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71480"/>
            <a:ext cx="8501122" cy="6000792"/>
          </a:xfrm>
        </p:spPr>
        <p:txBody>
          <a:bodyPr>
            <a:normAutofit fontScale="25000" lnSpcReduction="20000"/>
          </a:bodyPr>
          <a:lstStyle/>
          <a:p>
            <a:pPr algn="justLow"/>
            <a:r>
              <a:rPr lang="ar-SA" sz="19200" b="1" dirty="0" smtClean="0">
                <a:solidFill>
                  <a:srgbClr val="00B050"/>
                </a:solidFill>
              </a:rPr>
              <a:t>وبسبب تلك الصعوبات كان معيار التفرقة بين ما يعتبر مرفقا قوميا أو مرفقا محليا هو ما يراه المشرع في كل دولة على حده فالمشرع هو صاحب الاختصاص الأصيل في تحديد المرافق التي يعهد بها إلى الهيئات المحلية وتلك التي يعهد بها إلى الحكومة المركزية . وغالباً ما يستهدي المشرع بالمعايير التي سبقت الإشارة إليها ، إضافة إلى الاعتبارات التالية :</a:t>
            </a:r>
            <a:endParaRPr lang="en-US" sz="19200" b="1" dirty="0" smtClean="0">
              <a:solidFill>
                <a:srgbClr val="00B050"/>
              </a:solidFill>
            </a:endParaRPr>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71480"/>
            <a:ext cx="8501122" cy="6000792"/>
          </a:xfrm>
        </p:spPr>
        <p:txBody>
          <a:bodyPr>
            <a:normAutofit fontScale="25000" lnSpcReduction="20000"/>
          </a:bodyPr>
          <a:lstStyle/>
          <a:p>
            <a:pPr algn="justLow"/>
            <a:r>
              <a:rPr lang="ar-SA" sz="19200" b="1" dirty="0" smtClean="0">
                <a:solidFill>
                  <a:srgbClr val="00B050"/>
                </a:solidFill>
              </a:rPr>
              <a:t>1- </a:t>
            </a:r>
            <a:r>
              <a:rPr lang="ar-SA" sz="19200" b="1" dirty="0" smtClean="0">
                <a:solidFill>
                  <a:schemeClr val="tx2">
                    <a:lumMod val="60000"/>
                    <a:lumOff val="40000"/>
                  </a:schemeClr>
                </a:solidFill>
              </a:rPr>
              <a:t>سياسة المشرع تجاه الإدارة المحلية :</a:t>
            </a:r>
          </a:p>
          <a:p>
            <a:pPr algn="justLow"/>
            <a:r>
              <a:rPr lang="ar-SA" sz="19200" b="1" dirty="0" smtClean="0">
                <a:solidFill>
                  <a:srgbClr val="00B050"/>
                </a:solidFill>
              </a:rPr>
              <a:t>          ( </a:t>
            </a:r>
            <a:r>
              <a:rPr lang="ar-SA" sz="19200" b="1" dirty="0" smtClean="0">
                <a:solidFill>
                  <a:schemeClr val="accent2">
                    <a:lumMod val="60000"/>
                    <a:lumOff val="40000"/>
                  </a:schemeClr>
                </a:solidFill>
              </a:rPr>
              <a:t>شريك في السلطة أم مجرد تابع للسلطة التنفيذية </a:t>
            </a:r>
            <a:r>
              <a:rPr lang="ar-SA" sz="19200" b="1" dirty="0" smtClean="0">
                <a:solidFill>
                  <a:srgbClr val="00B050"/>
                </a:solidFill>
              </a:rPr>
              <a:t>)</a:t>
            </a:r>
          </a:p>
          <a:p>
            <a:pPr algn="justLow"/>
            <a:r>
              <a:rPr lang="ar-SA" sz="19200" b="1" dirty="0" smtClean="0">
                <a:solidFill>
                  <a:srgbClr val="00B050"/>
                </a:solidFill>
              </a:rPr>
              <a:t>2- </a:t>
            </a:r>
            <a:r>
              <a:rPr lang="ar-SA" sz="19200" b="1" dirty="0" smtClean="0">
                <a:solidFill>
                  <a:schemeClr val="tx2">
                    <a:lumMod val="60000"/>
                    <a:lumOff val="40000"/>
                  </a:schemeClr>
                </a:solidFill>
              </a:rPr>
              <a:t>سياسة المشرع تجاه الإيرادات العامة:</a:t>
            </a:r>
          </a:p>
          <a:p>
            <a:pPr algn="justLow"/>
            <a:r>
              <a:rPr lang="ar-SA" sz="19200" b="1" dirty="0" smtClean="0">
                <a:solidFill>
                  <a:srgbClr val="00B050"/>
                </a:solidFill>
              </a:rPr>
              <a:t>               ( </a:t>
            </a:r>
            <a:r>
              <a:rPr lang="ar-SA" sz="19200" b="1" dirty="0" smtClean="0">
                <a:solidFill>
                  <a:schemeClr val="accent2">
                    <a:lumMod val="60000"/>
                    <a:lumOff val="40000"/>
                  </a:schemeClr>
                </a:solidFill>
              </a:rPr>
              <a:t>احتكارها أو توزيعها </a:t>
            </a:r>
            <a:r>
              <a:rPr lang="ar-SA" sz="19200" b="1" dirty="0" smtClean="0">
                <a:solidFill>
                  <a:srgbClr val="00B050"/>
                </a:solidFill>
              </a:rPr>
              <a:t>)</a:t>
            </a:r>
          </a:p>
          <a:p>
            <a:pPr algn="justLow"/>
            <a:r>
              <a:rPr lang="ar-SA" sz="19200" b="1" dirty="0" smtClean="0">
                <a:solidFill>
                  <a:srgbClr val="00B050"/>
                </a:solidFill>
              </a:rPr>
              <a:t>3- </a:t>
            </a:r>
            <a:r>
              <a:rPr lang="ar-SA" sz="19200" b="1" dirty="0" smtClean="0">
                <a:solidFill>
                  <a:schemeClr val="tx2">
                    <a:lumMod val="60000"/>
                    <a:lumOff val="40000"/>
                  </a:schemeClr>
                </a:solidFill>
              </a:rPr>
              <a:t>اتجاهات الرأي العام المحلي .</a:t>
            </a:r>
          </a:p>
          <a:p>
            <a:pPr algn="justLow"/>
            <a:r>
              <a:rPr lang="ar-SA" sz="19200" b="1" dirty="0" smtClean="0">
                <a:solidFill>
                  <a:srgbClr val="00B050"/>
                </a:solidFill>
              </a:rPr>
              <a:t>4- </a:t>
            </a:r>
            <a:r>
              <a:rPr lang="ar-SA" sz="19200" b="1" dirty="0" smtClean="0">
                <a:solidFill>
                  <a:schemeClr val="tx2">
                    <a:lumMod val="60000"/>
                    <a:lumOff val="40000"/>
                  </a:schemeClr>
                </a:solidFill>
              </a:rPr>
              <a:t>التوازن بين اختصاصات الهيئات المحلية وقدرتها .</a:t>
            </a:r>
            <a:endParaRPr lang="en-US" sz="19200" b="1" dirty="0" smtClean="0">
              <a:solidFill>
                <a:schemeClr val="tx2">
                  <a:lumMod val="60000"/>
                  <a:lumOff val="40000"/>
                </a:schemeClr>
              </a:solidFill>
            </a:endParaRPr>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14357"/>
            <a:ext cx="7772400" cy="1214445"/>
          </a:xfrm>
        </p:spPr>
        <p:txBody>
          <a:bodyPr>
            <a:normAutofit/>
          </a:bodyPr>
          <a:lstStyle/>
          <a:p>
            <a:pPr algn="r"/>
            <a:r>
              <a:rPr lang="ar-SA" dirty="0" smtClean="0">
                <a:solidFill>
                  <a:srgbClr val="C00000"/>
                </a:solidFill>
                <a:cs typeface="+mn-cs"/>
              </a:rPr>
              <a:t>الإدارة المحلية بين المركزية واللامركزية </a:t>
            </a:r>
            <a:endParaRPr lang="en-US" dirty="0">
              <a:solidFill>
                <a:srgbClr val="C00000"/>
              </a:solidFill>
              <a:cs typeface="+mn-cs"/>
            </a:endParaRPr>
          </a:p>
        </p:txBody>
      </p:sp>
      <p:sp>
        <p:nvSpPr>
          <p:cNvPr id="3" name="عنوان فرعي 2"/>
          <p:cNvSpPr>
            <a:spLocks noGrp="1"/>
          </p:cNvSpPr>
          <p:nvPr>
            <p:ph type="subTitle" idx="1"/>
          </p:nvPr>
        </p:nvSpPr>
        <p:spPr>
          <a:xfrm>
            <a:off x="428596" y="2071678"/>
            <a:ext cx="7715304" cy="4500594"/>
          </a:xfrm>
        </p:spPr>
        <p:txBody>
          <a:bodyPr>
            <a:normAutofit fontScale="25000" lnSpcReduction="20000"/>
          </a:bodyPr>
          <a:lstStyle/>
          <a:p>
            <a:pPr lvl="0" algn="r">
              <a:buFont typeface="Wingdings" pitchFamily="2" charset="2"/>
              <a:buChar char="Ø"/>
            </a:pPr>
            <a:r>
              <a:rPr lang="ar-SA" sz="16000" b="1" dirty="0" smtClean="0">
                <a:solidFill>
                  <a:schemeClr val="bg2">
                    <a:lumMod val="10000"/>
                  </a:schemeClr>
                </a:solidFill>
              </a:rPr>
              <a:t>المركزية تعني استئثار معظم السلطات في يد أو جهة أو هيئة واحدة. </a:t>
            </a:r>
          </a:p>
          <a:p>
            <a:pPr lvl="0" algn="r"/>
            <a:endParaRPr lang="en-US" sz="16000" dirty="0" smtClean="0">
              <a:solidFill>
                <a:schemeClr val="bg2">
                  <a:lumMod val="10000"/>
                </a:schemeClr>
              </a:solidFill>
            </a:endParaRPr>
          </a:p>
          <a:p>
            <a:pPr lvl="0" algn="r">
              <a:buFont typeface="Wingdings" pitchFamily="2" charset="2"/>
              <a:buChar char="Ø"/>
            </a:pPr>
            <a:r>
              <a:rPr lang="ar-SA" sz="16000" b="1" dirty="0" smtClean="0">
                <a:solidFill>
                  <a:schemeClr val="bg2">
                    <a:lumMod val="10000"/>
                  </a:schemeClr>
                </a:solidFill>
              </a:rPr>
              <a:t>غير المركزية تعني منح جهة معينة بعض السلطات التي تحتاجها.</a:t>
            </a:r>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71480"/>
            <a:ext cx="8501122" cy="6000792"/>
          </a:xfrm>
        </p:spPr>
        <p:txBody>
          <a:bodyPr>
            <a:normAutofit fontScale="25000" lnSpcReduction="20000"/>
          </a:bodyPr>
          <a:lstStyle/>
          <a:p>
            <a:pPr algn="justLow"/>
            <a:r>
              <a:rPr lang="ar-SA" sz="16000" b="1" dirty="0" smtClean="0">
                <a:solidFill>
                  <a:schemeClr val="accent4">
                    <a:lumMod val="75000"/>
                  </a:schemeClr>
                </a:solidFill>
                <a:latin typeface="+mj-lt"/>
                <a:ea typeface="+mj-ea"/>
              </a:rPr>
              <a:t>أساليب تحديد الاختصاصات المحلية:</a:t>
            </a:r>
            <a:endParaRPr lang="en-US" sz="16000" b="1" dirty="0" smtClean="0">
              <a:solidFill>
                <a:schemeClr val="accent4">
                  <a:lumMod val="75000"/>
                </a:schemeClr>
              </a:solidFill>
              <a:latin typeface="+mj-lt"/>
              <a:ea typeface="+mj-ea"/>
            </a:endParaRPr>
          </a:p>
          <a:p>
            <a:pPr algn="justLow"/>
            <a:endParaRPr lang="en-US" sz="9600" u="sng" dirty="0" smtClean="0">
              <a:cs typeface="PT Bold Heading" pitchFamily="2" charset="-78"/>
            </a:endParaRPr>
          </a:p>
          <a:p>
            <a:pPr algn="justLow"/>
            <a:r>
              <a:rPr lang="ar-SA" sz="14400" b="1" dirty="0" smtClean="0">
                <a:solidFill>
                  <a:schemeClr val="tx2">
                    <a:lumMod val="60000"/>
                    <a:lumOff val="40000"/>
                  </a:schemeClr>
                </a:solidFill>
              </a:rPr>
              <a:t> 1- تحديد الاختصاصات على سبيل الحصر (الدول المتأثرة بالثقافة الانجلوسكسونية) وينتج عن ذلك الوضوح والدقة في تحديد في تحديد الاختصاصات والمسئوليات ، رقابة مخففة، اتساع الاختصاصات التي تقدر عليها.</a:t>
            </a:r>
          </a:p>
          <a:p>
            <a:pPr algn="justLow"/>
            <a:endParaRPr lang="ar-SA" sz="14400" b="1" dirty="0" smtClean="0">
              <a:solidFill>
                <a:schemeClr val="tx2">
                  <a:lumMod val="60000"/>
                  <a:lumOff val="40000"/>
                </a:schemeClr>
              </a:solidFill>
            </a:endParaRPr>
          </a:p>
          <a:p>
            <a:pPr algn="r"/>
            <a:r>
              <a:rPr lang="ar-SA" sz="14400" u="sng" dirty="0" smtClean="0">
                <a:solidFill>
                  <a:schemeClr val="accent3">
                    <a:lumMod val="75000"/>
                  </a:schemeClr>
                </a:solidFill>
                <a:cs typeface="PT Bold Heading" pitchFamily="2" charset="-78"/>
              </a:rPr>
              <a:t>من عيوبه :</a:t>
            </a:r>
          </a:p>
          <a:p>
            <a:pPr algn="justLow">
              <a:buFont typeface="Wingdings" pitchFamily="2" charset="2"/>
              <a:buChar char="q"/>
            </a:pPr>
            <a:r>
              <a:rPr lang="ar-SA" sz="14400" b="1" dirty="0" smtClean="0">
                <a:solidFill>
                  <a:schemeClr val="accent2">
                    <a:lumMod val="75000"/>
                  </a:schemeClr>
                </a:solidFill>
              </a:rPr>
              <a:t>صعوبة التعديل</a:t>
            </a:r>
          </a:p>
          <a:p>
            <a:pPr algn="justLow">
              <a:buFont typeface="Wingdings" pitchFamily="2" charset="2"/>
              <a:buChar char="q"/>
            </a:pPr>
            <a:r>
              <a:rPr lang="ar-SA" sz="14400" b="1" dirty="0" smtClean="0">
                <a:solidFill>
                  <a:schemeClr val="accent2">
                    <a:lumMod val="75000"/>
                  </a:schemeClr>
                </a:solidFill>
              </a:rPr>
              <a:t>تحديد حد أدنى المستويات الخدمة المقدمة.</a:t>
            </a:r>
            <a:endParaRPr lang="en-US" sz="14400" b="1" dirty="0" smtClean="0">
              <a:solidFill>
                <a:schemeClr val="accent2">
                  <a:lumMod val="75000"/>
                </a:schemeClr>
              </a:solidFill>
            </a:endParaRPr>
          </a:p>
          <a:p>
            <a:pPr lvl="0" algn="r"/>
            <a:endParaRPr lang="en-US" sz="17600"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357166"/>
            <a:ext cx="8501122" cy="6215106"/>
          </a:xfrm>
        </p:spPr>
        <p:txBody>
          <a:bodyPr>
            <a:normAutofit fontScale="25000" lnSpcReduction="20000"/>
          </a:bodyPr>
          <a:lstStyle/>
          <a:p>
            <a:pPr algn="justLow"/>
            <a:r>
              <a:rPr lang="ar-SA" sz="14400" b="1" dirty="0" smtClean="0">
                <a:solidFill>
                  <a:schemeClr val="tx2">
                    <a:lumMod val="60000"/>
                    <a:lumOff val="40000"/>
                  </a:schemeClr>
                </a:solidFill>
              </a:rPr>
              <a:t>2- التحديد العام للاختصاصات (الدول المتأثرة بالثقافة اللاتينية) يتم عادة نص قانوني يرخص للوحدات المحلية في القيان بإنشاء وإدارة كل ما يهم مواطني الوحدات الملحية</a:t>
            </a:r>
          </a:p>
          <a:p>
            <a:pPr algn="r"/>
            <a:r>
              <a:rPr lang="ar-SA" sz="14400" u="sng" dirty="0" smtClean="0">
                <a:solidFill>
                  <a:schemeClr val="accent3">
                    <a:lumMod val="75000"/>
                  </a:schemeClr>
                </a:solidFill>
                <a:cs typeface="PT Bold Heading" pitchFamily="2" charset="-78"/>
              </a:rPr>
              <a:t>من مزاياه:</a:t>
            </a:r>
          </a:p>
          <a:p>
            <a:pPr algn="justLow">
              <a:buFont typeface="Wingdings" pitchFamily="2" charset="2"/>
              <a:buChar char="q"/>
            </a:pPr>
            <a:r>
              <a:rPr lang="ar-SA" sz="14400" b="1" dirty="0" smtClean="0">
                <a:solidFill>
                  <a:schemeClr val="accent2">
                    <a:lumMod val="75000"/>
                  </a:schemeClr>
                </a:solidFill>
              </a:rPr>
              <a:t>تحقيق العبء عن السيطرة التشريعية تشجيع الوحدات المحلية علماً الابتكار</a:t>
            </a:r>
            <a:endParaRPr lang="en-US" sz="14400" b="1" dirty="0" smtClean="0">
              <a:solidFill>
                <a:schemeClr val="accent2">
                  <a:lumMod val="75000"/>
                </a:schemeClr>
              </a:solidFill>
            </a:endParaRPr>
          </a:p>
          <a:p>
            <a:pPr algn="r"/>
            <a:r>
              <a:rPr lang="ar-SA" sz="14400" u="sng" dirty="0" smtClean="0">
                <a:solidFill>
                  <a:schemeClr val="accent3">
                    <a:lumMod val="75000"/>
                  </a:schemeClr>
                </a:solidFill>
                <a:cs typeface="PT Bold Heading" pitchFamily="2" charset="-78"/>
              </a:rPr>
              <a:t>من عيوبه :</a:t>
            </a:r>
          </a:p>
          <a:p>
            <a:pPr lvl="0" algn="justLow">
              <a:buFont typeface="Wingdings" pitchFamily="2" charset="2"/>
              <a:buChar char="q"/>
            </a:pPr>
            <a:r>
              <a:rPr lang="ar-SA" sz="14400" b="1" dirty="0" smtClean="0">
                <a:solidFill>
                  <a:schemeClr val="accent2">
                    <a:lumMod val="75000"/>
                  </a:schemeClr>
                </a:solidFill>
              </a:rPr>
              <a:t> زيادة تنازع الاختصاصات بين المستويات .</a:t>
            </a:r>
            <a:endParaRPr lang="en-US" sz="14400" b="1" dirty="0" smtClean="0">
              <a:solidFill>
                <a:schemeClr val="accent2">
                  <a:lumMod val="75000"/>
                </a:schemeClr>
              </a:solidFill>
            </a:endParaRPr>
          </a:p>
          <a:p>
            <a:pPr lvl="0" algn="justLow">
              <a:buFont typeface="Wingdings" pitchFamily="2" charset="2"/>
              <a:buChar char="q"/>
            </a:pPr>
            <a:r>
              <a:rPr lang="ar-SA" sz="14400" b="1" dirty="0" smtClean="0">
                <a:solidFill>
                  <a:schemeClr val="accent2">
                    <a:lumMod val="75000"/>
                  </a:schemeClr>
                </a:solidFill>
              </a:rPr>
              <a:t> عدم تواؤم الاختصاصات مع القدرات.</a:t>
            </a:r>
            <a:endParaRPr lang="en-US" sz="14400" b="1" dirty="0" smtClean="0">
              <a:solidFill>
                <a:schemeClr val="accent2">
                  <a:lumMod val="75000"/>
                </a:schemeClr>
              </a:solidFill>
            </a:endParaRPr>
          </a:p>
          <a:p>
            <a:pPr lvl="0" algn="justLow">
              <a:buFont typeface="Wingdings" pitchFamily="2" charset="2"/>
              <a:buChar char="q"/>
            </a:pPr>
            <a:r>
              <a:rPr lang="ar-SA" sz="14400" b="1" dirty="0" smtClean="0">
                <a:solidFill>
                  <a:schemeClr val="accent2">
                    <a:lumMod val="75000"/>
                  </a:schemeClr>
                </a:solidFill>
              </a:rPr>
              <a:t> عدم التطبيق في بعض الدول.</a:t>
            </a:r>
            <a:endParaRPr lang="en-US" sz="14400" b="1" dirty="0" smtClean="0">
              <a:solidFill>
                <a:schemeClr val="accent2">
                  <a:lumMod val="75000"/>
                </a:schemeClr>
              </a:solidFill>
            </a:endParaRPr>
          </a:p>
          <a:p>
            <a:pPr lvl="0" algn="justLow">
              <a:buFont typeface="Wingdings" pitchFamily="2" charset="2"/>
              <a:buChar char="q"/>
            </a:pPr>
            <a:r>
              <a:rPr lang="ar-SA" sz="14400" b="1" dirty="0" smtClean="0">
                <a:solidFill>
                  <a:schemeClr val="accent2">
                    <a:lumMod val="75000"/>
                  </a:schemeClr>
                </a:solidFill>
              </a:rPr>
              <a:t> رقابة مركزية مشددة </a:t>
            </a:r>
            <a:r>
              <a:rPr lang="ar-SA" sz="15800" b="1" dirty="0" smtClean="0">
                <a:solidFill>
                  <a:schemeClr val="accent2">
                    <a:lumMod val="75000"/>
                  </a:schemeClr>
                </a:solidFill>
              </a:rPr>
              <a:t>.</a:t>
            </a:r>
            <a:endParaRPr lang="en-US" sz="15800" b="1" dirty="0" smtClean="0">
              <a:solidFill>
                <a:schemeClr val="accent2">
                  <a:lumMod val="75000"/>
                </a:schemeClr>
              </a:solidFill>
            </a:endParaRPr>
          </a:p>
          <a:p>
            <a:pPr algn="justLow"/>
            <a:endParaRPr lang="en-US" sz="14400" dirty="0" smtClean="0"/>
          </a:p>
          <a:p>
            <a:pPr lvl="0" algn="r"/>
            <a:endParaRPr lang="en-US" sz="17600"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785794"/>
            <a:ext cx="8501122" cy="5786478"/>
          </a:xfrm>
        </p:spPr>
        <p:txBody>
          <a:bodyPr>
            <a:normAutofit fontScale="25000" lnSpcReduction="20000"/>
          </a:bodyPr>
          <a:lstStyle/>
          <a:p>
            <a:pPr algn="r"/>
            <a:r>
              <a:rPr lang="ar-SA" sz="14400" u="sng" dirty="0" smtClean="0">
                <a:solidFill>
                  <a:srgbClr val="00B050"/>
                </a:solidFill>
                <a:cs typeface="PT Bold Heading" pitchFamily="2" charset="-78"/>
              </a:rPr>
              <a:t>ما هي الخدمات التي لا ينبغي تركها للسلطة المركزية ؟</a:t>
            </a:r>
          </a:p>
          <a:p>
            <a:pPr algn="r"/>
            <a:endParaRPr lang="en-US" sz="14400" u="sng" dirty="0" smtClean="0">
              <a:cs typeface="PT Bold Heading" pitchFamily="2" charset="-78"/>
            </a:endParaRPr>
          </a:p>
          <a:p>
            <a:pPr algn="justLow">
              <a:buFont typeface="Wingdings" pitchFamily="2" charset="2"/>
              <a:buChar char="q"/>
            </a:pPr>
            <a:r>
              <a:rPr lang="ar-SA" sz="14400" b="1" dirty="0" smtClean="0">
                <a:solidFill>
                  <a:schemeClr val="tx2">
                    <a:lumMod val="75000"/>
                  </a:schemeClr>
                </a:solidFill>
              </a:rPr>
              <a:t>الخدمات التي تتطلب تنسيق وتركيز على المستوى المحلي.</a:t>
            </a:r>
          </a:p>
          <a:p>
            <a:pPr algn="justLow"/>
            <a:endParaRPr lang="ar-SA" sz="14400" b="1" dirty="0" smtClean="0">
              <a:solidFill>
                <a:schemeClr val="tx2">
                  <a:lumMod val="75000"/>
                </a:schemeClr>
              </a:solidFill>
            </a:endParaRPr>
          </a:p>
          <a:p>
            <a:pPr algn="justLow">
              <a:buFont typeface="Wingdings" pitchFamily="2" charset="2"/>
              <a:buChar char="q"/>
            </a:pPr>
            <a:r>
              <a:rPr lang="ar-SA" sz="14400" b="1" dirty="0" smtClean="0">
                <a:solidFill>
                  <a:schemeClr val="tx2">
                    <a:lumMod val="75000"/>
                  </a:schemeClr>
                </a:solidFill>
              </a:rPr>
              <a:t> إذا كانت الخدمة تتأثر بالظروف المحلية.</a:t>
            </a:r>
          </a:p>
          <a:p>
            <a:pPr algn="justLow"/>
            <a:endParaRPr lang="en-US" sz="14400" b="1" dirty="0" smtClean="0">
              <a:solidFill>
                <a:schemeClr val="tx2">
                  <a:lumMod val="75000"/>
                </a:schemeClr>
              </a:solidFill>
            </a:endParaRPr>
          </a:p>
          <a:p>
            <a:pPr algn="justLow">
              <a:buFont typeface="Wingdings" pitchFamily="2" charset="2"/>
              <a:buChar char="q"/>
            </a:pPr>
            <a:r>
              <a:rPr lang="ar-SA" sz="14400" b="1" dirty="0" smtClean="0">
                <a:solidFill>
                  <a:schemeClr val="tx2">
                    <a:lumMod val="75000"/>
                  </a:schemeClr>
                </a:solidFill>
              </a:rPr>
              <a:t> إذا كانت مشاركة المواطن المحلي ضرورية لتقديم الخدمة. </a:t>
            </a:r>
            <a:endParaRPr lang="en-US" sz="14400" b="1" dirty="0" smtClean="0">
              <a:solidFill>
                <a:schemeClr val="tx2">
                  <a:lumMod val="75000"/>
                </a:schemeClr>
              </a:solidFill>
            </a:endParaRPr>
          </a:p>
          <a:p>
            <a:pPr lvl="0" algn="justLow"/>
            <a:endParaRPr lang="en-US" sz="14400" dirty="0" smtClean="0"/>
          </a:p>
          <a:p>
            <a:pPr algn="justLow"/>
            <a:endParaRPr lang="en-US" sz="14400" dirty="0" smtClean="0"/>
          </a:p>
          <a:p>
            <a:pPr lvl="0" algn="r"/>
            <a:endParaRPr lang="en-US" sz="17600"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71480"/>
            <a:ext cx="8501122" cy="6000792"/>
          </a:xfrm>
        </p:spPr>
        <p:txBody>
          <a:bodyPr>
            <a:normAutofit fontScale="25000" lnSpcReduction="20000"/>
          </a:bodyPr>
          <a:lstStyle/>
          <a:p>
            <a:pPr algn="r"/>
            <a:r>
              <a:rPr lang="ar-SA" sz="14400" u="sng" dirty="0" smtClean="0">
                <a:solidFill>
                  <a:srgbClr val="00B050"/>
                </a:solidFill>
                <a:cs typeface="PT Bold Heading" pitchFamily="2" charset="-78"/>
              </a:rPr>
              <a:t>ما هي الخدمات التي لا ينبغي تركها للوحدة المحلية ؟</a:t>
            </a:r>
          </a:p>
          <a:p>
            <a:pPr algn="r"/>
            <a:endParaRPr lang="en-US" sz="14400" u="sng" dirty="0" smtClean="0">
              <a:cs typeface="PT Bold Heading" pitchFamily="2" charset="-78"/>
            </a:endParaRPr>
          </a:p>
          <a:p>
            <a:pPr lvl="0" algn="justLow">
              <a:buFont typeface="Wingdings" pitchFamily="2" charset="2"/>
              <a:buChar char="q"/>
            </a:pPr>
            <a:r>
              <a:rPr lang="ar-SA" sz="14400" b="1" dirty="0" smtClean="0">
                <a:solidFill>
                  <a:schemeClr val="tx2">
                    <a:lumMod val="75000"/>
                  </a:schemeClr>
                </a:solidFill>
              </a:rPr>
              <a:t>إذا كان تقديم الخدمة يتطلب توحيد الإجراءات على مستوى الدولة.</a:t>
            </a:r>
          </a:p>
          <a:p>
            <a:pPr algn="justLow"/>
            <a:endParaRPr lang="ar-SA" sz="14400" b="1" dirty="0" smtClean="0">
              <a:solidFill>
                <a:schemeClr val="tx2">
                  <a:lumMod val="75000"/>
                </a:schemeClr>
              </a:solidFill>
            </a:endParaRPr>
          </a:p>
          <a:p>
            <a:pPr algn="justLow">
              <a:buFont typeface="Wingdings" pitchFamily="2" charset="2"/>
              <a:buChar char="q"/>
            </a:pPr>
            <a:r>
              <a:rPr lang="ar-SA" sz="14400" b="1" dirty="0" smtClean="0">
                <a:solidFill>
                  <a:schemeClr val="tx2">
                    <a:lumMod val="75000"/>
                  </a:schemeClr>
                </a:solidFill>
              </a:rPr>
              <a:t> إذا تجاوزت الخدمة حدود الإقليم . </a:t>
            </a:r>
          </a:p>
          <a:p>
            <a:pPr algn="justLow"/>
            <a:endParaRPr lang="en-US" sz="14400" b="1" dirty="0" smtClean="0">
              <a:solidFill>
                <a:schemeClr val="tx2">
                  <a:lumMod val="75000"/>
                </a:schemeClr>
              </a:solidFill>
            </a:endParaRPr>
          </a:p>
          <a:p>
            <a:pPr algn="justLow">
              <a:buFont typeface="Wingdings" pitchFamily="2" charset="2"/>
              <a:buChar char="q"/>
            </a:pPr>
            <a:r>
              <a:rPr lang="ar-SA" sz="14400" b="1" dirty="0" smtClean="0">
                <a:solidFill>
                  <a:schemeClr val="tx2">
                    <a:lumMod val="75000"/>
                  </a:schemeClr>
                </a:solidFill>
              </a:rPr>
              <a:t> إذا كان للخدمة أهمية قومية واضحة.</a:t>
            </a:r>
            <a:endParaRPr lang="en-US" sz="14400" b="1" dirty="0" smtClean="0">
              <a:solidFill>
                <a:schemeClr val="tx2">
                  <a:lumMod val="75000"/>
                </a:schemeClr>
              </a:solidFill>
            </a:endParaRPr>
          </a:p>
          <a:p>
            <a:pPr lvl="0" algn="justLow"/>
            <a:endParaRPr lang="en-US" sz="14400" dirty="0" smtClean="0"/>
          </a:p>
          <a:p>
            <a:pPr algn="justLow"/>
            <a:endParaRPr lang="en-US" sz="14400" dirty="0" smtClean="0"/>
          </a:p>
          <a:p>
            <a:pPr lvl="0" algn="r"/>
            <a:endParaRPr lang="en-US" sz="17600"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285728"/>
            <a:ext cx="8501122" cy="6286544"/>
          </a:xfrm>
        </p:spPr>
        <p:txBody>
          <a:bodyPr>
            <a:normAutofit fontScale="25000" lnSpcReduction="20000"/>
          </a:bodyPr>
          <a:lstStyle/>
          <a:p>
            <a:pPr algn="r"/>
            <a:r>
              <a:rPr lang="ar-SA" sz="16000" u="sng" dirty="0" smtClean="0">
                <a:solidFill>
                  <a:schemeClr val="accent4">
                    <a:lumMod val="60000"/>
                    <a:lumOff val="40000"/>
                  </a:schemeClr>
                </a:solidFill>
                <a:cs typeface="PT Bold Heading" pitchFamily="2" charset="-78"/>
              </a:rPr>
              <a:t>اختصاصات الإدارة المحلية في النظم المقارنة:</a:t>
            </a:r>
          </a:p>
          <a:p>
            <a:pPr algn="r"/>
            <a:endParaRPr lang="en-US" sz="9600" u="sng" dirty="0" smtClean="0">
              <a:solidFill>
                <a:schemeClr val="accent4">
                  <a:lumMod val="60000"/>
                  <a:lumOff val="40000"/>
                </a:schemeClr>
              </a:solidFill>
              <a:cs typeface="PT Bold Heading" pitchFamily="2" charset="-78"/>
            </a:endParaRPr>
          </a:p>
          <a:p>
            <a:pPr algn="r"/>
            <a:r>
              <a:rPr lang="ar-SA" sz="16000" u="sng" dirty="0" smtClean="0">
                <a:solidFill>
                  <a:schemeClr val="accent4">
                    <a:lumMod val="75000"/>
                  </a:schemeClr>
                </a:solidFill>
                <a:cs typeface="PT Bold Heading" pitchFamily="2" charset="-78"/>
              </a:rPr>
              <a:t>أولاً :  </a:t>
            </a:r>
            <a:r>
              <a:rPr lang="ar-SA" sz="16000" u="sng" dirty="0" smtClean="0">
                <a:solidFill>
                  <a:schemeClr val="accent3">
                    <a:lumMod val="50000"/>
                  </a:schemeClr>
                </a:solidFill>
                <a:cs typeface="PT Bold Heading" pitchFamily="2" charset="-78"/>
              </a:rPr>
              <a:t>تقديم الخدمات:</a:t>
            </a:r>
          </a:p>
          <a:p>
            <a:pPr algn="justLow"/>
            <a:r>
              <a:rPr lang="ar-SA" sz="14400" b="1" dirty="0" smtClean="0">
                <a:solidFill>
                  <a:schemeClr val="accent1">
                    <a:lumMod val="75000"/>
                  </a:schemeClr>
                </a:solidFill>
              </a:rPr>
              <a:t>1-الخدمات البيئية</a:t>
            </a:r>
            <a:r>
              <a:rPr lang="ar-SA" sz="14400" dirty="0" smtClean="0"/>
              <a:t> </a:t>
            </a:r>
            <a:r>
              <a:rPr lang="ar-SA" sz="14400" b="1" dirty="0" smtClean="0">
                <a:solidFill>
                  <a:srgbClr val="C00000"/>
                </a:solidFill>
              </a:rPr>
              <a:t>(مواصلات – طرق – إضاءة – مجاري وصرف صحي، حدائق عامة.) .</a:t>
            </a:r>
          </a:p>
          <a:p>
            <a:pPr algn="justLow"/>
            <a:endParaRPr lang="ar-SA" sz="14400" b="1" dirty="0" smtClean="0">
              <a:solidFill>
                <a:srgbClr val="C00000"/>
              </a:solidFill>
            </a:endParaRPr>
          </a:p>
          <a:p>
            <a:pPr algn="justLow"/>
            <a:r>
              <a:rPr lang="ar-SA" sz="14400" b="1" dirty="0" smtClean="0">
                <a:solidFill>
                  <a:schemeClr val="accent1">
                    <a:lumMod val="75000"/>
                  </a:schemeClr>
                </a:solidFill>
              </a:rPr>
              <a:t>2-الخدمات الاجتماعية والشخصية </a:t>
            </a:r>
            <a:r>
              <a:rPr lang="ar-SA" sz="14400" b="1" dirty="0" smtClean="0">
                <a:solidFill>
                  <a:srgbClr val="C00000"/>
                </a:solidFill>
              </a:rPr>
              <a:t>(تعليم ، صحة ، رعاية الأطفال وكبار السن والمعوقين ، الترفيه ، الإسكان.).</a:t>
            </a:r>
          </a:p>
          <a:p>
            <a:pPr algn="justLow"/>
            <a:endParaRPr lang="ar-SA" sz="14400" dirty="0" smtClean="0"/>
          </a:p>
          <a:p>
            <a:pPr algn="justLow"/>
            <a:r>
              <a:rPr lang="ar-SA" sz="14400" b="1" dirty="0" smtClean="0">
                <a:solidFill>
                  <a:schemeClr val="accent1">
                    <a:lumMod val="75000"/>
                  </a:schemeClr>
                </a:solidFill>
              </a:rPr>
              <a:t>3-خدمات المنافع العامة </a:t>
            </a:r>
            <a:r>
              <a:rPr lang="ar-SA" sz="14400" b="1" dirty="0" smtClean="0">
                <a:solidFill>
                  <a:srgbClr val="C00000"/>
                </a:solidFill>
              </a:rPr>
              <a:t>(مياه الشرب، غاز، كهرباء ، نقل عام، اتصالات).</a:t>
            </a:r>
            <a:endParaRPr lang="en-US" sz="14400" b="1" dirty="0" smtClean="0">
              <a:solidFill>
                <a:srgbClr val="C00000"/>
              </a:solidFill>
            </a:endParaRPr>
          </a:p>
          <a:p>
            <a:pPr algn="justLow"/>
            <a:endParaRPr lang="en-US" sz="14400" dirty="0" smtClean="0"/>
          </a:p>
          <a:p>
            <a:pPr lvl="0" algn="r"/>
            <a:endParaRPr lang="en-US" sz="17600"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71480"/>
            <a:ext cx="8501122" cy="6000792"/>
          </a:xfrm>
        </p:spPr>
        <p:txBody>
          <a:bodyPr>
            <a:normAutofit fontScale="25000" lnSpcReduction="20000"/>
          </a:bodyPr>
          <a:lstStyle/>
          <a:p>
            <a:pPr algn="r"/>
            <a:r>
              <a:rPr lang="ar-SA" sz="16000" u="sng" dirty="0" smtClean="0">
                <a:solidFill>
                  <a:schemeClr val="accent4">
                    <a:lumMod val="75000"/>
                  </a:schemeClr>
                </a:solidFill>
                <a:cs typeface="PT Bold Heading" pitchFamily="2" charset="-78"/>
              </a:rPr>
              <a:t>ثانياً: </a:t>
            </a:r>
            <a:r>
              <a:rPr lang="ar-SA" sz="16000" u="sng" dirty="0" smtClean="0">
                <a:solidFill>
                  <a:schemeClr val="accent3">
                    <a:lumMod val="50000"/>
                  </a:schemeClr>
                </a:solidFill>
                <a:cs typeface="PT Bold Heading" pitchFamily="2" charset="-78"/>
              </a:rPr>
              <a:t>اختصاصات تمثيلية:</a:t>
            </a:r>
          </a:p>
          <a:p>
            <a:pPr algn="justLow"/>
            <a:r>
              <a:rPr lang="ar-SA" sz="17600" b="1" dirty="0" smtClean="0">
                <a:solidFill>
                  <a:schemeClr val="accent1">
                    <a:lumMod val="75000"/>
                  </a:schemeClr>
                </a:solidFill>
              </a:rPr>
              <a:t>      وتعني التعبير الحقيقي عن رأي ورغبات الجمهور المحلي كهمزة وصل بينهم وبين الحكومة المركزية ، ومستوى رضاهم عن الخدمات. </a:t>
            </a:r>
          </a:p>
          <a:p>
            <a:pPr algn="justLow"/>
            <a:endParaRPr lang="en-US" sz="9600" b="1" dirty="0" smtClean="0">
              <a:solidFill>
                <a:schemeClr val="accent1">
                  <a:lumMod val="75000"/>
                </a:schemeClr>
              </a:solidFill>
            </a:endParaRPr>
          </a:p>
          <a:p>
            <a:pPr algn="r"/>
            <a:r>
              <a:rPr lang="ar-SA" sz="16000" u="sng" dirty="0" smtClean="0">
                <a:solidFill>
                  <a:schemeClr val="accent4">
                    <a:lumMod val="75000"/>
                  </a:schemeClr>
                </a:solidFill>
                <a:cs typeface="PT Bold Heading" pitchFamily="2" charset="-78"/>
              </a:rPr>
              <a:t>ثالثاً: </a:t>
            </a:r>
            <a:r>
              <a:rPr lang="ar-SA" sz="16000" u="sng" dirty="0" smtClean="0">
                <a:solidFill>
                  <a:schemeClr val="accent3">
                    <a:lumMod val="50000"/>
                  </a:schemeClr>
                </a:solidFill>
                <a:cs typeface="PT Bold Heading" pitchFamily="2" charset="-78"/>
              </a:rPr>
              <a:t>الاختصاصات الخاصة بالضبط الإداري:</a:t>
            </a:r>
          </a:p>
          <a:p>
            <a:pPr lvl="0" algn="justLow"/>
            <a:r>
              <a:rPr lang="ar-SA" sz="17600" dirty="0" smtClean="0"/>
              <a:t>    </a:t>
            </a:r>
            <a:r>
              <a:rPr lang="ar-SA" sz="17600" b="1" dirty="0" smtClean="0">
                <a:solidFill>
                  <a:schemeClr val="accent1">
                    <a:lumMod val="75000"/>
                  </a:schemeClr>
                </a:solidFill>
              </a:rPr>
              <a:t>وتشمل وضع وتنفيذ القواعد العامة لتوفير وضمان الأمن والاستقرار للجمهور، وقد تتحدد هذه الوظائف </a:t>
            </a:r>
            <a:r>
              <a:rPr lang="ar-SA" sz="17600" b="1" dirty="0" err="1" smtClean="0">
                <a:solidFill>
                  <a:schemeClr val="accent1">
                    <a:lumMod val="75000"/>
                  </a:schemeClr>
                </a:solidFill>
              </a:rPr>
              <a:t>بـ</a:t>
            </a:r>
            <a:r>
              <a:rPr lang="ar-SA" sz="17600" b="1" dirty="0" smtClean="0">
                <a:solidFill>
                  <a:schemeClr val="accent1">
                    <a:lumMod val="75000"/>
                  </a:schemeClr>
                </a:solidFill>
              </a:rPr>
              <a:t> :</a:t>
            </a:r>
            <a:endParaRPr lang="en-US" sz="17600" b="1" dirty="0" smtClean="0">
              <a:solidFill>
                <a:schemeClr val="accent1">
                  <a:lumMod val="75000"/>
                </a:schemeClr>
              </a:solidFill>
            </a:endParaRPr>
          </a:p>
          <a:p>
            <a:pPr lvl="0" algn="r"/>
            <a:endParaRPr lang="en-US" sz="17600"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0"/>
            <a:ext cx="8501122" cy="6572272"/>
          </a:xfrm>
        </p:spPr>
        <p:txBody>
          <a:bodyPr>
            <a:normAutofit fontScale="25000" lnSpcReduction="20000"/>
          </a:bodyPr>
          <a:lstStyle/>
          <a:p>
            <a:pPr lvl="0" algn="r"/>
            <a:r>
              <a:rPr lang="ar-SA" sz="16000" u="sng" dirty="0" smtClean="0">
                <a:solidFill>
                  <a:srgbClr val="00B050"/>
                </a:solidFill>
                <a:cs typeface="PT Bold Heading" pitchFamily="2" charset="-78"/>
              </a:rPr>
              <a:t>تحديد اختصاصات الضبط الإداري :</a:t>
            </a:r>
            <a:endParaRPr lang="en-US" sz="16000" u="sng" dirty="0" smtClean="0">
              <a:solidFill>
                <a:srgbClr val="00B050"/>
              </a:solidFill>
              <a:cs typeface="PT Bold Heading" pitchFamily="2" charset="-78"/>
            </a:endParaRPr>
          </a:p>
          <a:p>
            <a:pPr lvl="1" algn="r">
              <a:buFont typeface="Courier New" pitchFamily="49" charset="0"/>
              <a:buChar char="o"/>
            </a:pPr>
            <a:r>
              <a:rPr lang="ar-SA" sz="19200" b="1" dirty="0" smtClean="0">
                <a:solidFill>
                  <a:schemeClr val="accent3">
                    <a:lumMod val="50000"/>
                  </a:schemeClr>
                </a:solidFill>
              </a:rPr>
              <a:t>تحديدها بطريقة عامة </a:t>
            </a:r>
            <a:r>
              <a:rPr lang="ar-SA" sz="19200" b="1" dirty="0" smtClean="0">
                <a:solidFill>
                  <a:schemeClr val="bg2">
                    <a:lumMod val="25000"/>
                  </a:schemeClr>
                </a:solidFill>
              </a:rPr>
              <a:t>(المساعدة في إصدار القرارات الخاصة)</a:t>
            </a:r>
            <a:r>
              <a:rPr lang="ar-SA" sz="19200" b="1" dirty="0" smtClean="0">
                <a:solidFill>
                  <a:schemeClr val="accent3">
                    <a:lumMod val="50000"/>
                  </a:schemeClr>
                </a:solidFill>
              </a:rPr>
              <a:t>.</a:t>
            </a:r>
            <a:endParaRPr lang="en-US" sz="8000" b="1" dirty="0" smtClean="0">
              <a:solidFill>
                <a:schemeClr val="accent3">
                  <a:lumMod val="50000"/>
                </a:schemeClr>
              </a:solidFill>
            </a:endParaRPr>
          </a:p>
          <a:p>
            <a:pPr lvl="1" algn="r">
              <a:buFont typeface="Courier New" pitchFamily="49" charset="0"/>
              <a:buChar char="o"/>
            </a:pPr>
            <a:r>
              <a:rPr lang="ar-SA" sz="19200" b="1" dirty="0" smtClean="0">
                <a:solidFill>
                  <a:schemeClr val="accent3">
                    <a:lumMod val="50000"/>
                  </a:schemeClr>
                </a:solidFill>
              </a:rPr>
              <a:t>تحديدها بطريقة محددة </a:t>
            </a:r>
            <a:r>
              <a:rPr lang="ar-SA" sz="19200" b="1" dirty="0" smtClean="0">
                <a:solidFill>
                  <a:schemeClr val="bg2">
                    <a:lumMod val="25000"/>
                  </a:schemeClr>
                </a:solidFill>
              </a:rPr>
              <a:t>(إصدار اللوائح والقرارات الخاصة بتنظيم بعض الخدمات المحدودة)</a:t>
            </a:r>
            <a:r>
              <a:rPr lang="ar-SA" sz="19200" b="1" dirty="0" smtClean="0">
                <a:solidFill>
                  <a:schemeClr val="accent3">
                    <a:lumMod val="50000"/>
                  </a:schemeClr>
                </a:solidFill>
              </a:rPr>
              <a:t> .</a:t>
            </a:r>
            <a:endParaRPr lang="ar-SA" sz="19200" dirty="0" smtClean="0">
              <a:solidFill>
                <a:schemeClr val="bg2">
                  <a:lumMod val="25000"/>
                </a:schemeClr>
              </a:solidFill>
            </a:endParaRPr>
          </a:p>
          <a:p>
            <a:pPr lvl="1" algn="r"/>
            <a:endParaRPr lang="en-US" sz="12800" dirty="0" smtClean="0">
              <a:solidFill>
                <a:schemeClr val="bg2">
                  <a:lumMod val="25000"/>
                </a:schemeClr>
              </a:solidFill>
            </a:endParaRPr>
          </a:p>
          <a:p>
            <a:pPr algn="r"/>
            <a:r>
              <a:rPr lang="ar-SA" sz="16000" u="sng" dirty="0" smtClean="0">
                <a:solidFill>
                  <a:srgbClr val="00B050"/>
                </a:solidFill>
                <a:cs typeface="PT Bold Heading" pitchFamily="2" charset="-78"/>
              </a:rPr>
              <a:t>المسئول عن القيام بهذه الاختصاصات :</a:t>
            </a:r>
            <a:endParaRPr lang="en-US" sz="16000" u="sng" dirty="0" smtClean="0">
              <a:solidFill>
                <a:srgbClr val="00B050"/>
              </a:solidFill>
              <a:cs typeface="PT Bold Heading" pitchFamily="2" charset="-78"/>
            </a:endParaRPr>
          </a:p>
          <a:p>
            <a:pPr lvl="1" algn="justLow">
              <a:buFont typeface="Courier New" pitchFamily="49" charset="0"/>
              <a:buChar char="o"/>
            </a:pPr>
            <a:r>
              <a:rPr lang="ar-SA" sz="19200" b="1" dirty="0" smtClean="0">
                <a:solidFill>
                  <a:schemeClr val="accent3">
                    <a:lumMod val="50000"/>
                  </a:schemeClr>
                </a:solidFill>
              </a:rPr>
              <a:t>المجلس المحلي ككل .</a:t>
            </a:r>
          </a:p>
          <a:p>
            <a:pPr lvl="1" algn="justLow">
              <a:buFont typeface="Courier New" pitchFamily="49" charset="0"/>
              <a:buChar char="o"/>
            </a:pPr>
            <a:r>
              <a:rPr lang="ar-SA" sz="19200" b="1" dirty="0" smtClean="0">
                <a:solidFill>
                  <a:schemeClr val="accent3">
                    <a:lumMod val="50000"/>
                  </a:schemeClr>
                </a:solidFill>
              </a:rPr>
              <a:t>أو أحد الأشخاص التابعين للإدارة المحلية كالمحافظ .</a:t>
            </a:r>
            <a:endParaRPr lang="en-US" sz="19200" b="1" dirty="0" smtClean="0">
              <a:solidFill>
                <a:schemeClr val="accent3">
                  <a:lumMod val="50000"/>
                </a:schemeClr>
              </a:solidFill>
            </a:endParaRPr>
          </a:p>
          <a:p>
            <a:pPr lvl="1" algn="r"/>
            <a:endParaRPr lang="en-US" sz="19200"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642918"/>
            <a:ext cx="8501122" cy="5929354"/>
          </a:xfrm>
        </p:spPr>
        <p:txBody>
          <a:bodyPr>
            <a:normAutofit fontScale="25000" lnSpcReduction="20000"/>
          </a:bodyPr>
          <a:lstStyle/>
          <a:p>
            <a:pPr lvl="0" algn="r"/>
            <a:r>
              <a:rPr lang="ar-SA" sz="14400" dirty="0" smtClean="0">
                <a:solidFill>
                  <a:srgbClr val="00B050"/>
                </a:solidFill>
                <a:cs typeface="PT Bold Heading" pitchFamily="2" charset="-78"/>
              </a:rPr>
              <a:t>المتغيرات التي يعتمد عليها عند تفويض أو نقل اختصاصات الضبط الإداري.</a:t>
            </a:r>
            <a:endParaRPr lang="en-US" sz="14400" dirty="0" smtClean="0">
              <a:solidFill>
                <a:srgbClr val="00B050"/>
              </a:solidFill>
              <a:cs typeface="PT Bold Heading" pitchFamily="2" charset="-78"/>
            </a:endParaRPr>
          </a:p>
          <a:p>
            <a:pPr algn="r"/>
            <a:endParaRPr lang="en-US" sz="7200" u="sng" dirty="0" smtClean="0">
              <a:cs typeface="PT Bold Heading" pitchFamily="2" charset="-78"/>
            </a:endParaRPr>
          </a:p>
          <a:p>
            <a:pPr lvl="1" algn="justLow">
              <a:buFont typeface="Courier New" pitchFamily="49" charset="0"/>
              <a:buChar char="o"/>
            </a:pPr>
            <a:r>
              <a:rPr lang="ar-SA" sz="19200" b="1" dirty="0" smtClean="0">
                <a:solidFill>
                  <a:schemeClr val="accent3">
                    <a:lumMod val="50000"/>
                  </a:schemeClr>
                </a:solidFill>
              </a:rPr>
              <a:t>الوجود جهاز إداري بديل أم لا .</a:t>
            </a:r>
          </a:p>
          <a:p>
            <a:pPr lvl="1" algn="justLow"/>
            <a:endParaRPr lang="en-US" sz="12800" b="1" dirty="0" smtClean="0">
              <a:solidFill>
                <a:schemeClr val="accent3">
                  <a:lumMod val="50000"/>
                </a:schemeClr>
              </a:solidFill>
            </a:endParaRPr>
          </a:p>
          <a:p>
            <a:pPr lvl="1" algn="justLow">
              <a:buFont typeface="Courier New" pitchFamily="49" charset="0"/>
              <a:buChar char="o"/>
            </a:pPr>
            <a:r>
              <a:rPr lang="ar-SA" sz="19200" b="1" dirty="0" smtClean="0">
                <a:solidFill>
                  <a:schemeClr val="accent3">
                    <a:lumMod val="50000"/>
                  </a:schemeClr>
                </a:solidFill>
              </a:rPr>
              <a:t> مدى الحياد والنزاهة في تطبيق القواعد الخاصة بالضبط الإداري.</a:t>
            </a:r>
          </a:p>
          <a:p>
            <a:pPr lvl="1" algn="justLow"/>
            <a:endParaRPr lang="ar-SA" sz="12800" b="1" dirty="0" smtClean="0">
              <a:solidFill>
                <a:schemeClr val="accent3">
                  <a:lumMod val="50000"/>
                </a:schemeClr>
              </a:solidFill>
            </a:endParaRPr>
          </a:p>
          <a:p>
            <a:pPr lvl="1" algn="justLow">
              <a:buFont typeface="Courier New" pitchFamily="49" charset="0"/>
              <a:buChar char="o"/>
            </a:pPr>
            <a:r>
              <a:rPr lang="ar-SA" sz="19200" b="1" dirty="0" smtClean="0">
                <a:solidFill>
                  <a:schemeClr val="accent3">
                    <a:lumMod val="50000"/>
                  </a:schemeClr>
                </a:solidFill>
              </a:rPr>
              <a:t> مدى ارتباط تطبيق هذه القواعد بالعوامل الموضوعية. </a:t>
            </a:r>
            <a:endParaRPr lang="en-US" sz="19200" b="1" dirty="0" smtClean="0">
              <a:solidFill>
                <a:schemeClr val="accent3">
                  <a:lumMod val="50000"/>
                </a:schemeClr>
              </a:solidFill>
            </a:endParaRPr>
          </a:p>
          <a:p>
            <a:pPr lvl="1" algn="r"/>
            <a:endParaRPr lang="en-US" sz="19200"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285728"/>
            <a:ext cx="8501122" cy="6286544"/>
          </a:xfrm>
        </p:spPr>
        <p:txBody>
          <a:bodyPr>
            <a:normAutofit fontScale="25000" lnSpcReduction="20000"/>
          </a:bodyPr>
          <a:lstStyle/>
          <a:p>
            <a:pPr algn="r"/>
            <a:r>
              <a:rPr lang="ar-SA" sz="16000" u="sng" dirty="0" smtClean="0">
                <a:solidFill>
                  <a:schemeClr val="accent4">
                    <a:lumMod val="75000"/>
                  </a:schemeClr>
                </a:solidFill>
                <a:cs typeface="PT Bold Heading" pitchFamily="2" charset="-78"/>
              </a:rPr>
              <a:t>رابعاً: </a:t>
            </a:r>
            <a:r>
              <a:rPr lang="ar-SA" sz="16000" u="sng" dirty="0" smtClean="0">
                <a:solidFill>
                  <a:schemeClr val="accent3">
                    <a:lumMod val="50000"/>
                  </a:schemeClr>
                </a:solidFill>
                <a:cs typeface="PT Bold Heading" pitchFamily="2" charset="-78"/>
              </a:rPr>
              <a:t>اختصاصات التنمية المحلية :</a:t>
            </a:r>
          </a:p>
          <a:p>
            <a:pPr lvl="0" algn="justLow"/>
            <a:r>
              <a:rPr lang="ar-SA" sz="16000" b="1" dirty="0" smtClean="0"/>
              <a:t>         </a:t>
            </a:r>
            <a:r>
              <a:rPr lang="ar-SA" sz="14400" b="1" dirty="0" smtClean="0"/>
              <a:t> </a:t>
            </a:r>
            <a:r>
              <a:rPr lang="ar-SA" sz="16000" b="1" dirty="0" smtClean="0">
                <a:solidFill>
                  <a:schemeClr val="accent1">
                    <a:lumMod val="75000"/>
                  </a:schemeClr>
                </a:solidFill>
              </a:rPr>
              <a:t>من خلال ممارسة الأجهزة المحلية للنشاطات الخاصة بالتنمية الاقتصادية والاجتماعية ، مثل إنشاء أسواق ومعارض، وتزويد الجمهور بالخدمات الزراعية وتربية الأسماك والطيور والحيوان، وتنمية الصناعات الصغيرة، والاهتمام بمحو الأمية ، ونحو ذلك.</a:t>
            </a:r>
          </a:p>
          <a:p>
            <a:pPr lvl="0" algn="justLow"/>
            <a:endParaRPr lang="en-US" sz="9600" b="1" dirty="0" smtClean="0">
              <a:solidFill>
                <a:schemeClr val="accent1">
                  <a:lumMod val="75000"/>
                </a:schemeClr>
              </a:solidFill>
            </a:endParaRPr>
          </a:p>
          <a:p>
            <a:pPr algn="r"/>
            <a:r>
              <a:rPr lang="ar-SA" sz="16000" u="sng" dirty="0" smtClean="0">
                <a:solidFill>
                  <a:schemeClr val="accent4">
                    <a:lumMod val="75000"/>
                  </a:schemeClr>
                </a:solidFill>
                <a:cs typeface="PT Bold Heading" pitchFamily="2" charset="-78"/>
              </a:rPr>
              <a:t>خامساً: </a:t>
            </a:r>
            <a:r>
              <a:rPr lang="ar-SA" sz="16000" u="sng" dirty="0" smtClean="0">
                <a:solidFill>
                  <a:schemeClr val="accent3">
                    <a:lumMod val="50000"/>
                  </a:schemeClr>
                </a:solidFill>
                <a:cs typeface="PT Bold Heading" pitchFamily="2" charset="-78"/>
              </a:rPr>
              <a:t>التخطيط العمراني :</a:t>
            </a:r>
          </a:p>
          <a:p>
            <a:pPr lvl="0" algn="justLow"/>
            <a:r>
              <a:rPr lang="ar-SA" sz="17600" b="1" dirty="0" smtClean="0">
                <a:solidFill>
                  <a:schemeClr val="accent1">
                    <a:lumMod val="75000"/>
                  </a:schemeClr>
                </a:solidFill>
              </a:rPr>
              <a:t>       </a:t>
            </a:r>
            <a:r>
              <a:rPr lang="ar-SA" sz="16000" b="1" dirty="0" smtClean="0">
                <a:solidFill>
                  <a:schemeClr val="accent1">
                    <a:lumMod val="75000"/>
                  </a:schemeClr>
                </a:solidFill>
              </a:rPr>
              <a:t>ويعني الرقابة على الأراضي العامة لتوظيفها للمصلحة العامة كشق الطرق والإنارة والحدائق العامة والإسكان في المدينة وضواحيها. </a:t>
            </a:r>
            <a:endParaRPr lang="en-US" sz="17600" b="1" dirty="0" smtClean="0">
              <a:solidFill>
                <a:schemeClr val="accent1">
                  <a:lumMod val="75000"/>
                </a:schemeClr>
              </a:solidFill>
            </a:endParaRPr>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01122" cy="6072230"/>
          </a:xfrm>
        </p:spPr>
        <p:txBody>
          <a:bodyPr>
            <a:normAutofit fontScale="25000" lnSpcReduction="20000"/>
          </a:bodyPr>
          <a:lstStyle/>
          <a:p>
            <a:pPr algn="r"/>
            <a:r>
              <a:rPr lang="ar-SA" sz="16000" u="sng" dirty="0" smtClean="0">
                <a:solidFill>
                  <a:schemeClr val="accent4">
                    <a:lumMod val="75000"/>
                  </a:schemeClr>
                </a:solidFill>
                <a:cs typeface="PT Bold Heading" pitchFamily="2" charset="-78"/>
              </a:rPr>
              <a:t>سادساً: </a:t>
            </a:r>
            <a:r>
              <a:rPr lang="ar-SA" sz="16000" u="sng" dirty="0" smtClean="0">
                <a:solidFill>
                  <a:schemeClr val="accent3">
                    <a:lumMod val="50000"/>
                  </a:schemeClr>
                </a:solidFill>
                <a:cs typeface="PT Bold Heading" pitchFamily="2" charset="-78"/>
              </a:rPr>
              <a:t>الثقافة الترفيهية:</a:t>
            </a:r>
          </a:p>
          <a:p>
            <a:pPr lvl="0" algn="justLow"/>
            <a:r>
              <a:rPr lang="ar-SA" sz="19200" b="1" dirty="0" smtClean="0"/>
              <a:t>       </a:t>
            </a:r>
            <a:r>
              <a:rPr lang="ar-SA" sz="19200" b="1" dirty="0" smtClean="0">
                <a:solidFill>
                  <a:schemeClr val="accent1">
                    <a:lumMod val="75000"/>
                  </a:schemeClr>
                </a:solidFill>
              </a:rPr>
              <a:t>كإنشاء المكتبات العامة والملاعب الرياضية والحدائق العامة والمتنزهات ونحوها. </a:t>
            </a:r>
          </a:p>
          <a:p>
            <a:pPr lvl="0" algn="justLow"/>
            <a:r>
              <a:rPr lang="ar-SA" sz="19200" b="1" dirty="0" smtClean="0">
                <a:solidFill>
                  <a:schemeClr val="accent1">
                    <a:lumMod val="75000"/>
                  </a:schemeClr>
                </a:solidFill>
              </a:rPr>
              <a:t> </a:t>
            </a:r>
            <a:endParaRPr lang="en-US" sz="16000" b="1" dirty="0" smtClean="0">
              <a:solidFill>
                <a:schemeClr val="accent1">
                  <a:lumMod val="75000"/>
                </a:schemeClr>
              </a:solidFill>
            </a:endParaRPr>
          </a:p>
          <a:p>
            <a:pPr algn="r"/>
            <a:r>
              <a:rPr lang="ar-SA" sz="16000" u="sng" dirty="0" smtClean="0">
                <a:solidFill>
                  <a:schemeClr val="accent4">
                    <a:lumMod val="75000"/>
                  </a:schemeClr>
                </a:solidFill>
                <a:cs typeface="PT Bold Heading" pitchFamily="2" charset="-78"/>
              </a:rPr>
              <a:t>سابعاً: </a:t>
            </a:r>
            <a:r>
              <a:rPr lang="ar-SA" sz="16000" u="sng" dirty="0" smtClean="0">
                <a:solidFill>
                  <a:schemeClr val="accent3">
                    <a:lumMod val="50000"/>
                  </a:schemeClr>
                </a:solidFill>
                <a:cs typeface="PT Bold Heading" pitchFamily="2" charset="-78"/>
              </a:rPr>
              <a:t>التنسيق محلياً بين الخدمات المختلفة :</a:t>
            </a:r>
          </a:p>
          <a:p>
            <a:pPr algn="justLow"/>
            <a:r>
              <a:rPr lang="ar-SA" sz="17600" b="1" dirty="0" smtClean="0"/>
              <a:t>         </a:t>
            </a:r>
            <a:r>
              <a:rPr lang="ar-SA" sz="19200" b="1" dirty="0" smtClean="0">
                <a:solidFill>
                  <a:schemeClr val="accent1">
                    <a:lumMod val="75000"/>
                  </a:schemeClr>
                </a:solidFill>
              </a:rPr>
              <a:t>وهو يمنع أي ازدواجية للمشاريع أو تعارض في الأهداف.</a:t>
            </a:r>
            <a:endParaRPr lang="en-US" sz="19200" b="1" dirty="0" smtClean="0">
              <a:solidFill>
                <a:schemeClr val="accent1">
                  <a:lumMod val="75000"/>
                </a:schemeClr>
              </a:solidFill>
            </a:endParaRPr>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14348" y="1142984"/>
            <a:ext cx="7715304" cy="4500594"/>
          </a:xfrm>
        </p:spPr>
        <p:txBody>
          <a:bodyPr>
            <a:normAutofit fontScale="25000" lnSpcReduction="20000"/>
          </a:bodyPr>
          <a:lstStyle/>
          <a:p>
            <a:pPr algn="justLow">
              <a:buFont typeface="Wingdings" pitchFamily="2" charset="2"/>
              <a:buChar char="Ø"/>
            </a:pPr>
            <a:endParaRPr lang="ar-SA" sz="18000" b="1" dirty="0" smtClean="0">
              <a:solidFill>
                <a:schemeClr val="bg2">
                  <a:lumMod val="50000"/>
                </a:schemeClr>
              </a:solidFill>
            </a:endParaRPr>
          </a:p>
          <a:p>
            <a:pPr algn="justLow">
              <a:buFont typeface="Wingdings" pitchFamily="2" charset="2"/>
              <a:buChar char="Ø"/>
            </a:pPr>
            <a:r>
              <a:rPr lang="ar-SA" sz="18000" b="1" dirty="0" smtClean="0">
                <a:solidFill>
                  <a:schemeClr val="tx1"/>
                </a:solidFill>
              </a:rPr>
              <a:t>بالرغم من أنهما مصطلحان متناقضان ظاهريا، إلا أنهما </a:t>
            </a:r>
            <a:r>
              <a:rPr lang="ar-SA" sz="18200" b="1" dirty="0" smtClean="0">
                <a:solidFill>
                  <a:schemeClr val="tx1"/>
                </a:solidFill>
              </a:rPr>
              <a:t>يكملان بعضهما بعضا.</a:t>
            </a:r>
          </a:p>
          <a:p>
            <a:pPr algn="justLow"/>
            <a:endParaRPr lang="ar-SA" sz="18200" b="1" dirty="0" smtClean="0">
              <a:solidFill>
                <a:schemeClr val="bg2">
                  <a:lumMod val="50000"/>
                </a:schemeClr>
              </a:solidFill>
            </a:endParaRPr>
          </a:p>
          <a:p>
            <a:pPr lvl="0" algn="justLow">
              <a:buFont typeface="Wingdings" pitchFamily="2" charset="2"/>
              <a:buChar char="Ø"/>
            </a:pPr>
            <a:r>
              <a:rPr lang="ar-SA" sz="18200" b="1" dirty="0" smtClean="0">
                <a:solidFill>
                  <a:schemeClr val="tx1"/>
                </a:solidFill>
              </a:rPr>
              <a:t>إن الانفراد بكل شيء مركزية بحتة. </a:t>
            </a:r>
            <a:endParaRPr lang="en-US" sz="18200" b="1" dirty="0" smtClean="0">
              <a:solidFill>
                <a:schemeClr val="tx1"/>
              </a:solidFill>
            </a:endParaRPr>
          </a:p>
          <a:p>
            <a:pPr algn="justLow">
              <a:buFont typeface="Wingdings" pitchFamily="2" charset="2"/>
              <a:buChar char="Ø"/>
            </a:pPr>
            <a:endParaRPr lang="ar-SA" sz="18200" b="1" dirty="0" smtClean="0">
              <a:solidFill>
                <a:schemeClr val="bg2">
                  <a:lumMod val="50000"/>
                </a:schemeClr>
              </a:solidFill>
            </a:endParaRPr>
          </a:p>
          <a:p>
            <a:pPr algn="justLow"/>
            <a:r>
              <a:rPr lang="ar-SA" sz="18200" b="1" dirty="0" smtClean="0">
                <a:solidFill>
                  <a:schemeClr val="bg2">
                    <a:lumMod val="50000"/>
                  </a:schemeClr>
                </a:solidFill>
              </a:rPr>
              <a:t> </a:t>
            </a:r>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428604"/>
            <a:ext cx="8501122" cy="6143668"/>
          </a:xfrm>
        </p:spPr>
        <p:txBody>
          <a:bodyPr>
            <a:normAutofit fontScale="25000" lnSpcReduction="20000"/>
          </a:bodyPr>
          <a:lstStyle/>
          <a:p>
            <a:pPr algn="r"/>
            <a:r>
              <a:rPr lang="ar-SA" sz="16000" u="sng" dirty="0" smtClean="0">
                <a:solidFill>
                  <a:schemeClr val="accent4">
                    <a:lumMod val="60000"/>
                    <a:lumOff val="40000"/>
                  </a:schemeClr>
                </a:solidFill>
                <a:cs typeface="PT Bold Heading" pitchFamily="2" charset="-78"/>
              </a:rPr>
              <a:t>حجم الاختصاصات المحلية في النظم المقارنة:</a:t>
            </a:r>
            <a:endParaRPr lang="en-US" sz="16000" u="sng" dirty="0" smtClean="0">
              <a:solidFill>
                <a:schemeClr val="accent4">
                  <a:lumMod val="60000"/>
                  <a:lumOff val="40000"/>
                </a:schemeClr>
              </a:solidFill>
              <a:cs typeface="PT Bold Heading" pitchFamily="2" charset="-78"/>
            </a:endParaRPr>
          </a:p>
          <a:p>
            <a:pPr algn="r"/>
            <a:endParaRPr lang="ar-SA" sz="8000" u="sng" dirty="0" smtClean="0">
              <a:latin typeface="Arial Unicode MS" pitchFamily="34" charset="-128"/>
              <a:ea typeface="Arial Unicode MS" pitchFamily="34" charset="-128"/>
              <a:cs typeface="Arial Unicode MS" pitchFamily="34" charset="-128"/>
            </a:endParaRPr>
          </a:p>
          <a:p>
            <a:pPr algn="r"/>
            <a:r>
              <a:rPr lang="ar-SA" sz="16000" u="sng" dirty="0" smtClean="0">
                <a:solidFill>
                  <a:schemeClr val="accent2">
                    <a:lumMod val="75000"/>
                  </a:schemeClr>
                </a:solidFill>
                <a:cs typeface="PT Bold Heading" pitchFamily="2" charset="-78"/>
              </a:rPr>
              <a:t>أولاً: </a:t>
            </a:r>
            <a:r>
              <a:rPr lang="ar-SA" sz="16000" u="sng" dirty="0" smtClean="0">
                <a:solidFill>
                  <a:schemeClr val="accent4">
                    <a:lumMod val="75000"/>
                  </a:schemeClr>
                </a:solidFill>
                <a:cs typeface="PT Bold Heading" pitchFamily="2" charset="-78"/>
              </a:rPr>
              <a:t>نظام الحكم الشامل :</a:t>
            </a:r>
          </a:p>
          <a:p>
            <a:pPr algn="justLow"/>
            <a:r>
              <a:rPr lang="ar-SA" sz="19200" b="1" dirty="0" smtClean="0"/>
              <a:t>    </a:t>
            </a:r>
            <a:r>
              <a:rPr lang="ar-SA" sz="19200" b="1" dirty="0" smtClean="0">
                <a:solidFill>
                  <a:schemeClr val="accent3">
                    <a:lumMod val="75000"/>
                  </a:schemeClr>
                </a:solidFill>
              </a:rPr>
              <a:t>وهو الذي بموجبه تمارس الإدارة المحلية نشاطات أوسع نيابة عن الحكومة المركزية كالأمن والصحة والتعليم والشؤون الاجتماعية (مثل بريطانيا).</a:t>
            </a:r>
            <a:endParaRPr lang="en-US" sz="19200" b="1" dirty="0" smtClean="0">
              <a:solidFill>
                <a:schemeClr val="accent3">
                  <a:lumMod val="75000"/>
                </a:schemeClr>
              </a:solidFill>
            </a:endParaRPr>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285728"/>
            <a:ext cx="8501122" cy="6286544"/>
          </a:xfrm>
        </p:spPr>
        <p:txBody>
          <a:bodyPr>
            <a:normAutofit fontScale="25000" lnSpcReduction="20000"/>
          </a:bodyPr>
          <a:lstStyle/>
          <a:p>
            <a:pPr algn="r"/>
            <a:r>
              <a:rPr lang="ar-SA" sz="16000" u="sng" dirty="0" smtClean="0">
                <a:solidFill>
                  <a:schemeClr val="accent2">
                    <a:lumMod val="75000"/>
                  </a:schemeClr>
                </a:solidFill>
                <a:cs typeface="PT Bold Heading" pitchFamily="2" charset="-78"/>
              </a:rPr>
              <a:t>ثانياً: </a:t>
            </a:r>
            <a:r>
              <a:rPr lang="ar-SA" sz="16000" u="sng" dirty="0" smtClean="0">
                <a:solidFill>
                  <a:schemeClr val="accent4">
                    <a:lumMod val="75000"/>
                  </a:schemeClr>
                </a:solidFill>
                <a:cs typeface="PT Bold Heading" pitchFamily="2" charset="-78"/>
              </a:rPr>
              <a:t>النظام القائم على المشاركة :</a:t>
            </a:r>
          </a:p>
          <a:p>
            <a:pPr algn="justLow"/>
            <a:r>
              <a:rPr lang="ar-SA" sz="17600" b="1" dirty="0" smtClean="0"/>
              <a:t>      </a:t>
            </a:r>
            <a:r>
              <a:rPr lang="ar-SA" sz="17600" b="1" dirty="0" smtClean="0">
                <a:solidFill>
                  <a:schemeClr val="accent3">
                    <a:lumMod val="75000"/>
                  </a:schemeClr>
                </a:solidFill>
              </a:rPr>
              <a:t>وفيه يتم توزيع اختصاصات إضافية من قبل الوزارات المركزية إلى فروعها الموجودة في المناطق المحلية لتمارسها بشكل مباشر وفاعل. </a:t>
            </a:r>
          </a:p>
          <a:p>
            <a:pPr algn="justLow"/>
            <a:endParaRPr lang="en-US" sz="11200" b="1" dirty="0" smtClean="0">
              <a:solidFill>
                <a:schemeClr val="accent3">
                  <a:lumMod val="75000"/>
                </a:schemeClr>
              </a:solidFill>
            </a:endParaRPr>
          </a:p>
          <a:p>
            <a:pPr algn="r"/>
            <a:r>
              <a:rPr lang="ar-SA" sz="16000" u="sng" dirty="0" smtClean="0">
                <a:solidFill>
                  <a:schemeClr val="accent2">
                    <a:lumMod val="75000"/>
                  </a:schemeClr>
                </a:solidFill>
                <a:cs typeface="PT Bold Heading" pitchFamily="2" charset="-78"/>
              </a:rPr>
              <a:t>ثالثاً: </a:t>
            </a:r>
            <a:r>
              <a:rPr lang="ar-SA" sz="16000" u="sng" dirty="0" smtClean="0">
                <a:solidFill>
                  <a:schemeClr val="accent4">
                    <a:lumMod val="75000"/>
                  </a:schemeClr>
                </a:solidFill>
                <a:cs typeface="PT Bold Heading" pitchFamily="2" charset="-78"/>
              </a:rPr>
              <a:t>النظام المزدوج :</a:t>
            </a:r>
          </a:p>
          <a:p>
            <a:pPr algn="justLow"/>
            <a:r>
              <a:rPr lang="ar-SA" sz="17600" b="1" dirty="0" smtClean="0"/>
              <a:t>      </a:t>
            </a:r>
            <a:r>
              <a:rPr lang="ar-SA" sz="17600" b="1" dirty="0" smtClean="0">
                <a:solidFill>
                  <a:schemeClr val="accent3">
                    <a:lumMod val="75000"/>
                  </a:schemeClr>
                </a:solidFill>
              </a:rPr>
              <a:t>وفيه تقل صلاحيات الإدارة المحلية بحيث تمارس الحكومة المركزية عبر فروع وزاراتها الجانب الأعظم من النشاطات من أجل إشباع الحاجات المحلية</a:t>
            </a:r>
            <a:endParaRPr lang="en-US" sz="19200" b="1" dirty="0" smtClean="0">
              <a:solidFill>
                <a:schemeClr val="accent3">
                  <a:lumMod val="75000"/>
                </a:schemeClr>
              </a:solidFill>
            </a:endParaRPr>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0"/>
            <a:ext cx="8501122" cy="6572272"/>
          </a:xfrm>
        </p:spPr>
        <p:txBody>
          <a:bodyPr>
            <a:normAutofit fontScale="25000" lnSpcReduction="20000"/>
          </a:bodyPr>
          <a:lstStyle/>
          <a:p>
            <a:pPr algn="r"/>
            <a:endParaRPr lang="ar-SA" sz="14400" u="sng" dirty="0" smtClean="0">
              <a:latin typeface="Arial Unicode MS" pitchFamily="34" charset="-128"/>
              <a:ea typeface="Arial Unicode MS" pitchFamily="34" charset="-128"/>
              <a:cs typeface="Arial Unicode MS" pitchFamily="34" charset="-128"/>
            </a:endParaRPr>
          </a:p>
          <a:p>
            <a:pPr algn="r"/>
            <a:r>
              <a:rPr lang="ar-SA" sz="16000" u="sng" dirty="0" smtClean="0">
                <a:solidFill>
                  <a:schemeClr val="accent2">
                    <a:lumMod val="75000"/>
                  </a:schemeClr>
                </a:solidFill>
                <a:cs typeface="PT Bold Heading" pitchFamily="2" charset="-78"/>
              </a:rPr>
              <a:t>رابعاً: </a:t>
            </a:r>
            <a:r>
              <a:rPr lang="ar-SA" sz="16000" u="sng" dirty="0" smtClean="0">
                <a:solidFill>
                  <a:schemeClr val="accent4">
                    <a:lumMod val="75000"/>
                  </a:schemeClr>
                </a:solidFill>
                <a:cs typeface="PT Bold Heading" pitchFamily="2" charset="-78"/>
              </a:rPr>
              <a:t>النظام الإداري المندمج :</a:t>
            </a:r>
          </a:p>
          <a:p>
            <a:pPr algn="justLow"/>
            <a:r>
              <a:rPr lang="ar-SA" sz="19200" b="1" dirty="0" smtClean="0"/>
              <a:t>      </a:t>
            </a:r>
            <a:r>
              <a:rPr lang="ar-SA" sz="19200" b="1" dirty="0" smtClean="0">
                <a:solidFill>
                  <a:schemeClr val="accent3">
                    <a:lumMod val="75000"/>
                  </a:schemeClr>
                </a:solidFill>
              </a:rPr>
              <a:t>وفيه يقل دور الإدارة المحلية في القيام بمهامها ، وتصبح الحكومة المركزية عبر فروع وزاراتها ومؤسساتها العامة القيام بكل ما يحتاجه الجمهور المحلي ، مثله مثل بقية السكان في الدولة. </a:t>
            </a:r>
            <a:endParaRPr lang="en-US" sz="17600" b="1" dirty="0" smtClean="0">
              <a:solidFill>
                <a:schemeClr val="accent3">
                  <a:lumMod val="75000"/>
                </a:schemeClr>
              </a:solidFill>
            </a:endParaRPr>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8"/>
            <a:ext cx="7772400" cy="1500198"/>
          </a:xfrm>
        </p:spPr>
        <p:txBody>
          <a:bodyPr>
            <a:normAutofit/>
          </a:bodyPr>
          <a:lstStyle/>
          <a:p>
            <a:r>
              <a:rPr lang="ar-SA" sz="4800" b="1" dirty="0" smtClean="0"/>
              <a:t>مصادر التمويل المحلي:</a:t>
            </a:r>
            <a:endParaRPr lang="en-US" sz="4800" dirty="0"/>
          </a:p>
        </p:txBody>
      </p:sp>
      <p:sp>
        <p:nvSpPr>
          <p:cNvPr id="3" name="عنوان فرعي 2"/>
          <p:cNvSpPr>
            <a:spLocks noGrp="1"/>
          </p:cNvSpPr>
          <p:nvPr>
            <p:ph type="subTitle" idx="1"/>
          </p:nvPr>
        </p:nvSpPr>
        <p:spPr>
          <a:xfrm>
            <a:off x="357158" y="1500174"/>
            <a:ext cx="8501122" cy="5072098"/>
          </a:xfrm>
        </p:spPr>
        <p:txBody>
          <a:bodyPr>
            <a:normAutofit fontScale="25000" lnSpcReduction="20000"/>
          </a:bodyPr>
          <a:lstStyle/>
          <a:p>
            <a:pPr algn="r"/>
            <a:endParaRPr lang="ar-SA" sz="14400" u="sng" dirty="0" smtClean="0">
              <a:latin typeface="Arial Unicode MS" pitchFamily="34" charset="-128"/>
              <a:ea typeface="Arial Unicode MS" pitchFamily="34" charset="-128"/>
              <a:cs typeface="Arial Unicode MS" pitchFamily="34" charset="-128"/>
            </a:endParaRPr>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graphicFrame>
        <p:nvGraphicFramePr>
          <p:cNvPr id="4" name="جدول 3"/>
          <p:cNvGraphicFramePr>
            <a:graphicFrameLocks noGrp="1"/>
          </p:cNvGraphicFramePr>
          <p:nvPr/>
        </p:nvGraphicFramePr>
        <p:xfrm>
          <a:off x="1071537" y="1615138"/>
          <a:ext cx="6929487" cy="3742688"/>
        </p:xfrm>
        <a:graphic>
          <a:graphicData uri="http://schemas.openxmlformats.org/drawingml/2006/table">
            <a:tbl>
              <a:tblPr rtl="1" firstRow="1" bandRow="1">
                <a:tableStyleId>{7DF18680-E054-41AD-8BC1-D1AEF772440D}</a:tableStyleId>
              </a:tblPr>
              <a:tblGrid>
                <a:gridCol w="2309829"/>
                <a:gridCol w="2309829"/>
                <a:gridCol w="2309829"/>
              </a:tblGrid>
              <a:tr h="420980">
                <a:tc>
                  <a:txBody>
                    <a:bodyPr/>
                    <a:lstStyle/>
                    <a:p>
                      <a:pPr algn="ctr" rtl="1">
                        <a:spcAft>
                          <a:spcPts val="0"/>
                        </a:spcAft>
                      </a:pPr>
                      <a:r>
                        <a:rPr lang="ar-SA" sz="2400" dirty="0">
                          <a:latin typeface="Times New Roman"/>
                          <a:ea typeface="Calibri"/>
                          <a:cs typeface="Simplified Arabic"/>
                        </a:rPr>
                        <a:t>النظام</a:t>
                      </a:r>
                      <a:endParaRPr lang="en-US" sz="2000" dirty="0">
                        <a:latin typeface="Times New Roman"/>
                        <a:ea typeface="Times New Roman"/>
                      </a:endParaRPr>
                    </a:p>
                  </a:txBody>
                  <a:tcPr marL="68580" marR="68580" marT="0" marB="0" anchor="ctr"/>
                </a:tc>
                <a:tc>
                  <a:txBody>
                    <a:bodyPr/>
                    <a:lstStyle/>
                    <a:p>
                      <a:pPr algn="ctr" rtl="1">
                        <a:spcAft>
                          <a:spcPts val="0"/>
                        </a:spcAft>
                      </a:pPr>
                      <a:r>
                        <a:rPr lang="ar-SA" sz="2400" dirty="0">
                          <a:latin typeface="Times New Roman"/>
                          <a:ea typeface="Calibri"/>
                          <a:cs typeface="Simplified Arabic"/>
                        </a:rPr>
                        <a:t>الوحدة المحلية</a:t>
                      </a:r>
                      <a:endParaRPr lang="en-US" sz="2000" dirty="0">
                        <a:latin typeface="Times New Roman"/>
                        <a:ea typeface="Times New Roman"/>
                      </a:endParaRPr>
                    </a:p>
                  </a:txBody>
                  <a:tcPr marL="68580" marR="68580" marT="0" marB="0" anchor="ctr"/>
                </a:tc>
                <a:tc>
                  <a:txBody>
                    <a:bodyPr/>
                    <a:lstStyle/>
                    <a:p>
                      <a:pPr algn="ctr" rtl="1">
                        <a:spcAft>
                          <a:spcPts val="0"/>
                        </a:spcAft>
                      </a:pPr>
                      <a:r>
                        <a:rPr lang="ar-SA" sz="2400">
                          <a:latin typeface="Times New Roman"/>
                          <a:ea typeface="Calibri"/>
                          <a:cs typeface="Simplified Arabic"/>
                        </a:rPr>
                        <a:t>الحكومة المركزية</a:t>
                      </a:r>
                      <a:endParaRPr lang="en-US" sz="2000">
                        <a:latin typeface="Times New Roman"/>
                        <a:ea typeface="Times New Roman"/>
                      </a:endParaRPr>
                    </a:p>
                  </a:txBody>
                  <a:tcPr marL="68580" marR="68580" marT="0" marB="0" anchor="ctr"/>
                </a:tc>
              </a:tr>
              <a:tr h="830427">
                <a:tc>
                  <a:txBody>
                    <a:bodyPr/>
                    <a:lstStyle/>
                    <a:p>
                      <a:pPr algn="ctr" rtl="1">
                        <a:spcAft>
                          <a:spcPts val="0"/>
                        </a:spcAft>
                      </a:pPr>
                      <a:r>
                        <a:rPr lang="ar-SA" sz="2400" b="1" dirty="0">
                          <a:solidFill>
                            <a:schemeClr val="accent2">
                              <a:lumMod val="75000"/>
                            </a:schemeClr>
                          </a:solidFill>
                          <a:latin typeface="Times New Roman"/>
                          <a:ea typeface="Calibri"/>
                          <a:cs typeface="Simplified Arabic"/>
                        </a:rPr>
                        <a:t>نظام الحكم المحلي الشامل</a:t>
                      </a:r>
                      <a:endParaRPr lang="en-US" sz="2000" b="1" dirty="0">
                        <a:solidFill>
                          <a:schemeClr val="accent2">
                            <a:lumMod val="75000"/>
                          </a:schemeClr>
                        </a:solidFill>
                        <a:latin typeface="Times New Roman"/>
                        <a:ea typeface="Times New Roman"/>
                      </a:endParaRPr>
                    </a:p>
                  </a:txBody>
                  <a:tcPr marL="68580" marR="68580" marT="0" marB="0" anchor="ctr"/>
                </a:tc>
                <a:tc>
                  <a:txBody>
                    <a:bodyPr/>
                    <a:lstStyle/>
                    <a:p>
                      <a:pPr algn="ctr" rtl="1">
                        <a:spcAft>
                          <a:spcPts val="0"/>
                        </a:spcAft>
                      </a:pPr>
                      <a:r>
                        <a:rPr lang="ar-SA" sz="2400" b="1" dirty="0">
                          <a:solidFill>
                            <a:srgbClr val="FF0000"/>
                          </a:solidFill>
                          <a:latin typeface="Times New Roman"/>
                          <a:ea typeface="Calibri"/>
                          <a:cs typeface="Simplified Arabic"/>
                        </a:rPr>
                        <a:t>تقوم بالغالبية العظمى من الاختصاصات</a:t>
                      </a:r>
                      <a:endParaRPr lang="en-US" sz="2000" b="1" dirty="0">
                        <a:solidFill>
                          <a:srgbClr val="FF0000"/>
                        </a:solidFill>
                        <a:latin typeface="Times New Roman"/>
                        <a:ea typeface="Times New Roman"/>
                      </a:endParaRPr>
                    </a:p>
                  </a:txBody>
                  <a:tcPr marL="68580" marR="68580" marT="0" marB="0" anchor="ctr"/>
                </a:tc>
                <a:tc>
                  <a:txBody>
                    <a:bodyPr/>
                    <a:lstStyle/>
                    <a:p>
                      <a:pPr algn="ctr" rtl="1">
                        <a:spcAft>
                          <a:spcPts val="0"/>
                        </a:spcAft>
                      </a:pPr>
                      <a:endParaRPr lang="ar-SA" sz="2400" b="1" dirty="0">
                        <a:latin typeface="Times New Roman"/>
                        <a:ea typeface="Calibri"/>
                        <a:cs typeface="Simplified Arabic"/>
                      </a:endParaRPr>
                    </a:p>
                  </a:txBody>
                  <a:tcPr marL="68580" marR="68580" marT="0" marB="0" anchor="ctr"/>
                </a:tc>
              </a:tr>
              <a:tr h="830427">
                <a:tc>
                  <a:txBody>
                    <a:bodyPr/>
                    <a:lstStyle/>
                    <a:p>
                      <a:pPr marL="0" algn="ctr" defTabSz="914400" rtl="1" eaLnBrk="1" latinLnBrk="0" hangingPunct="1">
                        <a:spcAft>
                          <a:spcPts val="0"/>
                        </a:spcAft>
                      </a:pPr>
                      <a:r>
                        <a:rPr lang="ar-SA" sz="2400" b="1" kern="1200" dirty="0">
                          <a:solidFill>
                            <a:schemeClr val="accent2">
                              <a:lumMod val="75000"/>
                            </a:schemeClr>
                          </a:solidFill>
                          <a:latin typeface="Times New Roman"/>
                          <a:ea typeface="Calibri"/>
                          <a:cs typeface="Simplified Arabic"/>
                        </a:rPr>
                        <a:t>النظام القائم على المشاركة</a:t>
                      </a:r>
                      <a:endParaRPr lang="en-US" sz="2400" b="1" kern="1200" dirty="0">
                        <a:solidFill>
                          <a:schemeClr val="accent2">
                            <a:lumMod val="75000"/>
                          </a:schemeClr>
                        </a:solidFill>
                        <a:latin typeface="Times New Roman"/>
                        <a:ea typeface="Calibri"/>
                        <a:cs typeface="Simplified Arabic"/>
                      </a:endParaRPr>
                    </a:p>
                  </a:txBody>
                  <a:tcPr marL="68580" marR="68580" marT="0" marB="0" anchor="ctr"/>
                </a:tc>
                <a:tc gridSpan="2">
                  <a:txBody>
                    <a:bodyPr/>
                    <a:lstStyle/>
                    <a:p>
                      <a:pPr marL="0" algn="ctr" defTabSz="914400" rtl="1" eaLnBrk="1" latinLnBrk="0" hangingPunct="1">
                        <a:spcAft>
                          <a:spcPts val="0"/>
                        </a:spcAft>
                      </a:pPr>
                      <a:r>
                        <a:rPr lang="ar-SA" sz="2400" b="1" kern="1200" dirty="0">
                          <a:solidFill>
                            <a:srgbClr val="FF0000"/>
                          </a:solidFill>
                          <a:latin typeface="Times New Roman"/>
                          <a:ea typeface="Calibri"/>
                          <a:cs typeface="Simplified Arabic"/>
                        </a:rPr>
                        <a:t>توزيع الاختصاصات بين الوحدة المحلية والحكومة المركزية</a:t>
                      </a:r>
                      <a:endParaRPr lang="en-US" sz="2400" b="1" kern="1200" dirty="0">
                        <a:solidFill>
                          <a:srgbClr val="FF0000"/>
                        </a:solidFill>
                        <a:latin typeface="Times New Roman"/>
                        <a:ea typeface="Calibri"/>
                        <a:cs typeface="Simplified Arabic"/>
                      </a:endParaRPr>
                    </a:p>
                  </a:txBody>
                  <a:tcPr marL="68580" marR="68580" marT="0" marB="0" anchor="ctr"/>
                </a:tc>
                <a:tc hMerge="1">
                  <a:txBody>
                    <a:bodyPr/>
                    <a:lstStyle/>
                    <a:p>
                      <a:pPr rtl="1"/>
                      <a:endParaRPr lang="ar-SA"/>
                    </a:p>
                  </a:txBody>
                  <a:tcPr/>
                </a:tc>
              </a:tr>
              <a:tr h="830427">
                <a:tc>
                  <a:txBody>
                    <a:bodyPr/>
                    <a:lstStyle/>
                    <a:p>
                      <a:pPr marL="0" algn="ctr" defTabSz="914400" rtl="1" eaLnBrk="1" latinLnBrk="0" hangingPunct="1">
                        <a:spcAft>
                          <a:spcPts val="0"/>
                        </a:spcAft>
                      </a:pPr>
                      <a:r>
                        <a:rPr lang="ar-SA" sz="2400" b="1" kern="1200" dirty="0">
                          <a:solidFill>
                            <a:schemeClr val="accent2">
                              <a:lumMod val="75000"/>
                            </a:schemeClr>
                          </a:solidFill>
                          <a:latin typeface="Times New Roman"/>
                          <a:ea typeface="Calibri"/>
                          <a:cs typeface="Simplified Arabic"/>
                        </a:rPr>
                        <a:t>النظام المزدوج</a:t>
                      </a:r>
                      <a:endParaRPr lang="en-US" sz="2400" b="1" kern="1200" dirty="0">
                        <a:solidFill>
                          <a:schemeClr val="accent2">
                            <a:lumMod val="75000"/>
                          </a:schemeClr>
                        </a:solidFill>
                        <a:latin typeface="Times New Roman"/>
                        <a:ea typeface="Calibri"/>
                        <a:cs typeface="Simplified Arabic"/>
                      </a:endParaRPr>
                    </a:p>
                  </a:txBody>
                  <a:tcPr marL="68580" marR="68580" marT="0" marB="0" anchor="ctr"/>
                </a:tc>
                <a:tc>
                  <a:txBody>
                    <a:bodyPr/>
                    <a:lstStyle/>
                    <a:p>
                      <a:pPr marL="0" algn="ctr" defTabSz="914400" rtl="1" eaLnBrk="1" latinLnBrk="0" hangingPunct="1">
                        <a:spcAft>
                          <a:spcPts val="0"/>
                        </a:spcAft>
                      </a:pPr>
                      <a:r>
                        <a:rPr lang="ar-SA" sz="2400" b="1" kern="1200" dirty="0">
                          <a:solidFill>
                            <a:srgbClr val="FF0000"/>
                          </a:solidFill>
                          <a:latin typeface="Times New Roman"/>
                          <a:ea typeface="Calibri"/>
                          <a:cs typeface="Simplified Arabic"/>
                        </a:rPr>
                        <a:t>تقوم بقدر قليل من الاختصاصات</a:t>
                      </a:r>
                      <a:endParaRPr lang="en-US" sz="2400" b="1" kern="1200" dirty="0">
                        <a:solidFill>
                          <a:srgbClr val="FF0000"/>
                        </a:solidFill>
                        <a:latin typeface="Times New Roman"/>
                        <a:ea typeface="Calibri"/>
                        <a:cs typeface="Simplified Arabic"/>
                      </a:endParaRPr>
                    </a:p>
                  </a:txBody>
                  <a:tcPr marL="68580" marR="68580" marT="0" marB="0" anchor="ctr"/>
                </a:tc>
                <a:tc>
                  <a:txBody>
                    <a:bodyPr/>
                    <a:lstStyle/>
                    <a:p>
                      <a:pPr algn="ctr" rtl="1">
                        <a:spcAft>
                          <a:spcPts val="0"/>
                        </a:spcAft>
                      </a:pPr>
                      <a:r>
                        <a:rPr lang="ar-SA" sz="2400" b="1" dirty="0">
                          <a:solidFill>
                            <a:schemeClr val="accent6">
                              <a:lumMod val="75000"/>
                            </a:schemeClr>
                          </a:solidFill>
                          <a:latin typeface="Times New Roman"/>
                          <a:ea typeface="Calibri"/>
                          <a:cs typeface="Simplified Arabic"/>
                        </a:rPr>
                        <a:t>تقوم بالغالبية العظمى من الاختصاصات</a:t>
                      </a:r>
                      <a:endParaRPr lang="en-US" sz="2000" b="1" dirty="0">
                        <a:solidFill>
                          <a:schemeClr val="accent6">
                            <a:lumMod val="75000"/>
                          </a:schemeClr>
                        </a:solidFill>
                        <a:latin typeface="Times New Roman"/>
                        <a:ea typeface="Times New Roman"/>
                      </a:endParaRPr>
                    </a:p>
                  </a:txBody>
                  <a:tcPr marL="68580" marR="68580" marT="0" marB="0" anchor="ctr"/>
                </a:tc>
              </a:tr>
              <a:tr h="830427">
                <a:tc>
                  <a:txBody>
                    <a:bodyPr/>
                    <a:lstStyle/>
                    <a:p>
                      <a:pPr marL="0" algn="ctr" defTabSz="914400" rtl="1" eaLnBrk="1" latinLnBrk="0" hangingPunct="1">
                        <a:spcAft>
                          <a:spcPts val="0"/>
                        </a:spcAft>
                      </a:pPr>
                      <a:r>
                        <a:rPr lang="ar-SA" sz="2400" b="1" kern="1200" dirty="0">
                          <a:solidFill>
                            <a:schemeClr val="accent2">
                              <a:lumMod val="75000"/>
                            </a:schemeClr>
                          </a:solidFill>
                          <a:latin typeface="Times New Roman"/>
                          <a:ea typeface="Calibri"/>
                          <a:cs typeface="Simplified Arabic"/>
                        </a:rPr>
                        <a:t>النظام الإداري المندمج</a:t>
                      </a:r>
                      <a:endParaRPr lang="en-US" sz="2400" b="1" kern="1200" dirty="0">
                        <a:solidFill>
                          <a:schemeClr val="accent2">
                            <a:lumMod val="75000"/>
                          </a:schemeClr>
                        </a:solidFill>
                        <a:latin typeface="Times New Roman"/>
                        <a:ea typeface="Calibri"/>
                        <a:cs typeface="Simplified Arabic"/>
                      </a:endParaRPr>
                    </a:p>
                  </a:txBody>
                  <a:tcPr marL="68580" marR="68580" marT="0" marB="0" anchor="ctr"/>
                </a:tc>
                <a:tc>
                  <a:txBody>
                    <a:bodyPr/>
                    <a:lstStyle/>
                    <a:p>
                      <a:pPr marL="0" algn="ctr" defTabSz="914400" rtl="1" eaLnBrk="1" latinLnBrk="0" hangingPunct="1">
                        <a:spcAft>
                          <a:spcPts val="0"/>
                        </a:spcAft>
                      </a:pPr>
                      <a:r>
                        <a:rPr lang="ar-SA" sz="2400" b="1" kern="1200" dirty="0">
                          <a:solidFill>
                            <a:srgbClr val="FF0000"/>
                          </a:solidFill>
                          <a:latin typeface="Times New Roman"/>
                          <a:ea typeface="Calibri"/>
                          <a:cs typeface="Simplified Arabic"/>
                        </a:rPr>
                        <a:t>تقوم بالرقابة فقط</a:t>
                      </a:r>
                      <a:endParaRPr lang="en-US" sz="2400" b="1" kern="1200" dirty="0">
                        <a:solidFill>
                          <a:srgbClr val="FF0000"/>
                        </a:solidFill>
                        <a:latin typeface="Times New Roman"/>
                        <a:ea typeface="Calibri"/>
                        <a:cs typeface="Simplified Arabic"/>
                      </a:endParaRPr>
                    </a:p>
                  </a:txBody>
                  <a:tcPr marL="68580" marR="68580" marT="0" marB="0" anchor="ctr"/>
                </a:tc>
                <a:tc>
                  <a:txBody>
                    <a:bodyPr/>
                    <a:lstStyle/>
                    <a:p>
                      <a:pPr marL="0" algn="ctr" defTabSz="914400" rtl="1" eaLnBrk="1" latinLnBrk="0" hangingPunct="1">
                        <a:spcAft>
                          <a:spcPts val="0"/>
                        </a:spcAft>
                      </a:pPr>
                      <a:r>
                        <a:rPr lang="ar-SA" sz="2400" b="1" kern="1200" dirty="0">
                          <a:solidFill>
                            <a:schemeClr val="accent6">
                              <a:lumMod val="75000"/>
                            </a:schemeClr>
                          </a:solidFill>
                          <a:latin typeface="Times New Roman"/>
                          <a:ea typeface="Calibri"/>
                          <a:cs typeface="Simplified Arabic"/>
                        </a:rPr>
                        <a:t>تقوم بكافة النشاطات المحلية</a:t>
                      </a:r>
                      <a:endParaRPr lang="en-US" sz="2400" b="1" kern="1200" dirty="0">
                        <a:solidFill>
                          <a:schemeClr val="accent6">
                            <a:lumMod val="75000"/>
                          </a:schemeClr>
                        </a:solidFill>
                        <a:latin typeface="Times New Roman"/>
                        <a:ea typeface="Calibri"/>
                        <a:cs typeface="Simplified Arabic"/>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8"/>
            <a:ext cx="7772400" cy="1500198"/>
          </a:xfrm>
        </p:spPr>
        <p:txBody>
          <a:bodyPr>
            <a:normAutofit/>
          </a:bodyPr>
          <a:lstStyle/>
          <a:p>
            <a:r>
              <a:rPr lang="ar-SA" sz="3600" b="1" dirty="0" smtClean="0"/>
              <a:t>((الفصل الرابع))</a:t>
            </a:r>
            <a:endParaRPr lang="en-US" sz="3600" dirty="0"/>
          </a:p>
        </p:txBody>
      </p:sp>
      <p:sp>
        <p:nvSpPr>
          <p:cNvPr id="3" name="عنوان فرعي 2"/>
          <p:cNvSpPr>
            <a:spLocks noGrp="1"/>
          </p:cNvSpPr>
          <p:nvPr>
            <p:ph type="subTitle" idx="1"/>
          </p:nvPr>
        </p:nvSpPr>
        <p:spPr>
          <a:xfrm>
            <a:off x="500034" y="1785926"/>
            <a:ext cx="8286808" cy="3857652"/>
          </a:xfrm>
        </p:spPr>
        <p:txBody>
          <a:bodyPr>
            <a:normAutofit fontScale="25000" lnSpcReduction="20000"/>
          </a:bodyPr>
          <a:lstStyle/>
          <a:p>
            <a:endParaRPr lang="ar-SA" sz="14400" b="1" dirty="0" smtClean="0">
              <a:solidFill>
                <a:schemeClr val="tx1"/>
              </a:solidFill>
              <a:latin typeface="+mj-lt"/>
              <a:ea typeface="+mj-ea"/>
              <a:cs typeface="+mj-cs"/>
            </a:endParaRPr>
          </a:p>
          <a:p>
            <a:endParaRPr lang="ar-SA" sz="14400" b="1" dirty="0" smtClean="0">
              <a:solidFill>
                <a:schemeClr val="tx1"/>
              </a:solidFill>
              <a:latin typeface="+mj-lt"/>
              <a:ea typeface="+mj-ea"/>
              <a:cs typeface="+mj-cs"/>
            </a:endParaRPr>
          </a:p>
          <a:p>
            <a:endParaRPr lang="ar-SA" sz="14400" b="1" dirty="0" smtClean="0">
              <a:solidFill>
                <a:schemeClr val="tx1"/>
              </a:solidFill>
              <a:latin typeface="+mj-lt"/>
              <a:ea typeface="+mj-ea"/>
              <a:cs typeface="+mj-cs"/>
            </a:endParaRPr>
          </a:p>
          <a:p>
            <a:r>
              <a:rPr lang="ar-SA" sz="19200" b="1" dirty="0" smtClean="0">
                <a:solidFill>
                  <a:srgbClr val="C00000"/>
                </a:solidFill>
                <a:latin typeface="+mj-lt"/>
                <a:ea typeface="+mj-ea"/>
              </a:rPr>
              <a:t>صنع السياسات المحلية وتنفيذها</a:t>
            </a:r>
            <a:endParaRPr lang="en-US" sz="19200" b="1" dirty="0" smtClean="0">
              <a:solidFill>
                <a:srgbClr val="C00000"/>
              </a:solidFill>
              <a:latin typeface="+mj-lt"/>
              <a:ea typeface="+mj-ea"/>
            </a:endParaRPr>
          </a:p>
          <a:p>
            <a:pPr lvl="0"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214290"/>
            <a:ext cx="7772400" cy="1500198"/>
          </a:xfrm>
        </p:spPr>
        <p:txBody>
          <a:bodyPr>
            <a:normAutofit/>
          </a:bodyPr>
          <a:lstStyle/>
          <a:p>
            <a:r>
              <a:rPr lang="ar-SA" sz="5400" b="1" dirty="0" smtClean="0">
                <a:solidFill>
                  <a:srgbClr val="C00000"/>
                </a:solidFill>
                <a:cs typeface="+mn-cs"/>
              </a:rPr>
              <a:t>صنع السياسات المحلية وتنفيذها</a:t>
            </a:r>
            <a:endParaRPr lang="en-US" sz="5400" b="1" dirty="0">
              <a:solidFill>
                <a:srgbClr val="C00000"/>
              </a:solidFill>
              <a:cs typeface="+mn-cs"/>
            </a:endParaRPr>
          </a:p>
        </p:txBody>
      </p:sp>
      <p:sp>
        <p:nvSpPr>
          <p:cNvPr id="3" name="عنوان فرعي 2"/>
          <p:cNvSpPr>
            <a:spLocks noGrp="1"/>
          </p:cNvSpPr>
          <p:nvPr>
            <p:ph type="subTitle" idx="1"/>
          </p:nvPr>
        </p:nvSpPr>
        <p:spPr>
          <a:xfrm>
            <a:off x="357158" y="1500174"/>
            <a:ext cx="8501122" cy="5072098"/>
          </a:xfrm>
        </p:spPr>
        <p:txBody>
          <a:bodyPr>
            <a:normAutofit fontScale="25000" lnSpcReduction="20000"/>
          </a:bodyPr>
          <a:lstStyle/>
          <a:p>
            <a:pPr algn="r"/>
            <a:endParaRPr lang="ar-SA" sz="16000" u="sng" dirty="0" smtClean="0">
              <a:cs typeface="PT Bold Heading" pitchFamily="2" charset="-78"/>
            </a:endParaRPr>
          </a:p>
          <a:p>
            <a:pPr algn="r"/>
            <a:r>
              <a:rPr lang="ar-SA" sz="16000" u="sng" dirty="0" smtClean="0">
                <a:solidFill>
                  <a:srgbClr val="00B0F0"/>
                </a:solidFill>
                <a:cs typeface="PT Bold Heading" pitchFamily="2" charset="-78"/>
              </a:rPr>
              <a:t>هيئات الحكم المحلي</a:t>
            </a:r>
            <a:r>
              <a:rPr lang="ar-SA" sz="16000" dirty="0" smtClean="0">
                <a:solidFill>
                  <a:srgbClr val="00B0F0"/>
                </a:solidFill>
                <a:cs typeface="PT Bold Heading" pitchFamily="2" charset="-78"/>
              </a:rPr>
              <a:t>:</a:t>
            </a:r>
            <a:endParaRPr lang="en-US" sz="16000" dirty="0" smtClean="0">
              <a:solidFill>
                <a:srgbClr val="00B0F0"/>
              </a:solidFill>
              <a:cs typeface="PT Bold Heading" pitchFamily="2" charset="-78"/>
            </a:endParaRPr>
          </a:p>
          <a:p>
            <a:pPr algn="justLow"/>
            <a:r>
              <a:rPr lang="ar-SA" sz="19200" b="1" dirty="0" smtClean="0"/>
              <a:t>    </a:t>
            </a:r>
            <a:r>
              <a:rPr lang="ar-SA" sz="24000" b="1" dirty="0" smtClean="0">
                <a:solidFill>
                  <a:srgbClr val="663300"/>
                </a:solidFill>
              </a:rPr>
              <a:t>تتكون هيئات الحكم المحلي من سلطتين رئيسيتين تتشابهان مع سلطة وأجهزة الدولة.</a:t>
            </a:r>
            <a:endParaRPr lang="ar-SA" sz="21600" b="1" dirty="0" smtClean="0">
              <a:solidFill>
                <a:srgbClr val="663300"/>
              </a:solidFill>
            </a:endParaRPr>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428604"/>
            <a:ext cx="8501122" cy="6143668"/>
          </a:xfrm>
        </p:spPr>
        <p:txBody>
          <a:bodyPr>
            <a:normAutofit fontScale="25000" lnSpcReduction="20000"/>
          </a:bodyPr>
          <a:lstStyle/>
          <a:p>
            <a:pPr algn="r"/>
            <a:endParaRPr lang="ar-SA" sz="8000" u="sng" dirty="0" smtClean="0">
              <a:latin typeface="Arial Unicode MS" pitchFamily="34" charset="-128"/>
              <a:ea typeface="Arial Unicode MS" pitchFamily="34" charset="-128"/>
              <a:cs typeface="Arial Unicode MS" pitchFamily="34" charset="-128"/>
            </a:endParaRPr>
          </a:p>
          <a:p>
            <a:pPr algn="r"/>
            <a:r>
              <a:rPr lang="ar-SA" sz="19200" u="sng" dirty="0" smtClean="0">
                <a:solidFill>
                  <a:srgbClr val="FF0000"/>
                </a:solidFill>
                <a:latin typeface="Arial Unicode MS" pitchFamily="34" charset="-128"/>
                <a:ea typeface="Arial Unicode MS" pitchFamily="34" charset="-128"/>
              </a:rPr>
              <a:t>السلطة الأولى :</a:t>
            </a:r>
          </a:p>
          <a:p>
            <a:pPr algn="r"/>
            <a:endParaRPr lang="ar-SA" sz="9600" u="sng" dirty="0" smtClean="0">
              <a:latin typeface="Arial Unicode MS" pitchFamily="34" charset="-128"/>
              <a:ea typeface="Arial Unicode MS" pitchFamily="34" charset="-128"/>
              <a:cs typeface="Arial Unicode MS" pitchFamily="34" charset="-128"/>
            </a:endParaRPr>
          </a:p>
          <a:p>
            <a:pPr algn="justLow"/>
            <a:r>
              <a:rPr lang="ar-SA" sz="19200" b="1" dirty="0" smtClean="0"/>
              <a:t>                </a:t>
            </a:r>
            <a:r>
              <a:rPr lang="ar-SA" sz="19200" b="1" dirty="0" smtClean="0">
                <a:solidFill>
                  <a:srgbClr val="00B050"/>
                </a:solidFill>
              </a:rPr>
              <a:t>سلطة التقرير</a:t>
            </a:r>
          </a:p>
          <a:p>
            <a:pPr algn="justLow"/>
            <a:r>
              <a:rPr lang="ar-SA" sz="11200" dirty="0" smtClean="0">
                <a:cs typeface="Simple Bold Jut Out" pitchFamily="2" charset="-78"/>
              </a:rPr>
              <a:t> </a:t>
            </a:r>
            <a:endParaRPr lang="ar-SA" sz="7200" dirty="0" smtClean="0">
              <a:cs typeface="Simple Bold Jut Out" pitchFamily="2" charset="-78"/>
            </a:endParaRPr>
          </a:p>
          <a:p>
            <a:pPr algn="justLow">
              <a:buFont typeface="Wingdings" pitchFamily="2" charset="2"/>
              <a:buChar char="§"/>
            </a:pPr>
            <a:r>
              <a:rPr lang="ar-SA" sz="14400" b="1" dirty="0" smtClean="0">
                <a:solidFill>
                  <a:schemeClr val="tx2">
                    <a:lumMod val="75000"/>
                  </a:schemeClr>
                </a:solidFill>
              </a:rPr>
              <a:t> (</a:t>
            </a:r>
            <a:r>
              <a:rPr lang="ar-SA" sz="16000" b="1" dirty="0" smtClean="0">
                <a:solidFill>
                  <a:schemeClr val="tx2">
                    <a:lumMod val="75000"/>
                  </a:schemeClr>
                </a:solidFill>
              </a:rPr>
              <a:t>تطلق على المجلس المحلي، المجلس البلدي، المجلس الشعبي).</a:t>
            </a:r>
          </a:p>
          <a:p>
            <a:pPr algn="justLow">
              <a:buFont typeface="Wingdings" pitchFamily="2" charset="2"/>
              <a:buChar char="§"/>
            </a:pPr>
            <a:r>
              <a:rPr lang="ar-SA" sz="16000" b="1" dirty="0" smtClean="0">
                <a:solidFill>
                  <a:schemeClr val="tx2">
                    <a:lumMod val="75000"/>
                  </a:schemeClr>
                </a:solidFill>
              </a:rPr>
              <a:t> وتتمثل في صنع السياسات المحلية وإصدار الأوامر والقرارات واللوائح. </a:t>
            </a:r>
          </a:p>
          <a:p>
            <a:pPr algn="justLow">
              <a:buFont typeface="Wingdings" pitchFamily="2" charset="2"/>
              <a:buChar char="§"/>
            </a:pPr>
            <a:r>
              <a:rPr lang="ar-SA" sz="16000" b="1" dirty="0" smtClean="0">
                <a:solidFill>
                  <a:schemeClr val="tx2">
                    <a:lumMod val="75000"/>
                  </a:schemeClr>
                </a:solidFill>
              </a:rPr>
              <a:t> هذه السلطة شبيه بسلطة البرلمان على مستوى الدولة .</a:t>
            </a:r>
            <a:endParaRPr lang="en-US" sz="16000" b="1" dirty="0" smtClean="0">
              <a:solidFill>
                <a:schemeClr val="tx2">
                  <a:lumMod val="75000"/>
                </a:schemeClr>
              </a:solidFill>
            </a:endParaRPr>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142852"/>
            <a:ext cx="8501122" cy="6143668"/>
          </a:xfrm>
        </p:spPr>
        <p:txBody>
          <a:bodyPr>
            <a:normAutofit fontScale="25000" lnSpcReduction="20000"/>
          </a:bodyPr>
          <a:lstStyle/>
          <a:p>
            <a:pPr algn="r"/>
            <a:endParaRPr lang="ar-SA" sz="8000" u="sng" dirty="0" smtClean="0">
              <a:latin typeface="Arial Unicode MS" pitchFamily="34" charset="-128"/>
              <a:ea typeface="Arial Unicode MS" pitchFamily="34" charset="-128"/>
              <a:cs typeface="Arial Unicode MS" pitchFamily="34" charset="-128"/>
            </a:endParaRPr>
          </a:p>
          <a:p>
            <a:pPr algn="r"/>
            <a:r>
              <a:rPr lang="ar-SA" sz="19200" u="sng" dirty="0" smtClean="0">
                <a:solidFill>
                  <a:srgbClr val="FF0000"/>
                </a:solidFill>
                <a:latin typeface="Arial Black" pitchFamily="34" charset="0"/>
                <a:ea typeface="Arial Unicode MS" pitchFamily="34" charset="-128"/>
              </a:rPr>
              <a:t>السلطة الثانية:</a:t>
            </a:r>
          </a:p>
          <a:p>
            <a:pPr algn="r"/>
            <a:endParaRPr lang="ar-SA" sz="19200" u="sng" dirty="0" smtClean="0">
              <a:latin typeface="Arial Unicode MS" pitchFamily="34" charset="-128"/>
              <a:ea typeface="Arial Unicode MS" pitchFamily="34" charset="-128"/>
              <a:cs typeface="Arial Unicode MS" pitchFamily="34" charset="-128"/>
            </a:endParaRPr>
          </a:p>
          <a:p>
            <a:pPr algn="justLow"/>
            <a:r>
              <a:rPr lang="ar-SA" sz="19200" b="1" dirty="0" smtClean="0"/>
              <a:t>                </a:t>
            </a:r>
            <a:r>
              <a:rPr lang="ar-SA" sz="19200" b="1" dirty="0" smtClean="0">
                <a:solidFill>
                  <a:srgbClr val="00B050"/>
                </a:solidFill>
              </a:rPr>
              <a:t>سلطة التنفيذ</a:t>
            </a:r>
          </a:p>
          <a:p>
            <a:pPr algn="justLow"/>
            <a:endParaRPr lang="ar-SA" sz="12800" dirty="0" smtClean="0">
              <a:cs typeface="Simple Bold Jut Out" pitchFamily="2" charset="-78"/>
            </a:endParaRPr>
          </a:p>
          <a:p>
            <a:pPr lvl="0" algn="justLow">
              <a:buFont typeface="Wingdings" pitchFamily="2" charset="2"/>
              <a:buChar char="§"/>
            </a:pPr>
            <a:r>
              <a:rPr lang="ar-SA" sz="17600" b="1" dirty="0" smtClean="0">
                <a:solidFill>
                  <a:schemeClr val="tx2">
                    <a:lumMod val="75000"/>
                  </a:schemeClr>
                </a:solidFill>
              </a:rPr>
              <a:t>(تطلق على محافظ ، أمير ).</a:t>
            </a:r>
          </a:p>
          <a:p>
            <a:pPr lvl="0" algn="justLow">
              <a:buFont typeface="Wingdings" pitchFamily="2" charset="2"/>
              <a:buChar char="§"/>
            </a:pPr>
            <a:r>
              <a:rPr lang="ar-SA" sz="17600" b="1" dirty="0" smtClean="0">
                <a:solidFill>
                  <a:schemeClr val="tx2">
                    <a:lumMod val="75000"/>
                  </a:schemeClr>
                </a:solidFill>
              </a:rPr>
              <a:t>يعاونه مجموعة من الموظفين الذي يتولون الدولة مباشرة تتقيد بالسياسات المحلية. </a:t>
            </a:r>
            <a:endParaRPr lang="en-US" sz="17600" b="1" dirty="0" smtClean="0">
              <a:solidFill>
                <a:schemeClr val="tx2">
                  <a:lumMod val="75000"/>
                </a:schemeClr>
              </a:solidFill>
            </a:endParaRPr>
          </a:p>
          <a:p>
            <a:pPr lvl="0" algn="justLow">
              <a:buFont typeface="Wingdings" pitchFamily="2" charset="2"/>
              <a:buChar char="§"/>
            </a:pPr>
            <a:r>
              <a:rPr lang="ar-SA" sz="17600" b="1" dirty="0" smtClean="0">
                <a:solidFill>
                  <a:schemeClr val="tx2">
                    <a:lumMod val="75000"/>
                  </a:schemeClr>
                </a:solidFill>
              </a:rPr>
              <a:t>شبيهة بالسلطة التنفيذية على مستوى الدولة. </a:t>
            </a:r>
            <a:endParaRPr lang="en-US" sz="17600" b="1" dirty="0" smtClean="0">
              <a:solidFill>
                <a:schemeClr val="tx2">
                  <a:lumMod val="75000"/>
                </a:schemeClr>
              </a:solidFill>
            </a:endParaRPr>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8"/>
            <a:ext cx="7772400" cy="1500198"/>
          </a:xfrm>
        </p:spPr>
        <p:txBody>
          <a:bodyPr>
            <a:normAutofit fontScale="90000"/>
          </a:bodyPr>
          <a:lstStyle/>
          <a:p>
            <a:r>
              <a:rPr lang="ar-SA" sz="4800" b="1" dirty="0" smtClean="0"/>
              <a:t/>
            </a:r>
            <a:br>
              <a:rPr lang="ar-SA" sz="4800" b="1" dirty="0" smtClean="0"/>
            </a:br>
            <a:r>
              <a:rPr lang="ar-SA" sz="5300" b="1" u="sng" dirty="0" smtClean="0">
                <a:solidFill>
                  <a:srgbClr val="C00000"/>
                </a:solidFill>
                <a:latin typeface="+mn-lt"/>
                <a:ea typeface="+mn-ea"/>
                <a:cs typeface="+mn-cs"/>
              </a:rPr>
              <a:t>المبحث الأول </a:t>
            </a:r>
            <a:r>
              <a:rPr lang="ar-SA" sz="9600" u="sng" dirty="0" smtClean="0">
                <a:latin typeface="Arial Unicode MS" pitchFamily="34" charset="-128"/>
                <a:ea typeface="Arial Unicode MS" pitchFamily="34" charset="-128"/>
                <a:cs typeface="Arial Unicode MS" pitchFamily="34" charset="-128"/>
              </a:rPr>
              <a:t/>
            </a:r>
            <a:br>
              <a:rPr lang="ar-SA" sz="9600" u="sng" dirty="0" smtClean="0">
                <a:latin typeface="Arial Unicode MS" pitchFamily="34" charset="-128"/>
                <a:ea typeface="Arial Unicode MS" pitchFamily="34" charset="-128"/>
                <a:cs typeface="Arial Unicode MS" pitchFamily="34" charset="-128"/>
              </a:rPr>
            </a:br>
            <a:endParaRPr lang="en-US" sz="4800" dirty="0"/>
          </a:p>
        </p:txBody>
      </p:sp>
      <p:sp>
        <p:nvSpPr>
          <p:cNvPr id="3" name="عنوان فرعي 2"/>
          <p:cNvSpPr>
            <a:spLocks noGrp="1"/>
          </p:cNvSpPr>
          <p:nvPr>
            <p:ph type="subTitle" idx="1"/>
          </p:nvPr>
        </p:nvSpPr>
        <p:spPr>
          <a:xfrm>
            <a:off x="357158" y="1714488"/>
            <a:ext cx="8501122" cy="4714908"/>
          </a:xfrm>
        </p:spPr>
        <p:txBody>
          <a:bodyPr>
            <a:normAutofit fontScale="25000" lnSpcReduction="20000"/>
          </a:bodyPr>
          <a:lstStyle/>
          <a:p>
            <a:pPr algn="r"/>
            <a:endParaRPr lang="ar-SA" sz="8000" u="sng" dirty="0" smtClean="0">
              <a:latin typeface="Arial Unicode MS" pitchFamily="34" charset="-128"/>
              <a:ea typeface="Arial Unicode MS" pitchFamily="34" charset="-128"/>
              <a:cs typeface="Arial Unicode MS" pitchFamily="34" charset="-128"/>
            </a:endParaRPr>
          </a:p>
          <a:p>
            <a:pPr algn="r"/>
            <a:r>
              <a:rPr lang="ar-SA" sz="19200" dirty="0" smtClean="0">
                <a:solidFill>
                  <a:srgbClr val="00B050"/>
                </a:solidFill>
                <a:cs typeface="Simple Bold Jut Out" pitchFamily="2" charset="-78"/>
              </a:rPr>
              <a:t>   </a:t>
            </a:r>
            <a:r>
              <a:rPr lang="ar-SA" sz="19200" b="1" dirty="0" smtClean="0">
                <a:solidFill>
                  <a:srgbClr val="00B050"/>
                </a:solidFill>
              </a:rPr>
              <a:t>سلطة التقرير في الإدارة المحلية </a:t>
            </a:r>
          </a:p>
          <a:p>
            <a:pPr algn="r"/>
            <a:r>
              <a:rPr lang="ar-SA" sz="17200" b="1" u="sng" dirty="0" smtClean="0">
                <a:solidFill>
                  <a:srgbClr val="0070C0"/>
                </a:solidFill>
                <a:latin typeface="+mj-lt"/>
                <a:ea typeface="+mj-ea"/>
                <a:cs typeface="+mj-cs"/>
              </a:rPr>
              <a:t>المجالس المحلية</a:t>
            </a:r>
          </a:p>
          <a:p>
            <a:pPr algn="justLow"/>
            <a:r>
              <a:rPr lang="ar-SA" sz="17600" b="1" dirty="0" smtClean="0"/>
              <a:t>    </a:t>
            </a:r>
            <a:r>
              <a:rPr lang="ar-SA" sz="17600" b="1" dirty="0" smtClean="0">
                <a:solidFill>
                  <a:schemeClr val="accent3">
                    <a:lumMod val="50000"/>
                  </a:schemeClr>
                </a:solidFill>
              </a:rPr>
              <a:t>المجالس المحلية هي جهاز مكون من مجموعة من الأفراد توكل إليهم مسئولية وضع السياسات المحلية وتولي مسئولية تنفيذها والإشراف عليها، وهي أيضاً تعتبر أفضل تجسيد للديمقراطية. </a:t>
            </a:r>
            <a:endParaRPr lang="en-US" sz="17600" b="1" dirty="0" smtClean="0">
              <a:solidFill>
                <a:schemeClr val="accent3">
                  <a:lumMod val="50000"/>
                </a:schemeClr>
              </a:solidFill>
            </a:endParaRPr>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357166"/>
            <a:ext cx="8501122" cy="6072230"/>
          </a:xfrm>
        </p:spPr>
        <p:txBody>
          <a:bodyPr>
            <a:normAutofit fontScale="25000" lnSpcReduction="20000"/>
          </a:bodyPr>
          <a:lstStyle/>
          <a:p>
            <a:pPr algn="r"/>
            <a:endParaRPr lang="ar-SA" sz="8000" u="sng" dirty="0" smtClean="0">
              <a:latin typeface="Arial Unicode MS" pitchFamily="34" charset="-128"/>
              <a:ea typeface="Arial Unicode MS" pitchFamily="34" charset="-128"/>
              <a:cs typeface="Arial Unicode MS" pitchFamily="34" charset="-128"/>
            </a:endParaRPr>
          </a:p>
          <a:p>
            <a:pPr algn="r"/>
            <a:r>
              <a:rPr lang="ar-SA" sz="17200" b="1" u="sng" dirty="0" smtClean="0">
                <a:solidFill>
                  <a:schemeClr val="accent2"/>
                </a:solidFill>
                <a:latin typeface="+mj-lt"/>
                <a:ea typeface="+mj-ea"/>
                <a:cs typeface="+mj-cs"/>
              </a:rPr>
              <a:t>نظام المجلس الواحد ونظام المجلسين:</a:t>
            </a:r>
          </a:p>
          <a:p>
            <a:pPr algn="r"/>
            <a:endParaRPr lang="en-US" sz="12800" u="sng" dirty="0" smtClean="0">
              <a:solidFill>
                <a:schemeClr val="tx1"/>
              </a:solidFill>
              <a:latin typeface="+mj-lt"/>
              <a:ea typeface="+mj-ea"/>
              <a:cs typeface="+mj-cs"/>
            </a:endParaRPr>
          </a:p>
          <a:p>
            <a:pPr lvl="0" algn="justLow">
              <a:buFont typeface="Wingdings" pitchFamily="2" charset="2"/>
              <a:buChar char="q"/>
            </a:pPr>
            <a:r>
              <a:rPr lang="ar-SA" sz="17600" b="1" dirty="0" smtClean="0">
                <a:solidFill>
                  <a:schemeClr val="accent1">
                    <a:lumMod val="75000"/>
                  </a:schemeClr>
                </a:solidFill>
              </a:rPr>
              <a:t> تأخذ غالبية الدول بنظام المجلس الواحد في إدارة الوحدات المحلية</a:t>
            </a:r>
          </a:p>
          <a:p>
            <a:pPr lvl="0" algn="justLow"/>
            <a:endParaRPr lang="en-US" sz="9600" b="1" dirty="0" smtClean="0">
              <a:solidFill>
                <a:schemeClr val="accent1">
                  <a:lumMod val="75000"/>
                </a:schemeClr>
              </a:solidFill>
            </a:endParaRPr>
          </a:p>
          <a:p>
            <a:pPr lvl="0" algn="justLow">
              <a:buFont typeface="Wingdings" pitchFamily="2" charset="2"/>
              <a:buChar char="q"/>
            </a:pPr>
            <a:r>
              <a:rPr lang="ar-SA" sz="17600" b="1" dirty="0" smtClean="0">
                <a:solidFill>
                  <a:schemeClr val="accent1">
                    <a:lumMod val="75000"/>
                  </a:schemeClr>
                </a:solidFill>
              </a:rPr>
              <a:t> أخذت الولايات المتحدة بنظام المجلسين على غرار الكونجرس على المستوى الفيدرالي. </a:t>
            </a:r>
            <a:endParaRPr lang="en-US" sz="17600" b="1" dirty="0" smtClean="0">
              <a:solidFill>
                <a:schemeClr val="accent1">
                  <a:lumMod val="75000"/>
                </a:schemeClr>
              </a:solidFill>
            </a:endParaRPr>
          </a:p>
          <a:p>
            <a:pPr algn="justLow"/>
            <a:r>
              <a:rPr lang="ar-SA" sz="17600" b="1" dirty="0" smtClean="0"/>
              <a:t> </a:t>
            </a:r>
            <a:endParaRPr lang="en-US" sz="176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1000108"/>
            <a:ext cx="7715304" cy="4857784"/>
          </a:xfrm>
        </p:spPr>
        <p:txBody>
          <a:bodyPr>
            <a:normAutofit fontScale="25000" lnSpcReduction="20000"/>
          </a:bodyPr>
          <a:lstStyle/>
          <a:p>
            <a:pPr lvl="0" algn="justLow"/>
            <a:endParaRPr lang="ar-SA" sz="9600" dirty="0" smtClean="0">
              <a:solidFill>
                <a:schemeClr val="bg2">
                  <a:lumMod val="10000"/>
                </a:schemeClr>
              </a:solidFill>
            </a:endParaRPr>
          </a:p>
          <a:p>
            <a:pPr lvl="0" algn="justLow"/>
            <a:endParaRPr lang="ar-SA" sz="4400" dirty="0" smtClean="0">
              <a:solidFill>
                <a:schemeClr val="bg2">
                  <a:lumMod val="10000"/>
                </a:schemeClr>
              </a:solidFill>
            </a:endParaRPr>
          </a:p>
          <a:p>
            <a:pPr algn="justLow">
              <a:buFont typeface="Wingdings" pitchFamily="2" charset="2"/>
              <a:buChar char="Ø"/>
            </a:pPr>
            <a:r>
              <a:rPr lang="ar-SA" sz="16000" b="1" dirty="0" smtClean="0">
                <a:solidFill>
                  <a:schemeClr val="bg2">
                    <a:lumMod val="10000"/>
                  </a:schemeClr>
                </a:solidFill>
              </a:rPr>
              <a:t>إن المشاركة في كل شيء غير مركزية بحتة.</a:t>
            </a:r>
          </a:p>
          <a:p>
            <a:pPr algn="justLow"/>
            <a:r>
              <a:rPr lang="ar-SA" sz="16000" b="1" dirty="0" smtClean="0">
                <a:solidFill>
                  <a:schemeClr val="bg2">
                    <a:lumMod val="10000"/>
                  </a:schemeClr>
                </a:solidFill>
              </a:rPr>
              <a:t> </a:t>
            </a:r>
            <a:endParaRPr lang="en-US" sz="16000" b="1" dirty="0" smtClean="0">
              <a:solidFill>
                <a:schemeClr val="bg2">
                  <a:lumMod val="10000"/>
                </a:schemeClr>
              </a:solidFill>
            </a:endParaRPr>
          </a:p>
          <a:p>
            <a:pPr lvl="0" algn="justLow">
              <a:buFont typeface="Wingdings" pitchFamily="2" charset="2"/>
              <a:buChar char="Ø"/>
            </a:pPr>
            <a:r>
              <a:rPr lang="ar-SA" sz="16000" b="1" dirty="0" smtClean="0">
                <a:solidFill>
                  <a:schemeClr val="bg2">
                    <a:lumMod val="10000"/>
                  </a:schemeClr>
                </a:solidFill>
              </a:rPr>
              <a:t>إن هذين الشكلين لا يمكن وجودهما بهذه الصورة على الإطلاق. أي لابد من شيء يجمع بينهما، إذ لا غنى لأحدهما عن الآخر</a:t>
            </a:r>
            <a:r>
              <a:rPr lang="ar-SA" sz="17600" b="1" dirty="0" smtClean="0">
                <a:solidFill>
                  <a:schemeClr val="bg2">
                    <a:lumMod val="10000"/>
                  </a:schemeClr>
                </a:solidFill>
              </a:rPr>
              <a:t>.</a:t>
            </a:r>
            <a:endParaRPr lang="en-US" sz="17600" b="1" dirty="0" smtClean="0">
              <a:solidFill>
                <a:schemeClr val="bg2">
                  <a:lumMod val="10000"/>
                </a:schemeClr>
              </a:solidFill>
            </a:endParaRPr>
          </a:p>
          <a:p>
            <a:pPr algn="justLow"/>
            <a:endParaRPr lang="en-US" sz="17600" b="1" dirty="0" smtClean="0">
              <a:solidFill>
                <a:schemeClr val="bg2">
                  <a:lumMod val="50000"/>
                </a:schemeClr>
              </a:solidFill>
            </a:endParaRPr>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428604"/>
            <a:ext cx="8501122" cy="6000792"/>
          </a:xfrm>
        </p:spPr>
        <p:txBody>
          <a:bodyPr>
            <a:normAutofit fontScale="25000" lnSpcReduction="20000"/>
          </a:bodyPr>
          <a:lstStyle/>
          <a:p>
            <a:pPr algn="r"/>
            <a:endParaRPr lang="ar-SA" sz="8000" u="sng" dirty="0" smtClean="0">
              <a:latin typeface="Arial Unicode MS" pitchFamily="34" charset="-128"/>
              <a:ea typeface="Arial Unicode MS" pitchFamily="34" charset="-128"/>
              <a:cs typeface="Arial Unicode MS" pitchFamily="34" charset="-128"/>
            </a:endParaRPr>
          </a:p>
          <a:p>
            <a:pPr algn="r"/>
            <a:r>
              <a:rPr lang="ar-SA" sz="17200" b="1" u="sng" dirty="0" smtClean="0">
                <a:solidFill>
                  <a:schemeClr val="accent2"/>
                </a:solidFill>
                <a:latin typeface="+mj-lt"/>
                <a:ea typeface="+mj-ea"/>
                <a:cs typeface="+mj-cs"/>
              </a:rPr>
              <a:t>الحجج لنظام المجلسين:</a:t>
            </a:r>
          </a:p>
          <a:p>
            <a:pPr algn="justLow">
              <a:buFont typeface="Wingdings" pitchFamily="2" charset="2"/>
              <a:buChar char="q"/>
            </a:pPr>
            <a:r>
              <a:rPr lang="ar-SA" sz="17600" b="1" dirty="0" smtClean="0">
                <a:solidFill>
                  <a:schemeClr val="accent1">
                    <a:lumMod val="75000"/>
                  </a:schemeClr>
                </a:solidFill>
              </a:rPr>
              <a:t>ضرورة تمثيل أحياء المدن أو أقسام الوحدة المحلية كل على حده.</a:t>
            </a:r>
          </a:p>
          <a:p>
            <a:pPr algn="justLow">
              <a:buFont typeface="Wingdings" pitchFamily="2" charset="2"/>
              <a:buChar char="q"/>
            </a:pPr>
            <a:endParaRPr lang="ar-SA" sz="9600" b="1" dirty="0" smtClean="0">
              <a:solidFill>
                <a:schemeClr val="accent1">
                  <a:lumMod val="75000"/>
                </a:schemeClr>
              </a:solidFill>
            </a:endParaRPr>
          </a:p>
          <a:p>
            <a:pPr lvl="0" algn="justLow">
              <a:buFont typeface="Wingdings" pitchFamily="2" charset="2"/>
              <a:buChar char="q"/>
            </a:pPr>
            <a:r>
              <a:rPr lang="ar-SA" sz="17600" b="1" dirty="0" smtClean="0">
                <a:solidFill>
                  <a:schemeClr val="accent1">
                    <a:lumMod val="75000"/>
                  </a:schemeClr>
                </a:solidFill>
              </a:rPr>
              <a:t>تخصيص مجلس القبائل محلي الشيوع.</a:t>
            </a:r>
          </a:p>
          <a:p>
            <a:pPr lvl="0" algn="justLow">
              <a:buFont typeface="Wingdings" pitchFamily="2" charset="2"/>
              <a:buChar char="q"/>
            </a:pPr>
            <a:endParaRPr lang="ar-SA" sz="9600" b="1" dirty="0" smtClean="0">
              <a:solidFill>
                <a:schemeClr val="accent1">
                  <a:lumMod val="75000"/>
                </a:schemeClr>
              </a:solidFill>
            </a:endParaRPr>
          </a:p>
          <a:p>
            <a:pPr algn="justLow">
              <a:buFont typeface="Wingdings" pitchFamily="2" charset="2"/>
              <a:buChar char="q"/>
            </a:pPr>
            <a:r>
              <a:rPr lang="ar-SA" sz="17600" b="1" dirty="0" smtClean="0">
                <a:solidFill>
                  <a:schemeClr val="accent1">
                    <a:lumMod val="75000"/>
                  </a:schemeClr>
                </a:solidFill>
              </a:rPr>
              <a:t>مصلحة المدينة ككل في المجلس الثاني الذي يماثل مجلس النواب.</a:t>
            </a:r>
          </a:p>
          <a:p>
            <a:pPr algn="justLow"/>
            <a:endParaRPr lang="ar-SA" sz="9600" b="1" dirty="0" smtClean="0">
              <a:solidFill>
                <a:schemeClr val="accent1">
                  <a:lumMod val="75000"/>
                </a:schemeClr>
              </a:solidFill>
            </a:endParaRPr>
          </a:p>
          <a:p>
            <a:pPr algn="justLow">
              <a:buFont typeface="Wingdings" pitchFamily="2" charset="2"/>
              <a:buChar char="q"/>
            </a:pPr>
            <a:r>
              <a:rPr lang="ar-SA" sz="17600" b="1" dirty="0" smtClean="0">
                <a:solidFill>
                  <a:schemeClr val="accent1">
                    <a:lumMod val="75000"/>
                  </a:schemeClr>
                </a:solidFill>
              </a:rPr>
              <a:t> ضمان عدم إساءة السلطة.</a:t>
            </a:r>
            <a:endParaRPr lang="en-US" sz="17600" b="1" dirty="0" smtClean="0">
              <a:solidFill>
                <a:schemeClr val="accent1">
                  <a:lumMod val="75000"/>
                </a:schemeClr>
              </a:solidFill>
            </a:endParaRPr>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642918"/>
            <a:ext cx="8501122" cy="5786478"/>
          </a:xfrm>
        </p:spPr>
        <p:txBody>
          <a:bodyPr>
            <a:normAutofit fontScale="25000" lnSpcReduction="20000"/>
          </a:bodyPr>
          <a:lstStyle/>
          <a:p>
            <a:pPr algn="r"/>
            <a:r>
              <a:rPr lang="ar-SA" sz="17200" b="1" u="sng" dirty="0" smtClean="0">
                <a:solidFill>
                  <a:schemeClr val="accent2"/>
                </a:solidFill>
                <a:latin typeface="+mj-lt"/>
                <a:ea typeface="+mj-ea"/>
                <a:cs typeface="+mj-cs"/>
              </a:rPr>
              <a:t>حجم المجلس المحلي:</a:t>
            </a:r>
            <a:endParaRPr lang="en-US" sz="17200" b="1" u="sng" dirty="0" smtClean="0">
              <a:solidFill>
                <a:schemeClr val="accent2"/>
              </a:solidFill>
              <a:latin typeface="+mj-lt"/>
              <a:ea typeface="+mj-ea"/>
              <a:cs typeface="+mj-cs"/>
            </a:endParaRPr>
          </a:p>
          <a:p>
            <a:pPr algn="justLow"/>
            <a:r>
              <a:rPr lang="ar-SA" sz="16000" b="1" dirty="0" smtClean="0">
                <a:solidFill>
                  <a:schemeClr val="accent1">
                    <a:lumMod val="75000"/>
                  </a:schemeClr>
                </a:solidFill>
              </a:rPr>
              <a:t>      </a:t>
            </a:r>
            <a:r>
              <a:rPr lang="ar-SA" sz="17600" b="1" dirty="0" smtClean="0">
                <a:solidFill>
                  <a:schemeClr val="accent1">
                    <a:lumMod val="75000"/>
                  </a:schemeClr>
                </a:solidFill>
              </a:rPr>
              <a:t>طبعاً يختلف حجم المجلس المحلي باختلاف حجم الإقليم وعدد السكان وموقعه الجغرافي والفلسفة السياسية السائدة في الدولة.والحجم الحقيقي المناسب ليس بكبره أو صغره، وإنما بكفاءته في القيام بمهامه الموكلة إليه من السلطة المركزية في الدولة. ويختلف باختلاف الفلسفة السياسية السائدة في الدولة:</a:t>
            </a:r>
            <a:endParaRPr lang="en-US" sz="16000" b="1" dirty="0" smtClean="0">
              <a:solidFill>
                <a:schemeClr val="accent1">
                  <a:lumMod val="75000"/>
                </a:schemeClr>
              </a:solidFill>
            </a:endParaRPr>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642918"/>
            <a:ext cx="8501122" cy="5786478"/>
          </a:xfrm>
        </p:spPr>
        <p:txBody>
          <a:bodyPr>
            <a:normAutofit fontScale="25000" lnSpcReduction="20000"/>
          </a:bodyPr>
          <a:lstStyle/>
          <a:p>
            <a:pPr algn="r">
              <a:buFont typeface="Courier New" pitchFamily="49" charset="0"/>
              <a:buChar char="o"/>
            </a:pPr>
            <a:endParaRPr lang="ar-SA" sz="17600" b="1" dirty="0" smtClean="0"/>
          </a:p>
          <a:p>
            <a:pPr algn="justLow">
              <a:buFont typeface="Courier New" pitchFamily="49" charset="0"/>
              <a:buChar char="o"/>
            </a:pPr>
            <a:r>
              <a:rPr lang="ar-SA" sz="19200" b="1" dirty="0" smtClean="0">
                <a:solidFill>
                  <a:schemeClr val="accent2">
                    <a:lumMod val="75000"/>
                  </a:schemeClr>
                </a:solidFill>
              </a:rPr>
              <a:t> </a:t>
            </a:r>
            <a:r>
              <a:rPr lang="ar-SA" sz="19200" b="1" dirty="0" smtClean="0">
                <a:solidFill>
                  <a:srgbClr val="C00000"/>
                </a:solidFill>
              </a:rPr>
              <a:t>حالة الديمقراطية المباشرة يتسع حجم المجلس المحلي (سويسرا) .</a:t>
            </a:r>
          </a:p>
          <a:p>
            <a:pPr algn="justLow"/>
            <a:r>
              <a:rPr lang="ar-SA" sz="19200" b="1" dirty="0" smtClean="0">
                <a:solidFill>
                  <a:srgbClr val="C00000"/>
                </a:solidFill>
              </a:rPr>
              <a:t> </a:t>
            </a:r>
          </a:p>
          <a:p>
            <a:pPr algn="justLow">
              <a:buFont typeface="Courier New" pitchFamily="49" charset="0"/>
              <a:buChar char="o"/>
            </a:pPr>
            <a:r>
              <a:rPr lang="ar-SA" sz="19200" b="1" dirty="0" smtClean="0">
                <a:solidFill>
                  <a:srgbClr val="C00000"/>
                </a:solidFill>
              </a:rPr>
              <a:t>حالة الديمقراطية غير مباشرة ويكون حجم المجلس المحلي أصغر نسبياً.</a:t>
            </a:r>
            <a:endParaRPr lang="en-US" sz="19200" b="1" dirty="0" smtClean="0">
              <a:solidFill>
                <a:srgbClr val="C00000"/>
              </a:solidFill>
            </a:endParaRP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428604"/>
            <a:ext cx="8501122" cy="6000792"/>
          </a:xfrm>
        </p:spPr>
        <p:txBody>
          <a:bodyPr>
            <a:normAutofit fontScale="25000" lnSpcReduction="20000"/>
          </a:bodyPr>
          <a:lstStyle/>
          <a:p>
            <a:pPr algn="r"/>
            <a:r>
              <a:rPr lang="ar-SA" sz="17200" b="1" u="sng" dirty="0" smtClean="0">
                <a:solidFill>
                  <a:schemeClr val="accent2"/>
                </a:solidFill>
                <a:latin typeface="+mj-lt"/>
                <a:ea typeface="+mj-ea"/>
                <a:cs typeface="+mj-cs"/>
              </a:rPr>
              <a:t>عدد أعضاء المجلس المحلي:</a:t>
            </a:r>
          </a:p>
          <a:p>
            <a:pPr marL="0" lvl="1" algn="justLow"/>
            <a:r>
              <a:rPr lang="ar-SA" sz="17600" b="1" dirty="0" smtClean="0">
                <a:solidFill>
                  <a:schemeClr val="accent1">
                    <a:lumMod val="75000"/>
                  </a:schemeClr>
                </a:solidFill>
              </a:rPr>
              <a:t>      يتفاوت من دولة لأخرى ومن وحدة محلية لأخرى في الدولة الواحدة. حيث قد يصل إلى أكثر من مائة عضو في بعض الدول الأوروبية (موسكو يصل إلى ألف ألف وأربعمائة عضو – ألمانيا الغربية يتراوح ما بين 15-60 عضو- المناطق الريفية لا يزيد عن خمسة ) </a:t>
            </a:r>
            <a:endParaRPr lang="en-US" sz="17600" b="1" dirty="0" smtClean="0">
              <a:solidFill>
                <a:schemeClr val="accent1">
                  <a:lumMod val="75000"/>
                </a:schemeClr>
              </a:solidFill>
            </a:endParaRPr>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lstStyle/>
          <a:p>
            <a:pPr>
              <a:buNone/>
            </a:pPr>
            <a:r>
              <a:rPr lang="ar-SA" dirty="0" smtClean="0"/>
              <a:t> </a:t>
            </a:r>
            <a:endParaRPr lang="ar-SA" dirty="0"/>
          </a:p>
        </p:txBody>
      </p:sp>
      <p:graphicFrame>
        <p:nvGraphicFramePr>
          <p:cNvPr id="4" name="جدول 3"/>
          <p:cNvGraphicFramePr>
            <a:graphicFrameLocks noGrp="1"/>
          </p:cNvGraphicFramePr>
          <p:nvPr/>
        </p:nvGraphicFramePr>
        <p:xfrm>
          <a:off x="928662" y="1000109"/>
          <a:ext cx="7215238" cy="4929220"/>
        </p:xfrm>
        <a:graphic>
          <a:graphicData uri="http://schemas.openxmlformats.org/drawingml/2006/table">
            <a:tbl>
              <a:tblPr rtl="1" firstRow="1" bandRow="1">
                <a:tableStyleId>{5C22544A-7EE6-4342-B048-85BDC9FD1C3A}</a:tableStyleId>
              </a:tblPr>
              <a:tblGrid>
                <a:gridCol w="3607619"/>
                <a:gridCol w="3607619"/>
              </a:tblGrid>
              <a:tr h="728969">
                <a:tc>
                  <a:txBody>
                    <a:bodyPr/>
                    <a:lstStyle/>
                    <a:p>
                      <a:pPr rtl="1"/>
                      <a:r>
                        <a:rPr lang="ar-SA" sz="3600" b="0" kern="1200" dirty="0" smtClean="0">
                          <a:solidFill>
                            <a:schemeClr val="bg1"/>
                          </a:solidFill>
                          <a:latin typeface="+mj-lt"/>
                          <a:ea typeface="+mj-ea"/>
                          <a:cs typeface="PT Bold Dusky" pitchFamily="2" charset="-78"/>
                        </a:rPr>
                        <a:t>مزايا كبر الحجم</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3600" b="0" kern="1200" dirty="0" smtClean="0">
                          <a:solidFill>
                            <a:schemeClr val="bg1"/>
                          </a:solidFill>
                          <a:latin typeface="+mj-lt"/>
                          <a:ea typeface="+mj-ea"/>
                          <a:cs typeface="PT Bold Dusky" pitchFamily="2" charset="-78"/>
                        </a:rPr>
                        <a:t>عيوب كبر الحجم</a:t>
                      </a:r>
                    </a:p>
                  </a:txBody>
                  <a:tcPr/>
                </a:tc>
              </a:tr>
              <a:tr h="10760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800" b="1" dirty="0" smtClean="0">
                          <a:solidFill>
                            <a:schemeClr val="accent2">
                              <a:lumMod val="75000"/>
                            </a:schemeClr>
                          </a:solidFill>
                        </a:rPr>
                        <a:t>السماح بتمثيل الاتجاهات السياسية المختلفة.</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smtClean="0">
                          <a:solidFill>
                            <a:schemeClr val="accent2">
                              <a:lumMod val="50000"/>
                            </a:schemeClr>
                          </a:solidFill>
                        </a:rPr>
                        <a:t>تطول المناقشات. </a:t>
                      </a:r>
                    </a:p>
                    <a:p>
                      <a:pPr algn="ctr" rtl="1"/>
                      <a:endParaRPr lang="ar-SA" sz="2800" dirty="0">
                        <a:solidFill>
                          <a:schemeClr val="accent2">
                            <a:lumMod val="50000"/>
                          </a:schemeClr>
                        </a:solidFill>
                      </a:endParaRPr>
                    </a:p>
                  </a:txBody>
                  <a:tcPr/>
                </a:tc>
              </a:tr>
              <a:tr h="1076097">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800" b="1" dirty="0" smtClean="0">
                          <a:solidFill>
                            <a:schemeClr val="accent2">
                              <a:lumMod val="75000"/>
                            </a:schemeClr>
                          </a:solidFill>
                        </a:rPr>
                        <a:t> ربط مجهود أكبر.</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1" dirty="0" smtClean="0">
                          <a:solidFill>
                            <a:schemeClr val="accent2">
                              <a:lumMod val="50000"/>
                            </a:schemeClr>
                          </a:solidFill>
                        </a:rPr>
                        <a:t> تعدد الغياب.</a:t>
                      </a:r>
                    </a:p>
                    <a:p>
                      <a:pPr algn="ctr" rtl="1"/>
                      <a:endParaRPr lang="ar-SA" sz="2800" dirty="0">
                        <a:solidFill>
                          <a:schemeClr val="accent2">
                            <a:lumMod val="50000"/>
                          </a:schemeClr>
                        </a:solidFill>
                      </a:endParaRPr>
                    </a:p>
                  </a:txBody>
                  <a:tcPr/>
                </a:tc>
              </a:tr>
              <a:tr h="2048057">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800" b="1" dirty="0" smtClean="0">
                          <a:solidFill>
                            <a:schemeClr val="accent2">
                              <a:lumMod val="75000"/>
                            </a:schemeClr>
                          </a:solidFill>
                        </a:rPr>
                        <a:t> عدد كافي من العضوية اللجان المختلفة .</a:t>
                      </a:r>
                      <a:endParaRPr lang="en-US" sz="2800" b="1" dirty="0" smtClean="0">
                        <a:solidFill>
                          <a:schemeClr val="accent2">
                            <a:lumMod val="75000"/>
                          </a:schemeClr>
                        </a:solidFill>
                      </a:endParaRPr>
                    </a:p>
                  </a:txBody>
                  <a:tcPr/>
                </a:tc>
                <a:tc>
                  <a:txBody>
                    <a:bodyPr/>
                    <a:lstStyle/>
                    <a:p>
                      <a:pPr lvl="0" algn="ctr">
                        <a:buFont typeface="Wingdings" pitchFamily="2" charset="2"/>
                        <a:buNone/>
                      </a:pPr>
                      <a:r>
                        <a:rPr lang="ar-SA" sz="2800" b="1" dirty="0" smtClean="0">
                          <a:solidFill>
                            <a:schemeClr val="accent2">
                              <a:lumMod val="50000"/>
                            </a:schemeClr>
                          </a:solidFill>
                        </a:rPr>
                        <a:t>تحويل بعض الأعمال إلى</a:t>
                      </a:r>
                      <a:r>
                        <a:rPr lang="ar-SA" sz="2800" b="1" baseline="0" dirty="0" smtClean="0">
                          <a:solidFill>
                            <a:schemeClr val="accent2">
                              <a:lumMod val="50000"/>
                            </a:schemeClr>
                          </a:solidFill>
                        </a:rPr>
                        <a:t> </a:t>
                      </a:r>
                      <a:r>
                        <a:rPr lang="ar-SA" sz="2800" b="1" dirty="0" smtClean="0">
                          <a:solidFill>
                            <a:schemeClr val="accent2">
                              <a:lumMod val="50000"/>
                            </a:schemeClr>
                          </a:solidFill>
                        </a:rPr>
                        <a:t>أجهزة أخرى عن طريق التفويض.</a:t>
                      </a:r>
                      <a:endParaRPr lang="en-US" sz="2800" b="1" dirty="0" smtClean="0">
                        <a:solidFill>
                          <a:schemeClr val="accent2">
                            <a:lumMod val="50000"/>
                          </a:schemeClr>
                        </a:solidFill>
                      </a:endParaRPr>
                    </a:p>
                    <a:p>
                      <a:pPr algn="ctr" rtl="1"/>
                      <a:endParaRPr lang="ar-SA" sz="2800" dirty="0">
                        <a:solidFill>
                          <a:schemeClr val="accent2">
                            <a:lumMod val="50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428604"/>
            <a:ext cx="8572560" cy="6000792"/>
          </a:xfrm>
        </p:spPr>
        <p:txBody>
          <a:bodyPr>
            <a:normAutofit fontScale="25000" lnSpcReduction="20000"/>
          </a:bodyPr>
          <a:lstStyle/>
          <a:p>
            <a:pPr algn="r"/>
            <a:r>
              <a:rPr lang="ar-SA" sz="17200" b="1" u="sng" dirty="0" smtClean="0">
                <a:solidFill>
                  <a:schemeClr val="accent2"/>
                </a:solidFill>
                <a:latin typeface="+mj-lt"/>
                <a:ea typeface="+mj-ea"/>
                <a:cs typeface="+mj-cs"/>
              </a:rPr>
              <a:t>متغيرات تحديد الحجم الأمثل:</a:t>
            </a:r>
          </a:p>
          <a:p>
            <a:pPr algn="r"/>
            <a:endParaRPr lang="en-US" sz="11200" u="sng" dirty="0" smtClean="0">
              <a:solidFill>
                <a:schemeClr val="accent1">
                  <a:lumMod val="75000"/>
                </a:schemeClr>
              </a:solidFill>
              <a:latin typeface="+mj-lt"/>
              <a:ea typeface="+mj-ea"/>
              <a:cs typeface="+mj-cs"/>
            </a:endParaRPr>
          </a:p>
          <a:p>
            <a:pPr lvl="0" algn="r">
              <a:buFont typeface="Wingdings" pitchFamily="2" charset="2"/>
              <a:buChar char="Ø"/>
            </a:pPr>
            <a:r>
              <a:rPr lang="ar-SA" sz="16000" b="1" dirty="0" smtClean="0">
                <a:solidFill>
                  <a:schemeClr val="accent1">
                    <a:lumMod val="75000"/>
                  </a:schemeClr>
                </a:solidFill>
              </a:rPr>
              <a:t> </a:t>
            </a:r>
            <a:r>
              <a:rPr lang="ar-SA" sz="14400" b="1" dirty="0" smtClean="0">
                <a:solidFill>
                  <a:schemeClr val="accent1">
                    <a:lumMod val="75000"/>
                  </a:schemeClr>
                </a:solidFill>
              </a:rPr>
              <a:t>مدى قدرة المجلس على تمثيل المصالح .</a:t>
            </a:r>
          </a:p>
          <a:p>
            <a:pPr lvl="0" algn="r"/>
            <a:endParaRPr lang="ar-SA" sz="5600" b="1" dirty="0" smtClean="0">
              <a:solidFill>
                <a:schemeClr val="accent1">
                  <a:lumMod val="75000"/>
                </a:schemeClr>
              </a:solidFill>
            </a:endParaRPr>
          </a:p>
          <a:p>
            <a:pPr lvl="0" algn="r"/>
            <a:endParaRPr lang="ar-SA" sz="7200" b="1" dirty="0" smtClean="0">
              <a:solidFill>
                <a:schemeClr val="accent1">
                  <a:lumMod val="75000"/>
                </a:schemeClr>
              </a:solidFill>
            </a:endParaRPr>
          </a:p>
          <a:p>
            <a:pPr algn="r">
              <a:buFont typeface="Wingdings" pitchFamily="2" charset="2"/>
              <a:buChar char="Ø"/>
            </a:pPr>
            <a:r>
              <a:rPr lang="ar-SA" sz="14400" b="1" dirty="0" smtClean="0">
                <a:solidFill>
                  <a:schemeClr val="accent1">
                    <a:lumMod val="75000"/>
                  </a:schemeClr>
                </a:solidFill>
              </a:rPr>
              <a:t> مدى قدرة المجلس على الاتصال بالمواطنين.</a:t>
            </a:r>
          </a:p>
          <a:p>
            <a:pPr algn="r"/>
            <a:endParaRPr lang="ar-SA" sz="5600" b="1" dirty="0" smtClean="0">
              <a:solidFill>
                <a:schemeClr val="accent1">
                  <a:lumMod val="75000"/>
                </a:schemeClr>
              </a:solidFill>
            </a:endParaRPr>
          </a:p>
          <a:p>
            <a:pPr algn="r"/>
            <a:endParaRPr lang="en-US" sz="8000" b="1" dirty="0" smtClean="0">
              <a:solidFill>
                <a:schemeClr val="accent1">
                  <a:lumMod val="75000"/>
                </a:schemeClr>
              </a:solidFill>
            </a:endParaRPr>
          </a:p>
          <a:p>
            <a:pPr algn="r">
              <a:buFont typeface="Wingdings" pitchFamily="2" charset="2"/>
              <a:buChar char="Ø"/>
            </a:pPr>
            <a:r>
              <a:rPr lang="ar-SA" sz="12800" b="1" dirty="0" smtClean="0">
                <a:solidFill>
                  <a:schemeClr val="accent1">
                    <a:lumMod val="75000"/>
                  </a:schemeClr>
                </a:solidFill>
              </a:rPr>
              <a:t> مدى قدرة المجلس على الاضطلاع بحجم العمل الموكل إليه.</a:t>
            </a:r>
          </a:p>
          <a:p>
            <a:pPr algn="r">
              <a:buFont typeface="Wingdings" pitchFamily="2" charset="2"/>
              <a:buChar char="Ø"/>
            </a:pPr>
            <a:endParaRPr lang="ar-SA" sz="4800" b="1" dirty="0" smtClean="0">
              <a:solidFill>
                <a:schemeClr val="accent1">
                  <a:lumMod val="75000"/>
                </a:schemeClr>
              </a:solidFill>
            </a:endParaRPr>
          </a:p>
          <a:p>
            <a:pPr algn="r"/>
            <a:endParaRPr lang="en-US" sz="7200" b="1" dirty="0" smtClean="0">
              <a:solidFill>
                <a:schemeClr val="accent1">
                  <a:lumMod val="75000"/>
                </a:schemeClr>
              </a:solidFill>
            </a:endParaRPr>
          </a:p>
          <a:p>
            <a:pPr algn="r">
              <a:buFont typeface="Wingdings" pitchFamily="2" charset="2"/>
              <a:buChar char="Ø"/>
            </a:pPr>
            <a:r>
              <a:rPr lang="ar-SA" sz="14400" b="1" dirty="0" smtClean="0">
                <a:solidFill>
                  <a:schemeClr val="accent1">
                    <a:lumMod val="75000"/>
                  </a:schemeClr>
                </a:solidFill>
              </a:rPr>
              <a:t> مدى قدرة المجلس على القيام بالتخطيط والإدارة.</a:t>
            </a:r>
          </a:p>
          <a:p>
            <a:pPr algn="r"/>
            <a:endParaRPr lang="ar-SA" sz="7200" b="1" dirty="0" smtClean="0">
              <a:solidFill>
                <a:schemeClr val="accent1">
                  <a:lumMod val="75000"/>
                </a:schemeClr>
              </a:solidFill>
            </a:endParaRPr>
          </a:p>
          <a:p>
            <a:pPr algn="r"/>
            <a:endParaRPr lang="en-US" sz="8000" b="1" dirty="0" smtClean="0">
              <a:solidFill>
                <a:schemeClr val="accent1">
                  <a:lumMod val="75000"/>
                </a:schemeClr>
              </a:solidFill>
            </a:endParaRPr>
          </a:p>
          <a:p>
            <a:pPr algn="r">
              <a:buFont typeface="Wingdings" pitchFamily="2" charset="2"/>
              <a:buChar char="Ø"/>
            </a:pPr>
            <a:r>
              <a:rPr lang="ar-SA" sz="14400" b="1" dirty="0" smtClean="0">
                <a:solidFill>
                  <a:schemeClr val="accent1">
                    <a:lumMod val="75000"/>
                  </a:schemeClr>
                </a:solidFill>
              </a:rPr>
              <a:t> تأكيد مسؤولية الأعضاء المنتخبين أمام المواطنين.</a:t>
            </a:r>
            <a:endParaRPr lang="en-US" sz="14400" b="1" dirty="0" smtClean="0">
              <a:solidFill>
                <a:schemeClr val="accent1">
                  <a:lumMod val="75000"/>
                </a:schemeClr>
              </a:solidFill>
            </a:endParaRPr>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428604"/>
            <a:ext cx="8572560" cy="6000792"/>
          </a:xfrm>
        </p:spPr>
        <p:txBody>
          <a:bodyPr>
            <a:normAutofit fontScale="25000" lnSpcReduction="20000"/>
          </a:bodyPr>
          <a:lstStyle/>
          <a:p>
            <a:pPr algn="r"/>
            <a:r>
              <a:rPr lang="ar-SA" sz="17200" b="1" u="sng" dirty="0" smtClean="0">
                <a:solidFill>
                  <a:schemeClr val="accent2"/>
                </a:solidFill>
                <a:latin typeface="+mj-lt"/>
                <a:ea typeface="+mj-ea"/>
                <a:cs typeface="+mj-cs"/>
              </a:rPr>
              <a:t>شروط العضوية:</a:t>
            </a:r>
            <a:endParaRPr lang="en-US" sz="17200" b="1" u="sng" dirty="0" smtClean="0">
              <a:solidFill>
                <a:schemeClr val="accent2"/>
              </a:solidFill>
              <a:latin typeface="+mj-lt"/>
              <a:ea typeface="+mj-ea"/>
              <a:cs typeface="+mj-cs"/>
            </a:endParaRPr>
          </a:p>
          <a:p>
            <a:pPr algn="justLow"/>
            <a:r>
              <a:rPr lang="ar-SA" sz="16000" b="1" dirty="0" smtClean="0">
                <a:solidFill>
                  <a:schemeClr val="accent1">
                    <a:lumMod val="75000"/>
                  </a:schemeClr>
                </a:solidFill>
              </a:rPr>
              <a:t>       </a:t>
            </a:r>
            <a:r>
              <a:rPr lang="ar-SA" sz="17600" b="1" dirty="0" smtClean="0">
                <a:solidFill>
                  <a:schemeClr val="accent1">
                    <a:lumMod val="75000"/>
                  </a:schemeClr>
                </a:solidFill>
              </a:rPr>
              <a:t>معظم القوانين المنظمة للإدارة المحلية تفسح المجال أمام جميع من لهم حق الانتخاب في ترشيح أنفسهم لعضوية المجالس المحلية. وتتشابه معظم الأنظمة المحلية في ضرورة شروط عامة كالسن والأهلية والشرف والإقامة في الإقليم نفسه والتعليم والكفاءة الإدارية وحرصه على المصالح العامة الخاصة بحضوره الاجتماعات بانتظام ومشاركاته الفاعلة في القرارات. </a:t>
            </a:r>
            <a:endParaRPr lang="en-US" sz="17600" b="1" dirty="0" smtClean="0">
              <a:solidFill>
                <a:schemeClr val="accent1">
                  <a:lumMod val="75000"/>
                </a:schemeClr>
              </a:solidFill>
            </a:endParaRPr>
          </a:p>
          <a:p>
            <a:pPr algn="r"/>
            <a:endParaRPr lang="en-US" sz="80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428604"/>
            <a:ext cx="8572560" cy="6000792"/>
          </a:xfrm>
        </p:spPr>
        <p:txBody>
          <a:bodyPr>
            <a:normAutofit fontScale="25000" lnSpcReduction="20000"/>
          </a:bodyPr>
          <a:lstStyle/>
          <a:p>
            <a:pPr algn="r"/>
            <a:r>
              <a:rPr lang="ar-SA" sz="17200" b="1" u="sng" dirty="0" smtClean="0">
                <a:solidFill>
                  <a:schemeClr val="accent2"/>
                </a:solidFill>
                <a:latin typeface="+mj-lt"/>
                <a:ea typeface="+mj-ea"/>
                <a:cs typeface="+mj-cs"/>
              </a:rPr>
              <a:t>تابع شروط العضوية :</a:t>
            </a:r>
          </a:p>
          <a:p>
            <a:pPr algn="justLow"/>
            <a:r>
              <a:rPr lang="ar-SA" sz="14400" b="1" dirty="0" smtClean="0">
                <a:solidFill>
                  <a:schemeClr val="accent1">
                    <a:lumMod val="75000"/>
                  </a:schemeClr>
                </a:solidFill>
              </a:rPr>
              <a:t>    </a:t>
            </a:r>
            <a:r>
              <a:rPr lang="ar-SA" sz="17600" b="1" dirty="0" smtClean="0">
                <a:solidFill>
                  <a:schemeClr val="accent1">
                    <a:lumMod val="75000"/>
                  </a:schemeClr>
                </a:solidFill>
              </a:rPr>
              <a:t>وهذا يتفق مع المبدأ الديمقراطي أن عدم اشتراط مواصفات خاصة يؤدي إلى :</a:t>
            </a:r>
          </a:p>
          <a:p>
            <a:pPr algn="justLow"/>
            <a:endParaRPr lang="en-US" sz="11200" b="1" dirty="0" smtClean="0">
              <a:solidFill>
                <a:srgbClr val="00B0F0"/>
              </a:solidFill>
            </a:endParaRPr>
          </a:p>
          <a:p>
            <a:pPr algn="r">
              <a:buFont typeface="Wingdings" pitchFamily="2" charset="2"/>
              <a:buChar char="Ø"/>
            </a:pPr>
            <a:r>
              <a:rPr lang="ar-SA" sz="12800" b="1" dirty="0" smtClean="0">
                <a:solidFill>
                  <a:schemeClr val="bg2">
                    <a:lumMod val="25000"/>
                  </a:schemeClr>
                </a:solidFill>
              </a:rPr>
              <a:t>نقص الكفاءات.</a:t>
            </a:r>
          </a:p>
          <a:p>
            <a:pPr algn="r"/>
            <a:endParaRPr lang="ar-SA" sz="7200" b="1" dirty="0" smtClean="0">
              <a:solidFill>
                <a:schemeClr val="bg2">
                  <a:lumMod val="25000"/>
                </a:schemeClr>
              </a:solidFill>
            </a:endParaRPr>
          </a:p>
          <a:p>
            <a:pPr algn="r">
              <a:buFont typeface="Wingdings" pitchFamily="2" charset="2"/>
              <a:buChar char="Ø"/>
            </a:pPr>
            <a:r>
              <a:rPr lang="ar-SA" sz="12800" b="1" dirty="0" smtClean="0">
                <a:solidFill>
                  <a:schemeClr val="bg2">
                    <a:lumMod val="25000"/>
                  </a:schemeClr>
                </a:solidFill>
              </a:rPr>
              <a:t> نقص الأعضاء القادرين على التفرغ للعمل المحلي .</a:t>
            </a:r>
          </a:p>
          <a:p>
            <a:pPr algn="r"/>
            <a:endParaRPr lang="ar-SA" sz="12800" b="1" dirty="0" smtClean="0">
              <a:solidFill>
                <a:schemeClr val="bg2">
                  <a:lumMod val="25000"/>
                </a:schemeClr>
              </a:solidFill>
            </a:endParaRPr>
          </a:p>
          <a:p>
            <a:pPr lvl="0" algn="r">
              <a:buFont typeface="Wingdings" pitchFamily="2" charset="2"/>
              <a:buChar char="Ø"/>
            </a:pPr>
            <a:r>
              <a:rPr lang="ar-SA" sz="12800" b="1" dirty="0" smtClean="0">
                <a:solidFill>
                  <a:schemeClr val="bg2">
                    <a:lumMod val="25000"/>
                  </a:schemeClr>
                </a:solidFill>
              </a:rPr>
              <a:t> مراعاة الأقليات من التمثيل في المجلس.</a:t>
            </a:r>
          </a:p>
          <a:p>
            <a:pPr lvl="0" algn="r"/>
            <a:endParaRPr lang="en-US" sz="12800" b="1" dirty="0" smtClean="0">
              <a:solidFill>
                <a:schemeClr val="bg2">
                  <a:lumMod val="25000"/>
                </a:schemeClr>
              </a:solidFill>
            </a:endParaRPr>
          </a:p>
          <a:p>
            <a:pPr lvl="0" algn="r">
              <a:buFont typeface="Wingdings" pitchFamily="2" charset="2"/>
              <a:buChar char="Ø"/>
            </a:pPr>
            <a:r>
              <a:rPr lang="ar-SA" sz="12800" b="1" dirty="0" smtClean="0">
                <a:solidFill>
                  <a:schemeClr val="bg2">
                    <a:lumMod val="25000"/>
                  </a:schemeClr>
                </a:solidFill>
              </a:rPr>
              <a:t> مراعاة بعض الفئات الاجتماعية الضعيفة من التمثيل</a:t>
            </a:r>
            <a:r>
              <a:rPr lang="ar-SA" sz="12800" b="1" dirty="0" smtClean="0">
                <a:solidFill>
                  <a:schemeClr val="bg2">
                    <a:lumMod val="50000"/>
                  </a:schemeClr>
                </a:solidFill>
              </a:rPr>
              <a:t>.</a:t>
            </a:r>
            <a:endParaRPr lang="en-US" sz="12800" b="1" dirty="0" smtClean="0">
              <a:solidFill>
                <a:schemeClr val="bg2">
                  <a:lumMod val="50000"/>
                </a:schemeClr>
              </a:solidFill>
            </a:endParaRPr>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142852"/>
            <a:ext cx="8572560" cy="6286544"/>
          </a:xfrm>
        </p:spPr>
        <p:txBody>
          <a:bodyPr>
            <a:normAutofit fontScale="25000" lnSpcReduction="20000"/>
          </a:bodyPr>
          <a:lstStyle/>
          <a:p>
            <a:pPr algn="r"/>
            <a:r>
              <a:rPr lang="ar-SA" sz="17200" b="1" u="sng" dirty="0" smtClean="0">
                <a:solidFill>
                  <a:schemeClr val="accent2"/>
                </a:solidFill>
                <a:latin typeface="+mj-lt"/>
                <a:ea typeface="+mj-ea"/>
                <a:cs typeface="+mj-cs"/>
              </a:rPr>
              <a:t>مدة العضوية:</a:t>
            </a:r>
            <a:endParaRPr lang="en-US" sz="17200" b="1" u="sng" dirty="0" smtClean="0">
              <a:solidFill>
                <a:schemeClr val="accent2"/>
              </a:solidFill>
              <a:latin typeface="+mj-lt"/>
              <a:ea typeface="+mj-ea"/>
              <a:cs typeface="+mj-cs"/>
            </a:endParaRPr>
          </a:p>
          <a:p>
            <a:pPr algn="justLow"/>
            <a:r>
              <a:rPr lang="ar-SA" sz="11200" b="1" dirty="0" smtClean="0"/>
              <a:t>  </a:t>
            </a:r>
            <a:r>
              <a:rPr lang="ar-SA" sz="17600" b="1" dirty="0" smtClean="0">
                <a:solidFill>
                  <a:schemeClr val="accent1">
                    <a:lumMod val="75000"/>
                  </a:schemeClr>
                </a:solidFill>
              </a:rPr>
              <a:t>تتفاوت من دولة لأخرى( من سنة واحدة إلى اثني عشر سنة ).</a:t>
            </a:r>
          </a:p>
          <a:p>
            <a:pPr algn="r"/>
            <a:endParaRPr lang="ar-SA" sz="8000" b="1" u="sng" dirty="0" smtClean="0">
              <a:solidFill>
                <a:schemeClr val="tx1"/>
              </a:solidFill>
            </a:endParaRPr>
          </a:p>
          <a:p>
            <a:pPr algn="r"/>
            <a:r>
              <a:rPr lang="ar-SA" sz="17200" b="1" u="sng" dirty="0" smtClean="0">
                <a:solidFill>
                  <a:srgbClr val="00B050"/>
                </a:solidFill>
                <a:latin typeface="+mj-lt"/>
                <a:ea typeface="+mj-ea"/>
                <a:cs typeface="+mj-cs"/>
              </a:rPr>
              <a:t>مزايا قصر المدة : </a:t>
            </a:r>
            <a:endParaRPr lang="en-US" sz="17200" b="1" u="sng" dirty="0" smtClean="0">
              <a:solidFill>
                <a:srgbClr val="00B050"/>
              </a:solidFill>
              <a:latin typeface="+mj-lt"/>
              <a:ea typeface="+mj-ea"/>
              <a:cs typeface="+mj-cs"/>
            </a:endParaRPr>
          </a:p>
          <a:p>
            <a:pPr algn="r"/>
            <a:r>
              <a:rPr lang="ar-SA" sz="14400" b="1" dirty="0" smtClean="0">
                <a:solidFill>
                  <a:schemeClr val="accent2">
                    <a:lumMod val="60000"/>
                    <a:lumOff val="40000"/>
                  </a:schemeClr>
                </a:solidFill>
              </a:rPr>
              <a:t>         </a:t>
            </a:r>
            <a:r>
              <a:rPr lang="ar-SA" sz="14400" b="1" dirty="0" smtClean="0">
                <a:solidFill>
                  <a:schemeClr val="bg2">
                    <a:lumMod val="25000"/>
                  </a:schemeClr>
                </a:solidFill>
              </a:rPr>
              <a:t>-  زيادة رقابة الجماهير على العضو المنتخب . </a:t>
            </a:r>
          </a:p>
          <a:p>
            <a:pPr algn="r"/>
            <a:r>
              <a:rPr lang="ar-SA" sz="11200" b="1" dirty="0" smtClean="0">
                <a:solidFill>
                  <a:schemeClr val="bg2">
                    <a:lumMod val="25000"/>
                  </a:schemeClr>
                </a:solidFill>
              </a:rPr>
              <a:t>            </a:t>
            </a:r>
            <a:r>
              <a:rPr lang="ar-SA" sz="14400" b="1" dirty="0" smtClean="0">
                <a:solidFill>
                  <a:schemeClr val="bg2">
                    <a:lumMod val="25000"/>
                  </a:schemeClr>
                </a:solidFill>
              </a:rPr>
              <a:t>-  ضمان المسؤولية أمام الجماهير. </a:t>
            </a:r>
          </a:p>
          <a:p>
            <a:pPr algn="r"/>
            <a:r>
              <a:rPr lang="ar-SA" sz="11200" b="1" dirty="0" smtClean="0">
                <a:solidFill>
                  <a:schemeClr val="bg2">
                    <a:lumMod val="25000"/>
                  </a:schemeClr>
                </a:solidFill>
              </a:rPr>
              <a:t>            </a:t>
            </a:r>
            <a:r>
              <a:rPr lang="ar-SA" sz="14400" b="1" dirty="0" smtClean="0">
                <a:solidFill>
                  <a:schemeClr val="bg2">
                    <a:lumMod val="25000"/>
                  </a:schemeClr>
                </a:solidFill>
              </a:rPr>
              <a:t>- الاستجابة لمصالحهم حول المزايا وإكساب </a:t>
            </a:r>
          </a:p>
          <a:p>
            <a:pPr algn="r"/>
            <a:r>
              <a:rPr lang="ar-SA" sz="14400" b="1" dirty="0" smtClean="0">
                <a:solidFill>
                  <a:schemeClr val="bg2">
                    <a:lumMod val="25000"/>
                  </a:schemeClr>
                </a:solidFill>
              </a:rPr>
              <a:t>            العضو الخبرة.</a:t>
            </a:r>
          </a:p>
          <a:p>
            <a:pPr algn="r"/>
            <a:r>
              <a:rPr lang="ar-SA" sz="17200" b="1" u="sng" dirty="0" smtClean="0">
                <a:solidFill>
                  <a:srgbClr val="00B050"/>
                </a:solidFill>
                <a:latin typeface="+mj-lt"/>
                <a:ea typeface="+mj-ea"/>
                <a:cs typeface="+mj-cs"/>
              </a:rPr>
              <a:t>مزايا طول المدة : </a:t>
            </a:r>
            <a:endParaRPr lang="en-US" sz="17200" b="1" u="sng" dirty="0" smtClean="0">
              <a:solidFill>
                <a:schemeClr val="bg2">
                  <a:lumMod val="25000"/>
                </a:schemeClr>
              </a:solidFill>
              <a:latin typeface="+mj-lt"/>
              <a:ea typeface="+mj-ea"/>
              <a:cs typeface="+mj-cs"/>
            </a:endParaRPr>
          </a:p>
          <a:p>
            <a:pPr algn="r"/>
            <a:r>
              <a:rPr lang="ar-SA" sz="11200" b="1" dirty="0" smtClean="0">
                <a:solidFill>
                  <a:schemeClr val="bg2">
                    <a:lumMod val="25000"/>
                  </a:schemeClr>
                </a:solidFill>
              </a:rPr>
              <a:t>             </a:t>
            </a:r>
            <a:r>
              <a:rPr lang="ar-SA" sz="14400" b="1" dirty="0" smtClean="0">
                <a:solidFill>
                  <a:schemeClr val="bg2">
                    <a:lumMod val="25000"/>
                  </a:schemeClr>
                </a:solidFill>
              </a:rPr>
              <a:t>-  إكساب العضو الخبرة.</a:t>
            </a:r>
            <a:endParaRPr lang="en-US" sz="14400" b="1" dirty="0" smtClean="0">
              <a:solidFill>
                <a:schemeClr val="bg2">
                  <a:lumMod val="25000"/>
                </a:schemeClr>
              </a:solidFill>
            </a:endParaRPr>
          </a:p>
          <a:p>
            <a:pPr algn="justLow"/>
            <a:endParaRPr lang="ar-SA" sz="11200" b="1" dirty="0" smtClean="0"/>
          </a:p>
          <a:p>
            <a:pPr lvl="0" algn="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642918"/>
            <a:ext cx="8572560" cy="5929354"/>
          </a:xfrm>
        </p:spPr>
        <p:txBody>
          <a:bodyPr>
            <a:normAutofit fontScale="25000" lnSpcReduction="20000"/>
          </a:bodyPr>
          <a:lstStyle/>
          <a:p>
            <a:pPr algn="r"/>
            <a:r>
              <a:rPr lang="ar-SA" sz="16000" b="1" u="sng" dirty="0" smtClean="0">
                <a:solidFill>
                  <a:srgbClr val="C00000"/>
                </a:solidFill>
              </a:rPr>
              <a:t>المتغيرات التي تتأثر بها مدة العضوية:</a:t>
            </a:r>
          </a:p>
          <a:p>
            <a:pPr algn="r"/>
            <a:endParaRPr lang="en-US" sz="9600" dirty="0" smtClean="0">
              <a:solidFill>
                <a:srgbClr val="C00000"/>
              </a:solidFill>
              <a:cs typeface="PT Bold Dusky" pitchFamily="2" charset="-78"/>
            </a:endParaRPr>
          </a:p>
          <a:p>
            <a:pPr lvl="0" algn="r">
              <a:buFont typeface="Wingdings" pitchFamily="2" charset="2"/>
              <a:buChar char="q"/>
            </a:pPr>
            <a:r>
              <a:rPr lang="ar-SA" sz="14400" b="1" dirty="0" smtClean="0">
                <a:solidFill>
                  <a:schemeClr val="tx2">
                    <a:lumMod val="75000"/>
                  </a:schemeClr>
                </a:solidFill>
              </a:rPr>
              <a:t>  حق سحب الثقة من أعضاء المجلس المحلي يؤدي إلى طول المدة</a:t>
            </a:r>
          </a:p>
          <a:p>
            <a:pPr lvl="0" algn="r"/>
            <a:endParaRPr lang="en-US" sz="8000" b="1" dirty="0" smtClean="0">
              <a:solidFill>
                <a:schemeClr val="tx2">
                  <a:lumMod val="75000"/>
                </a:schemeClr>
              </a:solidFill>
            </a:endParaRPr>
          </a:p>
          <a:p>
            <a:pPr algn="r">
              <a:buFont typeface="Wingdings" pitchFamily="2" charset="2"/>
              <a:buChar char="q"/>
            </a:pPr>
            <a:r>
              <a:rPr lang="ar-SA" sz="14400" b="1" dirty="0" smtClean="0">
                <a:solidFill>
                  <a:schemeClr val="tx2">
                    <a:lumMod val="75000"/>
                  </a:schemeClr>
                </a:solidFill>
              </a:rPr>
              <a:t>اختيار نسبة من أعضاء المجلس الملحي كل فترة محددة وعدم اختيارهم مرة واحدة (كالثلث مثلاً). </a:t>
            </a:r>
          </a:p>
          <a:p>
            <a:pPr lvl="0" algn="r"/>
            <a:endParaRPr lang="en-US" sz="8000" b="1" dirty="0" smtClean="0">
              <a:solidFill>
                <a:schemeClr val="tx2">
                  <a:lumMod val="75000"/>
                </a:schemeClr>
              </a:solidFill>
            </a:endParaRPr>
          </a:p>
          <a:p>
            <a:pPr lvl="0" algn="justLow">
              <a:buFont typeface="Wingdings" pitchFamily="2" charset="2"/>
              <a:buChar char="q"/>
            </a:pPr>
            <a:r>
              <a:rPr lang="ar-SA" sz="14400" b="1" dirty="0" smtClean="0">
                <a:solidFill>
                  <a:schemeClr val="tx2">
                    <a:lumMod val="75000"/>
                  </a:schemeClr>
                </a:solidFill>
              </a:rPr>
              <a:t>الاعتبارات التي يجب مراعاتها عند تحديد مدة العضوية .</a:t>
            </a:r>
            <a:endParaRPr lang="en-US" sz="14400" b="1" dirty="0" smtClean="0">
              <a:solidFill>
                <a:schemeClr val="tx2">
                  <a:lumMod val="75000"/>
                </a:schemeClr>
              </a:solidFill>
            </a:endParaRPr>
          </a:p>
          <a:p>
            <a:pPr marL="0" lvl="1" algn="r"/>
            <a:r>
              <a:rPr lang="ar-SA" sz="12800" b="1" dirty="0" smtClean="0">
                <a:latin typeface="Arial Unicode MS" pitchFamily="34" charset="-128"/>
                <a:ea typeface="Arial Unicode MS" pitchFamily="34" charset="-128"/>
              </a:rPr>
              <a:t>             -   </a:t>
            </a:r>
            <a:r>
              <a:rPr lang="ar-SA" sz="12800" b="1" dirty="0" smtClean="0">
                <a:solidFill>
                  <a:schemeClr val="accent3">
                    <a:lumMod val="75000"/>
                  </a:schemeClr>
                </a:solidFill>
                <a:latin typeface="Arial Unicode MS" pitchFamily="34" charset="-128"/>
                <a:ea typeface="Arial Unicode MS" pitchFamily="34" charset="-128"/>
              </a:rPr>
              <a:t>اعتبارات الخبرة  .</a:t>
            </a:r>
          </a:p>
          <a:p>
            <a:pPr marL="0" lvl="1" algn="r"/>
            <a:r>
              <a:rPr lang="ar-SA" sz="12800" b="1" dirty="0" smtClean="0">
                <a:latin typeface="Arial Unicode MS" pitchFamily="34" charset="-128"/>
                <a:ea typeface="Arial Unicode MS" pitchFamily="34" charset="-128"/>
              </a:rPr>
              <a:t>             -   </a:t>
            </a:r>
            <a:r>
              <a:rPr lang="ar-SA" sz="12800" b="1" dirty="0" smtClean="0">
                <a:solidFill>
                  <a:schemeClr val="accent3">
                    <a:lumMod val="75000"/>
                  </a:schemeClr>
                </a:solidFill>
                <a:latin typeface="Arial Unicode MS" pitchFamily="34" charset="-128"/>
                <a:ea typeface="Arial Unicode MS" pitchFamily="34" charset="-128"/>
              </a:rPr>
              <a:t>اعتبارات المسئولية أمام الناخبين </a:t>
            </a:r>
            <a:r>
              <a:rPr lang="ar-SA" sz="12800" b="1" dirty="0" smtClean="0">
                <a:solidFill>
                  <a:schemeClr val="accent3">
                    <a:lumMod val="75000"/>
                  </a:schemeClr>
                </a:solidFill>
              </a:rPr>
              <a:t>.</a:t>
            </a:r>
            <a:endParaRPr lang="en-US" sz="12800" b="1" dirty="0" smtClean="0">
              <a:solidFill>
                <a:schemeClr val="accent3">
                  <a:lumMod val="75000"/>
                </a:schemeClr>
              </a:solidFill>
            </a:endParaRPr>
          </a:p>
          <a:p>
            <a:pPr marL="0" lvl="1" algn="r"/>
            <a:endParaRPr lang="en-US" sz="20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14357"/>
            <a:ext cx="7772400" cy="1214445"/>
          </a:xfrm>
        </p:spPr>
        <p:txBody>
          <a:bodyPr>
            <a:normAutofit fontScale="90000"/>
          </a:bodyPr>
          <a:lstStyle/>
          <a:p>
            <a:pPr algn="justLow"/>
            <a:r>
              <a:rPr lang="ar-SA" b="1" dirty="0" smtClean="0">
                <a:solidFill>
                  <a:schemeClr val="accent6">
                    <a:lumMod val="75000"/>
                  </a:schemeClr>
                </a:solidFill>
                <a:cs typeface="+mn-cs"/>
              </a:rPr>
              <a:t>أساليب توزيع السلطة على مستوى الدولة (المركزية واللامركزية) :</a:t>
            </a:r>
            <a:endParaRPr lang="en-US" b="1" dirty="0">
              <a:solidFill>
                <a:schemeClr val="accent6">
                  <a:lumMod val="75000"/>
                </a:schemeClr>
              </a:solidFill>
              <a:cs typeface="+mn-cs"/>
            </a:endParaRPr>
          </a:p>
        </p:txBody>
      </p:sp>
      <p:sp>
        <p:nvSpPr>
          <p:cNvPr id="3" name="عنوان فرعي 2"/>
          <p:cNvSpPr>
            <a:spLocks noGrp="1"/>
          </p:cNvSpPr>
          <p:nvPr>
            <p:ph type="subTitle" idx="1"/>
          </p:nvPr>
        </p:nvSpPr>
        <p:spPr>
          <a:xfrm>
            <a:off x="714348" y="2071678"/>
            <a:ext cx="7715304" cy="4143404"/>
          </a:xfrm>
        </p:spPr>
        <p:txBody>
          <a:bodyPr>
            <a:normAutofit fontScale="25000" lnSpcReduction="20000"/>
          </a:bodyPr>
          <a:lstStyle/>
          <a:p>
            <a:pPr lvl="0" algn="r">
              <a:buFont typeface="Wingdings" pitchFamily="2" charset="2"/>
              <a:buChar char="Ø"/>
            </a:pPr>
            <a:r>
              <a:rPr lang="ar-SA" sz="14400" b="1" u="sng" dirty="0" smtClean="0">
                <a:solidFill>
                  <a:schemeClr val="tx2">
                    <a:lumMod val="60000"/>
                    <a:lumOff val="40000"/>
                  </a:schemeClr>
                </a:solidFill>
              </a:rPr>
              <a:t>المركزية السياسية: </a:t>
            </a:r>
          </a:p>
          <a:p>
            <a:pPr algn="justLow"/>
            <a:r>
              <a:rPr lang="ar-SA" sz="14400" b="1" dirty="0" smtClean="0"/>
              <a:t>      </a:t>
            </a:r>
            <a:r>
              <a:rPr lang="ar-SA" sz="13500" b="1" dirty="0" smtClean="0">
                <a:solidFill>
                  <a:srgbClr val="00B050"/>
                </a:solidFill>
              </a:rPr>
              <a:t>يخضع إقليم الدولة لإرادة سلطة سياسية موحدة، بالتالي السلطات التشريعية والتنفيذية والقضائية تكون مركزة في يد الحكومة المركزية. </a:t>
            </a:r>
          </a:p>
          <a:p>
            <a:pPr algn="justLow"/>
            <a:endParaRPr lang="en-US" sz="13500" b="1" dirty="0" smtClean="0">
              <a:solidFill>
                <a:srgbClr val="00B050"/>
              </a:solidFill>
            </a:endParaRPr>
          </a:p>
          <a:p>
            <a:pPr lvl="0" algn="r">
              <a:buFont typeface="Wingdings" pitchFamily="2" charset="2"/>
              <a:buChar char="Ø"/>
            </a:pPr>
            <a:r>
              <a:rPr lang="ar-SA" sz="14400" b="1" u="sng" dirty="0" smtClean="0">
                <a:solidFill>
                  <a:schemeClr val="tx2">
                    <a:lumMod val="60000"/>
                    <a:lumOff val="40000"/>
                  </a:schemeClr>
                </a:solidFill>
              </a:rPr>
              <a:t>المركزية الاقتصادية :  </a:t>
            </a:r>
          </a:p>
          <a:p>
            <a:pPr lvl="0" algn="justLow"/>
            <a:r>
              <a:rPr lang="ar-SA" sz="14400" b="1" dirty="0" smtClean="0">
                <a:solidFill>
                  <a:srgbClr val="00B050"/>
                </a:solidFill>
              </a:rPr>
              <a:t>      تتولى السلطات المركزية في الدولة توجيه الاقتصاد الكلي أو الجزئي. </a:t>
            </a:r>
            <a:endParaRPr lang="en-US" sz="14400" b="1" dirty="0" smtClean="0">
              <a:solidFill>
                <a:srgbClr val="00B050"/>
              </a:solidFill>
            </a:endParaRPr>
          </a:p>
          <a:p>
            <a:pPr lvl="0" algn="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428604"/>
            <a:ext cx="8572560" cy="6143668"/>
          </a:xfrm>
        </p:spPr>
        <p:txBody>
          <a:bodyPr>
            <a:normAutofit fontScale="25000" lnSpcReduction="20000"/>
          </a:bodyPr>
          <a:lstStyle/>
          <a:p>
            <a:pPr lvl="0" algn="r"/>
            <a:r>
              <a:rPr lang="ar-SA" sz="16800" b="1" u="sng" dirty="0" smtClean="0">
                <a:solidFill>
                  <a:srgbClr val="C00000"/>
                </a:solidFill>
              </a:rPr>
              <a:t>انتهاء مدة العضوية :</a:t>
            </a:r>
            <a:endParaRPr lang="en-US" sz="16800" b="1" u="sng" dirty="0" smtClean="0">
              <a:solidFill>
                <a:srgbClr val="C00000"/>
              </a:solidFill>
            </a:endParaRPr>
          </a:p>
          <a:p>
            <a:pPr algn="r"/>
            <a:endParaRPr lang="en-US" sz="8000" b="1" dirty="0" smtClean="0"/>
          </a:p>
          <a:p>
            <a:pPr algn="r">
              <a:buFont typeface="Wingdings" pitchFamily="2" charset="2"/>
              <a:buChar char="q"/>
            </a:pPr>
            <a:r>
              <a:rPr lang="ar-SA" sz="17600" b="1" dirty="0" smtClean="0">
                <a:solidFill>
                  <a:schemeClr val="accent3">
                    <a:lumMod val="50000"/>
                  </a:schemeClr>
                </a:solidFill>
              </a:rPr>
              <a:t>الاستقالة  .</a:t>
            </a:r>
          </a:p>
          <a:p>
            <a:pPr algn="r">
              <a:buFont typeface="Wingdings" pitchFamily="2" charset="2"/>
              <a:buChar char="§"/>
            </a:pPr>
            <a:endParaRPr lang="ar-SA" sz="17600" b="1" dirty="0" smtClean="0">
              <a:solidFill>
                <a:schemeClr val="accent3">
                  <a:lumMod val="50000"/>
                </a:schemeClr>
              </a:solidFill>
            </a:endParaRPr>
          </a:p>
          <a:p>
            <a:pPr marL="0" lvl="1" algn="r">
              <a:buFont typeface="Wingdings" pitchFamily="2" charset="2"/>
              <a:buChar char="q"/>
            </a:pPr>
            <a:r>
              <a:rPr lang="ar-SA" sz="17600" b="1" dirty="0" smtClean="0">
                <a:solidFill>
                  <a:schemeClr val="accent3">
                    <a:lumMod val="50000"/>
                  </a:schemeClr>
                </a:solidFill>
              </a:rPr>
              <a:t> إخلال العضو بواجباته المحلية .</a:t>
            </a:r>
          </a:p>
          <a:p>
            <a:pPr marL="0" lvl="1" algn="r">
              <a:buFont typeface="Wingdings" pitchFamily="2" charset="2"/>
              <a:buChar char="§"/>
            </a:pPr>
            <a:endParaRPr lang="ar-SA" sz="17600" b="1" dirty="0" smtClean="0">
              <a:solidFill>
                <a:schemeClr val="accent3">
                  <a:lumMod val="50000"/>
                </a:schemeClr>
              </a:solidFill>
            </a:endParaRPr>
          </a:p>
          <a:p>
            <a:pPr marL="0" lvl="1" algn="r">
              <a:buFont typeface="Wingdings" pitchFamily="2" charset="2"/>
              <a:buChar char="q"/>
            </a:pPr>
            <a:r>
              <a:rPr lang="ar-SA" sz="17600" b="1" dirty="0" smtClean="0">
                <a:solidFill>
                  <a:schemeClr val="accent3">
                    <a:lumMod val="50000"/>
                  </a:schemeClr>
                </a:solidFill>
              </a:rPr>
              <a:t> التغيب دون عذر لمدة طويلة .</a:t>
            </a:r>
          </a:p>
          <a:p>
            <a:pPr marL="0" lvl="1" algn="r">
              <a:buFont typeface="Wingdings" pitchFamily="2" charset="2"/>
              <a:buChar char="§"/>
            </a:pPr>
            <a:endParaRPr lang="ar-SA" sz="17600" b="1" dirty="0" smtClean="0">
              <a:solidFill>
                <a:schemeClr val="accent3">
                  <a:lumMod val="50000"/>
                </a:schemeClr>
              </a:solidFill>
            </a:endParaRPr>
          </a:p>
          <a:p>
            <a:pPr marL="0" lvl="1" algn="r">
              <a:buFont typeface="Wingdings" pitchFamily="2" charset="2"/>
              <a:buChar char="q"/>
            </a:pPr>
            <a:r>
              <a:rPr lang="ar-SA" sz="17600" b="1" dirty="0" smtClean="0">
                <a:solidFill>
                  <a:schemeClr val="accent3">
                    <a:lumMod val="50000"/>
                  </a:schemeClr>
                </a:solidFill>
              </a:rPr>
              <a:t> الإدانة في إحدى الجرائم المخلة بالشرف .</a:t>
            </a:r>
            <a:endParaRPr lang="en-US" sz="17600" b="1" dirty="0" smtClean="0">
              <a:solidFill>
                <a:schemeClr val="accent3">
                  <a:lumMod val="50000"/>
                </a:schemeClr>
              </a:solidFill>
            </a:endParaRPr>
          </a:p>
          <a:p>
            <a:pPr lvl="0" algn="r">
              <a:buFont typeface="Wingdings" pitchFamily="2" charset="2"/>
              <a:buChar char="§"/>
            </a:pPr>
            <a:endParaRPr lang="en-US" sz="20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428604"/>
            <a:ext cx="8572560" cy="6143668"/>
          </a:xfrm>
        </p:spPr>
        <p:txBody>
          <a:bodyPr>
            <a:normAutofit fontScale="25000" lnSpcReduction="20000"/>
          </a:bodyPr>
          <a:lstStyle/>
          <a:p>
            <a:pPr lvl="0" algn="r"/>
            <a:r>
              <a:rPr lang="ar-SA" sz="16000" b="1" u="sng" dirty="0" smtClean="0">
                <a:solidFill>
                  <a:srgbClr val="C00000"/>
                </a:solidFill>
              </a:rPr>
              <a:t>مجانية العضوية:</a:t>
            </a:r>
            <a:endParaRPr lang="en-US" sz="16000" b="1" u="sng" dirty="0" smtClean="0">
              <a:solidFill>
                <a:srgbClr val="C00000"/>
              </a:solidFill>
            </a:endParaRPr>
          </a:p>
          <a:p>
            <a:pPr algn="r"/>
            <a:endParaRPr lang="en-US" sz="4800" b="1" dirty="0" smtClean="0"/>
          </a:p>
          <a:p>
            <a:pPr marL="0" lvl="1" algn="justLow">
              <a:buFont typeface="Wingdings" pitchFamily="2" charset="2"/>
              <a:buChar char="q"/>
            </a:pPr>
            <a:r>
              <a:rPr lang="ar-SA" sz="16000" b="1" dirty="0" smtClean="0">
                <a:solidFill>
                  <a:schemeClr val="tx2">
                    <a:lumMod val="50000"/>
                  </a:schemeClr>
                </a:solidFill>
              </a:rPr>
              <a:t>تختلف الدول ففي النظام الانجليزي تأخذ بعدم تقاضي أعضاء المجلس أي مرتبات تأكيداً للنزاهة والرفق من شأنهم في نظر المواطنين.</a:t>
            </a:r>
          </a:p>
          <a:p>
            <a:pPr marL="0" lvl="1" algn="justLow"/>
            <a:endParaRPr lang="ar-SA" sz="8000" b="1" dirty="0" smtClean="0">
              <a:solidFill>
                <a:schemeClr val="tx2">
                  <a:lumMod val="50000"/>
                </a:schemeClr>
              </a:solidFill>
            </a:endParaRPr>
          </a:p>
          <a:p>
            <a:pPr marL="0" lvl="1" algn="justLow">
              <a:buFont typeface="Wingdings" pitchFamily="2" charset="2"/>
              <a:buChar char="q"/>
            </a:pPr>
            <a:r>
              <a:rPr lang="ar-SA" sz="16000" b="1" dirty="0" smtClean="0">
                <a:solidFill>
                  <a:schemeClr val="tx2">
                    <a:lumMod val="50000"/>
                  </a:schemeClr>
                </a:solidFill>
              </a:rPr>
              <a:t>حصر عضوية المجلس في طائفة الموسرين فقط.</a:t>
            </a:r>
          </a:p>
          <a:p>
            <a:pPr marL="0" lvl="1" algn="justLow"/>
            <a:endParaRPr lang="en-US" sz="8000" b="1" dirty="0" smtClean="0">
              <a:solidFill>
                <a:schemeClr val="tx2">
                  <a:lumMod val="50000"/>
                </a:schemeClr>
              </a:solidFill>
            </a:endParaRPr>
          </a:p>
          <a:p>
            <a:pPr marL="0" lvl="1" algn="justLow">
              <a:buFont typeface="Wingdings" pitchFamily="2" charset="2"/>
              <a:buChar char="q"/>
            </a:pPr>
            <a:r>
              <a:rPr lang="ar-SA" sz="16000" b="1" dirty="0" smtClean="0">
                <a:solidFill>
                  <a:schemeClr val="tx2">
                    <a:lumMod val="50000"/>
                  </a:schemeClr>
                </a:solidFill>
              </a:rPr>
              <a:t>تأخذ معظم الدول بعدم صرف مرتبات. </a:t>
            </a:r>
          </a:p>
          <a:p>
            <a:pPr marL="0" lvl="1" algn="justLow"/>
            <a:endParaRPr lang="ar-SA" sz="8000" b="1" dirty="0" smtClean="0">
              <a:solidFill>
                <a:schemeClr val="tx2">
                  <a:lumMod val="50000"/>
                </a:schemeClr>
              </a:solidFill>
            </a:endParaRPr>
          </a:p>
          <a:p>
            <a:pPr marL="0" lvl="1" algn="justLow">
              <a:buFont typeface="Wingdings" pitchFamily="2" charset="2"/>
              <a:buChar char="q"/>
            </a:pPr>
            <a:r>
              <a:rPr lang="ar-SA" sz="16000" b="1" dirty="0" smtClean="0">
                <a:solidFill>
                  <a:schemeClr val="tx2">
                    <a:lumMod val="50000"/>
                  </a:schemeClr>
                </a:solidFill>
              </a:rPr>
              <a:t>يكتفي البعض بصرف مقابل حضور الجلسات ونفقات الانتقال.</a:t>
            </a:r>
            <a:endParaRPr lang="en-US" sz="16000" b="1" dirty="0" smtClean="0">
              <a:solidFill>
                <a:schemeClr val="tx2">
                  <a:lumMod val="50000"/>
                </a:schemeClr>
              </a:solidFill>
            </a:endParaRPr>
          </a:p>
          <a:p>
            <a:pPr lvl="0"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72560" cy="6072230"/>
          </a:xfrm>
        </p:spPr>
        <p:txBody>
          <a:bodyPr>
            <a:normAutofit fontScale="25000" lnSpcReduction="20000"/>
          </a:bodyPr>
          <a:lstStyle/>
          <a:p>
            <a:pPr algn="r"/>
            <a:r>
              <a:rPr lang="ar-SA" sz="16000" b="1" dirty="0" smtClean="0">
                <a:solidFill>
                  <a:srgbClr val="C00000"/>
                </a:solidFill>
              </a:rPr>
              <a:t>تنظيم أعمال المجلس المحلي :</a:t>
            </a:r>
          </a:p>
          <a:p>
            <a:pPr algn="justLow"/>
            <a:r>
              <a:rPr lang="ar-SA" sz="17600" b="1" dirty="0" smtClean="0">
                <a:solidFill>
                  <a:schemeClr val="tx2">
                    <a:lumMod val="60000"/>
                    <a:lumOff val="40000"/>
                  </a:schemeClr>
                </a:solidFill>
              </a:rPr>
              <a:t>المجلس نوع من أنواع السلطة التقريرية يحتاج إلى :</a:t>
            </a:r>
          </a:p>
          <a:p>
            <a:pPr algn="justLow"/>
            <a:endParaRPr lang="en-US" sz="8000" b="1" dirty="0" smtClean="0">
              <a:solidFill>
                <a:schemeClr val="tx2">
                  <a:lumMod val="50000"/>
                </a:schemeClr>
              </a:solidFill>
            </a:endParaRPr>
          </a:p>
          <a:p>
            <a:pPr marL="0" lvl="1" algn="justLow">
              <a:buFont typeface="Wingdings" pitchFamily="2" charset="2"/>
              <a:buChar char="q"/>
            </a:pPr>
            <a:r>
              <a:rPr lang="ar-SA" sz="17600" b="1" dirty="0" smtClean="0">
                <a:solidFill>
                  <a:schemeClr val="tx2">
                    <a:lumMod val="50000"/>
                  </a:schemeClr>
                </a:solidFill>
              </a:rPr>
              <a:t> رئيس المجلس الملحي .</a:t>
            </a:r>
          </a:p>
          <a:p>
            <a:pPr marL="0" lvl="1" algn="justLow"/>
            <a:endParaRPr lang="ar-SA" sz="12800" b="1" dirty="0" smtClean="0">
              <a:solidFill>
                <a:schemeClr val="tx2">
                  <a:lumMod val="50000"/>
                </a:schemeClr>
              </a:solidFill>
            </a:endParaRPr>
          </a:p>
          <a:p>
            <a:pPr marL="0" lvl="1" algn="justLow">
              <a:buFont typeface="Wingdings" pitchFamily="2" charset="2"/>
              <a:buChar char="q"/>
            </a:pPr>
            <a:r>
              <a:rPr lang="ar-SA" sz="17600" b="1" dirty="0" smtClean="0">
                <a:solidFill>
                  <a:schemeClr val="tx2">
                    <a:lumMod val="50000"/>
                  </a:schemeClr>
                </a:solidFill>
              </a:rPr>
              <a:t>سكرتارية المجلس المحلي.(</a:t>
            </a:r>
            <a:r>
              <a:rPr lang="ar-SA" sz="17600" b="1" u="sng" dirty="0" smtClean="0">
                <a:solidFill>
                  <a:schemeClr val="tx2">
                    <a:lumMod val="50000"/>
                  </a:schemeClr>
                </a:solidFill>
              </a:rPr>
              <a:t>يطلق على مجموعة من الإفراد من خارج المجلس </a:t>
            </a:r>
            <a:r>
              <a:rPr lang="ar-SA" sz="17600" b="1" dirty="0" smtClean="0">
                <a:solidFill>
                  <a:schemeClr val="tx2">
                    <a:lumMod val="50000"/>
                  </a:schemeClr>
                </a:solidFill>
              </a:rPr>
              <a:t>) .</a:t>
            </a:r>
          </a:p>
          <a:p>
            <a:pPr marL="0" lvl="1" algn="justLow"/>
            <a:endParaRPr lang="en-US" sz="17600" b="1" dirty="0" smtClean="0">
              <a:solidFill>
                <a:schemeClr val="tx2">
                  <a:lumMod val="50000"/>
                </a:schemeClr>
              </a:solidFill>
            </a:endParaRPr>
          </a:p>
          <a:p>
            <a:pPr marL="0" lvl="1" algn="justLow">
              <a:buFont typeface="Wingdings" pitchFamily="2" charset="2"/>
              <a:buChar char="q"/>
            </a:pPr>
            <a:r>
              <a:rPr lang="ar-SA" sz="17600" b="1" dirty="0" smtClean="0">
                <a:solidFill>
                  <a:schemeClr val="tx2">
                    <a:lumMod val="50000"/>
                  </a:schemeClr>
                </a:solidFill>
              </a:rPr>
              <a:t> مجموعة إجراءات وقواعد تنظيمية.</a:t>
            </a:r>
            <a:endParaRPr lang="en-US" sz="17600" b="1" dirty="0" smtClean="0">
              <a:solidFill>
                <a:schemeClr val="tx2">
                  <a:lumMod val="50000"/>
                </a:schemeClr>
              </a:solidFill>
            </a:endParaRPr>
          </a:p>
          <a:p>
            <a:pPr marL="0" lvl="1" algn="justLow"/>
            <a:endParaRPr lang="ar-SA" sz="17600" b="1" dirty="0"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71480"/>
            <a:ext cx="8572560" cy="6000792"/>
          </a:xfrm>
        </p:spPr>
        <p:txBody>
          <a:bodyPr>
            <a:normAutofit fontScale="25000" lnSpcReduction="20000"/>
          </a:bodyPr>
          <a:lstStyle/>
          <a:p>
            <a:pPr lvl="0" algn="r"/>
            <a:r>
              <a:rPr lang="ar-SA" sz="16000" b="1" dirty="0" smtClean="0">
                <a:solidFill>
                  <a:srgbClr val="C00000"/>
                </a:solidFill>
              </a:rPr>
              <a:t>دور رئيس المجلس المحلي:</a:t>
            </a:r>
          </a:p>
          <a:p>
            <a:pPr marL="0" lvl="1" algn="justLow">
              <a:buFont typeface="Wingdings" pitchFamily="2" charset="2"/>
              <a:buChar char="q"/>
            </a:pPr>
            <a:r>
              <a:rPr lang="ar-SA" sz="17600" b="1" dirty="0" smtClean="0">
                <a:solidFill>
                  <a:schemeClr val="tx2">
                    <a:lumMod val="60000"/>
                    <a:lumOff val="40000"/>
                  </a:schemeClr>
                </a:solidFill>
              </a:rPr>
              <a:t>دور إداري .</a:t>
            </a:r>
          </a:p>
          <a:p>
            <a:pPr marL="0" lvl="1" algn="justLow">
              <a:buFont typeface="Wingdings" pitchFamily="2" charset="2"/>
              <a:buChar char="q"/>
            </a:pPr>
            <a:r>
              <a:rPr lang="ar-SA" sz="17600" b="1" dirty="0" smtClean="0">
                <a:solidFill>
                  <a:schemeClr val="tx2">
                    <a:lumMod val="60000"/>
                    <a:lumOff val="40000"/>
                  </a:schemeClr>
                </a:solidFill>
              </a:rPr>
              <a:t>دور سياسي .</a:t>
            </a:r>
          </a:p>
          <a:p>
            <a:pPr marL="0" lvl="1" algn="justLow"/>
            <a:endParaRPr lang="en-US" sz="17600" b="1" dirty="0" smtClean="0">
              <a:solidFill>
                <a:schemeClr val="tx2">
                  <a:lumMod val="60000"/>
                  <a:lumOff val="40000"/>
                </a:schemeClr>
              </a:solidFill>
            </a:endParaRPr>
          </a:p>
          <a:p>
            <a:pPr algn="r"/>
            <a:r>
              <a:rPr lang="ar-SA" sz="16000" b="1" dirty="0" smtClean="0">
                <a:solidFill>
                  <a:srgbClr val="C00000"/>
                </a:solidFill>
              </a:rPr>
              <a:t>مدة عضوية رئيس المجلس المحلي</a:t>
            </a:r>
            <a:endParaRPr lang="en-US" sz="16000" b="1" dirty="0" smtClean="0">
              <a:solidFill>
                <a:srgbClr val="C00000"/>
              </a:solidFill>
            </a:endParaRPr>
          </a:p>
          <a:p>
            <a:pPr marL="0" lvl="1" algn="justLow"/>
            <a:r>
              <a:rPr lang="ar-SA" sz="21600" b="1" dirty="0" smtClean="0"/>
              <a:t>            </a:t>
            </a:r>
            <a:r>
              <a:rPr lang="ar-SA" sz="21600" b="1" dirty="0" smtClean="0">
                <a:solidFill>
                  <a:schemeClr val="tx2">
                    <a:lumMod val="60000"/>
                    <a:lumOff val="40000"/>
                  </a:schemeClr>
                </a:solidFill>
              </a:rPr>
              <a:t>تخــــتـــــــــــلف</a:t>
            </a:r>
          </a:p>
          <a:p>
            <a:pPr marL="0" lvl="1" algn="justLow"/>
            <a:r>
              <a:rPr lang="ar-SA" sz="21600" b="1" dirty="0" smtClean="0">
                <a:solidFill>
                  <a:srgbClr val="FF0000"/>
                </a:solidFill>
              </a:rPr>
              <a:t>    ( نفس عضوية المجلس ، لمدة ستة ثم يعاد انتخاب رئيس آخر ).</a:t>
            </a:r>
            <a:endParaRPr lang="en-US" sz="21600" b="1" dirty="0" smtClean="0">
              <a:solidFill>
                <a:srgbClr val="FF0000"/>
              </a:solidFill>
            </a:endParaRPr>
          </a:p>
          <a:p>
            <a:pPr marL="0" lvl="1" algn="justLow"/>
            <a:endParaRPr lang="ar-SA" sz="17600" b="1" dirty="0"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72560" cy="6072230"/>
          </a:xfrm>
        </p:spPr>
        <p:txBody>
          <a:bodyPr>
            <a:normAutofit fontScale="25000" lnSpcReduction="20000"/>
          </a:bodyPr>
          <a:lstStyle/>
          <a:p>
            <a:pPr lvl="0" algn="r"/>
            <a:endParaRPr lang="ar-SA" sz="8000" b="1" u="sng" dirty="0" smtClean="0">
              <a:solidFill>
                <a:schemeClr val="tx1"/>
              </a:solidFill>
            </a:endParaRPr>
          </a:p>
          <a:p>
            <a:pPr algn="r"/>
            <a:r>
              <a:rPr lang="ar-SA" sz="16000" b="1" dirty="0" smtClean="0">
                <a:solidFill>
                  <a:srgbClr val="C00000"/>
                </a:solidFill>
              </a:rPr>
              <a:t>طرق اختيار رئس المجلس المحلي:</a:t>
            </a:r>
          </a:p>
          <a:p>
            <a:pPr algn="r"/>
            <a:endParaRPr lang="en-US" sz="9600" dirty="0" smtClean="0">
              <a:solidFill>
                <a:schemeClr val="tx2">
                  <a:lumMod val="50000"/>
                </a:schemeClr>
              </a:solidFill>
              <a:cs typeface="PT Bold Dusky" pitchFamily="2" charset="-78"/>
            </a:endParaRPr>
          </a:p>
          <a:p>
            <a:pPr marL="0" lvl="1" algn="justLow">
              <a:buFont typeface="Wingdings" pitchFamily="2" charset="2"/>
              <a:buChar char="q"/>
            </a:pPr>
            <a:r>
              <a:rPr lang="ar-SA" sz="17600" b="1" dirty="0" smtClean="0">
                <a:solidFill>
                  <a:schemeClr val="tx2">
                    <a:lumMod val="50000"/>
                  </a:schemeClr>
                </a:solidFill>
              </a:rPr>
              <a:t>الانتخاب (اختيار الرئيس بواسطة زملاؤه في المجلس) .</a:t>
            </a:r>
          </a:p>
          <a:p>
            <a:pPr marL="0" lvl="1" algn="justLow"/>
            <a:endParaRPr lang="en-US" sz="8000" b="1" dirty="0" smtClean="0">
              <a:solidFill>
                <a:schemeClr val="tx2">
                  <a:lumMod val="50000"/>
                </a:schemeClr>
              </a:solidFill>
            </a:endParaRPr>
          </a:p>
          <a:p>
            <a:pPr marL="0" lvl="1" algn="justLow">
              <a:buFont typeface="Wingdings" pitchFamily="2" charset="2"/>
              <a:buChar char="q"/>
            </a:pPr>
            <a:r>
              <a:rPr lang="ar-SA" sz="17600" b="1" dirty="0" smtClean="0">
                <a:solidFill>
                  <a:schemeClr val="tx2">
                    <a:lumMod val="50000"/>
                  </a:schemeClr>
                </a:solidFill>
              </a:rPr>
              <a:t> اختيار العضو الذي يمتلك أكبر الأصوات من بين أعضاء المجلس المحلي.</a:t>
            </a:r>
          </a:p>
          <a:p>
            <a:pPr marL="0" lvl="1" algn="justLow"/>
            <a:endParaRPr lang="en-US" sz="7200" b="1" dirty="0" smtClean="0">
              <a:solidFill>
                <a:schemeClr val="tx2">
                  <a:lumMod val="50000"/>
                </a:schemeClr>
              </a:solidFill>
            </a:endParaRPr>
          </a:p>
          <a:p>
            <a:pPr marL="0" lvl="1" algn="justLow">
              <a:buFont typeface="Wingdings" pitchFamily="2" charset="2"/>
              <a:buChar char="q"/>
            </a:pPr>
            <a:r>
              <a:rPr lang="ar-SA" sz="17600" b="1" dirty="0" smtClean="0">
                <a:solidFill>
                  <a:schemeClr val="tx2">
                    <a:lumMod val="50000"/>
                  </a:schemeClr>
                </a:solidFill>
              </a:rPr>
              <a:t> التعيين من قبل الحكومة المركزية.</a:t>
            </a:r>
            <a:endParaRPr lang="en-US" sz="17600" b="1" dirty="0" smtClean="0">
              <a:solidFill>
                <a:schemeClr val="tx2">
                  <a:lumMod val="50000"/>
                </a:schemeClr>
              </a:solidFill>
            </a:endParaRPr>
          </a:p>
          <a:p>
            <a:pPr marL="0" lvl="1" algn="justLow"/>
            <a:endParaRPr lang="ar-SA" sz="17600" b="1" dirty="0"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428604"/>
            <a:ext cx="8572560" cy="6143668"/>
          </a:xfrm>
        </p:spPr>
        <p:txBody>
          <a:bodyPr>
            <a:normAutofit fontScale="25000" lnSpcReduction="20000"/>
          </a:bodyPr>
          <a:lstStyle/>
          <a:p>
            <a:pPr lvl="0" algn="r"/>
            <a:r>
              <a:rPr lang="ar-SA" sz="16000" b="1" dirty="0" smtClean="0">
                <a:solidFill>
                  <a:srgbClr val="C00000"/>
                </a:solidFill>
              </a:rPr>
              <a:t>سلطات رئيس المجلس المحلي:</a:t>
            </a:r>
          </a:p>
          <a:p>
            <a:pPr lvl="0" algn="r"/>
            <a:endParaRPr lang="en-US" sz="4800" dirty="0" smtClean="0">
              <a:solidFill>
                <a:schemeClr val="accent3">
                  <a:lumMod val="50000"/>
                </a:schemeClr>
              </a:solidFill>
              <a:cs typeface="PT Bold Dusky" pitchFamily="2" charset="-78"/>
            </a:endParaRPr>
          </a:p>
          <a:p>
            <a:pPr marL="0" lvl="1" algn="justLow">
              <a:buFont typeface="Wingdings" pitchFamily="2" charset="2"/>
              <a:buChar char="q"/>
            </a:pPr>
            <a:r>
              <a:rPr lang="ar-SA" sz="17600" b="1" dirty="0" smtClean="0">
                <a:solidFill>
                  <a:schemeClr val="accent3">
                    <a:lumMod val="50000"/>
                  </a:schemeClr>
                </a:solidFill>
              </a:rPr>
              <a:t>قد يتمتع بالسلطتين معاً التشريعية والتنفيذية نظام العمدة القوي: أمريكا ومصر).</a:t>
            </a:r>
          </a:p>
          <a:p>
            <a:pPr marL="0" lvl="1" algn="justLow"/>
            <a:endParaRPr lang="ar-SA" sz="9600" b="1" dirty="0" smtClean="0">
              <a:solidFill>
                <a:schemeClr val="accent3">
                  <a:lumMod val="50000"/>
                </a:schemeClr>
              </a:solidFill>
            </a:endParaRPr>
          </a:p>
          <a:p>
            <a:pPr marL="0" lvl="1" algn="justLow">
              <a:buFont typeface="Wingdings" pitchFamily="2" charset="2"/>
              <a:buChar char="q"/>
            </a:pPr>
            <a:r>
              <a:rPr lang="ar-SA" sz="17600" b="1" dirty="0" smtClean="0">
                <a:solidFill>
                  <a:schemeClr val="accent3">
                    <a:lumMod val="50000"/>
                  </a:schemeClr>
                </a:solidFill>
              </a:rPr>
              <a:t> قد يتمتع بسلطات قانونية ضئيلة (بريطانيا).</a:t>
            </a:r>
          </a:p>
          <a:p>
            <a:pPr marL="0" lvl="1" algn="justLow"/>
            <a:endParaRPr lang="en-US" sz="8000" b="1" dirty="0" smtClean="0">
              <a:solidFill>
                <a:schemeClr val="accent3">
                  <a:lumMod val="50000"/>
                </a:schemeClr>
              </a:solidFill>
            </a:endParaRPr>
          </a:p>
          <a:p>
            <a:pPr marL="0" lvl="1" algn="justLow">
              <a:buFont typeface="Wingdings" pitchFamily="2" charset="2"/>
              <a:buChar char="q"/>
            </a:pPr>
            <a:r>
              <a:rPr lang="ar-SA" sz="17600" b="1" dirty="0" smtClean="0">
                <a:solidFill>
                  <a:schemeClr val="accent3">
                    <a:lumMod val="50000"/>
                  </a:schemeClr>
                </a:solidFill>
              </a:rPr>
              <a:t>قد يتمتع بسلطات كبيرة (ألمانيا).</a:t>
            </a:r>
          </a:p>
          <a:p>
            <a:pPr marL="0" lvl="1" algn="justLow"/>
            <a:endParaRPr lang="ar-SA" sz="8000" b="1" dirty="0" smtClean="0">
              <a:solidFill>
                <a:schemeClr val="accent3">
                  <a:lumMod val="50000"/>
                </a:schemeClr>
              </a:solidFill>
            </a:endParaRPr>
          </a:p>
          <a:p>
            <a:pPr marL="0" lvl="1" algn="justLow">
              <a:buFont typeface="Wingdings" pitchFamily="2" charset="2"/>
              <a:buChar char="q"/>
            </a:pPr>
            <a:r>
              <a:rPr lang="ar-SA" sz="17600" b="1" dirty="0" smtClean="0">
                <a:solidFill>
                  <a:schemeClr val="accent3">
                    <a:lumMod val="50000"/>
                  </a:schemeClr>
                </a:solidFill>
              </a:rPr>
              <a:t> قد تتركز في يده السلطات (معظم الدول النامية).</a:t>
            </a:r>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357166"/>
            <a:ext cx="8572560" cy="6215106"/>
          </a:xfrm>
        </p:spPr>
        <p:txBody>
          <a:bodyPr>
            <a:normAutofit fontScale="25000" lnSpcReduction="20000"/>
          </a:bodyPr>
          <a:lstStyle/>
          <a:p>
            <a:pPr algn="r"/>
            <a:r>
              <a:rPr lang="ar-SA" sz="16000" b="1" dirty="0" smtClean="0">
                <a:solidFill>
                  <a:srgbClr val="C00000"/>
                </a:solidFill>
              </a:rPr>
              <a:t>طرق اختيار أعضاء المجلس المحلي</a:t>
            </a:r>
            <a:r>
              <a:rPr lang="ar-SA" sz="16000" dirty="0" smtClean="0">
                <a:solidFill>
                  <a:srgbClr val="C00000"/>
                </a:solidFill>
                <a:cs typeface="PT Bold Dusky" pitchFamily="2" charset="-78"/>
              </a:rPr>
              <a:t>:</a:t>
            </a:r>
          </a:p>
          <a:p>
            <a:pPr algn="r"/>
            <a:endParaRPr lang="en-US" sz="9600" dirty="0" smtClean="0">
              <a:solidFill>
                <a:srgbClr val="C00000"/>
              </a:solidFill>
              <a:cs typeface="PT Bold Dusky" pitchFamily="2" charset="-78"/>
            </a:endParaRPr>
          </a:p>
          <a:p>
            <a:pPr marL="0" lvl="1" algn="justLow"/>
            <a:r>
              <a:rPr lang="ar-SA" sz="17600" b="1" dirty="0" smtClean="0"/>
              <a:t>   </a:t>
            </a:r>
            <a:r>
              <a:rPr lang="ar-SA" sz="16000" dirty="0" smtClean="0">
                <a:solidFill>
                  <a:srgbClr val="C00000"/>
                </a:solidFill>
              </a:rPr>
              <a:t>1-</a:t>
            </a:r>
            <a:r>
              <a:rPr lang="ar-SA" sz="17600" b="1" dirty="0" smtClean="0"/>
              <a:t>  </a:t>
            </a:r>
            <a:r>
              <a:rPr lang="ar-SA" sz="17600" b="1" dirty="0" smtClean="0">
                <a:solidFill>
                  <a:schemeClr val="tx2">
                    <a:lumMod val="60000"/>
                    <a:lumOff val="40000"/>
                  </a:schemeClr>
                </a:solidFill>
              </a:rPr>
              <a:t>تعيين بواسطة الحكومة المركزية كلياً أو جزئياً من بين موظفيه .</a:t>
            </a:r>
          </a:p>
          <a:p>
            <a:pPr marL="0" lvl="1" algn="justLow"/>
            <a:endParaRPr lang="ar-SA" sz="14400" b="1" dirty="0" smtClean="0"/>
          </a:p>
          <a:p>
            <a:pPr marL="0" lvl="1" algn="justLow"/>
            <a:r>
              <a:rPr lang="ar-SA" sz="17600" b="1" dirty="0" smtClean="0"/>
              <a:t>   </a:t>
            </a:r>
            <a:r>
              <a:rPr lang="ar-SA" sz="16000" dirty="0" smtClean="0">
                <a:solidFill>
                  <a:srgbClr val="C00000"/>
                </a:solidFill>
              </a:rPr>
              <a:t>2-</a:t>
            </a:r>
            <a:r>
              <a:rPr lang="ar-SA" sz="17600" b="1" dirty="0" smtClean="0"/>
              <a:t>  </a:t>
            </a:r>
            <a:r>
              <a:rPr lang="ar-SA" sz="17600" b="1" dirty="0" smtClean="0">
                <a:solidFill>
                  <a:schemeClr val="tx2">
                    <a:lumMod val="60000"/>
                    <a:lumOff val="40000"/>
                  </a:schemeClr>
                </a:solidFill>
              </a:rPr>
              <a:t>يتعين بعض الأعضاء بحكم وظائفهم.</a:t>
            </a:r>
          </a:p>
          <a:p>
            <a:pPr marL="0" lvl="1" algn="justLow"/>
            <a:endParaRPr lang="ar-SA" sz="14400" b="1" dirty="0" smtClean="0"/>
          </a:p>
          <a:p>
            <a:pPr marL="0" lvl="1" algn="justLow"/>
            <a:r>
              <a:rPr lang="ar-SA" sz="17600" b="1" dirty="0" smtClean="0"/>
              <a:t>   </a:t>
            </a:r>
            <a:r>
              <a:rPr lang="ar-SA" sz="16000" dirty="0" smtClean="0">
                <a:solidFill>
                  <a:srgbClr val="C00000"/>
                </a:solidFill>
              </a:rPr>
              <a:t>3-</a:t>
            </a:r>
            <a:r>
              <a:rPr lang="ar-SA" sz="17600" b="1" dirty="0" smtClean="0"/>
              <a:t> </a:t>
            </a:r>
            <a:r>
              <a:rPr lang="ar-SA" sz="17600" b="1" dirty="0" smtClean="0">
                <a:solidFill>
                  <a:schemeClr val="tx2">
                    <a:lumMod val="60000"/>
                    <a:lumOff val="40000"/>
                  </a:schemeClr>
                </a:solidFill>
              </a:rPr>
              <a:t>اختيار ذاتي (لهم نفوذ أكبر) .</a:t>
            </a:r>
          </a:p>
          <a:p>
            <a:pPr marL="0" lvl="1" algn="justLow"/>
            <a:endParaRPr lang="en-US" sz="17600" b="1" dirty="0"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357166"/>
            <a:ext cx="8572560" cy="6215106"/>
          </a:xfrm>
        </p:spPr>
        <p:txBody>
          <a:bodyPr>
            <a:normAutofit fontScale="25000" lnSpcReduction="20000"/>
          </a:bodyPr>
          <a:lstStyle/>
          <a:p>
            <a:pPr marL="0" lvl="1" algn="justLow"/>
            <a:r>
              <a:rPr lang="ar-SA" sz="17600" b="1" dirty="0" smtClean="0"/>
              <a:t> </a:t>
            </a:r>
            <a:r>
              <a:rPr lang="ar-SA" sz="16000" dirty="0" smtClean="0">
                <a:solidFill>
                  <a:srgbClr val="C00000"/>
                </a:solidFill>
              </a:rPr>
              <a:t>4-</a:t>
            </a:r>
            <a:r>
              <a:rPr lang="ar-SA" sz="17600" b="1" dirty="0" smtClean="0"/>
              <a:t> </a:t>
            </a:r>
            <a:r>
              <a:rPr lang="ar-SA" sz="17600" b="1" dirty="0" smtClean="0">
                <a:solidFill>
                  <a:schemeClr val="tx2">
                    <a:lumMod val="60000"/>
                    <a:lumOff val="40000"/>
                  </a:schemeClr>
                </a:solidFill>
              </a:rPr>
              <a:t>الانتخاب .</a:t>
            </a:r>
          </a:p>
          <a:p>
            <a:pPr marL="0" lvl="1" algn="justLow"/>
            <a:r>
              <a:rPr lang="ar-SA" sz="17600" b="1" dirty="0" smtClean="0"/>
              <a:t>    </a:t>
            </a:r>
            <a:r>
              <a:rPr lang="ar-SA" sz="14400" b="1" dirty="0" smtClean="0"/>
              <a:t>- </a:t>
            </a:r>
            <a:r>
              <a:rPr lang="ar-SA" sz="14400" b="1" u="sng" dirty="0" smtClean="0">
                <a:solidFill>
                  <a:srgbClr val="7030A0"/>
                </a:solidFill>
              </a:rPr>
              <a:t>الأسلوب الأول: </a:t>
            </a:r>
          </a:p>
          <a:p>
            <a:pPr marL="0" lvl="1" algn="justLow"/>
            <a:r>
              <a:rPr lang="ar-SA" sz="14400" b="1" dirty="0" smtClean="0"/>
              <a:t>       </a:t>
            </a:r>
            <a:r>
              <a:rPr lang="ar-SA" sz="14400" b="1" dirty="0" smtClean="0">
                <a:solidFill>
                  <a:schemeClr val="accent3">
                    <a:lumMod val="50000"/>
                  </a:schemeClr>
                </a:solidFill>
              </a:rPr>
              <a:t> 1- اختيار ممثلين للأحياء الأكثر شيوعاً .</a:t>
            </a:r>
          </a:p>
          <a:p>
            <a:pPr marL="0" lvl="1" algn="justLow"/>
            <a:r>
              <a:rPr lang="ar-SA" sz="14400" b="1" dirty="0" smtClean="0"/>
              <a:t>       </a:t>
            </a:r>
            <a:r>
              <a:rPr lang="ar-SA" sz="14400" b="1" dirty="0" smtClean="0">
                <a:solidFill>
                  <a:schemeClr val="accent3">
                    <a:lumMod val="50000"/>
                  </a:schemeClr>
                </a:solidFill>
              </a:rPr>
              <a:t> 2- معروفاً . </a:t>
            </a:r>
          </a:p>
          <a:p>
            <a:pPr marL="0" lvl="1" algn="justLow"/>
            <a:r>
              <a:rPr lang="ar-SA" sz="14400" b="1" dirty="0" smtClean="0"/>
              <a:t>        </a:t>
            </a:r>
            <a:r>
              <a:rPr lang="ar-SA" sz="14400" b="1" dirty="0" smtClean="0">
                <a:solidFill>
                  <a:schemeClr val="accent3">
                    <a:lumMod val="50000"/>
                  </a:schemeClr>
                </a:solidFill>
              </a:rPr>
              <a:t>3- صغر الدائرة الانتخابية قد يؤدي إلى عدم تمثيل بعض قطاعات المواطنين ( </a:t>
            </a:r>
            <a:r>
              <a:rPr lang="ar-SA" sz="14400" b="1" dirty="0" smtClean="0">
                <a:solidFill>
                  <a:srgbClr val="FF0000"/>
                </a:solidFill>
              </a:rPr>
              <a:t>من عيوبها </a:t>
            </a:r>
            <a:r>
              <a:rPr lang="ar-SA" sz="14400" b="1" dirty="0" smtClean="0">
                <a:solidFill>
                  <a:schemeClr val="accent3">
                    <a:lumMod val="50000"/>
                  </a:schemeClr>
                </a:solidFill>
              </a:rPr>
              <a:t>) .</a:t>
            </a:r>
          </a:p>
          <a:p>
            <a:pPr marL="0" lvl="1" algn="justLow"/>
            <a:r>
              <a:rPr lang="ar-SA" sz="14400" b="1" dirty="0" smtClean="0"/>
              <a:t>        </a:t>
            </a:r>
            <a:r>
              <a:rPr lang="ar-SA" sz="14400" b="1" dirty="0" smtClean="0">
                <a:solidFill>
                  <a:schemeClr val="accent3">
                    <a:lumMod val="50000"/>
                  </a:schemeClr>
                </a:solidFill>
              </a:rPr>
              <a:t>4- حدودها ليست طبيعية .</a:t>
            </a:r>
          </a:p>
          <a:p>
            <a:pPr marL="0" lvl="1" algn="justLow"/>
            <a:r>
              <a:rPr lang="ar-SA" sz="14400" b="1" dirty="0" smtClean="0">
                <a:solidFill>
                  <a:srgbClr val="7030A0"/>
                </a:solidFill>
              </a:rPr>
              <a:t>     </a:t>
            </a:r>
            <a:r>
              <a:rPr lang="ar-SA" sz="14400" b="1" u="sng" dirty="0" smtClean="0">
                <a:solidFill>
                  <a:srgbClr val="7030A0"/>
                </a:solidFill>
              </a:rPr>
              <a:t>- الأسلوب الثاني: </a:t>
            </a:r>
          </a:p>
          <a:p>
            <a:pPr marL="0" lvl="1" algn="justLow"/>
            <a:r>
              <a:rPr lang="ar-SA" sz="14400" b="1" dirty="0" smtClean="0"/>
              <a:t>        </a:t>
            </a:r>
            <a:r>
              <a:rPr lang="ar-SA" sz="14400" b="1" dirty="0" smtClean="0">
                <a:solidFill>
                  <a:schemeClr val="accent3">
                    <a:lumMod val="50000"/>
                  </a:schemeClr>
                </a:solidFill>
              </a:rPr>
              <a:t>1- اختيار ممثلين للمدينة ككل .</a:t>
            </a:r>
          </a:p>
          <a:p>
            <a:pPr marL="0" lvl="1" algn="justLow"/>
            <a:r>
              <a:rPr lang="ar-SA" sz="14400" b="1" dirty="0" smtClean="0">
                <a:solidFill>
                  <a:schemeClr val="accent3">
                    <a:lumMod val="50000"/>
                  </a:schemeClr>
                </a:solidFill>
              </a:rPr>
              <a:t>        2- يؤدي إلى تفادي عيوب التقسيم إلى أحياء.</a:t>
            </a:r>
          </a:p>
          <a:p>
            <a:pPr marL="0" lvl="1" algn="justLow"/>
            <a:r>
              <a:rPr lang="ar-SA" sz="14400" b="1" dirty="0" smtClean="0">
                <a:solidFill>
                  <a:schemeClr val="accent3">
                    <a:lumMod val="50000"/>
                  </a:schemeClr>
                </a:solidFill>
              </a:rPr>
              <a:t>        3- يؤدي إلى اختيار عناصر أكثر كفاءة. </a:t>
            </a:r>
            <a:endParaRPr lang="en-US" sz="14400" b="1" dirty="0" smtClean="0">
              <a:solidFill>
                <a:schemeClr val="accent3">
                  <a:lumMod val="50000"/>
                </a:schemeClr>
              </a:solidFill>
            </a:endParaRPr>
          </a:p>
          <a:p>
            <a:pPr marL="0" lvl="1" algn="justLow"/>
            <a:endParaRPr lang="en-US" sz="14400" b="1" dirty="0" smtClean="0"/>
          </a:p>
          <a:p>
            <a:pPr marL="0" lvl="1" algn="justLow"/>
            <a:endParaRPr lang="en-US" sz="17600" b="1" dirty="0"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357166"/>
            <a:ext cx="8572560" cy="6215106"/>
          </a:xfrm>
        </p:spPr>
        <p:txBody>
          <a:bodyPr>
            <a:normAutofit fontScale="25000" lnSpcReduction="20000"/>
          </a:bodyPr>
          <a:lstStyle/>
          <a:p>
            <a:pPr marL="0" lvl="1" algn="justLow"/>
            <a:endParaRPr lang="ar-SA" sz="14400" b="1" dirty="0" smtClean="0"/>
          </a:p>
          <a:p>
            <a:pPr marL="0" lvl="1" algn="justLow"/>
            <a:r>
              <a:rPr lang="ar-SA" sz="14400" b="1" dirty="0" smtClean="0"/>
              <a:t>    </a:t>
            </a:r>
            <a:r>
              <a:rPr lang="ar-SA" sz="14400" b="1" u="sng" dirty="0" smtClean="0">
                <a:solidFill>
                  <a:srgbClr val="7030A0"/>
                </a:solidFill>
              </a:rPr>
              <a:t>- الأسلوب الثالث : </a:t>
            </a:r>
          </a:p>
          <a:p>
            <a:pPr marL="0" lvl="1" algn="justLow"/>
            <a:r>
              <a:rPr lang="ar-SA" sz="14400" b="1" dirty="0" smtClean="0">
                <a:solidFill>
                  <a:schemeClr val="accent3">
                    <a:lumMod val="50000"/>
                  </a:schemeClr>
                </a:solidFill>
              </a:rPr>
              <a:t>        1- اختيار ممثلين للأحياء أولاً .</a:t>
            </a:r>
          </a:p>
          <a:p>
            <a:pPr marL="0" lvl="1" algn="justLow"/>
            <a:r>
              <a:rPr lang="ar-SA" sz="14400" b="1" dirty="0" smtClean="0">
                <a:solidFill>
                  <a:schemeClr val="accent3">
                    <a:lumMod val="50000"/>
                  </a:schemeClr>
                </a:solidFill>
              </a:rPr>
              <a:t>        2- ثم  يتم اختيار من بينهم ممثلين للمدينة ككل.</a:t>
            </a:r>
          </a:p>
          <a:p>
            <a:pPr marL="0" lvl="1" algn="justLow"/>
            <a:endParaRPr lang="en-US" sz="14400" b="1" dirty="0" smtClean="0"/>
          </a:p>
          <a:p>
            <a:pPr marL="0" lvl="1" algn="justLow"/>
            <a:endParaRPr lang="en-US" sz="17600" b="1" dirty="0"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8"/>
            <a:ext cx="7772400" cy="1500198"/>
          </a:xfrm>
        </p:spPr>
        <p:txBody>
          <a:bodyPr>
            <a:normAutofit fontScale="90000"/>
          </a:bodyPr>
          <a:lstStyle/>
          <a:p>
            <a:r>
              <a:rPr lang="ar-SA" sz="4800" b="1" dirty="0" smtClean="0"/>
              <a:t/>
            </a:r>
            <a:br>
              <a:rPr lang="ar-SA" sz="4800" b="1" dirty="0" smtClean="0"/>
            </a:br>
            <a:r>
              <a:rPr lang="ar-SA" sz="5300" b="1" u="sng" dirty="0" smtClean="0">
                <a:latin typeface="+mn-lt"/>
                <a:ea typeface="+mn-ea"/>
                <a:cs typeface="+mn-cs"/>
              </a:rPr>
              <a:t>المبحث الثاني</a:t>
            </a:r>
            <a:r>
              <a:rPr lang="ar-SA" sz="9600" u="sng" dirty="0" smtClean="0">
                <a:latin typeface="Arial Unicode MS" pitchFamily="34" charset="-128"/>
                <a:ea typeface="Arial Unicode MS" pitchFamily="34" charset="-128"/>
                <a:cs typeface="Arial Unicode MS" pitchFamily="34" charset="-128"/>
              </a:rPr>
              <a:t/>
            </a:r>
            <a:br>
              <a:rPr lang="ar-SA" sz="9600" u="sng" dirty="0" smtClean="0">
                <a:latin typeface="Arial Unicode MS" pitchFamily="34" charset="-128"/>
                <a:ea typeface="Arial Unicode MS" pitchFamily="34" charset="-128"/>
                <a:cs typeface="Arial Unicode MS" pitchFamily="34" charset="-128"/>
              </a:rPr>
            </a:br>
            <a:endParaRPr lang="en-US" sz="4800" dirty="0"/>
          </a:p>
        </p:txBody>
      </p:sp>
      <p:sp>
        <p:nvSpPr>
          <p:cNvPr id="3" name="عنوان فرعي 2"/>
          <p:cNvSpPr>
            <a:spLocks noGrp="1"/>
          </p:cNvSpPr>
          <p:nvPr>
            <p:ph type="subTitle" idx="1"/>
          </p:nvPr>
        </p:nvSpPr>
        <p:spPr>
          <a:xfrm>
            <a:off x="357158" y="1643050"/>
            <a:ext cx="8501122" cy="4786346"/>
          </a:xfrm>
        </p:spPr>
        <p:txBody>
          <a:bodyPr>
            <a:normAutofit fontScale="25000" lnSpcReduction="20000"/>
          </a:bodyPr>
          <a:lstStyle/>
          <a:p>
            <a:pPr algn="r"/>
            <a:endParaRPr lang="ar-SA" sz="8000" u="sng" dirty="0" smtClean="0">
              <a:latin typeface="Arial Unicode MS" pitchFamily="34" charset="-128"/>
              <a:ea typeface="Arial Unicode MS" pitchFamily="34" charset="-128"/>
              <a:cs typeface="Arial Unicode MS" pitchFamily="34" charset="-128"/>
            </a:endParaRPr>
          </a:p>
          <a:p>
            <a:pPr algn="r"/>
            <a:r>
              <a:rPr lang="ar-SA" sz="19200" dirty="0" smtClean="0">
                <a:solidFill>
                  <a:srgbClr val="00B050"/>
                </a:solidFill>
                <a:cs typeface="Simple Bold Jut Out" pitchFamily="2" charset="-78"/>
              </a:rPr>
              <a:t>   </a:t>
            </a:r>
            <a:r>
              <a:rPr lang="ar-SA" sz="19200" b="1" dirty="0" smtClean="0">
                <a:solidFill>
                  <a:srgbClr val="00B050"/>
                </a:solidFill>
              </a:rPr>
              <a:t>سلطة تنفيذ السياسات المحلية</a:t>
            </a:r>
          </a:p>
          <a:p>
            <a:pPr lvl="0" algn="justLow"/>
            <a:r>
              <a:rPr lang="ar-SA" sz="7200" b="1" u="sng" dirty="0" smtClean="0">
                <a:solidFill>
                  <a:srgbClr val="00B050"/>
                </a:solidFill>
                <a:latin typeface="+mj-lt"/>
                <a:ea typeface="+mj-ea"/>
                <a:cs typeface="Simple Bold Jut Out" pitchFamily="2" charset="-78"/>
              </a:rPr>
              <a:t> </a:t>
            </a:r>
            <a:r>
              <a:rPr lang="ar-SA" sz="17200" b="1" u="sng" dirty="0" smtClean="0">
                <a:solidFill>
                  <a:schemeClr val="tx2">
                    <a:lumMod val="60000"/>
                    <a:lumOff val="40000"/>
                  </a:schemeClr>
                </a:solidFill>
                <a:latin typeface="+mj-lt"/>
                <a:ea typeface="+mj-ea"/>
                <a:cs typeface="+mj-cs"/>
              </a:rPr>
              <a:t>تتكون السلطة التنفيذية على المستوى المحلي من:</a:t>
            </a:r>
            <a:endParaRPr lang="en-US" sz="17200" b="1" u="sng" dirty="0" smtClean="0">
              <a:solidFill>
                <a:schemeClr val="tx2">
                  <a:lumMod val="60000"/>
                  <a:lumOff val="40000"/>
                </a:schemeClr>
              </a:solidFill>
              <a:latin typeface="+mj-lt"/>
              <a:ea typeface="+mj-ea"/>
              <a:cs typeface="+mj-cs"/>
            </a:endParaRPr>
          </a:p>
          <a:p>
            <a:pPr lvl="1" algn="justLow">
              <a:buFont typeface="Wingdings" pitchFamily="2" charset="2"/>
              <a:buChar char="q"/>
            </a:pPr>
            <a:r>
              <a:rPr lang="ar-SA" sz="16000" b="1" dirty="0" smtClean="0">
                <a:solidFill>
                  <a:schemeClr val="bg2">
                    <a:lumMod val="50000"/>
                  </a:schemeClr>
                </a:solidFill>
              </a:rPr>
              <a:t>مسئول تنفيذي أول .</a:t>
            </a:r>
          </a:p>
          <a:p>
            <a:pPr lvl="1" algn="justLow"/>
            <a:endParaRPr lang="en-US" sz="16000" b="1" dirty="0" smtClean="0">
              <a:solidFill>
                <a:schemeClr val="bg2">
                  <a:lumMod val="50000"/>
                </a:schemeClr>
              </a:solidFill>
            </a:endParaRPr>
          </a:p>
          <a:p>
            <a:pPr lvl="1" algn="justLow">
              <a:buFont typeface="Wingdings" pitchFamily="2" charset="2"/>
              <a:buChar char="q"/>
            </a:pPr>
            <a:r>
              <a:rPr lang="ar-SA" sz="16000" b="1" dirty="0" smtClean="0">
                <a:solidFill>
                  <a:schemeClr val="bg2">
                    <a:lumMod val="50000"/>
                  </a:schemeClr>
                </a:solidFill>
              </a:rPr>
              <a:t>موظفين محليين يقومون بتنفيذ السياسات المحلية تحت إشراف المسئول التنفيذي الأول</a:t>
            </a:r>
            <a:r>
              <a:rPr lang="ar-SA" sz="16000" dirty="0" smtClean="0"/>
              <a:t>.</a:t>
            </a:r>
            <a:endParaRPr lang="en-US" sz="16000" dirty="0" smtClean="0"/>
          </a:p>
          <a:p>
            <a:pPr algn="r"/>
            <a:endParaRPr lang="en-US" sz="176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428604"/>
            <a:ext cx="8286808" cy="5929354"/>
          </a:xfrm>
        </p:spPr>
        <p:txBody>
          <a:bodyPr>
            <a:normAutofit fontScale="25000" lnSpcReduction="20000"/>
          </a:bodyPr>
          <a:lstStyle/>
          <a:p>
            <a:pPr algn="justLow">
              <a:buFont typeface="Wingdings" pitchFamily="2" charset="2"/>
              <a:buChar char="Ø"/>
            </a:pPr>
            <a:endParaRPr lang="ar-SA" sz="8000" u="sng" dirty="0" smtClean="0">
              <a:solidFill>
                <a:schemeClr val="tx2">
                  <a:lumMod val="60000"/>
                  <a:lumOff val="40000"/>
                </a:schemeClr>
              </a:solidFill>
              <a:cs typeface="Simple Bold Jut Out" pitchFamily="2" charset="-78"/>
            </a:endParaRPr>
          </a:p>
          <a:p>
            <a:pPr algn="justLow">
              <a:buFont typeface="Wingdings" pitchFamily="2" charset="2"/>
              <a:buChar char="Ø"/>
            </a:pPr>
            <a:endParaRPr lang="ar-SA" sz="14400" u="sng" dirty="0" smtClean="0">
              <a:solidFill>
                <a:schemeClr val="tx2">
                  <a:lumMod val="60000"/>
                  <a:lumOff val="40000"/>
                </a:schemeClr>
              </a:solidFill>
              <a:cs typeface="Simple Bold Jut Out" pitchFamily="2" charset="-78"/>
            </a:endParaRPr>
          </a:p>
          <a:p>
            <a:pPr algn="justLow">
              <a:buFont typeface="Wingdings" pitchFamily="2" charset="2"/>
              <a:buChar char="Ø"/>
            </a:pPr>
            <a:endParaRPr lang="ar-SA" sz="14400" u="sng" dirty="0" smtClean="0">
              <a:solidFill>
                <a:schemeClr val="tx2">
                  <a:lumMod val="60000"/>
                  <a:lumOff val="40000"/>
                </a:schemeClr>
              </a:solidFill>
              <a:cs typeface="Simple Bold Jut Out" pitchFamily="2" charset="-78"/>
            </a:endParaRPr>
          </a:p>
          <a:p>
            <a:pPr algn="justLow">
              <a:buFont typeface="Wingdings" pitchFamily="2" charset="2"/>
              <a:buChar char="Ø"/>
            </a:pPr>
            <a:r>
              <a:rPr lang="ar-SA" sz="14400" u="sng" dirty="0" smtClean="0">
                <a:solidFill>
                  <a:schemeClr val="tx2">
                    <a:lumMod val="60000"/>
                    <a:lumOff val="40000"/>
                  </a:schemeClr>
                </a:solidFill>
              </a:rPr>
              <a:t>المركزية الإدارية:   </a:t>
            </a:r>
          </a:p>
          <a:p>
            <a:pPr algn="justLow"/>
            <a:r>
              <a:rPr lang="ar-SA" sz="21600" dirty="0" smtClean="0"/>
              <a:t>      </a:t>
            </a:r>
            <a:r>
              <a:rPr lang="ar-SA" sz="17600" b="1" dirty="0" smtClean="0">
                <a:solidFill>
                  <a:srgbClr val="00B050"/>
                </a:solidFill>
              </a:rPr>
              <a:t>تكون سلطة البت النهائي في شئون الإدارة في يد الحكومة المركزية في العاصمة. </a:t>
            </a:r>
            <a:endParaRPr lang="en-US" sz="17600" b="1" dirty="0" smtClean="0">
              <a:solidFill>
                <a:srgbClr val="00B050"/>
              </a:solidFill>
            </a:endParaRPr>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285728"/>
            <a:ext cx="8572560" cy="6286544"/>
          </a:xfrm>
        </p:spPr>
        <p:txBody>
          <a:bodyPr>
            <a:normAutofit fontScale="25000" lnSpcReduction="20000"/>
          </a:bodyPr>
          <a:lstStyle/>
          <a:p>
            <a:pPr algn="r"/>
            <a:endParaRPr lang="ar-SA" sz="11200" b="1" u="sng" dirty="0" smtClean="0">
              <a:solidFill>
                <a:schemeClr val="accent6">
                  <a:lumMod val="75000"/>
                </a:schemeClr>
              </a:solidFill>
            </a:endParaRPr>
          </a:p>
          <a:p>
            <a:pPr algn="r"/>
            <a:endParaRPr lang="ar-SA" sz="14400" b="1" u="sng" dirty="0" smtClean="0">
              <a:solidFill>
                <a:schemeClr val="accent6">
                  <a:lumMod val="75000"/>
                </a:schemeClr>
              </a:solidFill>
            </a:endParaRPr>
          </a:p>
          <a:p>
            <a:pPr algn="r"/>
            <a:r>
              <a:rPr lang="ar-SA" sz="21600" b="1" u="sng" dirty="0" smtClean="0">
                <a:solidFill>
                  <a:schemeClr val="accent6">
                    <a:lumMod val="75000"/>
                  </a:schemeClr>
                </a:solidFill>
              </a:rPr>
              <a:t>تنفيذ السياسات المحلية:</a:t>
            </a:r>
            <a:endParaRPr lang="en-US" sz="21600" b="1" u="sng" dirty="0" smtClean="0">
              <a:solidFill>
                <a:schemeClr val="accent6">
                  <a:lumMod val="75000"/>
                </a:schemeClr>
              </a:solidFill>
            </a:endParaRPr>
          </a:p>
          <a:p>
            <a:pPr marL="0" lvl="1" algn="justLow"/>
            <a:r>
              <a:rPr lang="ar-SA" sz="19200" b="1" dirty="0" smtClean="0"/>
              <a:t>    </a:t>
            </a:r>
            <a:r>
              <a:rPr lang="ar-SA" sz="16000" b="1" dirty="0" smtClean="0"/>
              <a:t>  </a:t>
            </a:r>
            <a:r>
              <a:rPr lang="ar-SA" sz="21600" b="1" dirty="0" smtClean="0">
                <a:solidFill>
                  <a:schemeClr val="tx2">
                    <a:lumMod val="60000"/>
                    <a:lumOff val="40000"/>
                  </a:schemeClr>
                </a:solidFill>
              </a:rPr>
              <a:t>توجد أربعة أنماط لمهمة تنفيذ وإشراف السياسات المحلية، ثم إعداد جدول أعمال المجلس عند الاجتماع ، وهي باختصار:</a:t>
            </a:r>
            <a:endParaRPr lang="ar-SA" sz="17600" b="1" dirty="0" smtClean="0">
              <a:solidFill>
                <a:schemeClr val="tx2">
                  <a:lumMod val="60000"/>
                  <a:lumOff val="40000"/>
                </a:schemeClr>
              </a:solidFill>
            </a:endParaRPr>
          </a:p>
          <a:p>
            <a:pPr marL="0" lvl="1" algn="justLow"/>
            <a:r>
              <a:rPr lang="ar-SA" sz="11200" b="1" dirty="0" smtClean="0">
                <a:solidFill>
                  <a:schemeClr val="tx2">
                    <a:lumMod val="60000"/>
                    <a:lumOff val="40000"/>
                  </a:schemeClr>
                </a:solidFill>
              </a:rPr>
              <a:t> </a:t>
            </a:r>
            <a:endParaRPr lang="en-US" sz="16000" b="1" dirty="0" smtClean="0">
              <a:solidFill>
                <a:schemeClr val="tx2">
                  <a:lumMod val="60000"/>
                  <a:lumOff val="40000"/>
                </a:schemeClr>
              </a:solidFill>
            </a:endParaRPr>
          </a:p>
          <a:p>
            <a:pPr marL="0" lvl="1" algn="justLow"/>
            <a:endParaRPr lang="en-US" sz="14400" b="1" dirty="0" smtClean="0"/>
          </a:p>
          <a:p>
            <a:pPr marL="0" lvl="1" algn="justLow"/>
            <a:endParaRPr lang="en-US" sz="17600" b="1" dirty="0"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72560" cy="6072230"/>
          </a:xfrm>
        </p:spPr>
        <p:txBody>
          <a:bodyPr>
            <a:normAutofit fontScale="25000" lnSpcReduction="20000"/>
          </a:bodyPr>
          <a:lstStyle/>
          <a:p>
            <a:pPr marL="0" lvl="1" algn="justLow"/>
            <a:r>
              <a:rPr lang="ar-SA" sz="19200" dirty="0" smtClean="0">
                <a:solidFill>
                  <a:srgbClr val="FF0000"/>
                </a:solidFill>
                <a:cs typeface="Simple Bold Jut Out" pitchFamily="2" charset="-78"/>
              </a:rPr>
              <a:t> </a:t>
            </a:r>
            <a:r>
              <a:rPr lang="ar-SA" sz="20900" u="sng" dirty="0" smtClean="0">
                <a:solidFill>
                  <a:srgbClr val="FF0000"/>
                </a:solidFill>
              </a:rPr>
              <a:t>أولاً</a:t>
            </a:r>
            <a:r>
              <a:rPr lang="ar-SA" sz="20900" b="1" u="sng" dirty="0" smtClean="0">
                <a:cs typeface="Simple Bold Jut Out" pitchFamily="2" charset="-78"/>
              </a:rPr>
              <a:t> </a:t>
            </a:r>
            <a:r>
              <a:rPr lang="ar-SA" sz="20900" b="1" u="sng" dirty="0" smtClean="0"/>
              <a:t>: </a:t>
            </a:r>
            <a:r>
              <a:rPr lang="ar-SA" sz="20900" b="1" u="sng" dirty="0" smtClean="0">
                <a:solidFill>
                  <a:srgbClr val="00B050"/>
                </a:solidFill>
              </a:rPr>
              <a:t>نظام اللجان :</a:t>
            </a:r>
          </a:p>
          <a:p>
            <a:pPr marL="0" lvl="1" algn="justLow"/>
            <a:r>
              <a:rPr lang="ar-SA" sz="15700" b="1" dirty="0" smtClean="0"/>
              <a:t>     </a:t>
            </a:r>
            <a:r>
              <a:rPr lang="ar-SA" sz="19200" b="1" dirty="0" smtClean="0">
                <a:solidFill>
                  <a:srgbClr val="002060"/>
                </a:solidFill>
              </a:rPr>
              <a:t>مع وجود لجنة عامة للتنسيق بين أعمال هذه اللجان حتى لا يتباطأ العمل وتقديم الخدمات في حينها.</a:t>
            </a:r>
            <a:endParaRPr lang="en-US" sz="15700" b="1" dirty="0" smtClean="0">
              <a:solidFill>
                <a:srgbClr val="002060"/>
              </a:solidFill>
            </a:endParaRPr>
          </a:p>
          <a:p>
            <a:pPr marL="0" lvl="1" algn="justLow"/>
            <a:endParaRPr lang="ar-SA" sz="12800" u="sng" dirty="0" smtClean="0">
              <a:solidFill>
                <a:srgbClr val="FF0000"/>
              </a:solidFill>
              <a:cs typeface="Simple Bold Jut Out" pitchFamily="2" charset="-78"/>
            </a:endParaRPr>
          </a:p>
          <a:p>
            <a:pPr marL="0" lvl="1" algn="justLow"/>
            <a:r>
              <a:rPr lang="ar-SA" sz="19200" u="sng" dirty="0" smtClean="0">
                <a:solidFill>
                  <a:srgbClr val="FF0000"/>
                </a:solidFill>
              </a:rPr>
              <a:t>ثانياً</a:t>
            </a:r>
            <a:r>
              <a:rPr lang="ar-SA" sz="19200" b="1" u="sng" dirty="0" smtClean="0"/>
              <a:t>: </a:t>
            </a:r>
            <a:r>
              <a:rPr lang="ar-SA" sz="19200" b="1" u="sng" dirty="0" smtClean="0">
                <a:solidFill>
                  <a:srgbClr val="00B050"/>
                </a:solidFill>
              </a:rPr>
              <a:t>نظام المجلس المصغر:</a:t>
            </a:r>
          </a:p>
          <a:p>
            <a:pPr marL="0" lvl="1" algn="justLow"/>
            <a:r>
              <a:rPr lang="ar-SA" sz="19200" b="1" dirty="0" smtClean="0">
                <a:solidFill>
                  <a:srgbClr val="002060"/>
                </a:solidFill>
              </a:rPr>
              <a:t>     مع ويشكله المجلس المحلي ليكون أداة تعمل على إدارة إدارات الإقليم لخدمة الجمهور. </a:t>
            </a:r>
            <a:endParaRPr lang="en-US" sz="19200" b="1" dirty="0" smtClean="0">
              <a:solidFill>
                <a:srgbClr val="002060"/>
              </a:solidFill>
            </a:endParaRPr>
          </a:p>
          <a:p>
            <a:pPr marL="0" lvl="1" algn="justLow"/>
            <a:endParaRPr lang="en-US" sz="19200" b="1" dirty="0" smtClean="0"/>
          </a:p>
          <a:p>
            <a:pPr marL="0" lvl="1" algn="justLow"/>
            <a:endParaRPr lang="en-US" sz="17600" b="1" dirty="0"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714356"/>
            <a:ext cx="8572560" cy="5857916"/>
          </a:xfrm>
        </p:spPr>
        <p:txBody>
          <a:bodyPr>
            <a:normAutofit fontScale="25000" lnSpcReduction="20000"/>
          </a:bodyPr>
          <a:lstStyle/>
          <a:p>
            <a:pPr algn="r"/>
            <a:r>
              <a:rPr lang="ar-SA" sz="21600" b="1" u="sng" dirty="0" smtClean="0">
                <a:solidFill>
                  <a:schemeClr val="accent6">
                    <a:lumMod val="75000"/>
                  </a:schemeClr>
                </a:solidFill>
              </a:rPr>
              <a:t>نظام المجلس المصغر:</a:t>
            </a:r>
            <a:endParaRPr lang="en-US" sz="21600" b="1" u="sng" dirty="0" smtClean="0">
              <a:solidFill>
                <a:schemeClr val="accent6">
                  <a:lumMod val="75000"/>
                </a:schemeClr>
              </a:solidFill>
            </a:endParaRPr>
          </a:p>
          <a:p>
            <a:pPr marL="0" lvl="1" algn="justLow"/>
            <a:endParaRPr lang="en-US" sz="19200" b="1" dirty="0" smtClean="0"/>
          </a:p>
          <a:p>
            <a:pPr marL="0" lvl="1" algn="justLow"/>
            <a:endParaRPr lang="en-US" sz="17600" b="1" dirty="0"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graphicFrame>
        <p:nvGraphicFramePr>
          <p:cNvPr id="4" name="جدول 3"/>
          <p:cNvGraphicFramePr>
            <a:graphicFrameLocks noGrp="1"/>
          </p:cNvGraphicFramePr>
          <p:nvPr/>
        </p:nvGraphicFramePr>
        <p:xfrm>
          <a:off x="1071538" y="1785926"/>
          <a:ext cx="7000924" cy="3870960"/>
        </p:xfrm>
        <a:graphic>
          <a:graphicData uri="http://schemas.openxmlformats.org/drawingml/2006/table">
            <a:tbl>
              <a:tblPr rtl="1" firstRow="1" bandRow="1">
                <a:tableStyleId>{21E4AEA4-8DFA-4A89-87EB-49C32662AFE0}</a:tableStyleId>
              </a:tblPr>
              <a:tblGrid>
                <a:gridCol w="7000924"/>
              </a:tblGrid>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3200" b="1" kern="1200" dirty="0" smtClean="0">
                          <a:solidFill>
                            <a:schemeClr val="lt1"/>
                          </a:solidFill>
                          <a:latin typeface="+mn-lt"/>
                          <a:ea typeface="+mn-ea"/>
                          <a:cs typeface="+mn-cs"/>
                        </a:rPr>
                        <a:t>يتكون المجلس المصغر بالانتخاب المباشر من الجمهور</a:t>
                      </a:r>
                      <a:endParaRPr lang="en-US" sz="3200" b="1" kern="1200" dirty="0" smtClean="0">
                        <a:solidFill>
                          <a:schemeClr val="lt1"/>
                        </a:solidFill>
                        <a:latin typeface="+mn-lt"/>
                        <a:ea typeface="+mn-ea"/>
                        <a:cs typeface="+mn-cs"/>
                      </a:endParaRPr>
                    </a:p>
                  </a:txBody>
                  <a:tcPr/>
                </a:tc>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3200" b="1" kern="1200" dirty="0" smtClean="0">
                          <a:solidFill>
                            <a:schemeClr val="tx2">
                              <a:lumMod val="60000"/>
                              <a:lumOff val="40000"/>
                            </a:schemeClr>
                          </a:solidFill>
                          <a:latin typeface="+mn-lt"/>
                          <a:ea typeface="+mn-ea"/>
                          <a:cs typeface="+mn-cs"/>
                        </a:rPr>
                        <a:t>قد توجد بعض اللجان بجانب</a:t>
                      </a:r>
                      <a:r>
                        <a:rPr lang="ar-SA" sz="3200" b="1" kern="1200" baseline="0" dirty="0" smtClean="0">
                          <a:solidFill>
                            <a:schemeClr val="tx2">
                              <a:lumMod val="60000"/>
                              <a:lumOff val="40000"/>
                            </a:schemeClr>
                          </a:solidFill>
                          <a:latin typeface="+mn-lt"/>
                          <a:ea typeface="+mn-ea"/>
                          <a:cs typeface="+mn-cs"/>
                        </a:rPr>
                        <a:t> المجلس المصغر.</a:t>
                      </a:r>
                      <a:r>
                        <a:rPr lang="ar-SA" sz="3200" b="1" kern="1200" dirty="0" smtClean="0">
                          <a:solidFill>
                            <a:schemeClr val="tx2">
                              <a:lumMod val="60000"/>
                              <a:lumOff val="40000"/>
                            </a:schemeClr>
                          </a:solidFill>
                          <a:latin typeface="+mn-lt"/>
                          <a:ea typeface="+mn-ea"/>
                          <a:cs typeface="+mn-cs"/>
                        </a:rPr>
                        <a:t> </a:t>
                      </a:r>
                      <a:endParaRPr lang="en-US" sz="3200" b="1" kern="1200" dirty="0" smtClean="0">
                        <a:solidFill>
                          <a:schemeClr val="tx2">
                            <a:lumMod val="60000"/>
                            <a:lumOff val="40000"/>
                          </a:schemeClr>
                        </a:solidFill>
                        <a:latin typeface="+mn-lt"/>
                        <a:ea typeface="+mn-ea"/>
                        <a:cs typeface="+mn-cs"/>
                      </a:endParaRPr>
                    </a:p>
                  </a:txBody>
                  <a:tcPr/>
                </a:tc>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3200" b="1" kern="1200" dirty="0" smtClean="0">
                          <a:solidFill>
                            <a:schemeClr val="bg2">
                              <a:lumMod val="50000"/>
                            </a:schemeClr>
                          </a:solidFill>
                          <a:latin typeface="+mn-lt"/>
                          <a:ea typeface="+mn-ea"/>
                          <a:cs typeface="+mn-cs"/>
                        </a:rPr>
                        <a:t>يشبه نظام مجلس الوزراء</a:t>
                      </a:r>
                      <a:endParaRPr lang="en-US" sz="3200" b="1" kern="1200" dirty="0" smtClean="0">
                        <a:solidFill>
                          <a:schemeClr val="bg2">
                            <a:lumMod val="50000"/>
                          </a:schemeClr>
                        </a:solidFill>
                        <a:latin typeface="+mn-lt"/>
                        <a:ea typeface="+mn-ea"/>
                        <a:cs typeface="+mn-cs"/>
                      </a:endParaRPr>
                    </a:p>
                  </a:txBody>
                  <a:tcPr/>
                </a:tc>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3200" b="1" kern="1200" dirty="0" smtClean="0">
                          <a:solidFill>
                            <a:schemeClr val="bg2">
                              <a:lumMod val="10000"/>
                            </a:schemeClr>
                          </a:solidFill>
                          <a:latin typeface="+mn-lt"/>
                          <a:ea typeface="+mn-ea"/>
                          <a:cs typeface="+mn-cs"/>
                        </a:rPr>
                        <a:t>يعاب عليه تركيز السلطة </a:t>
                      </a:r>
                      <a:endParaRPr lang="en-US" sz="3200" b="1" kern="1200" dirty="0" smtClean="0">
                        <a:solidFill>
                          <a:schemeClr val="bg2">
                            <a:lumMod val="10000"/>
                          </a:schemeClr>
                        </a:solidFill>
                        <a:latin typeface="+mn-lt"/>
                        <a:ea typeface="+mn-ea"/>
                        <a:cs typeface="+mn-cs"/>
                      </a:endParaRPr>
                    </a:p>
                  </a:txBody>
                  <a:tcPr/>
                </a:tc>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3200" b="1" kern="1200" dirty="0" smtClean="0">
                          <a:solidFill>
                            <a:schemeClr val="accent1">
                              <a:lumMod val="75000"/>
                            </a:schemeClr>
                          </a:solidFill>
                          <a:latin typeface="+mn-lt"/>
                          <a:ea typeface="+mn-ea"/>
                          <a:cs typeface="+mn-cs"/>
                        </a:rPr>
                        <a:t>قد يؤدي إلى إرهاقه وكثرة الحزازات الشخصية أو بزوغ الشللية .</a:t>
                      </a:r>
                      <a:endParaRPr lang="en-US" sz="3200" b="1" kern="1200" dirty="0" smtClean="0">
                        <a:solidFill>
                          <a:schemeClr val="accent1">
                            <a:lumMod val="75000"/>
                          </a:schemeClr>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428604"/>
            <a:ext cx="8572560" cy="6143668"/>
          </a:xfrm>
        </p:spPr>
        <p:txBody>
          <a:bodyPr>
            <a:normAutofit fontScale="25000" lnSpcReduction="20000"/>
          </a:bodyPr>
          <a:lstStyle/>
          <a:p>
            <a:pPr marL="0" lvl="1" algn="justLow"/>
            <a:r>
              <a:rPr lang="ar-SA" sz="17600" u="sng" dirty="0" smtClean="0">
                <a:solidFill>
                  <a:srgbClr val="FF0000"/>
                </a:solidFill>
              </a:rPr>
              <a:t>ثالثا</a:t>
            </a:r>
            <a:r>
              <a:rPr lang="ar-SA" sz="17600" b="1" u="sng" dirty="0" smtClean="0"/>
              <a:t>: </a:t>
            </a:r>
            <a:r>
              <a:rPr lang="ar-SA" sz="17600" b="1" u="sng" dirty="0" smtClean="0">
                <a:solidFill>
                  <a:srgbClr val="00B050"/>
                </a:solidFill>
              </a:rPr>
              <a:t>نظام العمدة أو المحافظ:</a:t>
            </a:r>
          </a:p>
          <a:p>
            <a:pPr algn="justLow"/>
            <a:r>
              <a:rPr lang="ar-SA" sz="19200" b="1" dirty="0" smtClean="0"/>
              <a:t>   </a:t>
            </a:r>
            <a:r>
              <a:rPr lang="ar-SA" sz="16000" b="1" dirty="0" smtClean="0">
                <a:solidFill>
                  <a:schemeClr val="accent1">
                    <a:lumMod val="75000"/>
                  </a:schemeClr>
                </a:solidFill>
              </a:rPr>
              <a:t>ويعني هذا النظام وجود رئيس تنفيذي يجمع ما بين الصفتين السياسية والتنفيذية ويكون رئيساً للمجلسين المحلي والتنفيذي وقد يكون منتخباً من قبل رئيس الدولة .</a:t>
            </a:r>
            <a:endParaRPr lang="en-US" sz="19200" b="1" dirty="0" smtClean="0">
              <a:solidFill>
                <a:schemeClr val="accent1">
                  <a:lumMod val="75000"/>
                </a:schemeClr>
              </a:solidFill>
            </a:endParaRPr>
          </a:p>
          <a:p>
            <a:pPr algn="r"/>
            <a:r>
              <a:rPr lang="ar-SA" sz="21600" b="1" u="sng" dirty="0" smtClean="0">
                <a:solidFill>
                  <a:schemeClr val="accent6">
                    <a:lumMod val="75000"/>
                  </a:schemeClr>
                </a:solidFill>
              </a:rPr>
              <a:t>مزايا نظام العمدة أو المحافظ :</a:t>
            </a:r>
            <a:endParaRPr lang="en-US" sz="21600" b="1" u="sng" dirty="0" smtClean="0">
              <a:solidFill>
                <a:schemeClr val="accent6">
                  <a:lumMod val="75000"/>
                </a:schemeClr>
              </a:solidFill>
            </a:endParaRPr>
          </a:p>
          <a:p>
            <a:pPr marL="0" lvl="1" algn="justLow"/>
            <a:endParaRPr lang="en-US" sz="19200" b="1" dirty="0" smtClean="0"/>
          </a:p>
          <a:p>
            <a:pPr marL="0" lvl="1" algn="justLow"/>
            <a:endParaRPr lang="en-US" sz="17600" b="1" dirty="0" smtClean="0"/>
          </a:p>
          <a:p>
            <a:pPr marL="0" lvl="1" algn="justLow"/>
            <a:endParaRPr lang="en-US" sz="17600" dirty="0" smtClean="0"/>
          </a:p>
          <a:p>
            <a:pPr algn="r"/>
            <a:endParaRPr lang="ar-SA" sz="11200" b="1" dirty="0" smtClean="0"/>
          </a:p>
          <a:p>
            <a:pPr algn="r"/>
            <a:endParaRPr lang="en-US" sz="14400" b="1" dirty="0" smtClean="0"/>
          </a:p>
          <a:p>
            <a:pPr lvl="0" algn="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graphicFrame>
        <p:nvGraphicFramePr>
          <p:cNvPr id="4" name="جدول 3"/>
          <p:cNvGraphicFramePr>
            <a:graphicFrameLocks noGrp="1"/>
          </p:cNvGraphicFramePr>
          <p:nvPr/>
        </p:nvGraphicFramePr>
        <p:xfrm>
          <a:off x="2928926" y="4143380"/>
          <a:ext cx="4214842" cy="2103120"/>
        </p:xfrm>
        <a:graphic>
          <a:graphicData uri="http://schemas.openxmlformats.org/drawingml/2006/table">
            <a:tbl>
              <a:tblPr rtl="1" firstRow="1" bandRow="1">
                <a:tableStyleId>{21E4AEA4-8DFA-4A89-87EB-49C32662AFE0}</a:tableStyleId>
              </a:tblPr>
              <a:tblGrid>
                <a:gridCol w="4214842"/>
              </a:tblGrid>
              <a:tr h="37221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4000" b="1" kern="1200" dirty="0" smtClean="0">
                          <a:solidFill>
                            <a:schemeClr val="lt1"/>
                          </a:solidFill>
                          <a:latin typeface="+mn-lt"/>
                          <a:ea typeface="+mn-ea"/>
                          <a:cs typeface="+mn-cs"/>
                        </a:rPr>
                        <a:t>يتميز</a:t>
                      </a:r>
                      <a:r>
                        <a:rPr lang="ar-SA" sz="4000" b="1" kern="1200" baseline="0" dirty="0" smtClean="0">
                          <a:solidFill>
                            <a:schemeClr val="lt1"/>
                          </a:solidFill>
                          <a:latin typeface="+mn-lt"/>
                          <a:ea typeface="+mn-ea"/>
                          <a:cs typeface="+mn-cs"/>
                        </a:rPr>
                        <a:t> </a:t>
                      </a:r>
                      <a:r>
                        <a:rPr lang="ar-SA" sz="4000" b="1" kern="1200" dirty="0" smtClean="0">
                          <a:solidFill>
                            <a:schemeClr val="lt1"/>
                          </a:solidFill>
                          <a:latin typeface="+mn-lt"/>
                          <a:ea typeface="+mn-ea"/>
                          <a:cs typeface="+mn-cs"/>
                        </a:rPr>
                        <a:t>بدينامكية التعبير</a:t>
                      </a:r>
                      <a:endParaRPr lang="en-US" sz="5400" b="1" kern="1200" dirty="0" smtClean="0">
                        <a:solidFill>
                          <a:schemeClr val="lt1"/>
                        </a:solidFill>
                        <a:latin typeface="+mn-lt"/>
                        <a:ea typeface="+mn-ea"/>
                        <a:cs typeface="+mn-cs"/>
                      </a:endParaRPr>
                    </a:p>
                  </a:txBody>
                  <a:tcPr/>
                </a:tc>
              </a:tr>
              <a:tr h="37221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4000" kern="1200" dirty="0" smtClean="0">
                          <a:solidFill>
                            <a:schemeClr val="dk1"/>
                          </a:solidFill>
                          <a:latin typeface="+mn-lt"/>
                          <a:ea typeface="+mn-ea"/>
                          <a:cs typeface="+mn-cs"/>
                        </a:rPr>
                        <a:t>سرعة اتخاذ القرارات</a:t>
                      </a:r>
                      <a:endParaRPr lang="en-US" sz="5400" kern="1200" dirty="0" smtClean="0">
                        <a:solidFill>
                          <a:schemeClr val="dk1"/>
                        </a:solidFill>
                        <a:latin typeface="+mn-lt"/>
                        <a:ea typeface="+mn-ea"/>
                        <a:cs typeface="+mn-cs"/>
                      </a:endParaRPr>
                    </a:p>
                  </a:txBody>
                  <a:tcPr/>
                </a:tc>
              </a:tr>
              <a:tr h="37221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4000" kern="1200" dirty="0" smtClean="0">
                          <a:solidFill>
                            <a:schemeClr val="dk1"/>
                          </a:solidFill>
                          <a:latin typeface="+mn-lt"/>
                          <a:ea typeface="+mn-ea"/>
                          <a:cs typeface="+mn-cs"/>
                        </a:rPr>
                        <a:t>ضمان وحدة السياسات </a:t>
                      </a:r>
                      <a:endParaRPr lang="en-US" sz="5400" kern="120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285728"/>
            <a:ext cx="8572560" cy="6286544"/>
          </a:xfrm>
        </p:spPr>
        <p:txBody>
          <a:bodyPr>
            <a:normAutofit fontScale="25000" lnSpcReduction="20000"/>
          </a:bodyPr>
          <a:lstStyle/>
          <a:p>
            <a:pPr marL="0" lvl="1" algn="justLow"/>
            <a:r>
              <a:rPr lang="ar-SA" sz="16000" u="sng" dirty="0" smtClean="0">
                <a:solidFill>
                  <a:srgbClr val="FF0000"/>
                </a:solidFill>
              </a:rPr>
              <a:t>رابعاً</a:t>
            </a:r>
            <a:r>
              <a:rPr lang="ar-SA" sz="16000" b="1" u="sng" dirty="0" smtClean="0"/>
              <a:t>: </a:t>
            </a:r>
            <a:r>
              <a:rPr lang="ar-SA" sz="16000" b="1" u="sng" dirty="0" smtClean="0">
                <a:solidFill>
                  <a:srgbClr val="00B050"/>
                </a:solidFill>
              </a:rPr>
              <a:t>نظام مدير المدينة:</a:t>
            </a:r>
          </a:p>
          <a:p>
            <a:pPr algn="justLow"/>
            <a:r>
              <a:rPr lang="ar-SA" sz="17600" b="1" dirty="0" smtClean="0"/>
              <a:t>    </a:t>
            </a:r>
            <a:r>
              <a:rPr lang="ar-SA" sz="16000" b="1" dirty="0" smtClean="0">
                <a:solidFill>
                  <a:schemeClr val="accent1">
                    <a:lumMod val="75000"/>
                  </a:schemeClr>
                </a:solidFill>
              </a:rPr>
              <a:t>وهو يصبح – بعد اختيار المجلس المحلي له – رئيساً لفريق يضم رؤساء أقسام وإدارات الوحدات المحلية ، وهو همزة الوصل ما بينهم وبين المجلس المحلي</a:t>
            </a:r>
          </a:p>
          <a:p>
            <a:pPr algn="r"/>
            <a:r>
              <a:rPr lang="ar-SA" sz="21600" b="1" u="sng" dirty="0" smtClean="0">
                <a:solidFill>
                  <a:schemeClr val="accent6">
                    <a:lumMod val="75000"/>
                  </a:schemeClr>
                </a:solidFill>
              </a:rPr>
              <a:t>نظام مدير المدينة :</a:t>
            </a:r>
            <a:endParaRPr lang="en-US" sz="21600" b="1" u="sng" dirty="0" smtClean="0">
              <a:solidFill>
                <a:schemeClr val="accent6">
                  <a:lumMod val="75000"/>
                </a:schemeClr>
              </a:solidFill>
            </a:endParaRPr>
          </a:p>
          <a:p>
            <a:pPr marL="0" lvl="1" algn="justLow"/>
            <a:endParaRPr lang="en-US" sz="19200" b="1" dirty="0" smtClean="0"/>
          </a:p>
          <a:p>
            <a:pPr marL="0" lvl="1" algn="justLow"/>
            <a:endParaRPr lang="en-US" sz="17600" b="1" dirty="0" smtClean="0"/>
          </a:p>
          <a:p>
            <a:pPr marL="0" lvl="1" algn="justLow"/>
            <a:endParaRPr lang="en-US" sz="17600" dirty="0" smtClean="0"/>
          </a:p>
          <a:p>
            <a:pPr algn="r"/>
            <a:endParaRPr lang="ar-SA" sz="11200" b="1" dirty="0" smtClean="0"/>
          </a:p>
          <a:p>
            <a:pPr algn="r"/>
            <a:endParaRPr lang="en-US" sz="14400" b="1" dirty="0" smtClean="0"/>
          </a:p>
          <a:p>
            <a:pPr lvl="0" algn="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graphicFrame>
        <p:nvGraphicFramePr>
          <p:cNvPr id="4" name="جدول 3"/>
          <p:cNvGraphicFramePr>
            <a:graphicFrameLocks noGrp="1"/>
          </p:cNvGraphicFramePr>
          <p:nvPr/>
        </p:nvGraphicFramePr>
        <p:xfrm>
          <a:off x="500034" y="3886216"/>
          <a:ext cx="8001056" cy="1828800"/>
        </p:xfrm>
        <a:graphic>
          <a:graphicData uri="http://schemas.openxmlformats.org/drawingml/2006/table">
            <a:tbl>
              <a:tblPr rtl="1" firstRow="1" bandRow="1">
                <a:tableStyleId>{21E4AEA4-8DFA-4A89-87EB-49C32662AFE0}</a:tableStyleId>
              </a:tblPr>
              <a:tblGrid>
                <a:gridCol w="8001056"/>
              </a:tblGrid>
              <a:tr h="620122">
                <a:tc>
                  <a:txBody>
                    <a:bodyPr/>
                    <a:lstStyle/>
                    <a:p>
                      <a:pPr rtl="1"/>
                      <a:r>
                        <a:rPr lang="ar-SA" sz="3600" b="1" kern="1200" dirty="0" smtClean="0">
                          <a:solidFill>
                            <a:schemeClr val="bg1"/>
                          </a:solidFill>
                          <a:latin typeface="+mn-lt"/>
                          <a:ea typeface="+mn-ea"/>
                          <a:cs typeface="+mn-cs"/>
                        </a:rPr>
                        <a:t>يغلب على عمله الطابع الفني</a:t>
                      </a:r>
                      <a:endParaRPr lang="en-US" sz="3600" b="1" kern="1200" dirty="0">
                        <a:solidFill>
                          <a:schemeClr val="bg1"/>
                        </a:solidFill>
                        <a:latin typeface="+mn-lt"/>
                        <a:ea typeface="+mn-ea"/>
                        <a:cs typeface="+mn-cs"/>
                      </a:endParaRPr>
                    </a:p>
                  </a:txBody>
                  <a:tcPr/>
                </a:tc>
              </a:tr>
              <a:tr h="1165828">
                <a:tc>
                  <a:txBody>
                    <a:bodyPr/>
                    <a:lstStyle/>
                    <a:p>
                      <a:pPr rtl="1"/>
                      <a:r>
                        <a:rPr lang="ar-SA" sz="3600" b="1" kern="1200" dirty="0" smtClean="0">
                          <a:solidFill>
                            <a:schemeClr val="dk1"/>
                          </a:solidFill>
                          <a:latin typeface="+mn-lt"/>
                          <a:ea typeface="+mn-ea"/>
                          <a:cs typeface="+mn-cs"/>
                        </a:rPr>
                        <a:t>يعاب عليه عدم إكساب أعضاء المجلس المحلي الخبرات الإدارية. </a:t>
                      </a:r>
                      <a:endParaRPr lang="en-US" sz="3600" b="1" kern="1200" dirty="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428604"/>
            <a:ext cx="8572560" cy="6143668"/>
          </a:xfrm>
        </p:spPr>
        <p:txBody>
          <a:bodyPr>
            <a:normAutofit fontScale="25000" lnSpcReduction="20000"/>
          </a:bodyPr>
          <a:lstStyle/>
          <a:p>
            <a:pPr algn="r"/>
            <a:r>
              <a:rPr lang="ar-SA" sz="21600" b="1" u="sng" dirty="0" smtClean="0">
                <a:solidFill>
                  <a:schemeClr val="accent6">
                    <a:lumMod val="75000"/>
                  </a:schemeClr>
                </a:solidFill>
              </a:rPr>
              <a:t>العاملون في الإدارة المحلية:</a:t>
            </a:r>
            <a:endParaRPr lang="en-US" sz="21600" b="1" u="sng" dirty="0" smtClean="0">
              <a:solidFill>
                <a:schemeClr val="accent6">
                  <a:lumMod val="75000"/>
                </a:schemeClr>
              </a:solidFill>
            </a:endParaRPr>
          </a:p>
          <a:p>
            <a:pPr algn="justLow"/>
            <a:r>
              <a:rPr lang="ar-SA" sz="21600" b="1" dirty="0" smtClean="0"/>
              <a:t>   </a:t>
            </a:r>
            <a:r>
              <a:rPr lang="ar-SA" sz="21600" b="1" dirty="0" smtClean="0">
                <a:solidFill>
                  <a:schemeClr val="tx2">
                    <a:lumMod val="60000"/>
                    <a:lumOff val="40000"/>
                  </a:schemeClr>
                </a:solidFill>
              </a:rPr>
              <a:t>تحتاج الأجهزة المحلية إلى كوادر مؤهلة لتنفيذ وظائف وأهداف الحكم المحلي؛ وإلا فقدت جدواها وخسرت ثقة الناس فيها، ويبدو أن هذه الصفة السلبية في الدول النامية. وتوجد ثلاثة أنواع العاملين في الإدارة المحلية: </a:t>
            </a:r>
            <a:endParaRPr lang="en-US" sz="21600" b="1" dirty="0" smtClean="0">
              <a:solidFill>
                <a:schemeClr val="tx2">
                  <a:lumMod val="60000"/>
                  <a:lumOff val="40000"/>
                </a:schemeClr>
              </a:solidFill>
            </a:endParaRPr>
          </a:p>
          <a:p>
            <a:pPr algn="justLow"/>
            <a:endParaRPr lang="en-US" sz="21600" b="1" dirty="0" smtClean="0"/>
          </a:p>
          <a:p>
            <a:pPr marL="0" lvl="1" algn="justLow"/>
            <a:endParaRPr lang="en-US" sz="14400" b="1" dirty="0" smtClean="0"/>
          </a:p>
          <a:p>
            <a:pPr marL="0" lvl="1" algn="justLow"/>
            <a:endParaRPr lang="en-US" sz="17600" b="1" dirty="0"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71480"/>
            <a:ext cx="8572560" cy="5929354"/>
          </a:xfrm>
        </p:spPr>
        <p:txBody>
          <a:bodyPr>
            <a:normAutofit/>
          </a:bodyPr>
          <a:lstStyle/>
          <a:p>
            <a:pPr marL="0" lvl="1" algn="justLow"/>
            <a:r>
              <a:rPr lang="ar-SA" sz="4400" u="sng" dirty="0" smtClean="0">
                <a:solidFill>
                  <a:srgbClr val="FF0000"/>
                </a:solidFill>
              </a:rPr>
              <a:t>أولاً</a:t>
            </a:r>
            <a:r>
              <a:rPr lang="ar-SA" sz="4400" b="1" u="sng" dirty="0" smtClean="0">
                <a:solidFill>
                  <a:srgbClr val="FF0000"/>
                </a:solidFill>
              </a:rPr>
              <a:t>: </a:t>
            </a:r>
            <a:r>
              <a:rPr lang="ar-SA" sz="4400" b="1" u="sng" dirty="0" smtClean="0"/>
              <a:t>نظام الخدمة المحلية المنفصل :</a:t>
            </a:r>
          </a:p>
          <a:p>
            <a:pPr algn="justLow"/>
            <a:r>
              <a:rPr lang="ar-SA" sz="4000" b="1" dirty="0" smtClean="0"/>
              <a:t>   </a:t>
            </a:r>
            <a:r>
              <a:rPr lang="ar-SA" sz="4000" b="1" dirty="0" smtClean="0">
                <a:solidFill>
                  <a:schemeClr val="tx2">
                    <a:lumMod val="60000"/>
                    <a:lumOff val="40000"/>
                  </a:schemeClr>
                </a:solidFill>
              </a:rPr>
              <a:t>وهو أن تكون صلاحيات التعيين والنقل واندب والفصل وشؤون الموظفين بيد كل وحدة محلية دون تدخل من الحكومة المركزية. </a:t>
            </a:r>
            <a:endParaRPr lang="en-US" sz="4000" b="1" dirty="0" smtClean="0">
              <a:solidFill>
                <a:schemeClr val="tx2">
                  <a:lumMod val="60000"/>
                  <a:lumOff val="40000"/>
                </a:schemeClr>
              </a:solidFill>
            </a:endParaRPr>
          </a:p>
        </p:txBody>
      </p:sp>
      <p:graphicFrame>
        <p:nvGraphicFramePr>
          <p:cNvPr id="4" name="جدول 3"/>
          <p:cNvGraphicFramePr>
            <a:graphicFrameLocks noGrp="1"/>
          </p:cNvGraphicFramePr>
          <p:nvPr/>
        </p:nvGraphicFramePr>
        <p:xfrm>
          <a:off x="500034" y="3357562"/>
          <a:ext cx="8143932" cy="2754348"/>
        </p:xfrm>
        <a:graphic>
          <a:graphicData uri="http://schemas.openxmlformats.org/drawingml/2006/table">
            <a:tbl>
              <a:tblPr rtl="1" firstRow="1" bandRow="1">
                <a:tableStyleId>{00A15C55-8517-42AA-B614-E9B94910E393}</a:tableStyleId>
              </a:tblPr>
              <a:tblGrid>
                <a:gridCol w="4071966"/>
                <a:gridCol w="4071966"/>
              </a:tblGrid>
              <a:tr h="583770">
                <a:tc>
                  <a:txBody>
                    <a:bodyPr/>
                    <a:lstStyle/>
                    <a:p>
                      <a:pPr algn="ctr" rtl="1"/>
                      <a:r>
                        <a:rPr lang="ar-SA" sz="3600" dirty="0" smtClean="0">
                          <a:cs typeface="PT Bold Heading" pitchFamily="2" charset="-78"/>
                        </a:rPr>
                        <a:t>  المزايا</a:t>
                      </a:r>
                      <a:endParaRPr lang="ar-SA" sz="3600" dirty="0">
                        <a:cs typeface="PT Bold Heading" pitchFamily="2" charset="-78"/>
                      </a:endParaRPr>
                    </a:p>
                  </a:txBody>
                  <a:tcPr/>
                </a:tc>
                <a:tc>
                  <a:txBody>
                    <a:bodyPr/>
                    <a:lstStyle/>
                    <a:p>
                      <a:pPr algn="ctr" rtl="1"/>
                      <a:r>
                        <a:rPr lang="ar-SA" sz="3600" dirty="0" smtClean="0">
                          <a:cs typeface="PT Bold Heading" pitchFamily="2" charset="-78"/>
                        </a:rPr>
                        <a:t>العيوب</a:t>
                      </a:r>
                      <a:endParaRPr lang="ar-SA" sz="3600" dirty="0">
                        <a:cs typeface="PT Bold Heading" pitchFamily="2" charset="-78"/>
                      </a:endParaRPr>
                    </a:p>
                  </a:txBody>
                  <a:tcPr/>
                </a:tc>
              </a:tr>
              <a:tr h="583770">
                <a:tc>
                  <a:txBody>
                    <a:bodyPr/>
                    <a:lstStyle/>
                    <a:p>
                      <a:pPr rtl="1"/>
                      <a:r>
                        <a:rPr lang="ar-SA" sz="3600" b="1" kern="1200" dirty="0" smtClean="0">
                          <a:solidFill>
                            <a:schemeClr val="dk1"/>
                          </a:solidFill>
                          <a:latin typeface="+mn-lt"/>
                          <a:ea typeface="+mn-ea"/>
                          <a:cs typeface="+mn-cs"/>
                        </a:rPr>
                        <a:t>بتدعيم الاستقلال المحلي </a:t>
                      </a:r>
                      <a:endParaRPr lang="ar-SA" sz="3600" b="1" dirty="0"/>
                    </a:p>
                  </a:txBody>
                  <a:tcPr/>
                </a:tc>
                <a:tc>
                  <a:txBody>
                    <a:bodyPr/>
                    <a:lstStyle/>
                    <a:p>
                      <a:pPr rtl="1"/>
                      <a:r>
                        <a:rPr lang="ar-SA" sz="3600" b="1" kern="1200" dirty="0" smtClean="0">
                          <a:solidFill>
                            <a:schemeClr val="dk1"/>
                          </a:solidFill>
                          <a:latin typeface="+mn-lt"/>
                          <a:ea typeface="+mn-ea"/>
                          <a:cs typeface="+mn-cs"/>
                        </a:rPr>
                        <a:t>ضيق فرص التعرف </a:t>
                      </a:r>
                      <a:endParaRPr lang="ar-SA" sz="3600" b="1" dirty="0"/>
                    </a:p>
                  </a:txBody>
                  <a:tcPr/>
                </a:tc>
              </a:tr>
              <a:tr h="583770">
                <a:tc>
                  <a:txBody>
                    <a:bodyPr/>
                    <a:lstStyle/>
                    <a:p>
                      <a:pPr rtl="1"/>
                      <a:r>
                        <a:rPr lang="ar-SA" sz="3600" b="1" kern="1200" dirty="0" smtClean="0">
                          <a:solidFill>
                            <a:schemeClr val="dk1"/>
                          </a:solidFill>
                          <a:latin typeface="+mn-lt"/>
                          <a:ea typeface="+mn-ea"/>
                          <a:cs typeface="+mn-cs"/>
                        </a:rPr>
                        <a:t>تشجيع العمالة المحلية </a:t>
                      </a:r>
                      <a:endParaRPr lang="ar-SA" sz="3600" b="1" dirty="0"/>
                    </a:p>
                  </a:txBody>
                  <a:tcPr/>
                </a:tc>
                <a:tc>
                  <a:txBody>
                    <a:bodyPr/>
                    <a:lstStyle/>
                    <a:p>
                      <a:pPr rtl="1"/>
                      <a:r>
                        <a:rPr lang="ar-SA" sz="3600" b="1" kern="1200" dirty="0" smtClean="0">
                          <a:solidFill>
                            <a:schemeClr val="dk1"/>
                          </a:solidFill>
                          <a:latin typeface="+mn-lt"/>
                          <a:ea typeface="+mn-ea"/>
                          <a:cs typeface="+mn-cs"/>
                        </a:rPr>
                        <a:t>عدم القدرة المالية</a:t>
                      </a:r>
                      <a:endParaRPr lang="ar-SA" sz="3600" b="1" dirty="0"/>
                    </a:p>
                  </a:txBody>
                  <a:tcPr/>
                </a:tc>
              </a:tr>
              <a:tr h="834108">
                <a:tc>
                  <a:txBody>
                    <a:bodyPr/>
                    <a:lstStyle/>
                    <a:p>
                      <a:pPr rtl="1"/>
                      <a:r>
                        <a:rPr lang="ar-SA" sz="3600" b="1" kern="1200" dirty="0" smtClean="0">
                          <a:solidFill>
                            <a:schemeClr val="dk1"/>
                          </a:solidFill>
                          <a:latin typeface="+mn-lt"/>
                          <a:ea typeface="+mn-ea"/>
                          <a:cs typeface="+mn-cs"/>
                        </a:rPr>
                        <a:t>ضمان ولاء الموظفين </a:t>
                      </a:r>
                      <a:endParaRPr lang="ar-SA" sz="3600" b="1" dirty="0"/>
                    </a:p>
                  </a:txBody>
                  <a:tcPr/>
                </a:tc>
                <a:tc>
                  <a:txBody>
                    <a:bodyPr/>
                    <a:lstStyle/>
                    <a:p>
                      <a:pPr rtl="1"/>
                      <a:r>
                        <a:rPr lang="ar-SA" sz="3600" b="1" kern="1200" dirty="0" smtClean="0">
                          <a:solidFill>
                            <a:schemeClr val="dk1"/>
                          </a:solidFill>
                          <a:latin typeface="+mn-lt"/>
                          <a:ea typeface="+mn-ea"/>
                          <a:cs typeface="+mn-cs"/>
                        </a:rPr>
                        <a:t>قد يخضع للضغوط المحلية</a:t>
                      </a:r>
                      <a:endParaRPr lang="ar-SA" sz="3600" b="1" dirty="0"/>
                    </a:p>
                  </a:txBody>
                  <a:tcPr/>
                </a:tc>
              </a:tr>
            </a:tbl>
          </a:graphicData>
        </a:graphic>
      </p:graphicFrame>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428604"/>
            <a:ext cx="8572560" cy="6143668"/>
          </a:xfrm>
        </p:spPr>
        <p:txBody>
          <a:bodyPr>
            <a:normAutofit fontScale="25000" lnSpcReduction="20000"/>
          </a:bodyPr>
          <a:lstStyle/>
          <a:p>
            <a:pPr marL="0" lvl="1" algn="justLow"/>
            <a:r>
              <a:rPr lang="ar-SA" sz="17600" u="sng" dirty="0" smtClean="0">
                <a:solidFill>
                  <a:srgbClr val="FF0000"/>
                </a:solidFill>
              </a:rPr>
              <a:t>ثانياً</a:t>
            </a:r>
            <a:r>
              <a:rPr lang="ar-SA" sz="17600" u="sng" dirty="0" smtClean="0">
                <a:solidFill>
                  <a:srgbClr val="FF0000"/>
                </a:solidFill>
                <a:cs typeface="Simple Bold Jut Out" pitchFamily="2" charset="-78"/>
              </a:rPr>
              <a:t>: </a:t>
            </a:r>
            <a:r>
              <a:rPr lang="ar-SA" sz="17600" b="1" u="sng" dirty="0" smtClean="0"/>
              <a:t>نظام الخدمة المحلية الموحد:</a:t>
            </a:r>
          </a:p>
          <a:p>
            <a:pPr algn="justLow"/>
            <a:r>
              <a:rPr lang="ar-SA" sz="9600" b="1" dirty="0" smtClean="0"/>
              <a:t>   </a:t>
            </a:r>
            <a:r>
              <a:rPr lang="ar-SA" sz="17600" b="1" dirty="0" smtClean="0">
                <a:solidFill>
                  <a:schemeClr val="tx2">
                    <a:lumMod val="60000"/>
                    <a:lumOff val="40000"/>
                  </a:schemeClr>
                </a:solidFill>
              </a:rPr>
              <a:t>وفي هذا النظام يسري على الوحدات المحلية في جميع أقاليم الدولة نظام خدمة مدنية واحدة مختلف عن النظام المركزي </a:t>
            </a:r>
            <a:endParaRPr lang="en-US" sz="16000" b="1" dirty="0" smtClean="0">
              <a:solidFill>
                <a:schemeClr val="tx2">
                  <a:lumMod val="60000"/>
                  <a:lumOff val="40000"/>
                </a:schemeClr>
              </a:solidFill>
            </a:endParaRPr>
          </a:p>
          <a:p>
            <a:pPr marL="0" lvl="1" algn="justLow"/>
            <a:endParaRPr lang="en-US" sz="17600" b="1" dirty="0" smtClean="0"/>
          </a:p>
          <a:p>
            <a:pPr marL="0" lvl="1" algn="justLow"/>
            <a:endParaRPr lang="en-US" sz="17600" dirty="0" smtClean="0"/>
          </a:p>
          <a:p>
            <a:pPr algn="r"/>
            <a:endParaRPr lang="ar-SA" sz="11200" b="1" dirty="0" smtClean="0"/>
          </a:p>
          <a:p>
            <a:pPr algn="r"/>
            <a:endParaRPr lang="en-US" sz="14400" b="1" dirty="0" smtClean="0"/>
          </a:p>
          <a:p>
            <a:pPr lvl="0" algn="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graphicFrame>
        <p:nvGraphicFramePr>
          <p:cNvPr id="4" name="جدول 3"/>
          <p:cNvGraphicFramePr>
            <a:graphicFrameLocks noGrp="1"/>
          </p:cNvGraphicFramePr>
          <p:nvPr/>
        </p:nvGraphicFramePr>
        <p:xfrm>
          <a:off x="500034" y="3357562"/>
          <a:ext cx="8143932" cy="2468880"/>
        </p:xfrm>
        <a:graphic>
          <a:graphicData uri="http://schemas.openxmlformats.org/drawingml/2006/table">
            <a:tbl>
              <a:tblPr rtl="1" firstRow="1" bandRow="1">
                <a:tableStyleId>{00A15C55-8517-42AA-B614-E9B94910E393}</a:tableStyleId>
              </a:tblPr>
              <a:tblGrid>
                <a:gridCol w="4071966"/>
                <a:gridCol w="4071966"/>
              </a:tblGrid>
              <a:tr h="583770">
                <a:tc>
                  <a:txBody>
                    <a:bodyPr/>
                    <a:lstStyle/>
                    <a:p>
                      <a:pPr algn="ctr" rtl="1"/>
                      <a:r>
                        <a:rPr lang="ar-SA" sz="3600" dirty="0" smtClean="0">
                          <a:cs typeface="PT Bold Heading" pitchFamily="2" charset="-78"/>
                        </a:rPr>
                        <a:t>  المزايا</a:t>
                      </a:r>
                      <a:endParaRPr lang="ar-SA" sz="3600" dirty="0">
                        <a:cs typeface="PT Bold Heading" pitchFamily="2" charset="-78"/>
                      </a:endParaRPr>
                    </a:p>
                  </a:txBody>
                  <a:tcPr/>
                </a:tc>
                <a:tc>
                  <a:txBody>
                    <a:bodyPr/>
                    <a:lstStyle/>
                    <a:p>
                      <a:pPr algn="ctr" rtl="1"/>
                      <a:r>
                        <a:rPr lang="ar-SA" sz="3600" dirty="0" smtClean="0">
                          <a:cs typeface="PT Bold Heading" pitchFamily="2" charset="-78"/>
                        </a:rPr>
                        <a:t>العيوب</a:t>
                      </a:r>
                      <a:endParaRPr lang="ar-SA" sz="3600" dirty="0">
                        <a:cs typeface="PT Bold Heading" pitchFamily="2" charset="-78"/>
                      </a:endParaRPr>
                    </a:p>
                  </a:txBody>
                  <a:tcPr/>
                </a:tc>
              </a:tr>
              <a:tr h="583770">
                <a:tc>
                  <a:txBody>
                    <a:bodyPr/>
                    <a:lstStyle/>
                    <a:p>
                      <a:pPr marL="0" algn="r" defTabSz="914400" rtl="1" eaLnBrk="1" latinLnBrk="0" hangingPunct="1"/>
                      <a:r>
                        <a:rPr lang="ar-SA" sz="3600" b="1" kern="1200" dirty="0" smtClean="0">
                          <a:solidFill>
                            <a:schemeClr val="dk1"/>
                          </a:solidFill>
                          <a:latin typeface="+mn-lt"/>
                          <a:ea typeface="+mn-ea"/>
                          <a:cs typeface="+mn-cs"/>
                        </a:rPr>
                        <a:t>جذب الكفاءات العلم</a:t>
                      </a:r>
                    </a:p>
                  </a:txBody>
                  <a:tcPr/>
                </a:tc>
                <a:tc>
                  <a:txBody>
                    <a:bodyPr/>
                    <a:lstStyle/>
                    <a:p>
                      <a:pPr marL="0" algn="r" defTabSz="914400" rtl="1" eaLnBrk="1" latinLnBrk="0" hangingPunct="1"/>
                      <a:r>
                        <a:rPr lang="ar-SA" sz="3600" b="1" kern="1200" dirty="0" smtClean="0">
                          <a:solidFill>
                            <a:schemeClr val="dk1"/>
                          </a:solidFill>
                          <a:latin typeface="+mn-lt"/>
                          <a:ea typeface="+mn-ea"/>
                          <a:cs typeface="+mn-cs"/>
                        </a:rPr>
                        <a:t>ضعف الرقابة المحلية</a:t>
                      </a:r>
                    </a:p>
                  </a:txBody>
                  <a:tcPr/>
                </a:tc>
              </a:tr>
              <a:tr h="583770">
                <a:tc>
                  <a:txBody>
                    <a:bodyPr/>
                    <a:lstStyle/>
                    <a:p>
                      <a:pPr marL="0" algn="r" defTabSz="914400" rtl="1" eaLnBrk="1" latinLnBrk="0" hangingPunct="1"/>
                      <a:r>
                        <a:rPr lang="ar-SA" sz="3600" b="1" kern="1200" dirty="0" smtClean="0">
                          <a:solidFill>
                            <a:schemeClr val="dk1"/>
                          </a:solidFill>
                          <a:latin typeface="+mn-lt"/>
                          <a:ea typeface="+mn-ea"/>
                          <a:cs typeface="+mn-cs"/>
                        </a:rPr>
                        <a:t>إيجاد نوع من الرقابة المركزية </a:t>
                      </a:r>
                    </a:p>
                  </a:txBody>
                  <a:tcPr/>
                </a:tc>
                <a:tc>
                  <a:txBody>
                    <a:bodyPr/>
                    <a:lstStyle/>
                    <a:p>
                      <a:pPr marL="0" algn="r" defTabSz="914400" rtl="1" eaLnBrk="1" latinLnBrk="0" hangingPunct="1"/>
                      <a:r>
                        <a:rPr lang="ar-SA" sz="3600" b="1" kern="1200" dirty="0" smtClean="0">
                          <a:solidFill>
                            <a:schemeClr val="dk1"/>
                          </a:solidFill>
                          <a:latin typeface="+mn-lt"/>
                          <a:ea typeface="+mn-ea"/>
                          <a:cs typeface="+mn-cs"/>
                        </a:rPr>
                        <a:t>قد يطبق على العاملين.</a:t>
                      </a:r>
                      <a:endParaRPr lang="en-US" sz="3600" b="1" kern="1200" dirty="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357166"/>
            <a:ext cx="8572560" cy="6215106"/>
          </a:xfrm>
        </p:spPr>
        <p:txBody>
          <a:bodyPr>
            <a:normAutofit fontScale="25000" lnSpcReduction="20000"/>
          </a:bodyPr>
          <a:lstStyle/>
          <a:p>
            <a:pPr marL="0" lvl="1" algn="justLow"/>
            <a:r>
              <a:rPr lang="ar-SA" sz="17600" u="sng" dirty="0" smtClean="0">
                <a:solidFill>
                  <a:srgbClr val="FF0000"/>
                </a:solidFill>
              </a:rPr>
              <a:t>ثالثاً</a:t>
            </a:r>
            <a:r>
              <a:rPr lang="ar-SA" sz="17600" b="1" u="sng" dirty="0" smtClean="0">
                <a:solidFill>
                  <a:srgbClr val="FF0000"/>
                </a:solidFill>
              </a:rPr>
              <a:t>: </a:t>
            </a:r>
            <a:r>
              <a:rPr lang="ar-SA" sz="17600" b="1" u="sng" dirty="0" smtClean="0"/>
              <a:t>نظام الخدمة المتكامل:</a:t>
            </a:r>
          </a:p>
          <a:p>
            <a:pPr algn="justLow"/>
            <a:r>
              <a:rPr lang="ar-SA" sz="14400" b="1" dirty="0" smtClean="0"/>
              <a:t>   </a:t>
            </a:r>
            <a:r>
              <a:rPr lang="ar-SA" sz="17600" b="1" dirty="0" smtClean="0">
                <a:solidFill>
                  <a:schemeClr val="tx2">
                    <a:lumMod val="60000"/>
                    <a:lumOff val="40000"/>
                  </a:schemeClr>
                </a:solidFill>
              </a:rPr>
              <a:t>في ظل هذا النظام يعتبر العاملة في الوحدات المحلية وفي الحكومة المركزية أجزاء في نظام واحدة مما يسهل نقل الموظف بين وحدات محلية ومركزية حسب الحاجة .</a:t>
            </a:r>
            <a:endParaRPr lang="en-US" sz="17600" b="1" dirty="0" smtClean="0">
              <a:solidFill>
                <a:schemeClr val="tx2">
                  <a:lumMod val="60000"/>
                  <a:lumOff val="40000"/>
                </a:schemeClr>
              </a:solidFill>
            </a:endParaRPr>
          </a:p>
          <a:p>
            <a:pPr marL="0" lvl="1" algn="justLow"/>
            <a:endParaRPr lang="en-US" sz="17600" b="1" dirty="0" smtClean="0"/>
          </a:p>
          <a:p>
            <a:pPr marL="0" lvl="1" algn="justLow"/>
            <a:endParaRPr lang="en-US" sz="17600" dirty="0" smtClean="0"/>
          </a:p>
          <a:p>
            <a:pPr algn="r"/>
            <a:endParaRPr lang="ar-SA" sz="11200" b="1" dirty="0" smtClean="0"/>
          </a:p>
          <a:p>
            <a:pPr algn="r"/>
            <a:endParaRPr lang="en-US" sz="14400" b="1" dirty="0" smtClean="0"/>
          </a:p>
          <a:p>
            <a:pPr lvl="0" algn="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graphicFrame>
        <p:nvGraphicFramePr>
          <p:cNvPr id="4" name="جدول 3"/>
          <p:cNvGraphicFramePr>
            <a:graphicFrameLocks noGrp="1"/>
          </p:cNvGraphicFramePr>
          <p:nvPr/>
        </p:nvGraphicFramePr>
        <p:xfrm>
          <a:off x="500034" y="3320436"/>
          <a:ext cx="8143932" cy="3108960"/>
        </p:xfrm>
        <a:graphic>
          <a:graphicData uri="http://schemas.openxmlformats.org/drawingml/2006/table">
            <a:tbl>
              <a:tblPr rtl="1" firstRow="1" bandRow="1">
                <a:tableStyleId>{00A15C55-8517-42AA-B614-E9B94910E393}</a:tableStyleId>
              </a:tblPr>
              <a:tblGrid>
                <a:gridCol w="4071966"/>
                <a:gridCol w="4071966"/>
              </a:tblGrid>
              <a:tr h="583770">
                <a:tc>
                  <a:txBody>
                    <a:bodyPr/>
                    <a:lstStyle/>
                    <a:p>
                      <a:pPr algn="ctr" rtl="1"/>
                      <a:r>
                        <a:rPr lang="ar-SA" sz="3600" dirty="0" smtClean="0">
                          <a:cs typeface="PT Bold Heading" pitchFamily="2" charset="-78"/>
                        </a:rPr>
                        <a:t>  المزايا</a:t>
                      </a:r>
                      <a:endParaRPr lang="ar-SA" sz="3600" dirty="0">
                        <a:cs typeface="PT Bold Heading" pitchFamily="2" charset="-78"/>
                      </a:endParaRPr>
                    </a:p>
                  </a:txBody>
                  <a:tcPr/>
                </a:tc>
                <a:tc>
                  <a:txBody>
                    <a:bodyPr/>
                    <a:lstStyle/>
                    <a:p>
                      <a:pPr algn="ctr" rtl="1"/>
                      <a:r>
                        <a:rPr lang="ar-SA" sz="3600" dirty="0" smtClean="0">
                          <a:cs typeface="PT Bold Heading" pitchFamily="2" charset="-78"/>
                        </a:rPr>
                        <a:t>العيوب</a:t>
                      </a:r>
                      <a:endParaRPr lang="ar-SA" sz="3600" dirty="0">
                        <a:cs typeface="PT Bold Heading" pitchFamily="2" charset="-78"/>
                      </a:endParaRPr>
                    </a:p>
                  </a:txBody>
                  <a:tcPr/>
                </a:tc>
              </a:tr>
              <a:tr h="583770">
                <a:tc>
                  <a:txBody>
                    <a:bodyPr/>
                    <a:lstStyle/>
                    <a:p>
                      <a:pPr marL="0" algn="r" defTabSz="914400" rtl="1" eaLnBrk="1" latinLnBrk="0" hangingPunct="1"/>
                      <a:r>
                        <a:rPr lang="ar-SA" sz="3600" b="1" kern="1200" dirty="0" smtClean="0">
                          <a:solidFill>
                            <a:schemeClr val="dk1"/>
                          </a:solidFill>
                          <a:latin typeface="+mn-lt"/>
                          <a:ea typeface="+mn-ea"/>
                          <a:cs typeface="+mn-cs"/>
                        </a:rPr>
                        <a:t>ضمان الحصول على الكفاءات العالية .</a:t>
                      </a:r>
                    </a:p>
                  </a:txBody>
                  <a:tcPr/>
                </a:tc>
                <a:tc>
                  <a:txBody>
                    <a:bodyPr/>
                    <a:lstStyle/>
                    <a:p>
                      <a:pPr marL="0" algn="r" defTabSz="914400" rtl="1" eaLnBrk="1" latinLnBrk="0" hangingPunct="1"/>
                      <a:r>
                        <a:rPr lang="ar-SA" sz="3600" b="1" kern="1200" dirty="0" smtClean="0">
                          <a:solidFill>
                            <a:schemeClr val="dk1"/>
                          </a:solidFill>
                          <a:latin typeface="+mn-lt"/>
                          <a:ea typeface="+mn-ea"/>
                          <a:cs typeface="+mn-cs"/>
                        </a:rPr>
                        <a:t>سهولة التنقل ما بين وظائف الحكومة المركزية</a:t>
                      </a:r>
                    </a:p>
                  </a:txBody>
                  <a:tcPr/>
                </a:tc>
              </a:tr>
              <a:tr h="583770">
                <a:tc rowSpan="2">
                  <a:txBody>
                    <a:bodyPr/>
                    <a:lstStyle/>
                    <a:p>
                      <a:pPr marL="0" algn="r" defTabSz="914400" rtl="1" eaLnBrk="1" latinLnBrk="0" hangingPunct="1"/>
                      <a:endParaRPr lang="ar-SA" sz="1800" b="1" kern="1200" dirty="0" smtClean="0">
                        <a:solidFill>
                          <a:schemeClr val="dk1"/>
                        </a:solidFill>
                        <a:latin typeface="+mn-lt"/>
                        <a:ea typeface="+mn-ea"/>
                        <a:cs typeface="+mn-cs"/>
                      </a:endParaRPr>
                    </a:p>
                    <a:p>
                      <a:pPr marL="0" algn="r" defTabSz="914400" rtl="1" eaLnBrk="1" latinLnBrk="0" hangingPunct="1"/>
                      <a:r>
                        <a:rPr lang="ar-SA" sz="3600" b="1" kern="1200" dirty="0" smtClean="0">
                          <a:solidFill>
                            <a:schemeClr val="dk1"/>
                          </a:solidFill>
                          <a:latin typeface="+mn-lt"/>
                          <a:ea typeface="+mn-ea"/>
                          <a:cs typeface="+mn-cs"/>
                        </a:rPr>
                        <a:t>ضمان العدالة والمساواة </a:t>
                      </a:r>
                    </a:p>
                  </a:txBody>
                  <a:tcPr/>
                </a:tc>
                <a:tc>
                  <a:txBody>
                    <a:bodyPr/>
                    <a:lstStyle/>
                    <a:p>
                      <a:pPr marL="0" algn="r" defTabSz="914400" rtl="1" eaLnBrk="1" latinLnBrk="0" hangingPunct="1"/>
                      <a:r>
                        <a:rPr lang="ar-SA" sz="3600" b="1" kern="1200" dirty="0" smtClean="0">
                          <a:solidFill>
                            <a:schemeClr val="dk1"/>
                          </a:solidFill>
                          <a:latin typeface="+mn-lt"/>
                          <a:ea typeface="+mn-ea"/>
                          <a:cs typeface="+mn-cs"/>
                        </a:rPr>
                        <a:t>لا يأخذ الظروف المحلية </a:t>
                      </a:r>
                      <a:endParaRPr lang="en-US" sz="3600" b="1" kern="1200" dirty="0">
                        <a:solidFill>
                          <a:schemeClr val="dk1"/>
                        </a:solidFill>
                        <a:latin typeface="+mn-lt"/>
                        <a:ea typeface="+mn-ea"/>
                        <a:cs typeface="+mn-cs"/>
                      </a:endParaRPr>
                    </a:p>
                  </a:txBody>
                  <a:tcPr/>
                </a:tc>
              </a:tr>
              <a:tr h="583770">
                <a:tc vMerge="1">
                  <a:txBody>
                    <a:bodyPr/>
                    <a:lstStyle/>
                    <a:p>
                      <a:pPr marL="0" algn="r" defTabSz="914400" rtl="1" eaLnBrk="1" latinLnBrk="0" hangingPunct="1"/>
                      <a:endParaRPr lang="ar-SA" sz="3600" b="1" kern="1200" dirty="0" smtClean="0">
                        <a:solidFill>
                          <a:schemeClr val="dk1"/>
                        </a:solidFill>
                        <a:latin typeface="+mn-lt"/>
                        <a:ea typeface="+mn-ea"/>
                        <a:cs typeface="+mn-cs"/>
                      </a:endParaRPr>
                    </a:p>
                  </a:txBody>
                  <a:tcPr/>
                </a:tc>
                <a:tc>
                  <a:txBody>
                    <a:bodyPr/>
                    <a:lstStyle/>
                    <a:p>
                      <a:pPr marL="0" algn="r" defTabSz="914400" rtl="1" eaLnBrk="1" latinLnBrk="0" hangingPunct="1"/>
                      <a:r>
                        <a:rPr lang="ar-SA" sz="3600" b="1" kern="1200" dirty="0" smtClean="0">
                          <a:solidFill>
                            <a:schemeClr val="dk1"/>
                          </a:solidFill>
                          <a:latin typeface="+mn-lt"/>
                          <a:ea typeface="+mn-ea"/>
                          <a:cs typeface="+mn-cs"/>
                        </a:rPr>
                        <a:t>خطر المركزية .</a:t>
                      </a:r>
                      <a:endParaRPr lang="en-US" sz="3600" b="1" kern="1200" dirty="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71480"/>
            <a:ext cx="8572560" cy="6000792"/>
          </a:xfrm>
        </p:spPr>
        <p:txBody>
          <a:bodyPr>
            <a:normAutofit fontScale="25000" lnSpcReduction="20000"/>
          </a:bodyPr>
          <a:lstStyle/>
          <a:p>
            <a:pPr marL="0" lvl="1" algn="justLow"/>
            <a:r>
              <a:rPr lang="ar-SA" sz="21600" b="1" u="sng" dirty="0" smtClean="0">
                <a:solidFill>
                  <a:schemeClr val="accent6">
                    <a:lumMod val="75000"/>
                  </a:schemeClr>
                </a:solidFill>
              </a:rPr>
              <a:t>تدريب موظفي الوحدات:</a:t>
            </a:r>
          </a:p>
          <a:p>
            <a:pPr marL="0" lvl="1" algn="justLow">
              <a:buFont typeface="Wingdings" pitchFamily="2" charset="2"/>
              <a:buChar char="q"/>
            </a:pPr>
            <a:r>
              <a:rPr lang="ar-SA" sz="19200" b="1" dirty="0" smtClean="0">
                <a:solidFill>
                  <a:schemeClr val="bg2">
                    <a:lumMod val="25000"/>
                  </a:schemeClr>
                </a:solidFill>
              </a:rPr>
              <a:t>معهد الإدارة المحلية بجامعة برمنجهام بانجلترا .</a:t>
            </a:r>
          </a:p>
          <a:p>
            <a:pPr marL="0" lvl="1" algn="justLow"/>
            <a:endParaRPr lang="ar-SA" sz="14400" dirty="0" smtClean="0"/>
          </a:p>
          <a:p>
            <a:pPr marL="0" lvl="1" algn="justLow">
              <a:buFont typeface="Wingdings" pitchFamily="2" charset="2"/>
              <a:buChar char="q"/>
            </a:pPr>
            <a:r>
              <a:rPr lang="ar-SA" sz="19200" b="1" dirty="0" smtClean="0">
                <a:solidFill>
                  <a:schemeClr val="bg2">
                    <a:lumMod val="25000"/>
                  </a:schemeClr>
                </a:solidFill>
              </a:rPr>
              <a:t>معهد الإدارة المحلية بجامعة في هولندا.</a:t>
            </a:r>
          </a:p>
          <a:p>
            <a:pPr marL="0" lvl="1" algn="justLow"/>
            <a:endParaRPr lang="ar-SA" sz="14400" dirty="0" smtClean="0"/>
          </a:p>
          <a:p>
            <a:pPr marL="0" lvl="1" algn="justLow">
              <a:buFont typeface="Wingdings" pitchFamily="2" charset="2"/>
              <a:buChar char="q"/>
            </a:pPr>
            <a:r>
              <a:rPr lang="ar-SA" sz="19200" b="1" dirty="0" smtClean="0">
                <a:solidFill>
                  <a:schemeClr val="bg2">
                    <a:lumMod val="25000"/>
                  </a:schemeClr>
                </a:solidFill>
              </a:rPr>
              <a:t>معهد الإدارة المحلية بجامعة في مصر.</a:t>
            </a:r>
            <a:endParaRPr lang="en-US" sz="19200" b="1" dirty="0" smtClean="0">
              <a:solidFill>
                <a:schemeClr val="bg2">
                  <a:lumMod val="25000"/>
                </a:schemeClr>
              </a:solidFill>
            </a:endParaRPr>
          </a:p>
          <a:p>
            <a:pPr marL="0" lvl="1" algn="justLow"/>
            <a:endParaRPr lang="en-US" sz="19200" b="1" dirty="0" smtClean="0"/>
          </a:p>
          <a:p>
            <a:pPr marL="0" lvl="1" algn="justLow"/>
            <a:endParaRPr lang="en-US" sz="17600" b="1" dirty="0"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14357"/>
            <a:ext cx="7772400" cy="1214445"/>
          </a:xfrm>
        </p:spPr>
        <p:txBody>
          <a:bodyPr>
            <a:normAutofit/>
          </a:bodyPr>
          <a:lstStyle/>
          <a:p>
            <a:pPr algn="r"/>
            <a:r>
              <a:rPr lang="ar-SA" dirty="0" smtClean="0">
                <a:solidFill>
                  <a:srgbClr val="C00000"/>
                </a:solidFill>
                <a:cs typeface="+mn-cs"/>
              </a:rPr>
              <a:t>أركان المركزية الإدارية:</a:t>
            </a:r>
            <a:endParaRPr lang="en-US" dirty="0">
              <a:solidFill>
                <a:srgbClr val="C00000"/>
              </a:solidFill>
              <a:cs typeface="+mn-cs"/>
            </a:endParaRPr>
          </a:p>
        </p:txBody>
      </p:sp>
      <p:sp>
        <p:nvSpPr>
          <p:cNvPr id="3" name="عنوان فرعي 2"/>
          <p:cNvSpPr>
            <a:spLocks noGrp="1"/>
          </p:cNvSpPr>
          <p:nvPr>
            <p:ph type="subTitle" idx="1"/>
          </p:nvPr>
        </p:nvSpPr>
        <p:spPr>
          <a:xfrm>
            <a:off x="357158" y="1785926"/>
            <a:ext cx="8286808" cy="3929090"/>
          </a:xfrm>
        </p:spPr>
        <p:txBody>
          <a:bodyPr>
            <a:normAutofit fontScale="25000" lnSpcReduction="20000"/>
          </a:bodyPr>
          <a:lstStyle/>
          <a:p>
            <a:pPr lvl="0" algn="r"/>
            <a:r>
              <a:rPr lang="ar-SA" sz="17600" u="sng" dirty="0" smtClean="0">
                <a:solidFill>
                  <a:srgbClr val="00B050"/>
                </a:solidFill>
              </a:rPr>
              <a:t>أولا</a:t>
            </a:r>
            <a:r>
              <a:rPr lang="ar-SA" sz="17600" dirty="0" smtClean="0">
                <a:solidFill>
                  <a:srgbClr val="00B050"/>
                </a:solidFill>
              </a:rPr>
              <a:t> : </a:t>
            </a:r>
          </a:p>
          <a:p>
            <a:pPr lvl="0" algn="justLow"/>
            <a:r>
              <a:rPr lang="ar-SA" sz="17600" b="1" dirty="0" smtClean="0">
                <a:solidFill>
                  <a:schemeClr val="tx2">
                    <a:lumMod val="60000"/>
                    <a:lumOff val="40000"/>
                  </a:schemeClr>
                </a:solidFill>
              </a:rPr>
              <a:t>حصر الوظيفة الإدارية في يد السلطة المركزية بحيث يكون لها الاختصاص الفني وسلطة إصدار القرارات وسلطة التبعية، وهنا لا يوجد للوحدات المحلية كيان قانوني. </a:t>
            </a:r>
            <a:endParaRPr lang="en-US" sz="17600" b="1" dirty="0" smtClean="0">
              <a:solidFill>
                <a:schemeClr val="tx2">
                  <a:lumMod val="60000"/>
                  <a:lumOff val="40000"/>
                </a:schemeClr>
              </a:solidFill>
            </a:endParaRPr>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8"/>
            <a:ext cx="7772400" cy="1500198"/>
          </a:xfrm>
        </p:spPr>
        <p:txBody>
          <a:bodyPr>
            <a:normAutofit/>
          </a:bodyPr>
          <a:lstStyle/>
          <a:p>
            <a:r>
              <a:rPr lang="ar-SA" sz="3600" b="1" dirty="0" smtClean="0"/>
              <a:t>((الفصل الخامس))</a:t>
            </a:r>
            <a:endParaRPr lang="en-US" sz="3600" dirty="0"/>
          </a:p>
        </p:txBody>
      </p:sp>
      <p:sp>
        <p:nvSpPr>
          <p:cNvPr id="3" name="عنوان فرعي 2"/>
          <p:cNvSpPr>
            <a:spLocks noGrp="1"/>
          </p:cNvSpPr>
          <p:nvPr>
            <p:ph type="subTitle" idx="1"/>
          </p:nvPr>
        </p:nvSpPr>
        <p:spPr>
          <a:xfrm>
            <a:off x="285720" y="1785926"/>
            <a:ext cx="8715436" cy="3857652"/>
          </a:xfrm>
        </p:spPr>
        <p:txBody>
          <a:bodyPr>
            <a:normAutofit fontScale="25000" lnSpcReduction="20000"/>
          </a:bodyPr>
          <a:lstStyle/>
          <a:p>
            <a:endParaRPr lang="ar-SA" sz="14400" b="1" dirty="0" smtClean="0">
              <a:solidFill>
                <a:schemeClr val="tx1"/>
              </a:solidFill>
              <a:latin typeface="+mj-lt"/>
              <a:ea typeface="+mj-ea"/>
              <a:cs typeface="+mj-cs"/>
            </a:endParaRPr>
          </a:p>
          <a:p>
            <a:endParaRPr lang="ar-SA" sz="14400" b="1" dirty="0" smtClean="0">
              <a:solidFill>
                <a:schemeClr val="tx1"/>
              </a:solidFill>
              <a:latin typeface="+mj-lt"/>
              <a:ea typeface="+mj-ea"/>
              <a:cs typeface="+mj-cs"/>
            </a:endParaRPr>
          </a:p>
          <a:p>
            <a:endParaRPr lang="ar-SA" sz="14400" b="1" dirty="0" smtClean="0">
              <a:solidFill>
                <a:schemeClr val="tx1"/>
              </a:solidFill>
              <a:latin typeface="+mj-lt"/>
              <a:ea typeface="+mj-ea"/>
              <a:cs typeface="+mj-cs"/>
            </a:endParaRPr>
          </a:p>
          <a:p>
            <a:r>
              <a:rPr lang="ar-SA" sz="17600" b="1" dirty="0" smtClean="0">
                <a:solidFill>
                  <a:srgbClr val="C00000"/>
                </a:solidFill>
                <a:latin typeface="+mj-lt"/>
                <a:ea typeface="+mj-ea"/>
              </a:rPr>
              <a:t>علاقة الوحدات المحلية بالحكومة المركزية.</a:t>
            </a:r>
            <a:endParaRPr lang="en-US" sz="17600" b="1" dirty="0" smtClean="0">
              <a:solidFill>
                <a:srgbClr val="C00000"/>
              </a:solidFill>
              <a:latin typeface="+mj-lt"/>
              <a:ea typeface="+mj-ea"/>
            </a:endParaRPr>
          </a:p>
          <a:p>
            <a:endParaRPr lang="en-US" sz="24000" b="1" dirty="0" smtClean="0">
              <a:solidFill>
                <a:schemeClr val="tx1"/>
              </a:solidFill>
              <a:latin typeface="+mj-lt"/>
              <a:ea typeface="+mj-ea"/>
              <a:cs typeface="+mj-cs"/>
            </a:endParaRPr>
          </a:p>
          <a:p>
            <a:pPr lvl="0"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8596" y="142852"/>
            <a:ext cx="8501122" cy="1643074"/>
          </a:xfrm>
        </p:spPr>
        <p:txBody>
          <a:bodyPr>
            <a:normAutofit/>
          </a:bodyPr>
          <a:lstStyle/>
          <a:p>
            <a:r>
              <a:rPr lang="ar-SA" b="1" dirty="0" smtClean="0">
                <a:solidFill>
                  <a:srgbClr val="C00000"/>
                </a:solidFill>
                <a:cs typeface="+mn-cs"/>
              </a:rPr>
              <a:t>علاقة الوحدات المحلية بالحكومة المركزية</a:t>
            </a:r>
            <a:endParaRPr lang="en-US" b="1" dirty="0">
              <a:solidFill>
                <a:srgbClr val="C00000"/>
              </a:solidFill>
              <a:cs typeface="+mn-cs"/>
            </a:endParaRPr>
          </a:p>
        </p:txBody>
      </p:sp>
      <p:sp>
        <p:nvSpPr>
          <p:cNvPr id="3" name="عنوان فرعي 2"/>
          <p:cNvSpPr>
            <a:spLocks noGrp="1"/>
          </p:cNvSpPr>
          <p:nvPr>
            <p:ph type="subTitle" idx="1"/>
          </p:nvPr>
        </p:nvSpPr>
        <p:spPr>
          <a:xfrm>
            <a:off x="357158" y="1500174"/>
            <a:ext cx="8501122" cy="5072098"/>
          </a:xfrm>
        </p:spPr>
        <p:txBody>
          <a:bodyPr>
            <a:normAutofit fontScale="25000" lnSpcReduction="20000"/>
          </a:bodyPr>
          <a:lstStyle/>
          <a:p>
            <a:pPr lvl="0" algn="justLow">
              <a:buFont typeface="Arial" pitchFamily="34" charset="0"/>
              <a:buChar char="•"/>
            </a:pPr>
            <a:r>
              <a:rPr lang="ar-SA" sz="14400" b="1" dirty="0" smtClean="0">
                <a:solidFill>
                  <a:schemeClr val="accent3">
                    <a:lumMod val="50000"/>
                  </a:schemeClr>
                </a:solidFill>
              </a:rPr>
              <a:t>المعروف أن الوحدات المحلية تنفيذية فقط وليست تشريعية حتى وإن تم اختبار أعضائها عن طريق الانتخاب.</a:t>
            </a:r>
            <a:endParaRPr lang="en-US" sz="14400" b="1" dirty="0" smtClean="0">
              <a:solidFill>
                <a:schemeClr val="accent3">
                  <a:lumMod val="50000"/>
                </a:schemeClr>
              </a:solidFill>
            </a:endParaRPr>
          </a:p>
          <a:p>
            <a:pPr lvl="0" algn="justLow">
              <a:buFont typeface="Arial" pitchFamily="34" charset="0"/>
              <a:buChar char="•"/>
            </a:pPr>
            <a:r>
              <a:rPr lang="en-US" sz="14400" b="1" dirty="0" smtClean="0">
                <a:solidFill>
                  <a:schemeClr val="accent3">
                    <a:lumMod val="50000"/>
                  </a:schemeClr>
                </a:solidFill>
              </a:rPr>
              <a:t> </a:t>
            </a:r>
            <a:r>
              <a:rPr lang="ar-SA" sz="14400" b="1" dirty="0" smtClean="0">
                <a:solidFill>
                  <a:schemeClr val="accent3">
                    <a:lumMod val="50000"/>
                  </a:schemeClr>
                </a:solidFill>
              </a:rPr>
              <a:t>تخضع لرقابة السلطة المركزية بجميع أشكالها . لرقابة القضاء ولرقابة السلطات التشريعية ولرقابة المواطنين وتنظيماتهم المختلفة. </a:t>
            </a:r>
            <a:endParaRPr lang="en-US" sz="14400" b="1" dirty="0" smtClean="0">
              <a:solidFill>
                <a:schemeClr val="accent3">
                  <a:lumMod val="50000"/>
                </a:schemeClr>
              </a:solidFill>
            </a:endParaRPr>
          </a:p>
          <a:p>
            <a:pPr lvl="0" algn="justLow">
              <a:buFont typeface="Arial" pitchFamily="34" charset="0"/>
              <a:buChar char="•"/>
            </a:pPr>
            <a:r>
              <a:rPr lang="ar-SA" sz="14400" b="1" dirty="0" smtClean="0">
                <a:solidFill>
                  <a:schemeClr val="accent3">
                    <a:lumMod val="50000"/>
                  </a:schemeClr>
                </a:solidFill>
              </a:rPr>
              <a:t>لا تقف هذه العلاقة عند حد الرقابة ، بل تمتد إلى مجالي الدعم والتعاون فتلجأ إلى مشاركة الأجهزة المحلية في كثير من الاختصاصات وافتتاح فروع لها في الأقاليم تكون تابعة لها تبعية هرمية. </a:t>
            </a:r>
            <a:endParaRPr lang="en-US" sz="14400" b="1" dirty="0" smtClean="0">
              <a:solidFill>
                <a:schemeClr val="accent3">
                  <a:lumMod val="50000"/>
                </a:schemeClr>
              </a:solidFill>
            </a:endParaRPr>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8"/>
            <a:ext cx="7772400" cy="1500198"/>
          </a:xfrm>
        </p:spPr>
        <p:txBody>
          <a:bodyPr>
            <a:normAutofit/>
          </a:bodyPr>
          <a:lstStyle/>
          <a:p>
            <a:r>
              <a:rPr lang="ar-SA" sz="5300" b="1" dirty="0" smtClean="0">
                <a:solidFill>
                  <a:srgbClr val="C00000"/>
                </a:solidFill>
                <a:latin typeface="+mn-lt"/>
                <a:ea typeface="+mn-ea"/>
                <a:cs typeface="+mn-cs"/>
              </a:rPr>
              <a:t>المبحث الأول </a:t>
            </a:r>
            <a:endParaRPr lang="en-US" sz="4800" b="1" dirty="0">
              <a:solidFill>
                <a:srgbClr val="C00000"/>
              </a:solidFill>
              <a:cs typeface="+mn-cs"/>
            </a:endParaRPr>
          </a:p>
        </p:txBody>
      </p:sp>
      <p:sp>
        <p:nvSpPr>
          <p:cNvPr id="3" name="عنوان فرعي 2"/>
          <p:cNvSpPr>
            <a:spLocks noGrp="1"/>
          </p:cNvSpPr>
          <p:nvPr>
            <p:ph type="subTitle" idx="1"/>
          </p:nvPr>
        </p:nvSpPr>
        <p:spPr>
          <a:xfrm>
            <a:off x="357158" y="2000240"/>
            <a:ext cx="8501122" cy="4429156"/>
          </a:xfrm>
        </p:spPr>
        <p:txBody>
          <a:bodyPr>
            <a:normAutofit fontScale="25000" lnSpcReduction="20000"/>
          </a:bodyPr>
          <a:lstStyle/>
          <a:p>
            <a:endParaRPr lang="ar-SA" sz="19200" dirty="0" smtClean="0">
              <a:cs typeface="Simple Bold Jut Out" pitchFamily="2" charset="-78"/>
            </a:endParaRPr>
          </a:p>
          <a:p>
            <a:endParaRPr lang="ar-SA" sz="19200" b="1" dirty="0" smtClean="0">
              <a:solidFill>
                <a:srgbClr val="00B050"/>
              </a:solidFill>
            </a:endParaRPr>
          </a:p>
          <a:p>
            <a:r>
              <a:rPr lang="ar-SA" sz="19200" b="1" dirty="0" smtClean="0">
                <a:solidFill>
                  <a:srgbClr val="00B050"/>
                </a:solidFill>
              </a:rPr>
              <a:t>الدور الرئاسي للسلطات المركزية</a:t>
            </a:r>
          </a:p>
          <a:p>
            <a:pPr algn="justLow"/>
            <a:r>
              <a:rPr lang="ar-SA" sz="17600" b="1" dirty="0" smtClean="0"/>
              <a:t>    </a:t>
            </a:r>
          </a:p>
          <a:p>
            <a:pPr algn="r"/>
            <a:endParaRPr lang="en-US" sz="176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357166"/>
            <a:ext cx="8501122" cy="6072230"/>
          </a:xfrm>
        </p:spPr>
        <p:txBody>
          <a:bodyPr>
            <a:normAutofit fontScale="25000" lnSpcReduction="20000"/>
          </a:bodyPr>
          <a:lstStyle/>
          <a:p>
            <a:pPr lvl="0" algn="r"/>
            <a:r>
              <a:rPr lang="ar-SA" sz="17600" dirty="0" smtClean="0"/>
              <a:t> </a:t>
            </a:r>
            <a:r>
              <a:rPr lang="ar-SA" sz="17600" b="1" dirty="0" smtClean="0">
                <a:solidFill>
                  <a:schemeClr val="tx1"/>
                </a:solidFill>
              </a:rPr>
              <a:t>تستهدف الحكومة المركزية فر رقابتها على الوحدات المحلية تحقيق عدة أهداف رئيسية:</a:t>
            </a:r>
            <a:endParaRPr lang="ar-SA" sz="17600" dirty="0" smtClean="0"/>
          </a:p>
          <a:p>
            <a:pPr lvl="0" algn="r"/>
            <a:r>
              <a:rPr lang="ar-SA" sz="17600" b="1" dirty="0" smtClean="0">
                <a:solidFill>
                  <a:srgbClr val="FF0000"/>
                </a:solidFill>
              </a:rPr>
              <a:t>1-</a:t>
            </a:r>
            <a:r>
              <a:rPr lang="ar-SA" sz="17600" dirty="0" smtClean="0"/>
              <a:t> </a:t>
            </a:r>
            <a:r>
              <a:rPr lang="ar-SA" sz="17600" b="1" dirty="0" smtClean="0">
                <a:solidFill>
                  <a:schemeClr val="tx2">
                    <a:lumMod val="60000"/>
                    <a:lumOff val="40000"/>
                  </a:schemeClr>
                </a:solidFill>
              </a:rPr>
              <a:t>الهدف السياسي ويعني ضمان وحدة الدولة والحفاظ عليها.</a:t>
            </a:r>
          </a:p>
          <a:p>
            <a:pPr lvl="0" algn="r"/>
            <a:r>
              <a:rPr lang="ar-SA" sz="9600" dirty="0" smtClean="0"/>
              <a:t> </a:t>
            </a:r>
            <a:endParaRPr lang="en-US" sz="17600" dirty="0" smtClean="0"/>
          </a:p>
          <a:p>
            <a:pPr lvl="0" algn="r"/>
            <a:r>
              <a:rPr lang="ar-SA" sz="17600" dirty="0" smtClean="0"/>
              <a:t> </a:t>
            </a:r>
            <a:r>
              <a:rPr lang="ar-SA" sz="17600" b="1" dirty="0" smtClean="0">
                <a:solidFill>
                  <a:srgbClr val="FF0000"/>
                </a:solidFill>
              </a:rPr>
              <a:t>2-</a:t>
            </a:r>
            <a:r>
              <a:rPr lang="ar-SA" sz="17600" dirty="0" smtClean="0"/>
              <a:t> </a:t>
            </a:r>
            <a:r>
              <a:rPr lang="ar-SA" sz="17600" b="1" dirty="0" smtClean="0">
                <a:solidFill>
                  <a:schemeClr val="tx2">
                    <a:lumMod val="60000"/>
                    <a:lumOff val="40000"/>
                  </a:schemeClr>
                </a:solidFill>
              </a:rPr>
              <a:t>الهدف الإداري ويعني ضمان إدارة المرافق بصورة جيدة وضمان وحدة الاتجاه. </a:t>
            </a:r>
          </a:p>
          <a:p>
            <a:pPr lvl="0" algn="r"/>
            <a:endParaRPr lang="en-US" sz="11200" dirty="0" smtClean="0"/>
          </a:p>
          <a:p>
            <a:pPr lvl="0" algn="r"/>
            <a:r>
              <a:rPr lang="ar-SA" sz="17600" dirty="0" smtClean="0"/>
              <a:t> </a:t>
            </a:r>
            <a:r>
              <a:rPr lang="ar-SA" sz="17600" b="1" dirty="0" smtClean="0">
                <a:solidFill>
                  <a:srgbClr val="FF0000"/>
                </a:solidFill>
              </a:rPr>
              <a:t>3-</a:t>
            </a:r>
            <a:r>
              <a:rPr lang="ar-SA" sz="17600" dirty="0" smtClean="0"/>
              <a:t> </a:t>
            </a:r>
            <a:r>
              <a:rPr lang="ar-SA" sz="17600" b="1" dirty="0" smtClean="0">
                <a:solidFill>
                  <a:schemeClr val="tx2">
                    <a:lumMod val="60000"/>
                    <a:lumOff val="40000"/>
                  </a:schemeClr>
                </a:solidFill>
              </a:rPr>
              <a:t>ضمان النظام الوحدات المحلية بالقوانين والمراسيم والسياسة العامة للدولة. </a:t>
            </a:r>
            <a:endParaRPr lang="en-US" sz="17600" b="1" dirty="0" smtClean="0">
              <a:solidFill>
                <a:schemeClr val="tx2">
                  <a:lumMod val="60000"/>
                  <a:lumOff val="40000"/>
                </a:schemeClr>
              </a:solidFill>
            </a:endParaRPr>
          </a:p>
          <a:p>
            <a:pPr algn="r"/>
            <a:endParaRPr lang="en-US" sz="176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71480"/>
            <a:ext cx="8572560" cy="6000792"/>
          </a:xfrm>
        </p:spPr>
        <p:txBody>
          <a:bodyPr>
            <a:normAutofit fontScale="25000" lnSpcReduction="20000"/>
          </a:bodyPr>
          <a:lstStyle/>
          <a:p>
            <a:pPr algn="r"/>
            <a:endParaRPr lang="ar-SA" sz="17600" u="sng" dirty="0" smtClean="0">
              <a:solidFill>
                <a:schemeClr val="tx1"/>
              </a:solidFill>
            </a:endParaRPr>
          </a:p>
          <a:p>
            <a:pPr algn="r"/>
            <a:r>
              <a:rPr lang="ar-SA" sz="16000" b="1" dirty="0" smtClean="0">
                <a:solidFill>
                  <a:schemeClr val="accent5">
                    <a:lumMod val="75000"/>
                  </a:schemeClr>
                </a:solidFill>
              </a:rPr>
              <a:t>أشكال الرقابة على الوحدات المحلية:</a:t>
            </a:r>
            <a:endParaRPr lang="en-US" sz="16000" b="1" dirty="0" smtClean="0">
              <a:solidFill>
                <a:schemeClr val="accent5">
                  <a:lumMod val="75000"/>
                </a:schemeClr>
              </a:solidFill>
            </a:endParaRPr>
          </a:p>
          <a:p>
            <a:pPr marL="0" lvl="1" algn="justLow"/>
            <a:endParaRPr lang="ar-SA" sz="19200" u="sng" dirty="0" smtClean="0">
              <a:solidFill>
                <a:schemeClr val="accent2"/>
              </a:solidFill>
              <a:cs typeface="Simple Bold Jut Out" pitchFamily="2" charset="-78"/>
            </a:endParaRPr>
          </a:p>
          <a:p>
            <a:pPr marL="0" lvl="1" algn="justLow"/>
            <a:r>
              <a:rPr lang="ar-SA" sz="19200" u="sng" dirty="0" smtClean="0">
                <a:solidFill>
                  <a:schemeClr val="accent2"/>
                </a:solidFill>
              </a:rPr>
              <a:t>أولاً: </a:t>
            </a:r>
            <a:r>
              <a:rPr lang="ar-SA" sz="19200" b="1" u="sng" dirty="0" smtClean="0">
                <a:solidFill>
                  <a:schemeClr val="accent2">
                    <a:lumMod val="60000"/>
                    <a:lumOff val="40000"/>
                  </a:schemeClr>
                </a:solidFill>
              </a:rPr>
              <a:t>الرقابة التشريعية : </a:t>
            </a:r>
          </a:p>
          <a:p>
            <a:pPr algn="justLow"/>
            <a:r>
              <a:rPr lang="ar-SA" sz="19200" b="1" dirty="0" smtClean="0"/>
              <a:t>    </a:t>
            </a:r>
            <a:r>
              <a:rPr lang="ar-SA" sz="19200" b="1" dirty="0" smtClean="0">
                <a:solidFill>
                  <a:schemeClr val="tx2">
                    <a:lumMod val="60000"/>
                    <a:lumOff val="40000"/>
                  </a:schemeClr>
                </a:solidFill>
              </a:rPr>
              <a:t>وتعني خضوع كافة الوحدات المحلية لرقابة السلطة التشريعية التي تنشئها وتبين اختصاصاتها. </a:t>
            </a:r>
            <a:endParaRPr lang="en-US" sz="19200" b="1" dirty="0" smtClean="0">
              <a:solidFill>
                <a:schemeClr val="tx2">
                  <a:lumMod val="60000"/>
                  <a:lumOff val="40000"/>
                </a:schemeClr>
              </a:solidFill>
            </a:endParaRPr>
          </a:p>
          <a:p>
            <a:pPr marL="0" lvl="1" algn="justLow"/>
            <a:endParaRPr lang="en-US" sz="17600" b="1" dirty="0"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285728"/>
            <a:ext cx="8572560" cy="6286544"/>
          </a:xfrm>
        </p:spPr>
        <p:txBody>
          <a:bodyPr>
            <a:normAutofit fontScale="25000" lnSpcReduction="20000"/>
          </a:bodyPr>
          <a:lstStyle/>
          <a:p>
            <a:pPr marL="0" lvl="1" algn="justLow"/>
            <a:endParaRPr lang="ar-SA" sz="7200" u="sng" dirty="0" smtClean="0">
              <a:solidFill>
                <a:schemeClr val="accent2"/>
              </a:solidFill>
              <a:cs typeface="Simple Bold Jut Out" pitchFamily="2" charset="-78"/>
            </a:endParaRPr>
          </a:p>
          <a:p>
            <a:pPr marL="0" lvl="1" algn="justLow"/>
            <a:r>
              <a:rPr lang="ar-SA" sz="19200" u="sng" dirty="0" smtClean="0">
                <a:solidFill>
                  <a:schemeClr val="accent2"/>
                </a:solidFill>
              </a:rPr>
              <a:t>ثانياً</a:t>
            </a:r>
            <a:r>
              <a:rPr lang="ar-SA" sz="19200" b="1" u="sng" dirty="0" smtClean="0">
                <a:solidFill>
                  <a:schemeClr val="accent2"/>
                </a:solidFill>
              </a:rPr>
              <a:t>: </a:t>
            </a:r>
            <a:r>
              <a:rPr lang="ar-SA" sz="19200" b="1" u="sng" dirty="0" smtClean="0">
                <a:solidFill>
                  <a:schemeClr val="accent2">
                    <a:lumMod val="60000"/>
                    <a:lumOff val="40000"/>
                  </a:schemeClr>
                </a:solidFill>
              </a:rPr>
              <a:t>الرقابة القضائية : </a:t>
            </a:r>
          </a:p>
          <a:p>
            <a:pPr algn="justLow"/>
            <a:r>
              <a:rPr lang="ar-SA" sz="19200" b="1" dirty="0" smtClean="0"/>
              <a:t>    </a:t>
            </a:r>
            <a:r>
              <a:rPr lang="ar-SA" sz="19200" b="1" dirty="0" smtClean="0">
                <a:solidFill>
                  <a:schemeClr val="tx2">
                    <a:lumMod val="60000"/>
                    <a:lumOff val="40000"/>
                  </a:schemeClr>
                </a:solidFill>
              </a:rPr>
              <a:t>وتقضي بالتأكيد من مشروعية النشاطات التي تزاوله الوحدات المحلية، ولا تتدخل إلا بطلب محدد.</a:t>
            </a:r>
          </a:p>
          <a:p>
            <a:pPr algn="justLow"/>
            <a:endParaRPr lang="ar-SA" sz="7200" b="1" dirty="0" smtClean="0"/>
          </a:p>
          <a:p>
            <a:pPr marL="0" lvl="1" algn="justLow"/>
            <a:r>
              <a:rPr lang="ar-SA" sz="17600" u="sng" dirty="0" smtClean="0">
                <a:solidFill>
                  <a:schemeClr val="accent2"/>
                </a:solidFill>
              </a:rPr>
              <a:t>ثالثاً</a:t>
            </a:r>
            <a:r>
              <a:rPr lang="ar-SA" sz="17600" b="1" u="sng" dirty="0" smtClean="0">
                <a:solidFill>
                  <a:schemeClr val="accent2"/>
                </a:solidFill>
              </a:rPr>
              <a:t>: </a:t>
            </a:r>
            <a:r>
              <a:rPr lang="ar-SA" sz="17600" b="1" u="sng" dirty="0" smtClean="0">
                <a:solidFill>
                  <a:schemeClr val="accent2">
                    <a:lumMod val="60000"/>
                    <a:lumOff val="40000"/>
                  </a:schemeClr>
                </a:solidFill>
              </a:rPr>
              <a:t>الرقابة التنفيذية على الإدارة الملحية : </a:t>
            </a:r>
            <a:endParaRPr lang="ar-SA" sz="19200" b="1" u="sng" dirty="0" smtClean="0">
              <a:solidFill>
                <a:schemeClr val="accent2">
                  <a:lumMod val="60000"/>
                  <a:lumOff val="40000"/>
                </a:schemeClr>
              </a:solidFill>
            </a:endParaRPr>
          </a:p>
          <a:p>
            <a:pPr algn="justLow"/>
            <a:r>
              <a:rPr lang="ar-SA" sz="19200" b="1" dirty="0" smtClean="0"/>
              <a:t>    </a:t>
            </a:r>
            <a:r>
              <a:rPr lang="ar-SA" sz="19200" b="1" dirty="0" smtClean="0">
                <a:solidFill>
                  <a:schemeClr val="tx2">
                    <a:lumMod val="60000"/>
                    <a:lumOff val="40000"/>
                  </a:schemeClr>
                </a:solidFill>
              </a:rPr>
              <a:t>و لها عدة صور كالرقابة على أعضاء الوحدات المحلية وعلى أعمالها ومدى التزامها بالقرارات الصادرة من الحكومة المركزية.</a:t>
            </a:r>
            <a:endParaRPr lang="en-US" sz="19200" b="1" dirty="0" smtClean="0">
              <a:solidFill>
                <a:schemeClr val="tx2">
                  <a:lumMod val="60000"/>
                  <a:lumOff val="40000"/>
                </a:schemeClr>
              </a:solidFill>
            </a:endParaRPr>
          </a:p>
          <a:p>
            <a:pPr marL="0" lvl="1" algn="justLow"/>
            <a:endParaRPr lang="en-US" sz="17600" b="1" dirty="0"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857232"/>
            <a:ext cx="7772400" cy="1500198"/>
          </a:xfrm>
        </p:spPr>
        <p:txBody>
          <a:bodyPr>
            <a:normAutofit fontScale="90000"/>
          </a:bodyPr>
          <a:lstStyle/>
          <a:p>
            <a:r>
              <a:rPr lang="ar-SA" sz="4800" b="1" dirty="0" smtClean="0"/>
              <a:t/>
            </a:r>
            <a:br>
              <a:rPr lang="ar-SA" sz="4800" b="1" dirty="0" smtClean="0"/>
            </a:br>
            <a:r>
              <a:rPr lang="ar-SA" sz="5900" b="1" dirty="0" smtClean="0">
                <a:solidFill>
                  <a:srgbClr val="C00000"/>
                </a:solidFill>
                <a:latin typeface="+mn-lt"/>
                <a:ea typeface="+mn-ea"/>
                <a:cs typeface="+mn-cs"/>
              </a:rPr>
              <a:t>المبحث الثاني</a:t>
            </a:r>
            <a:r>
              <a:rPr lang="ar-SA" sz="9600" u="sng" dirty="0" smtClean="0">
                <a:latin typeface="Arial Unicode MS" pitchFamily="34" charset="-128"/>
                <a:ea typeface="Arial Unicode MS" pitchFamily="34" charset="-128"/>
                <a:cs typeface="Arial Unicode MS" pitchFamily="34" charset="-128"/>
              </a:rPr>
              <a:t/>
            </a:r>
            <a:br>
              <a:rPr lang="ar-SA" sz="9600" u="sng" dirty="0" smtClean="0">
                <a:latin typeface="Arial Unicode MS" pitchFamily="34" charset="-128"/>
                <a:ea typeface="Arial Unicode MS" pitchFamily="34" charset="-128"/>
                <a:cs typeface="Arial Unicode MS" pitchFamily="34" charset="-128"/>
              </a:rPr>
            </a:br>
            <a:endParaRPr lang="en-US" sz="4800" dirty="0"/>
          </a:p>
        </p:txBody>
      </p:sp>
      <p:sp>
        <p:nvSpPr>
          <p:cNvPr id="3" name="عنوان فرعي 2"/>
          <p:cNvSpPr>
            <a:spLocks noGrp="1"/>
          </p:cNvSpPr>
          <p:nvPr>
            <p:ph type="subTitle" idx="1"/>
          </p:nvPr>
        </p:nvSpPr>
        <p:spPr>
          <a:xfrm>
            <a:off x="357158" y="2000240"/>
            <a:ext cx="8501122" cy="4429156"/>
          </a:xfrm>
        </p:spPr>
        <p:txBody>
          <a:bodyPr>
            <a:normAutofit fontScale="25000" lnSpcReduction="20000"/>
          </a:bodyPr>
          <a:lstStyle/>
          <a:p>
            <a:endParaRPr lang="ar-SA" sz="19200" dirty="0" smtClean="0">
              <a:cs typeface="Simple Bold Jut Out" pitchFamily="2" charset="-78"/>
            </a:endParaRPr>
          </a:p>
          <a:p>
            <a:endParaRPr lang="ar-SA" sz="19200" dirty="0" smtClean="0">
              <a:cs typeface="Simple Bold Jut Out" pitchFamily="2" charset="-78"/>
            </a:endParaRPr>
          </a:p>
          <a:p>
            <a:r>
              <a:rPr lang="ar-SA" sz="19200" b="1" dirty="0" smtClean="0">
                <a:solidFill>
                  <a:srgbClr val="00B050"/>
                </a:solidFill>
              </a:rPr>
              <a:t>الفـــــروع الإداريـــــــــة</a:t>
            </a:r>
            <a:endParaRPr lang="en-US" sz="19200" b="1" dirty="0" smtClean="0">
              <a:solidFill>
                <a:srgbClr val="00B050"/>
              </a:solidFill>
            </a:endParaRPr>
          </a:p>
          <a:p>
            <a:pPr algn="justLow"/>
            <a:endParaRPr lang="en-US" sz="21600" b="1" dirty="0" smtClean="0">
              <a:solidFill>
                <a:schemeClr val="tx1"/>
              </a:solidFill>
            </a:endParaRPr>
          </a:p>
          <a:p>
            <a:pPr algn="r"/>
            <a:endParaRPr lang="en-US" sz="176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71480"/>
            <a:ext cx="8501122" cy="5857916"/>
          </a:xfrm>
        </p:spPr>
        <p:txBody>
          <a:bodyPr>
            <a:normAutofit fontScale="25000" lnSpcReduction="20000"/>
          </a:bodyPr>
          <a:lstStyle/>
          <a:p>
            <a:pPr algn="justLow"/>
            <a:r>
              <a:rPr lang="ar-SA" sz="16000" b="1" dirty="0" smtClean="0"/>
              <a:t>   </a:t>
            </a:r>
          </a:p>
          <a:p>
            <a:pPr algn="justLow"/>
            <a:r>
              <a:rPr lang="ar-SA" sz="16000" b="1" dirty="0" smtClean="0">
                <a:solidFill>
                  <a:schemeClr val="tx2">
                    <a:lumMod val="60000"/>
                    <a:lumOff val="40000"/>
                  </a:schemeClr>
                </a:solidFill>
              </a:rPr>
              <a:t>   </a:t>
            </a:r>
            <a:r>
              <a:rPr lang="ar-SA" sz="17600" b="1" dirty="0" smtClean="0">
                <a:solidFill>
                  <a:schemeClr val="tx2">
                    <a:lumMod val="60000"/>
                    <a:lumOff val="40000"/>
                  </a:schemeClr>
                </a:solidFill>
              </a:rPr>
              <a:t>طبعاً الإدارات المحلية ليست وحدها في مضمار تقديم الخدمات للمواطنين، بل تشاركها فروع الوزارات والمؤسسات والهيئات العامة حيث تحصل على تفويض من وزارتها الأساسية للبت في الأمور المحلية للإقليم (المركزية المخففة)، وقد تتقاسم مع الإدارات المحلية بعض النشاطات؛ كأن تقوم الأخيرة بالتعليم الأساسي ، في حين تقوم السلطة المركزية بالمستوى المتقدم. </a:t>
            </a:r>
            <a:endParaRPr lang="en-US" sz="16000" b="1" dirty="0" smtClean="0">
              <a:solidFill>
                <a:schemeClr val="tx2">
                  <a:lumMod val="60000"/>
                  <a:lumOff val="40000"/>
                </a:schemeClr>
              </a:solidFill>
            </a:endParaRPr>
          </a:p>
          <a:p>
            <a:endParaRPr lang="ar-SA" sz="19200" dirty="0" smtClean="0">
              <a:cs typeface="Simple Bold Jut Out" pitchFamily="2" charset="-78"/>
            </a:endParaRPr>
          </a:p>
          <a:p>
            <a:pPr algn="justLow"/>
            <a:endParaRPr lang="en-US" sz="21600" b="1" dirty="0" smtClean="0">
              <a:solidFill>
                <a:schemeClr val="tx1"/>
              </a:solidFill>
            </a:endParaRPr>
          </a:p>
          <a:p>
            <a:pPr algn="r"/>
            <a:endParaRPr lang="en-US" sz="176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72560" cy="6072230"/>
          </a:xfrm>
        </p:spPr>
        <p:txBody>
          <a:bodyPr>
            <a:normAutofit fontScale="25000" lnSpcReduction="20000"/>
          </a:bodyPr>
          <a:lstStyle/>
          <a:p>
            <a:pPr algn="r"/>
            <a:r>
              <a:rPr lang="ar-SA" sz="24000" b="1" u="sng" dirty="0" smtClean="0">
                <a:solidFill>
                  <a:schemeClr val="accent2">
                    <a:lumMod val="75000"/>
                  </a:schemeClr>
                </a:solidFill>
              </a:rPr>
              <a:t>ممثل الحكومة:</a:t>
            </a:r>
            <a:endParaRPr lang="en-US" sz="24000" b="1" u="sng" dirty="0" smtClean="0">
              <a:solidFill>
                <a:schemeClr val="accent2">
                  <a:lumMod val="75000"/>
                </a:schemeClr>
              </a:solidFill>
            </a:endParaRPr>
          </a:p>
          <a:p>
            <a:pPr algn="justLow"/>
            <a:r>
              <a:rPr lang="ar-SA" sz="16000" b="1" dirty="0" smtClean="0">
                <a:solidFill>
                  <a:schemeClr val="tx2">
                    <a:lumMod val="60000"/>
                    <a:lumOff val="40000"/>
                  </a:schemeClr>
                </a:solidFill>
              </a:rPr>
              <a:t>    </a:t>
            </a:r>
            <a:r>
              <a:rPr lang="ar-SA" sz="19200" b="1" dirty="0" smtClean="0">
                <a:solidFill>
                  <a:schemeClr val="tx2">
                    <a:lumMod val="60000"/>
                    <a:lumOff val="40000"/>
                  </a:schemeClr>
                </a:solidFill>
              </a:rPr>
              <a:t>من المعلوم بأن لكل وزارة أو هيئة أو مؤسسة عامة ممثلاً لها على المستوى المحلي، أو كما يطلق عليه في المملكة، "أمير المنطقة" وهو ما يتم تعيينه بأمر ملكي، كما يمكن انتخابه في نظم أخرى، وهو مسؤول أمام الحكومة المرورية وتتلف النظم في مدى السلطة التي يمارسها. </a:t>
            </a:r>
            <a:endParaRPr lang="en-US" sz="16000" b="1" dirty="0" smtClean="0">
              <a:solidFill>
                <a:schemeClr val="tx2">
                  <a:lumMod val="60000"/>
                  <a:lumOff val="40000"/>
                </a:schemeClr>
              </a:solidFill>
            </a:endParaRPr>
          </a:p>
          <a:p>
            <a:pPr algn="r"/>
            <a:endParaRPr lang="en-US" sz="17600" u="sng" dirty="0" smtClean="0">
              <a:solidFill>
                <a:schemeClr val="tx1"/>
              </a:solidFill>
            </a:endParaRPr>
          </a:p>
          <a:p>
            <a:pPr marL="0" lvl="1" algn="justLow"/>
            <a:endParaRPr lang="en-US" sz="17600" b="1" dirty="0"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357166"/>
            <a:ext cx="8572560" cy="6215106"/>
          </a:xfrm>
        </p:spPr>
        <p:txBody>
          <a:bodyPr>
            <a:normAutofit fontScale="25000" lnSpcReduction="20000"/>
          </a:bodyPr>
          <a:lstStyle/>
          <a:p>
            <a:pPr algn="r"/>
            <a:r>
              <a:rPr lang="ar-SA" sz="24000" b="1" u="sng" dirty="0" smtClean="0">
                <a:solidFill>
                  <a:schemeClr val="accent2">
                    <a:lumMod val="75000"/>
                  </a:schemeClr>
                </a:solidFill>
              </a:rPr>
              <a:t>أشكال مشكلات إدارة الفروع:</a:t>
            </a:r>
            <a:endParaRPr lang="en-US" sz="24000" b="1" u="sng" dirty="0" smtClean="0">
              <a:solidFill>
                <a:schemeClr val="accent2">
                  <a:lumMod val="75000"/>
                </a:schemeClr>
              </a:solidFill>
            </a:endParaRPr>
          </a:p>
          <a:p>
            <a:pPr marL="0" lvl="1" algn="justLow"/>
            <a:r>
              <a:rPr lang="ar-SA" sz="16000" u="sng" dirty="0" smtClean="0">
                <a:solidFill>
                  <a:schemeClr val="accent3">
                    <a:lumMod val="75000"/>
                  </a:schemeClr>
                </a:solidFill>
              </a:rPr>
              <a:t>أولاً</a:t>
            </a:r>
            <a:r>
              <a:rPr lang="ar-SA" sz="17600" b="1" dirty="0" smtClean="0">
                <a:solidFill>
                  <a:schemeClr val="accent3">
                    <a:lumMod val="75000"/>
                  </a:schemeClr>
                </a:solidFill>
              </a:rPr>
              <a:t>: </a:t>
            </a:r>
          </a:p>
          <a:p>
            <a:pPr marL="0" lvl="1" algn="justLow"/>
            <a:r>
              <a:rPr lang="ar-SA" sz="17600" b="1" dirty="0" smtClean="0"/>
              <a:t>     </a:t>
            </a:r>
            <a:r>
              <a:rPr lang="ar-SA" sz="16000" b="1" dirty="0" smtClean="0">
                <a:solidFill>
                  <a:schemeClr val="tx2">
                    <a:lumMod val="60000"/>
                    <a:lumOff val="40000"/>
                  </a:schemeClr>
                </a:solidFill>
              </a:rPr>
              <a:t>الحوافز المتاحة للموظفين في العاصمة أكثر من الفروع ولذا يتطلع أكثرهم إلى هناك للاستفادة من هذه الفرص.</a:t>
            </a:r>
            <a:endParaRPr lang="en-US" sz="17600" b="1" dirty="0" err="1" smtClean="0">
              <a:solidFill>
                <a:schemeClr val="tx2">
                  <a:lumMod val="60000"/>
                  <a:lumOff val="40000"/>
                </a:schemeClr>
              </a:solidFill>
            </a:endParaRPr>
          </a:p>
          <a:p>
            <a:pPr marL="0" lvl="1" algn="justLow"/>
            <a:r>
              <a:rPr lang="ar-SA" sz="16000" u="sng" dirty="0" smtClean="0">
                <a:solidFill>
                  <a:schemeClr val="accent3">
                    <a:lumMod val="75000"/>
                  </a:schemeClr>
                </a:solidFill>
              </a:rPr>
              <a:t>ثانــــياً</a:t>
            </a:r>
            <a:r>
              <a:rPr lang="ar-SA" sz="16000" b="1" dirty="0" smtClean="0">
                <a:solidFill>
                  <a:schemeClr val="accent3">
                    <a:lumMod val="75000"/>
                  </a:schemeClr>
                </a:solidFill>
              </a:rPr>
              <a:t>: </a:t>
            </a:r>
          </a:p>
          <a:p>
            <a:pPr marL="0" lvl="1" algn="justLow"/>
            <a:r>
              <a:rPr lang="ar-SA" sz="16000" b="1" dirty="0" smtClean="0"/>
              <a:t>      </a:t>
            </a:r>
            <a:r>
              <a:rPr lang="ar-SA" sz="16000" b="1" dirty="0" smtClean="0">
                <a:solidFill>
                  <a:schemeClr val="tx2">
                    <a:lumMod val="60000"/>
                    <a:lumOff val="40000"/>
                  </a:schemeClr>
                </a:solidFill>
              </a:rPr>
              <a:t>ينظر عادة إلى الفروع الإدارية نظرة شك وريبة وخصوصاً في النواحي المالية ، ولذا فإنها تخضع لرقابة صارمة من العاصمة في هذا الصدد مما يعرقلها في أدائها لنشاطاتها للجمهور المحلي.</a:t>
            </a:r>
            <a:endParaRPr lang="en-US" sz="16000" b="1" dirty="0" smtClean="0">
              <a:solidFill>
                <a:schemeClr val="tx2">
                  <a:lumMod val="60000"/>
                  <a:lumOff val="40000"/>
                </a:schemeClr>
              </a:solidFill>
            </a:endParaRPr>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0"/>
            <a:ext cx="7772400" cy="1470025"/>
          </a:xfrm>
        </p:spPr>
        <p:txBody>
          <a:bodyPr>
            <a:normAutofit fontScale="90000"/>
          </a:bodyPr>
          <a:lstStyle/>
          <a:p>
            <a:pPr algn="r"/>
            <a:r>
              <a:rPr lang="ar-SA" b="1" dirty="0" smtClean="0">
                <a:solidFill>
                  <a:srgbClr val="C00000"/>
                </a:solidFill>
                <a:cs typeface="+mn-cs"/>
              </a:rPr>
              <a:t/>
            </a:r>
            <a:br>
              <a:rPr lang="ar-SA" b="1" dirty="0" smtClean="0">
                <a:solidFill>
                  <a:srgbClr val="C00000"/>
                </a:solidFill>
                <a:cs typeface="+mn-cs"/>
              </a:rPr>
            </a:br>
            <a:r>
              <a:rPr lang="ar-SA" b="1" dirty="0" smtClean="0">
                <a:solidFill>
                  <a:srgbClr val="C00000"/>
                </a:solidFill>
                <a:cs typeface="+mn-cs"/>
              </a:rPr>
              <a:t>الهدف من المادة</a:t>
            </a:r>
            <a:r>
              <a:rPr lang="en-US" b="1" dirty="0" smtClean="0">
                <a:solidFill>
                  <a:srgbClr val="C00000"/>
                </a:solidFill>
                <a:cs typeface="+mn-cs"/>
              </a:rPr>
              <a:t>: </a:t>
            </a:r>
            <a:r>
              <a:rPr lang="en-US" b="1" dirty="0" smtClean="0">
                <a:solidFill>
                  <a:srgbClr val="C00000"/>
                </a:solidFill>
              </a:rPr>
              <a:t/>
            </a:r>
            <a:br>
              <a:rPr lang="en-US" b="1" dirty="0" smtClean="0">
                <a:solidFill>
                  <a:srgbClr val="C00000"/>
                </a:solidFill>
              </a:rPr>
            </a:br>
            <a:endParaRPr lang="ar-SA" b="1" dirty="0">
              <a:solidFill>
                <a:srgbClr val="C00000"/>
              </a:solidFill>
            </a:endParaRPr>
          </a:p>
        </p:txBody>
      </p:sp>
      <p:sp>
        <p:nvSpPr>
          <p:cNvPr id="3" name="عنوان فرعي 2"/>
          <p:cNvSpPr>
            <a:spLocks noGrp="1"/>
          </p:cNvSpPr>
          <p:nvPr>
            <p:ph type="subTitle" idx="1"/>
          </p:nvPr>
        </p:nvSpPr>
        <p:spPr>
          <a:xfrm>
            <a:off x="785786" y="1714488"/>
            <a:ext cx="7643866" cy="4429156"/>
          </a:xfrm>
        </p:spPr>
        <p:txBody>
          <a:bodyPr>
            <a:normAutofit fontScale="92500" lnSpcReduction="20000"/>
          </a:bodyPr>
          <a:lstStyle/>
          <a:p>
            <a:pPr lvl="0" algn="r"/>
            <a:r>
              <a:rPr lang="ar-SA" b="1" dirty="0" smtClean="0">
                <a:solidFill>
                  <a:srgbClr val="C00000"/>
                </a:solidFill>
              </a:rPr>
              <a:t>1-</a:t>
            </a:r>
            <a:r>
              <a:rPr lang="ar-SA" b="1" dirty="0" smtClean="0">
                <a:solidFill>
                  <a:schemeClr val="accent2">
                    <a:lumMod val="75000"/>
                  </a:schemeClr>
                </a:solidFill>
              </a:rPr>
              <a:t> تهدف المادة إلى دراسة نظرية الإدارة المحلية بتوضيح مفهوم الإدارة المحلية ومبادئها ومقومات نجاحها، والمشاكل التي تواجهها .</a:t>
            </a:r>
          </a:p>
          <a:p>
            <a:pPr lvl="0" algn="r"/>
            <a:r>
              <a:rPr lang="ar-SA" b="1" dirty="0" smtClean="0">
                <a:solidFill>
                  <a:srgbClr val="C00000"/>
                </a:solidFill>
              </a:rPr>
              <a:t>2-</a:t>
            </a:r>
            <a:r>
              <a:rPr lang="ar-SA" b="1" dirty="0" smtClean="0">
                <a:solidFill>
                  <a:schemeClr val="accent2">
                    <a:lumMod val="75000"/>
                  </a:schemeClr>
                </a:solidFill>
              </a:rPr>
              <a:t> تبرز أهمية دراسة الإدارة المحلية من طبيعة التوجه الإداري المعاصر الذي يؤكد على ضرورة الاعتماد على اللامركزية في تنمية وتطوير المجتمعات المحلية لقدرتها على تفعيل كافة الموارد المتاحة وتوظيفها بشكل فعال.</a:t>
            </a:r>
          </a:p>
          <a:p>
            <a:pPr algn="r"/>
            <a:r>
              <a:rPr lang="ar-SA" b="1" dirty="0" smtClean="0">
                <a:solidFill>
                  <a:srgbClr val="C00000"/>
                </a:solidFill>
              </a:rPr>
              <a:t>3-</a:t>
            </a:r>
            <a:r>
              <a:rPr lang="ar-SA" b="1" dirty="0" smtClean="0">
                <a:solidFill>
                  <a:schemeClr val="accent2">
                    <a:lumMod val="75000"/>
                  </a:schemeClr>
                </a:solidFill>
              </a:rPr>
              <a:t> الإدارة المحلية كمنهج دراسي يجب أن تحظى بأهمية خاصة تدعم فكرة التوسع في الأخذ </a:t>
            </a:r>
            <a:r>
              <a:rPr lang="ar-SA" b="1" dirty="0" err="1" smtClean="0">
                <a:solidFill>
                  <a:schemeClr val="accent2">
                    <a:lumMod val="75000"/>
                  </a:schemeClr>
                </a:solidFill>
              </a:rPr>
              <a:t>بها</a:t>
            </a:r>
            <a:r>
              <a:rPr lang="ar-SA" b="1" dirty="0" smtClean="0">
                <a:solidFill>
                  <a:schemeClr val="accent2">
                    <a:lumMod val="75000"/>
                  </a:schemeClr>
                </a:solidFill>
              </a:rPr>
              <a:t> وتحقق لها كافة عوامل ومقومات النجاح</a:t>
            </a:r>
            <a:r>
              <a:rPr lang="ar-SA" dirty="0" smtClean="0">
                <a:solidFill>
                  <a:schemeClr val="accent2">
                    <a:lumMod val="75000"/>
                  </a:schemeClr>
                </a:solidFill>
              </a:rPr>
              <a:t>.</a:t>
            </a:r>
            <a:endParaRPr lang="en-US" dirty="0" smtClean="0">
              <a:solidFill>
                <a:schemeClr val="accent2">
                  <a:lumMod val="75000"/>
                </a:schemeClr>
              </a:solidFill>
            </a:endParaRPr>
          </a:p>
          <a:p>
            <a:pPr lvl="0" algn="r"/>
            <a:r>
              <a:rPr lang="ar-SA" dirty="0" smtClean="0">
                <a:solidFill>
                  <a:schemeClr val="accent2">
                    <a:lumMod val="75000"/>
                  </a:schemeClr>
                </a:solidFill>
              </a:rPr>
              <a:t> </a:t>
            </a:r>
            <a:endParaRPr lang="en-US" dirty="0" smtClean="0">
              <a:solidFill>
                <a:schemeClr val="accent2">
                  <a:lumMod val="75000"/>
                </a:schemeClr>
              </a:solidFill>
            </a:endParaRPr>
          </a:p>
          <a:p>
            <a:pPr algn="just"/>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1500174"/>
            <a:ext cx="8286808" cy="4000528"/>
          </a:xfrm>
        </p:spPr>
        <p:txBody>
          <a:bodyPr>
            <a:normAutofit fontScale="25000" lnSpcReduction="20000"/>
          </a:bodyPr>
          <a:lstStyle/>
          <a:p>
            <a:pPr lvl="0" algn="r"/>
            <a:r>
              <a:rPr lang="ar-SA" sz="16000" u="sng" dirty="0" smtClean="0">
                <a:solidFill>
                  <a:srgbClr val="00B050"/>
                </a:solidFill>
              </a:rPr>
              <a:t>ثانياً</a:t>
            </a:r>
            <a:r>
              <a:rPr lang="ar-SA" sz="16000" dirty="0" smtClean="0">
                <a:solidFill>
                  <a:srgbClr val="00B050"/>
                </a:solidFill>
              </a:rPr>
              <a:t>: </a:t>
            </a:r>
          </a:p>
          <a:p>
            <a:pPr algn="justLow"/>
            <a:r>
              <a:rPr lang="ar-SA" sz="16000" b="1" dirty="0" smtClean="0">
                <a:solidFill>
                  <a:schemeClr val="tx2">
                    <a:lumMod val="60000"/>
                    <a:lumOff val="40000"/>
                  </a:schemeClr>
                </a:solidFill>
              </a:rPr>
              <a:t>   التدرج الرئاسي: حيث تكون وحدات الجهاز الإداري للدولة متدرجة تدرجاً هرمياً على قمته الحكومية المركزية، ومهما تعددت وحدات الجهاز الإداري المركزي أو تعددت في الأقاليم المختلفة، تظل تابعة تبعية رئاسية للوزارات المختلفة في العاصمة. </a:t>
            </a:r>
            <a:endParaRPr lang="en-US" sz="16000" b="1" dirty="0" smtClean="0">
              <a:solidFill>
                <a:schemeClr val="tx2">
                  <a:lumMod val="60000"/>
                  <a:lumOff val="40000"/>
                </a:schemeClr>
              </a:solidFill>
            </a:endParaRPr>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1000108"/>
            <a:ext cx="8572560" cy="5572164"/>
          </a:xfrm>
        </p:spPr>
        <p:txBody>
          <a:bodyPr>
            <a:normAutofit fontScale="25000" lnSpcReduction="20000"/>
          </a:bodyPr>
          <a:lstStyle/>
          <a:p>
            <a:pPr marL="0" lvl="1" algn="justLow"/>
            <a:r>
              <a:rPr lang="ar-SA" sz="17600" u="sng" dirty="0" smtClean="0">
                <a:solidFill>
                  <a:schemeClr val="accent3">
                    <a:lumMod val="75000"/>
                  </a:schemeClr>
                </a:solidFill>
              </a:rPr>
              <a:t>ثـــالثــاً</a:t>
            </a:r>
            <a:r>
              <a:rPr lang="ar-SA" sz="17600" b="1" dirty="0" smtClean="0">
                <a:solidFill>
                  <a:schemeClr val="accent3">
                    <a:lumMod val="75000"/>
                  </a:schemeClr>
                </a:solidFill>
              </a:rPr>
              <a:t>: </a:t>
            </a:r>
          </a:p>
          <a:p>
            <a:pPr algn="justLow"/>
            <a:r>
              <a:rPr lang="ar-SA" sz="17600" b="1" dirty="0" smtClean="0"/>
              <a:t>      </a:t>
            </a:r>
            <a:r>
              <a:rPr lang="ar-SA" sz="21600" b="1" dirty="0" smtClean="0">
                <a:solidFill>
                  <a:schemeClr val="tx2">
                    <a:lumMod val="60000"/>
                    <a:lumOff val="40000"/>
                  </a:schemeClr>
                </a:solidFill>
              </a:rPr>
              <a:t>ضعف التنسيق بين فروع الوزارات الخدمية أثناء العمل .</a:t>
            </a:r>
            <a:endParaRPr lang="en-US" sz="17600" b="1" dirty="0" smtClean="0">
              <a:solidFill>
                <a:schemeClr val="tx2">
                  <a:lumMod val="60000"/>
                  <a:lumOff val="40000"/>
                </a:schemeClr>
              </a:solidFill>
            </a:endParaRPr>
          </a:p>
          <a:p>
            <a:pPr algn="justLow"/>
            <a:r>
              <a:rPr lang="ar-SA" sz="17600" b="1" dirty="0" smtClean="0">
                <a:solidFill>
                  <a:srgbClr val="C00000"/>
                </a:solidFill>
              </a:rPr>
              <a:t>    </a:t>
            </a:r>
            <a:r>
              <a:rPr lang="ar-SA" sz="21600" b="1" dirty="0" smtClean="0">
                <a:solidFill>
                  <a:srgbClr val="C00000"/>
                </a:solidFill>
              </a:rPr>
              <a:t>تبقي الإشارة إلى أن لا علاقة بين الأجهزة الأمنية والعسكرية والوحدات المحلية الخاصة بالأعمال المدنية الأخرى. </a:t>
            </a:r>
            <a:endParaRPr lang="en-US" sz="17600" b="1" dirty="0" smtClean="0">
              <a:solidFill>
                <a:srgbClr val="C00000"/>
              </a:solidFill>
            </a:endParaRPr>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72560" cy="6072230"/>
          </a:xfrm>
        </p:spPr>
        <p:txBody>
          <a:bodyPr>
            <a:normAutofit fontScale="25000" lnSpcReduction="20000"/>
          </a:bodyPr>
          <a:lstStyle/>
          <a:p>
            <a:pPr algn="r"/>
            <a:r>
              <a:rPr lang="ar-SA" sz="19200" b="1" u="sng" dirty="0" smtClean="0">
                <a:solidFill>
                  <a:schemeClr val="accent2">
                    <a:lumMod val="75000"/>
                  </a:schemeClr>
                </a:solidFill>
              </a:rPr>
              <a:t>تنسيق النشاطات على المستوى المحلي:</a:t>
            </a:r>
            <a:endParaRPr lang="en-US" sz="19200" b="1" u="sng" dirty="0" smtClean="0">
              <a:solidFill>
                <a:schemeClr val="accent2">
                  <a:lumMod val="75000"/>
                </a:schemeClr>
              </a:solidFill>
            </a:endParaRPr>
          </a:p>
          <a:p>
            <a:pPr algn="justLow"/>
            <a:r>
              <a:rPr lang="ar-SA" sz="12800" b="1" dirty="0" smtClean="0"/>
              <a:t>    </a:t>
            </a:r>
            <a:r>
              <a:rPr lang="ar-SA" sz="14400" b="1" dirty="0" smtClean="0">
                <a:solidFill>
                  <a:schemeClr val="tx2">
                    <a:lumMod val="60000"/>
                    <a:lumOff val="40000"/>
                  </a:schemeClr>
                </a:solidFill>
              </a:rPr>
              <a:t>كما أن هناك خدمات مدنية تكون في عهدة الوزارات (المؤسسات العامة) وفروعها نظراً لأنها عامة على مستوى الدولة كلها ، فروع الوزارات فإنها تؤدي أعمالها بإشراف الوحدات المحلية ، وهي تابعة للحكومة المركزية وأجهزة الحكم المحلي هي المدة أنماط والنمط الاستقلالي (الأمن العام، المخابرات القوات المحلية، النمط التنسيق البريد – الهاتف – النمط الإشرافي).</a:t>
            </a:r>
            <a:endParaRPr lang="en-US" sz="14400" b="1" dirty="0" smtClean="0">
              <a:solidFill>
                <a:schemeClr val="tx2">
                  <a:lumMod val="60000"/>
                  <a:lumOff val="40000"/>
                </a:schemeClr>
              </a:solidFill>
            </a:endParaRPr>
          </a:p>
          <a:p>
            <a:pPr algn="justLow"/>
            <a:r>
              <a:rPr lang="ar-SA" sz="14400" b="1" dirty="0" smtClean="0">
                <a:solidFill>
                  <a:schemeClr val="tx2">
                    <a:lumMod val="60000"/>
                    <a:lumOff val="40000"/>
                  </a:schemeClr>
                </a:solidFill>
              </a:rPr>
              <a:t>وهذه هي الأنماط الثلاثة التي تنظم العلاقة بين الوحدات المحلية وبين الإدارات الميدانية الممثلة للحكومة كفروع وزارات. </a:t>
            </a:r>
            <a:endParaRPr lang="en-US" sz="14400" b="1" dirty="0" smtClean="0">
              <a:solidFill>
                <a:schemeClr val="tx2">
                  <a:lumMod val="60000"/>
                  <a:lumOff val="40000"/>
                </a:schemeClr>
              </a:solidFill>
            </a:endParaRPr>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8"/>
            <a:ext cx="7772400" cy="1500198"/>
          </a:xfrm>
        </p:spPr>
        <p:txBody>
          <a:bodyPr>
            <a:normAutofit/>
          </a:bodyPr>
          <a:lstStyle/>
          <a:p>
            <a:r>
              <a:rPr lang="ar-SA" sz="3600" b="1" dirty="0" smtClean="0"/>
              <a:t>((الفصل السادس))</a:t>
            </a:r>
            <a:endParaRPr lang="en-US" sz="3600" dirty="0"/>
          </a:p>
        </p:txBody>
      </p:sp>
      <p:sp>
        <p:nvSpPr>
          <p:cNvPr id="3" name="عنوان فرعي 2"/>
          <p:cNvSpPr>
            <a:spLocks noGrp="1"/>
          </p:cNvSpPr>
          <p:nvPr>
            <p:ph type="subTitle" idx="1"/>
          </p:nvPr>
        </p:nvSpPr>
        <p:spPr>
          <a:xfrm>
            <a:off x="500034" y="2143116"/>
            <a:ext cx="8286808" cy="2428892"/>
          </a:xfrm>
        </p:spPr>
        <p:txBody>
          <a:bodyPr>
            <a:normAutofit fontScale="25000" lnSpcReduction="20000"/>
          </a:bodyPr>
          <a:lstStyle/>
          <a:p>
            <a:endParaRPr lang="ar-SA" sz="14400" b="1" dirty="0" smtClean="0">
              <a:solidFill>
                <a:schemeClr val="tx1"/>
              </a:solidFill>
              <a:latin typeface="+mj-lt"/>
              <a:ea typeface="+mj-ea"/>
              <a:cs typeface="+mj-cs"/>
            </a:endParaRPr>
          </a:p>
          <a:p>
            <a:endParaRPr lang="ar-SA" sz="14400" b="1" dirty="0" smtClean="0">
              <a:solidFill>
                <a:schemeClr val="tx1"/>
              </a:solidFill>
              <a:latin typeface="+mj-lt"/>
              <a:ea typeface="+mj-ea"/>
            </a:endParaRPr>
          </a:p>
          <a:p>
            <a:r>
              <a:rPr lang="ar-SA" sz="16000" b="1" dirty="0" smtClean="0">
                <a:solidFill>
                  <a:srgbClr val="C00000"/>
                </a:solidFill>
                <a:latin typeface="+mj-lt"/>
                <a:ea typeface="+mj-ea"/>
              </a:rPr>
              <a:t>الهيئات والمنظمات المهتمة بالإدارة المحلية</a:t>
            </a:r>
            <a:endParaRPr lang="en-US" sz="16000" b="1" dirty="0" smtClean="0">
              <a:solidFill>
                <a:srgbClr val="C00000"/>
              </a:solidFill>
              <a:latin typeface="+mj-lt"/>
              <a:ea typeface="+mj-ea"/>
            </a:endParaRPr>
          </a:p>
          <a:p>
            <a:endParaRPr lang="en-US" sz="24000" b="1" dirty="0" smtClean="0">
              <a:solidFill>
                <a:schemeClr val="tx1"/>
              </a:solidFill>
              <a:latin typeface="+mj-lt"/>
              <a:ea typeface="+mj-ea"/>
              <a:cs typeface="+mj-cs"/>
            </a:endParaRPr>
          </a:p>
          <a:p>
            <a:endParaRPr lang="en-US" sz="24000" b="1" dirty="0" smtClean="0">
              <a:solidFill>
                <a:schemeClr val="tx1"/>
              </a:solidFill>
              <a:latin typeface="+mj-lt"/>
              <a:ea typeface="+mj-ea"/>
              <a:cs typeface="+mj-cs"/>
            </a:endParaRPr>
          </a:p>
          <a:p>
            <a:pPr lvl="0"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357166"/>
            <a:ext cx="8572560" cy="6215106"/>
          </a:xfrm>
        </p:spPr>
        <p:txBody>
          <a:bodyPr>
            <a:normAutofit fontScale="25000" lnSpcReduction="20000"/>
          </a:bodyPr>
          <a:lstStyle/>
          <a:p>
            <a:pPr marL="0" lvl="1" algn="r"/>
            <a:r>
              <a:rPr lang="ar-SA" sz="14400" u="sng" dirty="0" smtClean="0">
                <a:solidFill>
                  <a:srgbClr val="C00000"/>
                </a:solidFill>
              </a:rPr>
              <a:t>أولاً :</a:t>
            </a:r>
            <a:endParaRPr lang="ar-SA" sz="14400" b="1" u="sng" dirty="0" smtClean="0">
              <a:solidFill>
                <a:srgbClr val="C00000"/>
              </a:solidFill>
            </a:endParaRPr>
          </a:p>
          <a:p>
            <a:pPr marL="0" lvl="1" algn="r"/>
            <a:r>
              <a:rPr lang="ar-SA" sz="14400" b="1" dirty="0" smtClean="0">
                <a:solidFill>
                  <a:schemeClr val="tx2">
                    <a:lumMod val="60000"/>
                    <a:lumOff val="40000"/>
                  </a:schemeClr>
                </a:solidFill>
              </a:rPr>
              <a:t>المؤسسات العلمية الكبرى كالجامعات والمعاهد العليات .</a:t>
            </a:r>
            <a:endParaRPr lang="en-US" sz="14400" b="1" dirty="0" err="1" smtClean="0">
              <a:solidFill>
                <a:schemeClr val="tx2">
                  <a:lumMod val="60000"/>
                  <a:lumOff val="40000"/>
                </a:schemeClr>
              </a:solidFill>
            </a:endParaRPr>
          </a:p>
          <a:p>
            <a:pPr marL="0" lvl="1" algn="r"/>
            <a:r>
              <a:rPr lang="ar-SA" sz="14400" u="sng" dirty="0" smtClean="0">
                <a:solidFill>
                  <a:srgbClr val="C00000"/>
                </a:solidFill>
              </a:rPr>
              <a:t>ثانياً:</a:t>
            </a:r>
          </a:p>
          <a:p>
            <a:pPr marL="0" lvl="1" algn="r"/>
            <a:r>
              <a:rPr lang="ar-SA" sz="14400" b="1" dirty="0" smtClean="0">
                <a:solidFill>
                  <a:schemeClr val="tx2">
                    <a:lumMod val="60000"/>
                    <a:lumOff val="40000"/>
                  </a:schemeClr>
                </a:solidFill>
              </a:rPr>
              <a:t>المنظمات الوطنية كالاتحادات والمجالس الخاصة بالأقاليم.</a:t>
            </a:r>
            <a:endParaRPr lang="en-US" sz="14400" b="1" dirty="0" smtClean="0">
              <a:solidFill>
                <a:schemeClr val="tx2">
                  <a:lumMod val="60000"/>
                  <a:lumOff val="40000"/>
                </a:schemeClr>
              </a:solidFill>
            </a:endParaRPr>
          </a:p>
          <a:p>
            <a:pPr marL="0" lvl="1" algn="r"/>
            <a:r>
              <a:rPr lang="ar-SA" sz="14400" u="sng" dirty="0" smtClean="0">
                <a:solidFill>
                  <a:srgbClr val="C00000"/>
                </a:solidFill>
              </a:rPr>
              <a:t>ثالثـــــاً:</a:t>
            </a:r>
          </a:p>
          <a:p>
            <a:pPr marL="0" lvl="1" algn="r"/>
            <a:r>
              <a:rPr lang="ar-SA" sz="14400" b="1" dirty="0" smtClean="0">
                <a:solidFill>
                  <a:schemeClr val="tx2">
                    <a:lumMod val="60000"/>
                    <a:lumOff val="40000"/>
                  </a:schemeClr>
                </a:solidFill>
              </a:rPr>
              <a:t>المنظمات الإقليمية كالمنظمة العربية للعلوم الإدارية ومنظمة المدن العربية ومنظمة العواصم والمدن الإسلامية </a:t>
            </a:r>
            <a:endParaRPr lang="en-US" sz="14400" b="1" dirty="0" smtClean="0">
              <a:solidFill>
                <a:schemeClr val="tx2">
                  <a:lumMod val="60000"/>
                  <a:lumOff val="40000"/>
                </a:schemeClr>
              </a:solidFill>
            </a:endParaRPr>
          </a:p>
          <a:p>
            <a:pPr marL="0" lvl="1" algn="r"/>
            <a:r>
              <a:rPr lang="ar-SA" sz="14400" u="sng" dirty="0" smtClean="0">
                <a:solidFill>
                  <a:srgbClr val="C00000"/>
                </a:solidFill>
              </a:rPr>
              <a:t>رابــــعــاً :</a:t>
            </a:r>
          </a:p>
          <a:p>
            <a:pPr marL="0" lvl="1" algn="r"/>
            <a:r>
              <a:rPr lang="ar-SA" sz="14400" b="1" dirty="0" smtClean="0">
                <a:solidFill>
                  <a:schemeClr val="tx2">
                    <a:lumMod val="60000"/>
                    <a:lumOff val="40000"/>
                  </a:schemeClr>
                </a:solidFill>
              </a:rPr>
              <a:t>المنظمات الدولية مثل الاتحاد العالمي لإدارة المدن .</a:t>
            </a:r>
            <a:endParaRPr lang="en-US" sz="14400" b="1" dirty="0" smtClean="0">
              <a:solidFill>
                <a:schemeClr val="tx2">
                  <a:lumMod val="60000"/>
                  <a:lumOff val="40000"/>
                </a:schemeClr>
              </a:solidFill>
            </a:endParaRPr>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72560" cy="6072230"/>
          </a:xfrm>
        </p:spPr>
        <p:txBody>
          <a:bodyPr>
            <a:normAutofit fontScale="25000" lnSpcReduction="20000"/>
          </a:bodyPr>
          <a:lstStyle/>
          <a:p>
            <a:endParaRPr lang="ar-SA" sz="16000" dirty="0" smtClean="0">
              <a:solidFill>
                <a:srgbClr val="C00000"/>
              </a:solidFill>
              <a:latin typeface="+mj-lt"/>
              <a:ea typeface="+mj-ea"/>
              <a:cs typeface="PT Bold Dusky" pitchFamily="2" charset="-78"/>
            </a:endParaRPr>
          </a:p>
          <a:p>
            <a:endParaRPr lang="ar-SA" sz="16000" dirty="0" smtClean="0">
              <a:solidFill>
                <a:srgbClr val="C00000"/>
              </a:solidFill>
              <a:latin typeface="+mj-lt"/>
              <a:ea typeface="+mj-ea"/>
              <a:cs typeface="PT Bold Dusky" pitchFamily="2" charset="-78"/>
            </a:endParaRPr>
          </a:p>
          <a:p>
            <a:endParaRPr lang="ar-SA" sz="16000" dirty="0" smtClean="0">
              <a:solidFill>
                <a:srgbClr val="C00000"/>
              </a:solidFill>
              <a:latin typeface="+mj-lt"/>
              <a:ea typeface="+mj-ea"/>
              <a:cs typeface="PT Bold Dusky" pitchFamily="2" charset="-78"/>
            </a:endParaRPr>
          </a:p>
          <a:p>
            <a:r>
              <a:rPr lang="ar-SA" sz="35200" b="1" dirty="0" smtClean="0">
                <a:solidFill>
                  <a:srgbClr val="C00000"/>
                </a:solidFill>
                <a:latin typeface="+mj-lt"/>
                <a:ea typeface="+mj-ea"/>
              </a:rPr>
              <a:t>نظام المناطق</a:t>
            </a:r>
            <a:r>
              <a:rPr lang="ar-SA" sz="35200" dirty="0" smtClean="0">
                <a:solidFill>
                  <a:srgbClr val="C00000"/>
                </a:solidFill>
                <a:latin typeface="+mj-lt"/>
                <a:ea typeface="+mj-ea"/>
                <a:cs typeface="PT Bold Dusky" pitchFamily="2" charset="-78"/>
              </a:rPr>
              <a:t>:</a:t>
            </a:r>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72560" cy="6072230"/>
          </a:xfrm>
        </p:spPr>
        <p:txBody>
          <a:bodyPr>
            <a:normAutofit fontScale="25000" lnSpcReduction="20000"/>
          </a:bodyPr>
          <a:lstStyle/>
          <a:p>
            <a:pPr algn="r"/>
            <a:endParaRPr lang="ar-SA" sz="8000" u="sng" dirty="0" smtClean="0">
              <a:solidFill>
                <a:schemeClr val="accent2">
                  <a:lumMod val="75000"/>
                </a:schemeClr>
              </a:solidFill>
              <a:latin typeface="+mj-lt"/>
              <a:ea typeface="+mj-ea"/>
              <a:cs typeface="PT Bold Dusky" pitchFamily="2" charset="-78"/>
            </a:endParaRPr>
          </a:p>
          <a:p>
            <a:pPr algn="r"/>
            <a:r>
              <a:rPr lang="ar-SA" sz="17600" b="1" u="sng" dirty="0" smtClean="0">
                <a:solidFill>
                  <a:schemeClr val="accent2">
                    <a:lumMod val="75000"/>
                  </a:schemeClr>
                </a:solidFill>
                <a:latin typeface="+mj-lt"/>
                <a:ea typeface="+mj-ea"/>
              </a:rPr>
              <a:t>المادة الأولى :</a:t>
            </a:r>
          </a:p>
          <a:p>
            <a:pPr algn="justLow"/>
            <a:r>
              <a:rPr lang="ar-SA" sz="19200" b="1" dirty="0" smtClean="0">
                <a:solidFill>
                  <a:schemeClr val="tx2">
                    <a:lumMod val="75000"/>
                  </a:schemeClr>
                </a:solidFill>
              </a:rPr>
              <a:t>   </a:t>
            </a:r>
            <a:r>
              <a:rPr lang="ar-SA" sz="21600" b="1" dirty="0" smtClean="0">
                <a:solidFill>
                  <a:schemeClr val="tx2">
                    <a:lumMod val="75000"/>
                  </a:schemeClr>
                </a:solidFill>
              </a:rPr>
              <a:t>يهدف هذا النظام إلى رفع مستوى العمل الإداري والتنمية في مناطق المملكة . كما يهدف إلى المحافظة على الأمن والنظام وكفالة حقوق المواطنين وحرياتهم في إطار الشريعة الإسلامية .</a:t>
            </a:r>
            <a:endParaRPr lang="en-US" sz="19200" b="1" dirty="0" smtClean="0">
              <a:solidFill>
                <a:schemeClr val="tx2">
                  <a:lumMod val="75000"/>
                </a:schemeClr>
              </a:solidFill>
            </a:endParaRPr>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428604"/>
            <a:ext cx="8572560" cy="3714776"/>
          </a:xfrm>
        </p:spPr>
        <p:txBody>
          <a:bodyPr>
            <a:normAutofit fontScale="25000" lnSpcReduction="20000"/>
          </a:bodyPr>
          <a:lstStyle/>
          <a:p>
            <a:pPr algn="r"/>
            <a:endParaRPr lang="ar-SA" sz="11200" u="sng" dirty="0" smtClean="0">
              <a:solidFill>
                <a:schemeClr val="accent2">
                  <a:lumMod val="75000"/>
                </a:schemeClr>
              </a:solidFill>
              <a:cs typeface="PT Bold Dusky" pitchFamily="2" charset="-78"/>
            </a:endParaRPr>
          </a:p>
          <a:p>
            <a:pPr algn="r"/>
            <a:r>
              <a:rPr lang="ar-SA" sz="17600" b="1" u="sng" dirty="0" smtClean="0">
                <a:solidFill>
                  <a:schemeClr val="accent2">
                    <a:lumMod val="75000"/>
                  </a:schemeClr>
                </a:solidFill>
              </a:rPr>
              <a:t>المادة الثانية:</a:t>
            </a:r>
          </a:p>
          <a:p>
            <a:pPr algn="justLow"/>
            <a:r>
              <a:rPr lang="ar-SA" sz="14400" b="1" dirty="0" smtClean="0">
                <a:solidFill>
                  <a:schemeClr val="tx1"/>
                </a:solidFill>
              </a:rPr>
              <a:t>       </a:t>
            </a:r>
            <a:r>
              <a:rPr lang="ar-SA" sz="21600" b="1" dirty="0" smtClean="0">
                <a:solidFill>
                  <a:schemeClr val="tx2">
                    <a:lumMod val="75000"/>
                  </a:schemeClr>
                </a:solidFill>
              </a:rPr>
              <a:t>تنظم مناطق المملكة ومقر أمار كل منطقة بأمر ملكي بناء على توصية من وزير الداخلية . </a:t>
            </a:r>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857232"/>
            <a:ext cx="8572560" cy="5715040"/>
          </a:xfrm>
        </p:spPr>
        <p:txBody>
          <a:bodyPr>
            <a:normAutofit fontScale="25000" lnSpcReduction="20000"/>
          </a:bodyPr>
          <a:lstStyle/>
          <a:p>
            <a:pPr algn="justLow"/>
            <a:r>
              <a:rPr lang="ar-SA" sz="17600" b="1" u="sng" dirty="0" smtClean="0">
                <a:solidFill>
                  <a:schemeClr val="accent2">
                    <a:lumMod val="75000"/>
                  </a:schemeClr>
                </a:solidFill>
              </a:rPr>
              <a:t>المادة الثالثة:</a:t>
            </a:r>
          </a:p>
          <a:p>
            <a:pPr algn="justLow"/>
            <a:r>
              <a:rPr lang="ar-SA" sz="16000" b="1" dirty="0" smtClean="0"/>
              <a:t>   </a:t>
            </a:r>
            <a:r>
              <a:rPr lang="ar-SA" sz="17600" b="1" dirty="0" smtClean="0">
                <a:solidFill>
                  <a:schemeClr val="tx2">
                    <a:lumMod val="75000"/>
                  </a:schemeClr>
                </a:solidFill>
              </a:rPr>
              <a:t>تتكون كل منطقة إدارياً من عدد من المحافظات والنواحي والمراكز ويراعي في ذلك الاعتبارات السكانية والجغرافية والأمنية وظروف البيئة وطرق المواصلات ويتم تنظيم المحافظة بأمر ملكي بناء على توصية من وزير الداخلية . أما النواحي والمراكز فيصدر بشأنها وارتباطها قرار من وزير الداخلية بناء على اقتراح من أمير المنطقة .</a:t>
            </a:r>
            <a:endParaRPr lang="en-US" sz="21600" b="1" dirty="0" smtClean="0">
              <a:solidFill>
                <a:schemeClr val="tx2">
                  <a:lumMod val="75000"/>
                </a:schemeClr>
              </a:solidFill>
            </a:endParaRPr>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72560" cy="6072230"/>
          </a:xfrm>
        </p:spPr>
        <p:txBody>
          <a:bodyPr>
            <a:normAutofit fontScale="25000" lnSpcReduction="20000"/>
          </a:bodyPr>
          <a:lstStyle/>
          <a:p>
            <a:pPr algn="r"/>
            <a:r>
              <a:rPr lang="ar-SA" sz="17600" b="1" u="sng" dirty="0" smtClean="0">
                <a:solidFill>
                  <a:schemeClr val="accent2">
                    <a:lumMod val="75000"/>
                  </a:schemeClr>
                </a:solidFill>
              </a:rPr>
              <a:t>المادة الرابعة :</a:t>
            </a:r>
          </a:p>
          <a:p>
            <a:pPr lvl="0" algn="justLow"/>
            <a:r>
              <a:rPr lang="ar-SA" sz="17600" b="1" dirty="0" smtClean="0">
                <a:solidFill>
                  <a:schemeClr val="tx1"/>
                </a:solidFill>
              </a:rPr>
              <a:t> </a:t>
            </a:r>
            <a:r>
              <a:rPr lang="ar-SA" sz="14400" b="1" dirty="0" smtClean="0">
                <a:solidFill>
                  <a:schemeClr val="tx1"/>
                </a:solidFill>
              </a:rPr>
              <a:t> </a:t>
            </a:r>
            <a:r>
              <a:rPr lang="ar-SA" sz="17600" b="1" dirty="0" smtClean="0">
                <a:solidFill>
                  <a:schemeClr val="tx2">
                    <a:lumMod val="75000"/>
                  </a:schemeClr>
                </a:solidFill>
              </a:rPr>
              <a:t>يكون لكل منطقة أمير بمرتبة وزير كما يكون له نائب بالمرتبة الممتازة يساعده في أعماله ويقوم مقامه عند غيابه ويتم تعيين الأمير ونائبه وإعفاؤهما بأمر ملكي بناء على توصية من وزير الداخلية . </a:t>
            </a:r>
          </a:p>
          <a:p>
            <a:pPr lvl="0" algn="justLow"/>
            <a:endParaRPr lang="en-US" sz="17600" b="1" dirty="0" smtClean="0">
              <a:solidFill>
                <a:schemeClr val="tx2">
                  <a:lumMod val="60000"/>
                  <a:lumOff val="40000"/>
                </a:schemeClr>
              </a:solidFill>
            </a:endParaRPr>
          </a:p>
          <a:p>
            <a:pPr algn="justLow"/>
            <a:r>
              <a:rPr lang="ar-SA" sz="17600" b="1" u="sng" dirty="0" smtClean="0">
                <a:solidFill>
                  <a:schemeClr val="accent2">
                    <a:lumMod val="75000"/>
                  </a:schemeClr>
                </a:solidFill>
              </a:rPr>
              <a:t>المادة الخامسة:</a:t>
            </a:r>
          </a:p>
          <a:p>
            <a:pPr algn="justLow"/>
            <a:r>
              <a:rPr lang="ar-SA" sz="17600" b="1" dirty="0" smtClean="0">
                <a:solidFill>
                  <a:schemeClr val="tx2">
                    <a:lumMod val="60000"/>
                    <a:lumOff val="40000"/>
                  </a:schemeClr>
                </a:solidFill>
              </a:rPr>
              <a:t>   </a:t>
            </a:r>
            <a:r>
              <a:rPr lang="ar-SA" sz="17600" b="1" dirty="0" smtClean="0">
                <a:solidFill>
                  <a:schemeClr val="tx2">
                    <a:lumMod val="75000"/>
                  </a:schemeClr>
                </a:solidFill>
              </a:rPr>
              <a:t>يكون أمير المنطقة مسئولاً أمام وزير الداخلية</a:t>
            </a:r>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1000108"/>
            <a:ext cx="8572560" cy="5572164"/>
          </a:xfrm>
        </p:spPr>
        <p:txBody>
          <a:bodyPr>
            <a:normAutofit fontScale="25000" lnSpcReduction="20000"/>
          </a:bodyPr>
          <a:lstStyle/>
          <a:p>
            <a:pPr algn="r"/>
            <a:r>
              <a:rPr lang="ar-SA" sz="17600" b="1" u="sng" dirty="0" smtClean="0">
                <a:solidFill>
                  <a:schemeClr val="accent2">
                    <a:lumMod val="75000"/>
                  </a:schemeClr>
                </a:solidFill>
              </a:rPr>
              <a:t>المادة السادسة :</a:t>
            </a:r>
          </a:p>
          <a:p>
            <a:pPr lvl="0" algn="justLow"/>
            <a:r>
              <a:rPr lang="ar-SA" sz="14400" b="1" dirty="0" smtClean="0">
                <a:solidFill>
                  <a:schemeClr val="tx1"/>
                </a:solidFill>
              </a:rPr>
              <a:t>    </a:t>
            </a:r>
            <a:r>
              <a:rPr lang="ar-SA" sz="17600" b="1" dirty="0" smtClean="0">
                <a:solidFill>
                  <a:schemeClr val="tx2">
                    <a:lumMod val="75000"/>
                  </a:schemeClr>
                </a:solidFill>
              </a:rPr>
              <a:t>يؤدي الأمير ونائبه قبل مباشرة العمل القسم التالي أمام الملك :</a:t>
            </a:r>
          </a:p>
          <a:p>
            <a:pPr lvl="0" algn="justLow"/>
            <a:r>
              <a:rPr lang="ar-SA" sz="19200" b="1" dirty="0" smtClean="0"/>
              <a:t> ( </a:t>
            </a:r>
            <a:r>
              <a:rPr lang="ar-SA" sz="19200" b="1" dirty="0" smtClean="0">
                <a:solidFill>
                  <a:srgbClr val="FF0000"/>
                </a:solidFill>
              </a:rPr>
              <a:t>أقسم بالله العظيم أن أكون مخلصاً لديني ثم لمليكي وبلادي وأن لا أبوح بسر من أسرار الدولة وأن أحافظ على مصالحها وأنظمتها وأن أؤدي أعمالي بالصدق والأمانة والإخلاص والعدل </a:t>
            </a:r>
            <a:r>
              <a:rPr lang="ar-SA" sz="19200" b="1" dirty="0" smtClean="0"/>
              <a:t>) .</a:t>
            </a:r>
            <a:endParaRPr lang="en-US" sz="19200" b="1" dirty="0" smtClean="0"/>
          </a:p>
          <a:p>
            <a:pPr algn="justLow"/>
            <a:endParaRPr lang="en-US" sz="19200" b="1" dirty="0" smtClean="0"/>
          </a:p>
          <a:p>
            <a:pPr lvl="0" algn="justLow"/>
            <a:endParaRPr lang="en-US" sz="19200" b="1" dirty="0" smtClean="0"/>
          </a:p>
          <a:p>
            <a:pPr algn="justLow"/>
            <a:endParaRPr lang="ar-SA" sz="19200" b="1" dirty="0" smtClean="0"/>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1214422"/>
            <a:ext cx="8286808" cy="4286280"/>
          </a:xfrm>
        </p:spPr>
        <p:txBody>
          <a:bodyPr>
            <a:normAutofit fontScale="25000" lnSpcReduction="20000"/>
          </a:bodyPr>
          <a:lstStyle/>
          <a:p>
            <a:pPr lvl="0" algn="r"/>
            <a:r>
              <a:rPr lang="ar-SA" sz="17600" u="sng" dirty="0" smtClean="0">
                <a:solidFill>
                  <a:srgbClr val="00B050"/>
                </a:solidFill>
              </a:rPr>
              <a:t>ثالثاً :</a:t>
            </a:r>
            <a:endParaRPr lang="ar-SA" sz="17600" dirty="0" smtClean="0"/>
          </a:p>
          <a:p>
            <a:pPr lvl="0" algn="r"/>
            <a:r>
              <a:rPr lang="ar-SA" sz="17600" b="1" dirty="0" smtClean="0">
                <a:solidFill>
                  <a:schemeClr val="tx2">
                    <a:lumMod val="60000"/>
                    <a:lumOff val="40000"/>
                  </a:schemeClr>
                </a:solidFill>
              </a:rPr>
              <a:t>  تتمثل المركزية في أسلوبين :</a:t>
            </a:r>
          </a:p>
          <a:p>
            <a:pPr marL="1371600" lvl="0" indent="-1371600" algn="r"/>
            <a:r>
              <a:rPr lang="ar-SA" sz="17600" dirty="0" smtClean="0"/>
              <a:t>      1. </a:t>
            </a:r>
            <a:r>
              <a:rPr lang="ar-SA" sz="17600" b="1" dirty="0" smtClean="0"/>
              <a:t>سلطة التوجيه السابق .</a:t>
            </a:r>
          </a:p>
          <a:p>
            <a:pPr marL="1371600" indent="-1371600" algn="r"/>
            <a:r>
              <a:rPr lang="ar-SA" sz="17600" b="1" dirty="0" smtClean="0"/>
              <a:t>      2. سلطة التعقيب اللاحق ( إلغاء – سحب – تعديل – الحلول محلها). </a:t>
            </a:r>
            <a:endParaRPr lang="en-US" sz="17600" b="1"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72560" cy="6072230"/>
          </a:xfrm>
        </p:spPr>
        <p:txBody>
          <a:bodyPr>
            <a:normAutofit fontScale="25000" lnSpcReduction="20000"/>
          </a:bodyPr>
          <a:lstStyle/>
          <a:p>
            <a:pPr algn="justLow"/>
            <a:r>
              <a:rPr lang="ar-SA" sz="17600" b="1" u="sng" dirty="0" smtClean="0">
                <a:solidFill>
                  <a:schemeClr val="accent2">
                    <a:lumMod val="75000"/>
                  </a:schemeClr>
                </a:solidFill>
              </a:rPr>
              <a:t>المادة السابعة </a:t>
            </a:r>
            <a:r>
              <a:rPr lang="ar-SA" sz="17600" u="sng" dirty="0" smtClean="0">
                <a:solidFill>
                  <a:schemeClr val="accent2">
                    <a:lumMod val="75000"/>
                  </a:schemeClr>
                </a:solidFill>
                <a:cs typeface="PT Bold Dusky" pitchFamily="2" charset="-78"/>
              </a:rPr>
              <a:t>:</a:t>
            </a:r>
          </a:p>
          <a:p>
            <a:pPr algn="justLow"/>
            <a:r>
              <a:rPr lang="ar-SA" sz="14400" b="1" dirty="0" smtClean="0">
                <a:solidFill>
                  <a:schemeClr val="tx1"/>
                </a:solidFill>
              </a:rPr>
              <a:t>     </a:t>
            </a:r>
            <a:r>
              <a:rPr lang="ar-SA" sz="14400" b="1" dirty="0" smtClean="0">
                <a:solidFill>
                  <a:schemeClr val="tx2">
                    <a:lumMod val="75000"/>
                  </a:schemeClr>
                </a:solidFill>
              </a:rPr>
              <a:t>يتولى أمير كل منطقة إدارتها وفقاً للسياسة العامة للدولة ووفقاً لأحكام هذا النظام وغيره من الأنظمة واللوائح وعليه بصفة خاصة :</a:t>
            </a:r>
            <a:endParaRPr lang="ar-SA" sz="17600" b="1" dirty="0" smtClean="0">
              <a:solidFill>
                <a:schemeClr val="tx2">
                  <a:lumMod val="75000"/>
                </a:schemeClr>
              </a:solidFill>
            </a:endParaRPr>
          </a:p>
          <a:p>
            <a:pPr algn="justLow"/>
            <a:r>
              <a:rPr lang="ar-SA" sz="14400" b="1" dirty="0" smtClean="0">
                <a:solidFill>
                  <a:schemeClr val="accent3">
                    <a:lumMod val="50000"/>
                  </a:schemeClr>
                </a:solidFill>
              </a:rPr>
              <a:t>   أ- المحافظة على الأمن والنظام والاستقرار واتخاذ الإجراءات اللازمة لذلك وفقاً للأنظمة واللوائح .</a:t>
            </a:r>
          </a:p>
          <a:p>
            <a:pPr algn="justLow"/>
            <a:endParaRPr lang="ar-SA" sz="14400" b="1" dirty="0" smtClean="0">
              <a:solidFill>
                <a:schemeClr val="accent3">
                  <a:lumMod val="50000"/>
                </a:schemeClr>
              </a:solidFill>
            </a:endParaRPr>
          </a:p>
          <a:p>
            <a:pPr algn="justLow"/>
            <a:r>
              <a:rPr lang="ar-SA" sz="14400" b="1" dirty="0" smtClean="0">
                <a:solidFill>
                  <a:schemeClr val="accent3">
                    <a:lumMod val="50000"/>
                  </a:schemeClr>
                </a:solidFill>
              </a:rPr>
              <a:t>  ب- تنفيذ الأحكام القضائية بعد اكتسابها صفتها النهائية.</a:t>
            </a:r>
          </a:p>
          <a:p>
            <a:pPr algn="justLow"/>
            <a:endParaRPr lang="ar-SA" sz="14400" b="1" dirty="0" smtClean="0">
              <a:solidFill>
                <a:schemeClr val="accent3">
                  <a:lumMod val="50000"/>
                </a:schemeClr>
              </a:solidFill>
            </a:endParaRPr>
          </a:p>
          <a:p>
            <a:pPr algn="justLow"/>
            <a:r>
              <a:rPr lang="ar-SA" sz="14400" b="1" dirty="0" smtClean="0">
                <a:solidFill>
                  <a:schemeClr val="accent3">
                    <a:lumMod val="50000"/>
                  </a:schemeClr>
                </a:solidFill>
              </a:rPr>
              <a:t>  ج- كفالة حقوق الإفراد وحرياتهم وعدم اتخاذ أي إجراء يمس تلك الحقوق والحريات إلا في الحدود المقررة شعاً ونظاماً .</a:t>
            </a:r>
          </a:p>
          <a:p>
            <a:pPr algn="justLow"/>
            <a:r>
              <a:rPr lang="ar-SA" sz="14400" b="1" dirty="0" smtClean="0">
                <a:solidFill>
                  <a:schemeClr val="accent3">
                    <a:lumMod val="50000"/>
                  </a:schemeClr>
                </a:solidFill>
              </a:rPr>
              <a:t>  </a:t>
            </a:r>
            <a:endParaRPr lang="en-US" sz="19200" b="1" dirty="0" smtClean="0">
              <a:solidFill>
                <a:schemeClr val="accent3">
                  <a:lumMod val="50000"/>
                </a:schemeClr>
              </a:solidFill>
            </a:endParaRPr>
          </a:p>
          <a:p>
            <a:pPr lvl="0" algn="justLow"/>
            <a:endParaRPr lang="en-US" sz="19200" b="1" dirty="0" smtClean="0"/>
          </a:p>
          <a:p>
            <a:pPr algn="justLow"/>
            <a:endParaRPr lang="en-US" sz="19200" b="1" dirty="0" smtClean="0"/>
          </a:p>
          <a:p>
            <a:pPr lvl="0" algn="justLow"/>
            <a:endParaRPr lang="en-US" sz="19200" b="1" dirty="0" smtClean="0"/>
          </a:p>
          <a:p>
            <a:pPr algn="justLow"/>
            <a:endParaRPr lang="ar-SA" sz="19200" b="1" dirty="0" smtClean="0"/>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72560" cy="6072230"/>
          </a:xfrm>
        </p:spPr>
        <p:txBody>
          <a:bodyPr>
            <a:normAutofit fontScale="25000" lnSpcReduction="20000"/>
          </a:bodyPr>
          <a:lstStyle/>
          <a:p>
            <a:pPr algn="justLow"/>
            <a:r>
              <a:rPr lang="ar-SA" sz="14400" b="1" dirty="0" smtClean="0">
                <a:solidFill>
                  <a:schemeClr val="accent3">
                    <a:lumMod val="50000"/>
                  </a:schemeClr>
                </a:solidFill>
              </a:rPr>
              <a:t>د- العمل على تطوير المنطقة اجتماعياً واقتصادياً وعمرانياً .</a:t>
            </a:r>
          </a:p>
          <a:p>
            <a:pPr algn="justLow"/>
            <a:endParaRPr lang="ar-SA" sz="14400" b="1" dirty="0" smtClean="0">
              <a:solidFill>
                <a:schemeClr val="accent3">
                  <a:lumMod val="50000"/>
                </a:schemeClr>
              </a:solidFill>
            </a:endParaRPr>
          </a:p>
          <a:p>
            <a:pPr algn="r"/>
            <a:r>
              <a:rPr lang="ar-SA" sz="14400" b="1" dirty="0" smtClean="0">
                <a:solidFill>
                  <a:schemeClr val="accent3">
                    <a:lumMod val="50000"/>
                  </a:schemeClr>
                </a:solidFill>
              </a:rPr>
              <a:t>هـ - العمل على تنمية الخدمات العامة في المنطقة ورفع كفايتها .</a:t>
            </a:r>
          </a:p>
          <a:p>
            <a:pPr algn="r"/>
            <a:endParaRPr lang="ar-SA" sz="14400" b="1" dirty="0" smtClean="0">
              <a:solidFill>
                <a:schemeClr val="accent3">
                  <a:lumMod val="50000"/>
                </a:schemeClr>
              </a:solidFill>
            </a:endParaRPr>
          </a:p>
          <a:p>
            <a:pPr algn="justLow"/>
            <a:r>
              <a:rPr lang="ar-SA" sz="14400" b="1" dirty="0" smtClean="0">
                <a:solidFill>
                  <a:schemeClr val="accent3">
                    <a:lumMod val="50000"/>
                  </a:schemeClr>
                </a:solidFill>
              </a:rPr>
              <a:t>  و - إدارة المحافظات والنواحي والمراكز ومراقبة أعمال محافظي المحافظات ومديري النواحي ورؤساء المراكز والتأكد من كفايتهم في القيام بواجباتهم .</a:t>
            </a:r>
          </a:p>
          <a:p>
            <a:pPr algn="justLow"/>
            <a:endParaRPr lang="ar-SA" sz="14400" b="1" dirty="0" smtClean="0">
              <a:solidFill>
                <a:schemeClr val="accent3">
                  <a:lumMod val="50000"/>
                </a:schemeClr>
              </a:solidFill>
            </a:endParaRPr>
          </a:p>
          <a:p>
            <a:pPr algn="justLow"/>
            <a:r>
              <a:rPr lang="ar-SA" sz="14400" b="1" dirty="0" smtClean="0">
                <a:solidFill>
                  <a:schemeClr val="accent3">
                    <a:lumMod val="50000"/>
                  </a:schemeClr>
                </a:solidFill>
              </a:rPr>
              <a:t>  ز- المحافظة على أموال الدولة وأملاكها ومنع التعدي عليها </a:t>
            </a:r>
            <a:r>
              <a:rPr lang="ar-SA" sz="14400" b="1" dirty="0" smtClean="0">
                <a:solidFill>
                  <a:schemeClr val="accent3">
                    <a:lumMod val="75000"/>
                  </a:schemeClr>
                </a:solidFill>
              </a:rPr>
              <a:t>.</a:t>
            </a:r>
          </a:p>
          <a:p>
            <a:pPr algn="justLow"/>
            <a:r>
              <a:rPr lang="ar-SA" sz="14400" b="1" dirty="0" smtClean="0"/>
              <a:t>  </a:t>
            </a:r>
            <a:endParaRPr lang="en-US" sz="14400" b="1" dirty="0" smtClean="0">
              <a:solidFill>
                <a:schemeClr val="accent3">
                  <a:lumMod val="75000"/>
                </a:schemeClr>
              </a:solidFill>
            </a:endParaRPr>
          </a:p>
          <a:p>
            <a:pPr lvl="0" algn="justLow"/>
            <a:endParaRPr lang="en-US" sz="19200" b="1" dirty="0" smtClean="0"/>
          </a:p>
          <a:p>
            <a:pPr algn="justLow"/>
            <a:endParaRPr lang="en-US" sz="19200" b="1" dirty="0" smtClean="0"/>
          </a:p>
          <a:p>
            <a:pPr lvl="0" algn="justLow"/>
            <a:endParaRPr lang="en-US" sz="19200" b="1" dirty="0" smtClean="0"/>
          </a:p>
          <a:p>
            <a:pPr algn="justLow"/>
            <a:endParaRPr lang="ar-SA" sz="19200" b="1" dirty="0" smtClean="0"/>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72560" cy="6072230"/>
          </a:xfrm>
        </p:spPr>
        <p:txBody>
          <a:bodyPr>
            <a:normAutofit fontScale="25000" lnSpcReduction="20000"/>
          </a:bodyPr>
          <a:lstStyle/>
          <a:p>
            <a:pPr algn="justLow"/>
            <a:r>
              <a:rPr lang="ar-SA" sz="14400" b="1" dirty="0" smtClean="0">
                <a:solidFill>
                  <a:schemeClr val="accent3">
                    <a:lumMod val="50000"/>
                  </a:schemeClr>
                </a:solidFill>
              </a:rPr>
              <a:t>   ح – الإشراف على أجهة الحكومة وموظفيها في المنطقة للتأكد من حسن أدائهم لواجباتهم بكل أمانة وإخلاص وذلك مع مراعاة ارتباط موظفي الوزارات والمصالح المختلفة في المنطقة بمراجعهم . </a:t>
            </a:r>
          </a:p>
          <a:p>
            <a:pPr algn="justLow"/>
            <a:endParaRPr lang="ar-SA" sz="14400" b="1" dirty="0" smtClean="0">
              <a:solidFill>
                <a:schemeClr val="accent3">
                  <a:lumMod val="50000"/>
                </a:schemeClr>
              </a:solidFill>
            </a:endParaRPr>
          </a:p>
          <a:p>
            <a:pPr algn="justLow"/>
            <a:r>
              <a:rPr lang="ar-SA" sz="14400" b="1" dirty="0" smtClean="0">
                <a:solidFill>
                  <a:schemeClr val="accent3">
                    <a:lumMod val="50000"/>
                  </a:schemeClr>
                </a:solidFill>
              </a:rPr>
              <a:t>   ط – الاتصال مباشرة بالوزارة ورؤساء المصالح وبحث أمور المنطقة معهم بهدف رفع كفاية أداء الأجهزة المرتبطة بهم مع إحاطة وزير الداخلية بذلك .</a:t>
            </a:r>
          </a:p>
          <a:p>
            <a:pPr algn="justLow"/>
            <a:endParaRPr lang="ar-SA" sz="14400" b="1" dirty="0" smtClean="0">
              <a:solidFill>
                <a:schemeClr val="accent3">
                  <a:lumMod val="50000"/>
                </a:schemeClr>
              </a:solidFill>
            </a:endParaRPr>
          </a:p>
          <a:p>
            <a:pPr algn="justLow"/>
            <a:r>
              <a:rPr lang="ar-SA" sz="14400" b="1" dirty="0" smtClean="0">
                <a:solidFill>
                  <a:schemeClr val="accent3">
                    <a:lumMod val="50000"/>
                  </a:schemeClr>
                </a:solidFill>
              </a:rPr>
              <a:t>  ي – تقديم تقارير سنوية لوزير الداخلية عن كفاية أداء الخدمات العامة في المنطقة وغير ذلك من شئون المنطقة وفقاً لما تحدده اللائحة التنفيذية لهذا النظام .</a:t>
            </a:r>
          </a:p>
          <a:p>
            <a:pPr algn="justLow"/>
            <a:r>
              <a:rPr lang="ar-SA" sz="14400" b="1" dirty="0" smtClean="0"/>
              <a:t>  </a:t>
            </a:r>
            <a:endParaRPr lang="en-US" sz="19200" b="1" dirty="0" smtClean="0"/>
          </a:p>
          <a:p>
            <a:pPr algn="justLow"/>
            <a:endParaRPr lang="en-US" sz="19200" b="1" dirty="0" smtClean="0"/>
          </a:p>
          <a:p>
            <a:pPr lvl="0" algn="justLow"/>
            <a:endParaRPr lang="en-US" sz="19200" b="1" dirty="0" smtClean="0"/>
          </a:p>
          <a:p>
            <a:pPr algn="justLow"/>
            <a:endParaRPr lang="ar-SA" sz="19200" b="1" dirty="0" smtClean="0"/>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71480"/>
            <a:ext cx="8572560" cy="5572164"/>
          </a:xfrm>
        </p:spPr>
        <p:txBody>
          <a:bodyPr>
            <a:normAutofit fontScale="25000" lnSpcReduction="20000"/>
          </a:bodyPr>
          <a:lstStyle/>
          <a:p>
            <a:pPr algn="justLow"/>
            <a:r>
              <a:rPr lang="ar-SA" sz="17600" b="1" u="sng" dirty="0" smtClean="0">
                <a:solidFill>
                  <a:schemeClr val="accent2">
                    <a:lumMod val="75000"/>
                  </a:schemeClr>
                </a:solidFill>
              </a:rPr>
              <a:t>المادة الثامنة</a:t>
            </a:r>
            <a:r>
              <a:rPr lang="ar-SA" sz="16000" b="1" u="sng" dirty="0" smtClean="0">
                <a:solidFill>
                  <a:schemeClr val="accent2">
                    <a:lumMod val="75000"/>
                  </a:schemeClr>
                </a:solidFill>
              </a:rPr>
              <a:t>:</a:t>
            </a:r>
          </a:p>
          <a:p>
            <a:pPr lvl="0" algn="justLow"/>
            <a:r>
              <a:rPr lang="ar-SA" sz="16000" b="1" dirty="0" smtClean="0"/>
              <a:t>   </a:t>
            </a:r>
            <a:r>
              <a:rPr lang="ar-SA" sz="16000" b="1" dirty="0" smtClean="0">
                <a:solidFill>
                  <a:schemeClr val="tx2">
                    <a:lumMod val="75000"/>
                  </a:schemeClr>
                </a:solidFill>
              </a:rPr>
              <a:t>يعقد اجتماع سنوي برئاسة وزير الداخلية لأمراء المناطق لبحث الأمور المتعلقة بالمناطق ويرفع وزير الداخلية تقريراً بذلك لرئيس مجلس الوزراء .</a:t>
            </a:r>
          </a:p>
          <a:p>
            <a:pPr lvl="0" algn="justLow"/>
            <a:endParaRPr lang="en-US" sz="12800" b="1" dirty="0" smtClean="0">
              <a:solidFill>
                <a:schemeClr val="tx2">
                  <a:lumMod val="60000"/>
                  <a:lumOff val="40000"/>
                </a:schemeClr>
              </a:solidFill>
            </a:endParaRPr>
          </a:p>
          <a:p>
            <a:pPr algn="justLow"/>
            <a:r>
              <a:rPr lang="ar-SA" sz="18400" b="1" u="sng" dirty="0" smtClean="0">
                <a:solidFill>
                  <a:schemeClr val="accent2">
                    <a:lumMod val="75000"/>
                  </a:schemeClr>
                </a:solidFill>
              </a:rPr>
              <a:t>المادة التاسعة:</a:t>
            </a:r>
          </a:p>
          <a:p>
            <a:pPr algn="justLow"/>
            <a:r>
              <a:rPr lang="ar-SA" sz="18400" b="1" dirty="0" smtClean="0"/>
              <a:t>  </a:t>
            </a:r>
            <a:r>
              <a:rPr lang="ar-SA" sz="16000" b="1" dirty="0" smtClean="0">
                <a:solidFill>
                  <a:schemeClr val="tx2">
                    <a:lumMod val="75000"/>
                  </a:schemeClr>
                </a:solidFill>
              </a:rPr>
              <a:t>يعقد اجتماع برئاسة أمير المنطقة مرتين في السنة على الأقل لمحافظي المحافظات ومديري النواحي لبحث شئون المنطقة الداخلية . ويرفع الأمير تقريراً بذلك لوزير الداخلية .</a:t>
            </a:r>
            <a:endParaRPr lang="en-US" sz="14400" b="1" dirty="0" smtClean="0">
              <a:solidFill>
                <a:schemeClr val="tx2">
                  <a:lumMod val="75000"/>
                </a:schemeClr>
              </a:solidFill>
            </a:endParaRPr>
          </a:p>
          <a:p>
            <a:pPr lvl="0" algn="justLow"/>
            <a:endParaRPr lang="en-US" sz="18400" b="1" dirty="0" smtClean="0"/>
          </a:p>
          <a:p>
            <a:pPr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ar-SA" sz="19200" b="1" dirty="0" smtClean="0"/>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71480"/>
            <a:ext cx="8572560" cy="6000792"/>
          </a:xfrm>
        </p:spPr>
        <p:txBody>
          <a:bodyPr>
            <a:normAutofit fontScale="25000" lnSpcReduction="20000"/>
          </a:bodyPr>
          <a:lstStyle/>
          <a:p>
            <a:pPr algn="r"/>
            <a:r>
              <a:rPr lang="ar-SA" sz="17600" b="1" u="sng" dirty="0" smtClean="0">
                <a:solidFill>
                  <a:schemeClr val="accent2">
                    <a:lumMod val="75000"/>
                  </a:schemeClr>
                </a:solidFill>
              </a:rPr>
              <a:t>المادة العشرة:</a:t>
            </a:r>
          </a:p>
          <a:p>
            <a:pPr algn="justLow"/>
            <a:r>
              <a:rPr lang="ar-SA" sz="16000" b="1" dirty="0" smtClean="0"/>
              <a:t>     </a:t>
            </a:r>
            <a:r>
              <a:rPr lang="ar-SA" sz="16000" b="1" dirty="0" smtClean="0">
                <a:solidFill>
                  <a:srgbClr val="FF0000"/>
                </a:solidFill>
              </a:rPr>
              <a:t>أ ) </a:t>
            </a:r>
            <a:r>
              <a:rPr lang="ar-SA" sz="16000" b="1" dirty="0" smtClean="0">
                <a:solidFill>
                  <a:schemeClr val="accent3">
                    <a:lumMod val="50000"/>
                  </a:schemeClr>
                </a:solidFill>
              </a:rPr>
              <a:t>يعين لكل منطقة وكيل أو أكثر بمرتبة لا تقل عن المرتبة الرابعة عشر بقرار من مجلس الوزراء بناء على توصية من وزير الداخلية</a:t>
            </a:r>
            <a:r>
              <a:rPr lang="ar-SA" sz="16000" b="1" dirty="0" smtClean="0">
                <a:solidFill>
                  <a:schemeClr val="accent5">
                    <a:lumMod val="75000"/>
                  </a:schemeClr>
                </a:solidFill>
              </a:rPr>
              <a:t> .</a:t>
            </a:r>
          </a:p>
          <a:p>
            <a:pPr algn="justLow"/>
            <a:endParaRPr lang="ar-SA" sz="16000" b="1" dirty="0" smtClean="0"/>
          </a:p>
          <a:p>
            <a:pPr algn="justLow"/>
            <a:r>
              <a:rPr lang="ar-SA" sz="16000" b="1" dirty="0" smtClean="0"/>
              <a:t>  </a:t>
            </a:r>
            <a:r>
              <a:rPr lang="ar-SA" sz="16000" b="1" dirty="0" smtClean="0">
                <a:solidFill>
                  <a:srgbClr val="FF0000"/>
                </a:solidFill>
              </a:rPr>
              <a:t>ب ) </a:t>
            </a:r>
            <a:r>
              <a:rPr lang="ar-SA" sz="16000" b="1" dirty="0" smtClean="0">
                <a:solidFill>
                  <a:schemeClr val="accent3">
                    <a:lumMod val="50000"/>
                  </a:schemeClr>
                </a:solidFill>
              </a:rPr>
              <a:t>يكون لكل محافظة محافظ لا تقل مرتبته عن الرابعة عشرة ويعين بأمر من رئيس مجلس الوزراء بناء على توصية من وزير الداخلية ويكون لها وكيل لا تقل مرتبته عن الثانية عشرة يعين بقرار من وزير الداخلية بناء على توصية من أمير المنطقة . </a:t>
            </a:r>
            <a:endParaRPr lang="en-US" sz="16000" b="1" dirty="0" smtClean="0">
              <a:solidFill>
                <a:schemeClr val="accent3">
                  <a:lumMod val="50000"/>
                </a:schemeClr>
              </a:solidFill>
            </a:endParaRPr>
          </a:p>
          <a:p>
            <a:pPr lvl="0" algn="justLow"/>
            <a:endParaRPr lang="en-US" sz="19200" b="1" dirty="0" smtClean="0"/>
          </a:p>
          <a:p>
            <a:pPr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ar-SA" sz="19200" b="1" dirty="0" smtClean="0"/>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71480"/>
            <a:ext cx="8572560" cy="6000792"/>
          </a:xfrm>
        </p:spPr>
        <p:txBody>
          <a:bodyPr>
            <a:normAutofit fontScale="25000" lnSpcReduction="20000"/>
          </a:bodyPr>
          <a:lstStyle/>
          <a:p>
            <a:pPr algn="r"/>
            <a:endParaRPr lang="ar-SA" sz="14400" b="1" u="sng" dirty="0" smtClean="0">
              <a:solidFill>
                <a:schemeClr val="tx1"/>
              </a:solidFill>
            </a:endParaRPr>
          </a:p>
          <a:p>
            <a:pPr algn="justLow"/>
            <a:r>
              <a:rPr lang="ar-SA" sz="19200" b="1" dirty="0" smtClean="0"/>
              <a:t> </a:t>
            </a:r>
            <a:r>
              <a:rPr lang="ar-SA" sz="16000" b="1" dirty="0" smtClean="0">
                <a:solidFill>
                  <a:srgbClr val="FF0000"/>
                </a:solidFill>
              </a:rPr>
              <a:t>ج ) </a:t>
            </a:r>
            <a:r>
              <a:rPr lang="ar-SA" sz="19200" b="1" dirty="0" smtClean="0">
                <a:solidFill>
                  <a:schemeClr val="accent3">
                    <a:lumMod val="50000"/>
                  </a:schemeClr>
                </a:solidFill>
              </a:rPr>
              <a:t>يكون لكل ناحية مدير لا تقل مرتبته عن الثامنة يعين بقرار من وزير الداخلية بناء على توصية من أمير المنطقة .</a:t>
            </a:r>
            <a:endParaRPr lang="ar-SA" sz="16000" b="1" dirty="0" smtClean="0">
              <a:solidFill>
                <a:schemeClr val="accent3">
                  <a:lumMod val="50000"/>
                </a:schemeClr>
              </a:solidFill>
            </a:endParaRPr>
          </a:p>
          <a:p>
            <a:pPr algn="justLow"/>
            <a:endParaRPr lang="ar-SA" sz="16000" b="1" dirty="0" smtClean="0"/>
          </a:p>
          <a:p>
            <a:pPr algn="justLow"/>
            <a:r>
              <a:rPr lang="ar-SA" sz="16000" b="1" dirty="0" smtClean="0"/>
              <a:t>  </a:t>
            </a:r>
            <a:r>
              <a:rPr lang="ar-SA" sz="16000" b="1" dirty="0" smtClean="0">
                <a:solidFill>
                  <a:srgbClr val="FF0000"/>
                </a:solidFill>
              </a:rPr>
              <a:t>د ) </a:t>
            </a:r>
            <a:r>
              <a:rPr lang="ar-SA" sz="19200" b="1" dirty="0" smtClean="0">
                <a:solidFill>
                  <a:schemeClr val="accent3">
                    <a:lumMod val="50000"/>
                  </a:schemeClr>
                </a:solidFill>
              </a:rPr>
              <a:t>يكون لكل مركز رئيس لا تقل مرتبته عن الخامسة يعين بقرار من أمير المنطقة بناء على توصية من محافظ المحافظة .</a:t>
            </a:r>
            <a:endParaRPr lang="en-US" sz="16000" b="1" dirty="0" smtClean="0">
              <a:solidFill>
                <a:schemeClr val="accent3">
                  <a:lumMod val="50000"/>
                </a:schemeClr>
              </a:solidFill>
            </a:endParaRPr>
          </a:p>
          <a:p>
            <a:pPr lvl="0" algn="justLow"/>
            <a:endParaRPr lang="en-US" sz="19200" b="1" dirty="0" smtClean="0"/>
          </a:p>
          <a:p>
            <a:pPr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ar-SA" sz="19200" b="1" dirty="0" smtClean="0"/>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72560" cy="6072230"/>
          </a:xfrm>
        </p:spPr>
        <p:txBody>
          <a:bodyPr>
            <a:normAutofit fontScale="25000" lnSpcReduction="20000"/>
          </a:bodyPr>
          <a:lstStyle/>
          <a:p>
            <a:pPr algn="justLow"/>
            <a:r>
              <a:rPr lang="ar-SA" sz="17600" b="1" u="sng" dirty="0" smtClean="0">
                <a:solidFill>
                  <a:schemeClr val="accent2">
                    <a:lumMod val="75000"/>
                  </a:schemeClr>
                </a:solidFill>
              </a:rPr>
              <a:t>المادة الحادية عشرة:</a:t>
            </a:r>
          </a:p>
          <a:p>
            <a:pPr algn="justLow"/>
            <a:r>
              <a:rPr lang="ar-SA" sz="16000" b="1" dirty="0" smtClean="0">
                <a:solidFill>
                  <a:schemeClr val="tx2">
                    <a:lumMod val="60000"/>
                    <a:lumOff val="40000"/>
                  </a:schemeClr>
                </a:solidFill>
              </a:rPr>
              <a:t>   </a:t>
            </a:r>
            <a:r>
              <a:rPr lang="ar-SA" sz="16000" b="1" dirty="0" smtClean="0">
                <a:solidFill>
                  <a:schemeClr val="tx2">
                    <a:lumMod val="75000"/>
                  </a:schemeClr>
                </a:solidFill>
              </a:rPr>
              <a:t>على أمراء المناطق ومحافظي المحافظات ومديري النواحي ورؤساء المراكز الإقامة حيث مقر عملهم وعدم مغادرة نطاق عملهم إلا بأذن من الرئيس المباشر .</a:t>
            </a:r>
          </a:p>
          <a:p>
            <a:pPr algn="justLow"/>
            <a:endParaRPr lang="ar-SA" sz="17600" b="1" dirty="0" smtClean="0">
              <a:solidFill>
                <a:schemeClr val="tx2">
                  <a:lumMod val="60000"/>
                  <a:lumOff val="40000"/>
                </a:schemeClr>
              </a:solidFill>
            </a:endParaRPr>
          </a:p>
          <a:p>
            <a:pPr algn="justLow"/>
            <a:r>
              <a:rPr lang="ar-SA" sz="17600" b="1" u="sng" dirty="0" smtClean="0">
                <a:solidFill>
                  <a:schemeClr val="accent2">
                    <a:lumMod val="75000"/>
                  </a:schemeClr>
                </a:solidFill>
              </a:rPr>
              <a:t>المادة الثانية عشرة:</a:t>
            </a:r>
          </a:p>
          <a:p>
            <a:pPr algn="justLow"/>
            <a:r>
              <a:rPr lang="ar-SA" sz="16000" b="1" dirty="0" smtClean="0">
                <a:solidFill>
                  <a:schemeClr val="tx2">
                    <a:lumMod val="75000"/>
                  </a:schemeClr>
                </a:solidFill>
              </a:rPr>
              <a:t>     يباشر محافظو المحافظات ومديرو النواحي ورؤساء المراكز مهامهم في النطاق الإداري لجهاتهم وفي حدود الصلاحيات الممنوحة لهم .</a:t>
            </a:r>
            <a:endParaRPr lang="en-US" sz="16000" b="1" dirty="0" smtClean="0">
              <a:solidFill>
                <a:schemeClr val="tx2">
                  <a:lumMod val="75000"/>
                </a:schemeClr>
              </a:solidFill>
            </a:endParaRPr>
          </a:p>
          <a:p>
            <a:pPr lvl="0" algn="justLow"/>
            <a:endParaRPr lang="en-US" sz="19200" b="1" dirty="0" smtClean="0"/>
          </a:p>
          <a:p>
            <a:pPr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ar-SA" sz="19200" b="1" dirty="0" smtClean="0"/>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642918"/>
            <a:ext cx="8572560" cy="5929354"/>
          </a:xfrm>
        </p:spPr>
        <p:txBody>
          <a:bodyPr>
            <a:normAutofit fontScale="25000" lnSpcReduction="20000"/>
          </a:bodyPr>
          <a:lstStyle/>
          <a:p>
            <a:pPr algn="justLow"/>
            <a:r>
              <a:rPr lang="ar-SA" sz="17600" b="1" u="sng" dirty="0" smtClean="0">
                <a:solidFill>
                  <a:schemeClr val="accent2">
                    <a:lumMod val="75000"/>
                  </a:schemeClr>
                </a:solidFill>
              </a:rPr>
              <a:t>المادة الثالثة عشرة:</a:t>
            </a:r>
          </a:p>
          <a:p>
            <a:pPr lvl="0" algn="justLow"/>
            <a:r>
              <a:rPr lang="ar-SA" sz="19200" b="1" dirty="0" smtClean="0">
                <a:solidFill>
                  <a:schemeClr val="tx2">
                    <a:lumMod val="75000"/>
                  </a:schemeClr>
                </a:solidFill>
              </a:rPr>
              <a:t>   </a:t>
            </a:r>
            <a:r>
              <a:rPr lang="ar-SA" sz="17600" b="1" dirty="0" smtClean="0">
                <a:solidFill>
                  <a:schemeClr val="tx2">
                    <a:lumMod val="75000"/>
                  </a:schemeClr>
                </a:solidFill>
              </a:rPr>
              <a:t>على محافظي المحافظات إدارة محافظاتهم في نطاق الاختصاصات المنصوص عليها في المادة السابعة باستثناء ما ورد في الفقرات </a:t>
            </a:r>
            <a:r>
              <a:rPr lang="ar-SA" sz="17600" b="1" dirty="0" smtClean="0">
                <a:solidFill>
                  <a:srgbClr val="FF0000"/>
                </a:solidFill>
              </a:rPr>
              <a:t>و</a:t>
            </a:r>
            <a:r>
              <a:rPr lang="ar-SA" sz="17600" b="1" dirty="0" smtClean="0">
                <a:solidFill>
                  <a:schemeClr val="tx2">
                    <a:lumMod val="60000"/>
                    <a:lumOff val="40000"/>
                  </a:schemeClr>
                </a:solidFill>
              </a:rPr>
              <a:t>/</a:t>
            </a:r>
            <a:r>
              <a:rPr lang="ar-SA" sz="17600" b="1" dirty="0" smtClean="0">
                <a:solidFill>
                  <a:srgbClr val="FF0000"/>
                </a:solidFill>
              </a:rPr>
              <a:t>ط</a:t>
            </a:r>
            <a:r>
              <a:rPr lang="ar-SA" sz="17600" b="1" dirty="0" smtClean="0">
                <a:solidFill>
                  <a:schemeClr val="tx2">
                    <a:lumMod val="60000"/>
                    <a:lumOff val="40000"/>
                  </a:schemeClr>
                </a:solidFill>
              </a:rPr>
              <a:t>/</a:t>
            </a:r>
            <a:r>
              <a:rPr lang="ar-SA" sz="17600" b="1" dirty="0" smtClean="0">
                <a:solidFill>
                  <a:srgbClr val="FF0000"/>
                </a:solidFill>
              </a:rPr>
              <a:t>ي</a:t>
            </a:r>
            <a:r>
              <a:rPr lang="ar-SA" sz="17600" b="1" dirty="0" smtClean="0">
                <a:solidFill>
                  <a:schemeClr val="tx2">
                    <a:lumMod val="60000"/>
                    <a:lumOff val="40000"/>
                  </a:schemeClr>
                </a:solidFill>
              </a:rPr>
              <a:t> </a:t>
            </a:r>
            <a:r>
              <a:rPr lang="ar-SA" sz="17600" b="1" dirty="0" smtClean="0">
                <a:solidFill>
                  <a:schemeClr val="tx2">
                    <a:lumMod val="75000"/>
                  </a:schemeClr>
                </a:solidFill>
              </a:rPr>
              <a:t>من تلك المادة وعليهم مراقبة أعمال مديري النواحي ورؤساء المراكز التابعين لهم والتأكد من كفايتهم بالقيام بواجباتهم وتقديم تقارير دورية لأمير المنطقة عن كفاية أداء الخدمات العامة وغير ذلك من شئون المحافظة وفقاً لما تحدده اللائحة التنفيذية لهذا النظام .</a:t>
            </a:r>
            <a:endParaRPr lang="en-US" sz="19200" b="1" dirty="0" smtClean="0">
              <a:solidFill>
                <a:schemeClr val="tx2">
                  <a:lumMod val="75000"/>
                </a:schemeClr>
              </a:solidFill>
            </a:endParaRPr>
          </a:p>
          <a:p>
            <a:pPr lvl="0" algn="justLow"/>
            <a:endParaRPr lang="en-US" sz="19200" b="1" dirty="0" smtClean="0"/>
          </a:p>
          <a:p>
            <a:pPr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ar-SA" sz="19200" b="1" dirty="0" smtClean="0"/>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72560" cy="6072230"/>
          </a:xfrm>
        </p:spPr>
        <p:txBody>
          <a:bodyPr>
            <a:normAutofit fontScale="25000" lnSpcReduction="20000"/>
          </a:bodyPr>
          <a:lstStyle/>
          <a:p>
            <a:pPr algn="justLow"/>
            <a:r>
              <a:rPr lang="ar-SA" sz="17600" b="1" u="sng" dirty="0" smtClean="0">
                <a:solidFill>
                  <a:schemeClr val="accent2">
                    <a:lumMod val="75000"/>
                  </a:schemeClr>
                </a:solidFill>
              </a:rPr>
              <a:t>المادة الرابعة عشرة :</a:t>
            </a:r>
          </a:p>
          <a:p>
            <a:pPr algn="justLow"/>
            <a:r>
              <a:rPr lang="ar-SA" sz="19200" b="1" dirty="0" smtClean="0">
                <a:solidFill>
                  <a:schemeClr val="tx2">
                    <a:lumMod val="75000"/>
                  </a:schemeClr>
                </a:solidFill>
              </a:rPr>
              <a:t>     </a:t>
            </a:r>
            <a:r>
              <a:rPr lang="ar-SA" sz="16000" b="1" dirty="0" smtClean="0">
                <a:solidFill>
                  <a:schemeClr val="tx2">
                    <a:lumMod val="75000"/>
                  </a:schemeClr>
                </a:solidFill>
              </a:rPr>
              <a:t>على كل وزارة أو مصلحة حكومية لها خدمات في المنطقة أن تعين رئساً لأجهزتها في المنطقة لا تقل مرتبته عن الثانية عشرة يرتبط بالجهاز المركزي مباشرة وعليه التنسيق مع أمير المنطقة في مجال عمله .</a:t>
            </a:r>
          </a:p>
          <a:p>
            <a:pPr algn="justLow"/>
            <a:endParaRPr lang="en-US" sz="12800" b="1" dirty="0" smtClean="0">
              <a:solidFill>
                <a:schemeClr val="tx2">
                  <a:lumMod val="60000"/>
                  <a:lumOff val="40000"/>
                </a:schemeClr>
              </a:solidFill>
            </a:endParaRPr>
          </a:p>
          <a:p>
            <a:pPr algn="justLow"/>
            <a:r>
              <a:rPr lang="ar-SA" sz="17600" b="1" u="sng" dirty="0" smtClean="0">
                <a:solidFill>
                  <a:schemeClr val="accent2">
                    <a:lumMod val="75000"/>
                  </a:schemeClr>
                </a:solidFill>
              </a:rPr>
              <a:t>المادة الخامسة عشرة :</a:t>
            </a:r>
          </a:p>
          <a:p>
            <a:pPr algn="justLow"/>
            <a:r>
              <a:rPr lang="ar-SA" sz="20900" b="1" dirty="0" smtClean="0"/>
              <a:t>     </a:t>
            </a:r>
            <a:r>
              <a:rPr lang="ar-SA" sz="17600" b="1" dirty="0" smtClean="0">
                <a:solidFill>
                  <a:schemeClr val="tx2">
                    <a:lumMod val="75000"/>
                  </a:schemeClr>
                </a:solidFill>
              </a:rPr>
              <a:t>ينشأ في كل منطقة مجلس يسمى مجلس المنطقة يكون مقره مقر إمارة المنطقة </a:t>
            </a:r>
            <a:r>
              <a:rPr lang="ar-SA" sz="17600" b="1" dirty="0" smtClean="0">
                <a:solidFill>
                  <a:schemeClr val="tx2">
                    <a:lumMod val="60000"/>
                    <a:lumOff val="40000"/>
                  </a:schemeClr>
                </a:solidFill>
              </a:rPr>
              <a:t>.</a:t>
            </a:r>
            <a:endParaRPr lang="en-US" sz="17600" b="1" dirty="0" smtClean="0">
              <a:solidFill>
                <a:schemeClr val="tx2">
                  <a:lumMod val="60000"/>
                  <a:lumOff val="40000"/>
                </a:schemeClr>
              </a:solidFill>
            </a:endParaRPr>
          </a:p>
          <a:p>
            <a:pPr lvl="0"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ar-SA" sz="19200" b="1" dirty="0" smtClean="0"/>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357166"/>
            <a:ext cx="8572560" cy="6215106"/>
          </a:xfrm>
        </p:spPr>
        <p:txBody>
          <a:bodyPr>
            <a:normAutofit fontScale="25000" lnSpcReduction="20000"/>
          </a:bodyPr>
          <a:lstStyle/>
          <a:p>
            <a:pPr algn="justLow"/>
            <a:r>
              <a:rPr lang="ar-SA" sz="17600" b="1" u="sng" dirty="0" smtClean="0">
                <a:solidFill>
                  <a:schemeClr val="accent2">
                    <a:lumMod val="75000"/>
                  </a:schemeClr>
                </a:solidFill>
              </a:rPr>
              <a:t>المادة السادس عشرة :</a:t>
            </a:r>
          </a:p>
          <a:p>
            <a:pPr algn="justLow"/>
            <a:r>
              <a:rPr lang="ar-SA" sz="19200" b="1" dirty="0" smtClean="0"/>
              <a:t>   </a:t>
            </a:r>
            <a:r>
              <a:rPr lang="ar-SA" sz="17600" b="1" dirty="0" smtClean="0"/>
              <a:t>  </a:t>
            </a:r>
            <a:r>
              <a:rPr lang="ar-SA" sz="16000" b="1" dirty="0" smtClean="0">
                <a:solidFill>
                  <a:schemeClr val="tx2">
                    <a:lumMod val="75000"/>
                  </a:schemeClr>
                </a:solidFill>
              </a:rPr>
              <a:t>يتكون مجلس المنطقة من :</a:t>
            </a:r>
          </a:p>
          <a:p>
            <a:pPr algn="justLow"/>
            <a:r>
              <a:rPr lang="ar-SA" sz="16000" b="1" dirty="0" smtClean="0"/>
              <a:t>     </a:t>
            </a:r>
            <a:r>
              <a:rPr lang="ar-SA" sz="12800" b="1" dirty="0" smtClean="0">
                <a:solidFill>
                  <a:srgbClr val="0070C0"/>
                </a:solidFill>
              </a:rPr>
              <a:t>أ -</a:t>
            </a:r>
            <a:r>
              <a:rPr lang="ar-SA" sz="12800" b="1" dirty="0" smtClean="0"/>
              <a:t> </a:t>
            </a:r>
            <a:r>
              <a:rPr lang="ar-SA" sz="12800" b="1" dirty="0" smtClean="0">
                <a:solidFill>
                  <a:schemeClr val="accent3">
                    <a:lumMod val="50000"/>
                  </a:schemeClr>
                </a:solidFill>
              </a:rPr>
              <a:t>أمير المنطقة رئيساً للمجلس .</a:t>
            </a:r>
          </a:p>
          <a:p>
            <a:pPr algn="justLow"/>
            <a:r>
              <a:rPr lang="ar-SA" sz="12800" b="1" dirty="0" smtClean="0"/>
              <a:t>     </a:t>
            </a:r>
            <a:r>
              <a:rPr lang="ar-SA" sz="12800" b="1" dirty="0" smtClean="0">
                <a:solidFill>
                  <a:srgbClr val="0070C0"/>
                </a:solidFill>
              </a:rPr>
              <a:t> ب -</a:t>
            </a:r>
            <a:r>
              <a:rPr lang="ar-SA" sz="12800" b="1" dirty="0" smtClean="0"/>
              <a:t> </a:t>
            </a:r>
            <a:r>
              <a:rPr lang="ar-SA" sz="12800" b="1" dirty="0" smtClean="0">
                <a:solidFill>
                  <a:schemeClr val="accent3">
                    <a:lumMod val="50000"/>
                  </a:schemeClr>
                </a:solidFill>
              </a:rPr>
              <a:t>نائب أمير المنطقة  نائباً لرئيس المجلس .</a:t>
            </a:r>
          </a:p>
          <a:p>
            <a:pPr algn="justLow"/>
            <a:r>
              <a:rPr lang="ar-SA" sz="12800" b="1" dirty="0" smtClean="0"/>
              <a:t>      </a:t>
            </a:r>
            <a:r>
              <a:rPr lang="ar-SA" sz="12800" b="1" dirty="0" smtClean="0">
                <a:solidFill>
                  <a:srgbClr val="0070C0"/>
                </a:solidFill>
              </a:rPr>
              <a:t>ج -</a:t>
            </a:r>
            <a:r>
              <a:rPr lang="ar-SA" sz="12800" b="1" dirty="0" smtClean="0"/>
              <a:t> </a:t>
            </a:r>
            <a:r>
              <a:rPr lang="ar-SA" sz="12800" b="1" dirty="0" smtClean="0">
                <a:solidFill>
                  <a:schemeClr val="accent3">
                    <a:lumMod val="50000"/>
                  </a:schemeClr>
                </a:solidFill>
              </a:rPr>
              <a:t>وكيل الأمارة ومحافظي المحافظات .</a:t>
            </a:r>
          </a:p>
          <a:p>
            <a:pPr algn="justLow"/>
            <a:r>
              <a:rPr lang="ar-SA" sz="12800" b="1" dirty="0" smtClean="0"/>
              <a:t>      </a:t>
            </a:r>
            <a:r>
              <a:rPr lang="ar-SA" sz="12800" b="1" dirty="0" smtClean="0">
                <a:solidFill>
                  <a:srgbClr val="0070C0"/>
                </a:solidFill>
              </a:rPr>
              <a:t>د -</a:t>
            </a:r>
            <a:r>
              <a:rPr lang="ar-SA" sz="12800" b="1" dirty="0" smtClean="0">
                <a:solidFill>
                  <a:schemeClr val="accent3">
                    <a:lumMod val="50000"/>
                  </a:schemeClr>
                </a:solidFill>
              </a:rPr>
              <a:t> رؤساء الأجهزة الحكومية في المنطقة التي يصدر بتحديدها قرار من رئيس مجلس الوزراء بناء على توصية من وزير الداخلية </a:t>
            </a:r>
            <a:r>
              <a:rPr lang="ar-SA" sz="12800" b="1" dirty="0" smtClean="0">
                <a:solidFill>
                  <a:schemeClr val="accent2">
                    <a:lumMod val="75000"/>
                  </a:schemeClr>
                </a:solidFill>
              </a:rPr>
              <a:t>.</a:t>
            </a:r>
          </a:p>
          <a:p>
            <a:pPr algn="justLow"/>
            <a:r>
              <a:rPr lang="ar-SA" sz="12800" b="1" dirty="0" smtClean="0"/>
              <a:t>      </a:t>
            </a:r>
            <a:r>
              <a:rPr lang="ar-SA" sz="12800" b="1" dirty="0" smtClean="0">
                <a:solidFill>
                  <a:srgbClr val="0070C0"/>
                </a:solidFill>
              </a:rPr>
              <a:t>هـ -</a:t>
            </a:r>
            <a:r>
              <a:rPr lang="ar-SA" sz="12800" b="1" dirty="0" smtClean="0"/>
              <a:t> </a:t>
            </a:r>
            <a:r>
              <a:rPr lang="ar-SA" sz="12800" b="1" dirty="0" smtClean="0">
                <a:solidFill>
                  <a:schemeClr val="accent3">
                    <a:lumMod val="50000"/>
                  </a:schemeClr>
                </a:solidFill>
              </a:rPr>
              <a:t>عدد من الأهالي لا يقل عن عشرة أشخاص من أهل العلم والخبرة والاختصاص يتم تعيينهم بأمر من رئيس مجلس الوزراء بناء على ترشيح أمير المنطقة وموافقة وزير الداخلية وتكون مدة عضويتهم أربع سنوات قابلة للتجديد .</a:t>
            </a:r>
            <a:endParaRPr lang="en-US" sz="14400" b="1" dirty="0" smtClean="0">
              <a:solidFill>
                <a:schemeClr val="accent3">
                  <a:lumMod val="50000"/>
                </a:schemeClr>
              </a:solidFill>
            </a:endParaRPr>
          </a:p>
          <a:p>
            <a:pPr lvl="0"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ar-SA" sz="19200" b="1" dirty="0" smtClean="0"/>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86808" cy="5715040"/>
          </a:xfrm>
        </p:spPr>
        <p:txBody>
          <a:bodyPr>
            <a:normAutofit fontScale="25000" lnSpcReduction="20000"/>
          </a:bodyPr>
          <a:lstStyle/>
          <a:p>
            <a:pPr algn="r"/>
            <a:r>
              <a:rPr lang="ar-SA" sz="17600" u="sng" dirty="0" smtClean="0">
                <a:solidFill>
                  <a:srgbClr val="00B050"/>
                </a:solidFill>
              </a:rPr>
              <a:t>رابعاً:</a:t>
            </a:r>
            <a:endParaRPr lang="ar-SA" sz="17600" dirty="0" smtClean="0"/>
          </a:p>
          <a:p>
            <a:pPr algn="r"/>
            <a:r>
              <a:rPr lang="ar-SA" sz="17600" b="1" dirty="0" smtClean="0">
                <a:solidFill>
                  <a:schemeClr val="tx2">
                    <a:lumMod val="60000"/>
                    <a:lumOff val="40000"/>
                  </a:schemeClr>
                </a:solidFill>
              </a:rPr>
              <a:t>للمركزية الإدارية صورتين :</a:t>
            </a:r>
          </a:p>
          <a:p>
            <a:pPr marL="1371600" indent="-1371600" algn="justLow"/>
            <a:r>
              <a:rPr lang="ar-SA" sz="17600" dirty="0" smtClean="0"/>
              <a:t> </a:t>
            </a:r>
            <a:r>
              <a:rPr lang="ar-SA" sz="17600" b="1" dirty="0" smtClean="0"/>
              <a:t>1. </a:t>
            </a:r>
            <a:r>
              <a:rPr lang="ar-SA" sz="14400" b="1" dirty="0" smtClean="0"/>
              <a:t>المركزية المطلقة (الوزارية ) وتكاد تنعدم في الدول المعاصرة . تطبق في بعض الدول الصغيرة (الفاتيكان – إمارة موناكو) .</a:t>
            </a:r>
          </a:p>
          <a:p>
            <a:pPr marL="1371600" lvl="0" indent="-1371600" algn="justLow"/>
            <a:r>
              <a:rPr lang="ar-SA" sz="17600" dirty="0" smtClean="0"/>
              <a:t> </a:t>
            </a:r>
            <a:r>
              <a:rPr lang="ar-SA" sz="17600" b="1" dirty="0" smtClean="0"/>
              <a:t>2.</a:t>
            </a:r>
            <a:r>
              <a:rPr lang="ar-SA" sz="14400" b="1" dirty="0" smtClean="0"/>
              <a:t> اللاوزارية (إدارة الفروع) توزيع سلطة البت النهائي في بعض الأمور الإدارية من أجهزة الوزارة في العاصمة وبين فروع الوزارات في أقاليم الدولة وتفترق عن الـلامركزية </a:t>
            </a:r>
            <a:r>
              <a:rPr lang="ar-SA" sz="14400" b="1" dirty="0" err="1" smtClean="0"/>
              <a:t>الادارية</a:t>
            </a:r>
            <a:r>
              <a:rPr lang="ar-SA" sz="14400" b="1" dirty="0" smtClean="0"/>
              <a:t> في أن </a:t>
            </a:r>
            <a:r>
              <a:rPr lang="ar-SA" sz="14400" b="1" dirty="0" err="1" smtClean="0"/>
              <a:t>الاخيرة</a:t>
            </a:r>
            <a:r>
              <a:rPr lang="ar-SA" sz="14400" b="1" dirty="0" smtClean="0"/>
              <a:t> تتوزع فيها الوظيفة </a:t>
            </a:r>
            <a:r>
              <a:rPr lang="ar-SA" sz="14400" b="1" dirty="0" err="1" smtClean="0"/>
              <a:t>الادارية</a:t>
            </a:r>
            <a:r>
              <a:rPr lang="ar-SA" sz="14400" b="1" dirty="0" smtClean="0"/>
              <a:t> بين أشخاص إقليمية مستقلة أما </a:t>
            </a:r>
            <a:r>
              <a:rPr lang="ar-SA" sz="14400" b="1" dirty="0" err="1" smtClean="0"/>
              <a:t>الـلاوزارية</a:t>
            </a:r>
            <a:r>
              <a:rPr lang="ar-SA" sz="14400" b="1" dirty="0" smtClean="0"/>
              <a:t> فالعلاقة علاقة تبعية  </a:t>
            </a:r>
            <a:endParaRPr lang="en-US"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357166"/>
            <a:ext cx="8572560" cy="6215106"/>
          </a:xfrm>
        </p:spPr>
        <p:txBody>
          <a:bodyPr>
            <a:normAutofit fontScale="25000" lnSpcReduction="20000"/>
          </a:bodyPr>
          <a:lstStyle/>
          <a:p>
            <a:pPr algn="justLow"/>
            <a:endParaRPr lang="ar-SA" sz="11200" u="sng" dirty="0" smtClean="0">
              <a:solidFill>
                <a:schemeClr val="accent2">
                  <a:lumMod val="75000"/>
                </a:schemeClr>
              </a:solidFill>
              <a:cs typeface="PT Bold Dusky" pitchFamily="2" charset="-78"/>
            </a:endParaRPr>
          </a:p>
          <a:p>
            <a:pPr algn="justLow"/>
            <a:r>
              <a:rPr lang="ar-SA" sz="17600" b="1" u="sng" dirty="0" smtClean="0">
                <a:solidFill>
                  <a:schemeClr val="accent2">
                    <a:lumMod val="75000"/>
                  </a:schemeClr>
                </a:solidFill>
              </a:rPr>
              <a:t>المادة السابعة عشرة :</a:t>
            </a:r>
          </a:p>
          <a:p>
            <a:pPr algn="justLow"/>
            <a:r>
              <a:rPr lang="ar-SA" sz="19200" b="1" dirty="0" smtClean="0"/>
              <a:t>   </a:t>
            </a:r>
            <a:r>
              <a:rPr lang="ar-SA" sz="17600" b="1" dirty="0" smtClean="0"/>
              <a:t>  </a:t>
            </a:r>
            <a:r>
              <a:rPr lang="ar-SA" sz="16000" b="1" dirty="0" smtClean="0">
                <a:solidFill>
                  <a:schemeClr val="tx2">
                    <a:lumMod val="75000"/>
                  </a:schemeClr>
                </a:solidFill>
              </a:rPr>
              <a:t>يشترط في عضوية المجلس ما يلي :</a:t>
            </a:r>
          </a:p>
          <a:p>
            <a:pPr algn="justLow"/>
            <a:r>
              <a:rPr lang="ar-SA" sz="16000" b="1" dirty="0" smtClean="0"/>
              <a:t>     </a:t>
            </a:r>
            <a:r>
              <a:rPr lang="ar-SA" sz="16000" b="1" dirty="0" smtClean="0">
                <a:solidFill>
                  <a:schemeClr val="accent3">
                    <a:lumMod val="50000"/>
                  </a:schemeClr>
                </a:solidFill>
              </a:rPr>
              <a:t> </a:t>
            </a:r>
            <a:r>
              <a:rPr lang="ar-SA" sz="14400" b="1" dirty="0" smtClean="0">
                <a:solidFill>
                  <a:schemeClr val="accent3">
                    <a:lumMod val="50000"/>
                  </a:schemeClr>
                </a:solidFill>
              </a:rPr>
              <a:t>1- أن يكون سعودي الجنسية بالأصل والمنشأ .</a:t>
            </a:r>
          </a:p>
          <a:p>
            <a:pPr algn="justLow"/>
            <a:r>
              <a:rPr lang="ar-SA" sz="14400" b="1" dirty="0" smtClean="0">
                <a:solidFill>
                  <a:schemeClr val="accent3">
                    <a:lumMod val="50000"/>
                  </a:schemeClr>
                </a:solidFill>
              </a:rPr>
              <a:t>      2- أن يكون من المشهود لهم بالصلاح والكفاية.</a:t>
            </a:r>
          </a:p>
          <a:p>
            <a:pPr algn="justLow"/>
            <a:r>
              <a:rPr lang="ar-SA" sz="14400" b="1" dirty="0" smtClean="0">
                <a:solidFill>
                  <a:schemeClr val="accent3">
                    <a:lumMod val="50000"/>
                  </a:schemeClr>
                </a:solidFill>
              </a:rPr>
              <a:t>      3- أن لا يقل عمر عن الثلاثين سنة .</a:t>
            </a:r>
          </a:p>
          <a:p>
            <a:pPr algn="justLow"/>
            <a:r>
              <a:rPr lang="ar-SA" sz="14400" b="1" dirty="0" smtClean="0">
                <a:solidFill>
                  <a:schemeClr val="accent3">
                    <a:lumMod val="50000"/>
                  </a:schemeClr>
                </a:solidFill>
              </a:rPr>
              <a:t>      4- أن تكون إقامته في المنطقة .</a:t>
            </a:r>
          </a:p>
          <a:p>
            <a:pPr algn="justLow"/>
            <a:r>
              <a:rPr lang="ar-SA" sz="12800" b="1" dirty="0" smtClean="0"/>
              <a:t>    </a:t>
            </a:r>
            <a:endParaRPr lang="en-US" sz="14400" b="1" dirty="0" smtClean="0"/>
          </a:p>
          <a:p>
            <a:pPr lvl="0"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ar-SA" sz="19200" b="1" dirty="0" smtClean="0"/>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357166"/>
            <a:ext cx="8572560" cy="6215106"/>
          </a:xfrm>
        </p:spPr>
        <p:txBody>
          <a:bodyPr>
            <a:normAutofit fontScale="25000" lnSpcReduction="20000"/>
          </a:bodyPr>
          <a:lstStyle/>
          <a:p>
            <a:pPr algn="justLow"/>
            <a:r>
              <a:rPr lang="ar-SA" sz="17600" b="1" u="sng" dirty="0" smtClean="0">
                <a:solidFill>
                  <a:schemeClr val="accent2">
                    <a:lumMod val="75000"/>
                  </a:schemeClr>
                </a:solidFill>
              </a:rPr>
              <a:t>المادة الثامنة عشرة :</a:t>
            </a:r>
          </a:p>
          <a:p>
            <a:pPr algn="justLow"/>
            <a:r>
              <a:rPr lang="ar-SA" sz="19200" b="1" dirty="0" smtClean="0"/>
              <a:t> </a:t>
            </a:r>
            <a:r>
              <a:rPr lang="ar-SA" sz="16000" b="1" dirty="0" smtClean="0">
                <a:solidFill>
                  <a:schemeClr val="tx2">
                    <a:lumMod val="75000"/>
                  </a:schemeClr>
                </a:solidFill>
              </a:rPr>
              <a:t>للعضو أن يقدم اقتراحات إلى رئيس مجلس المنطقة كتابة وذلك في الأمور الداخلية في اختصاص المجلس ويدرج الرئيس كل اقتراح في جدول أعمال المجلس لعرضه ودراسته .</a:t>
            </a:r>
          </a:p>
          <a:p>
            <a:pPr algn="justLow"/>
            <a:r>
              <a:rPr lang="ar-SA" sz="17600" b="1" u="sng" dirty="0" smtClean="0">
                <a:solidFill>
                  <a:schemeClr val="accent2">
                    <a:lumMod val="75000"/>
                  </a:schemeClr>
                </a:solidFill>
              </a:rPr>
              <a:t>المادة التاسعة عشرة :</a:t>
            </a:r>
          </a:p>
          <a:p>
            <a:pPr algn="justLow"/>
            <a:r>
              <a:rPr lang="ar-SA" sz="14400" b="1" dirty="0" smtClean="0">
                <a:solidFill>
                  <a:schemeClr val="tx2">
                    <a:lumMod val="75000"/>
                  </a:schemeClr>
                </a:solidFill>
              </a:rPr>
              <a:t>   </a:t>
            </a:r>
            <a:r>
              <a:rPr lang="ar-SA" sz="16000" b="1" dirty="0" smtClean="0">
                <a:solidFill>
                  <a:schemeClr val="tx2">
                    <a:lumMod val="75000"/>
                  </a:schemeClr>
                </a:solidFill>
              </a:rPr>
              <a:t>لا يجوز لعضو مجلس المنطقة أن يحضر مداولات المجلس أو لجانه إذا كان الموضوع يتعلق بمصلحة شخصية له أو مصلحة من لا تقبل شهادته له أو كان وصياً أو قيماً أو وكيلاً له مصلحة فيه .</a:t>
            </a:r>
          </a:p>
          <a:p>
            <a:pPr algn="justLow"/>
            <a:endParaRPr lang="en-US" sz="14400" b="1" dirty="0" smtClean="0"/>
          </a:p>
          <a:p>
            <a:pPr lvl="0"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ar-SA" sz="19200" b="1" dirty="0" smtClean="0"/>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357166"/>
            <a:ext cx="8572560" cy="6215106"/>
          </a:xfrm>
        </p:spPr>
        <p:txBody>
          <a:bodyPr>
            <a:normAutofit fontScale="25000" lnSpcReduction="20000"/>
          </a:bodyPr>
          <a:lstStyle/>
          <a:p>
            <a:pPr algn="justLow"/>
            <a:r>
              <a:rPr lang="ar-SA" sz="17600" b="1" u="sng" dirty="0" smtClean="0">
                <a:solidFill>
                  <a:schemeClr val="accent2">
                    <a:lumMod val="75000"/>
                  </a:schemeClr>
                </a:solidFill>
              </a:rPr>
              <a:t>المادة العشرون :</a:t>
            </a:r>
          </a:p>
          <a:p>
            <a:pPr algn="justLow"/>
            <a:r>
              <a:rPr lang="ar-SA" sz="19200" b="1" dirty="0" smtClean="0">
                <a:solidFill>
                  <a:schemeClr val="tx2">
                    <a:lumMod val="75000"/>
                  </a:schemeClr>
                </a:solidFill>
              </a:rPr>
              <a:t>   </a:t>
            </a:r>
            <a:r>
              <a:rPr lang="ar-SA" sz="16000" b="1" dirty="0" smtClean="0">
                <a:solidFill>
                  <a:schemeClr val="tx2">
                    <a:lumMod val="75000"/>
                  </a:schemeClr>
                </a:solidFill>
              </a:rPr>
              <a:t>إذا رغب العضو المعين في الاستقالة قدم طلباً بذلك إلى وزير الداخلية عن طريق أمير المنطقة ولا تعتبر الاستقالة نافذة إلا بعد موافقة رئيس مجلس الوزراء بناء على اقتراح وزير الداخلية .</a:t>
            </a:r>
          </a:p>
          <a:p>
            <a:pPr algn="justLow"/>
            <a:endParaRPr lang="ar-SA" sz="9600" b="1" dirty="0" smtClean="0">
              <a:solidFill>
                <a:schemeClr val="tx2">
                  <a:lumMod val="60000"/>
                  <a:lumOff val="40000"/>
                </a:schemeClr>
              </a:solidFill>
            </a:endParaRPr>
          </a:p>
          <a:p>
            <a:pPr algn="justLow"/>
            <a:r>
              <a:rPr lang="ar-SA" sz="17600" b="1" u="sng" dirty="0" smtClean="0">
                <a:solidFill>
                  <a:schemeClr val="accent2">
                    <a:lumMod val="75000"/>
                  </a:schemeClr>
                </a:solidFill>
              </a:rPr>
              <a:t>المادة الحادية </a:t>
            </a:r>
            <a:r>
              <a:rPr lang="ar-SA" sz="17600" b="1" u="sng" dirty="0" err="1" smtClean="0">
                <a:solidFill>
                  <a:schemeClr val="accent2">
                    <a:lumMod val="75000"/>
                  </a:schemeClr>
                </a:solidFill>
              </a:rPr>
              <a:t>و</a:t>
            </a:r>
            <a:r>
              <a:rPr lang="ar-SA" sz="17600" b="1" u="sng" dirty="0" smtClean="0">
                <a:solidFill>
                  <a:schemeClr val="accent2">
                    <a:lumMod val="75000"/>
                  </a:schemeClr>
                </a:solidFill>
              </a:rPr>
              <a:t> العشرون :</a:t>
            </a:r>
          </a:p>
          <a:p>
            <a:pPr algn="justLow"/>
            <a:r>
              <a:rPr lang="ar-SA" sz="14400" b="1" dirty="0" smtClean="0"/>
              <a:t>   </a:t>
            </a:r>
            <a:r>
              <a:rPr lang="ar-SA" sz="16000" b="1" dirty="0" smtClean="0">
                <a:solidFill>
                  <a:schemeClr val="tx2">
                    <a:lumMod val="75000"/>
                  </a:schemeClr>
                </a:solidFill>
              </a:rPr>
              <a:t>في غير الأحوال المنصوص عليها في هذا النظام لا يجوز عزل العضو المعين خلال مدة عضويته إلا بأمر من رئيس مجلس الوزراء بناء على اقتراح وزير الداخلية .</a:t>
            </a:r>
          </a:p>
          <a:p>
            <a:pPr algn="justLow"/>
            <a:endParaRPr lang="en-US" sz="14400" b="1" dirty="0" smtClean="0"/>
          </a:p>
          <a:p>
            <a:pPr lvl="0"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ar-SA" sz="19200" b="1" dirty="0" smtClean="0"/>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357166"/>
            <a:ext cx="8572560" cy="6215106"/>
          </a:xfrm>
        </p:spPr>
        <p:txBody>
          <a:bodyPr>
            <a:normAutofit fontScale="25000" lnSpcReduction="20000"/>
          </a:bodyPr>
          <a:lstStyle/>
          <a:p>
            <a:pPr algn="justLow"/>
            <a:r>
              <a:rPr lang="ar-SA" sz="17600" b="1" u="sng" dirty="0" smtClean="0">
                <a:solidFill>
                  <a:schemeClr val="accent2">
                    <a:lumMod val="75000"/>
                  </a:schemeClr>
                </a:solidFill>
              </a:rPr>
              <a:t>المادة الثانية </a:t>
            </a:r>
            <a:r>
              <a:rPr lang="ar-SA" sz="17600" b="1" u="sng" dirty="0" err="1" smtClean="0">
                <a:solidFill>
                  <a:schemeClr val="accent2">
                    <a:lumMod val="75000"/>
                  </a:schemeClr>
                </a:solidFill>
              </a:rPr>
              <a:t>و</a:t>
            </a:r>
            <a:r>
              <a:rPr lang="ar-SA" sz="17600" b="1" u="sng" dirty="0" smtClean="0">
                <a:solidFill>
                  <a:schemeClr val="accent2">
                    <a:lumMod val="75000"/>
                  </a:schemeClr>
                </a:solidFill>
              </a:rPr>
              <a:t> العشرون :</a:t>
            </a:r>
          </a:p>
          <a:p>
            <a:pPr algn="justLow"/>
            <a:r>
              <a:rPr lang="ar-SA" sz="19200" b="1" dirty="0" smtClean="0">
                <a:solidFill>
                  <a:schemeClr val="tx2">
                    <a:lumMod val="75000"/>
                  </a:schemeClr>
                </a:solidFill>
              </a:rPr>
              <a:t>   </a:t>
            </a:r>
            <a:r>
              <a:rPr lang="ar-SA" sz="21600" b="1" dirty="0" smtClean="0">
                <a:solidFill>
                  <a:schemeClr val="tx2">
                    <a:lumMod val="75000"/>
                  </a:schemeClr>
                </a:solidFill>
              </a:rPr>
              <a:t>في حالة خلو مكان أي عضو معين لأي سبب من الأسباب يعين بديله خلال مدة ثلاثة أشهر من تاريخ الخلو وتكون مدة العضو الجديد هي المدة الباقية من سلفه ، وذلك لما ورد في فقرة </a:t>
            </a:r>
            <a:r>
              <a:rPr lang="ar-SA" sz="21600" b="1" dirty="0" smtClean="0">
                <a:solidFill>
                  <a:schemeClr val="tx2">
                    <a:lumMod val="60000"/>
                    <a:lumOff val="40000"/>
                  </a:schemeClr>
                </a:solidFill>
              </a:rPr>
              <a:t>( </a:t>
            </a:r>
            <a:r>
              <a:rPr lang="ar-SA" sz="21600" b="1" dirty="0" smtClean="0">
                <a:solidFill>
                  <a:srgbClr val="FF0000"/>
                </a:solidFill>
              </a:rPr>
              <a:t>هـ</a:t>
            </a:r>
            <a:r>
              <a:rPr lang="ar-SA" sz="21600" b="1" dirty="0" smtClean="0">
                <a:solidFill>
                  <a:schemeClr val="tx2">
                    <a:lumMod val="60000"/>
                    <a:lumOff val="40000"/>
                  </a:schemeClr>
                </a:solidFill>
              </a:rPr>
              <a:t> ) </a:t>
            </a:r>
            <a:r>
              <a:rPr lang="ar-SA" sz="21600" b="1" dirty="0" smtClean="0">
                <a:solidFill>
                  <a:schemeClr val="tx2">
                    <a:lumMod val="75000"/>
                  </a:schemeClr>
                </a:solidFill>
              </a:rPr>
              <a:t>من المادة السادسة عشرة من هذا النظام </a:t>
            </a:r>
            <a:r>
              <a:rPr lang="ar-SA" sz="21600" b="1" dirty="0" smtClean="0">
                <a:solidFill>
                  <a:schemeClr val="tx2">
                    <a:lumMod val="60000"/>
                    <a:lumOff val="40000"/>
                  </a:schemeClr>
                </a:solidFill>
              </a:rPr>
              <a:t>.</a:t>
            </a:r>
            <a:endParaRPr lang="ar-SA" sz="16000" b="1" dirty="0" smtClean="0">
              <a:solidFill>
                <a:schemeClr val="tx2">
                  <a:lumMod val="60000"/>
                  <a:lumOff val="40000"/>
                </a:schemeClr>
              </a:solidFill>
            </a:endParaRPr>
          </a:p>
          <a:p>
            <a:pPr algn="justLow"/>
            <a:r>
              <a:rPr lang="ar-SA" sz="12800" b="1" dirty="0" smtClean="0"/>
              <a:t>    </a:t>
            </a:r>
            <a:endParaRPr lang="en-US" sz="14400" b="1" dirty="0" smtClean="0"/>
          </a:p>
          <a:p>
            <a:pPr lvl="0"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en-US" sz="19200" b="1" dirty="0" smtClean="0"/>
          </a:p>
          <a:p>
            <a:pPr lvl="0" algn="justLow"/>
            <a:endParaRPr lang="en-US" sz="19200" b="1" dirty="0" smtClean="0"/>
          </a:p>
          <a:p>
            <a:pPr algn="justLow"/>
            <a:endParaRPr lang="ar-SA" sz="19200" b="1" dirty="0" smtClean="0"/>
          </a:p>
          <a:p>
            <a:pPr marL="0" lvl="1" algn="justLow"/>
            <a:endParaRPr lang="en-US" sz="17600" b="1" dirty="0" err="1" smtClean="0"/>
          </a:p>
          <a:p>
            <a:pPr marL="0" lvl="1" algn="justLow"/>
            <a:endParaRPr lang="en-US" sz="17600" dirty="0" smtClean="0"/>
          </a:p>
          <a:p>
            <a:pPr algn="r"/>
            <a:endParaRPr lang="ar-SA" sz="11200" b="1" dirty="0" smtClean="0"/>
          </a:p>
          <a:p>
            <a:pPr algn="r"/>
            <a:endParaRPr lang="en-US" sz="14400" b="1" dirty="0" smtClean="0"/>
          </a:p>
          <a:p>
            <a:pPr lvl="0" algn="r">
              <a:buFont typeface="Wingdings" pitchFamily="2" charset="2"/>
              <a:buChar char="Ø"/>
            </a:pPr>
            <a:endParaRPr lang="ar-SA" sz="14400" b="1" dirty="0" smtClean="0"/>
          </a:p>
          <a:p>
            <a:pPr algn="r"/>
            <a:endParaRPr lang="en-US" sz="16000" b="1" dirty="0" smtClean="0"/>
          </a:p>
          <a:p>
            <a:pPr algn="r"/>
            <a:endParaRPr lang="en-US" sz="17600" b="1" dirty="0" smtClean="0"/>
          </a:p>
          <a:p>
            <a:pPr algn="r"/>
            <a:endParaRPr lang="ar-SA" sz="17600" b="1" dirty="0" smtClean="0"/>
          </a:p>
          <a:p>
            <a:pPr algn="r"/>
            <a:r>
              <a:rPr lang="ar-SA" sz="17600" b="1" dirty="0" smtClean="0"/>
              <a:t> </a:t>
            </a:r>
          </a:p>
          <a:p>
            <a:pPr algn="justLow"/>
            <a:endParaRPr lang="en-US" sz="16000" b="1" dirty="0" smtClean="0"/>
          </a:p>
          <a:p>
            <a:pPr algn="justLow"/>
            <a:endParaRPr lang="en-US" sz="14400" b="1" dirty="0" smtClean="0"/>
          </a:p>
          <a:p>
            <a:pPr lvl="0" algn="justLow"/>
            <a:endParaRPr lang="en-US" sz="19200" b="1" dirty="0" smtClean="0"/>
          </a:p>
          <a:p>
            <a:pPr algn="r"/>
            <a:endParaRPr lang="en-US" sz="17600" dirty="0" smtClean="0"/>
          </a:p>
          <a:p>
            <a:pPr algn="justLow"/>
            <a:endParaRPr lang="en-US" sz="17600" dirty="0" smtClean="0"/>
          </a:p>
          <a:p>
            <a:pPr algn="justLow"/>
            <a:endParaRPr lang="en-US" sz="19200" dirty="0" smtClean="0"/>
          </a:p>
          <a:p>
            <a:pPr algn="justLow"/>
            <a:endParaRPr lang="en-US" sz="19200" dirty="0" smtClean="0"/>
          </a:p>
          <a:p>
            <a:pPr algn="justLow"/>
            <a:endParaRPr lang="en-US" sz="19200" dirty="0" smtClean="0"/>
          </a:p>
          <a:p>
            <a:pPr algn="justLow"/>
            <a:endParaRPr lang="en-US" sz="16000" dirty="0" smtClean="0"/>
          </a:p>
          <a:p>
            <a:pPr algn="justLow"/>
            <a:endParaRPr lang="ar-SA" sz="14400" dirty="0" smtClean="0">
              <a:cs typeface="PT Bold Heading" pitchFamily="2" charset="-78"/>
            </a:endParaRPr>
          </a:p>
          <a:p>
            <a:pPr lvl="0" algn="r"/>
            <a:endParaRPr lang="en-US" sz="16000" dirty="0" smtClean="0"/>
          </a:p>
          <a:p>
            <a:pPr algn="justLow"/>
            <a:endParaRPr lang="en-US" sz="14400" dirty="0" smtClean="0">
              <a:cs typeface="PT Bold Heading" pitchFamily="2" charset="-78"/>
            </a:endParaRPr>
          </a:p>
          <a:p>
            <a:pPr algn="justLow"/>
            <a:endParaRPr lang="en-US" sz="17600" dirty="0" smtClean="0">
              <a:cs typeface="PT Bold Heading" pitchFamily="2" charset="-78"/>
            </a:endParaRPr>
          </a:p>
          <a:p>
            <a:pPr lvl="0" algn="r"/>
            <a:endParaRPr lang="en-US" sz="14400" dirty="0" smtClean="0">
              <a:cs typeface="PT Bold Heading" pitchFamily="2" charset="-78"/>
            </a:endParaRPr>
          </a:p>
          <a:p>
            <a:pPr lvl="2" algn="justLow"/>
            <a:endParaRPr lang="en-US" sz="17600" dirty="0" smtClean="0"/>
          </a:p>
          <a:p>
            <a:pPr lvl="2" algn="justLow">
              <a:buFont typeface="Wingdings" pitchFamily="2" charset="2"/>
              <a:buChar char="v"/>
            </a:pP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43004" y="285728"/>
            <a:ext cx="7772400" cy="1214445"/>
          </a:xfrm>
        </p:spPr>
        <p:txBody>
          <a:bodyPr>
            <a:normAutofit/>
          </a:bodyPr>
          <a:lstStyle/>
          <a:p>
            <a:pPr algn="r"/>
            <a:r>
              <a:rPr lang="ar-SA" dirty="0" smtClean="0">
                <a:solidFill>
                  <a:srgbClr val="C00000"/>
                </a:solidFill>
                <a:cs typeface="+mn-cs"/>
              </a:rPr>
              <a:t>مزايا المركزية :</a:t>
            </a:r>
            <a:endParaRPr lang="en-US" dirty="0">
              <a:solidFill>
                <a:srgbClr val="C00000"/>
              </a:solidFill>
              <a:cs typeface="+mn-cs"/>
            </a:endParaRPr>
          </a:p>
        </p:txBody>
      </p:sp>
      <p:sp>
        <p:nvSpPr>
          <p:cNvPr id="3" name="عنوان فرعي 2"/>
          <p:cNvSpPr>
            <a:spLocks noGrp="1"/>
          </p:cNvSpPr>
          <p:nvPr>
            <p:ph type="subTitle" idx="1"/>
          </p:nvPr>
        </p:nvSpPr>
        <p:spPr>
          <a:xfrm>
            <a:off x="142844" y="1428736"/>
            <a:ext cx="8286808" cy="4429156"/>
          </a:xfrm>
        </p:spPr>
        <p:txBody>
          <a:bodyPr>
            <a:normAutofit fontScale="25000" lnSpcReduction="20000"/>
          </a:bodyPr>
          <a:lstStyle/>
          <a:p>
            <a:pPr lvl="0" algn="justLow">
              <a:buFont typeface="Arial" pitchFamily="34" charset="0"/>
              <a:buChar char="•"/>
            </a:pPr>
            <a:r>
              <a:rPr lang="ar-SA" sz="17600" b="1" dirty="0" smtClean="0">
                <a:solidFill>
                  <a:schemeClr val="tx2">
                    <a:lumMod val="50000"/>
                  </a:schemeClr>
                </a:solidFill>
              </a:rPr>
              <a:t> توحيد نمط الإدارة والإجراءات في الدولة.</a:t>
            </a:r>
            <a:endParaRPr lang="en-US" sz="17600" b="1" dirty="0" smtClean="0">
              <a:solidFill>
                <a:schemeClr val="tx2">
                  <a:lumMod val="50000"/>
                </a:schemeClr>
              </a:solidFill>
            </a:endParaRPr>
          </a:p>
          <a:p>
            <a:pPr lvl="0" algn="justLow">
              <a:buFont typeface="Arial" pitchFamily="34" charset="0"/>
              <a:buChar char="•"/>
            </a:pPr>
            <a:r>
              <a:rPr lang="ar-SA" sz="17600" b="1" dirty="0" smtClean="0">
                <a:solidFill>
                  <a:schemeClr val="tx2">
                    <a:lumMod val="50000"/>
                  </a:schemeClr>
                </a:solidFill>
              </a:rPr>
              <a:t> تقوية للوحدة السياسية وتدعيمها للدولة خصوصاً في بداية نشأتها .</a:t>
            </a:r>
          </a:p>
          <a:p>
            <a:pPr lvl="0" algn="justLow">
              <a:buFont typeface="Arial" pitchFamily="34" charset="0"/>
              <a:buChar char="•"/>
            </a:pPr>
            <a:r>
              <a:rPr lang="ar-SA" sz="17600" b="1" dirty="0" smtClean="0">
                <a:solidFill>
                  <a:schemeClr val="tx2">
                    <a:lumMod val="50000"/>
                  </a:schemeClr>
                </a:solidFill>
              </a:rPr>
              <a:t> تحقيق الموضوعية في تقديم الخدمات دون النظر للاعتبارات المحلية أو الإقليمية بالتالي تحقيق للعدالة والمساواة بين كافة الوحدات الفرعية التابعة للمنظمة.</a:t>
            </a:r>
            <a:endParaRPr lang="en-US" sz="17600" b="1" dirty="0" smtClean="0">
              <a:solidFill>
                <a:schemeClr val="tx2">
                  <a:lumMod val="50000"/>
                </a:schemeClr>
              </a:solidFill>
            </a:endParaRPr>
          </a:p>
          <a:p>
            <a:pPr marL="1371600" indent="-1371600" algn="r"/>
            <a:endParaRPr lang="en-US"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928670"/>
            <a:ext cx="8286808" cy="4429156"/>
          </a:xfrm>
        </p:spPr>
        <p:txBody>
          <a:bodyPr>
            <a:normAutofit fontScale="25000" lnSpcReduction="20000"/>
          </a:bodyPr>
          <a:lstStyle/>
          <a:p>
            <a:pPr algn="justLow">
              <a:buFont typeface="Arial" pitchFamily="34" charset="0"/>
              <a:buChar char="•"/>
            </a:pPr>
            <a:r>
              <a:rPr lang="ar-SA" sz="19200" b="1" dirty="0" smtClean="0">
                <a:solidFill>
                  <a:schemeClr val="tx2">
                    <a:lumMod val="50000"/>
                  </a:schemeClr>
                </a:solidFill>
              </a:rPr>
              <a:t> تحقيق مرونة أكبر عند تبادل ونقل بعض العناصر الأساسية (المادية أو البشرية) من وحدة محلية لأخرى. </a:t>
            </a:r>
          </a:p>
          <a:p>
            <a:pPr lvl="0" algn="r"/>
            <a:endParaRPr lang="en-US" sz="11200" dirty="0" smtClean="0">
              <a:solidFill>
                <a:schemeClr val="tx2">
                  <a:lumMod val="50000"/>
                </a:schemeClr>
              </a:solidFill>
            </a:endParaRPr>
          </a:p>
          <a:p>
            <a:pPr algn="justLow">
              <a:buFont typeface="Arial" pitchFamily="34" charset="0"/>
              <a:buChar char="•"/>
            </a:pPr>
            <a:r>
              <a:rPr lang="ar-SA" sz="19200" b="1" dirty="0" smtClean="0">
                <a:solidFill>
                  <a:schemeClr val="tx2">
                    <a:lumMod val="50000"/>
                  </a:schemeClr>
                </a:solidFill>
              </a:rPr>
              <a:t> إمكانية السيطرة على كافة عناصر العمل بهدف تعبئتها وتوزيعها. </a:t>
            </a:r>
            <a:endParaRPr lang="en-US" sz="19200" dirty="0" smtClean="0">
              <a:solidFill>
                <a:schemeClr val="tx2">
                  <a:lumMod val="50000"/>
                </a:schemeClr>
              </a:solidFill>
            </a:endParaRPr>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14357"/>
            <a:ext cx="7772400" cy="1214445"/>
          </a:xfrm>
        </p:spPr>
        <p:txBody>
          <a:bodyPr>
            <a:normAutofit/>
          </a:bodyPr>
          <a:lstStyle/>
          <a:p>
            <a:pPr algn="r"/>
            <a:r>
              <a:rPr lang="ar-SA" dirty="0" smtClean="0">
                <a:solidFill>
                  <a:srgbClr val="C00000"/>
                </a:solidFill>
                <a:cs typeface="+mn-cs"/>
              </a:rPr>
              <a:t>عيوب المركزية:</a:t>
            </a:r>
            <a:endParaRPr lang="en-US" dirty="0">
              <a:solidFill>
                <a:srgbClr val="C00000"/>
              </a:solidFill>
              <a:cs typeface="+mn-cs"/>
            </a:endParaRPr>
          </a:p>
        </p:txBody>
      </p:sp>
      <p:sp>
        <p:nvSpPr>
          <p:cNvPr id="3" name="عنوان فرعي 2"/>
          <p:cNvSpPr>
            <a:spLocks noGrp="1"/>
          </p:cNvSpPr>
          <p:nvPr>
            <p:ph type="subTitle" idx="1"/>
          </p:nvPr>
        </p:nvSpPr>
        <p:spPr>
          <a:xfrm>
            <a:off x="142844" y="1857364"/>
            <a:ext cx="8286808" cy="3071834"/>
          </a:xfrm>
        </p:spPr>
        <p:txBody>
          <a:bodyPr>
            <a:normAutofit fontScale="25000" lnSpcReduction="20000"/>
          </a:bodyPr>
          <a:lstStyle/>
          <a:p>
            <a:pPr lvl="0" algn="justLow">
              <a:buFont typeface="Arial" pitchFamily="34" charset="0"/>
              <a:buChar char="•"/>
            </a:pPr>
            <a:r>
              <a:rPr lang="ar-SA" sz="19200" b="1" dirty="0" smtClean="0">
                <a:solidFill>
                  <a:schemeClr val="tx2">
                    <a:lumMod val="50000"/>
                  </a:schemeClr>
                </a:solidFill>
              </a:rPr>
              <a:t>إهمال العامل المحلي عند تقديم الخدمات. </a:t>
            </a:r>
          </a:p>
          <a:p>
            <a:pPr lvl="0" algn="justLow"/>
            <a:endParaRPr lang="en-US" sz="12800" b="1" dirty="0" smtClean="0">
              <a:solidFill>
                <a:schemeClr val="tx2">
                  <a:lumMod val="50000"/>
                </a:schemeClr>
              </a:solidFill>
            </a:endParaRPr>
          </a:p>
          <a:p>
            <a:pPr algn="justLow">
              <a:buFont typeface="Arial" pitchFamily="34" charset="0"/>
              <a:buChar char="•"/>
            </a:pPr>
            <a:r>
              <a:rPr lang="ar-SA" sz="19200" b="1" dirty="0" smtClean="0">
                <a:solidFill>
                  <a:schemeClr val="tx2">
                    <a:lumMod val="50000"/>
                  </a:schemeClr>
                </a:solidFill>
              </a:rPr>
              <a:t>كثرة التعقيدات التي يتعرض لها المتعاملون مع الإدارة.</a:t>
            </a:r>
          </a:p>
          <a:p>
            <a:pPr algn="justLow"/>
            <a:endParaRPr lang="ar-SA" sz="19200" b="1" dirty="0" smtClean="0">
              <a:solidFill>
                <a:srgbClr val="C00000"/>
              </a:solidFill>
            </a:endParaRPr>
          </a:p>
          <a:p>
            <a:pPr algn="justLow"/>
            <a:r>
              <a:rPr lang="ar-SA" sz="14400" b="1" dirty="0" smtClean="0">
                <a:solidFill>
                  <a:schemeClr val="accent6">
                    <a:lumMod val="75000"/>
                  </a:schemeClr>
                </a:solidFill>
              </a:rPr>
              <a:t>لم يعد ممكنا للدولة الحديثة أن تستند لنظام المركزية</a:t>
            </a:r>
          </a:p>
          <a:p>
            <a:pPr algn="justLow"/>
            <a:r>
              <a:rPr lang="ar-SA" sz="19200" b="1" dirty="0" smtClean="0">
                <a:solidFill>
                  <a:srgbClr val="00B050"/>
                </a:solidFill>
              </a:rPr>
              <a:t> </a:t>
            </a:r>
          </a:p>
          <a:p>
            <a:pPr algn="justLow"/>
            <a:endParaRPr lang="en-US" sz="19200" b="1" dirty="0" smtClean="0">
              <a:solidFill>
                <a:srgbClr val="00B050"/>
              </a:solidFill>
            </a:endParaRPr>
          </a:p>
          <a:p>
            <a:pPr marL="1371600" indent="-1371600" algn="r"/>
            <a:endParaRPr lang="en-US"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14357"/>
            <a:ext cx="7772400" cy="1214445"/>
          </a:xfrm>
        </p:spPr>
        <p:txBody>
          <a:bodyPr>
            <a:normAutofit/>
          </a:bodyPr>
          <a:lstStyle/>
          <a:p>
            <a:pPr algn="r"/>
            <a:r>
              <a:rPr lang="ar-SA" b="1" dirty="0" smtClean="0">
                <a:solidFill>
                  <a:srgbClr val="C00000"/>
                </a:solidFill>
                <a:cs typeface="+mn-cs"/>
              </a:rPr>
              <a:t>اللامركزية</a:t>
            </a:r>
            <a:r>
              <a:rPr lang="ar-SA" dirty="0" smtClean="0">
                <a:solidFill>
                  <a:srgbClr val="C00000"/>
                </a:solidFill>
                <a:cs typeface="PT Bold Dusky" pitchFamily="2" charset="-78"/>
              </a:rPr>
              <a:t>:</a:t>
            </a:r>
            <a:r>
              <a:rPr lang="ar-SA" b="1" dirty="0" smtClean="0"/>
              <a:t> </a:t>
            </a:r>
            <a:endParaRPr lang="en-US" dirty="0"/>
          </a:p>
        </p:txBody>
      </p:sp>
      <p:sp>
        <p:nvSpPr>
          <p:cNvPr id="3" name="عنوان فرعي 2"/>
          <p:cNvSpPr>
            <a:spLocks noGrp="1"/>
          </p:cNvSpPr>
          <p:nvPr>
            <p:ph type="subTitle" idx="1"/>
          </p:nvPr>
        </p:nvSpPr>
        <p:spPr>
          <a:xfrm>
            <a:off x="500034" y="2071678"/>
            <a:ext cx="8286808" cy="3071834"/>
          </a:xfrm>
        </p:spPr>
        <p:txBody>
          <a:bodyPr>
            <a:normAutofit fontScale="25000" lnSpcReduction="20000"/>
          </a:bodyPr>
          <a:lstStyle/>
          <a:p>
            <a:pPr lvl="0" algn="justLow"/>
            <a:r>
              <a:rPr lang="ar-SA" sz="21600" dirty="0" smtClean="0">
                <a:solidFill>
                  <a:srgbClr val="0070C0"/>
                </a:solidFill>
              </a:rPr>
              <a:t>  </a:t>
            </a:r>
            <a:r>
              <a:rPr lang="ar-SA" sz="21600" b="1" dirty="0" smtClean="0">
                <a:solidFill>
                  <a:srgbClr val="0070C0"/>
                </a:solidFill>
              </a:rPr>
              <a:t>هي توزيع السلطة ما بين جهات متعددة بحيث لا تركز في يد الحكومة المركزية فقط بل تشاركها هيئات أخرى. </a:t>
            </a:r>
            <a:endParaRPr lang="en-US" sz="21600" b="1" dirty="0" smtClean="0">
              <a:solidFill>
                <a:srgbClr val="0070C0"/>
              </a:solidFill>
            </a:endParaRPr>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1071546"/>
            <a:ext cx="8286808" cy="4214842"/>
          </a:xfrm>
        </p:spPr>
        <p:txBody>
          <a:bodyPr>
            <a:normAutofit fontScale="25000" lnSpcReduction="20000"/>
          </a:bodyPr>
          <a:lstStyle/>
          <a:p>
            <a:pPr algn="r"/>
            <a:r>
              <a:rPr lang="ar-SA" sz="17600" b="1" dirty="0" smtClean="0">
                <a:solidFill>
                  <a:srgbClr val="C00000"/>
                </a:solidFill>
                <a:latin typeface="+mj-lt"/>
                <a:ea typeface="+mj-ea"/>
              </a:rPr>
              <a:t>اللامركزية على مستوى الدولة: </a:t>
            </a:r>
          </a:p>
          <a:p>
            <a:pPr algn="justLow"/>
            <a:r>
              <a:rPr lang="ar-SA" sz="19200" dirty="0" smtClean="0"/>
              <a:t>     </a:t>
            </a:r>
            <a:r>
              <a:rPr lang="ar-SA" sz="19200" b="1" dirty="0" smtClean="0">
                <a:solidFill>
                  <a:srgbClr val="0070C0"/>
                </a:solidFill>
              </a:rPr>
              <a:t>أسلوب من أساليب التنظيم يقوم على أساس توزيع الصلاحيات والاختصاصات بين السلطة المركزية وهيئات سياسية أو إقليمية أو مرفقيه مستقلة عنها قانونياً.</a:t>
            </a:r>
            <a:endParaRPr lang="en-US" sz="19200" b="1" dirty="0" smtClean="0">
              <a:solidFill>
                <a:srgbClr val="0070C0"/>
              </a:solidFill>
            </a:endParaRPr>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14357"/>
            <a:ext cx="7772400" cy="1214445"/>
          </a:xfrm>
        </p:spPr>
        <p:txBody>
          <a:bodyPr>
            <a:normAutofit/>
          </a:bodyPr>
          <a:lstStyle/>
          <a:p>
            <a:pPr algn="r"/>
            <a:r>
              <a:rPr lang="ar-SA" b="1" dirty="0" smtClean="0">
                <a:solidFill>
                  <a:srgbClr val="C00000"/>
                </a:solidFill>
                <a:cs typeface="+mn-cs"/>
              </a:rPr>
              <a:t>صور اللامركزية:</a:t>
            </a:r>
            <a:endParaRPr lang="en-US" b="1" dirty="0">
              <a:solidFill>
                <a:srgbClr val="C00000"/>
              </a:solidFill>
              <a:cs typeface="+mn-cs"/>
            </a:endParaRPr>
          </a:p>
        </p:txBody>
      </p:sp>
      <p:sp>
        <p:nvSpPr>
          <p:cNvPr id="3" name="عنوان فرعي 2"/>
          <p:cNvSpPr>
            <a:spLocks noGrp="1"/>
          </p:cNvSpPr>
          <p:nvPr>
            <p:ph type="subTitle" idx="1"/>
          </p:nvPr>
        </p:nvSpPr>
        <p:spPr>
          <a:xfrm>
            <a:off x="500034" y="1785926"/>
            <a:ext cx="8286808" cy="4286280"/>
          </a:xfrm>
        </p:spPr>
        <p:txBody>
          <a:bodyPr>
            <a:normAutofit fontScale="25000" lnSpcReduction="20000"/>
          </a:bodyPr>
          <a:lstStyle/>
          <a:p>
            <a:pPr lvl="0" algn="r"/>
            <a:endParaRPr lang="ar-SA" sz="7200" b="1" u="sng" dirty="0" smtClean="0">
              <a:solidFill>
                <a:schemeClr val="accent4">
                  <a:lumMod val="75000"/>
                </a:schemeClr>
              </a:solidFill>
            </a:endParaRPr>
          </a:p>
          <a:p>
            <a:pPr lvl="0" algn="r"/>
            <a:r>
              <a:rPr lang="ar-SA" sz="14400" b="1" u="sng" dirty="0" smtClean="0">
                <a:solidFill>
                  <a:schemeClr val="accent6">
                    <a:lumMod val="75000"/>
                  </a:schemeClr>
                </a:solidFill>
              </a:rPr>
              <a:t>1-</a:t>
            </a:r>
            <a:r>
              <a:rPr lang="ar-SA" sz="14400" b="1" u="sng" dirty="0" smtClean="0">
                <a:solidFill>
                  <a:schemeClr val="accent4">
                    <a:lumMod val="75000"/>
                  </a:schemeClr>
                </a:solidFill>
              </a:rPr>
              <a:t> اللامركزية السياسية (نظام الاتحاد الفيدرالي) : </a:t>
            </a:r>
          </a:p>
          <a:p>
            <a:pPr lvl="0" algn="just"/>
            <a:r>
              <a:rPr lang="ar-SA" sz="16000" dirty="0" smtClean="0"/>
              <a:t>       </a:t>
            </a:r>
            <a:r>
              <a:rPr lang="ar-SA" sz="16000" b="1" dirty="0" smtClean="0">
                <a:solidFill>
                  <a:srgbClr val="00B0F0"/>
                </a:solidFill>
              </a:rPr>
              <a:t>يقوم على أساس توزيع السلطات التشريعية والتنفيذية والقضائية بين الحكومة المركزية في العاصمة وحكومات الدويلات الأعضاء. </a:t>
            </a:r>
            <a:endParaRPr lang="en-US" sz="16000" b="1" dirty="0" smtClean="0">
              <a:solidFill>
                <a:srgbClr val="00B0F0"/>
              </a:solidFill>
            </a:endParaRPr>
          </a:p>
          <a:p>
            <a:pPr algn="just"/>
            <a:r>
              <a:rPr lang="ar-SA" sz="16000" b="1" dirty="0" smtClean="0">
                <a:solidFill>
                  <a:srgbClr val="00B0F0"/>
                </a:solidFill>
              </a:rPr>
              <a:t>بمعنى أن اللامركزية السياسية أسلوب من أساليب الحكم يتعلق بالوظائف الأساسية للدولة وهي توزيع السلطات السياسية (التشريع والقضاء).</a:t>
            </a:r>
            <a:endParaRPr lang="en-US" sz="16000" b="1" dirty="0" smtClean="0">
              <a:solidFill>
                <a:srgbClr val="00B0F0"/>
              </a:solidFill>
            </a:endParaRPr>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1428736"/>
            <a:ext cx="8286808" cy="2928958"/>
          </a:xfrm>
        </p:spPr>
        <p:txBody>
          <a:bodyPr>
            <a:normAutofit fontScale="25000" lnSpcReduction="20000"/>
          </a:bodyPr>
          <a:lstStyle/>
          <a:p>
            <a:pPr algn="r"/>
            <a:r>
              <a:rPr lang="ar-SA" sz="16000" b="1" u="sng" dirty="0" smtClean="0">
                <a:solidFill>
                  <a:schemeClr val="accent6">
                    <a:lumMod val="75000"/>
                  </a:schemeClr>
                </a:solidFill>
              </a:rPr>
              <a:t>2-</a:t>
            </a:r>
            <a:r>
              <a:rPr lang="ar-SA" sz="16000" b="1" u="sng" dirty="0" smtClean="0">
                <a:solidFill>
                  <a:schemeClr val="accent4">
                    <a:lumMod val="75000"/>
                  </a:schemeClr>
                </a:solidFill>
              </a:rPr>
              <a:t> اللامركزية الإدارية: </a:t>
            </a:r>
          </a:p>
          <a:p>
            <a:pPr lvl="0" algn="justLow"/>
            <a:r>
              <a:rPr lang="ar-SA" sz="16000" dirty="0" smtClean="0"/>
              <a:t>   </a:t>
            </a:r>
            <a:r>
              <a:rPr lang="ar-SA" sz="17600" b="1" dirty="0" smtClean="0">
                <a:solidFill>
                  <a:srgbClr val="00B0F0"/>
                </a:solidFill>
              </a:rPr>
              <a:t>توزيع الوظيفة الإدارية بين أجهزة الحكم المركزية وأشخاص معنوية عامة أخرى على أساس موضوعي أو إقليمي.</a:t>
            </a:r>
            <a:endParaRPr lang="en-US" sz="16000" b="1" dirty="0" smtClean="0">
              <a:solidFill>
                <a:srgbClr val="00B0F0"/>
              </a:solidFill>
            </a:endParaRPr>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14357"/>
            <a:ext cx="7772400" cy="1214445"/>
          </a:xfrm>
        </p:spPr>
        <p:txBody>
          <a:bodyPr>
            <a:normAutofit fontScale="90000"/>
          </a:bodyPr>
          <a:lstStyle/>
          <a:p>
            <a:pPr algn="r"/>
            <a:r>
              <a:rPr lang="ar-SA" b="1" dirty="0" smtClean="0">
                <a:solidFill>
                  <a:srgbClr val="C00000"/>
                </a:solidFill>
                <a:cs typeface="+mn-cs"/>
              </a:rPr>
              <a:t>مفردات المادة</a:t>
            </a:r>
            <a:r>
              <a:rPr lang="ar-SA" dirty="0" smtClean="0">
                <a:solidFill>
                  <a:srgbClr val="C00000"/>
                </a:solidFill>
                <a:cs typeface="+mn-cs"/>
              </a:rPr>
              <a:t>:</a:t>
            </a:r>
            <a:r>
              <a:rPr lang="en-US" dirty="0" smtClean="0"/>
              <a:t/>
            </a:r>
            <a:br>
              <a:rPr lang="en-US" dirty="0" smtClean="0"/>
            </a:br>
            <a:endParaRPr lang="ar-SA" dirty="0"/>
          </a:p>
        </p:txBody>
      </p:sp>
      <p:sp>
        <p:nvSpPr>
          <p:cNvPr id="3" name="عنوان فرعي 2"/>
          <p:cNvSpPr>
            <a:spLocks noGrp="1"/>
          </p:cNvSpPr>
          <p:nvPr>
            <p:ph type="subTitle" idx="1"/>
          </p:nvPr>
        </p:nvSpPr>
        <p:spPr>
          <a:xfrm>
            <a:off x="571472" y="1428736"/>
            <a:ext cx="8143932" cy="4429156"/>
          </a:xfrm>
        </p:spPr>
        <p:txBody>
          <a:bodyPr>
            <a:normAutofit/>
          </a:bodyPr>
          <a:lstStyle/>
          <a:p>
            <a:pPr algn="r"/>
            <a:r>
              <a:rPr lang="ar-SA" b="1" u="sng" dirty="0" smtClean="0">
                <a:solidFill>
                  <a:schemeClr val="accent3">
                    <a:lumMod val="75000"/>
                  </a:schemeClr>
                </a:solidFill>
              </a:rPr>
              <a:t>التعريف بالإدارة المحلية:</a:t>
            </a:r>
            <a:endParaRPr lang="en-US" u="sng" dirty="0" smtClean="0">
              <a:solidFill>
                <a:schemeClr val="accent3">
                  <a:lumMod val="75000"/>
                </a:schemeClr>
              </a:solidFill>
            </a:endParaRPr>
          </a:p>
          <a:p>
            <a:pPr algn="r">
              <a:buFont typeface="Wingdings" pitchFamily="2" charset="2"/>
              <a:buChar char="q"/>
            </a:pPr>
            <a:r>
              <a:rPr lang="ar-SA" b="1" dirty="0" smtClean="0">
                <a:solidFill>
                  <a:schemeClr val="tx2">
                    <a:lumMod val="60000"/>
                    <a:lumOff val="40000"/>
                  </a:schemeClr>
                </a:solidFill>
              </a:rPr>
              <a:t>التطور التاريخي لنظم الإدارة المحلية.</a:t>
            </a:r>
            <a:endParaRPr lang="en-US" b="1" dirty="0" smtClean="0">
              <a:solidFill>
                <a:schemeClr val="tx2">
                  <a:lumMod val="60000"/>
                  <a:lumOff val="40000"/>
                </a:schemeClr>
              </a:solidFill>
            </a:endParaRPr>
          </a:p>
          <a:p>
            <a:pPr algn="r">
              <a:buFont typeface="Wingdings" pitchFamily="2" charset="2"/>
              <a:buChar char="q"/>
            </a:pPr>
            <a:r>
              <a:rPr lang="ar-SA" b="1" dirty="0" smtClean="0">
                <a:solidFill>
                  <a:schemeClr val="tx2">
                    <a:lumMod val="60000"/>
                    <a:lumOff val="40000"/>
                  </a:schemeClr>
                </a:solidFill>
              </a:rPr>
              <a:t>المركزية واللامركزية</a:t>
            </a:r>
          </a:p>
          <a:p>
            <a:pPr algn="r"/>
            <a:r>
              <a:rPr lang="ar-SA" b="1" u="sng" dirty="0" smtClean="0">
                <a:solidFill>
                  <a:schemeClr val="accent3">
                    <a:lumMod val="75000"/>
                  </a:schemeClr>
                </a:solidFill>
              </a:rPr>
              <a:t>العناصر الأساسية لنظم الإدارة المحلية</a:t>
            </a:r>
          </a:p>
          <a:p>
            <a:pPr algn="r">
              <a:buFont typeface="Wingdings" pitchFamily="2" charset="2"/>
              <a:buChar char="q"/>
            </a:pPr>
            <a:r>
              <a:rPr lang="ar-SA" b="1" dirty="0" smtClean="0">
                <a:solidFill>
                  <a:schemeClr val="tx2">
                    <a:lumMod val="60000"/>
                    <a:lumOff val="40000"/>
                  </a:schemeClr>
                </a:solidFill>
              </a:rPr>
              <a:t>وجود مصالح محلية متميزة</a:t>
            </a:r>
          </a:p>
          <a:p>
            <a:pPr algn="r">
              <a:buFont typeface="Wingdings" pitchFamily="2" charset="2"/>
              <a:buChar char="q"/>
            </a:pPr>
            <a:r>
              <a:rPr lang="ar-SA" b="1" dirty="0" smtClean="0">
                <a:solidFill>
                  <a:schemeClr val="tx2">
                    <a:lumMod val="60000"/>
                    <a:lumOff val="40000"/>
                  </a:schemeClr>
                </a:solidFill>
              </a:rPr>
              <a:t>الشخصية المعنوية</a:t>
            </a:r>
          </a:p>
          <a:p>
            <a:pPr algn="r">
              <a:buFont typeface="Wingdings" pitchFamily="2" charset="2"/>
              <a:buChar char="q"/>
            </a:pPr>
            <a:r>
              <a:rPr lang="ar-SA" b="1" dirty="0" smtClean="0">
                <a:solidFill>
                  <a:schemeClr val="tx2">
                    <a:lumMod val="60000"/>
                    <a:lumOff val="40000"/>
                  </a:schemeClr>
                </a:solidFill>
              </a:rPr>
              <a:t> الاستقلال الإداري</a:t>
            </a:r>
            <a:endParaRPr lang="en-US" b="1" dirty="0" smtClean="0">
              <a:solidFill>
                <a:schemeClr val="tx2">
                  <a:lumMod val="60000"/>
                  <a:lumOff val="40000"/>
                </a:schemeClr>
              </a:solidFill>
            </a:endParaRPr>
          </a:p>
          <a:p>
            <a:pPr algn="r">
              <a:buFont typeface="Wingdings" pitchFamily="2" charset="2"/>
              <a:buChar char="q"/>
            </a:pPr>
            <a:endParaRPr lang="en-US" dirty="0" smtClean="0">
              <a:solidFill>
                <a:schemeClr val="tx2">
                  <a:lumMod val="60000"/>
                  <a:lumOff val="40000"/>
                </a:schemeClr>
              </a:solidFill>
            </a:endParaRPr>
          </a:p>
          <a:p>
            <a:endParaRPr lang="ar-S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1357298"/>
            <a:ext cx="8286808" cy="4714908"/>
          </a:xfrm>
        </p:spPr>
        <p:txBody>
          <a:bodyPr>
            <a:normAutofit fontScale="25000" lnSpcReduction="20000"/>
          </a:bodyPr>
          <a:lstStyle/>
          <a:p>
            <a:pPr lvl="0" algn="r"/>
            <a:r>
              <a:rPr lang="ar-SA" sz="16000" b="1" u="sng" dirty="0" smtClean="0">
                <a:solidFill>
                  <a:schemeClr val="accent6">
                    <a:lumMod val="75000"/>
                  </a:schemeClr>
                </a:solidFill>
              </a:rPr>
              <a:t>3-</a:t>
            </a:r>
            <a:r>
              <a:rPr lang="ar-SA" sz="16000" b="1" u="sng" dirty="0" smtClean="0">
                <a:solidFill>
                  <a:schemeClr val="accent4">
                    <a:lumMod val="75000"/>
                  </a:schemeClr>
                </a:solidFill>
              </a:rPr>
              <a:t> اللامركزية المرفقية: </a:t>
            </a:r>
          </a:p>
          <a:p>
            <a:pPr lvl="0" algn="justLow"/>
            <a:r>
              <a:rPr lang="ar-SA" sz="17600" dirty="0" smtClean="0"/>
              <a:t>  </a:t>
            </a:r>
            <a:r>
              <a:rPr lang="ar-SA" sz="17600" b="1" dirty="0" smtClean="0">
                <a:solidFill>
                  <a:srgbClr val="00B0F0"/>
                </a:solidFill>
              </a:rPr>
              <a:t>قيام هيئات مستقلة تتحدد اختصاصاتها على أساس موضوعي،تمارس هذه الاختصاصات على مستوى إقليم أو عدة أقاليم أو على مستوى الدولة (المؤسسات العامة)، وهناك من ينكر أنها صورة من صور اللامركزية الإدارية.</a:t>
            </a:r>
            <a:endParaRPr lang="en-US" sz="17600" b="1" dirty="0" smtClean="0">
              <a:solidFill>
                <a:srgbClr val="00B0F0"/>
              </a:solidFill>
            </a:endParaRPr>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571480"/>
            <a:ext cx="8286808" cy="5857916"/>
          </a:xfrm>
        </p:spPr>
        <p:txBody>
          <a:bodyPr>
            <a:normAutofit fontScale="25000" lnSpcReduction="20000"/>
          </a:bodyPr>
          <a:lstStyle/>
          <a:p>
            <a:pPr lvl="0" algn="justLow"/>
            <a:r>
              <a:rPr lang="ar-SA" sz="17600" b="1" dirty="0" smtClean="0">
                <a:solidFill>
                  <a:srgbClr val="C00000"/>
                </a:solidFill>
              </a:rPr>
              <a:t>قوى الجذب نحو المركزية في الدول النامية</a:t>
            </a:r>
          </a:p>
          <a:p>
            <a:pPr marL="1371600" lvl="0" indent="-1371600" algn="justLow"/>
            <a:r>
              <a:rPr lang="ar-SA" sz="14400" b="1" dirty="0" smtClean="0">
                <a:solidFill>
                  <a:srgbClr val="663300"/>
                </a:solidFill>
              </a:rPr>
              <a:t>1-الحصول على الاستقلال.</a:t>
            </a:r>
          </a:p>
          <a:p>
            <a:pPr marL="1371600" lvl="0" indent="-1371600" algn="justLow"/>
            <a:endParaRPr lang="en-US" sz="14400" b="1" dirty="0" smtClean="0">
              <a:solidFill>
                <a:srgbClr val="663300"/>
              </a:solidFill>
            </a:endParaRPr>
          </a:p>
          <a:p>
            <a:pPr marL="1371600" indent="-1371600" algn="justLow"/>
            <a:r>
              <a:rPr lang="ar-SA" sz="14400" b="1" dirty="0" smtClean="0">
                <a:solidFill>
                  <a:srgbClr val="663300"/>
                </a:solidFill>
              </a:rPr>
              <a:t>2-مزيج من الهيئات والأعراق والثقافات المختلفة.</a:t>
            </a:r>
          </a:p>
          <a:p>
            <a:pPr marL="1371600" indent="-1371600" algn="justLow"/>
            <a:endParaRPr lang="ar-SA" sz="14400" b="1" dirty="0" smtClean="0">
              <a:solidFill>
                <a:srgbClr val="663300"/>
              </a:solidFill>
            </a:endParaRPr>
          </a:p>
          <a:p>
            <a:pPr marL="1371600" indent="-1371600" algn="justLow"/>
            <a:r>
              <a:rPr lang="ar-SA" sz="14400" b="1" dirty="0" smtClean="0">
                <a:solidFill>
                  <a:srgbClr val="663300"/>
                </a:solidFill>
              </a:rPr>
              <a:t>3-سيطرة الجيش في بعض الدول الجديدة. </a:t>
            </a:r>
          </a:p>
          <a:p>
            <a:pPr marL="1371600" indent="-1371600" algn="justLow"/>
            <a:endParaRPr lang="ar-SA" sz="14400" b="1" dirty="0" smtClean="0">
              <a:solidFill>
                <a:srgbClr val="663300"/>
              </a:solidFill>
            </a:endParaRPr>
          </a:p>
          <a:p>
            <a:pPr marL="1371600" indent="-1371600" algn="justLow"/>
            <a:r>
              <a:rPr lang="ar-SA" sz="14400" b="1" dirty="0" smtClean="0">
                <a:solidFill>
                  <a:srgbClr val="663300"/>
                </a:solidFill>
              </a:rPr>
              <a:t> 4-التنمية الاقتصادية (حصر الإيرادات في يد الحكومة المركزية) .</a:t>
            </a:r>
          </a:p>
          <a:p>
            <a:pPr marL="1371600" indent="-1371600" algn="justLow"/>
            <a:endParaRPr lang="en-US" sz="14400" b="1" dirty="0" smtClean="0">
              <a:solidFill>
                <a:srgbClr val="663300"/>
              </a:solidFill>
            </a:endParaRPr>
          </a:p>
          <a:p>
            <a:pPr marL="1371600" lvl="0" indent="-1371600" algn="justLow"/>
            <a:r>
              <a:rPr lang="ar-SA" sz="14400" b="1" dirty="0" smtClean="0">
                <a:solidFill>
                  <a:srgbClr val="663300"/>
                </a:solidFill>
              </a:rPr>
              <a:t> 5-الاكتشافات التكنولوجية الحديثة. </a:t>
            </a:r>
            <a:endParaRPr lang="en-US" sz="14400" b="1" dirty="0" smtClean="0">
              <a:solidFill>
                <a:srgbClr val="663300"/>
              </a:solidFill>
            </a:endParaRPr>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52" name="Text Box 24"/>
          <p:cNvSpPr txBox="1">
            <a:spLocks noChangeArrowheads="1"/>
          </p:cNvSpPr>
          <p:nvPr/>
        </p:nvSpPr>
        <p:spPr bwMode="auto">
          <a:xfrm>
            <a:off x="6357950" y="1820880"/>
            <a:ext cx="1290635" cy="400110"/>
          </a:xfrm>
          <a:prstGeom prst="rect">
            <a:avLst/>
          </a:prstGeom>
          <a:solidFill>
            <a:schemeClr val="accent2">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المركزية</a:t>
            </a:r>
            <a:endParaRPr kumimoji="0" lang="ar-SA" sz="1800" b="1" i="0" u="none" strike="noStrike" cap="none" normalizeH="0" baseline="0" dirty="0" smtClean="0">
              <a:ln>
                <a:noFill/>
              </a:ln>
              <a:solidFill>
                <a:srgbClr val="002060"/>
              </a:solidFill>
              <a:effectLst/>
              <a:latin typeface="Arial" pitchFamily="34" charset="0"/>
              <a:cs typeface="Arial" pitchFamily="34" charset="0"/>
            </a:endParaRPr>
          </a:p>
        </p:txBody>
      </p:sp>
      <p:sp>
        <p:nvSpPr>
          <p:cNvPr id="73751" name="Text Box 23"/>
          <p:cNvSpPr txBox="1">
            <a:spLocks noChangeArrowheads="1"/>
          </p:cNvSpPr>
          <p:nvPr/>
        </p:nvSpPr>
        <p:spPr bwMode="auto">
          <a:xfrm>
            <a:off x="1714480" y="1820880"/>
            <a:ext cx="1385922" cy="400110"/>
          </a:xfrm>
          <a:prstGeom prst="rect">
            <a:avLst/>
          </a:prstGeom>
          <a:solidFill>
            <a:schemeClr val="accent2">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اللامركزية</a:t>
            </a:r>
            <a:endParaRPr kumimoji="0" lang="ar-SA" sz="3600" b="1" i="0" u="none" strike="noStrike" cap="none" normalizeH="0" baseline="0" dirty="0" smtClean="0">
              <a:ln>
                <a:noFill/>
              </a:ln>
              <a:solidFill>
                <a:srgbClr val="002060"/>
              </a:solidFill>
              <a:effectLst/>
              <a:latin typeface="Arial" pitchFamily="34" charset="0"/>
              <a:cs typeface="Arial" pitchFamily="34" charset="0"/>
            </a:endParaRPr>
          </a:p>
        </p:txBody>
      </p:sp>
      <p:sp>
        <p:nvSpPr>
          <p:cNvPr id="73750" name="Text Box 22"/>
          <p:cNvSpPr txBox="1">
            <a:spLocks noChangeArrowheads="1"/>
          </p:cNvSpPr>
          <p:nvPr/>
        </p:nvSpPr>
        <p:spPr bwMode="auto">
          <a:xfrm>
            <a:off x="7918478" y="3139859"/>
            <a:ext cx="939802" cy="646331"/>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المركزية السياسية</a:t>
            </a:r>
            <a:endParaRPr kumimoji="0" lang="ar-SA" sz="3200" b="1" i="0" u="none" strike="noStrike" cap="none" normalizeH="0" baseline="0" dirty="0" smtClean="0">
              <a:ln>
                <a:noFill/>
              </a:ln>
              <a:solidFill>
                <a:srgbClr val="00B050"/>
              </a:solidFill>
              <a:effectLst/>
              <a:latin typeface="Arial" pitchFamily="34" charset="0"/>
              <a:cs typeface="Arial" pitchFamily="34" charset="0"/>
            </a:endParaRPr>
          </a:p>
        </p:txBody>
      </p:sp>
      <p:sp>
        <p:nvSpPr>
          <p:cNvPr id="73749" name="Text Box 21"/>
          <p:cNvSpPr txBox="1">
            <a:spLocks noChangeArrowheads="1"/>
          </p:cNvSpPr>
          <p:nvPr/>
        </p:nvSpPr>
        <p:spPr bwMode="auto">
          <a:xfrm>
            <a:off x="6715140" y="3109930"/>
            <a:ext cx="1000131" cy="676260"/>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المركزية الاقتصادية</a:t>
            </a:r>
            <a:endParaRPr kumimoji="0" lang="ar-SA" b="1" i="0" u="none" strike="noStrike" cap="none" normalizeH="0" baseline="0" dirty="0" smtClean="0">
              <a:ln>
                <a:noFill/>
              </a:ln>
              <a:solidFill>
                <a:srgbClr val="00B050"/>
              </a:solidFill>
              <a:effectLst/>
              <a:latin typeface="Arial" pitchFamily="34" charset="0"/>
              <a:cs typeface="Arial" pitchFamily="34" charset="0"/>
            </a:endParaRPr>
          </a:p>
        </p:txBody>
      </p:sp>
      <p:sp>
        <p:nvSpPr>
          <p:cNvPr id="73748" name="Text Box 20"/>
          <p:cNvSpPr txBox="1">
            <a:spLocks noChangeArrowheads="1"/>
          </p:cNvSpPr>
          <p:nvPr/>
        </p:nvSpPr>
        <p:spPr bwMode="auto">
          <a:xfrm>
            <a:off x="5429256" y="3109930"/>
            <a:ext cx="1125559" cy="747698"/>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المركزية الإدارية</a:t>
            </a:r>
            <a:endParaRPr kumimoji="0" lang="ar-SA" b="1" i="0" u="none" strike="noStrike" cap="none" normalizeH="0" baseline="0" dirty="0" smtClean="0">
              <a:ln>
                <a:noFill/>
              </a:ln>
              <a:solidFill>
                <a:srgbClr val="00B050"/>
              </a:solidFill>
              <a:effectLst/>
              <a:latin typeface="Arial" pitchFamily="34" charset="0"/>
              <a:cs typeface="Arial" pitchFamily="34" charset="0"/>
            </a:endParaRPr>
          </a:p>
        </p:txBody>
      </p:sp>
      <p:sp>
        <p:nvSpPr>
          <p:cNvPr id="73747" name="Text Box 19"/>
          <p:cNvSpPr txBox="1">
            <a:spLocks noChangeArrowheads="1"/>
          </p:cNvSpPr>
          <p:nvPr/>
        </p:nvSpPr>
        <p:spPr bwMode="auto">
          <a:xfrm>
            <a:off x="2857488" y="3146442"/>
            <a:ext cx="1214446" cy="711186"/>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اللامركزية السياسية </a:t>
            </a:r>
            <a:endParaRPr kumimoji="0" lang="ar-SA" sz="3200" b="1" i="0" u="none" strike="noStrike" cap="none" normalizeH="0" baseline="0" dirty="0" smtClean="0">
              <a:ln>
                <a:noFill/>
              </a:ln>
              <a:solidFill>
                <a:srgbClr val="00B050"/>
              </a:solidFill>
              <a:effectLst/>
              <a:latin typeface="Arial" pitchFamily="34" charset="0"/>
              <a:cs typeface="Arial" pitchFamily="34" charset="0"/>
            </a:endParaRPr>
          </a:p>
        </p:txBody>
      </p:sp>
      <p:sp>
        <p:nvSpPr>
          <p:cNvPr id="73746" name="Text Box 18"/>
          <p:cNvSpPr txBox="1">
            <a:spLocks noChangeArrowheads="1"/>
          </p:cNvSpPr>
          <p:nvPr/>
        </p:nvSpPr>
        <p:spPr bwMode="auto">
          <a:xfrm>
            <a:off x="857224" y="3146442"/>
            <a:ext cx="1263689" cy="782624"/>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اللامركزية الإدارية </a:t>
            </a:r>
            <a:endParaRPr kumimoji="0" lang="ar-SA" sz="3200" b="1" i="0" u="none" strike="noStrike" cap="none" normalizeH="0" baseline="0" dirty="0" smtClean="0">
              <a:ln>
                <a:noFill/>
              </a:ln>
              <a:solidFill>
                <a:srgbClr val="00B050"/>
              </a:solidFill>
              <a:effectLst/>
              <a:latin typeface="Arial" pitchFamily="34" charset="0"/>
              <a:cs typeface="Arial" pitchFamily="34" charset="0"/>
            </a:endParaRPr>
          </a:p>
        </p:txBody>
      </p:sp>
      <p:sp>
        <p:nvSpPr>
          <p:cNvPr id="73745" name="Text Box 17"/>
          <p:cNvSpPr txBox="1">
            <a:spLocks noChangeArrowheads="1"/>
          </p:cNvSpPr>
          <p:nvPr/>
        </p:nvSpPr>
        <p:spPr bwMode="auto">
          <a:xfrm>
            <a:off x="7072331" y="4357694"/>
            <a:ext cx="1285884" cy="1019178"/>
          </a:xfrm>
          <a:prstGeom prst="rect">
            <a:avLst/>
          </a:prstGeom>
          <a:solidFill>
            <a:schemeClr val="bg2">
              <a:lumMod val="9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مركزية مطلقة (وزاوية)</a:t>
            </a:r>
            <a:endParaRPr kumimoji="0" lang="ar-SA" b="1" i="0" u="none" strike="noStrike" cap="none" normalizeH="0" baseline="0" dirty="0" smtClean="0">
              <a:ln>
                <a:noFill/>
              </a:ln>
              <a:solidFill>
                <a:srgbClr val="FF0000"/>
              </a:solidFill>
              <a:effectLst/>
              <a:latin typeface="Arial" pitchFamily="34" charset="0"/>
              <a:cs typeface="Arial" pitchFamily="34" charset="0"/>
            </a:endParaRPr>
          </a:p>
        </p:txBody>
      </p:sp>
      <p:sp>
        <p:nvSpPr>
          <p:cNvPr id="73744" name="Text Box 16"/>
          <p:cNvSpPr txBox="1">
            <a:spLocks noChangeArrowheads="1"/>
          </p:cNvSpPr>
          <p:nvPr/>
        </p:nvSpPr>
        <p:spPr bwMode="auto">
          <a:xfrm>
            <a:off x="7072330" y="5572140"/>
            <a:ext cx="1500199" cy="928694"/>
          </a:xfrm>
          <a:prstGeom prst="rect">
            <a:avLst/>
          </a:prstGeom>
          <a:solidFill>
            <a:schemeClr val="bg2">
              <a:lumMod val="9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اللاوزارية (عدم التركيز الإدارية)</a:t>
            </a:r>
            <a:endParaRPr kumimoji="0" lang="ar-SA" b="1" i="0" u="none" strike="noStrike" cap="none" normalizeH="0" baseline="0" dirty="0" smtClean="0">
              <a:ln>
                <a:noFill/>
              </a:ln>
              <a:solidFill>
                <a:srgbClr val="FF0000"/>
              </a:solidFill>
              <a:effectLst/>
              <a:latin typeface="Arial" pitchFamily="34" charset="0"/>
              <a:cs typeface="Arial" pitchFamily="34" charset="0"/>
            </a:endParaRPr>
          </a:p>
        </p:txBody>
      </p:sp>
      <p:sp>
        <p:nvSpPr>
          <p:cNvPr id="73743" name="Text Box 15"/>
          <p:cNvSpPr txBox="1">
            <a:spLocks noChangeArrowheads="1"/>
          </p:cNvSpPr>
          <p:nvPr/>
        </p:nvSpPr>
        <p:spPr bwMode="auto">
          <a:xfrm>
            <a:off x="2285985" y="4357694"/>
            <a:ext cx="1189072" cy="1109678"/>
          </a:xfrm>
          <a:prstGeom prst="rect">
            <a:avLst/>
          </a:prstGeom>
          <a:solidFill>
            <a:schemeClr val="bg2">
              <a:lumMod val="9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اللامركزية المرفقية </a:t>
            </a:r>
            <a:endParaRPr kumimoji="0" lang="ar-SA"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(المصلحية)</a:t>
            </a:r>
            <a:endParaRPr kumimoji="0" lang="ar-SA" b="1" i="0" u="none" strike="noStrike" cap="none" normalizeH="0" baseline="0" dirty="0" smtClean="0">
              <a:ln>
                <a:noFill/>
              </a:ln>
              <a:solidFill>
                <a:srgbClr val="FF0000"/>
              </a:solidFill>
              <a:effectLst/>
              <a:latin typeface="Arial" pitchFamily="34" charset="0"/>
              <a:cs typeface="Arial" pitchFamily="34" charset="0"/>
            </a:endParaRPr>
          </a:p>
        </p:txBody>
      </p:sp>
      <p:sp>
        <p:nvSpPr>
          <p:cNvPr id="73742" name="Text Box 14"/>
          <p:cNvSpPr txBox="1">
            <a:spLocks noChangeArrowheads="1"/>
          </p:cNvSpPr>
          <p:nvPr/>
        </p:nvSpPr>
        <p:spPr bwMode="auto">
          <a:xfrm>
            <a:off x="2285985" y="5643578"/>
            <a:ext cx="1189072" cy="928694"/>
          </a:xfrm>
          <a:prstGeom prst="rect">
            <a:avLst/>
          </a:prstGeom>
          <a:solidFill>
            <a:schemeClr val="bg2">
              <a:lumMod val="9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اللامركزية الإقليمية</a:t>
            </a:r>
            <a:endParaRPr kumimoji="0" lang="ar-SA"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(المحلية)</a:t>
            </a:r>
            <a:endParaRPr kumimoji="0" lang="ar-SA" b="1" i="0" u="none" strike="noStrike" cap="none" normalizeH="0" baseline="0" dirty="0" smtClean="0">
              <a:ln>
                <a:noFill/>
              </a:ln>
              <a:solidFill>
                <a:srgbClr val="FF0000"/>
              </a:solidFill>
              <a:effectLst/>
              <a:latin typeface="Arial" pitchFamily="34" charset="0"/>
              <a:cs typeface="Arial" pitchFamily="34" charset="0"/>
            </a:endParaRPr>
          </a:p>
        </p:txBody>
      </p:sp>
      <p:sp>
        <p:nvSpPr>
          <p:cNvPr id="73741" name="AutoShape 13"/>
          <p:cNvSpPr>
            <a:spLocks noChangeShapeType="1"/>
          </p:cNvSpPr>
          <p:nvPr/>
        </p:nvSpPr>
        <p:spPr bwMode="auto">
          <a:xfrm>
            <a:off x="4691080" y="928670"/>
            <a:ext cx="1666869" cy="92869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73740" name="AutoShape 12"/>
          <p:cNvSpPr>
            <a:spLocks noChangeShapeType="1"/>
          </p:cNvSpPr>
          <p:nvPr/>
        </p:nvSpPr>
        <p:spPr bwMode="auto">
          <a:xfrm flipH="1">
            <a:off x="3071801" y="928670"/>
            <a:ext cx="1617691" cy="92869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73739" name="AutoShape 11"/>
          <p:cNvSpPr>
            <a:spLocks noChangeShapeType="1"/>
          </p:cNvSpPr>
          <p:nvPr/>
        </p:nvSpPr>
        <p:spPr bwMode="auto">
          <a:xfrm>
            <a:off x="6985022" y="2244724"/>
            <a:ext cx="1230316" cy="89852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r>
              <a:rPr lang="ar-SA" dirty="0" smtClean="0"/>
              <a:t>                    </a:t>
            </a:r>
            <a:endParaRPr lang="ar-SA" dirty="0"/>
          </a:p>
        </p:txBody>
      </p:sp>
      <p:sp>
        <p:nvSpPr>
          <p:cNvPr id="73738" name="AutoShape 10"/>
          <p:cNvSpPr>
            <a:spLocks noChangeShapeType="1"/>
          </p:cNvSpPr>
          <p:nvPr/>
        </p:nvSpPr>
        <p:spPr bwMode="auto">
          <a:xfrm>
            <a:off x="6985021" y="2244724"/>
            <a:ext cx="45719" cy="82708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73737" name="AutoShape 9"/>
          <p:cNvSpPr>
            <a:spLocks noChangeShapeType="1"/>
          </p:cNvSpPr>
          <p:nvPr/>
        </p:nvSpPr>
        <p:spPr bwMode="auto">
          <a:xfrm flipH="1">
            <a:off x="6143636" y="2244724"/>
            <a:ext cx="841386" cy="82708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73736" name="AutoShape 8"/>
          <p:cNvSpPr>
            <a:spLocks noChangeShapeType="1"/>
          </p:cNvSpPr>
          <p:nvPr/>
        </p:nvSpPr>
        <p:spPr bwMode="auto">
          <a:xfrm>
            <a:off x="2465369" y="2279649"/>
            <a:ext cx="392120" cy="86359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73735" name="AutoShape 7"/>
          <p:cNvSpPr>
            <a:spLocks noChangeShapeType="1"/>
          </p:cNvSpPr>
          <p:nvPr/>
        </p:nvSpPr>
        <p:spPr bwMode="auto">
          <a:xfrm flipH="1">
            <a:off x="1643042" y="2279649"/>
            <a:ext cx="820739" cy="86359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73734" name="AutoShape 6"/>
          <p:cNvSpPr>
            <a:spLocks noChangeShapeType="1"/>
          </p:cNvSpPr>
          <p:nvPr/>
        </p:nvSpPr>
        <p:spPr bwMode="auto">
          <a:xfrm>
            <a:off x="6691331" y="3929066"/>
            <a:ext cx="0" cy="185102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3733" name="AutoShape 5"/>
          <p:cNvSpPr>
            <a:spLocks noChangeShapeType="1"/>
          </p:cNvSpPr>
          <p:nvPr/>
        </p:nvSpPr>
        <p:spPr bwMode="auto">
          <a:xfrm>
            <a:off x="6700856" y="4929194"/>
            <a:ext cx="257175" cy="1428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73732" name="AutoShape 4"/>
          <p:cNvSpPr>
            <a:spLocks noChangeShapeType="1"/>
          </p:cNvSpPr>
          <p:nvPr/>
        </p:nvSpPr>
        <p:spPr bwMode="auto">
          <a:xfrm>
            <a:off x="6743717" y="5786454"/>
            <a:ext cx="25717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73731" name="AutoShape 3"/>
          <p:cNvSpPr>
            <a:spLocks noChangeShapeType="1"/>
          </p:cNvSpPr>
          <p:nvPr/>
        </p:nvSpPr>
        <p:spPr bwMode="auto">
          <a:xfrm flipH="1">
            <a:off x="1951021" y="3929066"/>
            <a:ext cx="22225" cy="206216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3730" name="AutoShape 2"/>
          <p:cNvSpPr>
            <a:spLocks noChangeShapeType="1"/>
          </p:cNvSpPr>
          <p:nvPr/>
        </p:nvSpPr>
        <p:spPr bwMode="auto">
          <a:xfrm>
            <a:off x="1951021" y="5970591"/>
            <a:ext cx="26352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73729" name="AutoShape 1"/>
          <p:cNvSpPr>
            <a:spLocks noChangeShapeType="1"/>
          </p:cNvSpPr>
          <p:nvPr/>
        </p:nvSpPr>
        <p:spPr bwMode="auto">
          <a:xfrm>
            <a:off x="1973246" y="4840291"/>
            <a:ext cx="24130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73753"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73765" name="Rectangle 37"/>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73766" name="Text Box 38"/>
          <p:cNvSpPr txBox="1">
            <a:spLocks noChangeArrowheads="1"/>
          </p:cNvSpPr>
          <p:nvPr/>
        </p:nvSpPr>
        <p:spPr bwMode="auto">
          <a:xfrm>
            <a:off x="2000232" y="357166"/>
            <a:ext cx="5357850" cy="523220"/>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2800" b="1" i="0" u="none" strike="noStrike" cap="none" normalizeH="0" baseline="0" dirty="0" smtClean="0">
                <a:ln>
                  <a:noFill/>
                </a:ln>
                <a:solidFill>
                  <a:srgbClr val="C00000"/>
                </a:solidFill>
                <a:effectLst/>
                <a:latin typeface="Arial" pitchFamily="34" charset="0"/>
                <a:ea typeface="Arial" pitchFamily="34" charset="0"/>
                <a:cs typeface="Arial" pitchFamily="34" charset="0"/>
              </a:rPr>
              <a:t>أساليب توزيع السلطة على مستوى الدولة</a:t>
            </a:r>
            <a:endParaRPr kumimoji="0" lang="ar-SA" sz="4400" b="1"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57224" y="428604"/>
            <a:ext cx="7772400" cy="1214445"/>
          </a:xfrm>
        </p:spPr>
        <p:txBody>
          <a:bodyPr>
            <a:normAutofit/>
          </a:bodyPr>
          <a:lstStyle/>
          <a:p>
            <a:pPr algn="r"/>
            <a:r>
              <a:rPr lang="ar-SA" b="1" dirty="0" smtClean="0">
                <a:solidFill>
                  <a:srgbClr val="C00000"/>
                </a:solidFill>
                <a:cs typeface="+mn-cs"/>
              </a:rPr>
              <a:t>مبررات الأخذ بنظام الإدارة المحلية</a:t>
            </a:r>
            <a:r>
              <a:rPr lang="ar-SA" b="1" dirty="0" smtClean="0">
                <a:solidFill>
                  <a:srgbClr val="C00000"/>
                </a:solidFill>
                <a:cs typeface="Simple Bold Jut Out" pitchFamily="2" charset="-78"/>
              </a:rPr>
              <a:t>: </a:t>
            </a:r>
            <a:endParaRPr lang="en-US" b="1" dirty="0">
              <a:solidFill>
                <a:srgbClr val="C00000"/>
              </a:solidFill>
              <a:cs typeface="Simple Bold Jut Out" pitchFamily="2" charset="-78"/>
            </a:endParaRPr>
          </a:p>
        </p:txBody>
      </p:sp>
      <p:sp>
        <p:nvSpPr>
          <p:cNvPr id="3" name="عنوان فرعي 2"/>
          <p:cNvSpPr>
            <a:spLocks noGrp="1"/>
          </p:cNvSpPr>
          <p:nvPr>
            <p:ph type="subTitle" idx="1"/>
          </p:nvPr>
        </p:nvSpPr>
        <p:spPr>
          <a:xfrm>
            <a:off x="214282" y="1571612"/>
            <a:ext cx="8286808" cy="4929222"/>
          </a:xfrm>
        </p:spPr>
        <p:txBody>
          <a:bodyPr>
            <a:normAutofit fontScale="25000" lnSpcReduction="20000"/>
          </a:bodyPr>
          <a:lstStyle/>
          <a:p>
            <a:pPr algn="justLow"/>
            <a:r>
              <a:rPr lang="ar-SA" sz="17600" u="sng" dirty="0" smtClean="0">
                <a:solidFill>
                  <a:srgbClr val="FF0000"/>
                </a:solidFill>
              </a:rPr>
              <a:t>أولاً:</a:t>
            </a:r>
            <a:r>
              <a:rPr lang="ar-SA" sz="17600" b="1" u="sng" dirty="0" smtClean="0">
                <a:solidFill>
                  <a:srgbClr val="00B050"/>
                </a:solidFill>
              </a:rPr>
              <a:t> المبررات السياسية:</a:t>
            </a:r>
          </a:p>
          <a:p>
            <a:pPr marL="1371600" lvl="0" indent="-1371600" algn="justLow"/>
            <a:r>
              <a:rPr lang="ar-SA" sz="16800" b="1" dirty="0" smtClean="0">
                <a:solidFill>
                  <a:schemeClr val="accent5">
                    <a:lumMod val="50000"/>
                  </a:schemeClr>
                </a:solidFill>
              </a:rPr>
              <a:t>  1. أنها مظهر من مظاهر الديمقراطية.</a:t>
            </a:r>
          </a:p>
          <a:p>
            <a:pPr marL="1371600" lvl="0" indent="-1371600" algn="justLow"/>
            <a:r>
              <a:rPr lang="ar-SA" sz="16000" b="1" dirty="0" smtClean="0">
                <a:solidFill>
                  <a:schemeClr val="accent5">
                    <a:lumMod val="50000"/>
                  </a:schemeClr>
                </a:solidFill>
              </a:rPr>
              <a:t>  2. وسيلة لإشراك المواطنين في إدارة مرافقهم المحلية. وتعبر عن ذاتيتهم المحلية.</a:t>
            </a:r>
          </a:p>
          <a:p>
            <a:pPr marL="1371600" indent="-1371600" algn="justLow"/>
            <a:r>
              <a:rPr lang="ar-SA" sz="16800" b="1" dirty="0" smtClean="0">
                <a:solidFill>
                  <a:schemeClr val="accent5">
                    <a:lumMod val="50000"/>
                  </a:schemeClr>
                </a:solidFill>
              </a:rPr>
              <a:t>  3. مجال لتدريب وإعداد قيادات محلية مستقبلية.</a:t>
            </a:r>
            <a:endParaRPr lang="en-US" sz="16800" b="1" dirty="0" smtClean="0">
              <a:solidFill>
                <a:schemeClr val="accent5">
                  <a:lumMod val="50000"/>
                </a:schemeClr>
              </a:solidFill>
            </a:endParaRPr>
          </a:p>
          <a:p>
            <a:pPr marL="1371600" indent="-1371600" algn="justLow"/>
            <a:r>
              <a:rPr lang="ar-SA" sz="16800" b="1" dirty="0" smtClean="0">
                <a:solidFill>
                  <a:schemeClr val="accent5">
                    <a:lumMod val="50000"/>
                  </a:schemeClr>
                </a:solidFill>
              </a:rPr>
              <a:t>4. يدعم التعاون بين الإدارة المحلية وسلطة الدولة.</a:t>
            </a:r>
            <a:endParaRPr lang="en-US" sz="16800" b="1" dirty="0" smtClean="0">
              <a:solidFill>
                <a:schemeClr val="accent5">
                  <a:lumMod val="50000"/>
                </a:schemeClr>
              </a:solidFill>
            </a:endParaRPr>
          </a:p>
          <a:p>
            <a:pPr marL="1371600" lvl="0" indent="-1371600" algn="r"/>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571480"/>
            <a:ext cx="8286808" cy="5857916"/>
          </a:xfrm>
        </p:spPr>
        <p:txBody>
          <a:bodyPr>
            <a:normAutofit fontScale="25000" lnSpcReduction="20000"/>
          </a:bodyPr>
          <a:lstStyle/>
          <a:p>
            <a:pPr marL="1371600" indent="-1371600" algn="justLow"/>
            <a:r>
              <a:rPr lang="ar-SA" sz="16800" b="1" dirty="0" smtClean="0">
                <a:solidFill>
                  <a:schemeClr val="accent5">
                    <a:lumMod val="50000"/>
                  </a:schemeClr>
                </a:solidFill>
              </a:rPr>
              <a:t>5. نتيجة تعدد الأجناس والأعراق. </a:t>
            </a:r>
            <a:endParaRPr lang="en-US" sz="16800" b="1" dirty="0" smtClean="0">
              <a:solidFill>
                <a:schemeClr val="accent5">
                  <a:lumMod val="50000"/>
                </a:schemeClr>
              </a:solidFill>
            </a:endParaRPr>
          </a:p>
          <a:p>
            <a:pPr marL="1371600" indent="-1371600" algn="justLow"/>
            <a:r>
              <a:rPr lang="ar-SA" sz="16000" b="1" dirty="0" smtClean="0">
                <a:solidFill>
                  <a:schemeClr val="accent5">
                    <a:lumMod val="50000"/>
                  </a:schemeClr>
                </a:solidFill>
              </a:rPr>
              <a:t>6. تدعيم الاتجاه الديمقراطي السليم على المستوى المحلي يعتبر إحدى الحلقات الأصيلة على طريق التطور العام. </a:t>
            </a:r>
            <a:endParaRPr lang="en-US" sz="16000" b="1" dirty="0" smtClean="0">
              <a:solidFill>
                <a:schemeClr val="accent5">
                  <a:lumMod val="50000"/>
                </a:schemeClr>
              </a:solidFill>
            </a:endParaRPr>
          </a:p>
          <a:p>
            <a:pPr marL="1371600" indent="-1371600" algn="justLow"/>
            <a:r>
              <a:rPr lang="ar-SA" sz="16800" b="1" dirty="0" smtClean="0">
                <a:solidFill>
                  <a:schemeClr val="accent5">
                    <a:lumMod val="50000"/>
                  </a:schemeClr>
                </a:solidFill>
              </a:rPr>
              <a:t> 7. نظام الإدارة المحلية يحقق: </a:t>
            </a:r>
            <a:endParaRPr lang="en-US" sz="16800" b="1" dirty="0" smtClean="0">
              <a:solidFill>
                <a:schemeClr val="accent5">
                  <a:lumMod val="50000"/>
                </a:schemeClr>
              </a:solidFill>
            </a:endParaRPr>
          </a:p>
          <a:p>
            <a:pPr marL="1371600" lvl="0" indent="-1371600" algn="justLow"/>
            <a:r>
              <a:rPr lang="ar-SA" sz="19200" b="1" dirty="0" smtClean="0">
                <a:solidFill>
                  <a:schemeClr val="accent5">
                    <a:lumMod val="75000"/>
                  </a:schemeClr>
                </a:solidFill>
              </a:rPr>
              <a:t>      أ -  التعاون المثمر بين النشاط الحكومي والنشاط الشعبي . </a:t>
            </a:r>
          </a:p>
          <a:p>
            <a:pPr marL="1371600" lvl="0" indent="-1371600" algn="justLow"/>
            <a:r>
              <a:rPr lang="ar-SA" sz="19200" dirty="0" smtClean="0">
                <a:solidFill>
                  <a:schemeClr val="accent5">
                    <a:lumMod val="75000"/>
                  </a:schemeClr>
                </a:solidFill>
              </a:rPr>
              <a:t>     </a:t>
            </a:r>
            <a:r>
              <a:rPr lang="ar-SA" sz="19200" b="1" dirty="0" smtClean="0">
                <a:solidFill>
                  <a:schemeClr val="accent5">
                    <a:lumMod val="75000"/>
                  </a:schemeClr>
                </a:solidFill>
              </a:rPr>
              <a:t>ب -  يربط بين الأجهزة المحلية والأجهزة المركزية. </a:t>
            </a:r>
            <a:endParaRPr lang="en-US" sz="19200" b="1" dirty="0" smtClean="0">
              <a:solidFill>
                <a:schemeClr val="accent5">
                  <a:lumMod val="75000"/>
                </a:schemeClr>
              </a:solidFill>
            </a:endParaRPr>
          </a:p>
          <a:p>
            <a:pPr algn="justLow"/>
            <a:endParaRPr lang="en-US" sz="19200" dirty="0" smtClean="0"/>
          </a:p>
          <a:p>
            <a:pPr lvl="0"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642918"/>
            <a:ext cx="8286808" cy="5786478"/>
          </a:xfrm>
        </p:spPr>
        <p:txBody>
          <a:bodyPr>
            <a:normAutofit fontScale="25000" lnSpcReduction="20000"/>
          </a:bodyPr>
          <a:lstStyle/>
          <a:p>
            <a:pPr algn="justLow"/>
            <a:r>
              <a:rPr lang="ar-SA" sz="16000" b="1" dirty="0" smtClean="0">
                <a:solidFill>
                  <a:schemeClr val="accent5">
                    <a:lumMod val="75000"/>
                  </a:schemeClr>
                </a:solidFill>
              </a:rPr>
              <a:t>      ج -  قرب المواطنين من الحكومة. </a:t>
            </a:r>
            <a:endParaRPr lang="en-US" sz="16000" b="1" dirty="0" smtClean="0">
              <a:solidFill>
                <a:schemeClr val="accent5">
                  <a:lumMod val="75000"/>
                </a:schemeClr>
              </a:solidFill>
            </a:endParaRPr>
          </a:p>
          <a:p>
            <a:pPr lvl="0" algn="justLow"/>
            <a:r>
              <a:rPr lang="ar-SA" sz="16000" b="1" dirty="0" smtClean="0">
                <a:solidFill>
                  <a:schemeClr val="accent5">
                    <a:lumMod val="75000"/>
                  </a:schemeClr>
                </a:solidFill>
              </a:rPr>
              <a:t>      د  -  دفع المواطنين للعمل لصالح وحدتهم   </a:t>
            </a:r>
          </a:p>
          <a:p>
            <a:pPr lvl="0" algn="justLow"/>
            <a:r>
              <a:rPr lang="ar-SA" sz="16000" b="1" dirty="0" smtClean="0">
                <a:solidFill>
                  <a:schemeClr val="accent5">
                    <a:lumMod val="75000"/>
                  </a:schemeClr>
                </a:solidFill>
              </a:rPr>
              <a:t>            المحلية.</a:t>
            </a:r>
          </a:p>
          <a:p>
            <a:pPr algn="justLow"/>
            <a:r>
              <a:rPr lang="ar-SA" sz="16000" b="1" dirty="0" smtClean="0">
                <a:solidFill>
                  <a:schemeClr val="accent5">
                    <a:lumMod val="75000"/>
                  </a:schemeClr>
                </a:solidFill>
              </a:rPr>
              <a:t>     هـ - المساهمة الفعالة في الحفاظ على الأمن </a:t>
            </a:r>
          </a:p>
          <a:p>
            <a:pPr algn="justLow"/>
            <a:r>
              <a:rPr lang="ar-SA" sz="16000" b="1" dirty="0" smtClean="0">
                <a:solidFill>
                  <a:schemeClr val="accent5">
                    <a:lumMod val="75000"/>
                  </a:schemeClr>
                </a:solidFill>
              </a:rPr>
              <a:t>          والنظام والقانوني.</a:t>
            </a:r>
          </a:p>
          <a:p>
            <a:pPr algn="justLow"/>
            <a:r>
              <a:rPr lang="ar-SA" sz="16000" b="1" dirty="0" smtClean="0">
                <a:solidFill>
                  <a:schemeClr val="accent5">
                    <a:lumMod val="50000"/>
                  </a:schemeClr>
                </a:solidFill>
              </a:rPr>
              <a:t>8. الاعتراف بنوع من اللامركزية الإقليمية للأقليات مما يحقق لهم نوع من الاستقلال الذاتي دون المساس بالوحدة السياسية للدولة، بالتالي يكون الحكم المحلي تقوية للبناء السياسي للدولة.</a:t>
            </a:r>
            <a:endParaRPr lang="en-US" sz="16000" b="1" dirty="0" smtClean="0">
              <a:solidFill>
                <a:schemeClr val="accent5">
                  <a:lumMod val="50000"/>
                </a:schemeClr>
              </a:solidFill>
            </a:endParaRPr>
          </a:p>
          <a:p>
            <a:pPr marL="1371600" lvl="0" indent="-1371600" algn="justLow"/>
            <a:endParaRPr lang="en-US" sz="16000" dirty="0" smtClean="0"/>
          </a:p>
          <a:p>
            <a:pPr lvl="0" algn="justLow"/>
            <a:endParaRPr lang="en-US" sz="16000" dirty="0" smtClean="0"/>
          </a:p>
          <a:p>
            <a:pPr marL="1371600" lvl="0" indent="-1371600" algn="r"/>
            <a:endParaRPr lang="en-US" sz="19200" dirty="0" smtClean="0"/>
          </a:p>
          <a:p>
            <a:pPr algn="justLow"/>
            <a:endParaRPr lang="en-US" sz="19200" dirty="0" smtClean="0"/>
          </a:p>
          <a:p>
            <a:pPr lvl="0"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1142984"/>
            <a:ext cx="8286808" cy="4357718"/>
          </a:xfrm>
        </p:spPr>
        <p:txBody>
          <a:bodyPr>
            <a:normAutofit fontScale="25000" lnSpcReduction="20000"/>
          </a:bodyPr>
          <a:lstStyle/>
          <a:p>
            <a:pPr algn="justLow"/>
            <a:r>
              <a:rPr lang="ar-SA" sz="17600" b="1" dirty="0" smtClean="0">
                <a:solidFill>
                  <a:schemeClr val="accent5">
                    <a:lumMod val="50000"/>
                  </a:schemeClr>
                </a:solidFill>
              </a:rPr>
              <a:t>  9. تخفيف الأعباء عن كاهل الحكومة المركزية.</a:t>
            </a:r>
          </a:p>
          <a:p>
            <a:pPr algn="justLow"/>
            <a:r>
              <a:rPr lang="ar-SA" sz="12800" b="1" dirty="0" smtClean="0">
                <a:solidFill>
                  <a:schemeClr val="accent5">
                    <a:lumMod val="50000"/>
                  </a:schemeClr>
                </a:solidFill>
              </a:rPr>
              <a:t> </a:t>
            </a:r>
            <a:endParaRPr lang="en-US" sz="7200" b="1" dirty="0" smtClean="0">
              <a:solidFill>
                <a:schemeClr val="accent5">
                  <a:lumMod val="50000"/>
                </a:schemeClr>
              </a:solidFill>
            </a:endParaRPr>
          </a:p>
          <a:p>
            <a:pPr algn="justLow"/>
            <a:r>
              <a:rPr lang="ar-SA" sz="17600" b="1" dirty="0" smtClean="0">
                <a:solidFill>
                  <a:schemeClr val="accent5">
                    <a:lumMod val="50000"/>
                  </a:schemeClr>
                </a:solidFill>
              </a:rPr>
              <a:t>10. تعتبر الوحدات المحلية بمثابة حقل تجارب تستعمله السلطة المركزية لفحص سياسات معينة على المستوى المحلي لمعرفة الآثار المترتبة على تطبيقها ومدى الاستجابة لها. </a:t>
            </a:r>
            <a:endParaRPr lang="en-US" sz="17600" b="1" dirty="0" smtClean="0">
              <a:solidFill>
                <a:schemeClr val="accent5">
                  <a:lumMod val="50000"/>
                </a:schemeClr>
              </a:solidFill>
            </a:endParaRPr>
          </a:p>
          <a:p>
            <a:pPr lvl="0" algn="justLow"/>
            <a:endParaRPr lang="en-US" sz="19200" dirty="0" smtClean="0"/>
          </a:p>
          <a:p>
            <a:pPr lvl="0" algn="justLow"/>
            <a:endParaRPr lang="en-US" sz="16000" dirty="0" smtClean="0"/>
          </a:p>
          <a:p>
            <a:pPr marL="1371600" lvl="0" indent="-1371600" algn="r"/>
            <a:endParaRPr lang="en-US" sz="19200" dirty="0" smtClean="0"/>
          </a:p>
          <a:p>
            <a:pPr algn="justLow"/>
            <a:endParaRPr lang="en-US" sz="19200" dirty="0" smtClean="0"/>
          </a:p>
          <a:p>
            <a:pPr lvl="0"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642918"/>
            <a:ext cx="8286808" cy="5572164"/>
          </a:xfrm>
        </p:spPr>
        <p:txBody>
          <a:bodyPr>
            <a:normAutofit fontScale="25000" lnSpcReduction="20000"/>
          </a:bodyPr>
          <a:lstStyle/>
          <a:p>
            <a:pPr algn="justLow"/>
            <a:r>
              <a:rPr lang="ar-SA" sz="17600" u="sng" dirty="0" smtClean="0">
                <a:solidFill>
                  <a:srgbClr val="FF0000"/>
                </a:solidFill>
              </a:rPr>
              <a:t>ثانياً :</a:t>
            </a:r>
            <a:r>
              <a:rPr lang="ar-SA" sz="17600" b="1" u="sng" dirty="0" smtClean="0">
                <a:solidFill>
                  <a:srgbClr val="00B050"/>
                </a:solidFill>
              </a:rPr>
              <a:t> المبررات الإدارية:</a:t>
            </a:r>
          </a:p>
          <a:p>
            <a:pPr algn="justLow"/>
            <a:r>
              <a:rPr lang="ar-SA" sz="19200" dirty="0" smtClean="0"/>
              <a:t>     </a:t>
            </a:r>
            <a:r>
              <a:rPr lang="ar-SA" sz="19200" b="1" dirty="0" smtClean="0">
                <a:solidFill>
                  <a:schemeClr val="accent5">
                    <a:lumMod val="75000"/>
                  </a:schemeClr>
                </a:solidFill>
              </a:rPr>
              <a:t>نظام الإدارة المحلية يعتبر ضرورة فنية وإدارية بسبب الفوائد التي يحققها تطبيق هذا النظام: </a:t>
            </a:r>
            <a:endParaRPr lang="en-US" sz="19200" b="1" dirty="0" smtClean="0">
              <a:solidFill>
                <a:schemeClr val="accent5">
                  <a:lumMod val="75000"/>
                </a:schemeClr>
              </a:solidFill>
            </a:endParaRPr>
          </a:p>
          <a:p>
            <a:pPr lvl="0" algn="justLow"/>
            <a:r>
              <a:rPr lang="ar-SA" sz="19200" dirty="0" smtClean="0"/>
              <a:t>   </a:t>
            </a:r>
            <a:r>
              <a:rPr lang="ar-SA" sz="19200" dirty="0" smtClean="0">
                <a:solidFill>
                  <a:schemeClr val="accent5">
                    <a:lumMod val="50000"/>
                  </a:schemeClr>
                </a:solidFill>
              </a:rPr>
              <a:t> </a:t>
            </a:r>
            <a:r>
              <a:rPr lang="ar-SA" sz="19200" b="1" dirty="0" smtClean="0">
                <a:solidFill>
                  <a:schemeClr val="accent5">
                    <a:lumMod val="50000"/>
                  </a:schemeClr>
                </a:solidFill>
              </a:rPr>
              <a:t>1. القضاء على البيروقراطية التي تلازم النظام المركزي.</a:t>
            </a:r>
          </a:p>
          <a:p>
            <a:pPr lvl="0" algn="justLow"/>
            <a:r>
              <a:rPr lang="ar-SA" sz="19200" dirty="0" smtClean="0">
                <a:solidFill>
                  <a:schemeClr val="accent5">
                    <a:lumMod val="50000"/>
                  </a:schemeClr>
                </a:solidFill>
              </a:rPr>
              <a:t>    </a:t>
            </a:r>
            <a:r>
              <a:rPr lang="ar-SA" sz="19200" b="1" dirty="0" smtClean="0">
                <a:solidFill>
                  <a:schemeClr val="accent5">
                    <a:lumMod val="50000"/>
                  </a:schemeClr>
                </a:solidFill>
              </a:rPr>
              <a:t>2. مراعاة الظروف المحلية عند تقديم الخدمات.  </a:t>
            </a:r>
            <a:endParaRPr lang="en-US" sz="19200" b="1" dirty="0" smtClean="0">
              <a:solidFill>
                <a:schemeClr val="accent5">
                  <a:lumMod val="50000"/>
                </a:schemeClr>
              </a:solidFill>
            </a:endParaRPr>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500042"/>
            <a:ext cx="8286808" cy="6072230"/>
          </a:xfrm>
        </p:spPr>
        <p:txBody>
          <a:bodyPr>
            <a:normAutofit fontScale="25000" lnSpcReduction="20000"/>
          </a:bodyPr>
          <a:lstStyle/>
          <a:p>
            <a:pPr algn="justLow"/>
            <a:r>
              <a:rPr lang="ar-SA" sz="18400" dirty="0" smtClean="0">
                <a:solidFill>
                  <a:schemeClr val="accent5">
                    <a:lumMod val="50000"/>
                  </a:schemeClr>
                </a:solidFill>
              </a:rPr>
              <a:t>   </a:t>
            </a:r>
            <a:r>
              <a:rPr lang="ar-SA" sz="18400" b="1" dirty="0" smtClean="0">
                <a:solidFill>
                  <a:schemeClr val="accent5">
                    <a:lumMod val="50000"/>
                  </a:schemeClr>
                </a:solidFill>
              </a:rPr>
              <a:t>3. تغيير أنماط الأداء من وحدة محلية لأخرى.</a:t>
            </a:r>
            <a:endParaRPr lang="en-US" sz="18400" b="1" dirty="0" smtClean="0">
              <a:solidFill>
                <a:schemeClr val="accent5">
                  <a:lumMod val="50000"/>
                </a:schemeClr>
              </a:solidFill>
            </a:endParaRPr>
          </a:p>
          <a:p>
            <a:pPr algn="justLow"/>
            <a:r>
              <a:rPr lang="ar-SA" sz="18400" b="1" dirty="0" smtClean="0">
                <a:solidFill>
                  <a:schemeClr val="accent5">
                    <a:lumMod val="50000"/>
                  </a:schemeClr>
                </a:solidFill>
              </a:rPr>
              <a:t>  4. تعتبر الوحدة المحلية حقل تجارب للتأكد من جدوى تطبيق أساليب إدارية جديدة.</a:t>
            </a:r>
          </a:p>
          <a:p>
            <a:pPr algn="justLow"/>
            <a:r>
              <a:rPr lang="ar-SA" sz="18400" dirty="0" smtClean="0">
                <a:solidFill>
                  <a:schemeClr val="accent5">
                    <a:lumMod val="50000"/>
                  </a:schemeClr>
                </a:solidFill>
              </a:rPr>
              <a:t>  </a:t>
            </a:r>
            <a:r>
              <a:rPr lang="ar-SA" sz="18400" b="1" dirty="0" smtClean="0">
                <a:solidFill>
                  <a:schemeClr val="accent5">
                    <a:lumMod val="50000"/>
                  </a:schemeClr>
                </a:solidFill>
              </a:rPr>
              <a:t>5. الوحدة المحلية تعتبر بمثابة الجهاز الإداري الذي يتعاون مع جهاز التنظيم السياسي لنقل الإحساس الشعبي بضرورة إحداث تغييرات جذرية في الجهاز الإداري. </a:t>
            </a:r>
            <a:endParaRPr lang="en-US" sz="18400" b="1" dirty="0" smtClean="0">
              <a:solidFill>
                <a:schemeClr val="accent5">
                  <a:lumMod val="50000"/>
                </a:schemeClr>
              </a:solidFill>
            </a:endParaRPr>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500042"/>
            <a:ext cx="8286808" cy="5929354"/>
          </a:xfrm>
        </p:spPr>
        <p:txBody>
          <a:bodyPr>
            <a:normAutofit fontScale="25000" lnSpcReduction="20000"/>
          </a:bodyPr>
          <a:lstStyle/>
          <a:p>
            <a:pPr algn="justLow"/>
            <a:r>
              <a:rPr lang="ar-SA" sz="19200" dirty="0" smtClean="0">
                <a:solidFill>
                  <a:schemeClr val="accent5">
                    <a:lumMod val="50000"/>
                  </a:schemeClr>
                </a:solidFill>
              </a:rPr>
              <a:t>   </a:t>
            </a:r>
            <a:r>
              <a:rPr lang="ar-SA" sz="19200" b="1" dirty="0" smtClean="0">
                <a:solidFill>
                  <a:schemeClr val="accent5">
                    <a:lumMod val="50000"/>
                  </a:schemeClr>
                </a:solidFill>
              </a:rPr>
              <a:t> 6. إدارة الوحدة المحلية بواسطة أهاليها والذين هم أقدر الناس على فهم وحل مشاكلهم مما يضاعف الفعالية أثناء الإنجاز.</a:t>
            </a:r>
          </a:p>
          <a:p>
            <a:pPr algn="justLow"/>
            <a:endParaRPr lang="en-US" sz="19200" b="1" dirty="0" smtClean="0">
              <a:solidFill>
                <a:schemeClr val="accent6">
                  <a:lumMod val="50000"/>
                </a:schemeClr>
              </a:solidFill>
            </a:endParaRPr>
          </a:p>
          <a:p>
            <a:pPr algn="justLow"/>
            <a:r>
              <a:rPr lang="ar-SA" sz="19200" u="sng" dirty="0" smtClean="0">
                <a:solidFill>
                  <a:srgbClr val="FF0000"/>
                </a:solidFill>
              </a:rPr>
              <a:t>ثالثاً:</a:t>
            </a:r>
            <a:r>
              <a:rPr lang="ar-SA" sz="19200" b="1" u="sng" dirty="0" smtClean="0">
                <a:solidFill>
                  <a:srgbClr val="00B050"/>
                </a:solidFill>
              </a:rPr>
              <a:t> المبررات الاجتماعية:</a:t>
            </a:r>
          </a:p>
          <a:p>
            <a:pPr lvl="0" algn="justLow"/>
            <a:r>
              <a:rPr lang="ar-SA" sz="19200" b="1" dirty="0" smtClean="0">
                <a:solidFill>
                  <a:schemeClr val="accent5">
                    <a:lumMod val="50000"/>
                  </a:schemeClr>
                </a:solidFill>
              </a:rPr>
              <a:t>   1. حصول الأفراد على احتياجاتهم المحلية وإشباع رغباتهم</a:t>
            </a:r>
            <a:endParaRPr lang="en-US" sz="19200" b="1" dirty="0" smtClean="0">
              <a:solidFill>
                <a:schemeClr val="accent5">
                  <a:lumMod val="50000"/>
                </a:schemeClr>
              </a:solidFill>
            </a:endParaRPr>
          </a:p>
          <a:p>
            <a:pPr algn="justLow"/>
            <a:endParaRPr lang="en-US" sz="19200" dirty="0" smtClean="0"/>
          </a:p>
          <a:p>
            <a:pPr algn="justLow"/>
            <a:r>
              <a:rPr lang="ar-SA" sz="19200" dirty="0" smtClean="0"/>
              <a:t>      </a:t>
            </a:r>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500042"/>
            <a:ext cx="7715304" cy="5500726"/>
          </a:xfrm>
        </p:spPr>
        <p:txBody>
          <a:bodyPr>
            <a:normAutofit/>
          </a:bodyPr>
          <a:lstStyle/>
          <a:p>
            <a:pPr algn="r"/>
            <a:r>
              <a:rPr lang="ar-SA" b="1" u="sng" dirty="0" smtClean="0">
                <a:solidFill>
                  <a:schemeClr val="accent3">
                    <a:lumMod val="75000"/>
                  </a:schemeClr>
                </a:solidFill>
              </a:rPr>
              <a:t>ايكولوجية الإدارة الملحية</a:t>
            </a:r>
          </a:p>
          <a:p>
            <a:pPr algn="r">
              <a:buFont typeface="Wingdings" pitchFamily="2" charset="2"/>
              <a:buChar char="q"/>
            </a:pPr>
            <a:r>
              <a:rPr lang="ar-SA" b="1" dirty="0" smtClean="0">
                <a:solidFill>
                  <a:schemeClr val="tx2">
                    <a:lumMod val="60000"/>
                    <a:lumOff val="40000"/>
                  </a:schemeClr>
                </a:solidFill>
              </a:rPr>
              <a:t>المنظمة المحلية كنظام مفتوح.</a:t>
            </a:r>
          </a:p>
          <a:p>
            <a:pPr algn="r">
              <a:buFont typeface="Wingdings" pitchFamily="2" charset="2"/>
              <a:buChar char="q"/>
            </a:pPr>
            <a:r>
              <a:rPr lang="ar-SA" b="1" dirty="0" smtClean="0">
                <a:solidFill>
                  <a:schemeClr val="tx2">
                    <a:lumMod val="60000"/>
                    <a:lumOff val="40000"/>
                  </a:schemeClr>
                </a:solidFill>
              </a:rPr>
              <a:t>العوامل البيئية المؤثرة في نظام الإدارة.</a:t>
            </a:r>
          </a:p>
          <a:p>
            <a:pPr algn="r">
              <a:buFont typeface="Wingdings" pitchFamily="2" charset="2"/>
              <a:buChar char="q"/>
            </a:pPr>
            <a:r>
              <a:rPr lang="ar-SA" b="1" dirty="0" smtClean="0">
                <a:solidFill>
                  <a:schemeClr val="tx2">
                    <a:lumMod val="60000"/>
                    <a:lumOff val="40000"/>
                  </a:schemeClr>
                </a:solidFill>
              </a:rPr>
              <a:t>المحلية.</a:t>
            </a:r>
          </a:p>
          <a:p>
            <a:pPr algn="r"/>
            <a:r>
              <a:rPr lang="ar-SA" b="1" u="sng" dirty="0" smtClean="0">
                <a:solidFill>
                  <a:schemeClr val="accent3">
                    <a:lumMod val="75000"/>
                  </a:schemeClr>
                </a:solidFill>
              </a:rPr>
              <a:t>المقومات الرئيسية لنظم الإدارة المحلية </a:t>
            </a:r>
          </a:p>
          <a:p>
            <a:pPr marL="0" lvl="2" algn="r">
              <a:buFont typeface="Wingdings" pitchFamily="2" charset="2"/>
              <a:buChar char="q"/>
            </a:pPr>
            <a:r>
              <a:rPr lang="ar-SA" sz="3200" dirty="0" smtClean="0">
                <a:solidFill>
                  <a:schemeClr val="tx2">
                    <a:lumMod val="60000"/>
                    <a:lumOff val="40000"/>
                  </a:schemeClr>
                </a:solidFill>
              </a:rPr>
              <a:t> </a:t>
            </a:r>
            <a:r>
              <a:rPr lang="ar-SA" sz="3200" b="1" dirty="0" smtClean="0">
                <a:solidFill>
                  <a:schemeClr val="tx2">
                    <a:lumMod val="60000"/>
                    <a:lumOff val="40000"/>
                  </a:schemeClr>
                </a:solidFill>
              </a:rPr>
              <a:t>الإقليم .</a:t>
            </a:r>
          </a:p>
          <a:p>
            <a:pPr marL="0" lvl="2" algn="r">
              <a:buFont typeface="Wingdings" pitchFamily="2" charset="2"/>
              <a:buChar char="q"/>
            </a:pPr>
            <a:r>
              <a:rPr lang="ar-SA" sz="3200" b="1" dirty="0" smtClean="0">
                <a:solidFill>
                  <a:schemeClr val="tx2">
                    <a:lumMod val="60000"/>
                    <a:lumOff val="40000"/>
                  </a:schemeClr>
                </a:solidFill>
              </a:rPr>
              <a:t>التمويل المحلي .</a:t>
            </a:r>
          </a:p>
          <a:p>
            <a:pPr marL="0" lvl="2" algn="r">
              <a:buFont typeface="Wingdings" pitchFamily="2" charset="2"/>
              <a:buChar char="q"/>
            </a:pPr>
            <a:r>
              <a:rPr lang="ar-SA" sz="3200" b="1" dirty="0" smtClean="0">
                <a:solidFill>
                  <a:schemeClr val="tx2">
                    <a:lumMod val="60000"/>
                    <a:lumOff val="40000"/>
                  </a:schemeClr>
                </a:solidFill>
              </a:rPr>
              <a:t>مشاركة المواطن المحلي.</a:t>
            </a:r>
          </a:p>
          <a:p>
            <a:pPr marL="0" lvl="2" algn="r">
              <a:buFont typeface="Wingdings" pitchFamily="2" charset="2"/>
              <a:buChar char="q"/>
            </a:pPr>
            <a:r>
              <a:rPr lang="ar-SA" sz="3200" b="1" dirty="0" smtClean="0">
                <a:solidFill>
                  <a:schemeClr val="tx2">
                    <a:lumMod val="60000"/>
                    <a:lumOff val="40000"/>
                  </a:schemeClr>
                </a:solidFill>
              </a:rPr>
              <a:t>الرقابة من الحكومة المركزية.</a:t>
            </a:r>
            <a:endParaRPr lang="en-US" sz="3200" b="1" dirty="0" smtClean="0">
              <a:solidFill>
                <a:schemeClr val="tx2">
                  <a:lumMod val="60000"/>
                  <a:lumOff val="40000"/>
                </a:schemeClr>
              </a:solidFill>
            </a:endParaRPr>
          </a:p>
          <a:p>
            <a:pPr algn="r">
              <a:buFont typeface="Wingdings" pitchFamily="2" charset="2"/>
              <a:buChar char="q"/>
            </a:pPr>
            <a:endParaRPr lang="en-US" dirty="0" smtClean="0">
              <a:solidFill>
                <a:schemeClr val="tx2">
                  <a:lumMod val="60000"/>
                  <a:lumOff val="40000"/>
                </a:schemeClr>
              </a:solidFill>
            </a:endParaRPr>
          </a:p>
          <a:p>
            <a:endParaRPr lang="ar-S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571480"/>
            <a:ext cx="8286808" cy="5857916"/>
          </a:xfrm>
        </p:spPr>
        <p:txBody>
          <a:bodyPr>
            <a:normAutofit fontScale="25000" lnSpcReduction="20000"/>
          </a:bodyPr>
          <a:lstStyle/>
          <a:p>
            <a:pPr lvl="0" algn="justLow"/>
            <a:r>
              <a:rPr lang="ar-SA" sz="19200" b="1" dirty="0" smtClean="0">
                <a:solidFill>
                  <a:schemeClr val="accent5">
                    <a:lumMod val="50000"/>
                  </a:schemeClr>
                </a:solidFill>
              </a:rPr>
              <a:t>  2. تطوير مستويات الخدمات المختلفة بالتالي تطوير الحياة الاجتماعية . </a:t>
            </a:r>
          </a:p>
          <a:p>
            <a:pPr lvl="0" algn="justLow"/>
            <a:endParaRPr lang="en-US" sz="11200" b="1" dirty="0" smtClean="0">
              <a:solidFill>
                <a:schemeClr val="accent5">
                  <a:lumMod val="50000"/>
                </a:schemeClr>
              </a:solidFill>
            </a:endParaRPr>
          </a:p>
          <a:p>
            <a:pPr lvl="0" algn="justLow"/>
            <a:r>
              <a:rPr lang="ar-SA" sz="19200" b="1" dirty="0" smtClean="0">
                <a:solidFill>
                  <a:schemeClr val="accent5">
                    <a:lumMod val="50000"/>
                  </a:schemeClr>
                </a:solidFill>
              </a:rPr>
              <a:t>  3. تقوية البناء الاجتماعي للدولة عن طريق تحقيق مبدأ المشاركة الاجتماعية بين الأفراد بتوزيع القوى الإيجابية بها بدلاً من تركيزها في العاصمة مما يؤدي إلى النهوض في المجالات الثقافية والفنية والعسكرية عن طريق إشراكهم سوياً في مجلات العمل الممكن. </a:t>
            </a:r>
            <a:endParaRPr lang="en-US" sz="19200" b="1" dirty="0" smtClean="0">
              <a:solidFill>
                <a:schemeClr val="accent5">
                  <a:lumMod val="50000"/>
                </a:schemeClr>
              </a:solidFill>
            </a:endParaRPr>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500042"/>
            <a:ext cx="8286808" cy="5929354"/>
          </a:xfrm>
        </p:spPr>
        <p:txBody>
          <a:bodyPr>
            <a:normAutofit fontScale="25000" lnSpcReduction="20000"/>
          </a:bodyPr>
          <a:lstStyle/>
          <a:p>
            <a:pPr algn="justLow"/>
            <a:r>
              <a:rPr lang="ar-SA" sz="19200" b="1" dirty="0" smtClean="0">
                <a:solidFill>
                  <a:schemeClr val="accent5">
                    <a:lumMod val="50000"/>
                  </a:schemeClr>
                </a:solidFill>
              </a:rPr>
              <a:t>   4. تفجير طاقات الإبداع لدى الجماعة المحلية. </a:t>
            </a:r>
            <a:endParaRPr lang="en-US" sz="19200" b="1" dirty="0" smtClean="0">
              <a:solidFill>
                <a:schemeClr val="accent5">
                  <a:lumMod val="50000"/>
                </a:schemeClr>
              </a:solidFill>
            </a:endParaRPr>
          </a:p>
          <a:p>
            <a:pPr algn="justLow"/>
            <a:r>
              <a:rPr lang="ar-SA" sz="19200" b="1" dirty="0" smtClean="0">
                <a:solidFill>
                  <a:schemeClr val="accent5">
                    <a:lumMod val="50000"/>
                  </a:schemeClr>
                </a:solidFill>
              </a:rPr>
              <a:t>    5. تقوية الروابط الروحية بين الأفراد المحليين عن طريق إشراكهم سوياً في محلات العمل الممكن. </a:t>
            </a:r>
          </a:p>
          <a:p>
            <a:pPr algn="justLow"/>
            <a:endParaRPr lang="ar-SA" sz="11200" b="1" dirty="0" smtClean="0">
              <a:solidFill>
                <a:schemeClr val="accent1">
                  <a:lumMod val="60000"/>
                  <a:lumOff val="40000"/>
                </a:schemeClr>
              </a:solidFill>
            </a:endParaRPr>
          </a:p>
          <a:p>
            <a:pPr algn="justLow"/>
            <a:r>
              <a:rPr lang="ar-SA" sz="19200" u="sng" dirty="0" smtClean="0">
                <a:solidFill>
                  <a:srgbClr val="FF0000"/>
                </a:solidFill>
              </a:rPr>
              <a:t>رابعاً:</a:t>
            </a:r>
            <a:r>
              <a:rPr lang="ar-SA" sz="19200" b="1" u="sng" dirty="0" smtClean="0">
                <a:solidFill>
                  <a:srgbClr val="00B050"/>
                </a:solidFill>
              </a:rPr>
              <a:t> المبررات الاقتصادية:</a:t>
            </a:r>
          </a:p>
          <a:p>
            <a:pPr algn="justLow"/>
            <a:r>
              <a:rPr lang="ar-SA" sz="19200" dirty="0" smtClean="0">
                <a:solidFill>
                  <a:schemeClr val="accent5">
                    <a:lumMod val="50000"/>
                  </a:schemeClr>
                </a:solidFill>
              </a:rPr>
              <a:t>     </a:t>
            </a:r>
            <a:r>
              <a:rPr lang="ar-SA" sz="19200" b="1" dirty="0" smtClean="0">
                <a:solidFill>
                  <a:schemeClr val="accent5">
                    <a:lumMod val="50000"/>
                  </a:schemeClr>
                </a:solidFill>
              </a:rPr>
              <a:t>1. البحث عن مصادر جديد للتمويل المحلي .</a:t>
            </a:r>
            <a:endParaRPr lang="en-US" sz="19200" b="1" dirty="0" smtClean="0">
              <a:solidFill>
                <a:schemeClr val="accent5">
                  <a:lumMod val="50000"/>
                </a:schemeClr>
              </a:solidFill>
            </a:endParaRPr>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285728"/>
            <a:ext cx="8286808" cy="5929354"/>
          </a:xfrm>
        </p:spPr>
        <p:txBody>
          <a:bodyPr>
            <a:normAutofit fontScale="25000" lnSpcReduction="20000"/>
          </a:bodyPr>
          <a:lstStyle/>
          <a:p>
            <a:pPr algn="justLow"/>
            <a:r>
              <a:rPr lang="ar-SA" sz="19200" b="1" dirty="0" smtClean="0">
                <a:solidFill>
                  <a:schemeClr val="accent6">
                    <a:lumMod val="60000"/>
                    <a:lumOff val="40000"/>
                  </a:schemeClr>
                </a:solidFill>
              </a:rPr>
              <a:t>  </a:t>
            </a:r>
            <a:r>
              <a:rPr lang="ar-SA" sz="19200" b="1" dirty="0" smtClean="0">
                <a:solidFill>
                  <a:schemeClr val="accent5">
                    <a:lumMod val="50000"/>
                  </a:schemeClr>
                </a:solidFill>
              </a:rPr>
              <a:t>2. تحقيق لا مركزية التصنيع.</a:t>
            </a:r>
          </a:p>
          <a:p>
            <a:pPr algn="justLow"/>
            <a:endParaRPr lang="en-US" sz="12800" b="1" dirty="0" smtClean="0">
              <a:solidFill>
                <a:schemeClr val="accent5">
                  <a:lumMod val="50000"/>
                </a:schemeClr>
              </a:solidFill>
            </a:endParaRPr>
          </a:p>
          <a:p>
            <a:pPr lvl="0" algn="justLow"/>
            <a:r>
              <a:rPr lang="ar-SA" sz="19200" dirty="0" smtClean="0">
                <a:solidFill>
                  <a:schemeClr val="accent5">
                    <a:lumMod val="50000"/>
                  </a:schemeClr>
                </a:solidFill>
              </a:rPr>
              <a:t>  </a:t>
            </a:r>
            <a:r>
              <a:rPr lang="ar-SA" sz="19200" b="1" dirty="0" smtClean="0">
                <a:solidFill>
                  <a:schemeClr val="accent5">
                    <a:lumMod val="50000"/>
                  </a:schemeClr>
                </a:solidFill>
              </a:rPr>
              <a:t>3. العدالة في توزيع الأعباء الضريبية.</a:t>
            </a:r>
          </a:p>
          <a:p>
            <a:pPr lvl="0" algn="justLow"/>
            <a:endParaRPr lang="en-US" sz="9600" b="1" dirty="0" smtClean="0">
              <a:solidFill>
                <a:schemeClr val="accent5">
                  <a:lumMod val="50000"/>
                </a:schemeClr>
              </a:solidFill>
            </a:endParaRPr>
          </a:p>
          <a:p>
            <a:pPr algn="justLow"/>
            <a:r>
              <a:rPr lang="ar-SA" sz="19200" b="1" dirty="0" smtClean="0">
                <a:solidFill>
                  <a:schemeClr val="accent5">
                    <a:lumMod val="50000"/>
                  </a:schemeClr>
                </a:solidFill>
              </a:rPr>
              <a:t>  4. تحقيق التنمية الاقتصادية والاجتماعية.</a:t>
            </a:r>
          </a:p>
          <a:p>
            <a:pPr algn="justLow"/>
            <a:r>
              <a:rPr lang="ar-SA" sz="7200" b="1" dirty="0" smtClean="0">
                <a:solidFill>
                  <a:schemeClr val="accent5">
                    <a:lumMod val="50000"/>
                  </a:schemeClr>
                </a:solidFill>
              </a:rPr>
              <a:t> </a:t>
            </a:r>
            <a:endParaRPr lang="ar-SA" sz="16000" b="1" dirty="0" smtClean="0">
              <a:solidFill>
                <a:schemeClr val="accent5">
                  <a:lumMod val="50000"/>
                </a:schemeClr>
              </a:solidFill>
            </a:endParaRPr>
          </a:p>
          <a:p>
            <a:pPr algn="justLow"/>
            <a:r>
              <a:rPr lang="ar-SA" sz="19200" b="1" dirty="0" smtClean="0">
                <a:solidFill>
                  <a:schemeClr val="accent5">
                    <a:lumMod val="50000"/>
                  </a:schemeClr>
                </a:solidFill>
              </a:rPr>
              <a:t>  5. تحقيق المشاركة الجماهيرية في تنفيذ برامج التنمية المحلية .</a:t>
            </a:r>
          </a:p>
          <a:p>
            <a:pPr algn="justLow"/>
            <a:endParaRPr lang="en-US" sz="9600" b="1" dirty="0" smtClean="0">
              <a:solidFill>
                <a:schemeClr val="accent5">
                  <a:lumMod val="50000"/>
                </a:schemeClr>
              </a:solidFill>
            </a:endParaRPr>
          </a:p>
          <a:p>
            <a:pPr lvl="0" algn="justLow"/>
            <a:r>
              <a:rPr lang="ar-SA" sz="19200" dirty="0" smtClean="0">
                <a:solidFill>
                  <a:schemeClr val="accent5">
                    <a:lumMod val="50000"/>
                  </a:schemeClr>
                </a:solidFill>
              </a:rPr>
              <a:t>  </a:t>
            </a:r>
            <a:r>
              <a:rPr lang="ar-SA" sz="19200" b="1" dirty="0" smtClean="0">
                <a:solidFill>
                  <a:schemeClr val="accent5">
                    <a:lumMod val="50000"/>
                  </a:schemeClr>
                </a:solidFill>
              </a:rPr>
              <a:t>6. سهولة وضع الخطط التنموية. </a:t>
            </a:r>
            <a:endParaRPr lang="en-US" sz="19200" b="1" dirty="0" smtClean="0">
              <a:solidFill>
                <a:schemeClr val="accent5">
                  <a:lumMod val="50000"/>
                </a:schemeClr>
              </a:solidFill>
            </a:endParaRPr>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57224" y="428604"/>
            <a:ext cx="8101042" cy="1214445"/>
          </a:xfrm>
        </p:spPr>
        <p:txBody>
          <a:bodyPr>
            <a:noAutofit/>
          </a:bodyPr>
          <a:lstStyle/>
          <a:p>
            <a:r>
              <a:rPr lang="ar-SA" sz="6000" dirty="0" smtClean="0">
                <a:solidFill>
                  <a:srgbClr val="00B050"/>
                </a:solidFill>
                <a:cs typeface="+mn-cs"/>
              </a:rPr>
              <a:t/>
            </a:r>
            <a:br>
              <a:rPr lang="ar-SA" sz="6000" dirty="0" smtClean="0">
                <a:solidFill>
                  <a:srgbClr val="00B050"/>
                </a:solidFill>
                <a:cs typeface="+mn-cs"/>
              </a:rPr>
            </a:br>
            <a:r>
              <a:rPr lang="ar-SA" sz="6000" dirty="0" smtClean="0">
                <a:solidFill>
                  <a:srgbClr val="00B050"/>
                </a:solidFill>
                <a:cs typeface="+mn-cs"/>
              </a:rPr>
              <a:t>هل هناك عيوب لنظام الإدارة المحلية؟</a:t>
            </a:r>
            <a:endParaRPr lang="en-US" sz="6000" dirty="0">
              <a:solidFill>
                <a:srgbClr val="00B050"/>
              </a:solidFill>
              <a:cs typeface="+mn-cs"/>
            </a:endParaRPr>
          </a:p>
        </p:txBody>
      </p:sp>
      <p:sp>
        <p:nvSpPr>
          <p:cNvPr id="3" name="عنوان فرعي 2"/>
          <p:cNvSpPr>
            <a:spLocks noGrp="1"/>
          </p:cNvSpPr>
          <p:nvPr>
            <p:ph type="subTitle" idx="1"/>
          </p:nvPr>
        </p:nvSpPr>
        <p:spPr>
          <a:xfrm>
            <a:off x="500034" y="1714488"/>
            <a:ext cx="8286808" cy="4357718"/>
          </a:xfrm>
        </p:spPr>
        <p:txBody>
          <a:bodyPr>
            <a:normAutofit fontScale="25000" lnSpcReduction="20000"/>
          </a:bodyPr>
          <a:lstStyle/>
          <a:p>
            <a:pPr algn="justLow"/>
            <a:r>
              <a:rPr lang="ar-SA" sz="19200" dirty="0" smtClean="0"/>
              <a:t>  </a:t>
            </a:r>
          </a:p>
          <a:p>
            <a:pPr algn="justLow"/>
            <a:endParaRPr lang="ar-SA" sz="17600" b="1" dirty="0" smtClean="0">
              <a:solidFill>
                <a:schemeClr val="accent5">
                  <a:lumMod val="75000"/>
                </a:schemeClr>
              </a:solidFill>
            </a:endParaRPr>
          </a:p>
          <a:p>
            <a:pPr algn="justLow"/>
            <a:r>
              <a:rPr lang="ar-SA" sz="19200" b="1" dirty="0" smtClean="0">
                <a:solidFill>
                  <a:schemeClr val="accent5">
                    <a:lumMod val="75000"/>
                  </a:schemeClr>
                </a:solidFill>
              </a:rPr>
              <a:t>هناك فريقاً من الكتاب من يقلل من الأهمية الإدارية والسياسية لنظام الإدارة المحلية حيث يرى هذا الفريق:</a:t>
            </a:r>
            <a:endParaRPr lang="en-US" sz="19200" b="1" dirty="0" smtClean="0">
              <a:solidFill>
                <a:schemeClr val="accent5">
                  <a:lumMod val="75000"/>
                </a:schemeClr>
              </a:solidFill>
            </a:endParaRPr>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500042"/>
            <a:ext cx="8286808" cy="5857916"/>
          </a:xfrm>
        </p:spPr>
        <p:txBody>
          <a:bodyPr>
            <a:normAutofit fontScale="25000" lnSpcReduction="20000"/>
          </a:bodyPr>
          <a:lstStyle/>
          <a:p>
            <a:pPr lvl="0" algn="justLow"/>
            <a:r>
              <a:rPr lang="ar-SA" sz="19200" dirty="0" smtClean="0"/>
              <a:t> </a:t>
            </a:r>
            <a:r>
              <a:rPr lang="ar-SA" sz="19200" u="sng" dirty="0" smtClean="0">
                <a:solidFill>
                  <a:srgbClr val="C00000"/>
                </a:solidFill>
                <a:cs typeface="PT Simple Bold Ruled" pitchFamily="2" charset="-78"/>
              </a:rPr>
              <a:t>أولاً :</a:t>
            </a:r>
            <a:r>
              <a:rPr lang="ar-SA" sz="19200" dirty="0" smtClean="0">
                <a:solidFill>
                  <a:srgbClr val="C00000"/>
                </a:solidFill>
                <a:cs typeface="PT Simple Bold Ruled" pitchFamily="2" charset="-78"/>
              </a:rPr>
              <a:t> </a:t>
            </a:r>
            <a:r>
              <a:rPr lang="ar-SA" sz="16000" b="1" dirty="0" smtClean="0">
                <a:solidFill>
                  <a:srgbClr val="00B050"/>
                </a:solidFill>
              </a:rPr>
              <a:t>أن القول بأن نظام الإدارة المحلية يعمل على تأكيد المبدأ الديمقراطي قول مبالغ فيه... فالانتخابات لا تحظى بالأكثرية ويمكن الرد أن ذلك ليس عيباً في نظام الإدارة الملحية نفسه وإنما في نظام الانتخابات (الإجبار).</a:t>
            </a:r>
            <a:r>
              <a:rPr lang="ar-SA" sz="19200" dirty="0" smtClean="0"/>
              <a:t> </a:t>
            </a:r>
            <a:endParaRPr lang="en-US" sz="19200" dirty="0" smtClean="0"/>
          </a:p>
          <a:p>
            <a:pPr algn="justLow"/>
            <a:r>
              <a:rPr lang="ar-SA" sz="19200" u="sng" dirty="0" smtClean="0">
                <a:solidFill>
                  <a:srgbClr val="C00000"/>
                </a:solidFill>
                <a:cs typeface="PT Simple Bold Ruled" pitchFamily="2" charset="-78"/>
              </a:rPr>
              <a:t>ثانياً:</a:t>
            </a:r>
            <a:r>
              <a:rPr lang="ar-SA" sz="19200" dirty="0" smtClean="0">
                <a:solidFill>
                  <a:srgbClr val="C00000"/>
                </a:solidFill>
                <a:cs typeface="PT Simple Bold Ruled" pitchFamily="2" charset="-78"/>
              </a:rPr>
              <a:t> </a:t>
            </a:r>
            <a:r>
              <a:rPr lang="ar-SA" sz="16000" b="1" dirty="0" smtClean="0">
                <a:solidFill>
                  <a:srgbClr val="00B050"/>
                </a:solidFill>
              </a:rPr>
              <a:t>أن قيام الأجهزة المحلية بجانب الأجهزة المركزية يؤدي إلى العديد من السلبيات وتناقض الاتجاه ، فالافتقار في الخبرات الإدارية ، الافتقار على الصالح العام المحلي، ويمكن الرد بوجود الرقابة المركزية وكذلك رقابة الجماهير وحداثة النظام</a:t>
            </a:r>
            <a:endParaRPr lang="en-US" sz="16000" b="1" dirty="0" smtClean="0">
              <a:solidFill>
                <a:srgbClr val="00B050"/>
              </a:solidFill>
            </a:endParaRPr>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0"/>
            <a:ext cx="7772400" cy="1214445"/>
          </a:xfrm>
        </p:spPr>
        <p:txBody>
          <a:bodyPr>
            <a:noAutofit/>
          </a:bodyPr>
          <a:lstStyle/>
          <a:p>
            <a:pPr algn="justLow"/>
            <a:r>
              <a:rPr lang="ar-SA" sz="4000" dirty="0" smtClean="0">
                <a:solidFill>
                  <a:schemeClr val="tx2">
                    <a:lumMod val="50000"/>
                  </a:schemeClr>
                </a:solidFill>
                <a:cs typeface="+mn-cs"/>
              </a:rPr>
              <a:t>هل مزايا نظام الإدارة المحلية تتحقق بطريقة آلية بمجرد التطبيق</a:t>
            </a:r>
            <a:r>
              <a:rPr lang="ar-SA" dirty="0" smtClean="0">
                <a:solidFill>
                  <a:schemeClr val="tx2">
                    <a:lumMod val="50000"/>
                  </a:schemeClr>
                </a:solidFill>
                <a:cs typeface="+mn-cs"/>
              </a:rPr>
              <a:t>؟</a:t>
            </a:r>
            <a:endParaRPr lang="en-US" dirty="0">
              <a:solidFill>
                <a:schemeClr val="tx2">
                  <a:lumMod val="50000"/>
                </a:schemeClr>
              </a:solidFill>
              <a:cs typeface="+mn-cs"/>
            </a:endParaRPr>
          </a:p>
        </p:txBody>
      </p:sp>
      <p:sp>
        <p:nvSpPr>
          <p:cNvPr id="3" name="عنوان فرعي 2"/>
          <p:cNvSpPr>
            <a:spLocks noGrp="1"/>
          </p:cNvSpPr>
          <p:nvPr>
            <p:ph type="subTitle" idx="1"/>
          </p:nvPr>
        </p:nvSpPr>
        <p:spPr>
          <a:xfrm>
            <a:off x="500034" y="1571612"/>
            <a:ext cx="8286808" cy="4714908"/>
          </a:xfrm>
        </p:spPr>
        <p:txBody>
          <a:bodyPr>
            <a:normAutofit fontScale="25000" lnSpcReduction="20000"/>
          </a:bodyPr>
          <a:lstStyle/>
          <a:p>
            <a:pPr algn="justLow"/>
            <a:r>
              <a:rPr lang="ar-SA" sz="16000" b="1" dirty="0" smtClean="0">
                <a:solidFill>
                  <a:srgbClr val="00B050"/>
                </a:solidFill>
              </a:rPr>
              <a:t>  الجواب : </a:t>
            </a:r>
          </a:p>
          <a:p>
            <a:pPr algn="justLow"/>
            <a:r>
              <a:rPr lang="ar-SA" sz="17600" dirty="0" smtClean="0"/>
              <a:t>   </a:t>
            </a:r>
            <a:r>
              <a:rPr lang="ar-SA" sz="14400" b="1" dirty="0" smtClean="0">
                <a:solidFill>
                  <a:schemeClr val="accent5">
                    <a:lumMod val="75000"/>
                  </a:schemeClr>
                </a:solidFill>
              </a:rPr>
              <a:t>لا ، بل يحتاج الأمر إلى كثير من الجهود تتعلق </a:t>
            </a:r>
            <a:r>
              <a:rPr lang="ar-SA" sz="14400" b="1" dirty="0" err="1" smtClean="0">
                <a:solidFill>
                  <a:schemeClr val="accent5">
                    <a:lumMod val="75000"/>
                  </a:schemeClr>
                </a:solidFill>
              </a:rPr>
              <a:t>بـ</a:t>
            </a:r>
            <a:r>
              <a:rPr lang="ar-SA" sz="14400" b="1" dirty="0" smtClean="0">
                <a:solidFill>
                  <a:schemeClr val="accent5">
                    <a:lumMod val="75000"/>
                  </a:schemeClr>
                </a:solidFill>
              </a:rPr>
              <a:t> :</a:t>
            </a:r>
            <a:endParaRPr lang="ar-SA" sz="24000" b="1" dirty="0" smtClean="0">
              <a:solidFill>
                <a:schemeClr val="accent5">
                  <a:lumMod val="75000"/>
                </a:schemeClr>
              </a:solidFill>
            </a:endParaRPr>
          </a:p>
          <a:p>
            <a:pPr algn="justLow"/>
            <a:r>
              <a:rPr lang="ar-SA" sz="16000" b="1" dirty="0" smtClean="0">
                <a:solidFill>
                  <a:schemeClr val="accent2">
                    <a:lumMod val="75000"/>
                  </a:schemeClr>
                </a:solidFill>
              </a:rPr>
              <a:t>    1- إعداد الكوادر الفنية والإدارية. </a:t>
            </a:r>
          </a:p>
          <a:p>
            <a:pPr algn="justLow"/>
            <a:r>
              <a:rPr lang="ar-SA" sz="16000" b="1" dirty="0" smtClean="0">
                <a:solidFill>
                  <a:schemeClr val="accent2">
                    <a:lumMod val="75000"/>
                  </a:schemeClr>
                </a:solidFill>
              </a:rPr>
              <a:t>    2- تنمية الوعي الجماهيري بأهمية الإدارة المحلية.</a:t>
            </a:r>
            <a:endParaRPr lang="en-US" sz="16000" b="1" dirty="0" smtClean="0">
              <a:solidFill>
                <a:schemeClr val="accent2">
                  <a:lumMod val="75000"/>
                </a:schemeClr>
              </a:solidFill>
            </a:endParaRPr>
          </a:p>
          <a:p>
            <a:pPr lvl="0" algn="justLow"/>
            <a:r>
              <a:rPr lang="ar-SA" sz="16000" b="1" dirty="0" smtClean="0">
                <a:solidFill>
                  <a:schemeClr val="accent2">
                    <a:lumMod val="75000"/>
                  </a:schemeClr>
                </a:solidFill>
              </a:rPr>
              <a:t>    3- ضرورة مشاركة الجمهور المحلي.</a:t>
            </a:r>
          </a:p>
          <a:p>
            <a:pPr algn="justLow"/>
            <a:r>
              <a:rPr lang="ar-SA" sz="16000" b="1" dirty="0" smtClean="0">
                <a:solidFill>
                  <a:schemeClr val="accent2">
                    <a:lumMod val="75000"/>
                  </a:schemeClr>
                </a:solidFill>
              </a:rPr>
              <a:t>    4- فعالية الرقابة المركزية على المجلس المحلي.</a:t>
            </a:r>
          </a:p>
          <a:p>
            <a:pPr algn="justLow"/>
            <a:endParaRPr lang="en-US" sz="21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28596" y="142852"/>
            <a:ext cx="8286808" cy="5429288"/>
          </a:xfrm>
        </p:spPr>
        <p:txBody>
          <a:bodyPr>
            <a:normAutofit fontScale="25000" lnSpcReduction="20000"/>
          </a:bodyPr>
          <a:lstStyle/>
          <a:p>
            <a:pPr lvl="0" algn="justLow"/>
            <a:r>
              <a:rPr lang="ar-SA" sz="17600" b="1" dirty="0" smtClean="0">
                <a:solidFill>
                  <a:srgbClr val="C00000"/>
                </a:solidFill>
              </a:rPr>
              <a:t>المتغيرات التي تؤخذ في الحسبان لقياس مدى استقلالية الهيئة المحلية وتمتعها بسلطات حقيقية :</a:t>
            </a:r>
          </a:p>
          <a:p>
            <a:pPr lvl="0" algn="justLow"/>
            <a:r>
              <a:rPr lang="ar-SA" sz="17600" b="1" dirty="0" smtClean="0">
                <a:solidFill>
                  <a:srgbClr val="0070C0"/>
                </a:solidFill>
              </a:rPr>
              <a:t>1-حجم الوظائف.</a:t>
            </a:r>
            <a:endParaRPr lang="en-US" sz="17600" b="1" dirty="0" smtClean="0">
              <a:solidFill>
                <a:srgbClr val="0070C0"/>
              </a:solidFill>
            </a:endParaRPr>
          </a:p>
          <a:p>
            <a:pPr lvl="0" algn="justLow"/>
            <a:r>
              <a:rPr lang="ar-SA" sz="17600" b="1" dirty="0" smtClean="0">
                <a:solidFill>
                  <a:srgbClr val="0070C0"/>
                </a:solidFill>
              </a:rPr>
              <a:t>2-السلطة الإرادية للهيئات المحلية.</a:t>
            </a:r>
          </a:p>
          <a:p>
            <a:pPr algn="justLow"/>
            <a:r>
              <a:rPr lang="ar-SA" sz="17600" b="1" dirty="0" smtClean="0">
                <a:solidFill>
                  <a:srgbClr val="0070C0"/>
                </a:solidFill>
              </a:rPr>
              <a:t>3-السلطة في اتخاذ قرارات ناجحة .</a:t>
            </a:r>
          </a:p>
          <a:p>
            <a:pPr algn="justLow"/>
            <a:r>
              <a:rPr lang="ar-SA" sz="17600" b="1" dirty="0" smtClean="0">
                <a:solidFill>
                  <a:srgbClr val="0070C0"/>
                </a:solidFill>
              </a:rPr>
              <a:t>4- عمومية الاختصاصات.</a:t>
            </a:r>
            <a:endParaRPr lang="en-US" sz="17600" b="1" dirty="0" smtClean="0">
              <a:solidFill>
                <a:srgbClr val="0070C0"/>
              </a:solidFill>
            </a:endParaRPr>
          </a:p>
          <a:p>
            <a:pPr algn="justLow"/>
            <a:r>
              <a:rPr lang="ar-SA" sz="17600" b="1" dirty="0" smtClean="0">
                <a:solidFill>
                  <a:srgbClr val="0070C0"/>
                </a:solidFill>
              </a:rPr>
              <a:t>5- الأسلوب القانوني المتخذ لإنشاء الوحدة المحلية (الدستور- التشريع) .</a:t>
            </a:r>
          </a:p>
          <a:p>
            <a:pPr lvl="0" algn="justLow"/>
            <a:r>
              <a:rPr lang="ar-SA" sz="17600" b="1" dirty="0" smtClean="0">
                <a:solidFill>
                  <a:srgbClr val="0070C0"/>
                </a:solidFill>
              </a:rPr>
              <a:t>6- نسبة الإنفاق الكلي للهيئات المحلية إلى الإنفاق العام.</a:t>
            </a:r>
          </a:p>
          <a:p>
            <a:pPr algn="justLow"/>
            <a:endParaRPr lang="en-US" sz="17600" b="1" dirty="0" smtClean="0">
              <a:solidFill>
                <a:srgbClr val="0070C0"/>
              </a:solidFill>
            </a:endParaRPr>
          </a:p>
          <a:p>
            <a:pPr lvl="0" algn="justLow"/>
            <a:endParaRPr lang="en-US" sz="17600" dirty="0" smtClean="0"/>
          </a:p>
          <a:p>
            <a:pPr algn="justLow"/>
            <a:endParaRPr lang="en-US" sz="21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357166"/>
            <a:ext cx="8286808" cy="5857916"/>
          </a:xfrm>
        </p:spPr>
        <p:txBody>
          <a:bodyPr>
            <a:normAutofit fontScale="25000" lnSpcReduction="20000"/>
          </a:bodyPr>
          <a:lstStyle/>
          <a:p>
            <a:pPr lvl="0" algn="justLow"/>
            <a:r>
              <a:rPr lang="ar-SA" sz="17600" b="1" dirty="0" smtClean="0">
                <a:solidFill>
                  <a:srgbClr val="0070C0"/>
                </a:solidFill>
              </a:rPr>
              <a:t>7-عدد المستويات المحلية (المستوى الواحد أكبر) </a:t>
            </a:r>
          </a:p>
          <a:p>
            <a:pPr lvl="0" algn="justLow"/>
            <a:endParaRPr lang="en-US" sz="5600" b="1" dirty="0" smtClean="0">
              <a:solidFill>
                <a:srgbClr val="0070C0"/>
              </a:solidFill>
            </a:endParaRPr>
          </a:p>
          <a:p>
            <a:pPr algn="justLow"/>
            <a:r>
              <a:rPr lang="ar-SA" sz="17600" b="1" dirty="0" smtClean="0">
                <a:solidFill>
                  <a:srgbClr val="0070C0"/>
                </a:solidFill>
              </a:rPr>
              <a:t>8-نسبة الإيرادات الكلية للهيئات المحلية في الإيرادات العامة ونسبتها إلى المعونات الحكومية.</a:t>
            </a:r>
          </a:p>
          <a:p>
            <a:pPr algn="justLow"/>
            <a:endParaRPr lang="ar-SA" sz="4400" b="1" dirty="0" smtClean="0">
              <a:solidFill>
                <a:srgbClr val="0070C0"/>
              </a:solidFill>
            </a:endParaRPr>
          </a:p>
          <a:p>
            <a:pPr algn="justLow"/>
            <a:r>
              <a:rPr lang="ar-SA" sz="17600" b="1" dirty="0" smtClean="0">
                <a:solidFill>
                  <a:srgbClr val="0070C0"/>
                </a:solidFill>
              </a:rPr>
              <a:t>9- نسبة القوى البشرية المعاصرة في الأجهزة المحلية إلى القوى البشرية العاملة في الحكومية المركزية.</a:t>
            </a:r>
          </a:p>
          <a:p>
            <a:pPr algn="justLow"/>
            <a:endParaRPr lang="ar-SA" sz="8000" b="1" dirty="0" smtClean="0">
              <a:solidFill>
                <a:srgbClr val="0070C0"/>
              </a:solidFill>
            </a:endParaRPr>
          </a:p>
          <a:p>
            <a:pPr algn="justLow"/>
            <a:r>
              <a:rPr lang="ar-SA" sz="17600" b="1" dirty="0" smtClean="0">
                <a:solidFill>
                  <a:srgbClr val="0070C0"/>
                </a:solidFill>
              </a:rPr>
              <a:t>10-نسبة حجم الوحدة المحلية.</a:t>
            </a:r>
            <a:r>
              <a:rPr lang="ar-SA" sz="16000" b="1" dirty="0" smtClean="0">
                <a:solidFill>
                  <a:srgbClr val="0070C0"/>
                </a:solidFill>
              </a:rPr>
              <a:t> </a:t>
            </a:r>
            <a:endParaRPr lang="en-US" sz="16000" b="1" dirty="0" smtClean="0">
              <a:solidFill>
                <a:srgbClr val="0070C0"/>
              </a:solidFill>
            </a:endParaRPr>
          </a:p>
          <a:p>
            <a:pPr lvl="0" algn="justLow"/>
            <a:endParaRPr lang="en-US" sz="17600" dirty="0" smtClean="0"/>
          </a:p>
          <a:p>
            <a:pPr lvl="0" algn="justLow"/>
            <a:endParaRPr lang="en-US" sz="17600" dirty="0" smtClean="0"/>
          </a:p>
          <a:p>
            <a:pPr algn="justLow"/>
            <a:endParaRPr lang="en-US" sz="21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28605"/>
            <a:ext cx="7772400" cy="1500198"/>
          </a:xfrm>
        </p:spPr>
        <p:txBody>
          <a:bodyPr>
            <a:normAutofit/>
          </a:bodyPr>
          <a:lstStyle/>
          <a:p>
            <a:r>
              <a:rPr lang="ar-SA" dirty="0" smtClean="0">
                <a:solidFill>
                  <a:srgbClr val="C00000"/>
                </a:solidFill>
                <a:cs typeface="+mn-cs"/>
              </a:rPr>
              <a:t>العناصر الأساسية لنظام الإدارة المحلية</a:t>
            </a:r>
            <a:br>
              <a:rPr lang="ar-SA" dirty="0" smtClean="0">
                <a:solidFill>
                  <a:srgbClr val="C00000"/>
                </a:solidFill>
                <a:cs typeface="+mn-cs"/>
              </a:rPr>
            </a:br>
            <a:r>
              <a:rPr lang="ar-SA" dirty="0" smtClean="0">
                <a:solidFill>
                  <a:srgbClr val="C00000"/>
                </a:solidFill>
                <a:cs typeface="+mn-cs"/>
              </a:rPr>
              <a:t> (أركان الإدارة المحلية )</a:t>
            </a:r>
            <a:endParaRPr lang="en-US" dirty="0">
              <a:solidFill>
                <a:srgbClr val="C00000"/>
              </a:solidFill>
              <a:cs typeface="+mn-cs"/>
            </a:endParaRPr>
          </a:p>
        </p:txBody>
      </p:sp>
      <p:sp>
        <p:nvSpPr>
          <p:cNvPr id="3" name="عنوان فرعي 2"/>
          <p:cNvSpPr>
            <a:spLocks noGrp="1"/>
          </p:cNvSpPr>
          <p:nvPr>
            <p:ph type="subTitle" idx="1"/>
          </p:nvPr>
        </p:nvSpPr>
        <p:spPr>
          <a:xfrm>
            <a:off x="500034" y="2071678"/>
            <a:ext cx="8286808" cy="4357718"/>
          </a:xfrm>
        </p:spPr>
        <p:txBody>
          <a:bodyPr>
            <a:normAutofit fontScale="25000" lnSpcReduction="20000"/>
          </a:bodyPr>
          <a:lstStyle/>
          <a:p>
            <a:pPr marL="1371600" indent="-1371600" algn="justLow"/>
            <a:r>
              <a:rPr lang="ar-SA" sz="17600" b="1" u="sng" dirty="0" smtClean="0">
                <a:solidFill>
                  <a:schemeClr val="accent3">
                    <a:lumMod val="75000"/>
                  </a:schemeClr>
                </a:solidFill>
              </a:rPr>
              <a:t>1 - وجود مصالح محلية متميزة :</a:t>
            </a:r>
          </a:p>
          <a:p>
            <a:pPr marL="1371600" indent="-1371600" algn="justLow"/>
            <a:r>
              <a:rPr lang="ar-SA" sz="17600" dirty="0" smtClean="0"/>
              <a:t>         </a:t>
            </a:r>
            <a:r>
              <a:rPr lang="ar-SA" sz="17600" b="1" dirty="0" smtClean="0">
                <a:solidFill>
                  <a:schemeClr val="accent5">
                    <a:lumMod val="75000"/>
                  </a:schemeClr>
                </a:solidFill>
              </a:rPr>
              <a:t> يلزم لقيام نظام الإدارة المحلية وجود مصالح محلية متميزة تهم غالبية أبناء الإقليم ولا تهم جميع المواطنين في الدولة، مما يتطلب أن </a:t>
            </a:r>
            <a:r>
              <a:rPr lang="ar-SA" sz="17600" b="1" dirty="0" err="1" smtClean="0">
                <a:solidFill>
                  <a:schemeClr val="accent5">
                    <a:lumMod val="75000"/>
                  </a:schemeClr>
                </a:solidFill>
              </a:rPr>
              <a:t>يتولو</a:t>
            </a:r>
            <a:r>
              <a:rPr lang="ar-SA" sz="17600" b="1" dirty="0" smtClean="0">
                <a:solidFill>
                  <a:schemeClr val="accent5">
                    <a:lumMod val="75000"/>
                  </a:schemeClr>
                </a:solidFill>
              </a:rPr>
              <a:t> بأنفسهم إدارة شئونهم.</a:t>
            </a:r>
            <a:endParaRPr lang="en-US" sz="17600" b="1" dirty="0" smtClean="0">
              <a:solidFill>
                <a:schemeClr val="accent5">
                  <a:lumMod val="75000"/>
                </a:schemeClr>
              </a:solidFill>
            </a:endParaRPr>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1285860"/>
            <a:ext cx="8286808" cy="4357718"/>
          </a:xfrm>
        </p:spPr>
        <p:txBody>
          <a:bodyPr>
            <a:normAutofit fontScale="25000" lnSpcReduction="20000"/>
          </a:bodyPr>
          <a:lstStyle/>
          <a:p>
            <a:pPr algn="justLow"/>
            <a:r>
              <a:rPr lang="ar-SA" sz="17600" dirty="0" smtClean="0">
                <a:solidFill>
                  <a:srgbClr val="C00000"/>
                </a:solidFill>
              </a:rPr>
              <a:t>كيف تنشأ هذه المصالح المحلية؟</a:t>
            </a:r>
            <a:endParaRPr lang="en-US" sz="17600" dirty="0" smtClean="0">
              <a:solidFill>
                <a:srgbClr val="C00000"/>
              </a:solidFill>
            </a:endParaRPr>
          </a:p>
          <a:p>
            <a:pPr marL="1371600" indent="-1371600" algn="justLow"/>
            <a:r>
              <a:rPr lang="ar-SA" sz="17600" b="1" dirty="0" smtClean="0">
                <a:solidFill>
                  <a:schemeClr val="accent5">
                    <a:lumMod val="75000"/>
                  </a:schemeClr>
                </a:solidFill>
              </a:rPr>
              <a:t>         - تنشأ نتيجة لارتباط مصالح مجموعة من الأفراد تسكن منطقة جغرافية معينة ، ويؤدي هذا الارتباط إلى خلق نوع من التضامن الاجتماعي بينهم، واعتراف الدولة بهذه المصالح المحلية، وبالتالي تترك إدارتها لوحدات محلية مستقلة.</a:t>
            </a:r>
            <a:endParaRPr lang="en-US" sz="17600" b="1" dirty="0" smtClean="0">
              <a:solidFill>
                <a:schemeClr val="accent5">
                  <a:lumMod val="75000"/>
                </a:schemeClr>
              </a:solidFill>
            </a:endParaRPr>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642918"/>
            <a:ext cx="8201060" cy="4643470"/>
          </a:xfrm>
        </p:spPr>
        <p:txBody>
          <a:bodyPr>
            <a:normAutofit/>
          </a:bodyPr>
          <a:lstStyle/>
          <a:p>
            <a:pPr algn="r"/>
            <a:r>
              <a:rPr lang="ar-SA" sz="3600" b="1" u="sng" dirty="0" smtClean="0">
                <a:solidFill>
                  <a:schemeClr val="accent3">
                    <a:lumMod val="75000"/>
                  </a:schemeClr>
                </a:solidFill>
              </a:rPr>
              <a:t>اختصاصات الهيئات المحلية</a:t>
            </a:r>
          </a:p>
          <a:p>
            <a:pPr algn="r"/>
            <a:r>
              <a:rPr lang="ar-SA" b="1" dirty="0" smtClean="0"/>
              <a:t>          </a:t>
            </a:r>
            <a:r>
              <a:rPr lang="ar-SA" b="1" dirty="0" smtClean="0">
                <a:solidFill>
                  <a:schemeClr val="tx2">
                    <a:lumMod val="60000"/>
                    <a:lumOff val="40000"/>
                  </a:schemeClr>
                </a:solidFill>
              </a:rPr>
              <a:t>1- صنع السياسات المحلية وتنفيذها </a:t>
            </a:r>
            <a:endParaRPr lang="en-US" dirty="0" smtClean="0">
              <a:solidFill>
                <a:schemeClr val="tx2">
                  <a:lumMod val="60000"/>
                  <a:lumOff val="40000"/>
                </a:schemeClr>
              </a:solidFill>
            </a:endParaRPr>
          </a:p>
          <a:p>
            <a:pPr lvl="3" algn="r"/>
            <a:r>
              <a:rPr lang="ar-SA" sz="3600" b="1" dirty="0" smtClean="0"/>
              <a:t>    -  </a:t>
            </a:r>
            <a:r>
              <a:rPr lang="ar-SA" sz="3600" b="1" dirty="0" smtClean="0">
                <a:solidFill>
                  <a:srgbClr val="C00000"/>
                </a:solidFill>
              </a:rPr>
              <a:t>سلطة التقرير في الإدارة الملحية </a:t>
            </a:r>
            <a:endParaRPr lang="en-US" sz="3600" b="1" dirty="0" smtClean="0">
              <a:solidFill>
                <a:srgbClr val="C00000"/>
              </a:solidFill>
            </a:endParaRPr>
          </a:p>
          <a:p>
            <a:pPr lvl="3" algn="r"/>
            <a:r>
              <a:rPr lang="ar-SA" sz="3600" b="1" dirty="0" smtClean="0">
                <a:solidFill>
                  <a:srgbClr val="C00000"/>
                </a:solidFill>
              </a:rPr>
              <a:t>    -  تنفيذ السياسات المحلية (المسئول   </a:t>
            </a:r>
          </a:p>
          <a:p>
            <a:pPr lvl="3" algn="r"/>
            <a:r>
              <a:rPr lang="ar-SA" sz="3600" b="1" dirty="0" smtClean="0">
                <a:solidFill>
                  <a:srgbClr val="C00000"/>
                </a:solidFill>
              </a:rPr>
              <a:t>  التنفيذي الأول في نظر الإدارة المحلية). </a:t>
            </a:r>
          </a:p>
          <a:p>
            <a:pPr marL="0" lvl="3" algn="r"/>
            <a:r>
              <a:rPr lang="ar-SA" sz="3200" b="1" dirty="0" smtClean="0"/>
              <a:t>          </a:t>
            </a:r>
          </a:p>
          <a:p>
            <a:pPr marL="0" lvl="3" algn="r"/>
            <a:r>
              <a:rPr lang="ar-SA" sz="3200" b="1" dirty="0" smtClean="0"/>
              <a:t>          </a:t>
            </a:r>
            <a:r>
              <a:rPr lang="ar-SA" sz="3200" b="1" dirty="0" smtClean="0">
                <a:solidFill>
                  <a:schemeClr val="tx2">
                    <a:lumMod val="60000"/>
                    <a:lumOff val="40000"/>
                  </a:schemeClr>
                </a:solidFill>
              </a:rPr>
              <a:t>2- الجزء التطبيقي (نظام المناطق) .</a:t>
            </a:r>
            <a:r>
              <a:rPr lang="ar-SA" sz="3200" b="1" dirty="0" smtClean="0"/>
              <a:t> </a:t>
            </a:r>
            <a:endParaRPr lang="en-US" sz="3200" b="1" dirty="0" smtClean="0"/>
          </a:p>
          <a:p>
            <a:pPr lvl="3" algn="r"/>
            <a:endParaRPr lang="en-US" sz="3600" dirty="0" smtClean="0">
              <a:solidFill>
                <a:srgbClr val="C00000"/>
              </a:solidFill>
            </a:endParaRPr>
          </a:p>
          <a:p>
            <a:pPr algn="r"/>
            <a:endParaRPr lang="ar-SA" dirty="0" smtClean="0"/>
          </a:p>
          <a:p>
            <a:pPr algn="r"/>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500042"/>
            <a:ext cx="8286808" cy="5572164"/>
          </a:xfrm>
        </p:spPr>
        <p:txBody>
          <a:bodyPr>
            <a:normAutofit fontScale="25000" lnSpcReduction="20000"/>
          </a:bodyPr>
          <a:lstStyle/>
          <a:p>
            <a:pPr algn="justLow"/>
            <a:r>
              <a:rPr lang="ar-SA" sz="14400" dirty="0" smtClean="0">
                <a:solidFill>
                  <a:srgbClr val="C00000"/>
                </a:solidFill>
                <a:latin typeface="Arial" pitchFamily="34" charset="0"/>
                <a:cs typeface="Arial" pitchFamily="34" charset="0"/>
              </a:rPr>
              <a:t>ما هي الشروط التي ينبغي توافرها حتى تكتسب المصلحة الصفة المحلية؟</a:t>
            </a:r>
          </a:p>
          <a:p>
            <a:pPr algn="justLow"/>
            <a:endParaRPr lang="en-US" sz="14400" dirty="0" smtClean="0">
              <a:solidFill>
                <a:schemeClr val="accent5">
                  <a:lumMod val="75000"/>
                </a:schemeClr>
              </a:solidFill>
              <a:cs typeface="PT Bold Stars" pitchFamily="2" charset="-78"/>
            </a:endParaRPr>
          </a:p>
          <a:p>
            <a:pPr lvl="0" algn="justLow">
              <a:buFont typeface="Wingdings" pitchFamily="2" charset="2"/>
              <a:buChar char="q"/>
            </a:pPr>
            <a:r>
              <a:rPr lang="ar-SA" sz="19200" b="1" dirty="0" smtClean="0">
                <a:solidFill>
                  <a:schemeClr val="accent5">
                    <a:lumMod val="75000"/>
                  </a:schemeClr>
                </a:solidFill>
              </a:rPr>
              <a:t>أن تكون المصلحة معبرة عن حاجات وآمال وطموحات الغالبية العظمى من أبناء الإقليم. </a:t>
            </a:r>
          </a:p>
          <a:p>
            <a:pPr lvl="0" algn="justLow"/>
            <a:endParaRPr lang="ar-SA" sz="12800" b="1" dirty="0" smtClean="0">
              <a:solidFill>
                <a:schemeClr val="accent5">
                  <a:lumMod val="75000"/>
                </a:schemeClr>
              </a:solidFill>
            </a:endParaRPr>
          </a:p>
          <a:p>
            <a:pPr algn="justLow">
              <a:buFont typeface="Wingdings" pitchFamily="2" charset="2"/>
              <a:buChar char="q"/>
            </a:pPr>
            <a:r>
              <a:rPr lang="ar-SA" sz="19200" b="1" dirty="0" smtClean="0">
                <a:solidFill>
                  <a:schemeClr val="accent5">
                    <a:lumMod val="75000"/>
                  </a:schemeClr>
                </a:solidFill>
              </a:rPr>
              <a:t>أن لا تتعارض أو تتناقض مع المصلحة العليا للدولة.</a:t>
            </a:r>
            <a:endParaRPr lang="en-US" sz="19200" b="1" dirty="0" smtClean="0">
              <a:solidFill>
                <a:schemeClr val="accent5">
                  <a:lumMod val="75000"/>
                </a:schemeClr>
              </a:solidFill>
            </a:endParaRPr>
          </a:p>
          <a:p>
            <a:pPr lvl="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357166"/>
            <a:ext cx="8286808" cy="6000792"/>
          </a:xfrm>
        </p:spPr>
        <p:txBody>
          <a:bodyPr>
            <a:normAutofit fontScale="25000" lnSpcReduction="20000"/>
          </a:bodyPr>
          <a:lstStyle/>
          <a:p>
            <a:pPr algn="justLow"/>
            <a:r>
              <a:rPr lang="ar-SA" sz="14400" dirty="0" smtClean="0">
                <a:solidFill>
                  <a:srgbClr val="C00000"/>
                </a:solidFill>
              </a:rPr>
              <a:t>أساليب تحديد المصالح المركزية والمصالح المحلية</a:t>
            </a:r>
            <a:r>
              <a:rPr lang="ar-SA" sz="14400" dirty="0" smtClean="0">
                <a:solidFill>
                  <a:srgbClr val="C00000"/>
                </a:solidFill>
                <a:cs typeface="PT Bold Stars" pitchFamily="2" charset="-78"/>
              </a:rPr>
              <a:t>:</a:t>
            </a:r>
            <a:endParaRPr lang="en-US" sz="14400" dirty="0" smtClean="0">
              <a:solidFill>
                <a:srgbClr val="C00000"/>
              </a:solidFill>
              <a:cs typeface="PT Bold Stars" pitchFamily="2" charset="-78"/>
            </a:endParaRPr>
          </a:p>
          <a:p>
            <a:pPr algn="justLow">
              <a:buFont typeface="Wingdings" pitchFamily="2" charset="2"/>
              <a:buChar char="q"/>
            </a:pPr>
            <a:r>
              <a:rPr lang="ar-SA" sz="16000" b="1" dirty="0" smtClean="0">
                <a:solidFill>
                  <a:schemeClr val="accent5">
                    <a:lumMod val="75000"/>
                  </a:schemeClr>
                </a:solidFill>
              </a:rPr>
              <a:t>يحدد المشرع اختصاصات الحكومة المركزية، وبالتالي ما عداها من اختصاصات تقوم به السلطات المحلية. </a:t>
            </a:r>
            <a:endParaRPr lang="en-US" sz="16000" b="1" dirty="0" smtClean="0">
              <a:solidFill>
                <a:schemeClr val="accent5">
                  <a:lumMod val="75000"/>
                </a:schemeClr>
              </a:solidFill>
            </a:endParaRPr>
          </a:p>
          <a:p>
            <a:pPr lvl="0" algn="justLow">
              <a:buFont typeface="Wingdings" pitchFamily="2" charset="2"/>
              <a:buChar char="q"/>
            </a:pPr>
            <a:r>
              <a:rPr lang="ar-SA" sz="16000" b="1" dirty="0" smtClean="0">
                <a:solidFill>
                  <a:schemeClr val="accent5">
                    <a:lumMod val="75000"/>
                  </a:schemeClr>
                </a:solidFill>
              </a:rPr>
              <a:t>يحدد المشرع اختصاصات محددة على سبيل الحصر للسلطات المحلية، وما عداها من اختصاصات يترك للحكومة المركزية.</a:t>
            </a:r>
          </a:p>
          <a:p>
            <a:pPr lvl="0" algn="justLow"/>
            <a:endParaRPr lang="ar-SA" sz="9600" b="1" dirty="0" smtClean="0">
              <a:solidFill>
                <a:schemeClr val="accent5">
                  <a:lumMod val="75000"/>
                </a:schemeClr>
              </a:solidFill>
            </a:endParaRPr>
          </a:p>
          <a:p>
            <a:pPr algn="justLow">
              <a:buFont typeface="Wingdings" pitchFamily="2" charset="2"/>
              <a:buChar char="q"/>
            </a:pPr>
            <a:r>
              <a:rPr lang="ar-SA" sz="16000" b="1" dirty="0" smtClean="0">
                <a:solidFill>
                  <a:schemeClr val="accent5">
                    <a:lumMod val="75000"/>
                  </a:schemeClr>
                </a:solidFill>
              </a:rPr>
              <a:t>قد ترى بعض نظم الإدارة المحلية أن مصلحة الجماعة العليا تقتضي إبقاء السياسات العامة الخاصة بهذه المصالح المحلية بيد الحكومة المركزية. </a:t>
            </a:r>
            <a:endParaRPr lang="en-US" sz="16000" b="1" dirty="0" smtClean="0">
              <a:solidFill>
                <a:schemeClr val="accent5">
                  <a:lumMod val="75000"/>
                </a:schemeClr>
              </a:solidFill>
            </a:endParaRPr>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642918"/>
            <a:ext cx="8286808" cy="5786478"/>
          </a:xfrm>
        </p:spPr>
        <p:txBody>
          <a:bodyPr>
            <a:normAutofit fontScale="25000" lnSpcReduction="20000"/>
          </a:bodyPr>
          <a:lstStyle/>
          <a:p>
            <a:pPr marL="1371600" indent="-1371600" algn="justLow"/>
            <a:r>
              <a:rPr lang="ar-SA" sz="17600" b="1" u="sng" dirty="0" smtClean="0">
                <a:solidFill>
                  <a:schemeClr val="accent3">
                    <a:lumMod val="75000"/>
                  </a:schemeClr>
                </a:solidFill>
              </a:rPr>
              <a:t>2- الشخصية المعنوية:</a:t>
            </a:r>
          </a:p>
          <a:p>
            <a:pPr marL="1371600" lvl="0" indent="-1371600" algn="justLow"/>
            <a:r>
              <a:rPr lang="ar-SA" sz="17600" b="1" dirty="0" smtClean="0">
                <a:solidFill>
                  <a:schemeClr val="accent5">
                    <a:lumMod val="75000"/>
                  </a:schemeClr>
                </a:solidFill>
              </a:rPr>
              <a:t>         الإقرار بوجود مصالح محلية متميزة للوحدة المحلية يتطلب أن تمنح السلطة المحلية القائمة على هذه المصالح الشخصية المعنوية، وإذا تخلف هذا الشرط لن يكون للسلطة المحلية وجود وتعتبر فرعاً من فروع الحكومة المركزية.</a:t>
            </a:r>
            <a:endParaRPr lang="en-US" sz="17600" b="1" dirty="0" smtClean="0">
              <a:solidFill>
                <a:schemeClr val="accent5">
                  <a:lumMod val="75000"/>
                </a:schemeClr>
              </a:solidFill>
            </a:endParaRPr>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642918"/>
            <a:ext cx="8286808" cy="5572164"/>
          </a:xfrm>
        </p:spPr>
        <p:txBody>
          <a:bodyPr>
            <a:normAutofit fontScale="25000" lnSpcReduction="20000"/>
          </a:bodyPr>
          <a:lstStyle/>
          <a:p>
            <a:pPr algn="justLow"/>
            <a:r>
              <a:rPr lang="ar-SA" sz="17600" dirty="0" smtClean="0">
                <a:solidFill>
                  <a:srgbClr val="C00000"/>
                </a:solidFill>
              </a:rPr>
              <a:t>ما هو المقصود بالشخصية المعنوية (الاعتبارية) للوحدة الملحية؟</a:t>
            </a:r>
          </a:p>
          <a:p>
            <a:pPr algn="justLow"/>
            <a:endParaRPr lang="en-US" sz="8000" b="1" dirty="0" smtClean="0">
              <a:solidFill>
                <a:schemeClr val="accent5">
                  <a:lumMod val="75000"/>
                </a:schemeClr>
              </a:solidFill>
            </a:endParaRPr>
          </a:p>
          <a:p>
            <a:pPr algn="justLow"/>
            <a:r>
              <a:rPr lang="ar-SA" sz="17600" b="1" dirty="0" smtClean="0">
                <a:solidFill>
                  <a:schemeClr val="accent5">
                    <a:lumMod val="75000"/>
                  </a:schemeClr>
                </a:solidFill>
              </a:rPr>
              <a:t>     الشخصية المعنوية هي النتيجة الطبيعية لقيام اللامركزية، حيث يكون هناك أشخاص إدارية خلاف الدولة، ولحماية مصالحها أعطاها القانون حقوق الشخص الطبيعي وفرض عليها الالتزامات التي تفرض عليه. </a:t>
            </a:r>
            <a:endParaRPr lang="en-US" sz="17600" b="1" dirty="0" smtClean="0">
              <a:solidFill>
                <a:schemeClr val="accent5">
                  <a:lumMod val="75000"/>
                </a:schemeClr>
              </a:solidFill>
            </a:endParaRPr>
          </a:p>
          <a:p>
            <a:pPr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86808" cy="6143668"/>
          </a:xfrm>
        </p:spPr>
        <p:txBody>
          <a:bodyPr>
            <a:normAutofit fontScale="25000" lnSpcReduction="20000"/>
          </a:bodyPr>
          <a:lstStyle/>
          <a:p>
            <a:pPr algn="justLow"/>
            <a:r>
              <a:rPr lang="ar-SA" sz="17600" dirty="0" smtClean="0">
                <a:solidFill>
                  <a:srgbClr val="C00000"/>
                </a:solidFill>
              </a:rPr>
              <a:t>هل هناك نتائج تترتب على منح الشخصية المعنوية للوحدات المحلية؟</a:t>
            </a:r>
            <a:endParaRPr lang="en-US" sz="17600" dirty="0" smtClean="0">
              <a:solidFill>
                <a:srgbClr val="C00000"/>
              </a:solidFill>
            </a:endParaRPr>
          </a:p>
          <a:p>
            <a:pPr algn="justLow"/>
            <a:r>
              <a:rPr lang="ar-SA" sz="17600" dirty="0" smtClean="0">
                <a:solidFill>
                  <a:schemeClr val="accent5">
                    <a:lumMod val="75000"/>
                  </a:schemeClr>
                </a:solidFill>
              </a:rPr>
              <a:t>     </a:t>
            </a:r>
            <a:r>
              <a:rPr lang="ar-SA" sz="17600" b="1" dirty="0" smtClean="0">
                <a:solidFill>
                  <a:schemeClr val="accent5">
                    <a:lumMod val="75000"/>
                  </a:schemeClr>
                </a:solidFill>
              </a:rPr>
              <a:t>هناك عدة نتائج هامة تترتب على منح الشخصية المعنوية للوحدات المحلية:</a:t>
            </a:r>
          </a:p>
          <a:p>
            <a:pPr algn="justLow"/>
            <a:endParaRPr lang="ar-SA" sz="9600" b="1" dirty="0" smtClean="0">
              <a:solidFill>
                <a:schemeClr val="accent5">
                  <a:lumMod val="75000"/>
                </a:schemeClr>
              </a:solidFill>
            </a:endParaRPr>
          </a:p>
          <a:p>
            <a:pPr lvl="0" algn="justLow"/>
            <a:r>
              <a:rPr lang="ar-SA" sz="16000" dirty="0" smtClean="0">
                <a:solidFill>
                  <a:schemeClr val="accent5">
                    <a:lumMod val="75000"/>
                  </a:schemeClr>
                </a:solidFill>
              </a:rPr>
              <a:t>      </a:t>
            </a:r>
            <a:r>
              <a:rPr lang="ar-SA" sz="16000" b="1" dirty="0" smtClean="0">
                <a:solidFill>
                  <a:schemeClr val="accent5">
                    <a:lumMod val="75000"/>
                  </a:schemeClr>
                </a:solidFill>
              </a:rPr>
              <a:t>أ - أن يكون هناك من يعبر عن إرادة الشخص المعنوي.</a:t>
            </a:r>
          </a:p>
          <a:p>
            <a:pPr algn="justLow"/>
            <a:r>
              <a:rPr lang="ar-SA" sz="16000" dirty="0" smtClean="0">
                <a:solidFill>
                  <a:schemeClr val="accent5">
                    <a:lumMod val="75000"/>
                  </a:schemeClr>
                </a:solidFill>
              </a:rPr>
              <a:t>     </a:t>
            </a:r>
            <a:r>
              <a:rPr lang="ar-SA" sz="16000" b="1" dirty="0" smtClean="0">
                <a:solidFill>
                  <a:schemeClr val="accent5">
                    <a:lumMod val="75000"/>
                  </a:schemeClr>
                </a:solidFill>
              </a:rPr>
              <a:t>ب - أن يكون للوحدة المحلية ذمة مالية مستقلة عن الذمة المالية للدولة وعن الذمة المالية للوحدة المحلية الأخرى.</a:t>
            </a:r>
          </a:p>
          <a:p>
            <a:pPr algn="justLow"/>
            <a:endParaRPr lang="en-US" sz="17600" dirty="0" smtClean="0"/>
          </a:p>
          <a:p>
            <a:pPr algn="justLow"/>
            <a:endParaRPr lang="en-US" sz="17600" dirty="0" smtClean="0"/>
          </a:p>
          <a:p>
            <a:pPr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357166"/>
            <a:ext cx="8286808" cy="5643602"/>
          </a:xfrm>
        </p:spPr>
        <p:txBody>
          <a:bodyPr>
            <a:normAutofit fontScale="25000" lnSpcReduction="20000"/>
          </a:bodyPr>
          <a:lstStyle/>
          <a:p>
            <a:pPr algn="justLow"/>
            <a:r>
              <a:rPr lang="ar-SA" sz="16000" b="1" dirty="0" smtClean="0">
                <a:solidFill>
                  <a:schemeClr val="accent5">
                    <a:lumMod val="75000"/>
                  </a:schemeClr>
                </a:solidFill>
              </a:rPr>
              <a:t>     ج - أن يكون للوحدة المحلية صلاحية التحمل بالواجبات واكتساب الحقوق.</a:t>
            </a:r>
            <a:endParaRPr lang="ar-SA" sz="11200" dirty="0" smtClean="0">
              <a:solidFill>
                <a:schemeClr val="accent5">
                  <a:lumMod val="75000"/>
                </a:schemeClr>
              </a:solidFill>
            </a:endParaRPr>
          </a:p>
          <a:p>
            <a:pPr algn="justLow"/>
            <a:endParaRPr lang="ar-SA" sz="11200" dirty="0" smtClean="0">
              <a:solidFill>
                <a:schemeClr val="accent5">
                  <a:lumMod val="75000"/>
                </a:schemeClr>
              </a:solidFill>
            </a:endParaRPr>
          </a:p>
          <a:p>
            <a:pPr algn="justLow"/>
            <a:r>
              <a:rPr lang="ar-SA" sz="16000" dirty="0" smtClean="0">
                <a:solidFill>
                  <a:schemeClr val="accent5">
                    <a:lumMod val="75000"/>
                  </a:schemeClr>
                </a:solidFill>
              </a:rPr>
              <a:t>     </a:t>
            </a:r>
            <a:r>
              <a:rPr lang="ar-SA" sz="16000" b="1" dirty="0" smtClean="0">
                <a:solidFill>
                  <a:schemeClr val="accent5">
                    <a:lumMod val="75000"/>
                  </a:schemeClr>
                </a:solidFill>
              </a:rPr>
              <a:t>د - أن تكون الوحدة المحلية أهلاً للتقاضي.</a:t>
            </a:r>
          </a:p>
          <a:p>
            <a:pPr algn="justLow"/>
            <a:endParaRPr lang="ar-SA" sz="16000" dirty="0" smtClean="0">
              <a:solidFill>
                <a:schemeClr val="accent5">
                  <a:lumMod val="75000"/>
                </a:schemeClr>
              </a:solidFill>
            </a:endParaRPr>
          </a:p>
          <a:p>
            <a:pPr lvl="0" algn="justLow"/>
            <a:r>
              <a:rPr lang="ar-SA" sz="16000" b="1" dirty="0" smtClean="0">
                <a:solidFill>
                  <a:schemeClr val="accent5">
                    <a:lumMod val="75000"/>
                  </a:schemeClr>
                </a:solidFill>
              </a:rPr>
              <a:t>     هـ  - أن يكون للوحدة المحلية جهاز إداري       خاص </a:t>
            </a:r>
            <a:r>
              <a:rPr lang="ar-SA" sz="16000" b="1" dirty="0" err="1" smtClean="0">
                <a:solidFill>
                  <a:schemeClr val="accent5">
                    <a:lumMod val="75000"/>
                  </a:schemeClr>
                </a:solidFill>
              </a:rPr>
              <a:t>بها</a:t>
            </a:r>
            <a:r>
              <a:rPr lang="ar-SA" sz="16000" b="1" dirty="0" smtClean="0">
                <a:solidFill>
                  <a:schemeClr val="accent5">
                    <a:lumMod val="75000"/>
                  </a:schemeClr>
                </a:solidFill>
              </a:rPr>
              <a:t>.</a:t>
            </a:r>
          </a:p>
          <a:p>
            <a:pPr lvl="0" algn="justLow"/>
            <a:endParaRPr lang="en-US" sz="16000" dirty="0" smtClean="0">
              <a:solidFill>
                <a:schemeClr val="accent5">
                  <a:lumMod val="75000"/>
                </a:schemeClr>
              </a:solidFill>
            </a:endParaRPr>
          </a:p>
          <a:p>
            <a:pPr lvl="0" algn="justLow"/>
            <a:r>
              <a:rPr lang="ar-SA" sz="16000" b="1" dirty="0" smtClean="0">
                <a:solidFill>
                  <a:schemeClr val="accent5">
                    <a:lumMod val="75000"/>
                  </a:schemeClr>
                </a:solidFill>
              </a:rPr>
              <a:t>      و - تنقضي الشخصية المعنوية للوحدة المحلية بنفس الأداة التي نشأت بها أو بأداة أعلى.</a:t>
            </a:r>
            <a:endParaRPr lang="en-US" sz="16000" b="1" dirty="0" smtClean="0">
              <a:solidFill>
                <a:schemeClr val="accent5">
                  <a:lumMod val="75000"/>
                </a:schemeClr>
              </a:solidFill>
            </a:endParaRPr>
          </a:p>
          <a:p>
            <a:pPr algn="justLow"/>
            <a:endParaRPr lang="en-US" sz="16000" dirty="0" smtClean="0"/>
          </a:p>
          <a:p>
            <a:pPr algn="justLow"/>
            <a:endParaRPr lang="en-US" sz="17600" dirty="0" smtClean="0"/>
          </a:p>
          <a:p>
            <a:pPr algn="justLow"/>
            <a:endParaRPr lang="en-US" sz="17600" dirty="0" smtClean="0"/>
          </a:p>
          <a:p>
            <a:pPr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1000108"/>
            <a:ext cx="8286808" cy="4357718"/>
          </a:xfrm>
        </p:spPr>
        <p:txBody>
          <a:bodyPr>
            <a:normAutofit fontScale="25000" lnSpcReduction="20000"/>
          </a:bodyPr>
          <a:lstStyle/>
          <a:p>
            <a:pPr marL="1371600" indent="-1371600" algn="justLow"/>
            <a:r>
              <a:rPr lang="ar-SA" sz="17600" b="1" u="sng" dirty="0" smtClean="0">
                <a:solidFill>
                  <a:schemeClr val="accent3">
                    <a:lumMod val="75000"/>
                  </a:schemeClr>
                </a:solidFill>
              </a:rPr>
              <a:t>3- الاستقلال الإداري :</a:t>
            </a:r>
          </a:p>
          <a:p>
            <a:pPr marL="1371600" indent="-1371600" algn="justLow"/>
            <a:r>
              <a:rPr lang="ar-SA" sz="19200" dirty="0" smtClean="0"/>
              <a:t>          </a:t>
            </a:r>
            <a:r>
              <a:rPr lang="ar-SA" sz="21600" b="1" dirty="0" smtClean="0">
                <a:solidFill>
                  <a:schemeClr val="accent5">
                    <a:lumMod val="75000"/>
                  </a:schemeClr>
                </a:solidFill>
              </a:rPr>
              <a:t>تعني أنه لابد أن يكون المجلس المحلي مستقلاً في ممارسته لوظائفه الإدارية عن الحكومة المركزية. </a:t>
            </a:r>
            <a:endParaRPr lang="en-US" sz="21600" b="1" dirty="0" smtClean="0">
              <a:solidFill>
                <a:schemeClr val="accent5">
                  <a:lumMod val="75000"/>
                </a:schemeClr>
              </a:solidFill>
            </a:endParaRPr>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714356"/>
            <a:ext cx="8286808" cy="5500726"/>
          </a:xfrm>
        </p:spPr>
        <p:txBody>
          <a:bodyPr>
            <a:normAutofit fontScale="25000" lnSpcReduction="20000"/>
          </a:bodyPr>
          <a:lstStyle/>
          <a:p>
            <a:pPr algn="justLow"/>
            <a:r>
              <a:rPr lang="ar-SA" sz="21600" b="1" dirty="0" smtClean="0">
                <a:solidFill>
                  <a:srgbClr val="FF0000"/>
                </a:solidFill>
              </a:rPr>
              <a:t>هل يشترط لكفالة هذا الاستقلال الإداري أن يختار أعضاء المجالس المحلية عن طريق الانتخاب ، أم من الجائز أن يختار هؤلاء الأعضاء عن طريق التعيين من قبل الحكومة المركزية دون أن يؤثر ذلك في الاستقلال الإداري للوحدات الملحية؟</a:t>
            </a:r>
            <a:endParaRPr lang="en-US" sz="24000" dirty="0" smtClean="0">
              <a:solidFill>
                <a:srgbClr val="FF0000"/>
              </a:solidFill>
            </a:endParaRPr>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642918"/>
            <a:ext cx="8286808" cy="5857916"/>
          </a:xfrm>
        </p:spPr>
        <p:txBody>
          <a:bodyPr>
            <a:normAutofit fontScale="25000" lnSpcReduction="20000"/>
          </a:bodyPr>
          <a:lstStyle/>
          <a:p>
            <a:pPr algn="justLow"/>
            <a:r>
              <a:rPr lang="ar-SA" sz="17600" dirty="0" smtClean="0">
                <a:solidFill>
                  <a:srgbClr val="C00000"/>
                </a:solidFill>
              </a:rPr>
              <a:t>الجواب / </a:t>
            </a:r>
          </a:p>
          <a:p>
            <a:pPr algn="justLow"/>
            <a:r>
              <a:rPr lang="ar-SA" sz="17600" b="1" dirty="0" smtClean="0">
                <a:solidFill>
                  <a:schemeClr val="accent5">
                    <a:lumMod val="75000"/>
                  </a:schemeClr>
                </a:solidFill>
              </a:rPr>
              <a:t>هناك اتجاهان:</a:t>
            </a:r>
          </a:p>
          <a:p>
            <a:pPr lvl="0" algn="justLow"/>
            <a:r>
              <a:rPr lang="ar-SA" sz="17600" b="1" dirty="0" smtClean="0">
                <a:solidFill>
                  <a:schemeClr val="accent5">
                    <a:lumMod val="75000"/>
                  </a:schemeClr>
                </a:solidFill>
              </a:rPr>
              <a:t>  </a:t>
            </a:r>
            <a:r>
              <a:rPr lang="ar-SA" sz="17600" b="1" u="sng" dirty="0" smtClean="0">
                <a:solidFill>
                  <a:schemeClr val="accent5">
                    <a:lumMod val="75000"/>
                  </a:schemeClr>
                </a:solidFill>
              </a:rPr>
              <a:t>الاتجاه الأول </a:t>
            </a:r>
            <a:r>
              <a:rPr lang="ar-SA" sz="17600" b="1" dirty="0" smtClean="0">
                <a:solidFill>
                  <a:schemeClr val="accent5">
                    <a:lumMod val="75000"/>
                  </a:schemeClr>
                </a:solidFill>
              </a:rPr>
              <a:t>: </a:t>
            </a:r>
            <a:r>
              <a:rPr lang="ar-SA" sz="16000" b="1" dirty="0" smtClean="0">
                <a:solidFill>
                  <a:schemeClr val="accent5">
                    <a:lumMod val="75000"/>
                  </a:schemeClr>
                </a:solidFill>
              </a:rPr>
              <a:t>يعتبر الانتخاب شرط ضروري لوجود نظام الإدارة المحلية من جهة، ولاستقلالهم من جهة أخرى ، وحججهم في ذلك:</a:t>
            </a:r>
          </a:p>
          <a:p>
            <a:pPr lvl="1" algn="justLow"/>
            <a:r>
              <a:rPr lang="ar-SA" sz="14400" dirty="0" smtClean="0">
                <a:solidFill>
                  <a:schemeClr val="accent5">
                    <a:lumMod val="75000"/>
                  </a:schemeClr>
                </a:solidFill>
              </a:rPr>
              <a:t> </a:t>
            </a:r>
            <a:r>
              <a:rPr lang="ar-SA" sz="14400" b="1" dirty="0" smtClean="0">
                <a:solidFill>
                  <a:schemeClr val="accent5">
                    <a:lumMod val="75000"/>
                  </a:schemeClr>
                </a:solidFill>
              </a:rPr>
              <a:t>1-  الانتخاب هو الحد الأدنى لقيام النظام اللامركزية.</a:t>
            </a:r>
          </a:p>
          <a:p>
            <a:pPr lvl="1" algn="justLow"/>
            <a:endParaRPr lang="en-US" sz="12800" b="1" dirty="0" smtClean="0">
              <a:solidFill>
                <a:schemeClr val="accent5">
                  <a:lumMod val="75000"/>
                </a:schemeClr>
              </a:solidFill>
            </a:endParaRPr>
          </a:p>
          <a:p>
            <a:pPr lvl="1" algn="justLow"/>
            <a:r>
              <a:rPr lang="ar-SA" sz="14400" b="1" dirty="0" smtClean="0">
                <a:solidFill>
                  <a:schemeClr val="accent5">
                    <a:lumMod val="75000"/>
                  </a:schemeClr>
                </a:solidFill>
              </a:rPr>
              <a:t>2 -  الإدارة المحلية تطبيق للمبدأ الديمقراطي، وهذا المبدأ يستلزم اللجوء إلى الانتخاب لاختيار ممثلي الشعب.</a:t>
            </a:r>
            <a:endParaRPr lang="en-US" sz="14400" b="1" dirty="0" smtClean="0">
              <a:solidFill>
                <a:schemeClr val="accent5">
                  <a:lumMod val="75000"/>
                </a:schemeClr>
              </a:solidFill>
            </a:endParaRPr>
          </a:p>
          <a:p>
            <a:pPr lvl="0" algn="justLow"/>
            <a:r>
              <a:rPr lang="ar-SA" sz="16000" dirty="0" smtClean="0"/>
              <a:t> </a:t>
            </a:r>
            <a:endParaRPr lang="en-US" sz="16000" dirty="0" smtClean="0"/>
          </a:p>
          <a:p>
            <a:pPr algn="justLow"/>
            <a:endParaRPr lang="en-US" sz="17600" b="1"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928670"/>
            <a:ext cx="8286808" cy="5572164"/>
          </a:xfrm>
        </p:spPr>
        <p:txBody>
          <a:bodyPr>
            <a:normAutofit fontScale="25000" lnSpcReduction="20000"/>
          </a:bodyPr>
          <a:lstStyle/>
          <a:p>
            <a:pPr algn="justLow"/>
            <a:r>
              <a:rPr lang="ar-SA" sz="17600" b="1" u="sng" dirty="0" smtClean="0">
                <a:solidFill>
                  <a:schemeClr val="accent5">
                    <a:lumMod val="75000"/>
                  </a:schemeClr>
                </a:solidFill>
              </a:rPr>
              <a:t>الاتجاه الثاني</a:t>
            </a:r>
            <a:r>
              <a:rPr lang="ar-SA" sz="17600" b="1" dirty="0" smtClean="0">
                <a:solidFill>
                  <a:schemeClr val="accent5">
                    <a:lumMod val="75000"/>
                  </a:schemeClr>
                </a:solidFill>
              </a:rPr>
              <a:t>:  </a:t>
            </a:r>
            <a:r>
              <a:rPr lang="ar-SA" sz="16000" b="1" dirty="0" smtClean="0">
                <a:solidFill>
                  <a:schemeClr val="accent5">
                    <a:lumMod val="75000"/>
                  </a:schemeClr>
                </a:solidFill>
              </a:rPr>
              <a:t>يعتبر ليس هناك ما يمنع من قيام السلطة المركزية بتعيين أعضاء المجالس المحلية دون أن يؤثر ذلك على استقلال المجالس المحلية ، وذلك متى توافرت ضوابط أهمها: </a:t>
            </a:r>
          </a:p>
          <a:p>
            <a:pPr algn="justLow"/>
            <a:endParaRPr lang="ar-SA" sz="9600" b="1" dirty="0" smtClean="0">
              <a:solidFill>
                <a:schemeClr val="accent5">
                  <a:lumMod val="75000"/>
                </a:schemeClr>
              </a:solidFill>
            </a:endParaRPr>
          </a:p>
          <a:p>
            <a:pPr lvl="1" algn="justLow"/>
            <a:r>
              <a:rPr lang="ar-SA" sz="14400" b="1" dirty="0" smtClean="0">
                <a:solidFill>
                  <a:schemeClr val="accent5">
                    <a:lumMod val="75000"/>
                  </a:schemeClr>
                </a:solidFill>
              </a:rPr>
              <a:t> 1-  عدم قابلية عزل الأعضاء قبل أن تنتهي مدتهم القانونية.</a:t>
            </a:r>
          </a:p>
          <a:p>
            <a:pPr lvl="1" algn="justLow"/>
            <a:endParaRPr lang="en-US" sz="9600" b="1" dirty="0" smtClean="0">
              <a:solidFill>
                <a:schemeClr val="accent5">
                  <a:lumMod val="75000"/>
                </a:schemeClr>
              </a:solidFill>
            </a:endParaRPr>
          </a:p>
          <a:p>
            <a:pPr lvl="1" algn="justLow"/>
            <a:r>
              <a:rPr lang="ar-SA" sz="14400" b="1" dirty="0" smtClean="0">
                <a:solidFill>
                  <a:schemeClr val="accent5">
                    <a:lumMod val="75000"/>
                  </a:schemeClr>
                </a:solidFill>
              </a:rPr>
              <a:t>2 - أن تراعي الحكومة المركزية وجود رابطة حقيقية بين هؤلاء الأعضاء المعينين وتمثيل المصالح المحلية.</a:t>
            </a:r>
            <a:endParaRPr lang="en-US" sz="14400" b="1" dirty="0" smtClean="0">
              <a:solidFill>
                <a:schemeClr val="accent5">
                  <a:lumMod val="75000"/>
                </a:schemeClr>
              </a:solidFill>
            </a:endParaRPr>
          </a:p>
          <a:p>
            <a:pPr lvl="1" algn="justLow"/>
            <a:endParaRPr lang="en-US" sz="14400" dirty="0" smtClean="0"/>
          </a:p>
          <a:p>
            <a:pPr lvl="0" algn="justLow"/>
            <a:r>
              <a:rPr lang="ar-SA" sz="16000" dirty="0" smtClean="0"/>
              <a:t> </a:t>
            </a:r>
            <a:endParaRPr lang="en-US" sz="16000" dirty="0" smtClean="0"/>
          </a:p>
          <a:p>
            <a:pPr algn="justLow"/>
            <a:endParaRPr lang="en-US" sz="17600" b="1"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14357"/>
            <a:ext cx="7772400" cy="1214445"/>
          </a:xfrm>
        </p:spPr>
        <p:txBody>
          <a:bodyPr>
            <a:normAutofit fontScale="90000"/>
          </a:bodyPr>
          <a:lstStyle/>
          <a:p>
            <a:pPr algn="r"/>
            <a:r>
              <a:rPr lang="ar-SA" sz="4000" dirty="0" smtClean="0">
                <a:solidFill>
                  <a:srgbClr val="C00000"/>
                </a:solidFill>
                <a:cs typeface="+mn-cs"/>
              </a:rPr>
              <a:t/>
            </a:r>
            <a:br>
              <a:rPr lang="ar-SA" sz="4000" dirty="0" smtClean="0">
                <a:solidFill>
                  <a:srgbClr val="C00000"/>
                </a:solidFill>
                <a:cs typeface="+mn-cs"/>
              </a:rPr>
            </a:br>
            <a:r>
              <a:rPr lang="ar-SA" b="1" dirty="0" smtClean="0">
                <a:solidFill>
                  <a:srgbClr val="C00000"/>
                </a:solidFill>
                <a:cs typeface="+mn-cs"/>
              </a:rPr>
              <a:t>الكتـــاب المقــرر :</a:t>
            </a:r>
            <a:endParaRPr lang="en-US" b="1" dirty="0">
              <a:solidFill>
                <a:srgbClr val="C00000"/>
              </a:solidFill>
              <a:cs typeface="+mn-cs"/>
            </a:endParaRPr>
          </a:p>
        </p:txBody>
      </p:sp>
      <p:sp>
        <p:nvSpPr>
          <p:cNvPr id="3" name="عنوان فرعي 2"/>
          <p:cNvSpPr>
            <a:spLocks noGrp="1"/>
          </p:cNvSpPr>
          <p:nvPr>
            <p:ph type="subTitle" idx="1"/>
          </p:nvPr>
        </p:nvSpPr>
        <p:spPr>
          <a:xfrm>
            <a:off x="214282" y="1857364"/>
            <a:ext cx="7558118" cy="3000396"/>
          </a:xfrm>
        </p:spPr>
        <p:txBody>
          <a:bodyPr>
            <a:noAutofit/>
          </a:bodyPr>
          <a:lstStyle/>
          <a:p>
            <a:pPr algn="r"/>
            <a:r>
              <a:rPr lang="ar-SA" sz="4000" b="1" dirty="0" smtClean="0">
                <a:solidFill>
                  <a:schemeClr val="accent4">
                    <a:lumMod val="50000"/>
                  </a:schemeClr>
                </a:solidFill>
              </a:rPr>
              <a:t>بدران، محمد 1986: الإدارة المحلية : دراسات في المفاهيم العلمية وحالات دراسية: القاهرة . دار النهضة العربية</a:t>
            </a:r>
            <a:endParaRPr lang="en-US" sz="4000" b="1" dirty="0" smtClean="0">
              <a:solidFill>
                <a:schemeClr val="accent4">
                  <a:lumMod val="50000"/>
                </a:schemeClr>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357166"/>
            <a:ext cx="8286808" cy="6143668"/>
          </a:xfrm>
        </p:spPr>
        <p:txBody>
          <a:bodyPr>
            <a:normAutofit fontScale="25000" lnSpcReduction="20000"/>
          </a:bodyPr>
          <a:lstStyle/>
          <a:p>
            <a:pPr algn="justLow"/>
            <a:r>
              <a:rPr lang="ar-SA" sz="17600" dirty="0" smtClean="0">
                <a:solidFill>
                  <a:srgbClr val="C00000"/>
                </a:solidFill>
              </a:rPr>
              <a:t>حججهم تتمثل في التالي:</a:t>
            </a:r>
          </a:p>
          <a:p>
            <a:pPr algn="justLow">
              <a:buFont typeface="Wingdings" pitchFamily="2" charset="2"/>
              <a:buChar char="q"/>
            </a:pPr>
            <a:r>
              <a:rPr lang="ar-SA" sz="16000" b="1" dirty="0" smtClean="0">
                <a:solidFill>
                  <a:schemeClr val="accent5">
                    <a:lumMod val="75000"/>
                  </a:schemeClr>
                </a:solidFill>
              </a:rPr>
              <a:t>المجتمع المحلي غير مهيأ بطبيعته لتطبيق نظام الانتخاب.</a:t>
            </a:r>
          </a:p>
          <a:p>
            <a:pPr algn="justLow">
              <a:buFont typeface="Wingdings" pitchFamily="2" charset="2"/>
              <a:buChar char="q"/>
            </a:pPr>
            <a:r>
              <a:rPr lang="ar-SA" sz="16000" b="1" dirty="0" smtClean="0">
                <a:solidFill>
                  <a:schemeClr val="accent5">
                    <a:lumMod val="75000"/>
                  </a:schemeClr>
                </a:solidFill>
              </a:rPr>
              <a:t>أسلوب الانتخاب لا يؤدي عادة إلى اختيار الأكفأ إدارياً.</a:t>
            </a:r>
          </a:p>
          <a:p>
            <a:pPr marL="0" lvl="1" algn="justLow">
              <a:buFont typeface="Wingdings" pitchFamily="2" charset="2"/>
              <a:buChar char="q"/>
            </a:pPr>
            <a:r>
              <a:rPr lang="ar-SA" sz="16000" b="1" dirty="0" smtClean="0">
                <a:solidFill>
                  <a:schemeClr val="accent5">
                    <a:lumMod val="75000"/>
                  </a:schemeClr>
                </a:solidFill>
              </a:rPr>
              <a:t> الانتخاب ليس ضماناً لاستقلال أعضاء المجالس المحلية فقد يتحقق الاستقلال دون الأخذ بأسلوب الانتخاب كما هو الحال في أعضاء المجالس المحلية للمؤسسات العامة والقضاة حيث يتم تعيينهم من قبل الحكومة المركزية. . </a:t>
            </a:r>
            <a:endParaRPr lang="en-US" sz="16000" b="1" dirty="0" smtClean="0">
              <a:solidFill>
                <a:schemeClr val="accent5">
                  <a:lumMod val="75000"/>
                </a:schemeClr>
              </a:solidFill>
            </a:endParaRPr>
          </a:p>
          <a:p>
            <a:pPr lvl="0" algn="justLow"/>
            <a:r>
              <a:rPr lang="ar-SA" sz="14400" b="1" dirty="0" smtClean="0">
                <a:solidFill>
                  <a:schemeClr val="accent5">
                    <a:lumMod val="75000"/>
                  </a:schemeClr>
                </a:solidFill>
              </a:rPr>
              <a:t>     </a:t>
            </a:r>
            <a:r>
              <a:rPr lang="ar-SA" sz="14400" b="1" dirty="0" smtClean="0">
                <a:solidFill>
                  <a:schemeClr val="accent2">
                    <a:lumMod val="50000"/>
                  </a:schemeClr>
                </a:solidFill>
              </a:rPr>
              <a:t>هذه الحجج بادية الوهن حيث يمكن الرد عليها</a:t>
            </a:r>
            <a:r>
              <a:rPr lang="ar-SA" sz="14400" b="1" dirty="0" smtClean="0">
                <a:solidFill>
                  <a:schemeClr val="accent5">
                    <a:lumMod val="75000"/>
                  </a:schemeClr>
                </a:solidFill>
              </a:rPr>
              <a:t>.</a:t>
            </a:r>
            <a:endParaRPr lang="en-US" sz="14400" b="1" dirty="0" smtClean="0">
              <a:solidFill>
                <a:schemeClr val="accent5">
                  <a:lumMod val="75000"/>
                </a:schemeClr>
              </a:solidFill>
            </a:endParaRPr>
          </a:p>
          <a:p>
            <a:pPr algn="justLow"/>
            <a:endParaRPr lang="en-US" sz="16000" b="1" dirty="0" smtClean="0">
              <a:solidFill>
                <a:schemeClr val="accent2">
                  <a:lumMod val="60000"/>
                  <a:lumOff val="40000"/>
                </a:schemeClr>
              </a:solidFill>
            </a:endParaRPr>
          </a:p>
          <a:p>
            <a:pPr algn="justLow"/>
            <a:endParaRPr lang="en-US" sz="17600" b="1" dirty="0" smtClean="0"/>
          </a:p>
          <a:p>
            <a:pPr lvl="1" algn="justLow"/>
            <a:endParaRPr lang="en-US" sz="14400" dirty="0" smtClean="0"/>
          </a:p>
          <a:p>
            <a:pPr lvl="0" algn="justLow"/>
            <a:r>
              <a:rPr lang="ar-SA" sz="16000" dirty="0" smtClean="0"/>
              <a:t> </a:t>
            </a:r>
            <a:endParaRPr lang="en-US" sz="16000" dirty="0" smtClean="0"/>
          </a:p>
          <a:p>
            <a:pPr algn="justLow"/>
            <a:endParaRPr lang="en-US" sz="17600" b="1"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500042"/>
            <a:ext cx="8286808" cy="6000792"/>
          </a:xfrm>
        </p:spPr>
        <p:txBody>
          <a:bodyPr>
            <a:normAutofit fontScale="25000" lnSpcReduction="20000"/>
          </a:bodyPr>
          <a:lstStyle/>
          <a:p>
            <a:pPr lvl="0" algn="justLow">
              <a:buFont typeface="Courier New" pitchFamily="49" charset="0"/>
              <a:buChar char="o"/>
            </a:pPr>
            <a:r>
              <a:rPr lang="ar-SA" sz="16000" b="1" dirty="0" smtClean="0">
                <a:solidFill>
                  <a:schemeClr val="accent5">
                    <a:lumMod val="75000"/>
                  </a:schemeClr>
                </a:solidFill>
              </a:rPr>
              <a:t>المستوى التعليمي ليس مقياساً لوعيهم السياسي أو إحساسهم بقضاياهم السياسية أو المشكلات التي تواجههم.</a:t>
            </a:r>
          </a:p>
          <a:p>
            <a:pPr lvl="0" algn="justLow"/>
            <a:endParaRPr lang="ar-SA" sz="16000" b="1" dirty="0" smtClean="0">
              <a:solidFill>
                <a:schemeClr val="accent5">
                  <a:lumMod val="75000"/>
                </a:schemeClr>
              </a:solidFill>
            </a:endParaRPr>
          </a:p>
          <a:p>
            <a:pPr algn="justLow">
              <a:buFont typeface="Courier New" pitchFamily="49" charset="0"/>
              <a:buChar char="o"/>
            </a:pPr>
            <a:r>
              <a:rPr lang="ar-SA" sz="16000" b="1" dirty="0" smtClean="0">
                <a:solidFill>
                  <a:schemeClr val="accent5">
                    <a:lumMod val="75000"/>
                  </a:schemeClr>
                </a:solidFill>
              </a:rPr>
              <a:t>أن سيادة العشائرية أو القبلية ليست سبباً للتقليل من شأن الانتخاب فهذا هو الواقع ويجب أن يعمل النظام السياسي طبقاً لهذا الواقع.</a:t>
            </a:r>
          </a:p>
          <a:p>
            <a:pPr algn="justLow"/>
            <a:endParaRPr lang="ar-SA" sz="16000" b="1" dirty="0" smtClean="0">
              <a:solidFill>
                <a:schemeClr val="accent5">
                  <a:lumMod val="75000"/>
                </a:schemeClr>
              </a:solidFill>
            </a:endParaRPr>
          </a:p>
          <a:p>
            <a:pPr algn="justLow">
              <a:buFont typeface="Courier New" pitchFamily="49" charset="0"/>
              <a:buChar char="o"/>
            </a:pPr>
            <a:r>
              <a:rPr lang="ar-SA" sz="16000" dirty="0" smtClean="0">
                <a:solidFill>
                  <a:schemeClr val="accent5">
                    <a:lumMod val="75000"/>
                  </a:schemeClr>
                </a:solidFill>
              </a:rPr>
              <a:t> </a:t>
            </a:r>
            <a:r>
              <a:rPr lang="ar-SA" sz="16000" b="1" dirty="0" smtClean="0">
                <a:solidFill>
                  <a:schemeClr val="accent5">
                    <a:lumMod val="75000"/>
                  </a:schemeClr>
                </a:solidFill>
              </a:rPr>
              <a:t>القول بأن اختيار أعضاء المجالس المحلية بالانتخاب سوف يحرم المجالس المحلية من ذوي الكفاءات قول مبالغ فيه.</a:t>
            </a:r>
            <a:endParaRPr lang="en-US" sz="16000" b="1" dirty="0" smtClean="0">
              <a:solidFill>
                <a:schemeClr val="accent5">
                  <a:lumMod val="75000"/>
                </a:schemeClr>
              </a:solidFill>
            </a:endParaRPr>
          </a:p>
          <a:p>
            <a:pPr algn="justLow"/>
            <a:endParaRPr lang="en-US" sz="16000" dirty="0" smtClean="0"/>
          </a:p>
          <a:p>
            <a:pPr lvl="0" algn="justLow"/>
            <a:endParaRPr lang="en-US" sz="16000" dirty="0" smtClean="0"/>
          </a:p>
          <a:p>
            <a:pPr algn="justLow"/>
            <a:endParaRPr lang="en-US" sz="17600" b="1" dirty="0" smtClean="0"/>
          </a:p>
          <a:p>
            <a:pPr lvl="1" algn="justLow"/>
            <a:endParaRPr lang="en-US" sz="14400" dirty="0" smtClean="0"/>
          </a:p>
          <a:p>
            <a:pPr lvl="0" algn="justLow"/>
            <a:r>
              <a:rPr lang="ar-SA" sz="16000" dirty="0" smtClean="0"/>
              <a:t> </a:t>
            </a:r>
            <a:endParaRPr lang="en-US" sz="16000" dirty="0" smtClean="0"/>
          </a:p>
          <a:p>
            <a:pPr algn="justLow"/>
            <a:endParaRPr lang="en-US" sz="17600" b="1"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1571612"/>
            <a:ext cx="8286808" cy="3929090"/>
          </a:xfrm>
        </p:spPr>
        <p:txBody>
          <a:bodyPr>
            <a:normAutofit fontScale="25000" lnSpcReduction="20000"/>
          </a:bodyPr>
          <a:lstStyle/>
          <a:p>
            <a:pPr lvl="0" algn="justLow">
              <a:buFont typeface="Courier New" pitchFamily="49" charset="0"/>
              <a:buChar char="o"/>
            </a:pPr>
            <a:r>
              <a:rPr lang="ar-SA" sz="17600" b="1" dirty="0" smtClean="0">
                <a:solidFill>
                  <a:schemeClr val="accent5">
                    <a:lumMod val="75000"/>
                  </a:schemeClr>
                </a:solidFill>
              </a:rPr>
              <a:t> أن القول بإمكانية تحقيق الاستقلال الإداري في الطرق وأساليب أخرى كما هو الشأن في القضاة ، وأعضاء مجالس إدارة المؤسسات العامة فهو قياس مع الفارق فهي ليست مجالس فنية أو إدارية بل هي مجالس سياسية وإدارية معاً والعضو لا يفصل بين نزاعات بل يعبر عن مصلحة محلية. </a:t>
            </a:r>
            <a:endParaRPr lang="en-US" sz="17600" b="1" dirty="0" smtClean="0">
              <a:solidFill>
                <a:schemeClr val="accent5">
                  <a:lumMod val="75000"/>
                </a:schemeClr>
              </a:solidFill>
            </a:endParaRPr>
          </a:p>
          <a:p>
            <a:pPr algn="justLow"/>
            <a:endParaRPr lang="en-US" sz="16000" dirty="0" smtClean="0"/>
          </a:p>
          <a:p>
            <a:pPr lvl="0" algn="justLow"/>
            <a:endParaRPr lang="en-US" sz="16000" dirty="0" smtClean="0"/>
          </a:p>
          <a:p>
            <a:pPr algn="justLow"/>
            <a:endParaRPr lang="en-US" sz="17600" b="1" dirty="0" smtClean="0"/>
          </a:p>
          <a:p>
            <a:pPr lvl="1" algn="justLow"/>
            <a:endParaRPr lang="en-US" sz="14400" dirty="0" smtClean="0"/>
          </a:p>
          <a:p>
            <a:pPr lvl="0" algn="justLow"/>
            <a:r>
              <a:rPr lang="ar-SA" sz="16000" dirty="0" smtClean="0"/>
              <a:t> </a:t>
            </a:r>
            <a:endParaRPr lang="en-US" sz="16000" dirty="0" smtClean="0"/>
          </a:p>
          <a:p>
            <a:pPr algn="justLow"/>
            <a:endParaRPr lang="en-US" sz="17600" b="1"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357166"/>
            <a:ext cx="8286808" cy="6072230"/>
          </a:xfrm>
        </p:spPr>
        <p:txBody>
          <a:bodyPr>
            <a:normAutofit fontScale="25000" lnSpcReduction="20000"/>
          </a:bodyPr>
          <a:lstStyle/>
          <a:p>
            <a:pPr marL="1371600" indent="-1371600" algn="justLow"/>
            <a:r>
              <a:rPr lang="ar-SA" sz="17600" b="1" u="sng" dirty="0" smtClean="0">
                <a:solidFill>
                  <a:schemeClr val="accent3">
                    <a:lumMod val="75000"/>
                  </a:schemeClr>
                </a:solidFill>
              </a:rPr>
              <a:t>4- الرقابة من الحكومة المركزية: :</a:t>
            </a:r>
          </a:p>
          <a:p>
            <a:pPr marL="1371600" indent="-1371600" algn="justLow"/>
            <a:r>
              <a:rPr lang="ar-SA" sz="17600" dirty="0" smtClean="0"/>
              <a:t>        </a:t>
            </a:r>
            <a:r>
              <a:rPr lang="ar-SA" sz="16000" b="1" dirty="0" smtClean="0">
                <a:solidFill>
                  <a:schemeClr val="accent5">
                    <a:lumMod val="75000"/>
                  </a:schemeClr>
                </a:solidFill>
              </a:rPr>
              <a:t>- استقلال الوحدات المحلية لا يعني انحلالها من رقابة الحكومة المركزية حيث تظل الحكومة المركزية هي الشخص المعنوي الرئيسي صاحب السيطرة العليا في نطاق الإقليم الوطني كله. </a:t>
            </a:r>
          </a:p>
          <a:p>
            <a:pPr marL="1371600" indent="-1371600" algn="justLow"/>
            <a:r>
              <a:rPr lang="ar-SA" sz="17600" b="1" dirty="0" smtClean="0">
                <a:solidFill>
                  <a:schemeClr val="accent5">
                    <a:lumMod val="75000"/>
                  </a:schemeClr>
                </a:solidFill>
              </a:rPr>
              <a:t>       </a:t>
            </a:r>
            <a:r>
              <a:rPr lang="ar-SA" sz="16000" b="1" dirty="0" smtClean="0">
                <a:solidFill>
                  <a:schemeClr val="accent5">
                    <a:lumMod val="75000"/>
                  </a:schemeClr>
                </a:solidFill>
              </a:rPr>
              <a:t>- لابد وأن تعمل في إطار السياسة العامة للدولة وطبقاً لقوانينها. </a:t>
            </a:r>
          </a:p>
          <a:p>
            <a:pPr marL="1371600" indent="-1371600" algn="justLow"/>
            <a:endParaRPr lang="ar-SA" sz="7200" dirty="0" smtClean="0">
              <a:solidFill>
                <a:schemeClr val="accent5">
                  <a:lumMod val="75000"/>
                </a:schemeClr>
              </a:solidFill>
            </a:endParaRPr>
          </a:p>
          <a:p>
            <a:pPr marL="1371600" lvl="0" indent="-1371600" algn="justLow"/>
            <a:r>
              <a:rPr lang="ar-SA" sz="16000" dirty="0" smtClean="0">
                <a:solidFill>
                  <a:schemeClr val="accent5">
                    <a:lumMod val="75000"/>
                  </a:schemeClr>
                </a:solidFill>
              </a:rPr>
              <a:t>        </a:t>
            </a:r>
            <a:r>
              <a:rPr lang="ar-SA" sz="16000" b="1" dirty="0" smtClean="0">
                <a:solidFill>
                  <a:schemeClr val="accent5">
                    <a:lumMod val="75000"/>
                  </a:schemeClr>
                </a:solidFill>
              </a:rPr>
              <a:t>- القول بغير هذا يعرض وحدة الدولة ونسيجها السياسي للخطر. </a:t>
            </a:r>
            <a:endParaRPr lang="en-US" sz="16000" b="1" dirty="0" smtClean="0">
              <a:solidFill>
                <a:schemeClr val="accent5">
                  <a:lumMod val="75000"/>
                </a:schemeClr>
              </a:solidFill>
            </a:endParaRPr>
          </a:p>
          <a:p>
            <a:pPr marL="1371600" indent="-1371600" algn="justLow"/>
            <a:endParaRPr lang="en-US" sz="160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357166"/>
            <a:ext cx="8286808" cy="6072230"/>
          </a:xfrm>
        </p:spPr>
        <p:txBody>
          <a:bodyPr>
            <a:normAutofit fontScale="25000" lnSpcReduction="20000"/>
          </a:bodyPr>
          <a:lstStyle/>
          <a:p>
            <a:pPr marL="1371600" lvl="0" indent="-1371600" algn="justLow"/>
            <a:r>
              <a:rPr lang="ar-SA" sz="17600" dirty="0" smtClean="0">
                <a:solidFill>
                  <a:srgbClr val="C00000"/>
                </a:solidFill>
              </a:rPr>
              <a:t>تتمثل الرقابة المركزية في ثلاث أشكال:</a:t>
            </a:r>
          </a:p>
          <a:p>
            <a:pPr marL="1371600" lvl="0" indent="-1371600" algn="justLow"/>
            <a:endParaRPr lang="ar-SA" sz="11200" dirty="0" smtClean="0">
              <a:solidFill>
                <a:srgbClr val="FF0000"/>
              </a:solidFill>
              <a:cs typeface="PT Bold Stars" pitchFamily="2" charset="-78"/>
            </a:endParaRPr>
          </a:p>
          <a:p>
            <a:pPr marL="1371600" indent="-1371600" algn="just"/>
            <a:r>
              <a:rPr lang="ar-SA" sz="16000" b="1" dirty="0" smtClean="0">
                <a:solidFill>
                  <a:schemeClr val="accent5">
                    <a:lumMod val="75000"/>
                  </a:schemeClr>
                </a:solidFill>
              </a:rPr>
              <a:t>1- الرقابة على المجلس في مجموعه ( على ذات الهيئة) </a:t>
            </a:r>
          </a:p>
          <a:p>
            <a:pPr marL="1371600" indent="-1371600" algn="just"/>
            <a:r>
              <a:rPr lang="ar-SA" sz="16000" b="1" dirty="0" smtClean="0">
                <a:solidFill>
                  <a:schemeClr val="accent3">
                    <a:lumMod val="50000"/>
                  </a:schemeClr>
                </a:solidFill>
              </a:rPr>
              <a:t>- حق إيقاف المجلس أو حله</a:t>
            </a:r>
          </a:p>
          <a:p>
            <a:pPr marL="1371600" lvl="1" indent="-1371600" algn="just"/>
            <a:r>
              <a:rPr lang="ar-SA" sz="16000" b="1" dirty="0" smtClean="0">
                <a:solidFill>
                  <a:schemeClr val="accent3">
                    <a:lumMod val="50000"/>
                  </a:schemeClr>
                </a:solidFill>
              </a:rPr>
              <a:t>- في بعض الدول يشترط أن يعرض إيقاف أو الحل على البرلمان</a:t>
            </a:r>
            <a:endParaRPr lang="en-US" sz="16000" b="1" dirty="0" smtClean="0">
              <a:solidFill>
                <a:schemeClr val="accent3">
                  <a:lumMod val="50000"/>
                </a:schemeClr>
              </a:solidFill>
            </a:endParaRPr>
          </a:p>
          <a:p>
            <a:pPr marL="1371600" lvl="1" indent="-1371600" algn="just"/>
            <a:r>
              <a:rPr lang="ar-SA" sz="16000" b="1" dirty="0" smtClean="0">
                <a:solidFill>
                  <a:schemeClr val="accent3">
                    <a:lumMod val="50000"/>
                  </a:schemeClr>
                </a:solidFill>
              </a:rPr>
              <a:t>- في بعض الدول لا يجوز حل المجلس المنتخب أو تعيين أو عزل أعضائه مهما كانت الظروف إلا بعد اللجوء إلى القضاء.</a:t>
            </a:r>
            <a:endParaRPr lang="en-US" sz="17600" b="1" dirty="0" smtClean="0">
              <a:solidFill>
                <a:schemeClr val="accent3">
                  <a:lumMod val="50000"/>
                </a:schemeClr>
              </a:solidFill>
            </a:endParaRPr>
          </a:p>
          <a:p>
            <a:pPr marL="1371600" indent="-1371600" algn="justLow"/>
            <a:endParaRPr lang="en-US" sz="160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285728"/>
            <a:ext cx="8286808" cy="6143668"/>
          </a:xfrm>
        </p:spPr>
        <p:txBody>
          <a:bodyPr>
            <a:normAutofit fontScale="25000" lnSpcReduction="20000"/>
          </a:bodyPr>
          <a:lstStyle/>
          <a:p>
            <a:pPr lvl="0" algn="justLow"/>
            <a:r>
              <a:rPr lang="ar-SA" sz="16000" b="1" dirty="0" smtClean="0">
                <a:solidFill>
                  <a:schemeClr val="accent5">
                    <a:lumMod val="75000"/>
                  </a:schemeClr>
                </a:solidFill>
              </a:rPr>
              <a:t>2- الرقابة على أعضاء المجلس ككل:</a:t>
            </a:r>
          </a:p>
          <a:p>
            <a:pPr lvl="0" algn="justLow"/>
            <a:endParaRPr lang="ar-SA" sz="16000" b="1" dirty="0" smtClean="0">
              <a:solidFill>
                <a:schemeClr val="accent5">
                  <a:lumMod val="75000"/>
                </a:schemeClr>
              </a:solidFill>
            </a:endParaRPr>
          </a:p>
          <a:p>
            <a:pPr lvl="1" algn="justLow">
              <a:buFont typeface="Wingdings" pitchFamily="2" charset="2"/>
              <a:buChar char="q"/>
            </a:pPr>
            <a:r>
              <a:rPr lang="ar-SA" sz="16000" b="1" dirty="0" smtClean="0">
                <a:solidFill>
                  <a:schemeClr val="accent3">
                    <a:lumMod val="50000"/>
                  </a:schemeClr>
                </a:solidFill>
              </a:rPr>
              <a:t> حق التعيين.</a:t>
            </a:r>
          </a:p>
          <a:p>
            <a:pPr lvl="1" algn="justLow">
              <a:buFont typeface="Wingdings" pitchFamily="2" charset="2"/>
              <a:buChar char="q"/>
            </a:pPr>
            <a:r>
              <a:rPr lang="ar-SA" sz="16000" b="1" dirty="0" smtClean="0">
                <a:solidFill>
                  <a:schemeClr val="accent3">
                    <a:lumMod val="50000"/>
                  </a:schemeClr>
                </a:solidFill>
              </a:rPr>
              <a:t>في بعض الدول يشترط أن يكون </a:t>
            </a:r>
            <a:r>
              <a:rPr lang="ar-SA" sz="16000" b="1" smtClean="0">
                <a:solidFill>
                  <a:schemeClr val="accent3">
                    <a:lumMod val="50000"/>
                  </a:schemeClr>
                </a:solidFill>
              </a:rPr>
              <a:t>العضو المعين </a:t>
            </a:r>
            <a:r>
              <a:rPr lang="ar-SA" sz="16000" b="1" dirty="0" smtClean="0">
                <a:solidFill>
                  <a:schemeClr val="accent3">
                    <a:lumMod val="50000"/>
                  </a:schemeClr>
                </a:solidFill>
              </a:rPr>
              <a:t>رئيس المجلس .</a:t>
            </a:r>
          </a:p>
          <a:p>
            <a:pPr lvl="1" algn="justLow"/>
            <a:endParaRPr lang="ar-SA" sz="16000" b="1" dirty="0" smtClean="0">
              <a:solidFill>
                <a:schemeClr val="bg2">
                  <a:lumMod val="10000"/>
                </a:schemeClr>
              </a:solidFill>
            </a:endParaRPr>
          </a:p>
          <a:p>
            <a:pPr lvl="1" algn="justLow"/>
            <a:r>
              <a:rPr lang="ar-SA" sz="16000" b="1" dirty="0" smtClean="0">
                <a:solidFill>
                  <a:schemeClr val="accent5">
                    <a:lumMod val="75000"/>
                  </a:schemeClr>
                </a:solidFill>
              </a:rPr>
              <a:t>3- مجموعة الاختصاص التي تمارسها  بصدد أعمال المجالس (الإذن قبل الإجراء والتصديق بعده – الإيقاف – الإلغاء)</a:t>
            </a:r>
          </a:p>
          <a:p>
            <a:pPr lvl="1" algn="justLow"/>
            <a:endParaRPr lang="en-US" sz="16000" b="1" dirty="0" smtClean="0">
              <a:solidFill>
                <a:schemeClr val="bg2">
                  <a:lumMod val="10000"/>
                </a:schemeClr>
              </a:solidFill>
            </a:endParaRPr>
          </a:p>
          <a:p>
            <a:pPr lvl="1" algn="justLow">
              <a:buFont typeface="Wingdings" pitchFamily="2" charset="2"/>
              <a:buChar char="q"/>
            </a:pPr>
            <a:endParaRPr lang="en-US" sz="16000" dirty="0" smtClean="0"/>
          </a:p>
          <a:p>
            <a:pPr lvl="1" algn="justLow">
              <a:buFont typeface="Wingdings" pitchFamily="2" charset="2"/>
              <a:buChar char="q"/>
            </a:pPr>
            <a:endParaRPr lang="ar-SA" sz="176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642918"/>
            <a:ext cx="8286808" cy="5786478"/>
          </a:xfrm>
        </p:spPr>
        <p:txBody>
          <a:bodyPr>
            <a:normAutofit fontScale="25000" lnSpcReduction="20000"/>
          </a:bodyPr>
          <a:lstStyle/>
          <a:p>
            <a:pPr lvl="1" algn="justLow"/>
            <a:r>
              <a:rPr lang="ar-SA" sz="16000" b="1" dirty="0" smtClean="0">
                <a:solidFill>
                  <a:srgbClr val="C00000"/>
                </a:solidFill>
              </a:rPr>
              <a:t>وتجيز بعض التشريعات </a:t>
            </a:r>
          </a:p>
          <a:p>
            <a:pPr lvl="1" algn="justLow">
              <a:buFont typeface="Courier New" pitchFamily="49" charset="0"/>
              <a:buChar char="o"/>
            </a:pPr>
            <a:endParaRPr lang="ar-SA" sz="16000" b="1" dirty="0" smtClean="0">
              <a:solidFill>
                <a:schemeClr val="accent5">
                  <a:lumMod val="75000"/>
                </a:schemeClr>
              </a:solidFill>
            </a:endParaRPr>
          </a:p>
          <a:p>
            <a:pPr lvl="1" algn="justLow">
              <a:buFont typeface="Courier New" pitchFamily="49" charset="0"/>
              <a:buChar char="o"/>
            </a:pPr>
            <a:r>
              <a:rPr lang="ar-SA" sz="16000" b="1" dirty="0" smtClean="0">
                <a:solidFill>
                  <a:schemeClr val="accent5">
                    <a:lumMod val="75000"/>
                  </a:schemeClr>
                </a:solidFill>
              </a:rPr>
              <a:t>الحلول محلها عند امتناعها عن أداء واجباتها أو الأهلي الشديد (حق استثنائي لا يجوز التوسع فيه) .</a:t>
            </a:r>
          </a:p>
          <a:p>
            <a:pPr lvl="1" algn="justLow">
              <a:buFont typeface="Courier New" pitchFamily="49" charset="0"/>
              <a:buChar char="o"/>
            </a:pPr>
            <a:r>
              <a:rPr lang="ar-SA" sz="16000" b="1" dirty="0" smtClean="0">
                <a:solidFill>
                  <a:schemeClr val="accent5">
                    <a:lumMod val="75000"/>
                  </a:schemeClr>
                </a:solidFill>
              </a:rPr>
              <a:t> جعل سلطة تنفيذ الأعمال بيد الحكومة المركزية .</a:t>
            </a:r>
          </a:p>
          <a:p>
            <a:pPr lvl="1" algn="justLow"/>
            <a:endParaRPr lang="ar-SA" sz="16000" dirty="0" smtClean="0"/>
          </a:p>
          <a:p>
            <a:pPr lvl="1" algn="justLow"/>
            <a:endParaRPr lang="ar-SA" sz="176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85728"/>
            <a:ext cx="8258204" cy="1071570"/>
          </a:xfrm>
        </p:spPr>
        <p:txBody>
          <a:bodyPr>
            <a:normAutofit/>
          </a:bodyPr>
          <a:lstStyle/>
          <a:p>
            <a:r>
              <a:rPr lang="ar-SA" sz="6000" dirty="0" smtClean="0"/>
              <a:t>حدود الالتزام بالرقابة</a:t>
            </a:r>
            <a:endParaRPr lang="ar-SA" sz="6000" dirty="0"/>
          </a:p>
        </p:txBody>
      </p:sp>
      <p:sp>
        <p:nvSpPr>
          <p:cNvPr id="3" name="عنصر نائب للمحتوى 2"/>
          <p:cNvSpPr>
            <a:spLocks noGrp="1"/>
          </p:cNvSpPr>
          <p:nvPr>
            <p:ph idx="1"/>
          </p:nvPr>
        </p:nvSpPr>
        <p:spPr/>
        <p:txBody>
          <a:bodyPr>
            <a:normAutofit fontScale="25000" lnSpcReduction="20000"/>
          </a:bodyPr>
          <a:lstStyle/>
          <a:p>
            <a:pPr algn="justLow"/>
            <a:r>
              <a:rPr lang="ar-SA" sz="17600" u="sng" dirty="0" smtClean="0">
                <a:solidFill>
                  <a:schemeClr val="accent6">
                    <a:lumMod val="75000"/>
                  </a:schemeClr>
                </a:solidFill>
              </a:rPr>
              <a:t>للرقابة حدود يجب الالتزام </a:t>
            </a:r>
            <a:r>
              <a:rPr lang="ar-SA" sz="17600" u="sng" dirty="0" err="1" smtClean="0">
                <a:solidFill>
                  <a:schemeClr val="accent6">
                    <a:lumMod val="75000"/>
                  </a:schemeClr>
                </a:solidFill>
              </a:rPr>
              <a:t>بها</a:t>
            </a:r>
            <a:r>
              <a:rPr lang="ar-SA" sz="17600" u="sng" dirty="0" smtClean="0">
                <a:solidFill>
                  <a:schemeClr val="accent6">
                    <a:lumMod val="75000"/>
                  </a:schemeClr>
                </a:solidFill>
              </a:rPr>
              <a:t> .</a:t>
            </a:r>
          </a:p>
          <a:p>
            <a:pPr algn="justLow"/>
            <a:endParaRPr lang="ar-SA" sz="9600" u="sng" dirty="0" smtClean="0">
              <a:solidFill>
                <a:schemeClr val="accent6">
                  <a:lumMod val="75000"/>
                </a:schemeClr>
              </a:solidFill>
              <a:cs typeface="PT Bold Stars" pitchFamily="2" charset="-78"/>
            </a:endParaRPr>
          </a:p>
          <a:p>
            <a:pPr lvl="1" algn="justLow"/>
            <a:r>
              <a:rPr lang="ar-SA" sz="14400" dirty="0" smtClean="0">
                <a:solidFill>
                  <a:srgbClr val="C00000"/>
                </a:solidFill>
              </a:rPr>
              <a:t> </a:t>
            </a:r>
            <a:r>
              <a:rPr lang="ar-SA" sz="14400" b="1" dirty="0" smtClean="0">
                <a:solidFill>
                  <a:srgbClr val="C00000"/>
                </a:solidFill>
              </a:rPr>
              <a:t> بقاء مسؤولية اتخاذ القرار على المستوى المحلي  </a:t>
            </a:r>
          </a:p>
          <a:p>
            <a:pPr lvl="1" algn="justLow"/>
            <a:r>
              <a:rPr lang="ar-SA" sz="14400" b="1" dirty="0" smtClean="0">
                <a:solidFill>
                  <a:srgbClr val="C00000"/>
                </a:solidFill>
              </a:rPr>
              <a:t> محدود بموجب نصوص قانونية.</a:t>
            </a:r>
          </a:p>
          <a:p>
            <a:pPr lvl="1" algn="justLow"/>
            <a:r>
              <a:rPr lang="ar-SA" sz="16000" b="1" dirty="0" smtClean="0">
                <a:solidFill>
                  <a:srgbClr val="C00000"/>
                </a:solidFill>
              </a:rPr>
              <a:t>لا يجوز تعديل القرار فإما أن تفعل القرار كله أو تلغيه.</a:t>
            </a:r>
            <a:endParaRPr lang="ar-SA" sz="12800" dirty="0" smtClean="0">
              <a:solidFill>
                <a:srgbClr val="C00000"/>
              </a:solidFill>
            </a:endParaRPr>
          </a:p>
          <a:p>
            <a:pPr lvl="1" algn="justLow"/>
            <a:endParaRPr lang="en-US" sz="16000" b="1" dirty="0" smtClean="0">
              <a:solidFill>
                <a:schemeClr val="tx2">
                  <a:lumMod val="40000"/>
                  <a:lumOff val="60000"/>
                </a:schemeClr>
              </a:solidFill>
            </a:endParaRPr>
          </a:p>
          <a:p>
            <a:endParaRPr lang="ar-SA"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28605"/>
            <a:ext cx="7772400" cy="1500198"/>
          </a:xfrm>
        </p:spPr>
        <p:txBody>
          <a:bodyPr>
            <a:normAutofit/>
          </a:bodyPr>
          <a:lstStyle/>
          <a:p>
            <a:r>
              <a:rPr lang="ar-SA" sz="4000" b="1" dirty="0" err="1" smtClean="0">
                <a:solidFill>
                  <a:srgbClr val="C00000"/>
                </a:solidFill>
                <a:cs typeface="+mn-cs"/>
              </a:rPr>
              <a:t>أيكولوجية</a:t>
            </a:r>
            <a:r>
              <a:rPr lang="ar-SA" sz="4000" b="1" dirty="0" smtClean="0">
                <a:solidFill>
                  <a:srgbClr val="C00000"/>
                </a:solidFill>
                <a:cs typeface="+mn-cs"/>
              </a:rPr>
              <a:t> الإدارة المحلية</a:t>
            </a:r>
            <a:endParaRPr lang="en-US" sz="4000" b="1" dirty="0">
              <a:solidFill>
                <a:srgbClr val="C00000"/>
              </a:solidFill>
              <a:cs typeface="+mn-cs"/>
            </a:endParaRPr>
          </a:p>
        </p:txBody>
      </p:sp>
      <p:sp>
        <p:nvSpPr>
          <p:cNvPr id="3" name="عنوان فرعي 2"/>
          <p:cNvSpPr>
            <a:spLocks noGrp="1"/>
          </p:cNvSpPr>
          <p:nvPr>
            <p:ph type="subTitle" idx="1"/>
          </p:nvPr>
        </p:nvSpPr>
        <p:spPr>
          <a:xfrm>
            <a:off x="500034" y="2071678"/>
            <a:ext cx="8286808" cy="4357718"/>
          </a:xfrm>
        </p:spPr>
        <p:txBody>
          <a:bodyPr>
            <a:normAutofit fontScale="25000" lnSpcReduction="20000"/>
          </a:bodyPr>
          <a:lstStyle/>
          <a:p>
            <a:pPr algn="justLow"/>
            <a:r>
              <a:rPr lang="ar-SA" sz="17600" dirty="0" smtClean="0">
                <a:solidFill>
                  <a:schemeClr val="tx2">
                    <a:lumMod val="60000"/>
                    <a:lumOff val="40000"/>
                  </a:schemeClr>
                </a:solidFill>
              </a:rPr>
              <a:t>من خصائصها الرئيسية للكائنات الحية والمنظمات الاجتماعية أنها نظم مفتوحة </a:t>
            </a:r>
            <a:r>
              <a:rPr lang="en-US" sz="17600" dirty="0" smtClean="0">
                <a:solidFill>
                  <a:srgbClr val="C00000"/>
                </a:solidFill>
              </a:rPr>
              <a:t>Open system</a:t>
            </a:r>
            <a:r>
              <a:rPr lang="ar-SA" sz="17600" dirty="0" smtClean="0">
                <a:solidFill>
                  <a:srgbClr val="C00000"/>
                </a:solidFill>
              </a:rPr>
              <a:t> </a:t>
            </a:r>
            <a:r>
              <a:rPr lang="ar-SA" sz="17600" dirty="0" smtClean="0">
                <a:solidFill>
                  <a:schemeClr val="tx2">
                    <a:lumMod val="60000"/>
                    <a:lumOff val="40000"/>
                  </a:schemeClr>
                </a:solidFill>
              </a:rPr>
              <a:t>أي أنها تؤثر وتتأثر بالبيئة.</a:t>
            </a:r>
          </a:p>
          <a:p>
            <a:r>
              <a:rPr lang="ar-SA" sz="17600" dirty="0" smtClean="0"/>
              <a:t> </a:t>
            </a:r>
            <a:endParaRPr lang="en-US" sz="14400" dirty="0" smtClean="0"/>
          </a:p>
          <a:p>
            <a:pPr lvl="1" algn="justLow"/>
            <a:endParaRPr lang="ar-SA" sz="16000" dirty="0" smtClean="0"/>
          </a:p>
          <a:p>
            <a:pPr lvl="1" algn="justLow"/>
            <a:endParaRPr lang="ar-SA" sz="176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8"/>
            <a:ext cx="7772400" cy="1500198"/>
          </a:xfrm>
        </p:spPr>
        <p:txBody>
          <a:bodyPr>
            <a:normAutofit/>
          </a:bodyPr>
          <a:lstStyle/>
          <a:p>
            <a:r>
              <a:rPr lang="ar-SA" sz="4000" b="1" dirty="0" smtClean="0">
                <a:solidFill>
                  <a:srgbClr val="C00000"/>
                </a:solidFill>
                <a:cs typeface="+mn-cs"/>
              </a:rPr>
              <a:t>النظم المحلية كنظام مفتوح</a:t>
            </a:r>
            <a:endParaRPr lang="en-US" sz="4000" b="1" dirty="0">
              <a:solidFill>
                <a:srgbClr val="C00000"/>
              </a:solidFill>
              <a:cs typeface="+mn-cs"/>
            </a:endParaRPr>
          </a:p>
        </p:txBody>
      </p:sp>
      <p:sp>
        <p:nvSpPr>
          <p:cNvPr id="3" name="عنوان فرعي 2"/>
          <p:cNvSpPr>
            <a:spLocks noGrp="1"/>
          </p:cNvSpPr>
          <p:nvPr>
            <p:ph type="subTitle" idx="1"/>
          </p:nvPr>
        </p:nvSpPr>
        <p:spPr>
          <a:xfrm>
            <a:off x="500034" y="1857364"/>
            <a:ext cx="8286808" cy="4357718"/>
          </a:xfrm>
        </p:spPr>
        <p:txBody>
          <a:bodyPr>
            <a:normAutofit fontScale="25000" lnSpcReduction="20000"/>
          </a:bodyPr>
          <a:lstStyle/>
          <a:p>
            <a:pPr algn="justLow"/>
            <a:r>
              <a:rPr lang="ar-SA" sz="14400" b="1" u="sng" dirty="0" smtClean="0">
                <a:solidFill>
                  <a:srgbClr val="00B050"/>
                </a:solidFill>
                <a:latin typeface="+mj-lt"/>
                <a:ea typeface="+mj-ea"/>
                <a:cs typeface="+mj-cs"/>
              </a:rPr>
              <a:t>تعريف النظام: </a:t>
            </a:r>
            <a:endParaRPr lang="en-US" sz="14400" b="1" u="sng" dirty="0" smtClean="0">
              <a:solidFill>
                <a:srgbClr val="00B050"/>
              </a:solidFill>
              <a:latin typeface="+mj-lt"/>
              <a:ea typeface="+mj-ea"/>
              <a:cs typeface="+mj-cs"/>
            </a:endParaRPr>
          </a:p>
          <a:p>
            <a:pPr lvl="1" algn="justLow"/>
            <a:r>
              <a:rPr lang="ar-SA" sz="19200" b="1" dirty="0" smtClean="0">
                <a:solidFill>
                  <a:schemeClr val="tx2">
                    <a:lumMod val="60000"/>
                    <a:lumOff val="40000"/>
                  </a:schemeClr>
                </a:solidFill>
              </a:rPr>
              <a:t>مجموعة من الأجزاء المترابطة والمتشابكة والمؤثرة في بعضها البعض أمثلة:</a:t>
            </a:r>
          </a:p>
          <a:p>
            <a:pPr lvl="1" algn="justLow"/>
            <a:r>
              <a:rPr lang="ar-SA" sz="19200" dirty="0" smtClean="0"/>
              <a:t> </a:t>
            </a:r>
            <a:r>
              <a:rPr lang="ar-SA" sz="19200" b="1" dirty="0" smtClean="0">
                <a:solidFill>
                  <a:schemeClr val="accent4">
                    <a:lumMod val="75000"/>
                  </a:schemeClr>
                </a:solidFill>
              </a:rPr>
              <a:t> 1- الجسم الإنساني .</a:t>
            </a:r>
          </a:p>
          <a:p>
            <a:pPr lvl="1" algn="justLow"/>
            <a:r>
              <a:rPr lang="ar-SA" sz="19200" dirty="0" smtClean="0"/>
              <a:t> </a:t>
            </a:r>
            <a:r>
              <a:rPr lang="ar-SA" sz="19200" b="1" dirty="0" smtClean="0">
                <a:solidFill>
                  <a:schemeClr val="accent4">
                    <a:lumMod val="75000"/>
                  </a:schemeClr>
                </a:solidFill>
              </a:rPr>
              <a:t> 2- الساعة .</a:t>
            </a:r>
          </a:p>
          <a:p>
            <a:pPr lvl="1" algn="justLow"/>
            <a:endParaRPr lang="en-US" sz="19200" dirty="0" smtClean="0"/>
          </a:p>
          <a:p>
            <a:pPr lvl="1" algn="justLow"/>
            <a:endParaRPr lang="en-US" sz="19200" dirty="0" smtClean="0"/>
          </a:p>
          <a:p>
            <a:pPr lvl="1" algn="justLow"/>
            <a:endParaRPr lang="en-US" sz="14400" dirty="0" smtClean="0"/>
          </a:p>
          <a:p>
            <a:pPr lvl="1" algn="justLow"/>
            <a:endParaRPr lang="ar-SA" sz="16000" dirty="0" smtClean="0"/>
          </a:p>
          <a:p>
            <a:pPr lvl="1" algn="justLow"/>
            <a:endParaRPr lang="ar-SA" sz="176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14357"/>
            <a:ext cx="7772400" cy="1214445"/>
          </a:xfrm>
        </p:spPr>
        <p:txBody>
          <a:bodyPr>
            <a:normAutofit/>
          </a:bodyPr>
          <a:lstStyle/>
          <a:p>
            <a:pPr algn="r"/>
            <a:r>
              <a:rPr lang="ar-SA" sz="4000" dirty="0" smtClean="0">
                <a:solidFill>
                  <a:srgbClr val="C00000"/>
                </a:solidFill>
                <a:cs typeface="+mn-cs"/>
              </a:rPr>
              <a:t>التطور التاريخي لنظم الإدارة المحلية : </a:t>
            </a:r>
            <a:endParaRPr lang="en-US" sz="4000" dirty="0">
              <a:solidFill>
                <a:srgbClr val="C00000"/>
              </a:solidFill>
              <a:cs typeface="+mn-cs"/>
            </a:endParaRPr>
          </a:p>
        </p:txBody>
      </p:sp>
      <p:sp>
        <p:nvSpPr>
          <p:cNvPr id="3" name="عنوان فرعي 2"/>
          <p:cNvSpPr>
            <a:spLocks noGrp="1"/>
          </p:cNvSpPr>
          <p:nvPr>
            <p:ph type="subTitle" idx="1"/>
          </p:nvPr>
        </p:nvSpPr>
        <p:spPr>
          <a:xfrm>
            <a:off x="571472" y="1785926"/>
            <a:ext cx="7500990" cy="3929090"/>
          </a:xfrm>
        </p:spPr>
        <p:txBody>
          <a:bodyPr>
            <a:normAutofit/>
          </a:bodyPr>
          <a:lstStyle/>
          <a:p>
            <a:pPr lvl="0" algn="r"/>
            <a:r>
              <a:rPr lang="ar-SA" dirty="0" smtClean="0">
                <a:solidFill>
                  <a:schemeClr val="tx2">
                    <a:lumMod val="60000"/>
                    <a:lumOff val="40000"/>
                  </a:schemeClr>
                </a:solidFill>
              </a:rPr>
              <a:t>1- </a:t>
            </a:r>
            <a:r>
              <a:rPr lang="ar-SA" b="1" dirty="0" smtClean="0">
                <a:solidFill>
                  <a:schemeClr val="tx2">
                    <a:lumMod val="60000"/>
                    <a:lumOff val="40000"/>
                  </a:schemeClr>
                </a:solidFill>
              </a:rPr>
              <a:t>ينطوي كل تنظيم اجتماعي على وجود سلطة ذات أوامر ونواه ملزمة للأفراد فهي قديمة قدم المجتمعات البشرية.</a:t>
            </a:r>
          </a:p>
          <a:p>
            <a:pPr lvl="0" algn="r"/>
            <a:r>
              <a:rPr lang="ar-SA" sz="2200" b="1" dirty="0" smtClean="0">
                <a:solidFill>
                  <a:schemeClr val="tx2">
                    <a:lumMod val="60000"/>
                    <a:lumOff val="40000"/>
                  </a:schemeClr>
                </a:solidFill>
              </a:rPr>
              <a:t> </a:t>
            </a:r>
            <a:endParaRPr lang="ar-SA" b="1" dirty="0" smtClean="0">
              <a:solidFill>
                <a:schemeClr val="tx2">
                  <a:lumMod val="60000"/>
                  <a:lumOff val="40000"/>
                </a:schemeClr>
              </a:solidFill>
            </a:endParaRPr>
          </a:p>
          <a:p>
            <a:pPr algn="r"/>
            <a:r>
              <a:rPr lang="ar-SA" dirty="0" smtClean="0">
                <a:solidFill>
                  <a:schemeClr val="tx2">
                    <a:lumMod val="60000"/>
                    <a:lumOff val="40000"/>
                  </a:schemeClr>
                </a:solidFill>
              </a:rPr>
              <a:t>2- </a:t>
            </a:r>
            <a:r>
              <a:rPr lang="ar-SA" b="1" dirty="0" smtClean="0">
                <a:solidFill>
                  <a:schemeClr val="tx2">
                    <a:lumMod val="60000"/>
                    <a:lumOff val="40000"/>
                  </a:schemeClr>
                </a:solidFill>
              </a:rPr>
              <a:t>وأشكال هذه السلطة تنوعت مع تنوع الظروف المكان والزمن.</a:t>
            </a:r>
            <a:endParaRPr lang="en-US" b="1" dirty="0" smtClean="0">
              <a:solidFill>
                <a:schemeClr val="tx2">
                  <a:lumMod val="60000"/>
                  <a:lumOff val="40000"/>
                </a:schemeClr>
              </a:solidFill>
            </a:endParaRPr>
          </a:p>
          <a:p>
            <a:pPr lvl="0" algn="r"/>
            <a:r>
              <a:rPr lang="ar-SA" sz="3600" dirty="0" smtClean="0">
                <a:solidFill>
                  <a:schemeClr val="tx2">
                    <a:lumMod val="60000"/>
                    <a:lumOff val="40000"/>
                  </a:schemeClr>
                </a:solidFill>
              </a:rPr>
              <a:t>      </a:t>
            </a:r>
            <a:endParaRPr lang="en-US" sz="3600" dirty="0" smtClean="0">
              <a:solidFill>
                <a:schemeClr val="tx2">
                  <a:lumMod val="60000"/>
                  <a:lumOff val="40000"/>
                </a:schemeClr>
              </a:solidFill>
            </a:endParaRPr>
          </a:p>
          <a:p>
            <a:pPr lvl="0" algn="r"/>
            <a:endParaRPr lang="en-US"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7929618" cy="5715040"/>
          </a:xfrm>
        </p:spPr>
        <p:txBody>
          <a:bodyPr>
            <a:normAutofit fontScale="25000" lnSpcReduction="20000"/>
          </a:bodyPr>
          <a:lstStyle/>
          <a:p>
            <a:pPr lvl="1" algn="justLow"/>
            <a:r>
              <a:rPr lang="ar-SA" sz="21600" b="1" u="sng" dirty="0" smtClean="0">
                <a:solidFill>
                  <a:schemeClr val="accent3">
                    <a:lumMod val="50000"/>
                  </a:schemeClr>
                </a:solidFill>
              </a:rPr>
              <a:t>الوحدات المحلية ما هي إلا نظم :</a:t>
            </a:r>
          </a:p>
          <a:p>
            <a:pPr lvl="1" algn="justLow"/>
            <a:endParaRPr lang="ar-SA" sz="16000" b="1" u="sng" dirty="0" smtClean="0">
              <a:solidFill>
                <a:schemeClr val="accent2">
                  <a:lumMod val="60000"/>
                  <a:lumOff val="40000"/>
                </a:schemeClr>
              </a:solidFill>
            </a:endParaRPr>
          </a:p>
          <a:p>
            <a:pPr lvl="1" algn="justLow"/>
            <a:r>
              <a:rPr lang="ar-SA" sz="24000" b="1" dirty="0" smtClean="0">
                <a:solidFill>
                  <a:schemeClr val="accent3">
                    <a:lumMod val="75000"/>
                  </a:schemeClr>
                </a:solidFill>
              </a:rPr>
              <a:t>      1- النظام المغلق .</a:t>
            </a:r>
          </a:p>
          <a:p>
            <a:pPr lvl="1" algn="justLow"/>
            <a:endParaRPr lang="ar-SA" sz="24000" b="1" dirty="0" smtClean="0">
              <a:solidFill>
                <a:schemeClr val="accent3">
                  <a:lumMod val="75000"/>
                </a:schemeClr>
              </a:solidFill>
            </a:endParaRPr>
          </a:p>
          <a:p>
            <a:pPr lvl="1" algn="justLow"/>
            <a:r>
              <a:rPr lang="ar-SA" sz="24000" dirty="0" smtClean="0"/>
              <a:t>      </a:t>
            </a:r>
            <a:r>
              <a:rPr lang="ar-SA" sz="24000" b="1" dirty="0" smtClean="0">
                <a:solidFill>
                  <a:schemeClr val="accent3">
                    <a:lumMod val="75000"/>
                  </a:schemeClr>
                </a:solidFill>
              </a:rPr>
              <a:t>2- النظام المفتوح .</a:t>
            </a:r>
            <a:endParaRPr lang="en-US" sz="24000" b="1" dirty="0" smtClean="0">
              <a:solidFill>
                <a:schemeClr val="accent3">
                  <a:lumMod val="75000"/>
                </a:schemeClr>
              </a:solidFill>
            </a:endParaRPr>
          </a:p>
          <a:p>
            <a:pPr lvl="1" algn="justLow"/>
            <a:endParaRPr lang="en-US" sz="19200" dirty="0" smtClean="0"/>
          </a:p>
          <a:p>
            <a:pPr lvl="1" algn="justLow"/>
            <a:endParaRPr lang="en-US" sz="14400" dirty="0" smtClean="0"/>
          </a:p>
          <a:p>
            <a:pPr lvl="1" algn="justLow"/>
            <a:endParaRPr lang="ar-SA" sz="16000" dirty="0" smtClean="0"/>
          </a:p>
          <a:p>
            <a:pPr lvl="1" algn="justLow"/>
            <a:endParaRPr lang="ar-SA" sz="176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86808" cy="6000792"/>
          </a:xfrm>
        </p:spPr>
        <p:txBody>
          <a:bodyPr>
            <a:normAutofit fontScale="25000" lnSpcReduction="20000"/>
          </a:bodyPr>
          <a:lstStyle/>
          <a:p>
            <a:pPr lvl="1" algn="justLow"/>
            <a:r>
              <a:rPr lang="ar-SA" sz="19200" b="1" u="sng" dirty="0" smtClean="0">
                <a:solidFill>
                  <a:schemeClr val="tx1">
                    <a:lumMod val="95000"/>
                    <a:lumOff val="5000"/>
                  </a:schemeClr>
                </a:solidFill>
              </a:rPr>
              <a:t>أنو </a:t>
            </a:r>
            <a:r>
              <a:rPr lang="ar-SA" sz="19200" b="1" u="sng" dirty="0" err="1" smtClean="0">
                <a:solidFill>
                  <a:schemeClr val="tx1">
                    <a:lumMod val="95000"/>
                    <a:lumOff val="5000"/>
                  </a:schemeClr>
                </a:solidFill>
              </a:rPr>
              <a:t>اع</a:t>
            </a:r>
            <a:r>
              <a:rPr lang="ar-SA" sz="19200" b="1" u="sng" dirty="0" smtClean="0">
                <a:solidFill>
                  <a:schemeClr val="tx1">
                    <a:lumMod val="95000"/>
                    <a:lumOff val="5000"/>
                  </a:schemeClr>
                </a:solidFill>
              </a:rPr>
              <a:t> النــــــــظم :</a:t>
            </a:r>
          </a:p>
          <a:p>
            <a:pPr lvl="1" algn="justLow"/>
            <a:r>
              <a:rPr lang="ar-SA" sz="19200" b="1" u="sng" dirty="0" smtClean="0">
                <a:solidFill>
                  <a:schemeClr val="tx1">
                    <a:lumMod val="95000"/>
                    <a:lumOff val="5000"/>
                  </a:schemeClr>
                </a:solidFill>
              </a:rPr>
              <a:t> </a:t>
            </a:r>
          </a:p>
          <a:p>
            <a:pPr lvl="1" algn="justLow"/>
            <a:r>
              <a:rPr lang="ar-SA" sz="19200" b="1" u="sng" dirty="0" smtClean="0">
                <a:solidFill>
                  <a:schemeClr val="tx1">
                    <a:lumMod val="95000"/>
                    <a:lumOff val="5000"/>
                  </a:schemeClr>
                </a:solidFill>
              </a:rPr>
              <a:t>1-</a:t>
            </a:r>
            <a:r>
              <a:rPr lang="ar-SA" sz="19200" b="1" u="sng" dirty="0" smtClean="0">
                <a:solidFill>
                  <a:schemeClr val="accent3">
                    <a:lumMod val="75000"/>
                  </a:schemeClr>
                </a:solidFill>
              </a:rPr>
              <a:t> النظام المغلق :</a:t>
            </a:r>
          </a:p>
          <a:p>
            <a:pPr lvl="1" algn="justLow"/>
            <a:r>
              <a:rPr lang="ar-SA" sz="19200" dirty="0" smtClean="0"/>
              <a:t>        </a:t>
            </a:r>
            <a:r>
              <a:rPr lang="ar-SA" sz="19200" b="1" dirty="0" smtClean="0">
                <a:solidFill>
                  <a:schemeClr val="accent1">
                    <a:lumMod val="75000"/>
                  </a:schemeClr>
                </a:solidFill>
              </a:rPr>
              <a:t>الذي يمكن عزله عن البيئة .</a:t>
            </a:r>
          </a:p>
          <a:p>
            <a:pPr lvl="1" algn="justLow"/>
            <a:r>
              <a:rPr lang="ar-SA" sz="19200" b="1" u="sng" dirty="0" smtClean="0">
                <a:solidFill>
                  <a:srgbClr val="FF0000"/>
                </a:solidFill>
                <a:latin typeface="+mj-lt"/>
                <a:ea typeface="+mj-ea"/>
                <a:cs typeface="+mj-cs"/>
              </a:rPr>
              <a:t>من الأمثلة :</a:t>
            </a:r>
          </a:p>
          <a:p>
            <a:pPr lvl="1" algn="justLow">
              <a:buFontTx/>
              <a:buChar char="-"/>
            </a:pPr>
            <a:r>
              <a:rPr lang="ar-SA" sz="19200" b="1" dirty="0" smtClean="0">
                <a:solidFill>
                  <a:schemeClr val="accent2">
                    <a:lumMod val="75000"/>
                  </a:schemeClr>
                </a:solidFill>
              </a:rPr>
              <a:t>الذرة .</a:t>
            </a:r>
            <a:endParaRPr lang="ar-SA" sz="12800" b="1" dirty="0" smtClean="0">
              <a:solidFill>
                <a:schemeClr val="accent2">
                  <a:lumMod val="75000"/>
                </a:schemeClr>
              </a:solidFill>
            </a:endParaRPr>
          </a:p>
          <a:p>
            <a:pPr lvl="1" algn="justLow">
              <a:buFontTx/>
              <a:buChar char="-"/>
            </a:pPr>
            <a:r>
              <a:rPr lang="ar-SA" sz="19200" b="1" dirty="0" smtClean="0">
                <a:solidFill>
                  <a:schemeClr val="accent2">
                    <a:lumMod val="75000"/>
                  </a:schemeClr>
                </a:solidFill>
              </a:rPr>
              <a:t> المجموعة الشمسية .</a:t>
            </a:r>
            <a:endParaRPr lang="ar-SA" sz="14400" b="1" dirty="0" smtClean="0">
              <a:solidFill>
                <a:schemeClr val="accent2">
                  <a:lumMod val="75000"/>
                </a:schemeClr>
              </a:solidFill>
            </a:endParaRPr>
          </a:p>
          <a:p>
            <a:pPr lvl="1" algn="justLow">
              <a:buFontTx/>
              <a:buChar char="-"/>
            </a:pPr>
            <a:r>
              <a:rPr lang="ar-SA" sz="19200" b="1" dirty="0" smtClean="0">
                <a:solidFill>
                  <a:schemeClr val="accent2">
                    <a:lumMod val="75000"/>
                  </a:schemeClr>
                </a:solidFill>
              </a:rPr>
              <a:t> التجارب المعملية .</a:t>
            </a:r>
            <a:endParaRPr lang="en-US" sz="19200" b="1" dirty="0" smtClean="0">
              <a:solidFill>
                <a:schemeClr val="accent2">
                  <a:lumMod val="75000"/>
                </a:schemeClr>
              </a:solidFill>
            </a:endParaRPr>
          </a:p>
          <a:p>
            <a:pPr lvl="1" algn="justLow"/>
            <a:endParaRPr lang="en-US" sz="14400" dirty="0" smtClean="0"/>
          </a:p>
          <a:p>
            <a:pPr lvl="1" algn="justLow"/>
            <a:endParaRPr lang="ar-SA" sz="16000" dirty="0" smtClean="0"/>
          </a:p>
          <a:p>
            <a:pPr lvl="1" algn="justLow"/>
            <a:endParaRPr lang="ar-SA" sz="176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785794"/>
            <a:ext cx="8286808" cy="5643602"/>
          </a:xfrm>
        </p:spPr>
        <p:txBody>
          <a:bodyPr>
            <a:normAutofit fontScale="25000" lnSpcReduction="20000"/>
          </a:bodyPr>
          <a:lstStyle/>
          <a:p>
            <a:pPr lvl="1" algn="justLow"/>
            <a:r>
              <a:rPr lang="ar-SA" sz="19200" b="1" u="sng" dirty="0" smtClean="0">
                <a:solidFill>
                  <a:schemeClr val="tx1">
                    <a:lumMod val="95000"/>
                    <a:lumOff val="5000"/>
                  </a:schemeClr>
                </a:solidFill>
              </a:rPr>
              <a:t>2-</a:t>
            </a:r>
            <a:r>
              <a:rPr lang="ar-SA" sz="19200" b="1" u="sng" dirty="0" smtClean="0">
                <a:solidFill>
                  <a:schemeClr val="accent3">
                    <a:lumMod val="75000"/>
                  </a:schemeClr>
                </a:solidFill>
              </a:rPr>
              <a:t> النظام المفتوح:</a:t>
            </a:r>
          </a:p>
          <a:p>
            <a:pPr lvl="1" algn="justLow"/>
            <a:r>
              <a:rPr lang="ar-SA" sz="19200" dirty="0" smtClean="0"/>
              <a:t>        </a:t>
            </a:r>
            <a:r>
              <a:rPr lang="ar-SA" sz="19200" b="1" dirty="0" smtClean="0">
                <a:solidFill>
                  <a:schemeClr val="tx2">
                    <a:lumMod val="60000"/>
                    <a:lumOff val="40000"/>
                  </a:schemeClr>
                </a:solidFill>
              </a:rPr>
              <a:t>الذي لا يمكن عزله عن البيئة ويكون في محاولة مستمرة نحو البيئة المحيطة به .</a:t>
            </a:r>
          </a:p>
          <a:p>
            <a:pPr lvl="1" algn="justLow"/>
            <a:r>
              <a:rPr lang="ar-SA" sz="19200" b="1" u="sng" dirty="0" smtClean="0">
                <a:solidFill>
                  <a:srgbClr val="FF0000"/>
                </a:solidFill>
                <a:latin typeface="+mj-lt"/>
                <a:ea typeface="+mj-ea"/>
                <a:cs typeface="+mj-cs"/>
              </a:rPr>
              <a:t>من الأمثلة :</a:t>
            </a:r>
          </a:p>
          <a:p>
            <a:pPr lvl="1" algn="justLow">
              <a:buFontTx/>
              <a:buChar char="-"/>
            </a:pPr>
            <a:r>
              <a:rPr lang="ar-SA" sz="19200" b="1" dirty="0" smtClean="0">
                <a:solidFill>
                  <a:schemeClr val="accent2">
                    <a:lumMod val="75000"/>
                  </a:schemeClr>
                </a:solidFill>
              </a:rPr>
              <a:t>النظم الاجتماعية .</a:t>
            </a:r>
          </a:p>
          <a:p>
            <a:pPr lvl="1" algn="justLow"/>
            <a:endParaRPr lang="en-US" sz="14400" b="1" dirty="0" smtClean="0">
              <a:solidFill>
                <a:schemeClr val="accent2">
                  <a:lumMod val="75000"/>
                </a:schemeClr>
              </a:solidFill>
            </a:endParaRPr>
          </a:p>
          <a:p>
            <a:pPr lvl="1" algn="justLow"/>
            <a:r>
              <a:rPr lang="ar-SA" sz="19200" b="1" dirty="0" smtClean="0">
                <a:solidFill>
                  <a:schemeClr val="accent2">
                    <a:lumMod val="75000"/>
                  </a:schemeClr>
                </a:solidFill>
              </a:rPr>
              <a:t>ولهذا النظام المفتوح خصائص وهي:</a:t>
            </a:r>
          </a:p>
          <a:p>
            <a:pPr lvl="1" algn="justLow"/>
            <a:endParaRPr lang="ar-SA" sz="16000" dirty="0" smtClean="0"/>
          </a:p>
          <a:p>
            <a:pPr lvl="1" algn="justLow"/>
            <a:endParaRPr lang="ar-SA" sz="176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500042"/>
            <a:ext cx="8286808" cy="5929354"/>
          </a:xfrm>
        </p:spPr>
        <p:txBody>
          <a:bodyPr>
            <a:normAutofit fontScale="25000" lnSpcReduction="20000"/>
          </a:bodyPr>
          <a:lstStyle/>
          <a:p>
            <a:pPr lvl="0" algn="r"/>
            <a:r>
              <a:rPr lang="ar-SA" sz="17600" b="1" u="sng" dirty="0" smtClean="0">
                <a:solidFill>
                  <a:srgbClr val="00B050"/>
                </a:solidFill>
                <a:latin typeface="+mj-lt"/>
                <a:ea typeface="+mj-ea"/>
              </a:rPr>
              <a:t>خصائص النظـــم المفتـــوحة </a:t>
            </a:r>
          </a:p>
          <a:p>
            <a:pPr lvl="0" algn="r"/>
            <a:r>
              <a:rPr lang="ar-SA" sz="16000" b="1" dirty="0" smtClean="0">
                <a:solidFill>
                  <a:srgbClr val="00B050"/>
                </a:solidFill>
                <a:latin typeface="+mj-lt"/>
                <a:ea typeface="+mj-ea"/>
              </a:rPr>
              <a:t>1- </a:t>
            </a:r>
            <a:r>
              <a:rPr lang="ar-SA" sz="16000" b="1" u="sng" dirty="0" smtClean="0">
                <a:solidFill>
                  <a:srgbClr val="00B050"/>
                </a:solidFill>
                <a:latin typeface="+mj-lt"/>
                <a:ea typeface="+mj-ea"/>
              </a:rPr>
              <a:t>المدخلات</a:t>
            </a:r>
            <a:r>
              <a:rPr lang="ar-SA" sz="16000" b="1" dirty="0" smtClean="0">
                <a:solidFill>
                  <a:srgbClr val="00B050"/>
                </a:solidFill>
                <a:latin typeface="+mj-lt"/>
                <a:ea typeface="+mj-ea"/>
              </a:rPr>
              <a:t>: </a:t>
            </a:r>
          </a:p>
          <a:p>
            <a:pPr algn="justLow"/>
            <a:r>
              <a:rPr lang="ar-SA" sz="19200" dirty="0" smtClean="0"/>
              <a:t>        </a:t>
            </a:r>
            <a:r>
              <a:rPr lang="ar-SA" sz="19200" dirty="0" smtClean="0">
                <a:solidFill>
                  <a:schemeClr val="bg2">
                    <a:lumMod val="50000"/>
                  </a:schemeClr>
                </a:solidFill>
              </a:rPr>
              <a:t> </a:t>
            </a:r>
            <a:r>
              <a:rPr lang="ar-SA" sz="19200" b="1" dirty="0" smtClean="0">
                <a:solidFill>
                  <a:schemeClr val="tx2">
                    <a:lumMod val="60000"/>
                    <a:lumOff val="40000"/>
                  </a:schemeClr>
                </a:solidFill>
              </a:rPr>
              <a:t>وتعني المواد الخام كالمعلومات والإمكانات البشرية والمالية والفنية والأنظمة والعادات والتقاليد والأعراف والمعتقدات والخطط والطموحات ونحوها</a:t>
            </a:r>
            <a:r>
              <a:rPr lang="ar-SA" sz="19200" dirty="0" smtClean="0">
                <a:solidFill>
                  <a:schemeClr val="bg2">
                    <a:lumMod val="50000"/>
                  </a:schemeClr>
                </a:solidFill>
              </a:rPr>
              <a:t>. </a:t>
            </a:r>
            <a:endParaRPr lang="en-US" sz="19200" dirty="0" smtClean="0">
              <a:solidFill>
                <a:schemeClr val="bg2">
                  <a:lumMod val="50000"/>
                </a:schemeClr>
              </a:solidFill>
            </a:endParaRPr>
          </a:p>
          <a:p>
            <a:pPr lvl="0" algn="r"/>
            <a:r>
              <a:rPr lang="ar-SA" sz="19200" b="1" dirty="0" smtClean="0"/>
              <a:t> </a:t>
            </a:r>
            <a:r>
              <a:rPr lang="ar-SA" sz="16000" b="1" dirty="0" smtClean="0">
                <a:solidFill>
                  <a:srgbClr val="00B050"/>
                </a:solidFill>
                <a:latin typeface="+mj-lt"/>
                <a:ea typeface="+mj-ea"/>
              </a:rPr>
              <a:t>2- </a:t>
            </a:r>
            <a:r>
              <a:rPr lang="ar-SA" sz="16000" b="1" u="sng" dirty="0" smtClean="0">
                <a:solidFill>
                  <a:srgbClr val="00B050"/>
                </a:solidFill>
                <a:latin typeface="+mj-lt"/>
                <a:ea typeface="+mj-ea"/>
              </a:rPr>
              <a:t>إجراء التعديلات اللازمة</a:t>
            </a:r>
            <a:r>
              <a:rPr lang="ar-SA" sz="16000" b="1" dirty="0" smtClean="0">
                <a:solidFill>
                  <a:srgbClr val="00B050"/>
                </a:solidFill>
                <a:latin typeface="+mj-lt"/>
                <a:ea typeface="+mj-ea"/>
              </a:rPr>
              <a:t>: </a:t>
            </a:r>
          </a:p>
          <a:p>
            <a:pPr algn="justLow"/>
            <a:r>
              <a:rPr lang="ar-SA" sz="19200" dirty="0" smtClean="0"/>
              <a:t>      </a:t>
            </a:r>
            <a:r>
              <a:rPr lang="ar-SA" sz="19200" b="1" dirty="0" smtClean="0">
                <a:solidFill>
                  <a:schemeClr val="tx2">
                    <a:lumMod val="60000"/>
                    <a:lumOff val="40000"/>
                  </a:schemeClr>
                </a:solidFill>
              </a:rPr>
              <a:t>  ويقصد بها تحويل المدخلات إلى شكل يقبله النظام ولا يرفضه لتحويلها إلى نشاط جماعي لمنسوبي المنظمة. </a:t>
            </a:r>
            <a:endParaRPr lang="en-US" sz="19200" b="1" dirty="0" smtClean="0">
              <a:solidFill>
                <a:schemeClr val="tx2">
                  <a:lumMod val="60000"/>
                  <a:lumOff val="40000"/>
                </a:schemeClr>
              </a:solidFill>
            </a:endParaRPr>
          </a:p>
          <a:p>
            <a:pPr lvl="0" algn="justLow"/>
            <a:endParaRPr lang="en-US" sz="19200" dirty="0" smtClean="0"/>
          </a:p>
          <a:p>
            <a:pPr lvl="1" algn="justLow"/>
            <a:endParaRPr lang="ar-SA" sz="16000" dirty="0" smtClean="0"/>
          </a:p>
          <a:p>
            <a:pPr lvl="1" algn="justLow"/>
            <a:endParaRPr lang="ar-SA" sz="176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285728"/>
            <a:ext cx="8286808" cy="6000792"/>
          </a:xfrm>
        </p:spPr>
        <p:txBody>
          <a:bodyPr>
            <a:normAutofit fontScale="25000" lnSpcReduction="20000"/>
          </a:bodyPr>
          <a:lstStyle/>
          <a:p>
            <a:pPr algn="r"/>
            <a:r>
              <a:rPr lang="ar-SA" sz="16000" b="1" dirty="0" smtClean="0">
                <a:solidFill>
                  <a:srgbClr val="00B050"/>
                </a:solidFill>
                <a:latin typeface="+mj-lt"/>
                <a:ea typeface="+mj-ea"/>
              </a:rPr>
              <a:t>3- </a:t>
            </a:r>
            <a:r>
              <a:rPr lang="ar-SA" sz="16000" b="1" u="sng" dirty="0" smtClean="0">
                <a:solidFill>
                  <a:srgbClr val="00B050"/>
                </a:solidFill>
                <a:latin typeface="+mj-lt"/>
                <a:ea typeface="+mj-ea"/>
              </a:rPr>
              <a:t>المخرجات</a:t>
            </a:r>
            <a:r>
              <a:rPr lang="ar-SA" sz="16000" b="1" dirty="0" smtClean="0">
                <a:solidFill>
                  <a:srgbClr val="00B050"/>
                </a:solidFill>
                <a:latin typeface="+mj-lt"/>
                <a:ea typeface="+mj-ea"/>
              </a:rPr>
              <a:t>: </a:t>
            </a:r>
          </a:p>
          <a:p>
            <a:pPr algn="justLow"/>
            <a:r>
              <a:rPr lang="ar-SA" sz="17600" dirty="0" smtClean="0"/>
              <a:t>        </a:t>
            </a:r>
            <a:r>
              <a:rPr lang="ar-SA" sz="17600" b="1" dirty="0" smtClean="0">
                <a:solidFill>
                  <a:schemeClr val="tx2">
                    <a:lumMod val="60000"/>
                    <a:lumOff val="40000"/>
                  </a:schemeClr>
                </a:solidFill>
              </a:rPr>
              <a:t>وهي ما ينتج عن نشاط المنظمة من خدمة أو سلعة إلى الجمهور تمارس نشاطها الطبيعي. </a:t>
            </a:r>
            <a:endParaRPr lang="en-US" sz="17600" b="1" dirty="0" smtClean="0">
              <a:solidFill>
                <a:schemeClr val="tx2">
                  <a:lumMod val="60000"/>
                  <a:lumOff val="40000"/>
                </a:schemeClr>
              </a:solidFill>
            </a:endParaRPr>
          </a:p>
          <a:p>
            <a:pPr lvl="0" algn="r"/>
            <a:r>
              <a:rPr lang="ar-SA" sz="16000" b="1" u="sng" dirty="0" smtClean="0">
                <a:solidFill>
                  <a:srgbClr val="00B050"/>
                </a:solidFill>
                <a:latin typeface="+mj-lt"/>
                <a:ea typeface="+mj-ea"/>
              </a:rPr>
              <a:t>4- الدائرة أو الاستمرارية: </a:t>
            </a:r>
          </a:p>
          <a:p>
            <a:pPr algn="justLow"/>
            <a:r>
              <a:rPr lang="ar-SA" sz="19200" dirty="0" smtClean="0"/>
              <a:t>     </a:t>
            </a:r>
            <a:r>
              <a:rPr lang="ar-SA" sz="17600" dirty="0" smtClean="0"/>
              <a:t>   </a:t>
            </a:r>
            <a:r>
              <a:rPr lang="ar-SA" sz="17600" b="1" dirty="0" smtClean="0">
                <a:solidFill>
                  <a:schemeClr val="tx2">
                    <a:lumMod val="60000"/>
                    <a:lumOff val="40000"/>
                  </a:schemeClr>
                </a:solidFill>
              </a:rPr>
              <a:t>تتميز العمليات السابقة ( مدخلات _ تحويل _ مخرجات ) بانها عملية مستمرة ومكررة فهي التي تخلق البنيان أو الهيكل التنظيمي حتى تستطيع المنظمة أن تقوم بنشاطها بصفة دائمة ومكرره .</a:t>
            </a:r>
            <a:endParaRPr lang="en-US" sz="19200" b="1" dirty="0" smtClean="0">
              <a:solidFill>
                <a:schemeClr val="tx2">
                  <a:lumMod val="60000"/>
                  <a:lumOff val="40000"/>
                </a:schemeClr>
              </a:solidFill>
            </a:endParaRPr>
          </a:p>
          <a:p>
            <a:pPr lvl="1" algn="justLow"/>
            <a:endParaRPr lang="ar-SA" sz="16000" dirty="0" smtClean="0"/>
          </a:p>
          <a:p>
            <a:pPr lvl="1" algn="justLow"/>
            <a:endParaRPr lang="ar-SA" sz="176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285728"/>
            <a:ext cx="8286808" cy="6143668"/>
          </a:xfrm>
        </p:spPr>
        <p:txBody>
          <a:bodyPr>
            <a:normAutofit fontScale="25000" lnSpcReduction="20000"/>
          </a:bodyPr>
          <a:lstStyle/>
          <a:p>
            <a:pPr algn="r"/>
            <a:r>
              <a:rPr lang="ar-SA" sz="16000" b="1" u="sng" dirty="0" smtClean="0">
                <a:solidFill>
                  <a:srgbClr val="00B050"/>
                </a:solidFill>
                <a:latin typeface="+mj-lt"/>
                <a:ea typeface="+mj-ea"/>
              </a:rPr>
              <a:t>5- معادلة عوامل الفناء: </a:t>
            </a:r>
          </a:p>
          <a:p>
            <a:pPr algn="justLow"/>
            <a:r>
              <a:rPr lang="ar-SA" sz="12800" dirty="0" smtClean="0"/>
              <a:t>    </a:t>
            </a:r>
            <a:r>
              <a:rPr lang="ar-SA" sz="17600" b="1" dirty="0" smtClean="0">
                <a:solidFill>
                  <a:schemeClr val="tx2">
                    <a:lumMod val="60000"/>
                    <a:lumOff val="40000"/>
                  </a:schemeClr>
                </a:solidFill>
              </a:rPr>
              <a:t> </a:t>
            </a:r>
            <a:r>
              <a:rPr lang="ar-SA" sz="16800" b="1" dirty="0" smtClean="0">
                <a:solidFill>
                  <a:schemeClr val="tx2">
                    <a:lumMod val="60000"/>
                    <a:lumOff val="40000"/>
                  </a:schemeClr>
                </a:solidFill>
              </a:rPr>
              <a:t>ويقصد بذلك كل بوادر العجز الإداري من ناحية نزوح الموظفين انتقالاً أو تقاعداً أو استقالة أو نحو ذلك، أو ظهور تدني ملحوظ في مهاراتهم أو معلوماتهم بما لا يمكنهم من التعامل مع المستجدات ، أو عجز متزايد في الطاقة المالية والفنية أو تحجيم نشاطاته وتقليل صلاحياته وما شابه ذلك، كل هذه تشكل عوامل فناء للجهاز الإداري المحلي، وبالتالي إذا أراد الاستمرار والبقاء ، فعليه مواجهة هذه بما يمكنه من استعادة حيويته وقدرته على تقديم الخدمات.</a:t>
            </a:r>
            <a:endParaRPr lang="en-US" sz="16800" b="1" dirty="0" smtClean="0">
              <a:solidFill>
                <a:schemeClr val="tx2">
                  <a:lumMod val="60000"/>
                  <a:lumOff val="40000"/>
                </a:schemeClr>
              </a:solidFill>
            </a:endParaRPr>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357166"/>
            <a:ext cx="8286808" cy="6072230"/>
          </a:xfrm>
        </p:spPr>
        <p:txBody>
          <a:bodyPr>
            <a:normAutofit fontScale="25000" lnSpcReduction="20000"/>
          </a:bodyPr>
          <a:lstStyle/>
          <a:p>
            <a:pPr lvl="0" algn="r"/>
            <a:r>
              <a:rPr lang="ar-SA" sz="16000" b="1" u="sng" dirty="0" smtClean="0">
                <a:solidFill>
                  <a:srgbClr val="00B050"/>
                </a:solidFill>
                <a:latin typeface="+mj-lt"/>
                <a:ea typeface="+mj-ea"/>
              </a:rPr>
              <a:t>6- التغذية المرتدة : </a:t>
            </a:r>
          </a:p>
          <a:p>
            <a:pPr algn="justLow"/>
            <a:r>
              <a:rPr lang="ar-SA" sz="14400" dirty="0" smtClean="0"/>
              <a:t>      </a:t>
            </a:r>
            <a:r>
              <a:rPr lang="ar-SA" sz="16800" b="1" dirty="0" smtClean="0">
                <a:solidFill>
                  <a:schemeClr val="tx2">
                    <a:lumMod val="60000"/>
                    <a:lumOff val="40000"/>
                  </a:schemeClr>
                </a:solidFill>
              </a:rPr>
              <a:t>وتعني ما يتلقى الجهاز من معلومات من البيئة التي يعمل بها كمستوى رضا الجمهور المتعامل معه أو ملاحظاتهم على نشاطاته فعليه تصنيفاه للاستفادة منها.</a:t>
            </a:r>
            <a:endParaRPr lang="en-US" sz="16800" b="1" dirty="0" smtClean="0">
              <a:solidFill>
                <a:schemeClr val="tx2">
                  <a:lumMod val="60000"/>
                  <a:lumOff val="40000"/>
                </a:schemeClr>
              </a:solidFill>
            </a:endParaRPr>
          </a:p>
          <a:p>
            <a:pPr lvl="0" algn="r"/>
            <a:r>
              <a:rPr lang="ar-SA" sz="16000" b="1" u="sng" dirty="0" smtClean="0">
                <a:solidFill>
                  <a:srgbClr val="00B050"/>
                </a:solidFill>
                <a:latin typeface="+mj-lt"/>
                <a:ea typeface="+mj-ea"/>
              </a:rPr>
              <a:t>7- السعي نحو حالة الاستقرار والتوازن: </a:t>
            </a:r>
          </a:p>
          <a:p>
            <a:pPr algn="justLow"/>
            <a:r>
              <a:rPr lang="ar-SA" sz="11800" dirty="0" smtClean="0"/>
              <a:t>    </a:t>
            </a:r>
            <a:r>
              <a:rPr lang="ar-SA" sz="16800" b="1" dirty="0" smtClean="0">
                <a:solidFill>
                  <a:schemeClr val="tx2">
                    <a:lumMod val="60000"/>
                    <a:lumOff val="40000"/>
                  </a:schemeClr>
                </a:solidFill>
              </a:rPr>
              <a:t>   أي استعدادها لمواجهة المتغيرات وما يستجد من أوضاع بغية تحقيق أكبر قدر ممكن من التوازن في ظل ظروف متقلبة، وعدم التشبث بحرفيتها ليتمكن من الاستمرار في تقديم خدماته إلى الجمهور بفاعلية.</a:t>
            </a:r>
            <a:endParaRPr lang="en-US" sz="16800" b="1" dirty="0" smtClean="0">
              <a:solidFill>
                <a:schemeClr val="tx2">
                  <a:lumMod val="60000"/>
                  <a:lumOff val="40000"/>
                </a:schemeClr>
              </a:solidFill>
            </a:endParaRPr>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571480"/>
            <a:ext cx="8286808" cy="5500726"/>
          </a:xfrm>
        </p:spPr>
        <p:txBody>
          <a:bodyPr>
            <a:normAutofit fontScale="25000" lnSpcReduction="20000"/>
          </a:bodyPr>
          <a:lstStyle/>
          <a:p>
            <a:pPr lvl="0" algn="r"/>
            <a:r>
              <a:rPr lang="ar-SA" sz="16000" b="1" u="sng" dirty="0" smtClean="0">
                <a:solidFill>
                  <a:srgbClr val="00B050"/>
                </a:solidFill>
                <a:latin typeface="+mj-lt"/>
                <a:ea typeface="+mj-ea"/>
              </a:rPr>
              <a:t>8- التخصص والتنوع:</a:t>
            </a:r>
          </a:p>
          <a:p>
            <a:pPr algn="justLow"/>
            <a:r>
              <a:rPr lang="ar-SA" sz="17600" dirty="0" smtClean="0"/>
              <a:t>      </a:t>
            </a:r>
            <a:r>
              <a:rPr lang="ar-SA" sz="16000" b="1" dirty="0" smtClean="0">
                <a:solidFill>
                  <a:schemeClr val="tx2">
                    <a:lumMod val="60000"/>
                    <a:lumOff val="40000"/>
                  </a:schemeClr>
                </a:solidFill>
              </a:rPr>
              <a:t>ويعني أن يتمتع النظام المفتوح للجهاز المحلي ليزداد موظفوه رؤساء ومرءوسين من الإتقان في أدائهم لأعمالهم بما يضمن توفير الوقت والجهد، مع توفير أعمال الصيانة الفورية للجوانب الفنية فيها.</a:t>
            </a:r>
          </a:p>
          <a:p>
            <a:pPr algn="justLow"/>
            <a:r>
              <a:rPr lang="ar-SA" sz="9600" b="1" dirty="0" smtClean="0">
                <a:solidFill>
                  <a:schemeClr val="tx2">
                    <a:lumMod val="60000"/>
                    <a:lumOff val="40000"/>
                  </a:schemeClr>
                </a:solidFill>
              </a:rPr>
              <a:t> </a:t>
            </a:r>
            <a:endParaRPr lang="en-US" sz="16800" b="1" dirty="0" smtClean="0">
              <a:solidFill>
                <a:schemeClr val="tx2">
                  <a:lumMod val="60000"/>
                  <a:lumOff val="40000"/>
                </a:schemeClr>
              </a:solidFill>
            </a:endParaRPr>
          </a:p>
          <a:p>
            <a:pPr lvl="0" algn="justLow"/>
            <a:r>
              <a:rPr lang="ar-SA" sz="16000" b="1" u="sng" dirty="0" smtClean="0">
                <a:solidFill>
                  <a:srgbClr val="00B050"/>
                </a:solidFill>
                <a:latin typeface="+mj-lt"/>
                <a:ea typeface="+mj-ea"/>
              </a:rPr>
              <a:t>9- إيجاد أكثر وسيلة للوصول إلى نفس الغاية ، وكذلك الوصول إلى نفس الغاية من نقاط بدايات متنوعة. </a:t>
            </a:r>
            <a:endParaRPr lang="en-US" sz="16000" b="1" u="sng" dirty="0" smtClean="0">
              <a:solidFill>
                <a:srgbClr val="00B050"/>
              </a:solidFill>
              <a:latin typeface="+mj-lt"/>
              <a:ea typeface="+mj-ea"/>
            </a:endParaRPr>
          </a:p>
          <a:p>
            <a:pPr algn="justLow"/>
            <a:endParaRPr lang="en-US" sz="17600" dirty="0" smtClean="0"/>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7158" y="0"/>
            <a:ext cx="8429684" cy="6740307"/>
          </a:xfrm>
          <a:prstGeom prst="rect">
            <a:avLst/>
          </a:prstGeom>
          <a:noFill/>
        </p:spPr>
        <p:txBody>
          <a:bodyPr wrap="square" rtlCol="1">
            <a:spAutoFit/>
          </a:bodyPr>
          <a:lstStyle/>
          <a:p>
            <a:r>
              <a:rPr lang="ar-SA" sz="4000" b="1" u="sng" dirty="0" smtClean="0">
                <a:solidFill>
                  <a:srgbClr val="00B050"/>
                </a:solidFill>
              </a:rPr>
              <a:t>مكونات المنظمات الإدارية كنظام مفتوح </a:t>
            </a:r>
          </a:p>
          <a:p>
            <a:endParaRPr lang="ar-SA" sz="3200" dirty="0" smtClean="0"/>
          </a:p>
          <a:p>
            <a:r>
              <a:rPr lang="ar-SA" sz="4000" b="1" dirty="0" smtClean="0">
                <a:solidFill>
                  <a:srgbClr val="00B050"/>
                </a:solidFill>
              </a:rPr>
              <a:t>1- وجود وحدة أو وحدات رئيسية خاصة بالإنتاج</a:t>
            </a:r>
          </a:p>
          <a:p>
            <a:r>
              <a:rPr lang="ar-SA" sz="4000" b="1" dirty="0" smtClean="0">
                <a:solidFill>
                  <a:srgbClr val="00B050"/>
                </a:solidFill>
              </a:rPr>
              <a:t>2- وجود وحدة مساندة لوحدات الإنتاج</a:t>
            </a:r>
          </a:p>
          <a:p>
            <a:r>
              <a:rPr lang="ar-SA" sz="4000" b="1" dirty="0" smtClean="0">
                <a:solidFill>
                  <a:srgbClr val="00B050"/>
                </a:solidFill>
              </a:rPr>
              <a:t>3- وجود وحدة خاصة بالحفاظ على المقدرة الإنتاجية</a:t>
            </a:r>
          </a:p>
          <a:p>
            <a:r>
              <a:rPr lang="ar-SA" sz="4000" b="1" dirty="0" smtClean="0">
                <a:solidFill>
                  <a:srgbClr val="00B050"/>
                </a:solidFill>
              </a:rPr>
              <a:t>4- وجود وحدة خاصة لتحقيق الموائمة مابين المنظم والظروف المتغيرة</a:t>
            </a:r>
          </a:p>
          <a:p>
            <a:r>
              <a:rPr lang="ar-SA" sz="4000" b="1" dirty="0" smtClean="0">
                <a:solidFill>
                  <a:srgbClr val="00B050"/>
                </a:solidFill>
              </a:rPr>
              <a:t>5- وجود وحدة خاصة بالحصول على المساندة الاجتماعية للمنظم وتقوية شرعيها</a:t>
            </a:r>
          </a:p>
          <a:p>
            <a:r>
              <a:rPr lang="ar-SA" sz="4000" b="1" dirty="0" smtClean="0">
                <a:solidFill>
                  <a:srgbClr val="00B050"/>
                </a:solidFill>
              </a:rPr>
              <a:t>6-وجود وحدة خاصة بإدارة المنظم </a:t>
            </a:r>
            <a:endParaRPr lang="ar-SA" sz="4000" b="1" dirty="0">
              <a:solidFill>
                <a:srgbClr val="00B050"/>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357166"/>
            <a:ext cx="8286808" cy="6215106"/>
          </a:xfrm>
        </p:spPr>
        <p:txBody>
          <a:bodyPr>
            <a:normAutofit fontScale="25000" lnSpcReduction="20000"/>
          </a:bodyPr>
          <a:lstStyle/>
          <a:p>
            <a:pPr lvl="0" algn="r"/>
            <a:r>
              <a:rPr lang="ar-SA" sz="14400" b="1" dirty="0" smtClean="0">
                <a:solidFill>
                  <a:schemeClr val="accent4">
                    <a:lumMod val="50000"/>
                  </a:schemeClr>
                </a:solidFill>
                <a:latin typeface="+mj-lt"/>
                <a:ea typeface="+mj-ea"/>
              </a:rPr>
              <a:t>المتغيرات التي تؤثر في بنيان المنظمة طبقاً لمنهج النظم:</a:t>
            </a:r>
          </a:p>
          <a:p>
            <a:pPr lvl="0" algn="justLow"/>
            <a:r>
              <a:rPr lang="ar-SA" sz="12800" b="1" dirty="0" smtClean="0">
                <a:solidFill>
                  <a:schemeClr val="accent2">
                    <a:lumMod val="60000"/>
                    <a:lumOff val="40000"/>
                  </a:schemeClr>
                </a:solidFill>
              </a:rPr>
              <a:t>     </a:t>
            </a:r>
            <a:r>
              <a:rPr lang="ar-SA" sz="12800" b="1" dirty="0" smtClean="0">
                <a:solidFill>
                  <a:schemeClr val="tx1">
                    <a:lumMod val="65000"/>
                    <a:lumOff val="35000"/>
                  </a:schemeClr>
                </a:solidFill>
              </a:rPr>
              <a:t>يؤكد </a:t>
            </a:r>
            <a:r>
              <a:rPr lang="ar-SA" sz="12800" b="1" dirty="0" err="1" smtClean="0">
                <a:solidFill>
                  <a:schemeClr val="tx1">
                    <a:lumMod val="65000"/>
                    <a:lumOff val="35000"/>
                  </a:schemeClr>
                </a:solidFill>
              </a:rPr>
              <a:t>سيلر</a:t>
            </a:r>
            <a:r>
              <a:rPr lang="ar-SA" sz="12800" b="1" dirty="0" smtClean="0">
                <a:solidFill>
                  <a:schemeClr val="tx1">
                    <a:lumMod val="65000"/>
                    <a:lumOff val="35000"/>
                  </a:schemeClr>
                </a:solidFill>
              </a:rPr>
              <a:t> أن هناك أربعة متغيرات يجب بحثها عند تحليل المنظمات باستخدام منهج النظم.</a:t>
            </a:r>
          </a:p>
          <a:p>
            <a:pPr lvl="0" algn="r">
              <a:buFontTx/>
              <a:buChar char="-"/>
            </a:pPr>
            <a:r>
              <a:rPr lang="ar-SA" sz="12800" b="1" u="sng" dirty="0" smtClean="0">
                <a:solidFill>
                  <a:srgbClr val="00B050"/>
                </a:solidFill>
                <a:latin typeface="+mj-lt"/>
                <a:ea typeface="+mj-ea"/>
                <a:cs typeface="+mj-cs"/>
              </a:rPr>
              <a:t>المدخلات الإنسانية: </a:t>
            </a:r>
          </a:p>
          <a:p>
            <a:pPr lvl="0" algn="r"/>
            <a:r>
              <a:rPr lang="ar-SA" sz="12800" b="1" dirty="0" smtClean="0">
                <a:solidFill>
                  <a:schemeClr val="tx2">
                    <a:lumMod val="20000"/>
                    <a:lumOff val="80000"/>
                  </a:schemeClr>
                </a:solidFill>
                <a:latin typeface="+mj-lt"/>
                <a:ea typeface="+mj-ea"/>
                <a:cs typeface="+mj-cs"/>
              </a:rPr>
              <a:t>        </a:t>
            </a:r>
            <a:r>
              <a:rPr lang="ar-SA" sz="11200" b="1" dirty="0" smtClean="0">
                <a:solidFill>
                  <a:srgbClr val="C00000"/>
                </a:solidFill>
                <a:latin typeface="+mj-lt"/>
                <a:ea typeface="+mj-ea"/>
                <a:cs typeface="+mj-cs"/>
              </a:rPr>
              <a:t>( المواقف ، الخبرات ، المهارات ، المعرفة ، التوقعات ، القيم ). </a:t>
            </a:r>
            <a:endParaRPr lang="ar-SA" sz="12800" b="1" dirty="0" smtClean="0">
              <a:solidFill>
                <a:srgbClr val="C00000"/>
              </a:solidFill>
              <a:latin typeface="+mj-lt"/>
              <a:ea typeface="+mj-ea"/>
              <a:cs typeface="+mj-cs"/>
            </a:endParaRPr>
          </a:p>
          <a:p>
            <a:pPr algn="r">
              <a:buFontTx/>
              <a:buChar char="-"/>
            </a:pPr>
            <a:r>
              <a:rPr lang="ar-SA" sz="12800" b="1" u="sng" dirty="0" smtClean="0">
                <a:solidFill>
                  <a:srgbClr val="00B050"/>
                </a:solidFill>
                <a:latin typeface="+mj-lt"/>
                <a:ea typeface="+mj-ea"/>
                <a:cs typeface="+mj-cs"/>
              </a:rPr>
              <a:t>المدخلات الفنية:</a:t>
            </a:r>
          </a:p>
          <a:p>
            <a:pPr algn="r"/>
            <a:r>
              <a:rPr lang="ar-SA" sz="11200" b="1" dirty="0" smtClean="0">
                <a:solidFill>
                  <a:srgbClr val="C00000"/>
                </a:solidFill>
                <a:latin typeface="+mj-lt"/>
                <a:ea typeface="+mj-ea"/>
                <a:cs typeface="+mj-cs"/>
              </a:rPr>
              <a:t>         ( طبيعة التقنية، الإنتاج حسب الطلب أو كبير، آلي أو بشري). </a:t>
            </a:r>
          </a:p>
          <a:p>
            <a:pPr algn="r">
              <a:buFontTx/>
              <a:buChar char="-"/>
            </a:pPr>
            <a:r>
              <a:rPr lang="ar-SA" sz="12800" b="1" u="sng" dirty="0" smtClean="0">
                <a:solidFill>
                  <a:srgbClr val="00B050"/>
                </a:solidFill>
                <a:latin typeface="+mj-lt"/>
                <a:ea typeface="+mj-ea"/>
                <a:cs typeface="+mj-cs"/>
              </a:rPr>
              <a:t>المدخلات التنظيمية:</a:t>
            </a:r>
          </a:p>
          <a:p>
            <a:pPr algn="r"/>
            <a:r>
              <a:rPr lang="ar-SA" sz="11200" b="1" dirty="0" smtClean="0">
                <a:solidFill>
                  <a:srgbClr val="C00000"/>
                </a:solidFill>
                <a:latin typeface="+mj-lt"/>
                <a:ea typeface="+mj-ea"/>
                <a:cs typeface="+mj-cs"/>
              </a:rPr>
              <a:t>             ( الإجراءات ، السياسات، هيكل السلطة، مدى تركيزها، وسائل الرقابة المستخدمة، الجزاءات). </a:t>
            </a:r>
          </a:p>
          <a:p>
            <a:pPr algn="r"/>
            <a:r>
              <a:rPr lang="ar-SA" sz="12800" b="1" u="sng" dirty="0" smtClean="0">
                <a:solidFill>
                  <a:srgbClr val="00B050"/>
                </a:solidFill>
                <a:latin typeface="+mj-lt"/>
                <a:ea typeface="+mj-ea"/>
                <a:cs typeface="+mj-cs"/>
              </a:rPr>
              <a:t>- المدخلات الاجتماعية:</a:t>
            </a:r>
          </a:p>
          <a:p>
            <a:pPr algn="r"/>
            <a:r>
              <a:rPr lang="ar-SA" sz="9600" b="1" dirty="0" smtClean="0">
                <a:solidFill>
                  <a:schemeClr val="tx2">
                    <a:lumMod val="20000"/>
                    <a:lumOff val="80000"/>
                  </a:schemeClr>
                </a:solidFill>
              </a:rPr>
              <a:t>             </a:t>
            </a:r>
            <a:r>
              <a:rPr lang="ar-SA" sz="9600" b="1" dirty="0" smtClean="0">
                <a:solidFill>
                  <a:srgbClr val="C00000"/>
                </a:solidFill>
              </a:rPr>
              <a:t>( مواقف ومعايير جماعات العمل ، التيارات غير الرسمية، المنظمات الغير رسمية). </a:t>
            </a:r>
            <a:endParaRPr lang="en-US" sz="2800" dirty="0" smtClean="0"/>
          </a:p>
          <a:p>
            <a:pPr lvl="0" algn="r"/>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357166"/>
            <a:ext cx="8286808" cy="6286544"/>
          </a:xfrm>
        </p:spPr>
        <p:txBody>
          <a:bodyPr>
            <a:normAutofit fontScale="85000" lnSpcReduction="20000"/>
          </a:bodyPr>
          <a:lstStyle/>
          <a:p>
            <a:pPr lvl="0" algn="r"/>
            <a:r>
              <a:rPr lang="ar-SA" sz="4100" b="1" dirty="0" smtClean="0">
                <a:solidFill>
                  <a:schemeClr val="tx2">
                    <a:lumMod val="60000"/>
                    <a:lumOff val="40000"/>
                  </a:schemeClr>
                </a:solidFill>
              </a:rPr>
              <a:t>3 - أبرز التنظيمات السياسية التي عرفتها البشرية والتي كان هناك تزاوج بين عنصري المركزية واللامركزية مع غلبة أحدهما على الآخر والتي تطورات كما يلي:</a:t>
            </a:r>
          </a:p>
          <a:p>
            <a:pPr lvl="0" algn="r"/>
            <a:endParaRPr lang="en-US" sz="1900" b="1" dirty="0" smtClean="0">
              <a:solidFill>
                <a:schemeClr val="tx2">
                  <a:lumMod val="60000"/>
                  <a:lumOff val="40000"/>
                </a:schemeClr>
              </a:solidFill>
            </a:endParaRPr>
          </a:p>
          <a:p>
            <a:pPr algn="r"/>
            <a:r>
              <a:rPr lang="ar-SA" sz="4200" dirty="0" smtClean="0"/>
              <a:t>    </a:t>
            </a:r>
            <a:r>
              <a:rPr lang="ar-SA" sz="4200" b="1" dirty="0" smtClean="0">
                <a:solidFill>
                  <a:srgbClr val="7030A0"/>
                </a:solidFill>
              </a:rPr>
              <a:t>أ - التنظيمات القبلية</a:t>
            </a:r>
          </a:p>
          <a:p>
            <a:pPr algn="r"/>
            <a:r>
              <a:rPr lang="ar-SA" b="1" dirty="0" smtClean="0">
                <a:solidFill>
                  <a:srgbClr val="7030A0"/>
                </a:solidFill>
              </a:rPr>
              <a:t>         </a:t>
            </a:r>
            <a:r>
              <a:rPr lang="ar-SA" b="1" dirty="0" smtClean="0">
                <a:solidFill>
                  <a:schemeClr val="accent2">
                    <a:lumMod val="75000"/>
                  </a:schemeClr>
                </a:solidFill>
              </a:rPr>
              <a:t>-  حكومات القبائل أقدم أشكال النظم السلطوية .</a:t>
            </a:r>
          </a:p>
          <a:p>
            <a:pPr algn="r"/>
            <a:r>
              <a:rPr lang="ar-SA" b="1" dirty="0" smtClean="0">
                <a:solidFill>
                  <a:schemeClr val="accent2">
                    <a:lumMod val="75000"/>
                  </a:schemeClr>
                </a:solidFill>
              </a:rPr>
              <a:t>         - محلية بطبيعتها .</a:t>
            </a:r>
          </a:p>
          <a:p>
            <a:pPr algn="r"/>
            <a:r>
              <a:rPr lang="ar-SA" b="1" dirty="0" smtClean="0">
                <a:solidFill>
                  <a:schemeClr val="accent2">
                    <a:lumMod val="75000"/>
                  </a:schemeClr>
                </a:solidFill>
              </a:rPr>
              <a:t>         - تمركزت حول المدن والقرى .</a:t>
            </a:r>
          </a:p>
          <a:p>
            <a:pPr algn="r"/>
            <a:r>
              <a:rPr lang="ar-SA" b="1" dirty="0" smtClean="0">
                <a:solidFill>
                  <a:schemeClr val="accent2">
                    <a:lumMod val="75000"/>
                  </a:schemeClr>
                </a:solidFill>
              </a:rPr>
              <a:t>         - أقامت سلطاتها على أساس من رابطة الدم غالباً ، أو </a:t>
            </a:r>
          </a:p>
          <a:p>
            <a:pPr algn="r"/>
            <a:r>
              <a:rPr lang="ar-SA" b="1" dirty="0" smtClean="0">
                <a:solidFill>
                  <a:schemeClr val="accent2">
                    <a:lumMod val="75000"/>
                  </a:schemeClr>
                </a:solidFill>
              </a:rPr>
              <a:t>           الجوار الجغرافي ، </a:t>
            </a:r>
            <a:r>
              <a:rPr lang="ar-SA" b="1" dirty="0" err="1" smtClean="0">
                <a:solidFill>
                  <a:schemeClr val="accent2">
                    <a:lumMod val="75000"/>
                  </a:schemeClr>
                </a:solidFill>
              </a:rPr>
              <a:t>او</a:t>
            </a:r>
            <a:r>
              <a:rPr lang="ar-SA" b="1" dirty="0" smtClean="0">
                <a:solidFill>
                  <a:schemeClr val="accent2">
                    <a:lumMod val="75000"/>
                  </a:schemeClr>
                </a:solidFill>
              </a:rPr>
              <a:t> المصالح الاقتصادية المشتركة .</a:t>
            </a:r>
          </a:p>
          <a:p>
            <a:pPr algn="r"/>
            <a:r>
              <a:rPr lang="ar-SA" b="1" dirty="0" smtClean="0">
                <a:solidFill>
                  <a:schemeClr val="accent2">
                    <a:lumMod val="75000"/>
                  </a:schemeClr>
                </a:solidFill>
              </a:rPr>
              <a:t>         - رؤساء القبائل تشكل منهم مجالس القبائل .</a:t>
            </a:r>
          </a:p>
          <a:p>
            <a:pPr algn="r"/>
            <a:r>
              <a:rPr lang="ar-SA" b="1" dirty="0" smtClean="0">
                <a:solidFill>
                  <a:schemeClr val="accent2">
                    <a:lumMod val="75000"/>
                  </a:schemeClr>
                </a:solidFill>
              </a:rPr>
              <a:t>         - أبرز </a:t>
            </a:r>
            <a:r>
              <a:rPr lang="ar-SA" b="1" dirty="0" err="1" smtClean="0">
                <a:solidFill>
                  <a:schemeClr val="accent2">
                    <a:lumMod val="75000"/>
                  </a:schemeClr>
                </a:solidFill>
              </a:rPr>
              <a:t>الامثلة</a:t>
            </a:r>
            <a:r>
              <a:rPr lang="ar-SA" b="1" dirty="0" smtClean="0">
                <a:solidFill>
                  <a:schemeClr val="accent2">
                    <a:lumMod val="75000"/>
                  </a:schemeClr>
                </a:solidFill>
              </a:rPr>
              <a:t> ( حكومات المدن المصرية ، الهند ) .</a:t>
            </a:r>
          </a:p>
          <a:p>
            <a:pPr algn="r"/>
            <a:endParaRPr lang="ar-SA" sz="1900" b="1" dirty="0" smtClean="0">
              <a:solidFill>
                <a:srgbClr val="7030A0"/>
              </a:solidFill>
            </a:endParaRPr>
          </a:p>
          <a:p>
            <a:pPr lvl="0" algn="r"/>
            <a:r>
              <a:rPr lang="ar-SA" dirty="0" smtClean="0"/>
              <a:t>    </a:t>
            </a:r>
            <a:endParaRPr lang="en-US" dirty="0" smtClean="0">
              <a:solidFill>
                <a:srgbClr val="7030A0"/>
              </a:solidFill>
            </a:endParaRPr>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4362" y="285728"/>
            <a:ext cx="8101042" cy="1500198"/>
          </a:xfrm>
        </p:spPr>
        <p:txBody>
          <a:bodyPr>
            <a:normAutofit/>
          </a:bodyPr>
          <a:lstStyle/>
          <a:p>
            <a:r>
              <a:rPr lang="ar-SA" sz="3600" b="1" dirty="0" smtClean="0">
                <a:solidFill>
                  <a:schemeClr val="tx1">
                    <a:lumMod val="95000"/>
                    <a:lumOff val="5000"/>
                  </a:schemeClr>
                </a:solidFill>
                <a:cs typeface="+mn-cs"/>
              </a:rPr>
              <a:t>العوامل البيئية المؤثرة في نظم الإدارة المحلية</a:t>
            </a:r>
            <a:endParaRPr lang="en-US" sz="3600" b="1" dirty="0">
              <a:solidFill>
                <a:schemeClr val="tx1">
                  <a:lumMod val="95000"/>
                  <a:lumOff val="5000"/>
                </a:schemeClr>
              </a:solidFill>
              <a:cs typeface="+mn-cs"/>
            </a:endParaRPr>
          </a:p>
        </p:txBody>
      </p:sp>
      <p:sp>
        <p:nvSpPr>
          <p:cNvPr id="3" name="عنوان فرعي 2"/>
          <p:cNvSpPr>
            <a:spLocks noGrp="1"/>
          </p:cNvSpPr>
          <p:nvPr>
            <p:ph type="subTitle" idx="1"/>
          </p:nvPr>
        </p:nvSpPr>
        <p:spPr>
          <a:xfrm>
            <a:off x="500034" y="1785926"/>
            <a:ext cx="8286808" cy="3643338"/>
          </a:xfrm>
        </p:spPr>
        <p:txBody>
          <a:bodyPr>
            <a:normAutofit fontScale="25000" lnSpcReduction="20000"/>
          </a:bodyPr>
          <a:lstStyle/>
          <a:p>
            <a:pPr algn="justLow"/>
            <a:r>
              <a:rPr lang="ar-SA" sz="16000" b="1" dirty="0" smtClean="0">
                <a:solidFill>
                  <a:schemeClr val="tx2">
                    <a:lumMod val="60000"/>
                    <a:lumOff val="40000"/>
                  </a:schemeClr>
                </a:solidFill>
              </a:rPr>
              <a:t> </a:t>
            </a:r>
          </a:p>
          <a:p>
            <a:pPr algn="justLow"/>
            <a:r>
              <a:rPr lang="ar-SA" sz="16000" b="1" dirty="0" smtClean="0">
                <a:solidFill>
                  <a:schemeClr val="tx2">
                    <a:lumMod val="60000"/>
                    <a:lumOff val="40000"/>
                  </a:schemeClr>
                </a:solidFill>
              </a:rPr>
              <a:t>   </a:t>
            </a:r>
            <a:r>
              <a:rPr lang="ar-SA" sz="16000" b="1" dirty="0" smtClean="0">
                <a:solidFill>
                  <a:schemeClr val="tx2">
                    <a:lumMod val="75000"/>
                  </a:schemeClr>
                </a:solidFill>
              </a:rPr>
              <a:t>يقصد بالعوامل البيئية كل ما يتعلق بالأوضاع الاجتماعية والاقتصادية والسياسية القريبة محلياً ذات التأثير المباشر، والبعيدة نسبياً الموجودة في الدولة ذات التأثير غير المباشر. </a:t>
            </a:r>
            <a:r>
              <a:rPr lang="ar-SA" sz="19200" b="1" dirty="0" smtClean="0">
                <a:solidFill>
                  <a:schemeClr val="tx2">
                    <a:lumMod val="75000"/>
                  </a:schemeClr>
                </a:solidFill>
              </a:rPr>
              <a:t>     </a:t>
            </a:r>
            <a:endParaRPr lang="en-US" sz="19200" b="1" dirty="0" smtClean="0">
              <a:solidFill>
                <a:schemeClr val="tx2">
                  <a:lumMod val="75000"/>
                </a:schemeClr>
              </a:solidFill>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500042"/>
            <a:ext cx="8286808" cy="4929222"/>
          </a:xfrm>
        </p:spPr>
        <p:txBody>
          <a:bodyPr>
            <a:normAutofit fontScale="25000" lnSpcReduction="20000"/>
          </a:bodyPr>
          <a:lstStyle/>
          <a:p>
            <a:pPr algn="justLow"/>
            <a:r>
              <a:rPr lang="ar-SA" sz="16000" b="1" dirty="0" smtClean="0">
                <a:solidFill>
                  <a:schemeClr val="accent1">
                    <a:lumMod val="50000"/>
                  </a:schemeClr>
                </a:solidFill>
                <a:latin typeface="+mj-lt"/>
                <a:ea typeface="+mj-ea"/>
              </a:rPr>
              <a:t>العوامل الاجتماعية : </a:t>
            </a:r>
          </a:p>
          <a:p>
            <a:pPr algn="justLow"/>
            <a:r>
              <a:rPr lang="ar-SA" sz="14400" dirty="0" smtClean="0">
                <a:solidFill>
                  <a:srgbClr val="663300"/>
                </a:solidFill>
                <a:latin typeface="Arial Unicode MS" pitchFamily="34" charset="-128"/>
                <a:ea typeface="Arial Unicode MS" pitchFamily="34" charset="-128"/>
                <a:cs typeface="Arial Unicode MS" pitchFamily="34" charset="-128"/>
              </a:rPr>
              <a:t>      </a:t>
            </a:r>
            <a:r>
              <a:rPr lang="ar-SA" sz="16000" b="1" dirty="0" smtClean="0">
                <a:solidFill>
                  <a:srgbClr val="663300"/>
                </a:solidFill>
              </a:rPr>
              <a:t>تشير إلى طبيعة المجتمع وتكوينه مثل وجود جماعات حضرية أو ريفية أو قبلية، والروابط الشائعة بين أفراده سواء كانت قربى أو مصالح أو عقيدة أو مهنة أو جوار، والطبقات المكونة لأفراده كالأغنياء والفقراء والمتعلمين والأميين والأصليين والوافدين.</a:t>
            </a:r>
            <a:endParaRPr lang="en-US" sz="16000" b="1" dirty="0" smtClean="0">
              <a:solidFill>
                <a:srgbClr val="663300"/>
              </a:solidFill>
            </a:endParaRPr>
          </a:p>
          <a:p>
            <a:pPr algn="justLow"/>
            <a:r>
              <a:rPr lang="ar-SA" sz="16000" b="1" dirty="0" smtClean="0">
                <a:solidFill>
                  <a:srgbClr val="663300"/>
                </a:solidFill>
              </a:rPr>
              <a:t>      فالنظام الاجتماعي السائد هو الذي يحدد ما إذا كان المجتمع متناسقاً أو متنافراً أو متساوياً، منفتحاً أو منغلقاً... وهكذا.</a:t>
            </a:r>
            <a:endParaRPr lang="en-US" sz="16000" b="1" dirty="0" smtClean="0">
              <a:solidFill>
                <a:srgbClr val="663300"/>
              </a:solidFill>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285728"/>
            <a:ext cx="8429684" cy="6143668"/>
          </a:xfrm>
        </p:spPr>
        <p:txBody>
          <a:bodyPr>
            <a:normAutofit fontScale="25000" lnSpcReduction="20000"/>
          </a:bodyPr>
          <a:lstStyle/>
          <a:p>
            <a:pPr algn="justLow"/>
            <a:r>
              <a:rPr lang="ar-SA" sz="16000" b="1" dirty="0" smtClean="0">
                <a:solidFill>
                  <a:schemeClr val="accent1">
                    <a:lumMod val="50000"/>
                  </a:schemeClr>
                </a:solidFill>
                <a:latin typeface="+mj-lt"/>
                <a:ea typeface="+mj-ea"/>
              </a:rPr>
              <a:t>العوامل السياسية:</a:t>
            </a:r>
            <a:endParaRPr lang="en-US" sz="16000" b="1" dirty="0" smtClean="0">
              <a:solidFill>
                <a:schemeClr val="accent1">
                  <a:lumMod val="50000"/>
                </a:schemeClr>
              </a:solidFill>
              <a:latin typeface="+mj-lt"/>
              <a:ea typeface="+mj-ea"/>
            </a:endParaRPr>
          </a:p>
          <a:p>
            <a:pPr algn="justLow"/>
            <a:r>
              <a:rPr lang="ar-SA" sz="14400" dirty="0" smtClean="0">
                <a:solidFill>
                  <a:srgbClr val="663300"/>
                </a:solidFill>
                <a:latin typeface="Arial Unicode MS" pitchFamily="34" charset="-128"/>
                <a:ea typeface="Arial Unicode MS" pitchFamily="34" charset="-128"/>
                <a:cs typeface="Arial Unicode MS" pitchFamily="34" charset="-128"/>
              </a:rPr>
              <a:t>     </a:t>
            </a:r>
            <a:r>
              <a:rPr lang="ar-SA" sz="14400" b="1" dirty="0" smtClean="0">
                <a:solidFill>
                  <a:srgbClr val="663300"/>
                </a:solidFill>
              </a:rPr>
              <a:t>نظم سياسية مصغرة للنظام السياسي للدولة تتشابه معه في: </a:t>
            </a:r>
            <a:endParaRPr lang="en-US" sz="16000" b="1" dirty="0" smtClean="0">
              <a:solidFill>
                <a:srgbClr val="663300"/>
              </a:solidFill>
            </a:endParaRPr>
          </a:p>
          <a:p>
            <a:pPr lvl="0" algn="justLow"/>
            <a:r>
              <a:rPr lang="ar-SA" sz="14400" dirty="0" smtClean="0">
                <a:solidFill>
                  <a:schemeClr val="accent6">
                    <a:lumMod val="75000"/>
                  </a:schemeClr>
                </a:solidFill>
                <a:latin typeface="Arial Unicode MS" pitchFamily="34" charset="-128"/>
                <a:ea typeface="Arial Unicode MS" pitchFamily="34" charset="-128"/>
                <a:cs typeface="Arial Unicode MS" pitchFamily="34" charset="-128"/>
              </a:rPr>
              <a:t>  </a:t>
            </a:r>
            <a:r>
              <a:rPr lang="ar-SA" sz="12800" dirty="0" smtClean="0">
                <a:solidFill>
                  <a:schemeClr val="accent6">
                    <a:lumMod val="75000"/>
                  </a:schemeClr>
                </a:solidFill>
                <a:latin typeface="Arial Unicode MS" pitchFamily="34" charset="-128"/>
                <a:ea typeface="Arial Unicode MS" pitchFamily="34" charset="-128"/>
                <a:cs typeface="Arial Unicode MS" pitchFamily="34" charset="-128"/>
              </a:rPr>
              <a:t>  </a:t>
            </a:r>
            <a:r>
              <a:rPr lang="ar-SA" sz="14400" b="1" dirty="0" smtClean="0">
                <a:solidFill>
                  <a:schemeClr val="accent6">
                    <a:lumMod val="75000"/>
                  </a:schemeClr>
                </a:solidFill>
              </a:rPr>
              <a:t>1-  قدرة في توفر الأركان الثلاثة (إقليم ، شعب ، سلطة حاكمة). </a:t>
            </a:r>
          </a:p>
          <a:p>
            <a:pPr lvl="0" algn="justLow"/>
            <a:endParaRPr lang="ar-SA" sz="7200" b="1" dirty="0" smtClean="0">
              <a:solidFill>
                <a:schemeClr val="accent6">
                  <a:lumMod val="75000"/>
                </a:schemeClr>
              </a:solidFill>
            </a:endParaRPr>
          </a:p>
          <a:p>
            <a:pPr algn="justLow"/>
            <a:r>
              <a:rPr lang="ar-SA" sz="14400" b="1" dirty="0" smtClean="0">
                <a:solidFill>
                  <a:schemeClr val="accent6">
                    <a:lumMod val="75000"/>
                  </a:schemeClr>
                </a:solidFill>
              </a:rPr>
              <a:t>    2- طبيعة القرارات التي تصدر من المؤسسات الدستورية في الدولة والمجالس المحلية (حصيلة مجموعة من المساومات والجداول التوفيقية. </a:t>
            </a:r>
          </a:p>
          <a:p>
            <a:pPr algn="justLow"/>
            <a:endParaRPr lang="en-US" sz="7200" b="1" dirty="0" smtClean="0">
              <a:solidFill>
                <a:schemeClr val="accent6">
                  <a:lumMod val="75000"/>
                </a:schemeClr>
              </a:solidFill>
            </a:endParaRPr>
          </a:p>
          <a:p>
            <a:pPr algn="justLow"/>
            <a:r>
              <a:rPr lang="ar-SA" sz="14400" b="1" dirty="0" smtClean="0">
                <a:solidFill>
                  <a:schemeClr val="accent6">
                    <a:lumMod val="75000"/>
                  </a:schemeClr>
                </a:solidFill>
              </a:rPr>
              <a:t>   3-  توزيع الموارد السلطوية والقيم في الجرائم .</a:t>
            </a:r>
          </a:p>
          <a:p>
            <a:pPr algn="justLow"/>
            <a:endParaRPr lang="en-US" sz="7200" b="1" dirty="0" smtClean="0">
              <a:solidFill>
                <a:schemeClr val="accent6">
                  <a:lumMod val="75000"/>
                </a:schemeClr>
              </a:solidFill>
            </a:endParaRPr>
          </a:p>
          <a:p>
            <a:pPr algn="justLow"/>
            <a:r>
              <a:rPr lang="ar-SA" sz="14400" b="1" dirty="0" smtClean="0">
                <a:solidFill>
                  <a:schemeClr val="accent6">
                    <a:lumMod val="75000"/>
                  </a:schemeClr>
                </a:solidFill>
              </a:rPr>
              <a:t>   4- طبيعة لكل منهما وظائف سياسية تقوم بها أي نظام سياسي له ظروفه السياسية (مدخلات – مخرجات). </a:t>
            </a:r>
            <a:endParaRPr lang="en-US" sz="14400" b="1" dirty="0" smtClean="0">
              <a:solidFill>
                <a:schemeClr val="accent6">
                  <a:lumMod val="75000"/>
                </a:schemeClr>
              </a:solidFill>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86808" cy="6000792"/>
          </a:xfrm>
        </p:spPr>
        <p:txBody>
          <a:bodyPr>
            <a:normAutofit fontScale="25000" lnSpcReduction="20000"/>
          </a:bodyPr>
          <a:lstStyle/>
          <a:p>
            <a:pPr algn="justLow"/>
            <a:r>
              <a:rPr lang="ar-SA" sz="16000" u="sng" dirty="0" smtClean="0">
                <a:solidFill>
                  <a:schemeClr val="accent6">
                    <a:lumMod val="75000"/>
                  </a:schemeClr>
                </a:solidFill>
                <a:latin typeface="+mj-lt"/>
                <a:ea typeface="+mj-ea"/>
              </a:rPr>
              <a:t>المدخلات: </a:t>
            </a:r>
          </a:p>
          <a:p>
            <a:pPr lvl="0" algn="justLow"/>
            <a:r>
              <a:rPr lang="ar-SA" sz="14400" b="1" dirty="0" smtClean="0">
                <a:solidFill>
                  <a:schemeClr val="bg2">
                    <a:lumMod val="50000"/>
                  </a:schemeClr>
                </a:solidFill>
              </a:rPr>
              <a:t>     </a:t>
            </a:r>
            <a:r>
              <a:rPr lang="ar-SA" sz="14400" b="1" dirty="0" smtClean="0">
                <a:solidFill>
                  <a:srgbClr val="00B050"/>
                </a:solidFill>
              </a:rPr>
              <a:t>-    التجنيد السياسي والتنشئة السياسية. </a:t>
            </a:r>
            <a:endParaRPr lang="en-US" sz="14400" b="1" dirty="0" smtClean="0">
              <a:solidFill>
                <a:srgbClr val="00B050"/>
              </a:solidFill>
            </a:endParaRPr>
          </a:p>
          <a:p>
            <a:pPr lvl="0" algn="justLow"/>
            <a:r>
              <a:rPr lang="ar-SA" sz="14400" b="1" dirty="0" smtClean="0">
                <a:solidFill>
                  <a:srgbClr val="00B050"/>
                </a:solidFill>
              </a:rPr>
              <a:t>     -    تجميع المصالح (تعد المطالب السياسية إلى صانعي القرار) تقوم بها على أساس المصالح. </a:t>
            </a:r>
            <a:endParaRPr lang="en-US" sz="14400" b="1" dirty="0" smtClean="0">
              <a:solidFill>
                <a:srgbClr val="00B050"/>
              </a:solidFill>
            </a:endParaRPr>
          </a:p>
          <a:p>
            <a:pPr lvl="0" algn="justLow"/>
            <a:r>
              <a:rPr lang="ar-SA" sz="14400" b="1" dirty="0" smtClean="0">
                <a:solidFill>
                  <a:srgbClr val="00B050"/>
                </a:solidFill>
              </a:rPr>
              <a:t>تكتيل المصالح تحويل المطالب السياسية إلى بدائل للسياسة العامة. </a:t>
            </a:r>
            <a:endParaRPr lang="en-US" sz="14400" b="1" dirty="0" smtClean="0">
              <a:solidFill>
                <a:srgbClr val="00B050"/>
              </a:solidFill>
            </a:endParaRPr>
          </a:p>
          <a:p>
            <a:pPr lvl="0" algn="justLow"/>
            <a:r>
              <a:rPr lang="ar-SA" sz="14400" b="1" dirty="0" smtClean="0">
                <a:solidFill>
                  <a:srgbClr val="00B050"/>
                </a:solidFill>
              </a:rPr>
              <a:t>     -   الاتصال السياسي.</a:t>
            </a:r>
            <a:endParaRPr lang="en-US" sz="14400" b="1" dirty="0" smtClean="0">
              <a:solidFill>
                <a:srgbClr val="00B050"/>
              </a:solidFill>
            </a:endParaRPr>
          </a:p>
          <a:p>
            <a:pPr algn="justLow"/>
            <a:r>
              <a:rPr lang="ar-SA" sz="16000" u="sng" dirty="0" smtClean="0">
                <a:solidFill>
                  <a:schemeClr val="accent6">
                    <a:lumMod val="75000"/>
                  </a:schemeClr>
                </a:solidFill>
                <a:latin typeface="+mj-lt"/>
                <a:ea typeface="+mj-ea"/>
              </a:rPr>
              <a:t>المخرجات: </a:t>
            </a:r>
          </a:p>
          <a:p>
            <a:pPr lvl="0" algn="justLow"/>
            <a:r>
              <a:rPr lang="ar-SA" sz="14400" dirty="0" smtClean="0"/>
              <a:t>     </a:t>
            </a:r>
            <a:r>
              <a:rPr lang="ar-SA" sz="14400" b="1" dirty="0" smtClean="0">
                <a:solidFill>
                  <a:srgbClr val="00B050"/>
                </a:solidFill>
              </a:rPr>
              <a:t>-    القاعدة . </a:t>
            </a:r>
            <a:endParaRPr lang="en-US" sz="14400" b="1" dirty="0" smtClean="0">
              <a:solidFill>
                <a:srgbClr val="00B050"/>
              </a:solidFill>
            </a:endParaRPr>
          </a:p>
          <a:p>
            <a:pPr lvl="0" algn="justLow"/>
            <a:r>
              <a:rPr lang="ar-SA" sz="14400" b="1" dirty="0" smtClean="0">
                <a:solidFill>
                  <a:srgbClr val="00B050"/>
                </a:solidFill>
              </a:rPr>
              <a:t>     -    تنفيذها .</a:t>
            </a:r>
            <a:endParaRPr lang="en-US" sz="14400" b="1" dirty="0" smtClean="0">
              <a:solidFill>
                <a:srgbClr val="00B050"/>
              </a:solidFill>
            </a:endParaRPr>
          </a:p>
          <a:p>
            <a:pPr lvl="0" algn="justLow"/>
            <a:r>
              <a:rPr lang="ar-SA" sz="14400" b="1" dirty="0" smtClean="0">
                <a:solidFill>
                  <a:srgbClr val="00B050"/>
                </a:solidFill>
              </a:rPr>
              <a:t>     -   التقاضي طبقاً لها .</a:t>
            </a:r>
            <a:endParaRPr lang="en-US" sz="14400" b="1" dirty="0" smtClean="0">
              <a:solidFill>
                <a:srgbClr val="00B050"/>
              </a:solidFill>
            </a:endParaRPr>
          </a:p>
          <a:p>
            <a:pPr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571480"/>
            <a:ext cx="8286808" cy="5643602"/>
          </a:xfrm>
        </p:spPr>
        <p:txBody>
          <a:bodyPr>
            <a:normAutofit fontScale="25000" lnSpcReduction="20000"/>
          </a:bodyPr>
          <a:lstStyle/>
          <a:p>
            <a:pPr algn="justLow"/>
            <a:r>
              <a:rPr lang="ar-SA" sz="16000" b="1" dirty="0" smtClean="0">
                <a:solidFill>
                  <a:schemeClr val="tx2">
                    <a:lumMod val="50000"/>
                  </a:schemeClr>
                </a:solidFill>
                <a:latin typeface="+mj-lt"/>
                <a:ea typeface="+mj-ea"/>
              </a:rPr>
              <a:t>العوامل الاقتصادية: </a:t>
            </a:r>
          </a:p>
          <a:p>
            <a:pPr algn="justLow"/>
            <a:r>
              <a:rPr lang="ar-SA" sz="14400" b="1" dirty="0" smtClean="0">
                <a:solidFill>
                  <a:srgbClr val="663300"/>
                </a:solidFill>
              </a:rPr>
              <a:t>            يتأثر طابع السلطة في الجماعة بصفة عامة بخصائص اقتصادها</a:t>
            </a:r>
          </a:p>
          <a:p>
            <a:pPr algn="justLow">
              <a:buFont typeface="Wingdings" pitchFamily="2" charset="2"/>
              <a:buChar char="§"/>
            </a:pPr>
            <a:r>
              <a:rPr lang="ar-SA" sz="14400" dirty="0" smtClean="0">
                <a:solidFill>
                  <a:schemeClr val="accent6">
                    <a:lumMod val="75000"/>
                  </a:schemeClr>
                </a:solidFill>
                <a:latin typeface="Arial Unicode MS" pitchFamily="34" charset="-128"/>
                <a:ea typeface="Arial Unicode MS" pitchFamily="34" charset="-128"/>
                <a:cs typeface="Arial Unicode MS" pitchFamily="34" charset="-128"/>
              </a:rPr>
              <a:t> </a:t>
            </a:r>
            <a:r>
              <a:rPr lang="ar-SA" sz="14400" b="1" dirty="0" smtClean="0">
                <a:solidFill>
                  <a:schemeClr val="accent6">
                    <a:lumMod val="75000"/>
                  </a:schemeClr>
                </a:solidFill>
              </a:rPr>
              <a:t>المجتمعات البسيطة  -   </a:t>
            </a:r>
            <a:r>
              <a:rPr lang="ar-SA" sz="14400" b="1" u="sng" dirty="0" smtClean="0">
                <a:solidFill>
                  <a:schemeClr val="accent6">
                    <a:lumMod val="75000"/>
                  </a:schemeClr>
                </a:solidFill>
              </a:rPr>
              <a:t>ديمقراطية </a:t>
            </a:r>
            <a:r>
              <a:rPr lang="ar-SA" sz="14400" b="1" dirty="0" smtClean="0">
                <a:solidFill>
                  <a:schemeClr val="accent6">
                    <a:lumMod val="75000"/>
                  </a:schemeClr>
                </a:solidFill>
              </a:rPr>
              <a:t>.</a:t>
            </a:r>
          </a:p>
          <a:p>
            <a:pPr algn="justLow"/>
            <a:endParaRPr lang="ar-SA" sz="14400" b="1" dirty="0" smtClean="0">
              <a:solidFill>
                <a:schemeClr val="accent6">
                  <a:lumMod val="75000"/>
                </a:schemeClr>
              </a:solidFill>
            </a:endParaRPr>
          </a:p>
          <a:p>
            <a:pPr algn="justLow">
              <a:buFont typeface="Wingdings" pitchFamily="2" charset="2"/>
              <a:buChar char="§"/>
            </a:pPr>
            <a:r>
              <a:rPr lang="ar-SA" sz="14400" b="1" dirty="0" smtClean="0">
                <a:solidFill>
                  <a:schemeClr val="accent6">
                    <a:lumMod val="75000"/>
                  </a:schemeClr>
                </a:solidFill>
              </a:rPr>
              <a:t>المجتمعات الرعوية   –   </a:t>
            </a:r>
            <a:r>
              <a:rPr lang="ar-SA" sz="14400" b="1" u="sng" dirty="0" smtClean="0">
                <a:solidFill>
                  <a:schemeClr val="accent6">
                    <a:lumMod val="75000"/>
                  </a:schemeClr>
                </a:solidFill>
              </a:rPr>
              <a:t>القيادة الوراثية </a:t>
            </a:r>
            <a:r>
              <a:rPr lang="ar-SA" sz="14400" b="1" dirty="0" smtClean="0">
                <a:solidFill>
                  <a:schemeClr val="accent6">
                    <a:lumMod val="75000"/>
                  </a:schemeClr>
                </a:solidFill>
              </a:rPr>
              <a:t>.</a:t>
            </a:r>
          </a:p>
          <a:p>
            <a:pPr algn="justLow"/>
            <a:endParaRPr lang="ar-SA" sz="14400" b="1" dirty="0" smtClean="0">
              <a:solidFill>
                <a:schemeClr val="accent6">
                  <a:lumMod val="75000"/>
                </a:schemeClr>
              </a:solidFill>
            </a:endParaRPr>
          </a:p>
          <a:p>
            <a:pPr algn="justLow">
              <a:buFont typeface="Wingdings" pitchFamily="2" charset="2"/>
              <a:buChar char="§"/>
            </a:pPr>
            <a:r>
              <a:rPr lang="ar-SA" sz="14400" b="1" dirty="0" smtClean="0">
                <a:solidFill>
                  <a:schemeClr val="accent6">
                    <a:lumMod val="75000"/>
                  </a:schemeClr>
                </a:solidFill>
              </a:rPr>
              <a:t>المجتمعات الزراعية والرعوية المتقدمة ، تطورات نظم السلطة حيث احتكرت من جانب كبار الملاك</a:t>
            </a:r>
            <a:r>
              <a:rPr lang="ar-SA" sz="14400" b="1" dirty="0" smtClean="0">
                <a:solidFill>
                  <a:schemeClr val="accent4">
                    <a:lumMod val="75000"/>
                  </a:schemeClr>
                </a:solidFill>
              </a:rPr>
              <a:t>.</a:t>
            </a:r>
            <a:endParaRPr lang="en-US" sz="14400" b="1" dirty="0" smtClean="0">
              <a:solidFill>
                <a:schemeClr val="accent4">
                  <a:lumMod val="75000"/>
                </a:schemeClr>
              </a:solidFill>
            </a:endParaRPr>
          </a:p>
          <a:p>
            <a:pPr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86808" cy="5786478"/>
          </a:xfrm>
        </p:spPr>
        <p:txBody>
          <a:bodyPr>
            <a:normAutofit fontScale="25000" lnSpcReduction="20000"/>
          </a:bodyPr>
          <a:lstStyle/>
          <a:p>
            <a:pPr lvl="0" algn="justLow">
              <a:buFont typeface="Wingdings" pitchFamily="2" charset="2"/>
              <a:buChar char="§"/>
            </a:pPr>
            <a:endParaRPr lang="ar-SA" sz="14400" b="1" dirty="0" smtClean="0">
              <a:solidFill>
                <a:schemeClr val="accent6">
                  <a:lumMod val="75000"/>
                </a:schemeClr>
              </a:solidFill>
            </a:endParaRPr>
          </a:p>
          <a:p>
            <a:pPr lvl="0" algn="justLow">
              <a:buFont typeface="Wingdings" pitchFamily="2" charset="2"/>
              <a:buChar char="§"/>
            </a:pPr>
            <a:r>
              <a:rPr lang="ar-SA" sz="14400" b="1" dirty="0" smtClean="0">
                <a:solidFill>
                  <a:schemeClr val="accent6">
                    <a:lumMod val="75000"/>
                  </a:schemeClr>
                </a:solidFill>
              </a:rPr>
              <a:t>يؤثر الاقتصاد المحلي في هيكل السلطة.</a:t>
            </a:r>
          </a:p>
          <a:p>
            <a:pPr lvl="0" algn="justLow">
              <a:buFont typeface="Wingdings" pitchFamily="2" charset="2"/>
              <a:buChar char="§"/>
            </a:pPr>
            <a:r>
              <a:rPr lang="ar-SA" sz="14400" b="1" dirty="0" smtClean="0">
                <a:solidFill>
                  <a:schemeClr val="accent6">
                    <a:lumMod val="75000"/>
                  </a:schemeClr>
                </a:solidFill>
              </a:rPr>
              <a:t> المجالس المحلية تقع تحت سيطرة الطبقات الاجتماعية الكبيرة ذات الإمكانيات الاقتصادية .</a:t>
            </a:r>
            <a:endParaRPr lang="en-US" sz="14400" b="1" dirty="0" smtClean="0">
              <a:solidFill>
                <a:schemeClr val="accent6">
                  <a:lumMod val="75000"/>
                </a:schemeClr>
              </a:solidFill>
            </a:endParaRPr>
          </a:p>
          <a:p>
            <a:pPr algn="justLow">
              <a:buFont typeface="Wingdings" pitchFamily="2" charset="2"/>
              <a:buChar char="§"/>
            </a:pPr>
            <a:r>
              <a:rPr lang="ar-SA" sz="14400" b="1" dirty="0" smtClean="0">
                <a:solidFill>
                  <a:schemeClr val="accent6">
                    <a:lumMod val="75000"/>
                  </a:schemeClr>
                </a:solidFill>
              </a:rPr>
              <a:t> مدى اعتمادها على نفسها.</a:t>
            </a:r>
            <a:endParaRPr lang="en-US" sz="14400" b="1" dirty="0" smtClean="0">
              <a:solidFill>
                <a:schemeClr val="accent6">
                  <a:lumMod val="75000"/>
                </a:schemeClr>
              </a:solidFill>
            </a:endParaRPr>
          </a:p>
          <a:p>
            <a:pPr algn="justLow">
              <a:buFont typeface="Wingdings" pitchFamily="2" charset="2"/>
              <a:buChar char="§"/>
            </a:pPr>
            <a:r>
              <a:rPr lang="ar-SA" sz="14400" b="1" dirty="0" smtClean="0">
                <a:solidFill>
                  <a:schemeClr val="accent6">
                    <a:lumMod val="75000"/>
                  </a:schemeClr>
                </a:solidFill>
              </a:rPr>
              <a:t> المهنيين.</a:t>
            </a:r>
          </a:p>
          <a:p>
            <a:pPr lvl="0" algn="justLow">
              <a:buFont typeface="Wingdings" pitchFamily="2" charset="2"/>
              <a:buChar char="§"/>
            </a:pPr>
            <a:r>
              <a:rPr lang="ar-SA" sz="14400" b="1" dirty="0" smtClean="0">
                <a:solidFill>
                  <a:schemeClr val="accent6">
                    <a:lumMod val="75000"/>
                  </a:schemeClr>
                </a:solidFill>
              </a:rPr>
              <a:t>متوسط الثراء الشخصي.</a:t>
            </a:r>
          </a:p>
          <a:p>
            <a:pPr lvl="0" algn="justLow">
              <a:buFont typeface="Wingdings" pitchFamily="2" charset="2"/>
              <a:buChar char="§"/>
            </a:pPr>
            <a:r>
              <a:rPr lang="ar-SA" sz="14400" b="1" dirty="0" smtClean="0">
                <a:solidFill>
                  <a:schemeClr val="accent6">
                    <a:lumMod val="75000"/>
                  </a:schemeClr>
                </a:solidFill>
              </a:rPr>
              <a:t>حالة العمالة .</a:t>
            </a:r>
            <a:endParaRPr lang="en-US" sz="14400" b="1" dirty="0" smtClean="0">
              <a:solidFill>
                <a:schemeClr val="accent6">
                  <a:lumMod val="75000"/>
                </a:schemeClr>
              </a:solidFill>
            </a:endParaRPr>
          </a:p>
          <a:p>
            <a:pPr lvl="0" algn="justLow">
              <a:buFont typeface="Wingdings" pitchFamily="2" charset="2"/>
              <a:buChar char="§"/>
            </a:pP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86808" cy="6072230"/>
          </a:xfrm>
        </p:spPr>
        <p:txBody>
          <a:bodyPr>
            <a:normAutofit fontScale="25000" lnSpcReduction="20000"/>
          </a:bodyPr>
          <a:lstStyle/>
          <a:p>
            <a:pPr algn="justLow"/>
            <a:r>
              <a:rPr lang="ar-SA" sz="16000" b="1" dirty="0" smtClean="0">
                <a:solidFill>
                  <a:schemeClr val="tx2">
                    <a:lumMod val="50000"/>
                  </a:schemeClr>
                </a:solidFill>
                <a:latin typeface="+mj-lt"/>
                <a:ea typeface="+mj-ea"/>
              </a:rPr>
              <a:t>العوامل الجغرافية والمكانية </a:t>
            </a:r>
            <a:r>
              <a:rPr lang="ar-SA" sz="16000" b="1" dirty="0" smtClean="0">
                <a:solidFill>
                  <a:schemeClr val="tx2">
                    <a:lumMod val="50000"/>
                  </a:schemeClr>
                </a:solidFill>
                <a:latin typeface="+mj-lt"/>
                <a:ea typeface="+mj-ea"/>
                <a:cs typeface="PT Bold Dusky" pitchFamily="2" charset="-78"/>
              </a:rPr>
              <a:t>: </a:t>
            </a:r>
          </a:p>
          <a:p>
            <a:pPr lvl="0" algn="justLow">
              <a:buFont typeface="Wingdings" pitchFamily="2" charset="2"/>
              <a:buChar char="§"/>
            </a:pPr>
            <a:r>
              <a:rPr lang="ar-SA" sz="14400" b="1" dirty="0" smtClean="0">
                <a:solidFill>
                  <a:srgbClr val="663300"/>
                </a:solidFill>
              </a:rPr>
              <a:t>طبيعة المناخ.</a:t>
            </a:r>
          </a:p>
          <a:p>
            <a:pPr lvl="0" algn="justLow">
              <a:buFont typeface="Wingdings" pitchFamily="2" charset="2"/>
              <a:buChar char="§"/>
            </a:pPr>
            <a:r>
              <a:rPr lang="ar-SA" sz="14400" b="1" dirty="0" smtClean="0">
                <a:solidFill>
                  <a:srgbClr val="663300"/>
                </a:solidFill>
              </a:rPr>
              <a:t>مدى توفر المياه. </a:t>
            </a:r>
            <a:endParaRPr lang="en-US" sz="14400" b="1" dirty="0" smtClean="0">
              <a:solidFill>
                <a:srgbClr val="663300"/>
              </a:solidFill>
            </a:endParaRPr>
          </a:p>
          <a:p>
            <a:pPr lvl="0" algn="justLow">
              <a:buFont typeface="Wingdings" pitchFamily="2" charset="2"/>
              <a:buChar char="§"/>
            </a:pPr>
            <a:r>
              <a:rPr lang="ar-SA" sz="14400" b="1" dirty="0" smtClean="0">
                <a:solidFill>
                  <a:srgbClr val="663300"/>
                </a:solidFill>
              </a:rPr>
              <a:t> جودة الأرض وخصوبتها. </a:t>
            </a:r>
            <a:endParaRPr lang="en-US" sz="14400" b="1" dirty="0" smtClean="0">
              <a:solidFill>
                <a:srgbClr val="663300"/>
              </a:solidFill>
            </a:endParaRPr>
          </a:p>
          <a:p>
            <a:pPr lvl="0" algn="justLow">
              <a:buFont typeface="Wingdings" pitchFamily="2" charset="2"/>
              <a:buChar char="§"/>
            </a:pPr>
            <a:r>
              <a:rPr lang="ar-SA" sz="14400" b="1" dirty="0" smtClean="0">
                <a:solidFill>
                  <a:srgbClr val="663300"/>
                </a:solidFill>
              </a:rPr>
              <a:t> مدى توفر المعادن .</a:t>
            </a:r>
          </a:p>
          <a:p>
            <a:pPr lvl="0" algn="justLow"/>
            <a:endParaRPr lang="en-US" sz="5600" dirty="0" smtClean="0">
              <a:solidFill>
                <a:schemeClr val="tx1"/>
              </a:solidFill>
              <a:latin typeface="Arial Unicode MS" pitchFamily="34" charset="-128"/>
              <a:ea typeface="Arial Unicode MS" pitchFamily="34" charset="-128"/>
              <a:cs typeface="Arial Unicode MS" pitchFamily="34" charset="-128"/>
            </a:endParaRPr>
          </a:p>
          <a:p>
            <a:pPr algn="justLow"/>
            <a:r>
              <a:rPr lang="ar-SA" sz="16000" b="1" dirty="0" smtClean="0">
                <a:solidFill>
                  <a:schemeClr val="tx2">
                    <a:lumMod val="50000"/>
                  </a:schemeClr>
                </a:solidFill>
                <a:latin typeface="+mj-lt"/>
                <a:ea typeface="+mj-ea"/>
              </a:rPr>
              <a:t>العوامل السكانية: </a:t>
            </a:r>
          </a:p>
          <a:p>
            <a:pPr lvl="0" algn="justLow"/>
            <a:r>
              <a:rPr lang="ar-SA" sz="14400" dirty="0" smtClean="0">
                <a:solidFill>
                  <a:srgbClr val="663300"/>
                </a:solidFill>
                <a:latin typeface="Arial Unicode MS" pitchFamily="34" charset="-128"/>
                <a:ea typeface="Arial Unicode MS" pitchFamily="34" charset="-128"/>
                <a:cs typeface="Arial Unicode MS" pitchFamily="34" charset="-128"/>
              </a:rPr>
              <a:t>       </a:t>
            </a:r>
            <a:r>
              <a:rPr lang="ar-SA" sz="14400" b="1" dirty="0" smtClean="0">
                <a:solidFill>
                  <a:srgbClr val="663300"/>
                </a:solidFill>
              </a:rPr>
              <a:t>ويقصد بها توزيع السكان في الإقليم من ناحية الحضر والبدو، والمتعلم ونصف المتعلم والأمي، والذكور والإناث وأعمارهم وعددهم الكلي وتخصصاتهم علماً بأن لهذه وتباينها تأثير مهم في فعالية الإدارة المحلية.</a:t>
            </a:r>
            <a:endParaRPr lang="en-US" sz="14400" b="1" dirty="0" smtClean="0">
              <a:solidFill>
                <a:srgbClr val="663300"/>
              </a:solidFill>
            </a:endParaRPr>
          </a:p>
          <a:p>
            <a:pPr algn="justLow">
              <a:buFont typeface="Wingdings" pitchFamily="2" charset="2"/>
              <a:buChar char="§"/>
            </a:pP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86808" cy="5786478"/>
          </a:xfrm>
        </p:spPr>
        <p:txBody>
          <a:bodyPr>
            <a:normAutofit fontScale="25000" lnSpcReduction="20000"/>
          </a:bodyPr>
          <a:lstStyle/>
          <a:p>
            <a:pPr algn="justLow"/>
            <a:r>
              <a:rPr lang="ar-SA" sz="16000" b="1" dirty="0" smtClean="0">
                <a:solidFill>
                  <a:schemeClr val="tx2">
                    <a:lumMod val="50000"/>
                  </a:schemeClr>
                </a:solidFill>
                <a:latin typeface="+mj-lt"/>
                <a:ea typeface="+mj-ea"/>
              </a:rPr>
              <a:t>العوامل الثقافية: </a:t>
            </a:r>
          </a:p>
          <a:p>
            <a:pPr lvl="0" algn="justLow"/>
            <a:r>
              <a:rPr lang="ar-SA" sz="14400" dirty="0" smtClean="0">
                <a:solidFill>
                  <a:schemeClr val="tx1"/>
                </a:solidFill>
                <a:latin typeface="Arial Unicode MS" pitchFamily="34" charset="-128"/>
                <a:ea typeface="Arial Unicode MS" pitchFamily="34" charset="-128"/>
                <a:cs typeface="Arial Unicode MS" pitchFamily="34" charset="-128"/>
              </a:rPr>
              <a:t>            </a:t>
            </a:r>
            <a:r>
              <a:rPr lang="ar-SA" sz="14400" b="1" dirty="0" smtClean="0">
                <a:solidFill>
                  <a:srgbClr val="663300"/>
                </a:solidFill>
              </a:rPr>
              <a:t>وهي نتاج التعليم العام والخاص والأعراف والقيم والعادات والتقاليد، ومستواها هو الذي يحدد طبيعة السلطة المعمول بها في الإقليم. </a:t>
            </a:r>
          </a:p>
          <a:p>
            <a:pPr lvl="0" algn="justLow"/>
            <a:endParaRPr lang="en-US" sz="14400" b="1" dirty="0" smtClean="0">
              <a:solidFill>
                <a:schemeClr val="bg2">
                  <a:lumMod val="50000"/>
                </a:schemeClr>
              </a:solidFill>
            </a:endParaRPr>
          </a:p>
          <a:p>
            <a:pPr algn="justLow"/>
            <a:r>
              <a:rPr lang="ar-SA" sz="16000" b="1" dirty="0" smtClean="0">
                <a:solidFill>
                  <a:schemeClr val="tx2">
                    <a:lumMod val="50000"/>
                  </a:schemeClr>
                </a:solidFill>
                <a:latin typeface="+mj-lt"/>
                <a:ea typeface="+mj-ea"/>
              </a:rPr>
              <a:t>العوامل التاريخية: </a:t>
            </a:r>
          </a:p>
          <a:p>
            <a:pPr algn="justLow"/>
            <a:r>
              <a:rPr lang="ar-SA" sz="14400" dirty="0" smtClean="0">
                <a:solidFill>
                  <a:srgbClr val="663300"/>
                </a:solidFill>
                <a:latin typeface="Arial Unicode MS" pitchFamily="34" charset="-128"/>
                <a:ea typeface="Arial Unicode MS" pitchFamily="34" charset="-128"/>
                <a:cs typeface="Arial Unicode MS" pitchFamily="34" charset="-128"/>
              </a:rPr>
              <a:t>            </a:t>
            </a:r>
            <a:r>
              <a:rPr lang="ar-SA" sz="14400" b="1" dirty="0" smtClean="0">
                <a:solidFill>
                  <a:srgbClr val="663300"/>
                </a:solidFill>
              </a:rPr>
              <a:t>إن العادات والتقاليد والأصول للمجتمع المحلي تعمل على استقرار الأوضاع السياسية وتتشابه أنظمتها مع أمثالها من المجتمعات التي لها تاريخ واحد أو متقارب. </a:t>
            </a:r>
            <a:endParaRPr lang="en-US" sz="14400" b="1" dirty="0" smtClean="0">
              <a:solidFill>
                <a:srgbClr val="663300"/>
              </a:solidFill>
            </a:endParaRPr>
          </a:p>
          <a:p>
            <a:pPr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bg2">
                  <a:lumMod val="50000"/>
                </a:schemeClr>
              </a:solidFill>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8"/>
            <a:ext cx="7772400" cy="1500198"/>
          </a:xfrm>
        </p:spPr>
        <p:txBody>
          <a:bodyPr>
            <a:normAutofit/>
          </a:bodyPr>
          <a:lstStyle/>
          <a:p>
            <a:r>
              <a:rPr lang="ar-SA" sz="3600" b="1" dirty="0" smtClean="0"/>
              <a:t>((الفصل الثاني))</a:t>
            </a:r>
            <a:endParaRPr lang="en-US" sz="3600" dirty="0"/>
          </a:p>
        </p:txBody>
      </p:sp>
      <p:sp>
        <p:nvSpPr>
          <p:cNvPr id="3" name="عنوان فرعي 2"/>
          <p:cNvSpPr>
            <a:spLocks noGrp="1"/>
          </p:cNvSpPr>
          <p:nvPr>
            <p:ph type="subTitle" idx="1"/>
          </p:nvPr>
        </p:nvSpPr>
        <p:spPr>
          <a:xfrm>
            <a:off x="500034" y="1785926"/>
            <a:ext cx="8286808" cy="3857652"/>
          </a:xfrm>
        </p:spPr>
        <p:txBody>
          <a:bodyPr>
            <a:normAutofit fontScale="25000" lnSpcReduction="20000"/>
          </a:bodyPr>
          <a:lstStyle/>
          <a:p>
            <a:endParaRPr lang="ar-SA" sz="14400" b="1" dirty="0" smtClean="0">
              <a:solidFill>
                <a:schemeClr val="tx1"/>
              </a:solidFill>
              <a:latin typeface="+mj-lt"/>
              <a:ea typeface="+mj-ea"/>
              <a:cs typeface="+mj-cs"/>
            </a:endParaRPr>
          </a:p>
          <a:p>
            <a:endParaRPr lang="ar-SA" sz="14400" b="1" dirty="0" smtClean="0">
              <a:solidFill>
                <a:schemeClr val="tx1"/>
              </a:solidFill>
              <a:latin typeface="+mj-lt"/>
              <a:ea typeface="+mj-ea"/>
              <a:cs typeface="+mj-cs"/>
            </a:endParaRPr>
          </a:p>
          <a:p>
            <a:endParaRPr lang="ar-SA" sz="14400" b="1" dirty="0" smtClean="0">
              <a:solidFill>
                <a:schemeClr val="tx1"/>
              </a:solidFill>
              <a:latin typeface="+mj-lt"/>
              <a:ea typeface="+mj-ea"/>
              <a:cs typeface="+mj-cs"/>
            </a:endParaRPr>
          </a:p>
          <a:p>
            <a:r>
              <a:rPr lang="ar-SA" sz="16000" b="1" dirty="0" smtClean="0">
                <a:solidFill>
                  <a:srgbClr val="C00000"/>
                </a:solidFill>
                <a:latin typeface="+mj-lt"/>
                <a:ea typeface="+mj-ea"/>
              </a:rPr>
              <a:t>المقومات الرئيسية لنظم الإدارة المحلية</a:t>
            </a:r>
            <a:endParaRPr lang="en-US" sz="16000" b="1" dirty="0" smtClean="0">
              <a:solidFill>
                <a:srgbClr val="C00000"/>
              </a:solidFill>
              <a:latin typeface="+mj-lt"/>
              <a:ea typeface="+mj-ea"/>
            </a:endParaRPr>
          </a:p>
          <a:p>
            <a:pPr lvl="0"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785794"/>
            <a:ext cx="8286808" cy="4857784"/>
          </a:xfrm>
        </p:spPr>
        <p:txBody>
          <a:bodyPr>
            <a:normAutofit fontScale="25000" lnSpcReduction="20000"/>
          </a:bodyPr>
          <a:lstStyle/>
          <a:p>
            <a:pPr lvl="0"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r>
              <a:rPr lang="ar-SA" sz="16000" b="1" dirty="0" smtClean="0">
                <a:solidFill>
                  <a:srgbClr val="C00000"/>
                </a:solidFill>
                <a:latin typeface="+mj-lt"/>
                <a:ea typeface="+mj-ea"/>
              </a:rPr>
              <a:t>من أهم مقومات نظم الإدارة المحلية الآتي:</a:t>
            </a:r>
          </a:p>
          <a:p>
            <a:endParaRPr lang="en-US" sz="12800" dirty="0" smtClean="0">
              <a:solidFill>
                <a:schemeClr val="bg2">
                  <a:lumMod val="50000"/>
                </a:schemeClr>
              </a:solidFill>
              <a:latin typeface="+mj-lt"/>
              <a:ea typeface="+mj-ea"/>
              <a:cs typeface="PT Bold Dusky" pitchFamily="2" charset="-78"/>
            </a:endParaRPr>
          </a:p>
          <a:p>
            <a:pPr lvl="0" algn="justLow"/>
            <a:r>
              <a:rPr lang="ar-SA" sz="17600" b="1" dirty="0" smtClean="0">
                <a:solidFill>
                  <a:schemeClr val="tx2">
                    <a:lumMod val="60000"/>
                    <a:lumOff val="40000"/>
                  </a:schemeClr>
                </a:solidFill>
              </a:rPr>
              <a:t>         1-  الإقليم (التقسيم المكاني للسلطة).</a:t>
            </a:r>
          </a:p>
          <a:p>
            <a:pPr lvl="0" algn="justLow"/>
            <a:endParaRPr lang="en-US" sz="9600" b="1" dirty="0" smtClean="0">
              <a:solidFill>
                <a:schemeClr val="tx2">
                  <a:lumMod val="60000"/>
                  <a:lumOff val="40000"/>
                </a:schemeClr>
              </a:solidFill>
            </a:endParaRPr>
          </a:p>
          <a:p>
            <a:pPr lvl="0" algn="justLow"/>
            <a:r>
              <a:rPr lang="ar-SA" sz="17600" b="1" dirty="0" smtClean="0">
                <a:solidFill>
                  <a:schemeClr val="tx2">
                    <a:lumMod val="60000"/>
                    <a:lumOff val="40000"/>
                  </a:schemeClr>
                </a:solidFill>
              </a:rPr>
              <a:t>         2-  التمويل.</a:t>
            </a:r>
          </a:p>
          <a:p>
            <a:pPr lvl="0" algn="justLow"/>
            <a:endParaRPr lang="en-US" sz="12800" b="1" dirty="0" smtClean="0">
              <a:solidFill>
                <a:schemeClr val="tx2">
                  <a:lumMod val="60000"/>
                  <a:lumOff val="40000"/>
                </a:schemeClr>
              </a:solidFill>
            </a:endParaRPr>
          </a:p>
          <a:p>
            <a:pPr lvl="0" algn="justLow"/>
            <a:r>
              <a:rPr lang="ar-SA" sz="17600" b="1" dirty="0" smtClean="0">
                <a:solidFill>
                  <a:schemeClr val="tx2">
                    <a:lumMod val="60000"/>
                    <a:lumOff val="40000"/>
                  </a:schemeClr>
                </a:solidFill>
              </a:rPr>
              <a:t>         3-  مشاركة المواطن المحلي.</a:t>
            </a:r>
            <a:endParaRPr lang="en-US" sz="17600" b="1" dirty="0" smtClean="0">
              <a:solidFill>
                <a:schemeClr val="tx2">
                  <a:lumMod val="60000"/>
                  <a:lumOff val="40000"/>
                </a:schemeClr>
              </a:solidFill>
            </a:endParaRPr>
          </a:p>
          <a:p>
            <a:pPr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428604"/>
            <a:ext cx="8286808" cy="6215106"/>
          </a:xfrm>
        </p:spPr>
        <p:txBody>
          <a:bodyPr>
            <a:normAutofit fontScale="92500"/>
          </a:bodyPr>
          <a:lstStyle/>
          <a:p>
            <a:pPr lvl="0" algn="r"/>
            <a:r>
              <a:rPr lang="ar-SA" b="1" dirty="0" smtClean="0"/>
              <a:t>  </a:t>
            </a:r>
            <a:r>
              <a:rPr lang="ar-SA" b="1" dirty="0" smtClean="0">
                <a:solidFill>
                  <a:srgbClr val="7030A0"/>
                </a:solidFill>
              </a:rPr>
              <a:t>ب - الحكومات الإقليمية</a:t>
            </a:r>
          </a:p>
          <a:p>
            <a:pPr lvl="0" algn="r"/>
            <a:r>
              <a:rPr lang="ar-SA" sz="3000" b="1" dirty="0" smtClean="0">
                <a:solidFill>
                  <a:srgbClr val="C00000"/>
                </a:solidFill>
              </a:rPr>
              <a:t>        - تآلف واتحاد بعض الكيانات الصغيرة (اختيارياً أو جبرياً).</a:t>
            </a:r>
          </a:p>
          <a:p>
            <a:pPr lvl="0" algn="r"/>
            <a:r>
              <a:rPr lang="ar-SA" sz="3000" b="1" dirty="0" smtClean="0">
                <a:solidFill>
                  <a:srgbClr val="C00000"/>
                </a:solidFill>
              </a:rPr>
              <a:t>         - أخذت الحكومات الإقليمية في بدايتها شكل الملكيات المركزية</a:t>
            </a:r>
          </a:p>
          <a:p>
            <a:pPr lvl="0" algn="r"/>
            <a:r>
              <a:rPr lang="ar-SA" sz="3000" b="1" dirty="0" smtClean="0">
                <a:solidFill>
                  <a:srgbClr val="C00000"/>
                </a:solidFill>
              </a:rPr>
              <a:t>        - افسحوا المجال لأهالي المدن والقرى لكي يديروا أنفسهم.</a:t>
            </a:r>
          </a:p>
          <a:p>
            <a:pPr marL="514350" lvl="0" indent="-514350" algn="r"/>
            <a:r>
              <a:rPr lang="ar-SA" b="1" dirty="0" smtClean="0">
                <a:solidFill>
                  <a:schemeClr val="accent3">
                    <a:lumMod val="75000"/>
                  </a:schemeClr>
                </a:solidFill>
              </a:rPr>
              <a:t>  </a:t>
            </a:r>
            <a:r>
              <a:rPr lang="ar-SA" b="1" dirty="0" smtClean="0">
                <a:solidFill>
                  <a:srgbClr val="7030A0"/>
                </a:solidFill>
              </a:rPr>
              <a:t>ج- </a:t>
            </a:r>
            <a:r>
              <a:rPr lang="ar-SA" b="1" dirty="0" err="1" smtClean="0">
                <a:solidFill>
                  <a:srgbClr val="7030A0"/>
                </a:solidFill>
              </a:rPr>
              <a:t>الامبراطوريات</a:t>
            </a:r>
            <a:r>
              <a:rPr lang="ar-SA" b="1" dirty="0" smtClean="0">
                <a:solidFill>
                  <a:srgbClr val="7030A0"/>
                </a:solidFill>
              </a:rPr>
              <a:t>                                                                                                           </a:t>
            </a:r>
            <a:r>
              <a:rPr lang="ar-SA" b="1" dirty="0" smtClean="0">
                <a:solidFill>
                  <a:srgbClr val="C00000"/>
                </a:solidFill>
              </a:rPr>
              <a:t>- اتسعت الحكومات الإقليمية وتكونت الإمبراطوريات (تزاوج  بين المركزية واللامركزية ).</a:t>
            </a:r>
          </a:p>
          <a:p>
            <a:pPr marL="514350" lvl="0" indent="-514350" algn="r"/>
            <a:r>
              <a:rPr lang="ar-SA" b="1" dirty="0" smtClean="0">
                <a:solidFill>
                  <a:srgbClr val="C00000"/>
                </a:solidFill>
              </a:rPr>
              <a:t>       - في البداية كان نظام الحكم يجنح نحو المركزية المفرطة .</a:t>
            </a:r>
          </a:p>
          <a:p>
            <a:pPr marL="514350" lvl="0" indent="-514350" algn="r"/>
            <a:r>
              <a:rPr lang="ar-SA" b="1" dirty="0" smtClean="0">
                <a:solidFill>
                  <a:srgbClr val="C00000"/>
                </a:solidFill>
              </a:rPr>
              <a:t>       - مع تنوع الثقافات قويت فكرة الحكومة المحلية.</a:t>
            </a:r>
            <a:endParaRPr lang="en-US" b="1" dirty="0" smtClean="0">
              <a:solidFill>
                <a:srgbClr val="C00000"/>
              </a:solidFill>
            </a:endParaRPr>
          </a:p>
          <a:p>
            <a:pPr lvl="0" algn="r"/>
            <a:r>
              <a:rPr lang="ar-SA" b="1" dirty="0" smtClean="0">
                <a:solidFill>
                  <a:srgbClr val="C00000"/>
                </a:solidFill>
              </a:rPr>
              <a:t> </a:t>
            </a:r>
            <a:r>
              <a:rPr lang="ar-SA" b="1" dirty="0" smtClean="0">
                <a:solidFill>
                  <a:srgbClr val="7030A0"/>
                </a:solidFill>
              </a:rPr>
              <a:t>د- </a:t>
            </a:r>
            <a:r>
              <a:rPr lang="ar-SA" b="1" dirty="0" err="1" smtClean="0">
                <a:solidFill>
                  <a:srgbClr val="7030A0"/>
                </a:solidFill>
              </a:rPr>
              <a:t>الاقطاعات</a:t>
            </a:r>
            <a:r>
              <a:rPr lang="ar-SA" b="1" dirty="0" smtClean="0">
                <a:solidFill>
                  <a:srgbClr val="7030A0"/>
                </a:solidFill>
              </a:rPr>
              <a:t> والمدن والأقاليم الصغيرة</a:t>
            </a:r>
          </a:p>
          <a:p>
            <a:pPr lvl="0" algn="r"/>
            <a:r>
              <a:rPr lang="ar-SA" b="1" dirty="0" smtClean="0">
                <a:solidFill>
                  <a:srgbClr val="C00000"/>
                </a:solidFill>
              </a:rPr>
              <a:t>     مع توالي الزمن ودخول </a:t>
            </a:r>
            <a:r>
              <a:rPr lang="ar-SA" b="1" dirty="0" err="1" smtClean="0">
                <a:solidFill>
                  <a:srgbClr val="C00000"/>
                </a:solidFill>
              </a:rPr>
              <a:t>الامبراطوريات</a:t>
            </a:r>
            <a:r>
              <a:rPr lang="ar-SA" b="1" dirty="0" smtClean="0">
                <a:solidFill>
                  <a:srgbClr val="C00000"/>
                </a:solidFill>
              </a:rPr>
              <a:t> مراحل شيخوختها ساد من جديد نظام </a:t>
            </a:r>
            <a:r>
              <a:rPr lang="ar-SA" b="1" dirty="0" err="1" smtClean="0">
                <a:solidFill>
                  <a:srgbClr val="C00000"/>
                </a:solidFill>
              </a:rPr>
              <a:t>الاقطاعات</a:t>
            </a:r>
            <a:r>
              <a:rPr lang="ar-SA" b="1" dirty="0" smtClean="0">
                <a:solidFill>
                  <a:srgbClr val="C00000"/>
                </a:solidFill>
              </a:rPr>
              <a:t> والمدن والأقاليم الصغيرة </a:t>
            </a:r>
          </a:p>
          <a:p>
            <a:pPr lvl="0" algn="r"/>
            <a:endParaRPr lang="en-US" b="1" dirty="0" smtClean="0">
              <a:solidFill>
                <a:srgbClr val="7030A0"/>
              </a:solidFil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1462"/>
            <a:ext cx="7772400" cy="1500198"/>
          </a:xfrm>
        </p:spPr>
        <p:txBody>
          <a:bodyPr>
            <a:normAutofit/>
          </a:bodyPr>
          <a:lstStyle/>
          <a:p>
            <a:r>
              <a:rPr lang="ar-SA" sz="4000" b="1" dirty="0" smtClean="0">
                <a:solidFill>
                  <a:srgbClr val="C00000"/>
                </a:solidFill>
                <a:cs typeface="+mn-cs"/>
              </a:rPr>
              <a:t>المبحث الأول: الإقليم المحلي</a:t>
            </a:r>
            <a:endParaRPr lang="en-US" sz="4000" b="1" dirty="0">
              <a:solidFill>
                <a:srgbClr val="C00000"/>
              </a:solidFill>
              <a:cs typeface="+mn-cs"/>
            </a:endParaRPr>
          </a:p>
        </p:txBody>
      </p:sp>
      <p:sp>
        <p:nvSpPr>
          <p:cNvPr id="3" name="عنوان فرعي 2"/>
          <p:cNvSpPr>
            <a:spLocks noGrp="1"/>
          </p:cNvSpPr>
          <p:nvPr>
            <p:ph type="subTitle" idx="1"/>
          </p:nvPr>
        </p:nvSpPr>
        <p:spPr>
          <a:xfrm>
            <a:off x="285720" y="1071546"/>
            <a:ext cx="8572560" cy="5357850"/>
          </a:xfrm>
        </p:spPr>
        <p:txBody>
          <a:bodyPr>
            <a:normAutofit fontScale="25000" lnSpcReduction="20000"/>
          </a:bodyPr>
          <a:lstStyle/>
          <a:p>
            <a:pPr algn="r"/>
            <a:r>
              <a:rPr lang="ar-SA" sz="16000" dirty="0" smtClean="0">
                <a:cs typeface="PT Bold Heading" pitchFamily="2" charset="-78"/>
              </a:rPr>
              <a:t>فيما يتعلق </a:t>
            </a:r>
            <a:r>
              <a:rPr lang="ar-SA" sz="12800" dirty="0" smtClean="0">
                <a:cs typeface="PT Bold Heading" pitchFamily="2" charset="-78"/>
              </a:rPr>
              <a:t>بالتوزيع المكاني للسلطة، توجد ثلاثة آراء:        </a:t>
            </a:r>
          </a:p>
          <a:p>
            <a:pPr algn="r"/>
            <a:r>
              <a:rPr lang="ar-SA" sz="16000" dirty="0" smtClean="0">
                <a:solidFill>
                  <a:schemeClr val="tx2">
                    <a:lumMod val="60000"/>
                    <a:lumOff val="40000"/>
                  </a:schemeClr>
                </a:solidFill>
                <a:latin typeface="+mj-lt"/>
                <a:ea typeface="+mj-ea"/>
              </a:rPr>
              <a:t>الأول:      </a:t>
            </a:r>
            <a:r>
              <a:rPr lang="ar-SA" sz="12800" b="1" dirty="0" smtClean="0">
                <a:solidFill>
                  <a:schemeClr val="accent3">
                    <a:lumMod val="50000"/>
                  </a:schemeClr>
                </a:solidFill>
              </a:rPr>
              <a:t>هناك من يرى أن الوحدات الإدارية المحلية هي  </a:t>
            </a:r>
          </a:p>
          <a:p>
            <a:r>
              <a:rPr lang="ar-SA" sz="12800" b="1" dirty="0" smtClean="0">
                <a:solidFill>
                  <a:schemeClr val="accent3">
                    <a:lumMod val="50000"/>
                  </a:schemeClr>
                </a:solidFill>
              </a:rPr>
              <a:t>           المخلوق السياسي الطبيعي الذي يمثل مستودع</a:t>
            </a:r>
          </a:p>
          <a:p>
            <a:pPr algn="r"/>
            <a:r>
              <a:rPr lang="ar-SA" sz="12800" b="1" dirty="0" smtClean="0">
                <a:solidFill>
                  <a:schemeClr val="accent3">
                    <a:lumMod val="50000"/>
                  </a:schemeClr>
                </a:solidFill>
              </a:rPr>
              <a:t>                السلطة ومقرها. </a:t>
            </a:r>
            <a:endParaRPr lang="en-US" sz="12800" b="1" dirty="0" smtClean="0">
              <a:solidFill>
                <a:schemeClr val="accent3">
                  <a:lumMod val="50000"/>
                </a:schemeClr>
              </a:solidFill>
            </a:endParaRPr>
          </a:p>
          <a:p>
            <a:pPr algn="r"/>
            <a:r>
              <a:rPr lang="ar-SA" sz="16000" dirty="0" smtClean="0">
                <a:solidFill>
                  <a:schemeClr val="tx2">
                    <a:lumMod val="60000"/>
                    <a:lumOff val="40000"/>
                  </a:schemeClr>
                </a:solidFill>
                <a:latin typeface="+mj-lt"/>
                <a:ea typeface="+mj-ea"/>
              </a:rPr>
              <a:t>الثاني:    </a:t>
            </a:r>
            <a:r>
              <a:rPr lang="ar-SA" sz="12800" b="1" dirty="0" smtClean="0">
                <a:solidFill>
                  <a:schemeClr val="accent3">
                    <a:lumMod val="50000"/>
                  </a:schemeClr>
                </a:solidFill>
              </a:rPr>
              <a:t>أنه لا مكان لنظام الإدارة المحلية في التركيب   </a:t>
            </a:r>
          </a:p>
          <a:p>
            <a:pPr algn="r"/>
            <a:r>
              <a:rPr lang="ar-SA" sz="12800" b="1" dirty="0" smtClean="0">
                <a:solidFill>
                  <a:schemeClr val="accent3">
                    <a:lumMod val="50000"/>
                  </a:schemeClr>
                </a:solidFill>
              </a:rPr>
              <a:t>                السياسي للدولة المعاصرة التي تعبر عن الإرادة                     </a:t>
            </a:r>
          </a:p>
          <a:p>
            <a:pPr algn="r"/>
            <a:r>
              <a:rPr lang="ar-SA" sz="12800" b="1" dirty="0" smtClean="0">
                <a:solidFill>
                  <a:schemeClr val="accent3">
                    <a:lumMod val="50000"/>
                  </a:schemeClr>
                </a:solidFill>
              </a:rPr>
              <a:t>                العامة. </a:t>
            </a:r>
            <a:endParaRPr lang="en-US" sz="12800" b="1" dirty="0" smtClean="0">
              <a:solidFill>
                <a:schemeClr val="accent3">
                  <a:lumMod val="50000"/>
                </a:schemeClr>
              </a:solidFill>
            </a:endParaRPr>
          </a:p>
          <a:p>
            <a:pPr algn="r"/>
            <a:r>
              <a:rPr lang="ar-SA" sz="16000" dirty="0" smtClean="0">
                <a:solidFill>
                  <a:schemeClr val="tx2">
                    <a:lumMod val="60000"/>
                    <a:lumOff val="40000"/>
                  </a:schemeClr>
                </a:solidFill>
                <a:latin typeface="+mj-lt"/>
                <a:ea typeface="+mj-ea"/>
              </a:rPr>
              <a:t>الثالث:  </a:t>
            </a:r>
            <a:r>
              <a:rPr lang="ar-SA" sz="12800" dirty="0" smtClean="0"/>
              <a:t>   </a:t>
            </a:r>
            <a:r>
              <a:rPr lang="ar-SA" sz="12800" b="1" dirty="0" smtClean="0">
                <a:solidFill>
                  <a:schemeClr val="accent3">
                    <a:lumMod val="50000"/>
                  </a:schemeClr>
                </a:solidFill>
              </a:rPr>
              <a:t>أن توزيع السلطة مكانياً هو علامة بارزة من </a:t>
            </a:r>
          </a:p>
          <a:p>
            <a:pPr algn="r"/>
            <a:r>
              <a:rPr lang="ar-SA" sz="12800" b="1" dirty="0" smtClean="0">
                <a:solidFill>
                  <a:schemeClr val="accent3">
                    <a:lumMod val="50000"/>
                  </a:schemeClr>
                </a:solidFill>
              </a:rPr>
              <a:t>                علامات إفساح المجال للإدارة المحلية لدعم سلطة </a:t>
            </a:r>
          </a:p>
          <a:p>
            <a:pPr algn="r"/>
            <a:r>
              <a:rPr lang="ar-SA" sz="12800" b="1" dirty="0" smtClean="0">
                <a:solidFill>
                  <a:schemeClr val="accent3">
                    <a:lumMod val="50000"/>
                  </a:schemeClr>
                </a:solidFill>
              </a:rPr>
              <a:t>                الدولة الحديثة. </a:t>
            </a:r>
            <a:endParaRPr lang="en-US" sz="12800" b="1" dirty="0" smtClean="0">
              <a:solidFill>
                <a:schemeClr val="accent3">
                  <a:lumMod val="50000"/>
                </a:schemeClr>
              </a:solidFill>
            </a:endParaRPr>
          </a:p>
          <a:p>
            <a:pPr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8"/>
            <a:ext cx="7772400" cy="1500198"/>
          </a:xfrm>
        </p:spPr>
        <p:txBody>
          <a:bodyPr>
            <a:normAutofit/>
          </a:bodyPr>
          <a:lstStyle/>
          <a:p>
            <a:r>
              <a:rPr lang="ar-SA" sz="4000" b="1" dirty="0" smtClean="0">
                <a:solidFill>
                  <a:srgbClr val="C00000"/>
                </a:solidFill>
                <a:cs typeface="+mn-cs"/>
              </a:rPr>
              <a:t>الأشكال الإقليمية</a:t>
            </a:r>
            <a:br>
              <a:rPr lang="ar-SA" sz="4000" b="1" dirty="0" smtClean="0">
                <a:solidFill>
                  <a:srgbClr val="C00000"/>
                </a:solidFill>
                <a:cs typeface="+mn-cs"/>
              </a:rPr>
            </a:br>
            <a:r>
              <a:rPr lang="ar-SA" sz="4000" b="1" dirty="0" smtClean="0">
                <a:solidFill>
                  <a:srgbClr val="C00000"/>
                </a:solidFill>
                <a:cs typeface="+mn-cs"/>
              </a:rPr>
              <a:t> لنظم الإدارة المحلية</a:t>
            </a:r>
            <a:endParaRPr lang="en-US" sz="4000" b="1" dirty="0">
              <a:solidFill>
                <a:srgbClr val="C00000"/>
              </a:solidFill>
              <a:cs typeface="+mn-cs"/>
            </a:endParaRPr>
          </a:p>
        </p:txBody>
      </p:sp>
      <p:sp>
        <p:nvSpPr>
          <p:cNvPr id="3" name="عنوان فرعي 2"/>
          <p:cNvSpPr>
            <a:spLocks noGrp="1"/>
          </p:cNvSpPr>
          <p:nvPr>
            <p:ph type="subTitle" idx="1"/>
          </p:nvPr>
        </p:nvSpPr>
        <p:spPr>
          <a:xfrm>
            <a:off x="214282" y="1785926"/>
            <a:ext cx="8572560" cy="4643470"/>
          </a:xfrm>
        </p:spPr>
        <p:txBody>
          <a:bodyPr>
            <a:normAutofit fontScale="25000" lnSpcReduction="20000"/>
          </a:bodyPr>
          <a:lstStyle/>
          <a:p>
            <a:pPr algn="r"/>
            <a:r>
              <a:rPr lang="ar-SA" sz="16000" u="sng" dirty="0" smtClean="0">
                <a:cs typeface="PT Bold Heading" pitchFamily="2" charset="-78"/>
              </a:rPr>
              <a:t>أولا: المحافظات / المقاطعات:</a:t>
            </a:r>
          </a:p>
          <a:p>
            <a:pPr algn="justLow"/>
            <a:r>
              <a:rPr lang="ar-SA" sz="12800" dirty="0" smtClean="0"/>
              <a:t>             </a:t>
            </a:r>
            <a:r>
              <a:rPr lang="ar-SA" sz="19200" b="1" dirty="0" smtClean="0">
                <a:solidFill>
                  <a:schemeClr val="tx2">
                    <a:lumMod val="60000"/>
                    <a:lumOff val="40000"/>
                  </a:schemeClr>
                </a:solidFill>
              </a:rPr>
              <a:t>وهي عبارة عن مساحة جغرافية كبيرة نسبياً ، تضم عدداً من المدن والقرى، تم تجميعها لأجل الاقتصاد في النفقات وتسهيل التخطيط. </a:t>
            </a:r>
            <a:endParaRPr lang="en-US" sz="19200" b="1" dirty="0" smtClean="0">
              <a:solidFill>
                <a:schemeClr val="tx2">
                  <a:lumMod val="60000"/>
                  <a:lumOff val="40000"/>
                </a:schemeClr>
              </a:solidFill>
            </a:endParaRPr>
          </a:p>
          <a:p>
            <a:pPr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357166"/>
            <a:ext cx="8572560" cy="6072230"/>
          </a:xfrm>
        </p:spPr>
        <p:txBody>
          <a:bodyPr>
            <a:normAutofit fontScale="25000" lnSpcReduction="20000"/>
          </a:bodyPr>
          <a:lstStyle/>
          <a:p>
            <a:pPr algn="r"/>
            <a:r>
              <a:rPr lang="ar-SA" sz="16000" u="sng" dirty="0" smtClean="0">
                <a:cs typeface="PT Bold Heading" pitchFamily="2" charset="-78"/>
              </a:rPr>
              <a:t>ثانياً: المدن والعواصم :</a:t>
            </a:r>
          </a:p>
          <a:p>
            <a:pPr algn="justLow"/>
            <a:r>
              <a:rPr lang="ar-SA" sz="19200" dirty="0" smtClean="0"/>
              <a:t>        </a:t>
            </a:r>
            <a:r>
              <a:rPr lang="ar-SA" sz="19200" b="1" dirty="0" smtClean="0">
                <a:solidFill>
                  <a:schemeClr val="tx2">
                    <a:lumMod val="60000"/>
                    <a:lumOff val="40000"/>
                  </a:schemeClr>
                </a:solidFill>
              </a:rPr>
              <a:t> </a:t>
            </a:r>
            <a:r>
              <a:rPr lang="ar-SA" sz="17600" b="1" dirty="0" smtClean="0">
                <a:solidFill>
                  <a:schemeClr val="tx2">
                    <a:lumMod val="60000"/>
                    <a:lumOff val="40000"/>
                  </a:schemeClr>
                </a:solidFill>
              </a:rPr>
              <a:t>تعد المدينة أهم وحدة محلية في المجتمع المعاصر، وهي ذات حجم كبير ومتوسط وصغير ، مساحة وسكاناً ، ولها مجالس أحياء. </a:t>
            </a:r>
            <a:endParaRPr lang="en-US" sz="19200" b="1" dirty="0" smtClean="0">
              <a:solidFill>
                <a:schemeClr val="tx2">
                  <a:lumMod val="60000"/>
                  <a:lumOff val="40000"/>
                </a:schemeClr>
              </a:solidFill>
            </a:endParaRPr>
          </a:p>
          <a:p>
            <a:pPr algn="r"/>
            <a:endParaRPr lang="ar-SA" sz="9600" u="sng" dirty="0" smtClean="0">
              <a:cs typeface="PT Bold Heading" pitchFamily="2" charset="-78"/>
            </a:endParaRPr>
          </a:p>
          <a:p>
            <a:pPr algn="r"/>
            <a:r>
              <a:rPr lang="ar-SA" sz="16000" u="sng" dirty="0" smtClean="0">
                <a:cs typeface="PT Bold Heading" pitchFamily="2" charset="-78"/>
              </a:rPr>
              <a:t>ثالثاً: القرى/ المناطق الريفية.</a:t>
            </a:r>
            <a:endParaRPr lang="en-US" sz="16000" u="sng" dirty="0" smtClean="0">
              <a:cs typeface="PT Bold Heading" pitchFamily="2" charset="-78"/>
            </a:endParaRPr>
          </a:p>
          <a:p>
            <a:pPr algn="justLow"/>
            <a:r>
              <a:rPr lang="ar-SA" sz="21600" dirty="0" smtClean="0"/>
              <a:t>        </a:t>
            </a:r>
            <a:r>
              <a:rPr lang="ar-SA" sz="17600" b="1" dirty="0" smtClean="0">
                <a:solidFill>
                  <a:schemeClr val="tx2">
                    <a:lumMod val="60000"/>
                    <a:lumOff val="40000"/>
                  </a:schemeClr>
                </a:solidFill>
              </a:rPr>
              <a:t>وهي أصغر من المدينة، ويمكن تشكيل مجلس قروي يضم كل القرى المجاورة ؛ إلا أنه من الأفضل انضمام أفرادها إلى المدينة. </a:t>
            </a:r>
            <a:endParaRPr lang="en-US" sz="17600" b="1" dirty="0" smtClean="0">
              <a:solidFill>
                <a:schemeClr val="tx2">
                  <a:lumMod val="60000"/>
                  <a:lumOff val="40000"/>
                </a:schemeClr>
              </a:solidFill>
            </a:endParaRPr>
          </a:p>
          <a:p>
            <a:pPr algn="justLow"/>
            <a:endParaRPr lang="en-US" sz="19200" dirty="0" smtClean="0"/>
          </a:p>
          <a:p>
            <a:pPr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286808" cy="5429288"/>
          </a:xfrm>
        </p:spPr>
        <p:txBody>
          <a:bodyPr>
            <a:normAutofit fontScale="25000" lnSpcReduction="20000"/>
          </a:bodyPr>
          <a:lstStyle/>
          <a:p>
            <a:pPr algn="r"/>
            <a:r>
              <a:rPr lang="ar-SA" sz="16000" dirty="0" smtClean="0">
                <a:solidFill>
                  <a:srgbClr val="C00000"/>
                </a:solidFill>
                <a:latin typeface="+mj-lt"/>
                <a:ea typeface="+mj-ea"/>
              </a:rPr>
              <a:t>متطلبات( معايير) تقسيم الوحدات الإدارية المحلية:</a:t>
            </a:r>
          </a:p>
          <a:p>
            <a:pPr algn="r"/>
            <a:endParaRPr lang="en-US" sz="16000" dirty="0" smtClean="0">
              <a:solidFill>
                <a:srgbClr val="C00000"/>
              </a:solidFill>
              <a:latin typeface="+mj-lt"/>
              <a:ea typeface="+mj-ea"/>
            </a:endParaRPr>
          </a:p>
          <a:p>
            <a:pPr lvl="0" algn="r">
              <a:buFont typeface="Wingdings" pitchFamily="2" charset="2"/>
              <a:buChar char="q"/>
            </a:pPr>
            <a:r>
              <a:rPr lang="ar-SA" sz="14400" b="1" dirty="0" smtClean="0">
                <a:solidFill>
                  <a:schemeClr val="tx2">
                    <a:lumMod val="60000"/>
                    <a:lumOff val="40000"/>
                  </a:schemeClr>
                </a:solidFill>
              </a:rPr>
              <a:t>القدرة على الوفاء بالخدمات الرئيسية للمواطنين.</a:t>
            </a:r>
          </a:p>
          <a:p>
            <a:pPr lvl="0" algn="r">
              <a:buFont typeface="Wingdings" pitchFamily="2" charset="2"/>
              <a:buChar char="q"/>
            </a:pPr>
            <a:endParaRPr lang="ar-SA" sz="7200" b="1" dirty="0" smtClean="0">
              <a:solidFill>
                <a:schemeClr val="tx2">
                  <a:lumMod val="60000"/>
                  <a:lumOff val="40000"/>
                </a:schemeClr>
              </a:solidFill>
            </a:endParaRPr>
          </a:p>
          <a:p>
            <a:pPr lvl="0" algn="r">
              <a:buFont typeface="Wingdings" pitchFamily="2" charset="2"/>
              <a:buChar char="q"/>
            </a:pPr>
            <a:r>
              <a:rPr lang="ar-SA" sz="14400" b="1" dirty="0" smtClean="0">
                <a:solidFill>
                  <a:schemeClr val="tx2">
                    <a:lumMod val="60000"/>
                    <a:lumOff val="40000"/>
                  </a:schemeClr>
                </a:solidFill>
              </a:rPr>
              <a:t>ضمان تعاون المواطن مع هذه الوحدات المحلية.</a:t>
            </a:r>
          </a:p>
          <a:p>
            <a:pPr lvl="0" algn="r">
              <a:buFont typeface="Wingdings" pitchFamily="2" charset="2"/>
              <a:buChar char="q"/>
            </a:pPr>
            <a:endParaRPr lang="ar-SA" sz="8000" b="1" dirty="0" smtClean="0">
              <a:solidFill>
                <a:schemeClr val="tx2">
                  <a:lumMod val="60000"/>
                  <a:lumOff val="40000"/>
                </a:schemeClr>
              </a:solidFill>
            </a:endParaRPr>
          </a:p>
          <a:p>
            <a:pPr lvl="0" algn="r">
              <a:buFont typeface="Wingdings" pitchFamily="2" charset="2"/>
              <a:buChar char="q"/>
            </a:pPr>
            <a:r>
              <a:rPr lang="ar-SA" sz="14400" b="1" dirty="0" smtClean="0">
                <a:solidFill>
                  <a:schemeClr val="tx2">
                    <a:lumMod val="60000"/>
                    <a:lumOff val="40000"/>
                  </a:schemeClr>
                </a:solidFill>
              </a:rPr>
              <a:t>تنمية مستمرة لموظفي هذه الوحدات لزيادة كفاءتهم.</a:t>
            </a:r>
          </a:p>
          <a:p>
            <a:pPr lvl="0" algn="r">
              <a:buFont typeface="Wingdings" pitchFamily="2" charset="2"/>
              <a:buChar char="q"/>
            </a:pPr>
            <a:endParaRPr lang="en-US" sz="9600" b="1" dirty="0" smtClean="0">
              <a:solidFill>
                <a:schemeClr val="tx2">
                  <a:lumMod val="60000"/>
                  <a:lumOff val="40000"/>
                </a:schemeClr>
              </a:solidFill>
            </a:endParaRPr>
          </a:p>
          <a:p>
            <a:pPr lvl="0" algn="r">
              <a:buFont typeface="Wingdings" pitchFamily="2" charset="2"/>
              <a:buChar char="q"/>
            </a:pPr>
            <a:r>
              <a:rPr lang="ar-SA" sz="14400" b="1" dirty="0" smtClean="0">
                <a:solidFill>
                  <a:schemeClr val="tx2">
                    <a:lumMod val="60000"/>
                    <a:lumOff val="40000"/>
                  </a:schemeClr>
                </a:solidFill>
              </a:rPr>
              <a:t>قدرتها على التكيف مع المستجدات واستعدادها للتطور.</a:t>
            </a:r>
            <a:endParaRPr lang="en-US" sz="14400" b="1" dirty="0" smtClean="0">
              <a:solidFill>
                <a:schemeClr val="tx2">
                  <a:lumMod val="60000"/>
                  <a:lumOff val="40000"/>
                </a:schemeClr>
              </a:solidFill>
            </a:endParaRPr>
          </a:p>
          <a:p>
            <a:pPr algn="justLow"/>
            <a:endParaRPr lang="en-US" sz="19200" dirty="0" smtClean="0"/>
          </a:p>
          <a:p>
            <a:pPr algn="r"/>
            <a:endParaRPr lang="en-US" sz="19200" dirty="0" smtClean="0"/>
          </a:p>
          <a:p>
            <a:pPr algn="justLow"/>
            <a:endParaRPr lang="en-US" sz="19200" dirty="0" smtClean="0"/>
          </a:p>
          <a:p>
            <a:pPr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71480"/>
            <a:ext cx="8501122" cy="5572164"/>
          </a:xfrm>
        </p:spPr>
        <p:txBody>
          <a:bodyPr>
            <a:normAutofit fontScale="25000" lnSpcReduction="20000"/>
          </a:bodyPr>
          <a:lstStyle/>
          <a:p>
            <a:pPr algn="justLow"/>
            <a:r>
              <a:rPr lang="ar-SA" sz="14400" dirty="0" smtClean="0">
                <a:solidFill>
                  <a:schemeClr val="accent3">
                    <a:lumMod val="75000"/>
                  </a:schemeClr>
                </a:solidFill>
              </a:rPr>
              <a:t>ويرى البعض أن الوحدات المحلية بعضها الحالي ليس لديها القدرة على الوفاء بهذه المتطلبات للأسباب الحالية: </a:t>
            </a:r>
          </a:p>
          <a:p>
            <a:pPr algn="r"/>
            <a:endParaRPr lang="en-US" sz="14400" dirty="0" smtClean="0">
              <a:cs typeface="PT Bold Heading" pitchFamily="2" charset="-78"/>
            </a:endParaRPr>
          </a:p>
          <a:p>
            <a:pPr algn="r">
              <a:buFont typeface="Wingdings" pitchFamily="2" charset="2"/>
              <a:buChar char="q"/>
            </a:pPr>
            <a:r>
              <a:rPr lang="ar-SA" sz="12800" b="1" dirty="0" smtClean="0">
                <a:solidFill>
                  <a:schemeClr val="tx2">
                    <a:lumMod val="60000"/>
                    <a:lumOff val="40000"/>
                  </a:schemeClr>
                </a:solidFill>
              </a:rPr>
              <a:t>التقسيمات لا تتفق مع نمط حياة الناس (العمل – السكن)</a:t>
            </a:r>
            <a:endParaRPr lang="en-US" sz="12800" b="1" dirty="0" smtClean="0">
              <a:solidFill>
                <a:schemeClr val="tx2">
                  <a:lumMod val="60000"/>
                  <a:lumOff val="40000"/>
                </a:schemeClr>
              </a:solidFill>
            </a:endParaRPr>
          </a:p>
          <a:p>
            <a:pPr lvl="0" algn="r">
              <a:buFont typeface="Wingdings" pitchFamily="2" charset="2"/>
              <a:buChar char="q"/>
            </a:pPr>
            <a:endParaRPr lang="ar-SA" sz="6400" b="1" dirty="0" smtClean="0">
              <a:solidFill>
                <a:schemeClr val="tx2">
                  <a:lumMod val="60000"/>
                  <a:lumOff val="40000"/>
                </a:schemeClr>
              </a:solidFill>
            </a:endParaRPr>
          </a:p>
          <a:p>
            <a:pPr algn="r">
              <a:buFont typeface="Wingdings" pitchFamily="2" charset="2"/>
              <a:buChar char="q"/>
            </a:pPr>
            <a:r>
              <a:rPr lang="ar-SA" sz="12800" b="1" dirty="0" smtClean="0">
                <a:solidFill>
                  <a:schemeClr val="tx2">
                    <a:lumMod val="60000"/>
                    <a:lumOff val="40000"/>
                  </a:schemeClr>
                </a:solidFill>
              </a:rPr>
              <a:t>التقسيمات لا تتفق مع مزايا الإنتاج الكبير.</a:t>
            </a:r>
          </a:p>
          <a:p>
            <a:pPr algn="r">
              <a:buFont typeface="Wingdings" pitchFamily="2" charset="2"/>
              <a:buChar char="q"/>
            </a:pPr>
            <a:endParaRPr lang="ar-SA" sz="7200" b="1" dirty="0" smtClean="0">
              <a:solidFill>
                <a:schemeClr val="tx2">
                  <a:lumMod val="60000"/>
                  <a:lumOff val="40000"/>
                </a:schemeClr>
              </a:solidFill>
            </a:endParaRPr>
          </a:p>
          <a:p>
            <a:pPr lvl="0" algn="r">
              <a:buFont typeface="Wingdings" pitchFamily="2" charset="2"/>
              <a:buChar char="q"/>
            </a:pPr>
            <a:r>
              <a:rPr lang="ar-SA" sz="12800" b="1" dirty="0" smtClean="0">
                <a:solidFill>
                  <a:schemeClr val="tx2">
                    <a:lumMod val="60000"/>
                    <a:lumOff val="40000"/>
                  </a:schemeClr>
                </a:solidFill>
              </a:rPr>
              <a:t> بعض الخدمات التي يجب أن تكون في بجرا مدة تنبؤ في أيد كثيرة. </a:t>
            </a:r>
            <a:endParaRPr lang="en-US" sz="12800" b="1" dirty="0" smtClean="0">
              <a:solidFill>
                <a:schemeClr val="tx2">
                  <a:lumMod val="60000"/>
                  <a:lumOff val="40000"/>
                </a:schemeClr>
              </a:solidFill>
            </a:endParaRPr>
          </a:p>
          <a:p>
            <a:pPr algn="r"/>
            <a:endParaRPr lang="en-US" sz="19200" dirty="0" smtClean="0"/>
          </a:p>
          <a:p>
            <a:pPr algn="justLow"/>
            <a:endParaRPr lang="en-US" sz="19200" dirty="0" smtClean="0"/>
          </a:p>
          <a:p>
            <a:pPr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chemeClr val="tx2">
                    <a:lumMod val="75000"/>
                  </a:schemeClr>
                </a:solidFill>
              </a:rPr>
              <a:t>العوامل التي تؤثر على المساحة الجغرافية التي تمتد عليها الوحدة المحلية </a:t>
            </a:r>
            <a:endParaRPr lang="ar-SA" dirty="0">
              <a:solidFill>
                <a:schemeClr val="tx2">
                  <a:lumMod val="75000"/>
                </a:schemeClr>
              </a:solidFill>
            </a:endParaRPr>
          </a:p>
        </p:txBody>
      </p:sp>
      <p:sp>
        <p:nvSpPr>
          <p:cNvPr id="3" name="عنصر نائب للمحتوى 2"/>
          <p:cNvSpPr>
            <a:spLocks noGrp="1"/>
          </p:cNvSpPr>
          <p:nvPr>
            <p:ph idx="1"/>
          </p:nvPr>
        </p:nvSpPr>
        <p:spPr/>
        <p:txBody>
          <a:bodyPr/>
          <a:lstStyle/>
          <a:p>
            <a:pPr>
              <a:buNone/>
            </a:pPr>
            <a:r>
              <a:rPr lang="ar-SA" dirty="0" smtClean="0">
                <a:solidFill>
                  <a:schemeClr val="tx2">
                    <a:lumMod val="75000"/>
                  </a:schemeClr>
                </a:solidFill>
              </a:rPr>
              <a:t>العوامل البيئية </a:t>
            </a:r>
          </a:p>
          <a:p>
            <a:pPr>
              <a:buNone/>
            </a:pPr>
            <a:r>
              <a:rPr lang="ar-SA" dirty="0" smtClean="0">
                <a:solidFill>
                  <a:schemeClr val="accent3">
                    <a:lumMod val="50000"/>
                  </a:schemeClr>
                </a:solidFill>
              </a:rPr>
              <a:t>1- العوامل التاريخية </a:t>
            </a:r>
          </a:p>
          <a:p>
            <a:pPr>
              <a:buNone/>
            </a:pPr>
            <a:r>
              <a:rPr lang="ar-SA" dirty="0" smtClean="0">
                <a:solidFill>
                  <a:schemeClr val="accent3">
                    <a:lumMod val="50000"/>
                  </a:schemeClr>
                </a:solidFill>
              </a:rPr>
              <a:t>2- العوامل العرفية </a:t>
            </a:r>
          </a:p>
          <a:p>
            <a:pPr>
              <a:buNone/>
            </a:pPr>
            <a:r>
              <a:rPr lang="ar-SA" dirty="0" smtClean="0">
                <a:solidFill>
                  <a:schemeClr val="tx2">
                    <a:lumMod val="75000"/>
                  </a:schemeClr>
                </a:solidFill>
              </a:rPr>
              <a:t>العوامل الإدارية</a:t>
            </a:r>
          </a:p>
          <a:p>
            <a:pPr>
              <a:buNone/>
            </a:pPr>
            <a:r>
              <a:rPr lang="ar-SA" dirty="0" smtClean="0">
                <a:solidFill>
                  <a:schemeClr val="accent3">
                    <a:lumMod val="50000"/>
                  </a:schemeClr>
                </a:solidFill>
              </a:rPr>
              <a:t>( الحجم الأمثل ) </a:t>
            </a:r>
          </a:p>
          <a:p>
            <a:pPr>
              <a:buNone/>
            </a:pPr>
            <a:r>
              <a:rPr lang="ar-SA" dirty="0" smtClean="0">
                <a:solidFill>
                  <a:schemeClr val="tx2">
                    <a:lumMod val="75000"/>
                  </a:schemeClr>
                </a:solidFill>
              </a:rPr>
              <a:t>العوامل التمثيلية </a:t>
            </a:r>
          </a:p>
          <a:p>
            <a:pPr>
              <a:buNone/>
            </a:pPr>
            <a:r>
              <a:rPr lang="ar-SA" dirty="0" smtClean="0">
                <a:solidFill>
                  <a:schemeClr val="accent3">
                    <a:lumMod val="50000"/>
                  </a:schemeClr>
                </a:solidFill>
              </a:rPr>
              <a:t>الحجم الصغير     ( أفضل )</a:t>
            </a:r>
          </a:p>
          <a:p>
            <a:pPr>
              <a:buNone/>
            </a:pPr>
            <a:endParaRPr lang="ar-SA"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57158" y="428604"/>
            <a:ext cx="8572560" cy="5509200"/>
          </a:xfrm>
          <a:prstGeom prst="rect">
            <a:avLst/>
          </a:prstGeom>
          <a:noFill/>
        </p:spPr>
        <p:txBody>
          <a:bodyPr wrap="square" rtlCol="1">
            <a:spAutoFit/>
          </a:bodyPr>
          <a:lstStyle/>
          <a:p>
            <a:r>
              <a:rPr lang="ar-SA" sz="4400" dirty="0" smtClean="0">
                <a:solidFill>
                  <a:schemeClr val="accent6">
                    <a:lumMod val="75000"/>
                  </a:schemeClr>
                </a:solidFill>
              </a:rPr>
              <a:t>معايير الأمم المتحدة لتحديد الحجم الأمثل للوحدة المحلية ( 12 دولة ) :</a:t>
            </a:r>
          </a:p>
          <a:p>
            <a:endParaRPr lang="ar-SA" sz="4400" dirty="0" smtClean="0">
              <a:solidFill>
                <a:schemeClr val="accent6">
                  <a:lumMod val="75000"/>
                </a:schemeClr>
              </a:solidFill>
            </a:endParaRPr>
          </a:p>
          <a:p>
            <a:r>
              <a:rPr lang="ar-SA" sz="4400" dirty="0" smtClean="0">
                <a:solidFill>
                  <a:schemeClr val="accent6">
                    <a:lumMod val="50000"/>
                  </a:schemeClr>
                </a:solidFill>
              </a:rPr>
              <a:t>1- الحدود الجغرافية </a:t>
            </a:r>
          </a:p>
          <a:p>
            <a:r>
              <a:rPr lang="ar-SA" sz="4400" dirty="0" smtClean="0">
                <a:solidFill>
                  <a:schemeClr val="accent6">
                    <a:lumMod val="50000"/>
                  </a:schemeClr>
                </a:solidFill>
              </a:rPr>
              <a:t>2- القدرة الإدارية</a:t>
            </a:r>
          </a:p>
          <a:p>
            <a:r>
              <a:rPr lang="ar-SA" sz="4400" dirty="0" smtClean="0">
                <a:solidFill>
                  <a:schemeClr val="accent6">
                    <a:lumMod val="50000"/>
                  </a:schemeClr>
                </a:solidFill>
              </a:rPr>
              <a:t>3-طبيعة التكوين للجماعة </a:t>
            </a:r>
          </a:p>
          <a:p>
            <a:r>
              <a:rPr lang="ar-SA" sz="4400" dirty="0" smtClean="0">
                <a:solidFill>
                  <a:schemeClr val="accent6">
                    <a:lumMod val="50000"/>
                  </a:schemeClr>
                </a:solidFill>
              </a:rPr>
              <a:t>4- طبيعة رغبات المواطنين</a:t>
            </a:r>
          </a:p>
          <a:p>
            <a:r>
              <a:rPr lang="ar-SA" sz="4400" dirty="0" smtClean="0">
                <a:solidFill>
                  <a:schemeClr val="accent6">
                    <a:lumMod val="50000"/>
                  </a:schemeClr>
                </a:solidFill>
              </a:rPr>
              <a:t>5-توفر الإمكانيات المالية </a:t>
            </a:r>
            <a:endParaRPr lang="ar-SA" sz="44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01122" cy="5643602"/>
          </a:xfrm>
        </p:spPr>
        <p:txBody>
          <a:bodyPr>
            <a:normAutofit fontScale="25000" lnSpcReduction="20000"/>
          </a:bodyPr>
          <a:lstStyle/>
          <a:p>
            <a:pPr algn="justLow"/>
            <a:r>
              <a:rPr lang="ar-SA" sz="14400" dirty="0" smtClean="0">
                <a:solidFill>
                  <a:schemeClr val="accent3">
                    <a:lumMod val="75000"/>
                  </a:schemeClr>
                </a:solidFill>
              </a:rPr>
              <a:t>لجأت بعض الدول إلى حلول وسطى للتغلب على مساوئ المستويات المقصودة فأنشأت:</a:t>
            </a:r>
          </a:p>
          <a:p>
            <a:pPr algn="justLow"/>
            <a:r>
              <a:rPr lang="ar-SA" sz="14400" dirty="0" smtClean="0">
                <a:solidFill>
                  <a:schemeClr val="accent3">
                    <a:lumMod val="75000"/>
                  </a:schemeClr>
                </a:solidFill>
                <a:cs typeface="PT Bold Heading" pitchFamily="2" charset="-78"/>
              </a:rPr>
              <a:t> </a:t>
            </a:r>
            <a:endParaRPr lang="en-US" sz="14400" dirty="0" smtClean="0">
              <a:solidFill>
                <a:schemeClr val="accent3">
                  <a:lumMod val="75000"/>
                </a:schemeClr>
              </a:solidFill>
              <a:cs typeface="PT Bold Heading" pitchFamily="2" charset="-78"/>
            </a:endParaRPr>
          </a:p>
          <a:p>
            <a:pPr marL="1371600" lvl="0" indent="-1371600" algn="r"/>
            <a:r>
              <a:rPr lang="ar-SA" sz="14400" b="1" dirty="0" smtClean="0">
                <a:solidFill>
                  <a:schemeClr val="accent2">
                    <a:lumMod val="60000"/>
                    <a:lumOff val="40000"/>
                  </a:schemeClr>
                </a:solidFill>
              </a:rPr>
              <a:t>1-  مجلس أدنى هو مجلس القرية أو مجلس الحي. </a:t>
            </a:r>
            <a:endParaRPr lang="en-US" sz="14400" b="1" dirty="0" smtClean="0">
              <a:solidFill>
                <a:schemeClr val="accent2">
                  <a:lumMod val="60000"/>
                  <a:lumOff val="40000"/>
                </a:schemeClr>
              </a:solidFill>
            </a:endParaRPr>
          </a:p>
          <a:p>
            <a:pPr lvl="0" algn="r"/>
            <a:r>
              <a:rPr lang="ar-SA" sz="12800" b="1" dirty="0" smtClean="0"/>
              <a:t>             </a:t>
            </a:r>
            <a:r>
              <a:rPr lang="ar-SA" sz="14400" b="1" dirty="0" smtClean="0">
                <a:solidFill>
                  <a:srgbClr val="663300"/>
                </a:solidFill>
              </a:rPr>
              <a:t>أ -   ليس له جهاز إداري .</a:t>
            </a:r>
            <a:endParaRPr lang="en-US" sz="14400" b="1" dirty="0" smtClean="0">
              <a:solidFill>
                <a:srgbClr val="663300"/>
              </a:solidFill>
            </a:endParaRPr>
          </a:p>
          <a:p>
            <a:pPr lvl="0" algn="r"/>
            <a:r>
              <a:rPr lang="ar-SA" sz="14400" b="1" dirty="0" smtClean="0">
                <a:solidFill>
                  <a:srgbClr val="663300"/>
                </a:solidFill>
              </a:rPr>
              <a:t>           ب - مرجعاً للجهات الأعلى فيما يخص نطاقه </a:t>
            </a:r>
          </a:p>
          <a:p>
            <a:pPr lvl="0" algn="r"/>
            <a:r>
              <a:rPr lang="ar-SA" sz="14400" b="1" dirty="0" smtClean="0">
                <a:solidFill>
                  <a:srgbClr val="663300"/>
                </a:solidFill>
              </a:rPr>
              <a:t>                  الإقليمي.</a:t>
            </a:r>
            <a:endParaRPr lang="en-US" sz="14400" b="1" dirty="0" smtClean="0">
              <a:solidFill>
                <a:srgbClr val="663300"/>
              </a:solidFill>
            </a:endParaRPr>
          </a:p>
          <a:p>
            <a:pPr lvl="0" algn="r"/>
            <a:r>
              <a:rPr lang="ar-SA" sz="14400" b="1" dirty="0" smtClean="0">
                <a:solidFill>
                  <a:srgbClr val="663300"/>
                </a:solidFill>
              </a:rPr>
              <a:t>          ج - قد يعطي له الحق في جمع بعض </a:t>
            </a:r>
          </a:p>
          <a:p>
            <a:pPr lvl="0" algn="r"/>
            <a:r>
              <a:rPr lang="ar-SA" sz="14400" b="1" dirty="0" smtClean="0">
                <a:solidFill>
                  <a:srgbClr val="663300"/>
                </a:solidFill>
              </a:rPr>
              <a:t>                 الإيرادات .</a:t>
            </a:r>
            <a:endParaRPr lang="en-US" sz="14400" b="1" dirty="0" smtClean="0">
              <a:solidFill>
                <a:srgbClr val="663300"/>
              </a:solidFill>
            </a:endParaRPr>
          </a:p>
          <a:p>
            <a:pPr algn="justLow"/>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500042"/>
            <a:ext cx="8501122" cy="5929354"/>
          </a:xfrm>
        </p:spPr>
        <p:txBody>
          <a:bodyPr>
            <a:normAutofit fontScale="25000" lnSpcReduction="20000"/>
          </a:bodyPr>
          <a:lstStyle/>
          <a:p>
            <a:pPr marL="1371600" indent="-1371600" algn="justLow"/>
            <a:endParaRPr lang="ar-SA" sz="8000" b="1" dirty="0" smtClean="0">
              <a:solidFill>
                <a:schemeClr val="accent2">
                  <a:lumMod val="60000"/>
                  <a:lumOff val="40000"/>
                </a:schemeClr>
              </a:solidFill>
            </a:endParaRPr>
          </a:p>
          <a:p>
            <a:pPr marL="1371600" indent="-1371600" algn="justLow"/>
            <a:r>
              <a:rPr lang="ar-SA" sz="14400" b="1" dirty="0" smtClean="0">
                <a:solidFill>
                  <a:schemeClr val="accent2">
                    <a:lumMod val="60000"/>
                    <a:lumOff val="40000"/>
                  </a:schemeClr>
                </a:solidFill>
              </a:rPr>
              <a:t>2-مجلس محلي أعلى تكون له السلطة الإدارية الكاملة</a:t>
            </a:r>
          </a:p>
          <a:p>
            <a:pPr marL="1371600" indent="-1371600" algn="justLow"/>
            <a:r>
              <a:rPr lang="ar-SA" sz="14400" b="1" dirty="0" smtClean="0">
                <a:solidFill>
                  <a:schemeClr val="accent2">
                    <a:lumMod val="60000"/>
                    <a:lumOff val="40000"/>
                  </a:schemeClr>
                </a:solidFill>
              </a:rPr>
              <a:t>   في تقديم الخدمات في كل الأحوال يجب مراعاة شرطين </a:t>
            </a:r>
          </a:p>
          <a:p>
            <a:pPr marL="1371600" indent="-1371600" algn="justLow"/>
            <a:r>
              <a:rPr lang="ar-SA" sz="14400" b="1" dirty="0" smtClean="0">
                <a:solidFill>
                  <a:schemeClr val="accent2">
                    <a:lumMod val="60000"/>
                    <a:lumOff val="40000"/>
                  </a:schemeClr>
                </a:solidFill>
              </a:rPr>
              <a:t>   في مساحية الوحدة المحلية:</a:t>
            </a:r>
            <a:endParaRPr lang="en-US" sz="14400" b="1" dirty="0" smtClean="0">
              <a:solidFill>
                <a:schemeClr val="accent2">
                  <a:lumMod val="60000"/>
                  <a:lumOff val="40000"/>
                </a:schemeClr>
              </a:solidFill>
            </a:endParaRPr>
          </a:p>
          <a:p>
            <a:pPr marL="1371600" indent="-1371600" algn="justLow"/>
            <a:r>
              <a:rPr lang="ar-SA" sz="14400" b="1" dirty="0" smtClean="0">
                <a:solidFill>
                  <a:srgbClr val="663300"/>
                </a:solidFill>
              </a:rPr>
              <a:t>             أ - أن لا تكون المساحة صغيرة إلى المدى الذي يرفع تكلفة الخدمة المقدمة ويستثنى من ذلك الجماعات العرقية. </a:t>
            </a:r>
          </a:p>
          <a:p>
            <a:pPr marL="1371600" indent="-1371600" algn="justLow"/>
            <a:endParaRPr lang="en-US" sz="9600" b="1" dirty="0" smtClean="0">
              <a:solidFill>
                <a:srgbClr val="663300"/>
              </a:solidFill>
            </a:endParaRPr>
          </a:p>
          <a:p>
            <a:pPr marL="1371600" indent="-1371600" algn="justLow"/>
            <a:r>
              <a:rPr lang="ar-SA" sz="12800" dirty="0" smtClean="0"/>
              <a:t>            </a:t>
            </a:r>
            <a:r>
              <a:rPr lang="ar-SA" sz="14400" b="1" dirty="0" smtClean="0">
                <a:solidFill>
                  <a:srgbClr val="663300"/>
                </a:solidFill>
              </a:rPr>
              <a:t>ب -  أن لا تكون المساحة كبيرة إلى المدى الذي يجعل مشاركة المواطنين صعبة أو مستحيلة. </a:t>
            </a:r>
            <a:endParaRPr lang="en-US" sz="14400" b="1" dirty="0" smtClean="0">
              <a:solidFill>
                <a:srgbClr val="663300"/>
              </a:solidFill>
            </a:endParaRPr>
          </a:p>
          <a:p>
            <a:pPr marL="1371600" lvl="0" indent="-1371600" algn="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8"/>
            <a:ext cx="7772400" cy="1500198"/>
          </a:xfrm>
        </p:spPr>
        <p:txBody>
          <a:bodyPr>
            <a:normAutofit/>
          </a:bodyPr>
          <a:lstStyle/>
          <a:p>
            <a:r>
              <a:rPr lang="ar-SA" sz="4000" dirty="0" smtClean="0">
                <a:solidFill>
                  <a:srgbClr val="C00000"/>
                </a:solidFill>
                <a:cs typeface="+mn-cs"/>
              </a:rPr>
              <a:t>الأشكال القانونية لنظم الإدارة المحلية</a:t>
            </a:r>
            <a:endParaRPr lang="en-US" sz="4000" dirty="0">
              <a:solidFill>
                <a:srgbClr val="C00000"/>
              </a:solidFill>
              <a:cs typeface="+mn-cs"/>
            </a:endParaRPr>
          </a:p>
        </p:txBody>
      </p:sp>
      <p:sp>
        <p:nvSpPr>
          <p:cNvPr id="3" name="عنوان فرعي 2"/>
          <p:cNvSpPr>
            <a:spLocks noGrp="1"/>
          </p:cNvSpPr>
          <p:nvPr>
            <p:ph type="subTitle" idx="1"/>
          </p:nvPr>
        </p:nvSpPr>
        <p:spPr>
          <a:xfrm>
            <a:off x="357158" y="1357298"/>
            <a:ext cx="8501122" cy="5072098"/>
          </a:xfrm>
        </p:spPr>
        <p:txBody>
          <a:bodyPr>
            <a:normAutofit fontScale="25000" lnSpcReduction="20000"/>
          </a:bodyPr>
          <a:lstStyle/>
          <a:p>
            <a:pPr algn="r"/>
            <a:endParaRPr lang="ar-SA" sz="14400" dirty="0" smtClean="0">
              <a:cs typeface="PT Bold Heading" pitchFamily="2" charset="-78"/>
            </a:endParaRPr>
          </a:p>
          <a:p>
            <a:pPr algn="r"/>
            <a:r>
              <a:rPr lang="ar-SA" sz="14400" u="sng" dirty="0" smtClean="0">
                <a:solidFill>
                  <a:schemeClr val="accent3">
                    <a:lumMod val="75000"/>
                  </a:schemeClr>
                </a:solidFill>
                <a:cs typeface="PT Bold Heading" pitchFamily="2" charset="-78"/>
              </a:rPr>
              <a:t>التمويل المحلي:</a:t>
            </a:r>
            <a:endParaRPr lang="en-US" sz="14400" u="sng" dirty="0" smtClean="0">
              <a:solidFill>
                <a:schemeClr val="accent3">
                  <a:lumMod val="75000"/>
                </a:schemeClr>
              </a:solidFill>
              <a:cs typeface="PT Bold Heading" pitchFamily="2" charset="-78"/>
            </a:endParaRPr>
          </a:p>
          <a:p>
            <a:pPr lvl="0" algn="justLow"/>
            <a:r>
              <a:rPr lang="ar-SA" sz="14400" dirty="0" smtClean="0"/>
              <a:t>       </a:t>
            </a:r>
            <a:r>
              <a:rPr lang="ar-SA" sz="19200" b="1" dirty="0" smtClean="0">
                <a:solidFill>
                  <a:schemeClr val="accent1">
                    <a:lumMod val="75000"/>
                  </a:schemeClr>
                </a:solidFill>
              </a:rPr>
              <a:t>يعتبر التمويل المحلي أهم مقومات الإدارة المحلية وبدونه لا تستطيع الوحدات المحلية أن تقوم بأداء وظائفها. </a:t>
            </a:r>
            <a:endParaRPr lang="en-US" sz="19200" b="1" dirty="0" smtClean="0">
              <a:solidFill>
                <a:schemeClr val="accent1">
                  <a:lumMod val="75000"/>
                </a:schemeClr>
              </a:solidFill>
            </a:endParaRPr>
          </a:p>
          <a:p>
            <a:pPr marL="1371600" lvl="0" indent="-1371600" algn="r"/>
            <a:endParaRPr lang="en-US" sz="12800" dirty="0" smtClean="0"/>
          </a:p>
          <a:p>
            <a:pPr lvl="0" algn="r"/>
            <a:r>
              <a:rPr lang="ar-SA" sz="12800" dirty="0" smtClean="0"/>
              <a:t>        </a:t>
            </a:r>
            <a:endParaRPr lang="en-US" sz="14400" dirty="0" smtClean="0">
              <a:solidFill>
                <a:schemeClr val="tx1"/>
              </a:solidFill>
              <a:latin typeface="Arial Unicode MS" pitchFamily="34" charset="-128"/>
              <a:ea typeface="Arial Unicode MS" pitchFamily="34" charset="-128"/>
              <a:cs typeface="Arial Unicode MS" pitchFamily="34" charset="-128"/>
            </a:endParaRPr>
          </a:p>
          <a:p>
            <a:pPr algn="justLow"/>
            <a:endParaRPr lang="en-US" sz="14400" b="1" dirty="0" smtClean="0">
              <a:solidFill>
                <a:schemeClr val="tx1"/>
              </a:solidFill>
              <a:latin typeface="+mj-lt"/>
              <a:ea typeface="+mj-ea"/>
              <a:cs typeface="+mj-cs"/>
            </a:endParaRPr>
          </a:p>
          <a:p>
            <a:pPr algn="justLow"/>
            <a:endParaRPr lang="en-US" sz="17600" dirty="0" smtClean="0"/>
          </a:p>
          <a:p>
            <a:pPr algn="justLow"/>
            <a:endParaRPr lang="en-US" sz="14400" dirty="0" smtClean="0"/>
          </a:p>
          <a:p>
            <a:pPr marL="1371600" lvl="0" indent="-1371600" algn="justLow"/>
            <a:endParaRPr lang="en-US" sz="16000" dirty="0" smtClean="0"/>
          </a:p>
          <a:p>
            <a:pPr marL="1371600" indent="-1371600" algn="justLow"/>
            <a:endParaRPr lang="en-US" sz="17600" dirty="0" smtClean="0"/>
          </a:p>
          <a:p>
            <a:pPr algn="justLow"/>
            <a:endParaRPr lang="en-US" sz="19200" dirty="0" smtClean="0"/>
          </a:p>
          <a:p>
            <a:pPr algn="justLow"/>
            <a:endParaRPr lang="en-US" sz="19200" dirty="0" smtClean="0"/>
          </a:p>
          <a:p>
            <a:pPr lvl="0" algn="justLow"/>
            <a:endParaRPr lang="en-US" sz="19200" dirty="0" smtClean="0"/>
          </a:p>
          <a:p>
            <a:pPr lvl="0" algn="justLow"/>
            <a:endParaRPr lang="en-US" sz="19200" dirty="0" smtClean="0"/>
          </a:p>
          <a:p>
            <a:pPr lvl="0" algn="justLow"/>
            <a:endParaRPr lang="en-US" sz="19200" dirty="0" smtClean="0"/>
          </a:p>
          <a:p>
            <a:pPr algn="justLow"/>
            <a:endParaRPr lang="en-US" sz="19200" dirty="0" smtClean="0"/>
          </a:p>
          <a:p>
            <a:pPr algn="justLow"/>
            <a:endParaRPr lang="en-US" sz="17600" dirty="0" smtClean="0"/>
          </a:p>
          <a:p>
            <a:pPr algn="justLow"/>
            <a:endParaRPr lang="ar-SA" sz="17600" dirty="0" smtClean="0"/>
          </a:p>
          <a:p>
            <a:pPr marL="1371600" lvl="0" indent="-1371600" algn="r"/>
            <a:endParaRPr lang="en-US" sz="17600" dirty="0" smtClean="0"/>
          </a:p>
          <a:p>
            <a:pPr lvl="0" algn="r"/>
            <a:endParaRPr lang="en-US" sz="17600" dirty="0" smtClean="0"/>
          </a:p>
          <a:p>
            <a:pPr algn="r"/>
            <a:endParaRPr lang="en-US" sz="13500" dirty="0" smtClean="0"/>
          </a:p>
          <a:p>
            <a:pPr lvl="0" algn="r"/>
            <a:r>
              <a:rPr lang="ar-SA" sz="14400" dirty="0" smtClean="0"/>
              <a:t> </a:t>
            </a:r>
            <a:endParaRPr lang="en-US" sz="14400" dirty="0" smtClean="0"/>
          </a:p>
          <a:p>
            <a:pPr lvl="0" algn="r"/>
            <a:endParaRPr lang="en-US" sz="18000" dirty="0" smtClean="0"/>
          </a:p>
          <a:p>
            <a:pPr algn="r"/>
            <a:endParaRPr lang="en-US" sz="4600" dirty="0" smtClean="0"/>
          </a:p>
          <a:p>
            <a:pPr algn="r"/>
            <a:endParaRPr lang="ar-SA" sz="3200" dirty="0" smtClean="0"/>
          </a:p>
          <a:p>
            <a:pPr algn="r"/>
            <a:endParaRPr lang="en-US" sz="3200" dirty="0" smtClean="0"/>
          </a:p>
          <a:p>
            <a:pPr lvl="0" algn="r"/>
            <a:endParaRPr lang="en-US" dirty="0" smtClean="0"/>
          </a:p>
          <a:p>
            <a:pPr algn="r"/>
            <a:endParaRPr lang="en-US" dirty="0" smtClean="0"/>
          </a:p>
          <a:p>
            <a:pPr lvl="0" algn="r"/>
            <a:r>
              <a:rPr lang="ar-SA" dirty="0" smtClean="0"/>
              <a:t> </a:t>
            </a:r>
            <a:endParaRPr lang="en-US" dirty="0" smtClean="0"/>
          </a:p>
          <a:p>
            <a:pPr lvl="0"/>
            <a:r>
              <a:rPr lang="ar-SA"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2310</TotalTime>
  <Words>11166</Words>
  <Application>Microsoft Office PowerPoint</Application>
  <PresentationFormat>On-screen Show (4:3)</PresentationFormat>
  <Paragraphs>7956</Paragraphs>
  <Slides>223</Slides>
  <Notes>1</Notes>
  <HiddenSlides>0</HiddenSlides>
  <MMClips>0</MMClips>
  <ScaleCrop>false</ScaleCrop>
  <HeadingPairs>
    <vt:vector size="4" baseType="variant">
      <vt:variant>
        <vt:lpstr>Theme</vt:lpstr>
      </vt:variant>
      <vt:variant>
        <vt:i4>1</vt:i4>
      </vt:variant>
      <vt:variant>
        <vt:lpstr>Slide Titles</vt:lpstr>
      </vt:variant>
      <vt:variant>
        <vt:i4>223</vt:i4>
      </vt:variant>
    </vt:vector>
  </HeadingPairs>
  <TitlesOfParts>
    <vt:vector size="224" baseType="lpstr">
      <vt:lpstr>سمة Office</vt:lpstr>
      <vt:lpstr>    الإدارة المحلية </vt:lpstr>
      <vt:lpstr> الهدف من المادة:  </vt:lpstr>
      <vt:lpstr>مفردات المادة: </vt:lpstr>
      <vt:lpstr>Slide 4</vt:lpstr>
      <vt:lpstr>Slide 5</vt:lpstr>
      <vt:lpstr> الكتـــاب المقــرر :</vt:lpstr>
      <vt:lpstr>التطور التاريخي لنظم الإدارة المحلية : </vt:lpstr>
      <vt:lpstr>Slide 8</vt:lpstr>
      <vt:lpstr>Slide 9</vt:lpstr>
      <vt:lpstr>4- الدولة القومية (البريطانية الفرنسية) </vt:lpstr>
      <vt:lpstr>Slide 11</vt:lpstr>
      <vt:lpstr>أدى تطور وظائف الدولة إلى بزوغ اللامركزية وعدم التركيز الإداري.</vt:lpstr>
      <vt:lpstr>Slide 13</vt:lpstr>
      <vt:lpstr>الإدارة المحلية بين المركزية واللامركزية </vt:lpstr>
      <vt:lpstr>Slide 15</vt:lpstr>
      <vt:lpstr>Slide 16</vt:lpstr>
      <vt:lpstr>أساليب توزيع السلطة على مستوى الدولة (المركزية واللامركزية) :</vt:lpstr>
      <vt:lpstr>Slide 18</vt:lpstr>
      <vt:lpstr>أركان المركزية الإدارية:</vt:lpstr>
      <vt:lpstr>Slide 20</vt:lpstr>
      <vt:lpstr>Slide 21</vt:lpstr>
      <vt:lpstr>Slide 22</vt:lpstr>
      <vt:lpstr>مزايا المركزية :</vt:lpstr>
      <vt:lpstr>Slide 24</vt:lpstr>
      <vt:lpstr>عيوب المركزية:</vt:lpstr>
      <vt:lpstr>اللامركزية: </vt:lpstr>
      <vt:lpstr>Slide 27</vt:lpstr>
      <vt:lpstr>صور اللامركزية:</vt:lpstr>
      <vt:lpstr>Slide 29</vt:lpstr>
      <vt:lpstr>Slide 30</vt:lpstr>
      <vt:lpstr>Slide 31</vt:lpstr>
      <vt:lpstr>Slide 32</vt:lpstr>
      <vt:lpstr>مبررات الأخذ بنظام الإدارة المحلية: </vt:lpstr>
      <vt:lpstr>Slide 34</vt:lpstr>
      <vt:lpstr>Slide 35</vt:lpstr>
      <vt:lpstr>Slide 36</vt:lpstr>
      <vt:lpstr>Slide 37</vt:lpstr>
      <vt:lpstr>Slide 38</vt:lpstr>
      <vt:lpstr>Slide 39</vt:lpstr>
      <vt:lpstr>Slide 40</vt:lpstr>
      <vt:lpstr>Slide 41</vt:lpstr>
      <vt:lpstr>Slide 42</vt:lpstr>
      <vt:lpstr> هل هناك عيوب لنظام الإدارة المحلية؟</vt:lpstr>
      <vt:lpstr>Slide 44</vt:lpstr>
      <vt:lpstr>هل مزايا نظام الإدارة المحلية تتحقق بطريقة آلية بمجرد التطبيق؟</vt:lpstr>
      <vt:lpstr>Slide 46</vt:lpstr>
      <vt:lpstr>Slide 47</vt:lpstr>
      <vt:lpstr>العناصر الأساسية لنظام الإدارة المحلية  (أركان الإدارة المحلية )</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حدود الالتزام بالرقابة</vt:lpstr>
      <vt:lpstr>أيكولوجية الإدارة المحلية</vt:lpstr>
      <vt:lpstr>النظم المحلية كنظام مفتوح</vt:lpstr>
      <vt:lpstr>Slide 70</vt:lpstr>
      <vt:lpstr>Slide 71</vt:lpstr>
      <vt:lpstr>Slide 72</vt:lpstr>
      <vt:lpstr>Slide 73</vt:lpstr>
      <vt:lpstr>Slide 74</vt:lpstr>
      <vt:lpstr>Slide 75</vt:lpstr>
      <vt:lpstr>Slide 76</vt:lpstr>
      <vt:lpstr>Slide 77</vt:lpstr>
      <vt:lpstr>Slide 78</vt:lpstr>
      <vt:lpstr>Slide 79</vt:lpstr>
      <vt:lpstr>العوامل البيئية المؤثرة في نظم الإدارة المحلية</vt:lpstr>
      <vt:lpstr>Slide 81</vt:lpstr>
      <vt:lpstr>Slide 82</vt:lpstr>
      <vt:lpstr>Slide 83</vt:lpstr>
      <vt:lpstr>Slide 84</vt:lpstr>
      <vt:lpstr>Slide 85</vt:lpstr>
      <vt:lpstr>Slide 86</vt:lpstr>
      <vt:lpstr>Slide 87</vt:lpstr>
      <vt:lpstr>((الفصل الثاني))</vt:lpstr>
      <vt:lpstr>Slide 89</vt:lpstr>
      <vt:lpstr>المبحث الأول: الإقليم المحلي</vt:lpstr>
      <vt:lpstr>الأشكال الإقليمية  لنظم الإدارة المحلية</vt:lpstr>
      <vt:lpstr>Slide 92</vt:lpstr>
      <vt:lpstr>Slide 93</vt:lpstr>
      <vt:lpstr>Slide 94</vt:lpstr>
      <vt:lpstr>العوامل التي تؤثر على المساحة الجغرافية التي تمتد عليها الوحدة المحلية </vt:lpstr>
      <vt:lpstr>Slide 96</vt:lpstr>
      <vt:lpstr>Slide 97</vt:lpstr>
      <vt:lpstr>Slide 98</vt:lpstr>
      <vt:lpstr>الأشكال القانونية لنظم الإدارة المحلية</vt:lpstr>
      <vt:lpstr>Slide 100</vt:lpstr>
      <vt:lpstr>Slide 101</vt:lpstr>
      <vt:lpstr>أسس التمويل المحلي:</vt:lpstr>
      <vt:lpstr>Slide 103</vt:lpstr>
      <vt:lpstr>Slide 104</vt:lpstr>
      <vt:lpstr>Slide 105</vt:lpstr>
      <vt:lpstr>Slide 106</vt:lpstr>
      <vt:lpstr>Slide 107</vt:lpstr>
      <vt:lpstr>Slide 108</vt:lpstr>
      <vt:lpstr>Slide 109</vt:lpstr>
      <vt:lpstr>Slide 110</vt:lpstr>
      <vt:lpstr>Slide 111</vt:lpstr>
      <vt:lpstr>Slide 112</vt:lpstr>
      <vt:lpstr>Slide 113</vt:lpstr>
      <vt:lpstr>مصادر التمويل المحلي :</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مشاركة المواطن المحلي</vt:lpstr>
      <vt:lpstr>Slide 128</vt:lpstr>
      <vt:lpstr>Slide 129</vt:lpstr>
      <vt:lpstr>Slide 130</vt:lpstr>
      <vt:lpstr>Slide 131</vt:lpstr>
      <vt:lpstr> ((الفصل الثالث))</vt:lpstr>
      <vt:lpstr>اختصاصات الهيئات المحلية</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مصادر التمويل المحلي:</vt:lpstr>
      <vt:lpstr>((الفصل الرابع))</vt:lpstr>
      <vt:lpstr>صنع السياسات المحلية وتنفيذها</vt:lpstr>
      <vt:lpstr>Slide 156</vt:lpstr>
      <vt:lpstr>Slide 157</vt:lpstr>
      <vt:lpstr> المبحث الأول  </vt:lpstr>
      <vt:lpstr>Slide 159</vt:lpstr>
      <vt:lpstr>Slide 160</vt:lpstr>
      <vt:lpstr>Slide 161</vt:lpstr>
      <vt:lpstr>Slide 162</vt:lpstr>
      <vt:lpstr>Slide 163</vt:lpstr>
      <vt:lpstr>Slide 164</vt:lpstr>
      <vt:lpstr>Slide 165</vt:lpstr>
      <vt:lpstr>Slide 166</vt:lpstr>
      <vt:lpstr>Slide 167</vt:lpstr>
      <vt:lpstr>Slide 168</vt:lpstr>
      <vt:lpstr>Slide 169</vt:lpstr>
      <vt:lpstr>Slide 170</vt:lpstr>
      <vt:lpstr>Slide 171</vt:lpstr>
      <vt:lpstr>Slide 172</vt:lpstr>
      <vt:lpstr>Slide 173</vt:lpstr>
      <vt:lpstr>Slide 174</vt:lpstr>
      <vt:lpstr>Slide 175</vt:lpstr>
      <vt:lpstr>Slide 176</vt:lpstr>
      <vt:lpstr>Slide 177</vt:lpstr>
      <vt:lpstr>Slide 178</vt:lpstr>
      <vt:lpstr> المبحث الثاني </vt:lpstr>
      <vt:lpstr>Slide 180</vt:lpstr>
      <vt:lpstr>Slide 181</vt:lpstr>
      <vt:lpstr>Slide 182</vt:lpstr>
      <vt:lpstr>Slide 183</vt:lpstr>
      <vt:lpstr>Slide 184</vt:lpstr>
      <vt:lpstr>Slide 185</vt:lpstr>
      <vt:lpstr>Slide 186</vt:lpstr>
      <vt:lpstr>Slide 187</vt:lpstr>
      <vt:lpstr>Slide 188</vt:lpstr>
      <vt:lpstr>Slide 189</vt:lpstr>
      <vt:lpstr>((الفصل الخامس))</vt:lpstr>
      <vt:lpstr>علاقة الوحدات المحلية بالحكومة المركزية</vt:lpstr>
      <vt:lpstr>المبحث الأول </vt:lpstr>
      <vt:lpstr>Slide 193</vt:lpstr>
      <vt:lpstr>Slide 194</vt:lpstr>
      <vt:lpstr>Slide 195</vt:lpstr>
      <vt:lpstr> المبحث الثاني </vt:lpstr>
      <vt:lpstr>Slide 197</vt:lpstr>
      <vt:lpstr>Slide 198</vt:lpstr>
      <vt:lpstr>Slide 199</vt:lpstr>
      <vt:lpstr>Slide 200</vt:lpstr>
      <vt:lpstr>Slide 201</vt:lpstr>
      <vt:lpstr>((الفصل السادس))</vt:lpstr>
      <vt:lpstr>Slide 203</vt:lpstr>
      <vt:lpstr>Slide 204</vt:lpstr>
      <vt:lpstr>Slide 205</vt:lpstr>
      <vt:lpstr>Slide 206</vt:lpstr>
      <vt:lpstr>Slide 207</vt:lpstr>
      <vt:lpstr>Slide 208</vt:lpstr>
      <vt:lpstr>Slide 209</vt:lpstr>
      <vt:lpstr>Slide 210</vt:lpstr>
      <vt:lpstr>Slide 211</vt:lpstr>
      <vt:lpstr>Slide 212</vt:lpstr>
      <vt:lpstr>Slide 213</vt:lpstr>
      <vt:lpstr>Slide 214</vt:lpstr>
      <vt:lpstr>Slide 215</vt:lpstr>
      <vt:lpstr>Slide 216</vt:lpstr>
      <vt:lpstr>Slide 217</vt:lpstr>
      <vt:lpstr>Slide 218</vt:lpstr>
      <vt:lpstr>Slide 219</vt:lpstr>
      <vt:lpstr>Slide 220</vt:lpstr>
      <vt:lpstr>Slide 221</vt:lpstr>
      <vt:lpstr>Slide 222</vt:lpstr>
      <vt:lpstr>Slide 223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الإدارة المحلية </dc:title>
  <cp:lastModifiedBy>KAAU</cp:lastModifiedBy>
  <cp:revision>259</cp:revision>
  <dcterms:modified xsi:type="dcterms:W3CDTF">2010-03-27T21:43:30Z</dcterms:modified>
</cp:coreProperties>
</file>